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4" r:id="rId13"/>
    <p:sldId id="269" r:id="rId14"/>
    <p:sldId id="267" r:id="rId15"/>
    <p:sldId id="272" r:id="rId16"/>
    <p:sldId id="271" r:id="rId17"/>
    <p:sldId id="270" r:id="rId18"/>
    <p:sldId id="275" r:id="rId19"/>
    <p:sldId id="274" r:id="rId20"/>
    <p:sldId id="273" r:id="rId21"/>
    <p:sldId id="283" r:id="rId22"/>
    <p:sldId id="278" r:id="rId23"/>
    <p:sldId id="277" r:id="rId24"/>
    <p:sldId id="286" r:id="rId25"/>
    <p:sldId id="285" r:id="rId26"/>
    <p:sldId id="284" r:id="rId27"/>
    <p:sldId id="289" r:id="rId28"/>
    <p:sldId id="288" r:id="rId29"/>
    <p:sldId id="287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53427-ADF2-4115-AB73-7CE812BEC746}" v="31" dt="2023-01-16T12:07:59.323"/>
    <p1510:client id="{2124DA03-5AF4-44BB-AE04-7F983347FE8C}" v="546" dt="2023-01-17T09:31:09.411"/>
    <p1510:client id="{2C2E5FD1-05D7-434D-BE1E-0488C644829F}" v="41" dt="2023-01-16T11:14:08.436"/>
    <p1510:client id="{8F0A2B42-8CD2-4DCA-9920-32F084077748}" v="31" dt="2023-01-16T14:14:47.418"/>
    <p1510:client id="{BC141A89-6CD3-4456-9614-88C79CF78B36}" v="544" dt="2023-01-16T13:51:39.935"/>
    <p1510:client id="{D4EFC903-ACEA-4EDF-8914-438F5BE84254}" v="1052" dt="2023-01-16T07:42:26.009"/>
    <p1510:client id="{E7D9CE30-0DDC-4274-A7A5-594E2D592074}" v="1500" dt="2023-01-16T10:00:50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Consumer Goods </a:t>
            </a:r>
            <a:br>
              <a:rPr lang="en-US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Ad_Hoc Insights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777" y="4352544"/>
            <a:ext cx="3415288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Code basics</a:t>
            </a:r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AD0903E5-89A0-4BD2-F19C-48302D8CA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2" r="8999" b="-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C39454F-10CB-F475-24BC-106D8C3F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83" y="4740413"/>
            <a:ext cx="1905000" cy="19050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6D460B8-C23F-E250-0F1D-87C5588A4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2052" y="5456523"/>
            <a:ext cx="2743200" cy="14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A3BD-4CE7-05B7-75F7-6E1FC0D9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Request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B45-87D1-9503-AF90-2F9B864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729" y="-97110"/>
            <a:ext cx="8092719" cy="37074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Which segment had the most increase in unique products in 2021 vs 2020? The final output contains these fields,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segment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product_count_2020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product_count_2021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 difference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39ADB-2906-999A-8145-0EFB9388C7E0}"/>
              </a:ext>
            </a:extLst>
          </p:cNvPr>
          <p:cNvSpPr txBox="1"/>
          <p:nvPr/>
        </p:nvSpPr>
        <p:spPr>
          <a:xfrm>
            <a:off x="5133534" y="3563711"/>
            <a:ext cx="1583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386F2DF-F967-6FA8-A5FE-15E43EBE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40" y="4071268"/>
            <a:ext cx="6335485" cy="21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2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553BAA-9CA0-438B-86B1-A7EBDDAA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B9D61-30E9-27D3-7124-C97742BE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00" y="143315"/>
            <a:ext cx="7729728" cy="872045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To Visuals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968A78-E6BE-9EA4-6D05-E33CF8CD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6408D22-68E2-7012-1359-ECFD0BB9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3" y="1451866"/>
            <a:ext cx="5217225" cy="1506165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CF6FFFF-3A42-2891-5958-2DC78EC11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8" y="3752193"/>
            <a:ext cx="4997002" cy="306437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A0AD8E7-DEC0-1E2A-77B9-7C5E6F597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25" y="3279821"/>
            <a:ext cx="4653566" cy="306633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0D888AF-E7CC-7CDB-3090-CB3CA613073D}"/>
              </a:ext>
            </a:extLst>
          </p:cNvPr>
          <p:cNvSpPr/>
          <p:nvPr/>
        </p:nvSpPr>
        <p:spPr>
          <a:xfrm>
            <a:off x="2235021" y="3005070"/>
            <a:ext cx="418563" cy="751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EEE339A-787B-6A23-B6A1-ADBB313DF616}"/>
              </a:ext>
            </a:extLst>
          </p:cNvPr>
          <p:cNvSpPr/>
          <p:nvPr/>
        </p:nvSpPr>
        <p:spPr>
          <a:xfrm>
            <a:off x="5367520" y="4607193"/>
            <a:ext cx="965915" cy="68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8017B-0F10-2F9C-1779-E70502BA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for Request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7D03-3782-027A-3C6C-CEE7143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In the fiscal year of 2021 most number of new products has been included in Accessories segment with 34 products which contributes 38.2% in the difference .</a:t>
            </a: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In both notebook and peripherals segment's 16 new products have been included in fisca1 year 2021 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Note :</a:t>
            </a:r>
          </a:p>
          <a:p>
            <a:r>
              <a:rPr lang="en-US" sz="2400" dirty="0">
                <a:solidFill>
                  <a:srgbClr val="404040"/>
                </a:solidFill>
              </a:rPr>
              <a:t>Both the insights are drawn by comparing with the fiscal year 2020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4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A3BD-4CE7-05B7-75F7-6E1FC0D9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Request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B45-87D1-9503-AF90-2F9B864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729" y="-97110"/>
            <a:ext cx="8092719" cy="37074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Get the products that have the highest and lowest manufacturing costs. The final output should contain these fields,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</a:t>
            </a:r>
            <a:r>
              <a:rPr lang="en-US" sz="2800" dirty="0" err="1">
                <a:ea typeface="+mn-lt"/>
                <a:cs typeface="+mn-lt"/>
              </a:rPr>
              <a:t>product_code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product </a:t>
            </a:r>
            <a:endParaRPr lang="en-US" sz="2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</a:t>
            </a:r>
            <a:r>
              <a:rPr lang="en-US" sz="2800" dirty="0" err="1">
                <a:ea typeface="+mn-lt"/>
                <a:cs typeface="+mn-lt"/>
              </a:rPr>
              <a:t>manufacturing_cost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39ADB-2906-999A-8145-0EFB9388C7E0}"/>
              </a:ext>
            </a:extLst>
          </p:cNvPr>
          <p:cNvSpPr txBox="1"/>
          <p:nvPr/>
        </p:nvSpPr>
        <p:spPr>
          <a:xfrm>
            <a:off x="5133534" y="3563711"/>
            <a:ext cx="1583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0F60AE3-8BD6-991C-C647-BA8EA389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88" y="4812531"/>
            <a:ext cx="6958940" cy="12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8017B-0F10-2F9C-1779-E70502BA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for Request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7D03-3782-027A-3C6C-CEE7143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AQ HOME Allin1 Gen 2  (Product code: A6120110206)   has highest manufacturing cost of $ 240.54.</a:t>
            </a: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AQ Master wired x1Ms</a:t>
            </a:r>
            <a:r>
              <a:rPr lang="en-US" sz="2400" dirty="0">
                <a:solidFill>
                  <a:srgbClr val="404040"/>
                </a:solidFill>
              </a:rPr>
              <a:t> (Product code: </a:t>
            </a: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A2118150101</a:t>
            </a:r>
            <a:r>
              <a:rPr lang="en-US" sz="2400" dirty="0">
                <a:solidFill>
                  <a:srgbClr val="404040"/>
                </a:solidFill>
              </a:rPr>
              <a:t>)   has lowest manufacturing cost of $ </a:t>
            </a: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0.89</a:t>
            </a:r>
            <a:r>
              <a:rPr lang="en-US" sz="2400" dirty="0">
                <a:solidFill>
                  <a:srgbClr val="404040"/>
                </a:solidFill>
              </a:rPr>
              <a:t> 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Note :</a:t>
            </a:r>
          </a:p>
          <a:p>
            <a:r>
              <a:rPr lang="en-US" sz="2400" dirty="0">
                <a:solidFill>
                  <a:srgbClr val="404040"/>
                </a:solidFill>
              </a:rPr>
              <a:t>By considering  the fact that the international currency for trading is  dollar $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9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A3BD-4CE7-05B7-75F7-6E1FC0D9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Request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B45-87D1-9503-AF90-2F9B864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729" y="-97110"/>
            <a:ext cx="8092719" cy="370747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800" dirty="0">
                <a:ea typeface="+mn-lt"/>
                <a:cs typeface="+mn-lt"/>
              </a:rPr>
              <a:t>Generate a report which contains the top 5 customers who received an average high </a:t>
            </a:r>
            <a:r>
              <a:rPr lang="en-US" sz="2800" dirty="0" err="1">
                <a:ea typeface="+mn-lt"/>
                <a:cs typeface="+mn-lt"/>
              </a:rPr>
              <a:t>pre_invoice_discount_pct</a:t>
            </a:r>
            <a:r>
              <a:rPr lang="en-US" sz="2800" dirty="0">
                <a:ea typeface="+mn-lt"/>
                <a:cs typeface="+mn-lt"/>
              </a:rPr>
              <a:t> for the fiscal year 2021 and in the Indian market. The final output contains these fields,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</a:t>
            </a:r>
            <a:r>
              <a:rPr lang="en-US" sz="2800" dirty="0" err="1">
                <a:ea typeface="+mn-lt"/>
                <a:cs typeface="+mn-lt"/>
              </a:rPr>
              <a:t>customer_code</a:t>
            </a:r>
            <a:r>
              <a:rPr lang="en-US" sz="28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customer 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</a:t>
            </a:r>
            <a:r>
              <a:rPr lang="en-US" sz="2800" dirty="0" err="1">
                <a:ea typeface="+mn-lt"/>
                <a:cs typeface="+mn-lt"/>
              </a:rPr>
              <a:t>average_discount_percentage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39ADB-2906-999A-8145-0EFB9388C7E0}"/>
              </a:ext>
            </a:extLst>
          </p:cNvPr>
          <p:cNvSpPr txBox="1"/>
          <p:nvPr/>
        </p:nvSpPr>
        <p:spPr>
          <a:xfrm>
            <a:off x="5133534" y="3563711"/>
            <a:ext cx="1583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B653BED-0C23-AFC9-2207-CB22EF5A8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205" y="4155914"/>
            <a:ext cx="6048498" cy="22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553BAA-9CA0-438B-86B1-A7EBDDAA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B9D61-30E9-27D3-7124-C97742BE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00" y="173003"/>
            <a:ext cx="7729728" cy="792876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To Visuals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968A78-E6BE-9EA4-6D05-E33CF8CD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C7477A6-3502-3F24-95A3-D4C6154D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84" y="1038642"/>
            <a:ext cx="4880758" cy="1811886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1822131-190A-9952-9584-D2E585E94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205" y="3426045"/>
            <a:ext cx="5504212" cy="305391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A4C62B3-F7A9-8F23-7A50-999240F0EEBB}"/>
              </a:ext>
            </a:extLst>
          </p:cNvPr>
          <p:cNvSpPr/>
          <p:nvPr/>
        </p:nvSpPr>
        <p:spPr>
          <a:xfrm>
            <a:off x="5178380" y="2763591"/>
            <a:ext cx="407830" cy="601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8017B-0F10-2F9C-1779-E70502BA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for Request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7D03-3782-027A-3C6C-CEE7143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Flipkart has highest average of 0.3803 .</a:t>
            </a: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And Followed by</a:t>
            </a:r>
          </a:p>
          <a:p>
            <a:pPr marL="342900" indent="-342900"/>
            <a:r>
              <a:rPr lang="en-US" sz="2400" dirty="0" err="1">
                <a:solidFill>
                  <a:srgbClr val="404040"/>
                </a:solidFill>
              </a:rPr>
              <a:t>Viveks</a:t>
            </a:r>
            <a:r>
              <a:rPr lang="en-US" sz="2400" dirty="0">
                <a:solidFill>
                  <a:srgbClr val="404040"/>
                </a:solidFill>
              </a:rPr>
              <a:t> has average 0.3038,</a:t>
            </a:r>
            <a:endParaRPr lang="en-US" dirty="0"/>
          </a:p>
          <a:p>
            <a:pPr marL="342900" indent="-342900"/>
            <a:r>
              <a:rPr lang="en-US" sz="2400" dirty="0">
                <a:solidFill>
                  <a:srgbClr val="404040"/>
                </a:solidFill>
              </a:rPr>
              <a:t> Ezone has average of 0.3028,</a:t>
            </a:r>
          </a:p>
          <a:p>
            <a:pPr marL="342900" indent="-342900"/>
            <a:r>
              <a:rPr lang="en-US" sz="2400" dirty="0">
                <a:solidFill>
                  <a:srgbClr val="404040"/>
                </a:solidFill>
              </a:rPr>
              <a:t> Croma has average 0.3025,</a:t>
            </a:r>
          </a:p>
          <a:p>
            <a:pPr marL="342900" indent="-342900"/>
            <a:r>
              <a:rPr lang="en-US" sz="2400" dirty="0">
                <a:solidFill>
                  <a:srgbClr val="404040"/>
                </a:solidFill>
              </a:rPr>
              <a:t> Amazon has average 0.2933.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3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A3BD-4CE7-05B7-75F7-6E1FC0D9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Request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B45-87D1-9503-AF90-2F9B864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613" y="170086"/>
            <a:ext cx="7597914" cy="5657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Get the complete report of the Gross sales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amount for the customer “</a:t>
            </a:r>
            <a:r>
              <a:rPr lang="en-US" sz="2800" dirty="0" err="1">
                <a:ea typeface="+mn-lt"/>
                <a:cs typeface="+mn-lt"/>
              </a:rPr>
              <a:t>Atliq</a:t>
            </a:r>
            <a:r>
              <a:rPr lang="en-US" sz="2800" dirty="0">
                <a:ea typeface="+mn-lt"/>
                <a:cs typeface="+mn-lt"/>
              </a:rPr>
              <a:t> Exclusive” for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each month. This analysis helps to get an idea of low and high-performing months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and take strategic decisions. 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The final report contains these columns: 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    Month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     Year 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     Gross sales Amount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0102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553BAA-9CA0-438B-86B1-A7EBDDAA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B9D61-30E9-27D3-7124-C97742BE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00" y="143315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To Visuals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968A78-E6BE-9EA4-6D05-E33CF8CD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40F21A21-0652-5245-4A35-4A3C1E05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7" y="1486032"/>
            <a:ext cx="2655057" cy="5134377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0AAF24B-F9EE-EE38-178E-D8C8DD75F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379" y="2370651"/>
            <a:ext cx="7472840" cy="397605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59CDDE-F8B2-8DB9-B823-784130420F94}"/>
              </a:ext>
            </a:extLst>
          </p:cNvPr>
          <p:cNvSpPr/>
          <p:nvPr/>
        </p:nvSpPr>
        <p:spPr>
          <a:xfrm>
            <a:off x="3275157" y="3259964"/>
            <a:ext cx="1000203" cy="740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0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A3BD-4CE7-05B7-75F7-6E1FC0D9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Request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B45-87D1-9503-AF90-2F9B864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949" y="-143385"/>
            <a:ext cx="7875005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Provide the list of markets in which customer "</a:t>
            </a:r>
            <a:r>
              <a:rPr lang="en-US" dirty="0" err="1">
                <a:ea typeface="+mn-lt"/>
                <a:cs typeface="+mn-lt"/>
              </a:rPr>
              <a:t>Atliq</a:t>
            </a:r>
            <a:r>
              <a:rPr lang="en-US" dirty="0">
                <a:ea typeface="+mn-lt"/>
                <a:cs typeface="+mn-lt"/>
              </a:rPr>
              <a:t> Exclusive" operates its business in the APAC region.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       Output:</a:t>
            </a:r>
          </a:p>
          <a:p>
            <a:pPr marL="0" indent="0">
              <a:buNone/>
            </a:pPr>
            <a:r>
              <a:rPr lang="en-US" dirty="0"/>
              <a:t>          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930935-C493-6180-7BEE-F04777F8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405" y="2497965"/>
            <a:ext cx="2125416" cy="3192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33EBCA-C219-D9CD-1789-62ECD3C7A6F7}"/>
              </a:ext>
            </a:extLst>
          </p:cNvPr>
          <p:cNvSpPr txBox="1"/>
          <p:nvPr/>
        </p:nvSpPr>
        <p:spPr>
          <a:xfrm>
            <a:off x="4628345" y="5003979"/>
            <a:ext cx="7298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6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8017B-0F10-2F9C-1779-E70502BA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for Request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7D03-3782-027A-3C6C-CEE7143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In Year of 2020 in the month of November has recorded 322M which is the highest recorded sales.</a:t>
            </a: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In Year of 2020 in the month of   March has recorded 0.76M which is the lowest recorded sales.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Note :</a:t>
            </a:r>
          </a:p>
          <a:p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Both the insights are drawn for the fiscal year 2020.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0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A3BD-4CE7-05B7-75F7-6E1FC0D9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Request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B45-87D1-9503-AF90-2F9B864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729" y="-97110"/>
            <a:ext cx="8092719" cy="37074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In which quarter of 2020, got the maximum </a:t>
            </a:r>
            <a:r>
              <a:rPr lang="en-US" sz="2800" dirty="0" err="1">
                <a:ea typeface="+mn-lt"/>
                <a:cs typeface="+mn-lt"/>
              </a:rPr>
              <a:t>total_sold_quantity</a:t>
            </a:r>
            <a:r>
              <a:rPr lang="en-US" sz="2800" dirty="0">
                <a:ea typeface="+mn-lt"/>
                <a:cs typeface="+mn-lt"/>
              </a:rPr>
              <a:t>? The final output contains these fields sorted by the </a:t>
            </a:r>
            <a:r>
              <a:rPr lang="en-US" sz="2800" dirty="0" err="1">
                <a:ea typeface="+mn-lt"/>
                <a:cs typeface="+mn-lt"/>
              </a:rPr>
              <a:t>total_sold_quantity</a:t>
            </a:r>
            <a:r>
              <a:rPr lang="en-US" sz="2800" dirty="0">
                <a:ea typeface="+mn-lt"/>
                <a:cs typeface="+mn-lt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       Quarter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        </a:t>
            </a:r>
            <a:r>
              <a:rPr lang="en-US" sz="2800" dirty="0" err="1">
                <a:ea typeface="+mn-lt"/>
                <a:cs typeface="+mn-lt"/>
              </a:rPr>
              <a:t>Total_sold_quantity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39ADB-2906-999A-8145-0EFB9388C7E0}"/>
              </a:ext>
            </a:extLst>
          </p:cNvPr>
          <p:cNvSpPr txBox="1"/>
          <p:nvPr/>
        </p:nvSpPr>
        <p:spPr>
          <a:xfrm>
            <a:off x="5133534" y="3563711"/>
            <a:ext cx="1583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C713E6F-40F1-D498-9D3D-7EA8A946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36" y="4288600"/>
            <a:ext cx="6187786" cy="14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53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553BAA-9CA0-438B-86B1-A7EBDDAA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B9D61-30E9-27D3-7124-C97742BE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00" y="143315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To Visuals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968A78-E6BE-9EA4-6D05-E33CF8CD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35600EE-36D7-D70C-05EF-5A924046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6" y="1773461"/>
            <a:ext cx="3415852" cy="1872936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47A3D22D-75E2-F4C6-4472-4A39FB6E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74" y="4948573"/>
            <a:ext cx="3829586" cy="856713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F6A106B9-02F2-E988-7F4A-A2093A7EA446}"/>
              </a:ext>
            </a:extLst>
          </p:cNvPr>
          <p:cNvSpPr/>
          <p:nvPr/>
        </p:nvSpPr>
        <p:spPr>
          <a:xfrm>
            <a:off x="1730598" y="3796583"/>
            <a:ext cx="418563" cy="95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457501-5861-9EE7-C0D6-E9288C1AADEE}"/>
              </a:ext>
            </a:extLst>
          </p:cNvPr>
          <p:cNvSpPr/>
          <p:nvPr/>
        </p:nvSpPr>
        <p:spPr>
          <a:xfrm>
            <a:off x="3944154" y="2275267"/>
            <a:ext cx="1223492" cy="54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84FE6DC-3F22-5C78-E453-36EBA14F1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357" y="1717861"/>
            <a:ext cx="6478074" cy="34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25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8017B-0F10-2F9C-1779-E70502BA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for Request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7D03-3782-027A-3C6C-CEE7143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05314"/>
            <a:ext cx="8779512" cy="32652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In the First quarter of fiscal Year 2020 maximum quantity  has been sold with 7.01M sold quantity.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And in the Third Quarter of the fiscal Year 2020 lowest quantity has been sold with 2.1M sold quantity.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Note :</a:t>
            </a:r>
          </a:p>
          <a:p>
            <a:r>
              <a:rPr lang="en-US" sz="2000" dirty="0">
                <a:solidFill>
                  <a:srgbClr val="404040"/>
                </a:solidFill>
              </a:rPr>
              <a:t>The fiscal year </a:t>
            </a:r>
            <a:r>
              <a:rPr lang="en-US" sz="2000" dirty="0">
                <a:ea typeface="+mn-lt"/>
                <a:cs typeface="+mn-lt"/>
              </a:rPr>
              <a:t> for </a:t>
            </a:r>
            <a:r>
              <a:rPr lang="en-US" sz="2000" dirty="0" err="1">
                <a:ea typeface="+mn-lt"/>
                <a:cs typeface="+mn-lt"/>
              </a:rPr>
              <a:t>Atliq</a:t>
            </a:r>
            <a:r>
              <a:rPr lang="en-US" sz="2000" dirty="0">
                <a:ea typeface="+mn-lt"/>
                <a:cs typeface="+mn-lt"/>
              </a:rPr>
              <a:t> Hardware starts from  month of September(09)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7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A3BD-4CE7-05B7-75F7-6E1FC0D9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Request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B45-87D1-9503-AF90-2F9B864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729" y="-97110"/>
            <a:ext cx="8092719" cy="37074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Which channel helped to bring more gross sales in the fiscal year 2021 and the percentage of contribution? The final output contains these fields,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channel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</a:t>
            </a:r>
            <a:r>
              <a:rPr lang="en-US" sz="2800" dirty="0" err="1">
                <a:ea typeface="+mn-lt"/>
                <a:cs typeface="+mn-lt"/>
              </a:rPr>
              <a:t>gross_sales_mln</a:t>
            </a:r>
            <a:r>
              <a:rPr lang="en-US" sz="2800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percentage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39ADB-2906-999A-8145-0EFB9388C7E0}"/>
              </a:ext>
            </a:extLst>
          </p:cNvPr>
          <p:cNvSpPr txBox="1"/>
          <p:nvPr/>
        </p:nvSpPr>
        <p:spPr>
          <a:xfrm>
            <a:off x="5133534" y="3563711"/>
            <a:ext cx="1583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687CB6C-8A69-A3FA-67FF-96584E95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6" y="4225444"/>
            <a:ext cx="5909953" cy="18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6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553BAA-9CA0-438B-86B1-A7EBDDAA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B9D61-30E9-27D3-7124-C97742BE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00" y="143315"/>
            <a:ext cx="7729728" cy="684019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To Visuals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968A78-E6BE-9EA4-6D05-E33CF8CD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457501-5861-9EE7-C0D6-E9288C1AADEE}"/>
              </a:ext>
            </a:extLst>
          </p:cNvPr>
          <p:cNvSpPr/>
          <p:nvPr/>
        </p:nvSpPr>
        <p:spPr>
          <a:xfrm rot="5400000">
            <a:off x="4902543" y="2710876"/>
            <a:ext cx="651992" cy="30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1D25E67-2BCE-9AC6-C81D-E263D80C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18" y="3184968"/>
            <a:ext cx="5167745" cy="353606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FEFF48A-DF98-C94B-A056-03E5466B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231" y="1068586"/>
            <a:ext cx="4494810" cy="14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75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8017B-0F10-2F9C-1779-E70502BA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for Request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7D03-3782-027A-3C6C-CEE7143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The retailer channel has more gross sales of 73.22%.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And the distributor channel has gross sales of 15.47%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Note :</a:t>
            </a:r>
          </a:p>
          <a:p>
            <a:r>
              <a:rPr lang="en-US" sz="2400" dirty="0">
                <a:solidFill>
                  <a:srgbClr val="404040"/>
                </a:solidFill>
              </a:rPr>
              <a:t>The contribution of channel has been calculated for the  fiscal year  of 2021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97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A3BD-4CE7-05B7-75F7-6E1FC0D9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Request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B45-87D1-9503-AF90-2F9B864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896" y="1045890"/>
            <a:ext cx="8092719" cy="37074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Get the Top 3 products in each division that have a high </a:t>
            </a:r>
            <a:r>
              <a:rPr lang="en-US" sz="2400" dirty="0" err="1">
                <a:ea typeface="+mn-lt"/>
                <a:cs typeface="+mn-lt"/>
              </a:rPr>
              <a:t>total_sold_quantity</a:t>
            </a:r>
            <a:r>
              <a:rPr lang="en-US" sz="2400" dirty="0">
                <a:ea typeface="+mn-lt"/>
                <a:cs typeface="+mn-lt"/>
              </a:rPr>
              <a:t> in the </a:t>
            </a:r>
            <a:r>
              <a:rPr lang="en-US" sz="2400" dirty="0" err="1">
                <a:ea typeface="+mn-lt"/>
                <a:cs typeface="+mn-lt"/>
              </a:rPr>
              <a:t>fiscal_year</a:t>
            </a:r>
            <a:r>
              <a:rPr lang="en-US" sz="2400" dirty="0">
                <a:ea typeface="+mn-lt"/>
                <a:cs typeface="+mn-lt"/>
              </a:rPr>
              <a:t> 2021? The final output contains these fields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division 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</a:t>
            </a:r>
            <a:r>
              <a:rPr lang="en-US" sz="2400" dirty="0" err="1">
                <a:ea typeface="+mn-lt"/>
                <a:cs typeface="+mn-lt"/>
              </a:rPr>
              <a:t>product_code</a:t>
            </a:r>
          </a:p>
          <a:p>
            <a:pPr marL="0" indent="0">
              <a:buNone/>
            </a:pPr>
            <a:r>
              <a:rPr lang="en-US" sz="2400" dirty="0"/>
              <a:t>                         </a:t>
            </a:r>
            <a:r>
              <a:rPr lang="en-US" sz="2400" dirty="0">
                <a:ea typeface="+mn-lt"/>
                <a:cs typeface="+mn-lt"/>
              </a:rPr>
              <a:t>Product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 </a:t>
            </a:r>
            <a:r>
              <a:rPr lang="en-US" sz="2400" dirty="0" err="1">
                <a:ea typeface="+mn-lt"/>
                <a:cs typeface="+mn-lt"/>
              </a:rPr>
              <a:t>total_sold_quantity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</a:t>
            </a:r>
            <a:r>
              <a:rPr lang="en-US" sz="2400" dirty="0" err="1">
                <a:ea typeface="+mn-lt"/>
                <a:cs typeface="+mn-lt"/>
              </a:rPr>
              <a:t>rank_order</a:t>
            </a:r>
            <a:endParaRPr lang="en-US" sz="24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39ADB-2906-999A-8145-0EFB9388C7E0}"/>
              </a:ext>
            </a:extLst>
          </p:cNvPr>
          <p:cNvSpPr txBox="1"/>
          <p:nvPr/>
        </p:nvSpPr>
        <p:spPr>
          <a:xfrm>
            <a:off x="5133534" y="3563711"/>
            <a:ext cx="1583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79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553BAA-9CA0-438B-86B1-A7EBDDAA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B9D61-30E9-27D3-7124-C97742BE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00" y="143315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To Visuals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968A78-E6BE-9EA4-6D05-E33CF8CD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1E1C7B7-4E04-59B7-371A-B5CA713F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19" y="1081092"/>
            <a:ext cx="3672000" cy="1498165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7BBA7C2A-58A3-BBF2-98DC-C3D78BD8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51" y="3059809"/>
            <a:ext cx="6622751" cy="37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1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8017B-0F10-2F9C-1779-E70502BA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for Request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7D03-3782-027A-3C6C-CEE7143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The product in the first rank in N&amp;S  is AQ pen drive 2 IN 1In Year of 2021 has</a:t>
            </a:r>
            <a:r>
              <a:rPr lang="en-US" sz="2000" dirty="0">
                <a:solidFill>
                  <a:srgbClr val="404040"/>
                </a:solidFill>
              </a:rPr>
              <a:t> recorded 0.70M  sold Quantity.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404040"/>
                </a:solidFill>
              </a:rPr>
              <a:t>The product in the first rank in P&amp;A  is AQ Gamers </a:t>
            </a:r>
            <a:r>
              <a:rPr lang="en-US" sz="2000" dirty="0" err="1">
                <a:solidFill>
                  <a:srgbClr val="404040"/>
                </a:solidFill>
              </a:rPr>
              <a:t>Ms</a:t>
            </a:r>
            <a:r>
              <a:rPr lang="en-US" sz="2000" dirty="0">
                <a:solidFill>
                  <a:srgbClr val="404040"/>
                </a:solidFill>
              </a:rPr>
              <a:t> In Year of 2021 has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 recorded 0.43M  sold Quantity.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404040"/>
                </a:solidFill>
              </a:rPr>
              <a:t>The product in the first rank in PC  is AQ Digit In Year of 2021 has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 recorded 0.02M  sold Quantity.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Note :</a:t>
            </a:r>
          </a:p>
          <a:p>
            <a:r>
              <a:rPr lang="en-US" sz="2000" dirty="0">
                <a:solidFill>
                  <a:srgbClr val="404040"/>
                </a:solidFill>
              </a:rPr>
              <a:t>Both the insights are drawn  for the fiscal year 2021</a:t>
            </a:r>
          </a:p>
          <a:p>
            <a:pPr marL="0" indent="0">
              <a:buNone/>
            </a:pPr>
            <a:endParaRPr lang="en-US" sz="20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4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8017B-0F10-2F9C-1779-E70502BA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for Request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7D03-3782-027A-3C6C-CEE7143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The  list of markets in which customer "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Atliq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Exclusive" operates its business in the APAC region are </a:t>
            </a:r>
            <a:endParaRPr lang="en-US" dirty="0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                      India,</a:t>
            </a:r>
            <a:endParaRPr lang="en-US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                      Indonesia, </a:t>
            </a:r>
            <a:endParaRPr lang="en-US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                      Japan,</a:t>
            </a:r>
            <a:endParaRPr lang="en-US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                      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Philiphines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, </a:t>
            </a:r>
            <a:endParaRPr lang="en-US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                      South Korea,</a:t>
            </a:r>
            <a:endParaRPr lang="en-US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                      Australia,</a:t>
            </a:r>
            <a:endParaRPr lang="en-US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                      New 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zealand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, </a:t>
            </a:r>
            <a:endParaRPr lang="en-US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                      Bangladesh.</a:t>
            </a:r>
            <a:endParaRPr lang="en-US" dirty="0"/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77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041E-CB22-9FCC-0AA4-E8B421B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all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98C9-8540-3F36-343A-A420B2D4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123" y="2440122"/>
            <a:ext cx="9115182" cy="4081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The retailer channel has contributed has more contribution in gross sales </a:t>
            </a:r>
            <a:endParaRPr lang="en-US" sz="2400">
              <a:solidFill>
                <a:srgbClr val="262626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The most of sales had occurred in the beginning fiscal year (Sept-Nov).</a:t>
            </a:r>
            <a:endParaRPr lang="en-US" sz="2400" dirty="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Notebook and Accessories segments has more Products.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Unique Products is increased at the rate 36.3% in the fiscal year 2021.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Most sold quantity is in N&amp;S division in 2021 fiscal year(Comparing with other division  First rank. 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9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A3BD-4CE7-05B7-75F7-6E1FC0D9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Request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B45-87D1-9503-AF90-2F9B864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832" y="-97110"/>
            <a:ext cx="7192174" cy="447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What is the percentage of unique product increase in 2021 vs. 2020? The final output contains these fields,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unique_products_2020                                      unique_products_2021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   </a:t>
            </a:r>
            <a:r>
              <a:rPr lang="en-US" sz="2800" dirty="0" err="1">
                <a:ea typeface="+mn-lt"/>
                <a:cs typeface="+mn-lt"/>
              </a:rPr>
              <a:t>percentage_chg</a:t>
            </a:r>
            <a:r>
              <a:rPr lang="en-US" sz="2800" dirty="0">
                <a:ea typeface="+mn-lt"/>
                <a:cs typeface="+mn-lt"/>
              </a:rPr>
              <a:t>  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        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39ADB-2906-999A-8145-0EFB9388C7E0}"/>
              </a:ext>
            </a:extLst>
          </p:cNvPr>
          <p:cNvSpPr txBox="1"/>
          <p:nvPr/>
        </p:nvSpPr>
        <p:spPr>
          <a:xfrm>
            <a:off x="5133534" y="3425166"/>
            <a:ext cx="1583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FCD38CB-C8D6-59B8-92D2-9D591189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725" y="4054390"/>
            <a:ext cx="6345381" cy="10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2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553BAA-9CA0-438B-86B1-A7EBDDAA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B9D61-30E9-27D3-7124-C97742BE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00" y="143315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To Visuals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5F736C-2142-6DCA-6FCA-34658179E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694" y="3788900"/>
            <a:ext cx="7729728" cy="2819077"/>
          </a:xfr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EDB822E-1358-EB8A-CE8A-5CB84277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868" y="1639741"/>
            <a:ext cx="6345381" cy="103521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24B172F-C1A2-20DD-11F4-8E19BFE857C8}"/>
              </a:ext>
            </a:extLst>
          </p:cNvPr>
          <p:cNvSpPr/>
          <p:nvPr/>
        </p:nvSpPr>
        <p:spPr>
          <a:xfrm>
            <a:off x="5433274" y="2830669"/>
            <a:ext cx="415636" cy="801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9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8017B-0F10-2F9C-1779-E70502BA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for Request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7D03-3782-027A-3C6C-CEE7143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Total Number of unique products  in 2020 were 245 products.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Total Number of unique products  in 2021 were 344 products.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Which shows that 99 new products have been </a:t>
            </a:r>
            <a:r>
              <a:rPr lang="en-US" sz="2400" dirty="0" err="1">
                <a:solidFill>
                  <a:srgbClr val="404040"/>
                </a:solidFill>
              </a:rPr>
              <a:t>inculded</a:t>
            </a:r>
            <a:r>
              <a:rPr lang="en-US" sz="2400" dirty="0">
                <a:solidFill>
                  <a:srgbClr val="404040"/>
                </a:solidFill>
              </a:rPr>
              <a:t> in the inventory in 2021 and  the percentage  of rise in unique products is 36.33%.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7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A3BD-4CE7-05B7-75F7-6E1FC0D9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Request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9B45-87D1-9503-AF90-2F9B864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832" y="-97110"/>
            <a:ext cx="7192174" cy="4479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Provide a report with all the unique product counts for each segment and sort them in descending order of product counts. The final output contains 2 fields, </a:t>
            </a:r>
            <a:endParaRPr lang="en-US" sz="2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  Segment, </a:t>
            </a:r>
            <a:r>
              <a:rPr lang="en-US" sz="2800" dirty="0" err="1">
                <a:ea typeface="+mn-lt"/>
                <a:cs typeface="+mn-lt"/>
              </a:rPr>
              <a:t>product_count</a:t>
            </a:r>
            <a:endParaRPr lang="en-US" sz="28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39ADB-2906-999A-8145-0EFB9388C7E0}"/>
              </a:ext>
            </a:extLst>
          </p:cNvPr>
          <p:cNvSpPr txBox="1"/>
          <p:nvPr/>
        </p:nvSpPr>
        <p:spPr>
          <a:xfrm>
            <a:off x="5133534" y="3425166"/>
            <a:ext cx="1583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C2881F-AFD2-BFC3-C5DA-BD2FF6C2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74" y="3882736"/>
            <a:ext cx="4030683" cy="26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553BAA-9CA0-438B-86B1-A7EBDDAA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B9D61-30E9-27D3-7124-C97742BE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00" y="143315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To Visuals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968A78-E6BE-9EA4-6D05-E33CF8CD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D2696FF-38D9-F369-7E3A-B7EFFCD0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3" y="2314830"/>
            <a:ext cx="5455721" cy="358535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EF91428-AEB7-E9EC-6326-2465C559B34F}"/>
              </a:ext>
            </a:extLst>
          </p:cNvPr>
          <p:cNvSpPr/>
          <p:nvPr/>
        </p:nvSpPr>
        <p:spPr>
          <a:xfrm>
            <a:off x="5650605" y="3340457"/>
            <a:ext cx="880753" cy="49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74C3510-4D80-8023-3054-1D676165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75" y="2452945"/>
            <a:ext cx="5318974" cy="33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5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8017B-0F10-2F9C-1779-E70502BA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Insights for Request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7D03-3782-027A-3C6C-CEE7143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Highest amount of unique products are in Notebook segment with 129 Products .</a:t>
            </a: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Lowest amount of unique products are in Networking segment with 9 Products 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Both Notebook, Accessories segments has more than  100 unique products.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85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Parcel</vt:lpstr>
      <vt:lpstr>Consumer Goods  Ad_Hoc Insights </vt:lpstr>
      <vt:lpstr>Request 1</vt:lpstr>
      <vt:lpstr>Insights for Request 1</vt:lpstr>
      <vt:lpstr>Request 2</vt:lpstr>
      <vt:lpstr>DATA To Visuals</vt:lpstr>
      <vt:lpstr>Insights for Request 2</vt:lpstr>
      <vt:lpstr>Request 3</vt:lpstr>
      <vt:lpstr>DATA To Visuals</vt:lpstr>
      <vt:lpstr>Insights for Request 3</vt:lpstr>
      <vt:lpstr>Request 4</vt:lpstr>
      <vt:lpstr>DATA To Visuals</vt:lpstr>
      <vt:lpstr>Insights for Request 4</vt:lpstr>
      <vt:lpstr>Request 5</vt:lpstr>
      <vt:lpstr>Insights for Request 5</vt:lpstr>
      <vt:lpstr>Request 6</vt:lpstr>
      <vt:lpstr>DATA To Visuals</vt:lpstr>
      <vt:lpstr>Insights for Request 6</vt:lpstr>
      <vt:lpstr>Request 7</vt:lpstr>
      <vt:lpstr>DATA To Visuals</vt:lpstr>
      <vt:lpstr>Insights for Request 7</vt:lpstr>
      <vt:lpstr>Request 8</vt:lpstr>
      <vt:lpstr>DATA To Visuals</vt:lpstr>
      <vt:lpstr>Insights for Request 8</vt:lpstr>
      <vt:lpstr>Request 9</vt:lpstr>
      <vt:lpstr>DATA To Visuals</vt:lpstr>
      <vt:lpstr>Insights for Request 8</vt:lpstr>
      <vt:lpstr>Request 10</vt:lpstr>
      <vt:lpstr>DATA To Visuals</vt:lpstr>
      <vt:lpstr>Insights for Request 8</vt:lpstr>
      <vt:lpstr>Over all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815</cp:revision>
  <dcterms:created xsi:type="dcterms:W3CDTF">2023-01-16T05:41:37Z</dcterms:created>
  <dcterms:modified xsi:type="dcterms:W3CDTF">2023-01-17T10:16:55Z</dcterms:modified>
</cp:coreProperties>
</file>