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3"/>
  </p:notesMasterIdLst>
  <p:sldIdLst>
    <p:sldId id="770" r:id="rId2"/>
    <p:sldId id="778" r:id="rId3"/>
    <p:sldId id="779" r:id="rId4"/>
    <p:sldId id="771" r:id="rId5"/>
    <p:sldId id="772" r:id="rId6"/>
    <p:sldId id="773" r:id="rId7"/>
    <p:sldId id="774" r:id="rId8"/>
    <p:sldId id="775" r:id="rId9"/>
    <p:sldId id="768" r:id="rId10"/>
    <p:sldId id="776" r:id="rId11"/>
    <p:sldId id="77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6ED788-A540-494E-9EA5-1C1CC27C7206}">
          <p14:sldIdLst>
            <p14:sldId id="770"/>
          </p14:sldIdLst>
        </p14:section>
        <p14:section name="Provenance" id="{CB87F1CB-B8F7-614E-AC06-1EF43B952368}">
          <p14:sldIdLst>
            <p14:sldId id="778"/>
            <p14:sldId id="779"/>
            <p14:sldId id="771"/>
            <p14:sldId id="772"/>
            <p14:sldId id="773"/>
            <p14:sldId id="774"/>
            <p14:sldId id="775"/>
            <p14:sldId id="768"/>
            <p14:sldId id="776"/>
            <p14:sldId id="7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896"/>
    <a:srgbClr val="C19C26"/>
    <a:srgbClr val="99C9C7"/>
    <a:srgbClr val="FDCCCC"/>
    <a:srgbClr val="211790"/>
    <a:srgbClr val="1A4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59" autoAdjust="0"/>
    <p:restoredTop sz="86037" autoAdjust="0"/>
  </p:normalViewPr>
  <p:slideViewPr>
    <p:cSldViewPr snapToGrid="0">
      <p:cViewPr>
        <p:scale>
          <a:sx n="120" d="100"/>
          <a:sy n="120" d="100"/>
        </p:scale>
        <p:origin x="-320" y="-616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A230F-5879-8041-8DB3-F8DCCE4E14A8}" type="datetimeFigureOut">
              <a:rPr lang="en-US" smtClean="0"/>
              <a:t>4/15/16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BBE72-8C8A-E543-BEAB-77394919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34000">
              <a:schemeClr val="bg1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0708"/>
            <a:ext cx="7772400" cy="1470025"/>
          </a:xfrm>
        </p:spPr>
        <p:txBody>
          <a:bodyPr/>
          <a:lstStyle>
            <a:lvl1pPr algn="l">
              <a:defRPr b="1">
                <a:solidFill>
                  <a:srgbClr val="1A435D"/>
                </a:solidFill>
                <a:latin typeface="+mj-lt"/>
                <a:cs typeface="Candar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670" y="2348705"/>
            <a:ext cx="488105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globepiece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099" y="1994638"/>
            <a:ext cx="3758730" cy="4876190"/>
          </a:xfrm>
          <a:prstGeom prst="rect">
            <a:avLst/>
          </a:prstGeom>
          <a:effectLst>
            <a:outerShdw blurRad="95250" dist="50800" dir="2700000" sx="102000" sy="102000" algn="tl" rotWithShape="0">
              <a:srgbClr val="000000">
                <a:alpha val="36000"/>
              </a:srgbClr>
            </a:outerShdw>
          </a:effectLst>
        </p:spPr>
      </p:pic>
      <p:pic>
        <p:nvPicPr>
          <p:cNvPr id="11" name="Picture 10" descr="DataONE_South America LOGO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869284"/>
            <a:ext cx="1905000" cy="4545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6208" cy="1167319"/>
          </a:xfrm>
          <a:prstGeom prst="rect">
            <a:avLst/>
          </a:prstGeom>
          <a:gradFill>
            <a:gsLst>
              <a:gs pos="0">
                <a:srgbClr val="186072"/>
              </a:gs>
              <a:gs pos="100000">
                <a:srgbClr val="CEFBF9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907"/>
            <a:ext cx="8229600" cy="5246523"/>
          </a:xfrm>
          <a:prstGeom prst="rect">
            <a:avLst/>
          </a:prstGeom>
        </p:spPr>
        <p:txBody>
          <a:bodyPr/>
          <a:lstStyle>
            <a:lvl1pPr marL="339725" indent="-339725">
              <a:defRPr/>
            </a:lvl1pPr>
            <a:lvl2pPr marL="577850" indent="-231775">
              <a:buSzPct val="65000"/>
              <a:buFont typeface="Wingdings" charset="2"/>
              <a:buChar char="Ø"/>
              <a:defRPr/>
            </a:lvl2pPr>
            <a:lvl3pPr marL="577850" indent="0">
              <a:buNone/>
              <a:defRPr i="1">
                <a:solidFill>
                  <a:schemeClr val="accent5">
                    <a:lumMod val="75000"/>
                  </a:schemeClr>
                </a:solidFill>
              </a:defRPr>
            </a:lvl3pPr>
            <a:lvl4pPr marL="1371600" indent="-111125">
              <a:defRPr sz="1800" i="0">
                <a:solidFill>
                  <a:schemeClr val="accent5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2288-7AC1-0842-9F1F-E483A6C4A0F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54" y="8522"/>
            <a:ext cx="7704146" cy="11587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embossedglobe2.tif"/>
          <p:cNvPicPr>
            <a:picLocks noChangeAspect="1"/>
          </p:cNvPicPr>
          <p:nvPr userDrawn="1"/>
        </p:nvPicPr>
        <p:blipFill rotWithShape="1">
          <a:blip r:embed="rId2" cstate="print">
            <a:alphaModFix amt="5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522"/>
            <a:ext cx="1056962" cy="11587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6208" cy="1167319"/>
          </a:xfrm>
          <a:prstGeom prst="rect">
            <a:avLst/>
          </a:prstGeom>
          <a:gradFill>
            <a:gsLst>
              <a:gs pos="0">
                <a:srgbClr val="186072"/>
              </a:gs>
              <a:gs pos="100000">
                <a:srgbClr val="CEFBF9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mbossedglobe2.tif"/>
          <p:cNvPicPr>
            <a:picLocks noChangeAspect="1"/>
          </p:cNvPicPr>
          <p:nvPr/>
        </p:nvPicPr>
        <p:blipFill rotWithShape="1">
          <a:blip r:embed="rId2" cstate="print">
            <a:alphaModFix amt="5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522"/>
            <a:ext cx="1056962" cy="11587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2288-7AC1-0842-9F1F-E483A6C4A0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82654" y="8522"/>
            <a:ext cx="7704146" cy="11587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with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6208" cy="6856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2288-7AC1-0842-9F1F-E483A6C4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0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5414" y="1167320"/>
            <a:ext cx="8233172" cy="1588"/>
          </a:xfrm>
          <a:prstGeom prst="line">
            <a:avLst/>
          </a:prstGeom>
          <a:ln w="25400">
            <a:solidFill>
              <a:srgbClr val="1A7385"/>
            </a:solidFill>
            <a:round/>
          </a:ln>
        </p:spPr>
        <p:txBody>
          <a:bodyPr lIns="0" tIns="0" rIns="0" bIns="0"/>
          <a:lstStyle/>
          <a:p>
            <a:pPr lvl="0"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55414" y="274638"/>
            <a:ext cx="8233172" cy="89268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A7385"/>
                </a:solidFill>
                <a:uFill>
                  <a:solidFill>
                    <a:srgbClr val="1A7385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900" smtClean="0">
                <a:solidFill>
                  <a:srgbClr val="1A7385"/>
                </a:solidFill>
                <a:uFill>
                  <a:solidFill>
                    <a:srgbClr val="1A7385"/>
                  </a:solidFill>
                </a:uFill>
              </a:rPr>
              <a:t>Click to edit Master title style</a:t>
            </a:r>
            <a:endParaRPr sz="3900">
              <a:solidFill>
                <a:srgbClr val="1A7385"/>
              </a:solidFill>
              <a:uFill>
                <a:solidFill>
                  <a:srgbClr val="1A7385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59103417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ataONE -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5414" y="1167320"/>
            <a:ext cx="8233172" cy="1588"/>
          </a:xfrm>
          <a:prstGeom prst="line">
            <a:avLst/>
          </a:prstGeom>
          <a:ln w="25400">
            <a:solidFill>
              <a:srgbClr val="1A7385"/>
            </a:solidFill>
            <a:round/>
          </a:ln>
        </p:spPr>
        <p:txBody>
          <a:bodyPr lIns="0" tIns="0" rIns="0" bIns="0"/>
          <a:lstStyle/>
          <a:p>
            <a:pPr lvl="0"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55414" y="274638"/>
            <a:ext cx="8233172" cy="89268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A7385"/>
                </a:solidFill>
                <a:uFill>
                  <a:solidFill>
                    <a:srgbClr val="1A7385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900">
                <a:solidFill>
                  <a:srgbClr val="1A7385"/>
                </a:solidFill>
                <a:uFill>
                  <a:solidFill>
                    <a:srgbClr val="1A7385"/>
                  </a:solidFill>
                </a:uFill>
              </a:rPr>
              <a:t>Title Text</a:t>
            </a:r>
          </a:p>
        </p:txBody>
      </p:sp>
      <p:sp>
        <p:nvSpPr>
          <p:cNvPr id="4" name="Shape 13"/>
          <p:cNvSpPr>
            <a:spLocks noGrp="1"/>
          </p:cNvSpPr>
          <p:nvPr>
            <p:ph type="body" idx="1"/>
          </p:nvPr>
        </p:nvSpPr>
        <p:spPr>
          <a:xfrm>
            <a:off x="455414" y="1598414"/>
            <a:ext cx="8233172" cy="5259586"/>
          </a:xfrm>
          <a:prstGeom prst="rect">
            <a:avLst/>
          </a:prstGeom>
        </p:spPr>
        <p:txBody>
          <a:bodyPr lIns="64291" tIns="32146" rIns="64291" bIns="32146"/>
          <a:lstStyle>
            <a:lvl1pPr marL="401822" indent="-401822">
              <a:spcBef>
                <a:spcPts val="633"/>
              </a:spcBef>
              <a:buClrTx/>
              <a:buSzPct val="75000"/>
              <a:buFont typeface="Arial"/>
              <a:buChar char="•"/>
              <a:defRPr/>
            </a:lvl1pPr>
            <a:lvl2pPr marL="714350" indent="-401822">
              <a:spcBef>
                <a:spcPts val="633"/>
              </a:spcBef>
              <a:buClrTx/>
              <a:buSzPct val="75000"/>
              <a:buFont typeface="Arial"/>
              <a:buChar char="•"/>
              <a:defRPr sz="2500" b="0"/>
            </a:lvl2pPr>
            <a:lvl3pPr marL="946513" indent="-321457">
              <a:spcBef>
                <a:spcPts val="633"/>
              </a:spcBef>
              <a:buClrTx/>
              <a:buSzPct val="75000"/>
              <a:buFont typeface="Arial"/>
              <a:buChar char="•"/>
              <a:defRPr sz="2200" b="0"/>
            </a:lvl3pPr>
            <a:lvl4pPr marL="1259041" indent="-321457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/>
            </a:lvl4pPr>
            <a:lvl5pPr marL="1571569" indent="-321457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/>
            </a:lvl5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205570"/>
                </a:solidFill>
                <a:uFill>
                  <a:solidFill>
                    <a:srgbClr val="205570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solidFill>
                  <a:srgbClr val="205570"/>
                </a:solidFill>
                <a:uFill>
                  <a:solidFill>
                    <a:srgbClr val="205570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rgbClr val="205570"/>
                </a:solidFill>
                <a:uFill>
                  <a:solidFill>
                    <a:srgbClr val="205570"/>
                  </a:solidFill>
                </a:u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  <a:uFillTx/>
              </a:defRPr>
            </a:pPr>
            <a:r>
              <a:rPr sz="2000" i="1" dirty="0">
                <a:solidFill>
                  <a:srgbClr val="205570"/>
                </a:solidFill>
                <a:uFill>
                  <a:solidFill>
                    <a:srgbClr val="205570"/>
                  </a:solidFill>
                </a:u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uFillTx/>
              </a:defRPr>
            </a:pPr>
            <a:r>
              <a:rPr sz="2000" i="1" dirty="0">
                <a:solidFill>
                  <a:srgbClr val="205570"/>
                </a:solidFill>
                <a:uFill>
                  <a:solidFill>
                    <a:srgbClr val="205570"/>
                  </a:solidFill>
                </a:u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854513210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900" b="1">
                <a:solidFill>
                  <a:srgbClr val="205570"/>
                </a:solidFill>
                <a:uFill>
                  <a:solidFill>
                    <a:srgbClr val="205570"/>
                  </a:solidFill>
                </a:uFill>
              </a:rP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687586" y="2348705"/>
            <a:ext cx="4875609" cy="1964532"/>
          </a:xfrm>
          <a:prstGeom prst="rect">
            <a:avLst/>
          </a:prstGeom>
        </p:spPr>
        <p:txBody>
          <a:bodyPr lIns="64291" tIns="32146" rIns="64291" bIns="32146"/>
          <a:lstStyle>
            <a:lvl2pPr marL="455398" algn="ctr">
              <a:spcBef>
                <a:spcPts val="562"/>
              </a:spcBef>
              <a:buClr>
                <a:srgbClr val="9A9A9A"/>
              </a:buClr>
              <a:defRPr sz="24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2pPr>
            <a:lvl3pPr marL="910796" algn="ctr">
              <a:spcBef>
                <a:spcPts val="492"/>
              </a:spcBef>
              <a:buClr>
                <a:srgbClr val="9A9A9A"/>
              </a:buClr>
              <a:defRPr sz="21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3pPr>
            <a:lvl4pPr marL="1375123" algn="ctr">
              <a:spcBef>
                <a:spcPts val="422"/>
              </a:spcBef>
              <a:buClr>
                <a:srgbClr val="9A9A9A"/>
              </a:buClr>
              <a:defRPr sz="2000" i="1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4pPr>
            <a:lvl5pPr marL="1830521" algn="ctr">
              <a:spcBef>
                <a:spcPts val="422"/>
              </a:spcBef>
              <a:buClr>
                <a:srgbClr val="9A9A9A"/>
              </a:buClr>
              <a:defRPr sz="2000" i="1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7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1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  <a:uFillTx/>
              </a:defRPr>
            </a:pPr>
            <a:r>
              <a:rPr sz="2000" i="1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uFillTx/>
              </a:defRPr>
            </a:pPr>
            <a:r>
              <a:rPr sz="2000" i="1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102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2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6038" y="65934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86072"/>
                </a:solidFill>
              </a:defRPr>
            </a:lvl1pPr>
          </a:lstStyle>
          <a:p>
            <a:fld id="{62FA2288-7AC1-0842-9F1F-E483A6C4A0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1" r:id="rId3"/>
    <p:sldLayoutId id="2147483702" r:id="rId4"/>
    <p:sldLayoutId id="2147483707" r:id="rId5"/>
    <p:sldLayoutId id="2147483695" r:id="rId6"/>
    <p:sldLayoutId id="2147483708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1A435D"/>
          </a:solidFill>
          <a:latin typeface="+mn-lt"/>
          <a:ea typeface="+mn-ea"/>
          <a:cs typeface="Cambria"/>
        </a:defRPr>
      </a:lvl1pPr>
      <a:lvl2pPr marL="577850" indent="-231775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A435D"/>
          </a:solidFill>
          <a:latin typeface="+mn-lt"/>
          <a:ea typeface="+mn-ea"/>
          <a:cs typeface="Cambria"/>
        </a:defRPr>
      </a:lvl2pPr>
      <a:lvl3pPr marL="795338" indent="-217488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1A435D"/>
          </a:solidFill>
          <a:latin typeface="+mn-lt"/>
          <a:ea typeface="+mn-ea"/>
          <a:cs typeface="Cambria"/>
        </a:defRPr>
      </a:lvl3pPr>
      <a:lvl4pPr marL="1257300" indent="-231775" algn="l" defTabSz="457200" rtl="0" eaLnBrk="1" latinLnBrk="0" hangingPunct="1">
        <a:spcBef>
          <a:spcPct val="20000"/>
        </a:spcBef>
        <a:buFontTx/>
        <a:buNone/>
        <a:defRPr sz="2000" i="1" kern="1200">
          <a:solidFill>
            <a:srgbClr val="1A435D"/>
          </a:solidFill>
          <a:latin typeface="+mn-lt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Tx/>
        <a:buNone/>
        <a:defRPr sz="2000" i="1" kern="1200">
          <a:solidFill>
            <a:srgbClr val="1A435D"/>
          </a:solidFill>
          <a:latin typeface="+mn-lt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mailto:cboettig@gmail.com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hyperlink" Target="mailto:jones@nceas.ucsb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6320" y="4475835"/>
            <a:ext cx="40652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"/>
              </a:rPr>
              <a:t>National Center for Ecological Analysis and Synthesis (NCEAS</a:t>
            </a:r>
            <a:r>
              <a:rPr lang="en-US" dirty="0" smtClean="0">
                <a:cs typeface="Calibri"/>
              </a:rPr>
              <a:t>)</a:t>
            </a:r>
          </a:p>
          <a:p>
            <a:pPr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</a:rPr>
              <a:t>@</a:t>
            </a:r>
            <a:r>
              <a:rPr lang="en-US" dirty="0" err="1">
                <a:solidFill>
                  <a:srgbClr val="000000"/>
                </a:solidFill>
              </a:rPr>
              <a:t>metamattj</a:t>
            </a:r>
            <a:endParaRPr lang="en-US" dirty="0">
              <a:solidFill>
                <a:srgbClr val="000000"/>
              </a:solidFill>
            </a:endParaRPr>
          </a:p>
          <a:p>
            <a:pPr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hlinkClick r:id="rId2"/>
              </a:rPr>
              <a:t>jones@nceas.ucsb.edu</a:t>
            </a:r>
            <a:endParaRPr lang="en-US" dirty="0">
              <a:solidFill>
                <a:srgbClr val="000000"/>
              </a:solidFill>
            </a:endParaRPr>
          </a:p>
          <a:p>
            <a:pPr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Helvetica"/>
                <a:cs typeface="Helvetica"/>
              </a:rPr>
              <a:t>0000-0003-0077-</a:t>
            </a:r>
            <a:r>
              <a:rPr lang="en-US" sz="1600" dirty="0" smtClean="0">
                <a:solidFill>
                  <a:srgbClr val="000000"/>
                </a:solidFill>
                <a:latin typeface="Helvetica"/>
                <a:cs typeface="Helvetica"/>
              </a:rPr>
              <a:t>4738</a:t>
            </a:r>
            <a:endParaRPr lang="en-US" sz="16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pic>
        <p:nvPicPr>
          <p:cNvPr id="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2236" y="5640140"/>
            <a:ext cx="250126" cy="2501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2606320" y="2458651"/>
            <a:ext cx="40652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cs typeface="Calibri"/>
              </a:rPr>
              <a:t>University of California Berkeley</a:t>
            </a:r>
          </a:p>
          <a:p>
            <a:pPr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</a:rPr>
              <a:t>@</a:t>
            </a:r>
            <a:r>
              <a:rPr lang="en-US" dirty="0" err="1">
                <a:solidFill>
                  <a:srgbClr val="000000"/>
                </a:solidFill>
              </a:rPr>
              <a:t>cboettig</a:t>
            </a:r>
            <a:endParaRPr lang="en-US" dirty="0">
              <a:solidFill>
                <a:srgbClr val="000000"/>
              </a:solidFill>
            </a:endParaRPr>
          </a:p>
          <a:p>
            <a:pPr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hlinkClick r:id="rId4"/>
              </a:rPr>
              <a:t>cboettig@gmail.com</a:t>
            </a:r>
            <a:endParaRPr lang="en-US" dirty="0">
              <a:solidFill>
                <a:srgbClr val="000000"/>
              </a:solidFill>
            </a:endParaRPr>
          </a:p>
          <a:p>
            <a:pPr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Helvetica"/>
                <a:cs typeface="Helvetica"/>
              </a:rPr>
              <a:t>0000-0002-1642-</a:t>
            </a:r>
            <a:r>
              <a:rPr lang="en-US" sz="1600" dirty="0" smtClean="0">
                <a:solidFill>
                  <a:srgbClr val="000000"/>
                </a:solidFill>
                <a:latin typeface="Helvetica"/>
                <a:cs typeface="Helvetica"/>
              </a:rPr>
              <a:t>628X</a:t>
            </a:r>
            <a:endParaRPr lang="en-US" sz="16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528264" y="537121"/>
            <a:ext cx="8213249" cy="147002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800" dirty="0" err="1" smtClean="0"/>
              <a:t>CodeMeta</a:t>
            </a:r>
            <a:r>
              <a:rPr lang="en-US" sz="3800" dirty="0" smtClean="0"/>
              <a:t> </a:t>
            </a:r>
            <a:br>
              <a:rPr lang="en-US" sz="3800" dirty="0" smtClean="0"/>
            </a:br>
            <a:r>
              <a:rPr lang="en-US" sz="3800" dirty="0" smtClean="0"/>
              <a:t>A Rosetta Stone for </a:t>
            </a:r>
            <a:r>
              <a:rPr lang="en-US" sz="3800" dirty="0" smtClean="0"/>
              <a:t>Software Metadata</a:t>
            </a:r>
            <a:endParaRPr sz="3900" dirty="0">
              <a:solidFill>
                <a:srgbClr val="205570"/>
              </a:solidFill>
              <a:uFill>
                <a:solidFill>
                  <a:srgbClr val="205570"/>
                </a:solidFill>
              </a:uFill>
            </a:endParaRPr>
          </a:p>
        </p:txBody>
      </p:sp>
      <p:pic>
        <p:nvPicPr>
          <p:cNvPr id="5" name="NCEAS-Stacked-4C.pd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782" y="5380276"/>
            <a:ext cx="1169824" cy="105114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2435808" y="4119490"/>
            <a:ext cx="4406266" cy="372696"/>
          </a:xfrm>
          <a:prstGeom prst="rect">
            <a:avLst/>
          </a:prstGeom>
        </p:spPr>
        <p:txBody>
          <a:bodyPr wrap="square" lIns="64291" tIns="32146" rIns="64291" bIns="32146">
            <a:spAutoFit/>
          </a:bodyPr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Matthew B. </a:t>
            </a:r>
            <a:r>
              <a:rPr lang="en-US" sz="2000" b="1" dirty="0" smtClean="0">
                <a:latin typeface="Calibri"/>
                <a:cs typeface="Calibri"/>
              </a:rPr>
              <a:t>Jones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10" name="Shape 27"/>
          <p:cNvSpPr txBox="1">
            <a:spLocks/>
          </p:cNvSpPr>
          <p:nvPr/>
        </p:nvSpPr>
        <p:spPr>
          <a:xfrm>
            <a:off x="3197142" y="2877528"/>
            <a:ext cx="2887832" cy="1244775"/>
          </a:xfrm>
          <a:prstGeom prst="rect">
            <a:avLst/>
          </a:prstGeom>
        </p:spPr>
        <p:txBody>
          <a:bodyPr lIns="130046" tIns="65023" rIns="130046" bIns="65023"/>
          <a:lstStyle>
            <a:lvl1pPr defTabSz="647700">
              <a:spcBef>
                <a:spcPts val="900"/>
              </a:spcBef>
              <a:buClr>
                <a:srgbClr val="515151"/>
              </a:buClr>
              <a:defRPr sz="38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647700" algn="ctr" defTabSz="647700">
              <a:spcBef>
                <a:spcPts val="800"/>
              </a:spcBef>
              <a:buClr>
                <a:srgbClr val="9A9A9A"/>
              </a:buClr>
              <a:defRPr sz="34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1295400" algn="ctr" defTabSz="647700">
              <a:spcBef>
                <a:spcPts val="700"/>
              </a:spcBef>
              <a:buClr>
                <a:srgbClr val="9A9A9A"/>
              </a:buClr>
              <a:defRPr sz="3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1955800" algn="ctr" defTabSz="647700">
              <a:spcBef>
                <a:spcPts val="600"/>
              </a:spcBef>
              <a:buClr>
                <a:srgbClr val="9A9A9A"/>
              </a:buClr>
              <a:defRPr sz="2800" i="1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2603500" algn="ctr" defTabSz="647700">
              <a:spcBef>
                <a:spcPts val="600"/>
              </a:spcBef>
              <a:buClr>
                <a:srgbClr val="9A9A9A"/>
              </a:buClr>
              <a:defRPr sz="2800" i="1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  <a:lvl6pPr marL="3226707" indent="-775607" defTabSz="647700">
              <a:spcBef>
                <a:spcPts val="900"/>
              </a:spcBef>
              <a:buClr>
                <a:srgbClr val="515151"/>
              </a:buClr>
              <a:buSzPct val="171000"/>
              <a:buChar char="•"/>
              <a:defRPr sz="38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6pPr>
            <a:lvl7pPr marL="3582306" indent="-775606" defTabSz="647700">
              <a:spcBef>
                <a:spcPts val="900"/>
              </a:spcBef>
              <a:buClr>
                <a:srgbClr val="515151"/>
              </a:buClr>
              <a:buSzPct val="171000"/>
              <a:buChar char="•"/>
              <a:defRPr sz="38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7pPr>
            <a:lvl8pPr marL="3937906" indent="-775606" defTabSz="647700">
              <a:spcBef>
                <a:spcPts val="900"/>
              </a:spcBef>
              <a:buClr>
                <a:srgbClr val="515151"/>
              </a:buClr>
              <a:buSzPct val="171000"/>
              <a:buChar char="•"/>
              <a:defRPr sz="38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8pPr>
            <a:lvl9pPr marL="4293506" indent="-775606" defTabSz="647700">
              <a:spcBef>
                <a:spcPts val="900"/>
              </a:spcBef>
              <a:buClr>
                <a:srgbClr val="515151"/>
              </a:buClr>
              <a:buSzPct val="171000"/>
              <a:buChar char="•"/>
              <a:defRPr sz="3800">
                <a:solidFill>
                  <a:srgbClr val="515151"/>
                </a:solidFill>
                <a:uFill>
                  <a:solidFill>
                    <a:srgbClr val="515151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  <a:uFillTx/>
              </a:defRPr>
            </a:pPr>
            <a:endParaRPr lang="en-US" sz="1800" dirty="0">
              <a:solidFill>
                <a:srgbClr val="000000"/>
              </a:solidFill>
              <a:uFillTx/>
            </a:endParaRPr>
          </a:p>
          <a:p>
            <a:pPr algn="ctr">
              <a:defRPr sz="1800">
                <a:solidFill>
                  <a:srgbClr val="000000"/>
                </a:solidFill>
                <a:uFillTx/>
              </a:defRPr>
            </a:pPr>
            <a:endParaRPr lang="en-US" sz="1800" dirty="0">
              <a:solidFill>
                <a:srgbClr val="000000"/>
              </a:solidFill>
              <a:uFillTx/>
            </a:endParaRPr>
          </a:p>
        </p:txBody>
      </p:sp>
      <p:pic>
        <p:nvPicPr>
          <p:cNvPr id="11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2236" y="3326622"/>
            <a:ext cx="250126" cy="2501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435808" y="2102306"/>
            <a:ext cx="4406266" cy="372696"/>
          </a:xfrm>
          <a:prstGeom prst="rect">
            <a:avLst/>
          </a:prstGeom>
        </p:spPr>
        <p:txBody>
          <a:bodyPr wrap="square" lIns="64291" tIns="32146" rIns="64291" bIns="32146">
            <a:spAutoFit/>
          </a:bodyPr>
          <a:lstStyle/>
          <a:p>
            <a:pPr algn="ctr"/>
            <a:r>
              <a:rPr lang="en-US" sz="2000" b="1" dirty="0" smtClean="0">
                <a:latin typeface="Calibri"/>
                <a:cs typeface="Calibri"/>
              </a:rPr>
              <a:t>Carl </a:t>
            </a:r>
            <a:r>
              <a:rPr lang="en-US" sz="2000" b="1" dirty="0" err="1" smtClean="0">
                <a:latin typeface="Calibri"/>
                <a:cs typeface="Calibri"/>
              </a:rPr>
              <a:t>Boettiger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667" y="5603460"/>
            <a:ext cx="2180165" cy="869306"/>
          </a:xfrm>
          <a:prstGeom prst="rect">
            <a:avLst/>
          </a:prstGeom>
        </p:spPr>
      </p:pic>
      <p:pic>
        <p:nvPicPr>
          <p:cNvPr id="15" name="Picture 14" descr="codemeta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66" y="348978"/>
            <a:ext cx="793750" cy="8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76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Groups 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dirty="0"/>
              <a:t>: Review, revise, and extend crosswalk</a:t>
            </a:r>
          </a:p>
          <a:p>
            <a:r>
              <a:rPr lang="en-US" dirty="0"/>
              <a:t>Groups identify:</a:t>
            </a:r>
          </a:p>
          <a:p>
            <a:pPr lvl="1"/>
            <a:r>
              <a:rPr lang="en-US" dirty="0"/>
              <a:t>Problem areas in crosswalk, where mapping is controversial</a:t>
            </a:r>
          </a:p>
          <a:p>
            <a:pPr lvl="1"/>
            <a:r>
              <a:rPr lang="en-US" dirty="0"/>
              <a:t>New additions to the crosswalk </a:t>
            </a:r>
            <a:r>
              <a:rPr lang="en-US" dirty="0" smtClean="0"/>
              <a:t>concepts + mappings</a:t>
            </a:r>
          </a:p>
          <a:p>
            <a:pPr lvl="1"/>
            <a:r>
              <a:rPr lang="en-US" dirty="0" smtClean="0"/>
              <a:t>Use case(s) for the concept</a:t>
            </a:r>
          </a:p>
          <a:p>
            <a:r>
              <a:rPr lang="en-US" dirty="0"/>
              <a:t>Each group focuses on 2-3 schema mappings to the generic concepts </a:t>
            </a:r>
          </a:p>
          <a:p>
            <a:pPr lvl="1"/>
            <a:r>
              <a:rPr lang="en-US" dirty="0"/>
              <a:t>Group A: </a:t>
            </a:r>
            <a:r>
              <a:rPr lang="en-US" dirty="0" err="1"/>
              <a:t>Zenodo</a:t>
            </a:r>
            <a:r>
              <a:rPr lang="en-US" dirty="0"/>
              <a:t>, Software Ontology, ...</a:t>
            </a:r>
          </a:p>
          <a:p>
            <a:pPr lvl="1"/>
            <a:r>
              <a:rPr lang="en-US" dirty="0"/>
              <a:t>Group B: </a:t>
            </a:r>
            <a:r>
              <a:rPr lang="en-US" dirty="0" err="1"/>
              <a:t>figshare</a:t>
            </a:r>
            <a:r>
              <a:rPr lang="en-US" dirty="0"/>
              <a:t>, R Package Description, ...</a:t>
            </a:r>
          </a:p>
          <a:p>
            <a:pPr lvl="1"/>
            <a:r>
              <a:rPr lang="en-US" dirty="0"/>
              <a:t>Group C: </a:t>
            </a:r>
            <a:r>
              <a:rPr lang="en-US" dirty="0" err="1"/>
              <a:t>DataCite</a:t>
            </a:r>
            <a:r>
              <a:rPr lang="en-US" dirty="0"/>
              <a:t>, Software Discovery Index,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158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Groups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dirty="0"/>
              <a:t>: </a:t>
            </a:r>
            <a:r>
              <a:rPr lang="en-US" dirty="0" smtClean="0"/>
              <a:t>Formalize the JSON-LD structure, and resolve modeling issues</a:t>
            </a:r>
            <a:endParaRPr lang="en-US" dirty="0"/>
          </a:p>
          <a:p>
            <a:r>
              <a:rPr lang="en-US" dirty="0"/>
              <a:t>Groups identify:</a:t>
            </a:r>
          </a:p>
          <a:p>
            <a:pPr lvl="1"/>
            <a:r>
              <a:rPr lang="en-US" dirty="0" smtClean="0"/>
              <a:t>Review JSON-LD type assignments</a:t>
            </a:r>
          </a:p>
          <a:p>
            <a:pPr lvl="1"/>
            <a:r>
              <a:rPr lang="en-US" dirty="0" smtClean="0"/>
              <a:t>Discuss and create new models for problem areas</a:t>
            </a:r>
          </a:p>
          <a:p>
            <a:pPr lvl="1"/>
            <a:r>
              <a:rPr lang="en-US" dirty="0" smtClean="0"/>
              <a:t>Create example JSON document illustrating structure</a:t>
            </a:r>
          </a:p>
          <a:p>
            <a:r>
              <a:rPr lang="en-US" dirty="0"/>
              <a:t>Each </a:t>
            </a:r>
            <a:r>
              <a:rPr lang="en-US" dirty="0" smtClean="0"/>
              <a:t>group</a:t>
            </a:r>
            <a:endParaRPr lang="en-US" dirty="0"/>
          </a:p>
          <a:p>
            <a:pPr lvl="1"/>
            <a:r>
              <a:rPr lang="en-US" dirty="0"/>
              <a:t>Group A: </a:t>
            </a:r>
            <a:r>
              <a:rPr lang="en-US" dirty="0" smtClean="0"/>
              <a:t>People and roles, </a:t>
            </a:r>
            <a:r>
              <a:rPr lang="en-US" dirty="0"/>
              <a:t>...</a:t>
            </a:r>
          </a:p>
          <a:p>
            <a:pPr lvl="1"/>
            <a:r>
              <a:rPr lang="en-US" dirty="0"/>
              <a:t>Group B</a:t>
            </a:r>
            <a:r>
              <a:rPr lang="en-US" dirty="0" smtClean="0"/>
              <a:t>: Dependencies, </a:t>
            </a:r>
            <a:r>
              <a:rPr lang="en-US" dirty="0"/>
              <a:t>...</a:t>
            </a:r>
          </a:p>
          <a:p>
            <a:pPr lvl="1"/>
            <a:r>
              <a:rPr lang="en-US" dirty="0"/>
              <a:t>Group C: </a:t>
            </a:r>
            <a:r>
              <a:rPr lang="en-US" dirty="0" smtClean="0"/>
              <a:t>Input, Output, and new fields,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200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critical to research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Hannay</a:t>
            </a:r>
            <a:r>
              <a:rPr lang="en-US" dirty="0" smtClean="0"/>
              <a:t> et al. 2009</a:t>
            </a:r>
          </a:p>
          <a:p>
            <a:pPr lvl="1"/>
            <a:r>
              <a:rPr lang="en-US" dirty="0" smtClean="0"/>
              <a:t>91.2</a:t>
            </a:r>
            <a:r>
              <a:rPr lang="en-US" dirty="0"/>
              <a:t>% of </a:t>
            </a:r>
            <a:r>
              <a:rPr lang="en-US" dirty="0" smtClean="0"/>
              <a:t>researchers: scientific </a:t>
            </a:r>
            <a:r>
              <a:rPr lang="en-US" dirty="0"/>
              <a:t>software is important or very important for their own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/>
              <a:t>84.3% developing software is an important part of their own </a:t>
            </a:r>
            <a:r>
              <a:rPr lang="en-US" dirty="0" smtClean="0"/>
              <a:t>research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12528" lvl="1" indent="0">
              <a:buNone/>
            </a:pPr>
            <a:endParaRPr lang="en-US" dirty="0"/>
          </a:p>
          <a:p>
            <a:pPr lvl="1"/>
            <a:r>
              <a:rPr lang="en-US" dirty="0" err="1"/>
              <a:t>Hannay</a:t>
            </a:r>
            <a:r>
              <a:rPr lang="en-US" dirty="0"/>
              <a:t>, </a:t>
            </a:r>
            <a:r>
              <a:rPr lang="en-US" dirty="0" smtClean="0"/>
              <a:t>J. et al. 2009 “</a:t>
            </a:r>
            <a:r>
              <a:rPr lang="en-US" dirty="0"/>
              <a:t>How Do Scientists Develop and Use Scientific Software?” American Scientist, 1–8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51274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rarely cited properly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Howison</a:t>
            </a:r>
            <a:r>
              <a:rPr lang="en-US" dirty="0" smtClean="0"/>
              <a:t> and Bullard 2015</a:t>
            </a:r>
          </a:p>
          <a:p>
            <a:pPr lvl="1"/>
            <a:r>
              <a:rPr lang="en-US" dirty="0" smtClean="0"/>
              <a:t>31</a:t>
            </a:r>
            <a:r>
              <a:rPr lang="en-US" dirty="0"/>
              <a:t>%-43% of </a:t>
            </a:r>
            <a:r>
              <a:rPr lang="en-US" dirty="0" smtClean="0"/>
              <a:t>software </a:t>
            </a:r>
            <a:r>
              <a:rPr lang="en-US" dirty="0"/>
              <a:t>mentions </a:t>
            </a:r>
            <a:r>
              <a:rPr lang="en-US" dirty="0" smtClean="0"/>
              <a:t>include </a:t>
            </a:r>
            <a:r>
              <a:rPr lang="en-US" dirty="0"/>
              <a:t>a formal </a:t>
            </a:r>
            <a:r>
              <a:rPr lang="en-US" dirty="0" smtClean="0"/>
              <a:t>citation</a:t>
            </a:r>
          </a:p>
          <a:p>
            <a:pPr lvl="1"/>
            <a:r>
              <a:rPr lang="en-US" dirty="0"/>
              <a:t>15%-29% of software mentioned </a:t>
            </a:r>
            <a:r>
              <a:rPr lang="en-US" dirty="0" smtClean="0"/>
              <a:t>were inaccessible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pecific </a:t>
            </a:r>
            <a:r>
              <a:rPr lang="en-US" dirty="0"/>
              <a:t>version </a:t>
            </a:r>
            <a:r>
              <a:rPr lang="en-US" dirty="0" smtClean="0"/>
              <a:t>identified </a:t>
            </a:r>
            <a:r>
              <a:rPr lang="en-US" dirty="0"/>
              <a:t>and accessed </a:t>
            </a:r>
            <a:r>
              <a:rPr lang="en-US" dirty="0" smtClean="0"/>
              <a:t>&lt; 10%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 err="1" smtClean="0"/>
              <a:t>Howison</a:t>
            </a:r>
            <a:r>
              <a:rPr lang="en-US" sz="2000" dirty="0"/>
              <a:t>, James, and Julia Bullard. 2015. “Software in the scientific literature: Problems with seeing, finding, and using software mentioned in the biology literature</a:t>
            </a:r>
            <a:r>
              <a:rPr lang="en-US" sz="2000" dirty="0" smtClean="0"/>
              <a:t>. doi</a:t>
            </a:r>
            <a:r>
              <a:rPr lang="en-US" sz="2000" dirty="0"/>
              <a:t>:10.1002/asi.23538.</a:t>
            </a:r>
          </a:p>
        </p:txBody>
      </p:sp>
    </p:spTree>
    <p:extLst>
      <p:ext uri="{BB962C8B-B14F-4D97-AF65-F5344CB8AC3E}">
        <p14:creationId xmlns:p14="http://schemas.microsoft.com/office/powerpoint/2010/main" val="1343261077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CodeMeta</a:t>
            </a:r>
            <a:r>
              <a:rPr lang="en-US" dirty="0" smtClean="0"/>
              <a:t>: Origins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Fidgit</a:t>
            </a:r>
            <a:r>
              <a:rPr lang="en-US" dirty="0"/>
              <a:t>: An ungodly union of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Figshare</a:t>
            </a:r>
            <a:endParaRPr lang="en-US" dirty="0"/>
          </a:p>
          <a:p>
            <a:r>
              <a:rPr lang="en-US" dirty="0" err="1" smtClean="0"/>
              <a:t>Arfon</a:t>
            </a:r>
            <a:r>
              <a:rPr lang="en-US" dirty="0" smtClean="0"/>
              <a:t> Smith, Kay </a:t>
            </a:r>
            <a:r>
              <a:rPr lang="en-US" dirty="0" err="1" smtClean="0"/>
              <a:t>Thaney</a:t>
            </a:r>
            <a:r>
              <a:rPr lang="en-US" dirty="0" smtClean="0"/>
              <a:t>, and Mark </a:t>
            </a:r>
            <a:r>
              <a:rPr lang="en-US" dirty="0" err="1" smtClean="0"/>
              <a:t>Hahnel</a:t>
            </a:r>
            <a:endParaRPr lang="en-US" dirty="0" smtClean="0"/>
          </a:p>
          <a:p>
            <a:r>
              <a:rPr lang="en-US" dirty="0" err="1" smtClean="0"/>
              <a:t>code.json</a:t>
            </a:r>
            <a:endParaRPr lang="en-US" dirty="0" smtClean="0"/>
          </a:p>
        </p:txBody>
      </p:sp>
      <p:pic>
        <p:nvPicPr>
          <p:cNvPr id="4" name="Picture 3" descr="githu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39" y="3425228"/>
            <a:ext cx="1379576" cy="1146772"/>
          </a:xfrm>
          <a:prstGeom prst="rect">
            <a:avLst/>
          </a:prstGeom>
        </p:spPr>
      </p:pic>
      <p:pic>
        <p:nvPicPr>
          <p:cNvPr id="5" name="Picture 4" descr="figsh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3517181"/>
            <a:ext cx="2658533" cy="962866"/>
          </a:xfrm>
          <a:prstGeom prst="rect">
            <a:avLst/>
          </a:prstGeom>
        </p:spPr>
      </p:pic>
      <p:pic>
        <p:nvPicPr>
          <p:cNvPr id="6" name="Picture 5" descr="zenod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35" y="3545648"/>
            <a:ext cx="2264832" cy="905933"/>
          </a:xfrm>
          <a:prstGeom prst="rect">
            <a:avLst/>
          </a:prstGeom>
        </p:spPr>
      </p:pic>
      <p:pic>
        <p:nvPicPr>
          <p:cNvPr id="7" name="Picture 6" descr="Screen Shot 2016-04-15 at 6.34.3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8447"/>
            <a:ext cx="9144000" cy="18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878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CodeMeta</a:t>
            </a:r>
            <a:r>
              <a:rPr lang="en-US" dirty="0" smtClean="0"/>
              <a:t>: Software Vocabularies (18)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413" y="1598414"/>
            <a:ext cx="3947253" cy="5259586"/>
          </a:xfrm>
        </p:spPr>
        <p:txBody>
          <a:bodyPr/>
          <a:lstStyle/>
          <a:p>
            <a:r>
              <a:rPr lang="en-US" dirty="0" err="1" smtClean="0"/>
              <a:t>code.jsonld</a:t>
            </a:r>
            <a:endParaRPr lang="en-US" dirty="0"/>
          </a:p>
          <a:p>
            <a:r>
              <a:rPr lang="en-US" dirty="0" err="1"/>
              <a:t>Figshare</a:t>
            </a:r>
            <a:endParaRPr lang="en-US" dirty="0"/>
          </a:p>
          <a:p>
            <a:r>
              <a:rPr lang="en-US" dirty="0" err="1"/>
              <a:t>Zenodo</a:t>
            </a:r>
            <a:endParaRPr lang="en-US" dirty="0"/>
          </a:p>
          <a:p>
            <a:r>
              <a:rPr lang="en-US" dirty="0"/>
              <a:t>NIH Software Discovery </a:t>
            </a:r>
            <a:r>
              <a:rPr lang="en-US" dirty="0" smtClean="0"/>
              <a:t>Index</a:t>
            </a:r>
          </a:p>
          <a:p>
            <a:r>
              <a:rPr lang="en-US" dirty="0"/>
              <a:t>Software </a:t>
            </a:r>
            <a:r>
              <a:rPr lang="en-US" dirty="0" smtClean="0"/>
              <a:t>Ontology</a:t>
            </a:r>
          </a:p>
          <a:p>
            <a:r>
              <a:rPr lang="en-US" dirty="0" smtClean="0"/>
              <a:t>Dublin Core</a:t>
            </a:r>
          </a:p>
          <a:p>
            <a:r>
              <a:rPr lang="en-US" dirty="0" smtClean="0"/>
              <a:t>R Package</a:t>
            </a:r>
          </a:p>
          <a:p>
            <a:r>
              <a:rPr lang="en-US" dirty="0"/>
              <a:t>Python </a:t>
            </a:r>
            <a:r>
              <a:rPr lang="en-US" dirty="0" err="1"/>
              <a:t>Distutils</a:t>
            </a:r>
            <a:r>
              <a:rPr lang="en-US" dirty="0"/>
              <a:t> (</a:t>
            </a:r>
            <a:r>
              <a:rPr lang="en-US" dirty="0" err="1"/>
              <a:t>PyPI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err="1" smtClean="0"/>
              <a:t>Debian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413250" y="1598414"/>
            <a:ext cx="4603750" cy="5259586"/>
          </a:xfrm>
          <a:prstGeom prst="rect">
            <a:avLst/>
          </a:prstGeom>
        </p:spPr>
        <p:txBody>
          <a:bodyPr lIns="64291" tIns="32146" rIns="64291" bIns="32146"/>
          <a:lstStyle>
            <a:lvl1pPr marL="401822" indent="-401822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80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1pPr>
            <a:lvl2pPr marL="714350" indent="-401822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500" b="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2pPr>
            <a:lvl3pPr marL="946513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200" b="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3pPr>
            <a:lvl4pPr marL="1259041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4pPr>
            <a:lvl5pPr marL="1571569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DataCite</a:t>
            </a:r>
            <a:r>
              <a:rPr lang="en-US" dirty="0" smtClean="0"/>
              <a:t> (Software </a:t>
            </a:r>
            <a:r>
              <a:rPr lang="en-US" dirty="0"/>
              <a:t>Entities </a:t>
            </a:r>
            <a:r>
              <a:rPr lang="en-US" dirty="0" smtClean="0"/>
              <a:t>Model)</a:t>
            </a:r>
          </a:p>
          <a:p>
            <a:r>
              <a:rPr lang="en-US" dirty="0" smtClean="0"/>
              <a:t>Trove </a:t>
            </a:r>
            <a:r>
              <a:rPr lang="en-US" dirty="0"/>
              <a:t>Software Map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Perl Module</a:t>
            </a:r>
          </a:p>
          <a:p>
            <a:r>
              <a:rPr lang="en-US" dirty="0" smtClean="0"/>
              <a:t>JavaScript </a:t>
            </a:r>
            <a:r>
              <a:rPr lang="en-US" dirty="0"/>
              <a:t>package </a:t>
            </a:r>
            <a:r>
              <a:rPr lang="en-US" dirty="0" smtClean="0"/>
              <a:t>(</a:t>
            </a:r>
            <a:r>
              <a:rPr lang="en-US" dirty="0" err="1"/>
              <a:t>npm</a:t>
            </a:r>
            <a:r>
              <a:rPr lang="en-US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(Maven)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Octave </a:t>
            </a:r>
          </a:p>
          <a:p>
            <a:r>
              <a:rPr lang="en-US" dirty="0" smtClean="0"/>
              <a:t>Ruby Gem</a:t>
            </a:r>
            <a:endParaRPr lang="en-US" dirty="0"/>
          </a:p>
          <a:p>
            <a:r>
              <a:rPr lang="en-US" dirty="0" err="1" smtClean="0"/>
              <a:t>OntoSoft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986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CodeMeta</a:t>
            </a:r>
            <a:r>
              <a:rPr lang="en-US" dirty="0" smtClean="0"/>
              <a:t> Concepts: Bibliographic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SoftwareTitle</a:t>
            </a:r>
            <a:endParaRPr lang="en-US" dirty="0"/>
          </a:p>
          <a:p>
            <a:r>
              <a:rPr lang="en-US" dirty="0" err="1"/>
              <a:t>SoftwareIdentifier</a:t>
            </a:r>
            <a:endParaRPr lang="en-US" dirty="0"/>
          </a:p>
          <a:p>
            <a:r>
              <a:rPr lang="en-US" dirty="0" err="1"/>
              <a:t>SoftwareAuthor</a:t>
            </a:r>
            <a:endParaRPr lang="en-US" dirty="0"/>
          </a:p>
          <a:p>
            <a:pPr lvl="1"/>
            <a:r>
              <a:rPr lang="en-US" dirty="0" err="1"/>
              <a:t>AuthorName</a:t>
            </a:r>
            <a:endParaRPr lang="en-US" dirty="0"/>
          </a:p>
          <a:p>
            <a:pPr lvl="1"/>
            <a:r>
              <a:rPr lang="en-US" dirty="0" err="1"/>
              <a:t>AuthorId</a:t>
            </a:r>
            <a:endParaRPr lang="en-US" dirty="0"/>
          </a:p>
          <a:p>
            <a:pPr lvl="1"/>
            <a:r>
              <a:rPr lang="en-US" dirty="0" err="1"/>
              <a:t>AuthorEmail</a:t>
            </a:r>
            <a:endParaRPr lang="en-US" dirty="0"/>
          </a:p>
          <a:p>
            <a:pPr lvl="1"/>
            <a:r>
              <a:rPr lang="en-US" dirty="0" err="1"/>
              <a:t>AuthorAffiliation</a:t>
            </a:r>
            <a:endParaRPr lang="en-US" dirty="0"/>
          </a:p>
          <a:p>
            <a:r>
              <a:rPr lang="en-US" dirty="0" err="1"/>
              <a:t>SoftwareContributor</a:t>
            </a:r>
            <a:endParaRPr lang="en-US" dirty="0"/>
          </a:p>
          <a:p>
            <a:r>
              <a:rPr lang="en-US" dirty="0" err="1" smtClean="0"/>
              <a:t>UploadedBy</a:t>
            </a: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40064" y="1598414"/>
            <a:ext cx="8233172" cy="5259586"/>
          </a:xfrm>
          <a:prstGeom prst="rect">
            <a:avLst/>
          </a:prstGeom>
        </p:spPr>
        <p:txBody>
          <a:bodyPr lIns="64291" tIns="32146" rIns="64291" bIns="32146"/>
          <a:lstStyle>
            <a:lvl1pPr marL="401822" indent="-401822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80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1pPr>
            <a:lvl2pPr marL="714350" indent="-401822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500" b="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2pPr>
            <a:lvl3pPr marL="946513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200" b="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3pPr>
            <a:lvl4pPr marL="1259041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4pPr>
            <a:lvl5pPr marL="1571569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Description</a:t>
            </a:r>
          </a:p>
          <a:p>
            <a:r>
              <a:rPr lang="en-US" dirty="0" err="1" smtClean="0"/>
              <a:t>ControlledTerm</a:t>
            </a:r>
            <a:endParaRPr lang="en-US" dirty="0"/>
          </a:p>
          <a:p>
            <a:r>
              <a:rPr lang="en-US" dirty="0" err="1"/>
              <a:t>ObjectType</a:t>
            </a:r>
            <a:endParaRPr lang="en-US" dirty="0"/>
          </a:p>
          <a:p>
            <a:r>
              <a:rPr lang="en-US" dirty="0" smtClean="0"/>
              <a:t>Tags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Funding</a:t>
            </a:r>
            <a:endParaRPr lang="en-US" dirty="0"/>
          </a:p>
          <a:p>
            <a:r>
              <a:rPr lang="en-US" dirty="0" err="1" smtClean="0"/>
              <a:t>RelatedPublications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DownloadCount</a:t>
            </a:r>
            <a:endParaRPr lang="en-US" dirty="0"/>
          </a:p>
          <a:p>
            <a:r>
              <a:rPr lang="en-US" dirty="0" err="1" smtClean="0"/>
              <a:t>CitationCount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76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CodeMeta</a:t>
            </a:r>
            <a:r>
              <a:rPr lang="en-US" dirty="0" smtClean="0"/>
              <a:t> Concepts: Publication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AccessList</a:t>
            </a:r>
            <a:endParaRPr lang="en-US" dirty="0"/>
          </a:p>
          <a:p>
            <a:r>
              <a:rPr lang="en-US" dirty="0"/>
              <a:t>License</a:t>
            </a:r>
          </a:p>
          <a:p>
            <a:r>
              <a:rPr lang="en-US" dirty="0"/>
              <a:t>Publisher</a:t>
            </a:r>
          </a:p>
          <a:p>
            <a:r>
              <a:rPr lang="en-US" dirty="0" err="1"/>
              <a:t>datePublished</a:t>
            </a:r>
            <a:endParaRPr lang="en-US" dirty="0"/>
          </a:p>
          <a:p>
            <a:r>
              <a:rPr lang="en-US" dirty="0" err="1"/>
              <a:t>dateCreated</a:t>
            </a:r>
            <a:endParaRPr lang="en-US" dirty="0"/>
          </a:p>
          <a:p>
            <a:r>
              <a:rPr lang="en-US" dirty="0" err="1"/>
              <a:t>dateModified</a:t>
            </a:r>
            <a:endParaRPr lang="en-US" dirty="0"/>
          </a:p>
          <a:p>
            <a:r>
              <a:rPr lang="en-US" dirty="0" err="1"/>
              <a:t>EmbargoDate</a:t>
            </a:r>
            <a:endParaRPr lang="en-US" dirty="0"/>
          </a:p>
          <a:p>
            <a:r>
              <a:rPr lang="en-US" dirty="0" err="1"/>
              <a:t>SoftwareCitation</a:t>
            </a:r>
            <a:endParaRPr lang="en-US" dirty="0"/>
          </a:p>
          <a:p>
            <a:r>
              <a:rPr lang="en-US" dirty="0" err="1" smtClean="0"/>
              <a:t>SoftwarePaperCitation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40064" y="1598414"/>
            <a:ext cx="8233172" cy="5259586"/>
          </a:xfrm>
          <a:prstGeom prst="rect">
            <a:avLst/>
          </a:prstGeom>
        </p:spPr>
        <p:txBody>
          <a:bodyPr lIns="64291" tIns="32146" rIns="64291" bIns="32146"/>
          <a:lstStyle>
            <a:lvl1pPr marL="401822" indent="-401822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80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1pPr>
            <a:lvl2pPr marL="714350" indent="-401822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500" b="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2pPr>
            <a:lvl3pPr marL="946513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200" b="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3pPr>
            <a:lvl4pPr marL="1259041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4pPr>
            <a:lvl5pPr marL="1571569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RelatedLink</a:t>
            </a:r>
            <a:endParaRPr lang="en-US" dirty="0" smtClean="0"/>
          </a:p>
          <a:p>
            <a:r>
              <a:rPr lang="en-US" dirty="0" err="1" smtClean="0"/>
              <a:t>CodeRepositoryLink</a:t>
            </a:r>
            <a:endParaRPr lang="en-US" dirty="0" smtClean="0"/>
          </a:p>
          <a:p>
            <a:r>
              <a:rPr lang="en-US" dirty="0" err="1" smtClean="0"/>
              <a:t>ReadmeLink</a:t>
            </a:r>
            <a:endParaRPr lang="en-US" dirty="0" smtClean="0"/>
          </a:p>
          <a:p>
            <a:r>
              <a:rPr lang="en-US" dirty="0" err="1" smtClean="0"/>
              <a:t>BuildLink</a:t>
            </a:r>
            <a:endParaRPr lang="en-US" dirty="0" smtClean="0"/>
          </a:p>
          <a:p>
            <a:r>
              <a:rPr lang="en-US" dirty="0" err="1" smtClean="0"/>
              <a:t>CILink</a:t>
            </a:r>
            <a:endParaRPr lang="en-US" dirty="0" smtClean="0"/>
          </a:p>
          <a:p>
            <a:r>
              <a:rPr lang="en-US" dirty="0" err="1" smtClean="0"/>
              <a:t>IssueLink</a:t>
            </a:r>
            <a:endParaRPr lang="en-US" dirty="0" smtClean="0"/>
          </a:p>
          <a:p>
            <a:r>
              <a:rPr lang="en-US" dirty="0" err="1" smtClean="0"/>
              <a:t>ZippedCodeLink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71319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CodeMeta</a:t>
            </a:r>
            <a:r>
              <a:rPr lang="en-US" dirty="0" smtClean="0"/>
              <a:t> Concepts: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  <a:p>
            <a:r>
              <a:rPr lang="en-US" dirty="0"/>
              <a:t>Outputs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Dependency</a:t>
            </a:r>
          </a:p>
          <a:p>
            <a:r>
              <a:rPr lang="en-US" dirty="0"/>
              <a:t>Suggests</a:t>
            </a:r>
          </a:p>
          <a:p>
            <a:r>
              <a:rPr lang="en-US" dirty="0"/>
              <a:t>Relationship</a:t>
            </a:r>
          </a:p>
          <a:p>
            <a:r>
              <a:rPr lang="en-US" dirty="0" smtClean="0"/>
              <a:t>Package</a:t>
            </a:r>
            <a:endParaRPr lang="en-US" dirty="0"/>
          </a:p>
          <a:p>
            <a:r>
              <a:rPr lang="en-US" dirty="0" err="1" smtClean="0"/>
              <a:t>InteractionMethod</a:t>
            </a:r>
            <a:endParaRPr lang="en-US" dirty="0"/>
          </a:p>
          <a:p>
            <a:r>
              <a:rPr lang="en-US" dirty="0" err="1" smtClean="0"/>
              <a:t>ProgrammingLanguage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40064" y="1598414"/>
            <a:ext cx="8233172" cy="5259586"/>
          </a:xfrm>
          <a:prstGeom prst="rect">
            <a:avLst/>
          </a:prstGeom>
        </p:spPr>
        <p:txBody>
          <a:bodyPr lIns="64291" tIns="32146" rIns="64291" bIns="32146"/>
          <a:lstStyle>
            <a:lvl1pPr marL="401822" indent="-401822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80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1pPr>
            <a:lvl2pPr marL="714350" indent="-401822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500" b="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2pPr>
            <a:lvl3pPr marL="946513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200" b="0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3pPr>
            <a:lvl4pPr marL="1259041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4pPr>
            <a:lvl5pPr marL="1571569" indent="-321457" algn="l" defTabSz="457200" rtl="0" eaLnBrk="1" latinLnBrk="0" hangingPunct="1">
              <a:spcBef>
                <a:spcPts val="633"/>
              </a:spcBef>
              <a:buClrTx/>
              <a:buSzPct val="75000"/>
              <a:buFont typeface="Arial"/>
              <a:buChar char="•"/>
              <a:defRPr sz="2000" b="0" i="1" kern="1200">
                <a:solidFill>
                  <a:srgbClr val="1A435D"/>
                </a:solidFill>
                <a:latin typeface="+mn-lt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TestCoverage</a:t>
            </a:r>
            <a:endParaRPr lang="en-US" dirty="0"/>
          </a:p>
          <a:p>
            <a:r>
              <a:rPr lang="en-US" dirty="0" err="1"/>
              <a:t>DocsCoverage</a:t>
            </a:r>
            <a:endParaRPr lang="en-US" dirty="0"/>
          </a:p>
          <a:p>
            <a:r>
              <a:rPr lang="en-US" dirty="0" err="1" smtClean="0"/>
              <a:t>IsAutomated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58309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Funding for </a:t>
            </a:r>
            <a:r>
              <a:rPr lang="en-US" dirty="0" err="1" smtClean="0"/>
              <a:t>CodeMeta</a:t>
            </a:r>
            <a:r>
              <a:rPr lang="en-US" dirty="0" smtClean="0"/>
              <a:t> from </a:t>
            </a:r>
            <a:r>
              <a:rPr lang="en-US" dirty="0" smtClean="0"/>
              <a:t>NSF</a:t>
            </a:r>
          </a:p>
        </p:txBody>
      </p:sp>
      <p:pic>
        <p:nvPicPr>
          <p:cNvPr id="4" name="Picture 3" descr="nsf_logo_color_transparent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0759" y="1906234"/>
            <a:ext cx="862684" cy="862684"/>
          </a:xfrm>
          <a:prstGeom prst="rect">
            <a:avLst/>
          </a:prstGeom>
        </p:spPr>
      </p:pic>
      <p:pic>
        <p:nvPicPr>
          <p:cNvPr id="6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0009" y="3208880"/>
            <a:ext cx="3948799" cy="17907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89"/>
          <p:cNvSpPr/>
          <p:nvPr/>
        </p:nvSpPr>
        <p:spPr>
          <a:xfrm>
            <a:off x="264583" y="4952999"/>
            <a:ext cx="8773583" cy="1739945"/>
          </a:xfrm>
          <a:prstGeom prst="rect">
            <a:avLst/>
          </a:prstGeom>
          <a:noFill/>
          <a:ln>
            <a:noFill/>
          </a:ln>
        </p:spPr>
        <p:txBody>
          <a:bodyPr lIns="46577" tIns="46577" rIns="46577" bIns="46577" anchor="ctr" anchorCtr="0">
            <a:noAutofit/>
          </a:bodyPr>
          <a:lstStyle/>
          <a:p>
            <a:pPr algn="ctr" rtl="0">
              <a:buSzPct val="25000"/>
            </a:pPr>
            <a:r>
              <a:rPr lang="en" sz="33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presentation is made available under a CC-BY 4.0 license.</a:t>
            </a:r>
          </a:p>
          <a:p>
            <a:pPr algn="ctr" rtl="0">
              <a:buSzPct val="25000"/>
            </a:pPr>
            <a:r>
              <a:rPr lang="en" sz="3300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http://creativecommons.org/licenses/by/4.0/</a:t>
            </a:r>
          </a:p>
        </p:txBody>
      </p:sp>
    </p:spTree>
    <p:extLst>
      <p:ext uri="{BB962C8B-B14F-4D97-AF65-F5344CB8AC3E}">
        <p14:creationId xmlns:p14="http://schemas.microsoft.com/office/powerpoint/2010/main" val="12756329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512_DataONE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31797</TotalTime>
  <Words>500</Words>
  <Application>Microsoft Macintosh PowerPoint</Application>
  <PresentationFormat>On-screen Show (4:3)</PresentationFormat>
  <Paragraphs>128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201512_DataONE_theme</vt:lpstr>
      <vt:lpstr>CodeMeta  A Rosetta Stone for Software Metadata</vt:lpstr>
      <vt:lpstr>Software critical to research</vt:lpstr>
      <vt:lpstr>But rarely cited properly</vt:lpstr>
      <vt:lpstr>CodeMeta: Origins</vt:lpstr>
      <vt:lpstr>CodeMeta: Software Vocabularies (18)</vt:lpstr>
      <vt:lpstr>CodeMeta Concepts: Bibliographic</vt:lpstr>
      <vt:lpstr>CodeMeta Concepts: Publication</vt:lpstr>
      <vt:lpstr>CodeMeta Concepts: Function</vt:lpstr>
      <vt:lpstr>Acknowledgements</vt:lpstr>
      <vt:lpstr>Breakout Groups (1)</vt:lpstr>
      <vt:lpstr>Breakout Groups (2)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DataONE AHM CI plenary report</dc:title>
  <dc:subject/>
  <dc:creator>Dave Vieglais</dc:creator>
  <cp:keywords/>
  <dc:description/>
  <cp:lastModifiedBy>Matthew Jones</cp:lastModifiedBy>
  <cp:revision>662</cp:revision>
  <dcterms:created xsi:type="dcterms:W3CDTF">2014-02-17T21:34:28Z</dcterms:created>
  <dcterms:modified xsi:type="dcterms:W3CDTF">2016-04-17T06:51:25Z</dcterms:modified>
  <cp:category/>
</cp:coreProperties>
</file>