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75" d="100"/>
          <a:sy n="75" d="100"/>
        </p:scale>
        <p:origin x="-1140" y="-12808"/>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4T23:57:43.224"/>
    </inkml:context>
    <inkml:brush xml:id="br0">
      <inkml:brushProperty name="width" value="0.1" units="cm"/>
      <inkml:brushProperty name="height" value="0.1" units="cm"/>
      <inkml:brushProperty name="color" value="#FFFFFF"/>
    </inkml:brush>
  </inkml:definitions>
  <inkml:trace contextRef="#ctx0" brushRef="#br0">313 61 24575,'-17'0'0,"1"1"0,0 1 0,-1 0 0,1 1 0,-26 9 0,42-12 0,0 0 0,0 0 0,0 0 0,1 0 0,-1 0 0,0 0 0,0 0 0,1 0 0,-1 0 0,0 1 0,0-1 0,0 0 0,0 0 0,1 0 0,-1 0 0,0 1 0,0-1 0,0 0 0,0 0 0,0 0 0,1 1 0,-1-1 0,0 0 0,0 0 0,0 0 0,0 1 0,0-1 0,0 0 0,0 0 0,0 1 0,0-1 0,0 0 0,0 0 0,0 0 0,0 1 0,0-1 0,0 0 0,0 0 0,0 1 0,0-1 0,0 0 0,-1 0 0,1 0 0,0 1 0,0-1 0,0 0 0,0 0 0,0 0 0,0 0 0,-1 1 0,1-1 0,0 0 0,0 0 0,0 0 0,-1 0 0,1 0 0,0 1 0,0-1 0,0 0 0,-1 0 0,1 0 0,0 0 0,0 0 0,-1 0 0,23 7 0,53 6 0,145 8 0,-113-14 0,-347-6 0,89 3 0,94-5 0,-83 3 0,118 2 0,22-4 0,0 0 0,0 1 0,0-1 0,0 0 0,0 0 0,0 0 0,-1 0 0,1 0 0,0 0 0,0 0 0,0 1 0,0-1 0,0 0 0,0 0 0,0 0 0,0 0 0,0 0 0,0 0 0,0 1 0,0-1 0,0 0 0,0 0 0,-1 0 0,1 0 0,0 1 0,1-1 0,-1 0 0,0 0 0,0 0 0,0 0 0,0 0 0,0 1 0,0-1 0,0 0 0,0 0 0,0 0 0,0 0 0,0 0 0,0 1 0,0-1 0,0 0 0,1 0 0,-1 0 0,0 0 0,0 0 0,0 0 0,0 0 0,0 0 0,0 0 0,1 1 0,-1-1 0,0 0 0,0 0 0,0 0 0,4 2 0,1 0 0,-1 0 0,0-1 0,1 0 0,-1 1 0,8 0 0,77 7 0,162-5 0,-181-5 0,-59 1 0,-8 1 0,-1-1 0,1 0 0,0 0 0,0 0 0,-1 0 0,1-1 0,0 1 0,-1-1 0,1 1 0,0-1 0,3-1 0,-6 1 0,0 1 0,0 0 0,1 0 0,-1 0 0,0 0 0,0-1 0,0 1 0,0 0 0,0 0 0,0 0 0,0 0 0,0-1 0,0 1 0,0 0 0,0 0 0,0 0 0,0-1 0,0 1 0,0 0 0,0 0 0,0 0 0,0 0 0,0-1 0,-1 1 0,1 0 0,0 0 0,0 0 0,0 0 0,0-1 0,0 1 0,0 0 0,0 0 0,-1 0 0,1 0 0,0 0 0,0 0 0,0-1 0,0 1 0,0 0 0,-1 0 0,1 0 0,0 0 0,0 0 0,0 0 0,-1 0 0,1 0 0,0 0 0,0 0 0,0 0 0,0 0 0,-1 0 0,1 0 0,0 0 0,-12-3 0,-1 0 0,-1 1 0,0 1 0,1 0 0,-1 1 0,0 1 0,-21 3 0,35-4 0,-1 0 0,0 0 0,1 0 0,-1 0 0,0 1 0,1-1 0,-1 0 0,1 0 0,-1 0 0,0 1 0,1-1 0,-1 0 0,1 1 0,-1-1 0,1 0 0,-1 1 0,1-1 0,-1 1 0,1-1 0,-1 0 0,1 1 0,-1 0 0,10 6 0,25 2 0,18 0 0,95 1 0,58-12 0,-168 1 0,-26 0 0,0-1 0,0 1 0,0-2 0,14-4 0,4-1 0,69-3 0,-59 3 0,1 2 0,0 2 0,45 2 0,-68 2 0,28 1 0,0-2 0,87-14 0,-116 9 0,-16 6 0,0 0 0,0-1 0,1 1 0,-1 0 0,0 0 0,0-1 0,0 1 0,0 0 0,1 0 0,-1-1 0,0 1 0,0 0 0,0 0 0,0-1 0,0 1 0,0 0 0,0-1 0,1 1 0,-1 0 0,0-1 0,0 1 0,0 0 0,0 0 0,-1-1 0,1 1 0,0 0 0,0-1 0,0 1 0,-1-2 0,0 1 0,0 0 0,0-1 0,0 1 0,-1 0 0,1 0 0,0-1 0,-1 1 0,1 0 0,-1 1 0,1-1 0,-1 0 0,-2-1 0,-5-1 0,-1 0 0,1 0 0,-1 1 0,1 0 0,-1 0 0,-13 0 0,-63 4 0,32 0 0,-123-4 0,-166 4 0,340-2 0,-40 4 0,41-3 0,0-1 0,0 0 0,0 1 0,0 0 0,0-1 0,0 1 0,0 0 0,0 0 0,0 0 0,0 0 0,1 0 0,-1 1 0,0-1 0,1 1 0,-1-1 0,-2 4 0,4-5 0,0 1 0,0 0 0,0-1 0,0 1 0,0-1 0,0 1 0,0 0 0,0-1 0,0 1 0,0-1 0,1 1 0,-1 0 0,0-1 0,0 1 0,1-1 0,-1 1 0,0-1 0,1 1 0,-1-1 0,0 1 0,1-1 0,-1 1 0,1-1 0,-1 0 0,1 1 0,-1-1 0,1 0 0,-1 1 0,1-1 0,-1 0 0,1 1 0,-1-1 0,1 0 0,-1 0 0,1 0 0,0 0 0,25 9 0,-24-8 0,32 6 0,0-1 0,1-2 0,-1-1 0,53-3 0,-60 0 0,25 1 0,56-2 0,-96 0 0,-1-2 0,1 1 0,12-5 0,-1 0 0,-9 3 0,0-1 0,-1-1 0,0 0 0,0 0 0,0-1 0,-1-1 0,0 0 0,14-13 0,-18 15 78,0 1 0,0 0 0,14-5 0,-16 7-246,0 1 1,0-1-1,0 0 0,-1-1 1,1 1-1,-1-1 0,0 0 0,0-1 1,8-8-1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4T23:57:47.682"/>
    </inkml:context>
    <inkml:brush xml:id="br0">
      <inkml:brushProperty name="width" value="0.1" units="cm"/>
      <inkml:brushProperty name="height" value="0.1" units="cm"/>
      <inkml:brushProperty name="color" value="#FFFFFF"/>
    </inkml:brush>
  </inkml:definitions>
  <inkml:trace contextRef="#ctx0" brushRef="#br0">1 62 24575,'53'-6'0,"4"-1"0,-36 8 0,-4 0 0,0-1 0,0-1 0,0 0 0,0-1 0,0 0 0,0-2 0,19-6 0,38-21-1365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4T23:57:56.963"/>
    </inkml:context>
    <inkml:brush xml:id="br0">
      <inkml:brushProperty name="width" value="0.1" units="cm"/>
      <inkml:brushProperty name="height" value="0.1" units="cm"/>
      <inkml:brushProperty name="color" value="#FFFFFF"/>
    </inkml:brush>
  </inkml:definitions>
  <inkml:trace contextRef="#ctx0" brushRef="#br0">1332 48 24575,'-11'-1'0,"1"-1"0,-1 0 0,1 0 0,-11-4 0,-15-4 0,-1 2 0,17 3 0,0 1 0,-1 1 0,-35-2 0,-6 6 0,-81 3 0,114-2 0,1 2 0,0 1 0,-28 9 0,34-8 0,0-2 0,0 0 0,-37 1 0,-70-5 0,54-1 0,-38-1 0,-118 4 0,228-2 0,0 1 0,0-1 0,0 1 0,0 0 0,0 0 0,0 0 0,0 0 0,0 0 0,1 1 0,-1-1 0,0 1 0,1 0 0,0 0 0,-1 0 0,1 0 0,0 0 0,0 1 0,-4 3 0,6-4 0,-1-1 0,0 1 0,0 0 0,1-1 0,-1 1 0,1-1 0,-1 1 0,1 0 0,-1 0 0,1-1 0,0 1 0,0 0 0,0-1 0,0 1 0,0 0 0,1 0 0,-1-1 0,0 1 0,1 0 0,-1-1 0,1 1 0,0-1 0,-1 1 0,1 0 0,0-1 0,0 0 0,0 1 0,0-1 0,0 1 0,0-1 0,1 0 0,-1 0 0,0 0 0,1 0 0,1 1 0,4 3 0,0-1 0,1 0 0,-1-1 0,1 1 0,0-1 0,0-1 0,0 0 0,0 0 0,1 0 0,-1-1 0,10 0 0,4 0 0,1-2 0,43-5 0,-36 0 0,-16 3 0,1 1 0,28-1 0,378 3 0,-413-1 0,0 0 0,0-1 0,0 0 0,0 0 0,14-7 0,5 0 0,11-8 0,-31 13 0,0 0 0,1 1 0,14-5 0,-12 6 0,-1-1 0,1 1 0,0-2 0,-1 1 0,0-2 0,15-8 0,-18 10 0,-1 1 0,0 0 0,1 0 0,-1 0 0,1 1 0,0-1 0,-1 1 0,1 1 0,0-1 0,7 1 0,5 0 0,0 1 0,19 4 0,63 16 0,-124-21 0,0-1 0,-35-7 0,18 2 0,-1 3 0,0 1 0,-57 5 0,92-3 0,1 1 0,-1 1 0,0-1 0,1 1 0,-1 0 0,1 0 0,0 1 0,0 0 0,0 0 0,0 1 0,0-1 0,1 1 0,-1 0 0,1 1 0,0-1 0,0 1 0,-6 9 0,11-14 0,0 0 0,0 1 0,0-1 0,0 0 0,0 0 0,-1 0 0,1 0 0,0 1 0,0-1 0,0 0 0,0 0 0,0 0 0,0 0 0,0 1 0,1-1 0,-1 0 0,0 0 0,0 0 0,0 0 0,0 1 0,0-1 0,0 0 0,0 0 0,0 0 0,0 0 0,0 0 0,0 1 0,1-1 0,-1 0 0,0 0 0,0 0 0,0 0 0,0 0 0,0 0 0,1 0 0,-1 1 0,0-1 0,0 0 0,0 0 0,0 0 0,1 0 0,11 4 0,13-1 0,2-2 0,0-1 0,0-2 0,0 0 0,36-9 0,-15 3 0,-19 3 0,38-10 0,-61 13-170,1 1-1,-1 0 0,1 1 1,-1-1-1,0 1 0,1 0 1,8 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4T23:59:15.052"/>
    </inkml:context>
    <inkml:brush xml:id="br0">
      <inkml:brushProperty name="width" value="0.1" units="cm"/>
      <inkml:brushProperty name="height" value="0.1" units="cm"/>
      <inkml:brushProperty name="color" value="#FFFFFF"/>
    </inkml:brush>
  </inkml:definitions>
  <inkml:trace contextRef="#ctx0" brushRef="#br0">1198 56 24575,'-262'-9'0,"161"9"0,219 13 0,-110-11 0,0-1 0,0 1 0,0 1 0,0 0 0,0 0 0,0 0 0,9 7 0,-10-6 0,0-1 0,0 1 0,0-1 0,1 0 0,-1-1 0,1 1 0,0-2 0,-1 1 0,10 0 0,3-2 0,-18-1 0,-14 1 0,-44-1 0,29-1 0,-1 2 0,-38 4 0,-2 3 0,0-3 0,-71-5 0,39-1 0,-432 7 0,530-5 0,1 0 0,0 0 0,-1 0 0,1-1 0,0 1 0,-1 0 0,1 0 0,0-1 0,-1 1 0,1 0 0,0-1 0,0 1 0,0-1 0,0 0 0,-1 1 0,1-1 0,0 0 0,0 0 0,0 0 0,0 0 0,0 0 0,1 0 0,-1 0 0,-1-2 0,1 1 0,0 0 0,1-1 0,-1 1 0,0-1 0,1 1 0,0 0 0,0-1 0,0 1 0,0-1 0,0 1 0,0 0 0,1-5 0,0 2 0,1 0 0,-1 0 0,1 0 0,0 0 0,0 0 0,0 1 0,1-1 0,-1 1 0,1 0 0,0-1 0,0 1 0,8-6 0,-9 8 0,1 1 0,0 0 0,-1 0 0,1 0 0,0 0 0,0 0 0,0 0 0,0 1 0,-1-1 0,1 1 0,0 0 0,5 0 0,39 7 0,-24-3 0,78-1 0,-70-3 0,44 4 0,-25 5 0,-29-5 0,1 0 0,29 0 0,38-6 0,70 3 0,-144 0 0,-9-1 0,0 0 0,-1 0 0,1 1 0,0 0 0,-1 0 0,10 2 0,-10 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4T23:59:16.654"/>
    </inkml:context>
    <inkml:brush xml:id="br0">
      <inkml:brushProperty name="width" value="0.1" units="cm"/>
      <inkml:brushProperty name="height" value="0.1" units="cm"/>
      <inkml:brushProperty name="color" value="#FFFFFF"/>
    </inkml:brush>
  </inkml:definitions>
  <inkml:trace contextRef="#ctx0" brushRef="#br0">0 17 24575,'35'0'0,"-14"1"0,1-1 0,-1 0 0,-1-2 0,34-7 0,-39 6 32,0 1 0,0 1 0,-1 0 0,1 1 0,0 1 0,16 2 0,31 1-1621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4T23:59:24.139"/>
    </inkml:context>
    <inkml:brush xml:id="br0">
      <inkml:brushProperty name="width" value="0.1" units="cm"/>
      <inkml:brushProperty name="height" value="0.1" units="cm"/>
      <inkml:brushProperty name="color" value="#FFFFFF"/>
    </inkml:brush>
  </inkml:definitions>
  <inkml:trace contextRef="#ctx0" brushRef="#br0">46 111 24575,'-3'-22'0,"-2"-12"0,4 33 0,1 0 0,0-1 0,0 1 0,1 0 0,-1 0 0,0 0 0,0 0 0,0 0 0,1 0 0,-1 0 0,0 0 0,1 0 0,-1 0 0,1 0 0,-1 0 0,1 0 0,0 0 0,-1 0 0,1 0 0,0 1 0,0-1 0,-1 0 0,1 0 0,1 0 0,-1 1 0,0 1 0,-1-1 0,1 0 0,-1 1 0,1-1 0,-1 0 0,0 1 0,1-1 0,-1 1 0,1-1 0,-1 1 0,0-1 0,1 1 0,-1-1 0,0 1 0,0 0 0,1-1 0,-1 1 0,0-1 0,0 1 0,0 0 0,0-1 0,0 1 0,0-1 0,0 2 0,4 17 0,-2 2 0,-2-18 0,0 1 0,0-1 0,0 1 0,1-1 0,0 1 0,-1-1 0,1 0 0,2 5 0,-2-7 0,0 0 0,0 0 0,0-1 0,-1 1 0,1 0 0,0 0 0,0-1 0,0 1 0,0-1 0,0 1 0,0-1 0,0 0 0,0 1 0,0-1 0,1 0 0,-1 0 0,0 1 0,0-1 0,0 0 0,0 0 0,0 0 0,0 0 0,0-1 0,1 1 0,-1 0 0,0 0 0,0-1 0,0 1 0,0-1 0,0 1 0,1-2 0,52-17 0,-23 7 0,36-9 0,-27 9 0,-24 7 0,-16 5 0,0 0 0,0 0 0,0 0 0,0 0 0,0 0 0,0-1 0,0 1 0,0 0 0,0 0 0,0 0 0,0 0 0,0 0 0,0 0 0,0 0 0,-50 11 0,1-1 0,-69 7 0,117-17 0,4-2 0,14-6 0,-5 3 0,-1 0 0,1-1 0,-1 0 0,15-11 0,-26 17 0,0 0 0,0 0 0,0 0 0,0 0 0,0 0 0,1 0 0,-1-1 0,0 1 0,0 0 0,0 0 0,0 0 0,0 0 0,0 0 0,0 0 0,0 0 0,0 0 0,0 0 0,0 0 0,0 0 0,0-1 0,0 1 0,0 0 0,0 0 0,0 0 0,0 0 0,0 0 0,0 0 0,0 0 0,0 0 0,0 0 0,0-1 0,0 1 0,0 0 0,0 0 0,0 0 0,0 0 0,0 0 0,0 0 0,0 0 0,0 0 0,0 0 0,0-1 0,0 1 0,0 0 0,0 0 0,0 0 0,0 0 0,0 0 0,0 0 0,0 0 0,-1 0 0,1 0 0,0 0 0,0 0 0,0 0 0,0 0 0,0 0 0,0 0 0,0 0 0,0 0 0,-1 0 0,-9 0 0,-10 3 0,0 2 0,13-4 0,0 1 0,0-1 0,0 1 0,0 1 0,0-1 0,0 1 0,0 1 0,-10 6 0,17-10 0,0 1 0,0-1 0,0 0 0,0 1 0,1-1 0,-1 0 0,0 1 0,0-1 0,0 0 0,1 0 0,-1 1 0,0-1 0,1 0 0,-1 0 0,0 0 0,0 1 0,1-1 0,-1 0 0,0 0 0,1 0 0,-1 0 0,0 0 0,1 0 0,-1 1 0,0-1 0,1 0 0,-1 0 0,0 0 0,1 0 0,-1 0 0,0 0 0,1-1 0,-1 1 0,0 0 0,1 0 0,0 0 0,17 1 0,207-2 0,-233 4 0,-105 36 0,100-29 0,13-10 0,0 0 0,0 0 0,0 1 0,0-1 0,0 0 0,0 0 0,0 0 0,0 1 0,0-1 0,0 0 0,1 0 0,-1 0 0,0 0 0,0 1 0,0-1 0,0 0 0,0 0 0,0 0 0,0 0 0,1 0 0,-1 1 0,0-1 0,0 0 0,0 0 0,0 0 0,0 0 0,1 0 0,-1 0 0,0 0 0,0 0 0,0 0 0,1 1 0,-1-1 0,0 0 0,0 0 0,0 0 0,1 0 0,-1 0 0,32 1 0,17-3 0,-1-3 0,0-2 0,56-15 0,-230 47 0,124-24 0,-24 7 0,21-4 0,17-2 0,40 1 0,0-2 0,-1-3 0,99-16 0,-143 15 0,-20 3 0,-21 2 0,22 0 0,-22 6 0,70-5 0,354-3 0,-338-7 0,-41 4 0,1 2 0,19-2 0,-12 4 0,0-1 0,0-1 0,0-1 0,0-1 0,30-8 0,-25 6 0,-20 4 0,0 1 0,1-1 0,-1 0 0,0 0 0,0 0 0,0-1 0,0 1 0,0-1 0,0 0 0,0 0 0,0 0 0,5-6 0,-8 8 0,-1-1 0,0 1 0,0-1 0,0 1 0,0-1 0,1 1 0,-1-1 0,0 0 0,0 1 0,0-1 0,0 1 0,0-1 0,0 1 0,-1-1 0,1 1 0,0-1 0,0 0 0,0 1 0,0-1 0,-1 1 0,1-1 0,0 1 0,0-1 0,-1 1 0,1 0 0,0-1 0,-1 1 0,1-1 0,-1 1 0,1 0 0,-1-1 0,1 1 0,0 0 0,-1-1 0,1 1 0,-1 0 0,1 0 0,-1-1 0,1 1 0,-1 0 0,0 0 0,1 0 0,-2 0 0,-26-9 0,27 9 0,-29-4 0,0 0 0,0 3 0,0 0 0,-37 5 0,-19-1 0,-627-3 0,489-4 0,214 5 0,7-1 0,1 0 0,-1 1 0,0-1 0,0 0 0,0 0 0,1 0 0,-1-1 0,0 1 0,0-1 0,1 0 0,-5-1 0,9 1 0,0-1 0,0 1 0,0-1 0,0 1 0,0 0 0,0 0 0,1 0 0,-1 0 0,3 0 0,-2-1 0,68-26-1365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5.06.2024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5.06.2024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5.06.2024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5.06.2024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5.06.2024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5.06.2024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5.06.2024</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customXml" Target="../ink/ink5.xml"/><Relationship Id="rId3" Type="http://schemas.openxmlformats.org/officeDocument/2006/relationships/image" Target="../media/image2.jpeg"/><Relationship Id="rId21"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customXml" Target="../ink/ink2.xml"/><Relationship Id="rId17" Type="http://schemas.openxmlformats.org/officeDocument/2006/relationships/image" Target="../media/image12.png"/><Relationship Id="rId2" Type="http://schemas.openxmlformats.org/officeDocument/2006/relationships/image" Target="../media/image1.jpg"/><Relationship Id="rId16" Type="http://schemas.openxmlformats.org/officeDocument/2006/relationships/customXml" Target="../ink/ink4.xml"/><Relationship Id="rId20" Type="http://schemas.openxmlformats.org/officeDocument/2006/relationships/customXml" Target="../ink/ink6.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customXml" Target="../ink/ink1.xml"/><Relationship Id="rId19" Type="http://schemas.openxmlformats.org/officeDocument/2006/relationships/image" Target="../media/image13.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b="1" dirty="0">
                <a:latin typeface="Times New Roman" pitchFamily="18" charset="0"/>
                <a:cs typeface="Times New Roman" pitchFamily="18" charset="0"/>
              </a:rPr>
              <a:t>GERÇEK ZAMANLI VERİ İZLEME</a:t>
            </a:r>
          </a:p>
        </p:txBody>
      </p:sp>
      <p:sp>
        <p:nvSpPr>
          <p:cNvPr id="3" name="Metin Yer Tutucusu 2"/>
          <p:cNvSpPr>
            <a:spLocks noGrp="1"/>
          </p:cNvSpPr>
          <p:nvPr>
            <p:ph type="body" idx="1"/>
          </p:nvPr>
        </p:nvSpPr>
        <p:spPr>
          <a:xfrm>
            <a:off x="6434787" y="5162175"/>
            <a:ext cx="12397721" cy="2573927"/>
          </a:xfrm>
        </p:spPr>
        <p:txBody>
          <a:bodyPr>
            <a:noAutofit/>
          </a:bodyPr>
          <a:lstStyle/>
          <a:p>
            <a:pPr algn="ctr"/>
            <a:r>
              <a:rPr lang="en-US" sz="3300" b="0" i="1" dirty="0">
                <a:latin typeface="Times New Roman" pitchFamily="18" charset="0"/>
                <a:cs typeface="Times New Roman" pitchFamily="18" charset="0"/>
              </a:rPr>
              <a:t>Bilal RASLEN</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en-US" sz="3300" b="0" dirty="0">
                <a:latin typeface="Times New Roman" pitchFamily="18" charset="0"/>
                <a:cs typeface="Times New Roman" pitchFamily="18" charset="0"/>
              </a:rPr>
              <a:t>dev.bllraslen@gmail.com</a:t>
            </a:r>
            <a:endParaRPr lang="tr-TR" sz="3300" b="0" dirty="0">
              <a:latin typeface="Times New Roman" pitchFamily="18" charset="0"/>
              <a:cs typeface="Times New Roman" pitchFamily="18" charset="0"/>
            </a:endParaRPr>
          </a:p>
        </p:txBody>
      </p:sp>
      <p:sp>
        <p:nvSpPr>
          <p:cNvPr id="8" name="Metin Yer Tutucusu 4"/>
          <p:cNvSpPr txBox="1">
            <a:spLocks/>
          </p:cNvSpPr>
          <p:nvPr/>
        </p:nvSpPr>
        <p:spPr>
          <a:xfrm>
            <a:off x="772442" y="11673807"/>
            <a:ext cx="11927053" cy="5208417"/>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pPr algn="just"/>
            <a:r>
              <a:rPr lang="tr-TR" sz="2000" b="0" dirty="0">
                <a:latin typeface="Times New Roman" pitchFamily="18" charset="0"/>
                <a:cs typeface="Times New Roman" pitchFamily="18" charset="0"/>
              </a:rPr>
              <a:t>Günümüzde, teknoloji ve internetin hızla gelişmesiyle birlikte, çeşitli sektörlerde veri toplama ve analizine dayalı çözümler giderek daha önemli hale gelmektedir. Bu bağlamda, projemiz, hem donanım hem de yazılım bileşenlerini bir araya getirerek, güvenilir ve etkili bir veri toplama ve yönetim sistemi sunmayı amaçlamaktadır.</a:t>
            </a:r>
          </a:p>
          <a:p>
            <a:pPr algn="just"/>
            <a:r>
              <a:rPr lang="tr-TR" sz="2000" b="0" dirty="0">
                <a:latin typeface="Times New Roman" pitchFamily="18" charset="0"/>
                <a:cs typeface="Times New Roman" pitchFamily="18" charset="0"/>
              </a:rPr>
              <a:t>Projenin donanım kısmı, çeşitli çevresel değişkenleri izlemek için tasarlanmış sensörler ve bir mikrodenetleyici içermektedir. Sıcaklık, nem ve titreşim gibi önemli parametreleri ölçmek için kullanılan sensörler, hassas veri toplama sürecini başlatır. Bu sensörlerin verileri, güçlü bir mikrodenetleyici olan ESP32 gibi birimler aracılığıyla toplanır ve işlenir. Ardından, bu veriler MQTT Mosquitto Broker adlı bir iletişim protokolü aracılığıyla iletilir.</a:t>
            </a:r>
          </a:p>
          <a:p>
            <a:pPr algn="just"/>
            <a:r>
              <a:rPr lang="tr-TR" sz="2000" b="0" dirty="0">
                <a:latin typeface="Times New Roman" pitchFamily="18" charset="0"/>
                <a:cs typeface="Times New Roman" pitchFamily="18" charset="0"/>
              </a:rPr>
              <a:t>Yazılım kısmı ise, toplanan verilerin etkili bir şekilde işlenmesini ve saklanmasını sağlamak amacıyla önemli bir rol oynamaktadır. Mosquitto Broker'dan gelen veriler, PostgreSQL veritabanına iletilir ve burada güvenli bir şekilde depolanır. Aynı zamanda, veriler Node.js tabanlı bir sunucuya da iletilir. Bu sunucu, Kafka adlı bir aracı kullanarak verileri işler ve Firebase ile Server Sent Events (SSE) Sunucusuna ileterek veri akışını sağlar.</a:t>
            </a:r>
          </a:p>
          <a:p>
            <a:pPr algn="just"/>
            <a:r>
              <a:rPr lang="tr-TR" sz="2000" b="0" dirty="0">
                <a:latin typeface="Times New Roman" pitchFamily="18" charset="0"/>
                <a:cs typeface="Times New Roman" pitchFamily="18" charset="0"/>
              </a:rPr>
              <a:t>Son kullanıcıya sunulan taraf ise, React tabanlı bir kullanıcı arayüzüdür. Bu arayüz, kullanıcılara toplanan verileri anlık olarak görüntüleme ve çeşitli grafikler aracılığıyla analiz etme imkanı sunar. Bu sayede, proje, hem endüstriyel hem de ev kullanıcıları için değerli bir veri yönetim çözümü sunmaktadır.</a:t>
            </a:r>
          </a:p>
          <a:p>
            <a:pPr algn="just"/>
            <a:r>
              <a:rPr lang="tr-TR" sz="2000" b="0" dirty="0">
                <a:latin typeface="Times New Roman" pitchFamily="18" charset="0"/>
                <a:cs typeface="Times New Roman" pitchFamily="18" charset="0"/>
              </a:rPr>
              <a:t>Tüm bu bileşenlerin entegrasyonu ve uyumlu çalışması, projenin başarılı bir şekilde tamamlanması için kritik öneme sahiptir. Donanım ve yazılım ekiplerinin işbirliği içinde çalışarak, güçlü bir veri toplama ve yönetim platformu oluşturmayı hedefliyoruz. Bu projenin, çeşitli endüstrilerde veri analizi ve izleme ihtiyacını karşılamak için önemli bir adım olacağına inanıyoruz.</a:t>
            </a:r>
            <a:r>
              <a:rPr lang="en-US" sz="2000" b="0" dirty="0">
                <a:latin typeface="Times New Roman" pitchFamily="18" charset="0"/>
                <a:cs typeface="Times New Roman" pitchFamily="18" charset="0"/>
              </a:rPr>
              <a:t>.</a:t>
            </a:r>
            <a:endParaRPr lang="tr-TR" sz="2000" b="0" dirty="0">
              <a:latin typeface="Times New Roman" pitchFamily="18" charset="0"/>
              <a:cs typeface="Times New Roman" pitchFamily="18" charset="0"/>
            </a:endParaRPr>
          </a:p>
        </p:txBody>
      </p:sp>
      <p:sp>
        <p:nvSpPr>
          <p:cNvPr id="11" name="Metin Yer Tutucusu 4"/>
          <p:cNvSpPr txBox="1">
            <a:spLocks/>
          </p:cNvSpPr>
          <p:nvPr/>
        </p:nvSpPr>
        <p:spPr>
          <a:xfrm>
            <a:off x="651550" y="17065995"/>
            <a:ext cx="11927054" cy="109013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Geliştirilen Yazılım</a:t>
            </a:r>
          </a:p>
          <a:p>
            <a:pPr algn="ctr"/>
            <a:endParaRPr lang="tr-TR" sz="2100" dirty="0">
              <a:latin typeface="Times New Roman" pitchFamily="18" charset="0"/>
              <a:cs typeface="Times New Roman" pitchFamily="18" charset="0"/>
            </a:endParaRPr>
          </a:p>
        </p:txBody>
      </p:sp>
      <p:sp>
        <p:nvSpPr>
          <p:cNvPr id="4" name="Dikdörtgen 3"/>
          <p:cNvSpPr/>
          <p:nvPr/>
        </p:nvSpPr>
        <p:spPr>
          <a:xfrm>
            <a:off x="1648008" y="29969774"/>
            <a:ext cx="4312829"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2</a:t>
            </a:r>
            <a:r>
              <a:rPr lang="tr-TR" sz="2000" dirty="0">
                <a:latin typeface="Times New Roman" pitchFamily="18" charset="0"/>
                <a:cs typeface="Times New Roman" pitchFamily="18" charset="0"/>
              </a:rPr>
              <a:t>: Simülasyon ekranı Bilgisayarda.</a:t>
            </a:r>
            <a:endParaRPr lang="tr-TR" sz="2000" i="1" dirty="0">
              <a:latin typeface="Times New Roman" pitchFamily="18" charset="0"/>
              <a:cs typeface="Times New Roman" pitchFamily="18" charset="0"/>
            </a:endParaRPr>
          </a:p>
        </p:txBody>
      </p:sp>
      <p:sp>
        <p:nvSpPr>
          <p:cNvPr id="6" name="Dikdörtgen 5"/>
          <p:cNvSpPr/>
          <p:nvPr/>
        </p:nvSpPr>
        <p:spPr>
          <a:xfrm>
            <a:off x="16822800" y="28269913"/>
            <a:ext cx="4099181"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Tablo 1</a:t>
            </a:r>
            <a:r>
              <a:rPr lang="tr-TR" sz="2000" dirty="0">
                <a:latin typeface="Times New Roman" pitchFamily="18" charset="0"/>
                <a:cs typeface="Times New Roman" pitchFamily="18" charset="0"/>
              </a:rPr>
              <a:t>: Veritabanıdaki veriler Örneği</a:t>
            </a:r>
            <a:r>
              <a:rPr lang="tr-TR" sz="1500" dirty="0">
                <a:latin typeface="Times New Roman" pitchFamily="18" charset="0"/>
                <a:cs typeface="Times New Roman" pitchFamily="18" charset="0"/>
              </a:rPr>
              <a:t>.</a:t>
            </a:r>
            <a:endParaRPr lang="tr-TR" sz="1500" i="1" dirty="0">
              <a:latin typeface="Times New Roman" pitchFamily="18" charset="0"/>
              <a:cs typeface="Times New Roman" pitchFamily="18" charset="0"/>
            </a:endParaRPr>
          </a:p>
        </p:txBody>
      </p:sp>
      <p:sp>
        <p:nvSpPr>
          <p:cNvPr id="19" name="Metin Yer Tutucusu 4"/>
          <p:cNvSpPr txBox="1">
            <a:spLocks/>
          </p:cNvSpPr>
          <p:nvPr/>
        </p:nvSpPr>
        <p:spPr>
          <a:xfrm>
            <a:off x="772442" y="24413994"/>
            <a:ext cx="1192705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a:latin typeface="Times New Roman" pitchFamily="18" charset="0"/>
                <a:cs typeface="Times New Roman" pitchFamily="18" charset="0"/>
              </a:rPr>
              <a:t>  </a:t>
            </a:r>
          </a:p>
          <a:p>
            <a:pPr marL="0" lvl="1" algn="ctr">
              <a:spcBef>
                <a:spcPts val="0"/>
              </a:spcBef>
              <a:spcAft>
                <a:spcPts val="1675"/>
              </a:spcAft>
            </a:pPr>
            <a:endParaRPr lang="tr-TR" sz="2500" dirty="0">
              <a:latin typeface="Times New Roman" pitchFamily="18" charset="0"/>
              <a:cs typeface="Times New Roman" pitchFamily="18" charset="0"/>
            </a:endParaRPr>
          </a:p>
          <a:p>
            <a:pPr marL="0" lvl="1" algn="ctr">
              <a:spcBef>
                <a:spcPts val="0"/>
              </a:spcBef>
              <a:spcAft>
                <a:spcPts val="1675"/>
              </a:spcAft>
            </a:pPr>
            <a:endParaRPr lang="tr-TR" sz="2500" dirty="0">
              <a:latin typeface="Times New Roman" pitchFamily="18" charset="0"/>
              <a:cs typeface="Times New Roman" pitchFamily="18" charset="0"/>
            </a:endParaRPr>
          </a:p>
          <a:p>
            <a:pPr marL="0" lvl="1" algn="ctr">
              <a:spcBef>
                <a:spcPts val="0"/>
              </a:spcBef>
              <a:spcAft>
                <a:spcPts val="1675"/>
              </a:spcAft>
            </a:pPr>
            <a:r>
              <a:rPr lang="tr-TR" sz="2500" dirty="0">
                <a:latin typeface="Times New Roman" pitchFamily="18" charset="0"/>
                <a:cs typeface="Times New Roman" pitchFamily="18" charset="0"/>
              </a:rPr>
              <a:t>Kullanılan Yöntem</a:t>
            </a:r>
          </a:p>
          <a:p>
            <a:pPr algn="just"/>
            <a:r>
              <a:rPr lang="en-US" sz="2000" b="0" dirty="0" err="1">
                <a:latin typeface="Times New Roman" pitchFamily="18" charset="0"/>
                <a:cs typeface="Times New Roman" pitchFamily="18" charset="0"/>
              </a:rPr>
              <a:t>Proje</a:t>
            </a:r>
            <a:r>
              <a:rPr lang="en-US" sz="2000" b="0" dirty="0">
                <a:latin typeface="Times New Roman" pitchFamily="18" charset="0"/>
                <a:cs typeface="Times New Roman" pitchFamily="18" charset="0"/>
              </a:rPr>
              <a:t>, IoT </a:t>
            </a:r>
            <a:r>
              <a:rPr lang="en-US" sz="2000" b="0" dirty="0" err="1">
                <a:latin typeface="Times New Roman" pitchFamily="18" charset="0"/>
                <a:cs typeface="Times New Roman" pitchFamily="18" charset="0"/>
              </a:rPr>
              <a:t>teknolojisiyle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çevresel</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değişkenlerin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izlenmesi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donanım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yazılım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bileşenlerini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entegre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eder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Donanım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sıcaklık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nem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titreşim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sensörleriyle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mikrodenetleyiciyi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Sensör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MQTT </a:t>
            </a:r>
            <a:r>
              <a:rPr lang="en-US" sz="2000" b="0" dirty="0" err="1">
                <a:latin typeface="Times New Roman" pitchFamily="18" charset="0"/>
                <a:cs typeface="Times New Roman" pitchFamily="18" charset="0"/>
              </a:rPr>
              <a:t>protokolü</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aracılığıyla</a:t>
            </a:r>
            <a:r>
              <a:rPr lang="en-US" sz="2000" b="0" dirty="0">
                <a:latin typeface="Times New Roman" pitchFamily="18" charset="0"/>
                <a:cs typeface="Times New Roman" pitchFamily="18" charset="0"/>
              </a:rPr>
              <a:t> PostgreSQL </a:t>
            </a:r>
            <a:r>
              <a:rPr lang="en-US" sz="2000" b="0" dirty="0" err="1">
                <a:latin typeface="Times New Roman" pitchFamily="18" charset="0"/>
                <a:cs typeface="Times New Roman" pitchFamily="18" charset="0"/>
              </a:rPr>
              <a:t>veritabanına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iletir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Node.js </a:t>
            </a:r>
            <a:r>
              <a:rPr lang="en-US" sz="2000" b="0" dirty="0" err="1">
                <a:latin typeface="Times New Roman" pitchFamily="18" charset="0"/>
                <a:cs typeface="Times New Roman" pitchFamily="18" charset="0"/>
              </a:rPr>
              <a:t>sunucusu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üzerinden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Kafka'ya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aktarılır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Yazılım</a:t>
            </a:r>
            <a:r>
              <a:rPr lang="en-US" sz="2000" b="0" dirty="0">
                <a:latin typeface="Times New Roman" pitchFamily="18" charset="0"/>
                <a:cs typeface="Times New Roman" pitchFamily="18" charset="0"/>
              </a:rPr>
              <a:t>, React </a:t>
            </a:r>
            <a:r>
              <a:rPr lang="en-US" sz="2000" b="0" dirty="0" err="1">
                <a:latin typeface="Times New Roman" pitchFamily="18" charset="0"/>
                <a:cs typeface="Times New Roman" pitchFamily="18" charset="0"/>
              </a:rPr>
              <a:t>tabanlı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arayüzüyle</a:t>
            </a:r>
            <a:r>
              <a:rPr lang="en-US" sz="2000" b="0" dirty="0">
                <a:latin typeface="Times New Roman" pitchFamily="18" charset="0"/>
                <a:cs typeface="Times New Roman" pitchFamily="18" charset="0"/>
              </a:rPr>
              <a:t> son </a:t>
            </a:r>
            <a:r>
              <a:rPr lang="en-US" sz="2000" b="0" dirty="0" err="1">
                <a:latin typeface="Times New Roman" pitchFamily="18" charset="0"/>
                <a:cs typeface="Times New Roman" pitchFamily="18" charset="0"/>
              </a:rPr>
              <a:t>kullanıcıya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sunar</a:t>
            </a:r>
            <a:r>
              <a:rPr lang="en-US" sz="2000" b="0" dirty="0">
                <a:latin typeface="Times New Roman" pitchFamily="18" charset="0"/>
                <a:cs typeface="Times New Roman" pitchFamily="18" charset="0"/>
              </a:rPr>
              <a:t>. Bu </a:t>
            </a:r>
            <a:r>
              <a:rPr lang="en-US" sz="2000" b="0" dirty="0" err="1">
                <a:latin typeface="Times New Roman" pitchFamily="18" charset="0"/>
                <a:cs typeface="Times New Roman" pitchFamily="18" charset="0"/>
              </a:rPr>
              <a:t>yöntem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toplama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iletimi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görselleştirmeyi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entegre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ederek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etkili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yönetim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çözümü</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sağlar</a:t>
            </a:r>
            <a:r>
              <a:rPr lang="en-US" sz="2000" b="0" dirty="0">
                <a:latin typeface="Times New Roman" pitchFamily="18" charset="0"/>
                <a:cs typeface="Times New Roman" pitchFamily="18" charset="0"/>
              </a:rPr>
              <a:t>. </a:t>
            </a:r>
            <a:endParaRPr lang="tr-TR" sz="2000" b="0" dirty="0">
              <a:latin typeface="Times New Roman" pitchFamily="18" charset="0"/>
              <a:cs typeface="Times New Roman" pitchFamily="18" charset="0"/>
            </a:endParaRP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17" name="Rectangle 3"/>
          <p:cNvSpPr>
            <a:spLocks noChangeArrowheads="1"/>
          </p:cNvSpPr>
          <p:nvPr/>
        </p:nvSpPr>
        <p:spPr bwMode="auto">
          <a:xfrm>
            <a:off x="1091701" y="23910122"/>
            <a:ext cx="11927050"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1: Reac Tıme Data Monitoring and Notification System Yaşam Döngüsü</a:t>
            </a:r>
            <a:r>
              <a:rPr lang="tr-TR" sz="2000" dirty="0">
                <a:latin typeface="Times New Roman" pitchFamily="18" charset="0"/>
                <a:cs typeface="Times New Roman" pitchFamily="18" charset="0"/>
              </a:rPr>
              <a:t>.</a:t>
            </a:r>
          </a:p>
        </p:txBody>
      </p:sp>
      <p:sp>
        <p:nvSpPr>
          <p:cNvPr id="20" name="Rectangle 5"/>
          <p:cNvSpPr>
            <a:spLocks noChangeArrowheads="1"/>
          </p:cNvSpPr>
          <p:nvPr/>
        </p:nvSpPr>
        <p:spPr bwMode="auto">
          <a:xfrm>
            <a:off x="770681" y="30428327"/>
            <a:ext cx="11627378" cy="230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95685" rIns="76572" bIns="63790" numCol="1" anchor="ctr" anchorCtr="0" compatLnSpc="1">
            <a:prstTxWarp prst="textNoShape">
              <a:avLst/>
            </a:prstTxWarp>
            <a:spAutoFit/>
          </a:bodyPr>
          <a:lstStyle/>
          <a:p>
            <a:pPr algn="ctr" defTabSz="765719" fontAlgn="base">
              <a:spcBef>
                <a:spcPct val="0"/>
              </a:spcBef>
              <a:spcAft>
                <a:spcPts val="1675"/>
              </a:spcAft>
            </a:pPr>
            <a:r>
              <a:rPr lang="tr-TR" sz="2500" b="1" dirty="0">
                <a:latin typeface="Times New Roman" pitchFamily="18" charset="0"/>
                <a:ea typeface="MS Mincho" pitchFamily="49" charset="-128"/>
                <a:cs typeface="Times New Roman" pitchFamily="18" charset="0"/>
              </a:rPr>
              <a:t>Donanım Mimarisi</a:t>
            </a:r>
          </a:p>
          <a:p>
            <a:pPr marL="215358" algn="just" defTabSz="765719" eaLnBrk="0" fontAlgn="base" hangingPunct="0">
              <a:spcBef>
                <a:spcPct val="0"/>
              </a:spcBef>
              <a:spcAft>
                <a:spcPct val="0"/>
              </a:spcAft>
            </a:pPr>
            <a:r>
              <a:rPr lang="en-US" sz="2000" dirty="0">
                <a:latin typeface="Times New Roman" pitchFamily="18" charset="0"/>
                <a:ea typeface="MS Mincho" pitchFamily="49" charset="-128"/>
                <a:cs typeface="Times New Roman" pitchFamily="18" charset="0"/>
              </a:rPr>
              <a:t>ESP32 </a:t>
            </a:r>
            <a:r>
              <a:rPr lang="en-US" sz="2000" dirty="0" err="1">
                <a:latin typeface="Times New Roman" pitchFamily="18" charset="0"/>
                <a:ea typeface="MS Mincho" pitchFamily="49" charset="-128"/>
                <a:cs typeface="Times New Roman" pitchFamily="18" charset="0"/>
              </a:rPr>
              <a:t>mikrodenetleyici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çevresel</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koşulları</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izlemek</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için</a:t>
            </a:r>
            <a:r>
              <a:rPr lang="en-US" sz="2000" dirty="0">
                <a:latin typeface="Times New Roman" pitchFamily="18" charset="0"/>
                <a:ea typeface="MS Mincho" pitchFamily="49" charset="-128"/>
                <a:cs typeface="Times New Roman" pitchFamily="18" charset="0"/>
              </a:rPr>
              <a:t> DHT11 </a:t>
            </a:r>
            <a:r>
              <a:rPr lang="en-US" sz="2000" dirty="0" err="1">
                <a:latin typeface="Times New Roman" pitchFamily="18" charset="0"/>
                <a:ea typeface="MS Mincho" pitchFamily="49" charset="-128"/>
                <a:cs typeface="Times New Roman" pitchFamily="18" charset="0"/>
              </a:rPr>
              <a:t>sıcaklık</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nem</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sensörleri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ile</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bir</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titreşim</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sensörünü</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vibrasyon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sensörü</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bağlar</a:t>
            </a:r>
            <a:r>
              <a:rPr lang="en-US" sz="2000" dirty="0">
                <a:latin typeface="Times New Roman" pitchFamily="18" charset="0"/>
                <a:ea typeface="MS Mincho" pitchFamily="49" charset="-128"/>
                <a:cs typeface="Times New Roman" pitchFamily="18" charset="0"/>
              </a:rPr>
              <a:t>. DHT11 </a:t>
            </a:r>
            <a:r>
              <a:rPr lang="en-US" sz="2000" dirty="0" err="1">
                <a:latin typeface="Times New Roman" pitchFamily="18" charset="0"/>
                <a:ea typeface="MS Mincho" pitchFamily="49" charset="-128"/>
                <a:cs typeface="Times New Roman" pitchFamily="18" charset="0"/>
              </a:rPr>
              <a:t>sensörleri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ortam</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sıcaklığı</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nemini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ölçerken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titreşim</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sensörü</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çevredeki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titreşimleri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algılar</a:t>
            </a:r>
            <a:r>
              <a:rPr lang="en-US" sz="2000" dirty="0">
                <a:latin typeface="Times New Roman" pitchFamily="18" charset="0"/>
                <a:ea typeface="MS Mincho" pitchFamily="49" charset="-128"/>
                <a:cs typeface="Times New Roman" pitchFamily="18" charset="0"/>
              </a:rPr>
              <a:t>. ESP32, </a:t>
            </a:r>
            <a:r>
              <a:rPr lang="en-US" sz="2000" dirty="0" err="1">
                <a:latin typeface="Times New Roman" pitchFamily="18" charset="0"/>
                <a:ea typeface="MS Mincho" pitchFamily="49" charset="-128"/>
                <a:cs typeface="Times New Roman" pitchFamily="18" charset="0"/>
              </a:rPr>
              <a:t>bu</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sensörlerden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aldığı</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verileri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işler</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a:t>
            </a:r>
            <a:r>
              <a:rPr lang="en-US" sz="2000" dirty="0">
                <a:latin typeface="Times New Roman" pitchFamily="18" charset="0"/>
                <a:ea typeface="MS Mincho" pitchFamily="49" charset="-128"/>
                <a:cs typeface="Times New Roman" pitchFamily="18" charset="0"/>
              </a:rPr>
              <a:t> MQTT </a:t>
            </a:r>
            <a:r>
              <a:rPr lang="en-US" sz="2000" dirty="0" err="1">
                <a:latin typeface="Times New Roman" pitchFamily="18" charset="0"/>
                <a:ea typeface="MS Mincho" pitchFamily="49" charset="-128"/>
                <a:cs typeface="Times New Roman" pitchFamily="18" charset="0"/>
              </a:rPr>
              <a:t>protokolü</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kullanarak</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bir</a:t>
            </a:r>
            <a:r>
              <a:rPr lang="en-US" sz="2000" dirty="0">
                <a:latin typeface="Times New Roman" pitchFamily="18" charset="0"/>
                <a:ea typeface="MS Mincho" pitchFamily="49" charset="-128"/>
                <a:cs typeface="Times New Roman" pitchFamily="18" charset="0"/>
              </a:rPr>
              <a:t> MQTT </a:t>
            </a:r>
            <a:r>
              <a:rPr lang="en-US" sz="2000" dirty="0" err="1">
                <a:latin typeface="Times New Roman" pitchFamily="18" charset="0"/>
                <a:ea typeface="MS Mincho" pitchFamily="49" charset="-128"/>
                <a:cs typeface="Times New Roman" pitchFamily="18" charset="0"/>
              </a:rPr>
              <a:t>brokerına</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yayınlar</a:t>
            </a:r>
            <a:r>
              <a:rPr lang="en-US" sz="2000" dirty="0">
                <a:latin typeface="Times New Roman" pitchFamily="18" charset="0"/>
                <a:ea typeface="MS Mincho" pitchFamily="49" charset="-128"/>
                <a:cs typeface="Times New Roman" pitchFamily="18" charset="0"/>
              </a:rPr>
              <a:t>. MQTT </a:t>
            </a:r>
            <a:r>
              <a:rPr lang="en-US" sz="2000" dirty="0" err="1">
                <a:latin typeface="Times New Roman" pitchFamily="18" charset="0"/>
                <a:ea typeface="MS Mincho" pitchFamily="49" charset="-128"/>
                <a:cs typeface="Times New Roman" pitchFamily="18" charset="0"/>
              </a:rPr>
              <a:t>brokerı</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gelen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verileri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alır</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bir</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veritabanına</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kaydederek</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saklar</a:t>
            </a:r>
            <a:r>
              <a:rPr lang="en-US" sz="2000" dirty="0">
                <a:latin typeface="Times New Roman" pitchFamily="18" charset="0"/>
                <a:ea typeface="MS Mincho" pitchFamily="49" charset="-128"/>
                <a:cs typeface="Times New Roman" pitchFamily="18" charset="0"/>
              </a:rPr>
              <a:t>. Bu </a:t>
            </a:r>
            <a:r>
              <a:rPr lang="en-US" sz="2000" dirty="0" err="1">
                <a:latin typeface="Times New Roman" pitchFamily="18" charset="0"/>
                <a:ea typeface="MS Mincho" pitchFamily="49" charset="-128"/>
                <a:cs typeface="Times New Roman" pitchFamily="18" charset="0"/>
              </a:rPr>
              <a:t>veritabanı</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çevresel</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verilerin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uzun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süreli</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depolanması</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ve</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analiz</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için</a:t>
            </a:r>
            <a:r>
              <a:rPr lang="en-US" sz="2000" dirty="0">
                <a:latin typeface="Times New Roman" pitchFamily="18" charset="0"/>
                <a:ea typeface="MS Mincho" pitchFamily="49" charset="-128"/>
                <a:cs typeface="Times New Roman" pitchFamily="18" charset="0"/>
              </a:rPr>
              <a:t> </a:t>
            </a:r>
            <a:r>
              <a:rPr lang="en-US" sz="2000" dirty="0" err="1">
                <a:latin typeface="Times New Roman" pitchFamily="18" charset="0"/>
                <a:ea typeface="MS Mincho" pitchFamily="49" charset="-128"/>
                <a:cs typeface="Times New Roman" pitchFamily="18" charset="0"/>
              </a:rPr>
              <a:t>kullanılır</a:t>
            </a:r>
            <a:r>
              <a:rPr lang="en-US" sz="2000" dirty="0">
                <a:latin typeface="Times New Roman" pitchFamily="18" charset="0"/>
                <a:ea typeface="MS Mincho" pitchFamily="49" charset="-128"/>
                <a:cs typeface="Times New Roman" pitchFamily="18" charset="0"/>
              </a:rPr>
              <a:t>.</a:t>
            </a:r>
            <a:endParaRPr lang="tr-TR" sz="1500" dirty="0">
              <a:latin typeface="Times New Roman" pitchFamily="18" charset="0"/>
              <a:cs typeface="Times New Roman" pitchFamily="18" charset="0"/>
            </a:endParaRPr>
          </a:p>
        </p:txBody>
      </p:sp>
      <p:sp>
        <p:nvSpPr>
          <p:cNvPr id="22" name="Rectangle 6"/>
          <p:cNvSpPr>
            <a:spLocks noChangeArrowheads="1"/>
          </p:cNvSpPr>
          <p:nvPr/>
        </p:nvSpPr>
        <p:spPr bwMode="auto">
          <a:xfrm>
            <a:off x="-215849" y="35140154"/>
            <a:ext cx="11927051"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dirty="0">
                <a:latin typeface="Times New Roman" pitchFamily="18" charset="0"/>
                <a:cs typeface="Times New Roman" pitchFamily="18" charset="0"/>
              </a:rPr>
              <a:t>Şekil 4: Donanım </a:t>
            </a:r>
            <a:r>
              <a:rPr lang="en-US" sz="2000" dirty="0">
                <a:latin typeface="Times New Roman" pitchFamily="18" charset="0"/>
                <a:cs typeface="Times New Roman" pitchFamily="18" charset="0"/>
              </a:rPr>
              <a:t>M</a:t>
            </a:r>
            <a:r>
              <a:rPr lang="tr-TR" sz="2000" dirty="0">
                <a:latin typeface="Times New Roman" pitchFamily="18" charset="0"/>
                <a:cs typeface="Times New Roman" pitchFamily="18" charset="0"/>
              </a:rPr>
              <a:t>imarisi.</a:t>
            </a:r>
          </a:p>
        </p:txBody>
      </p:sp>
      <p:sp>
        <p:nvSpPr>
          <p:cNvPr id="24" name="Metin Yer Tutucusu 4"/>
          <p:cNvSpPr txBox="1">
            <a:spLocks/>
          </p:cNvSpPr>
          <p:nvPr/>
        </p:nvSpPr>
        <p:spPr>
          <a:xfrm>
            <a:off x="12509423" y="10322543"/>
            <a:ext cx="11991198" cy="429997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0" lvl="1" algn="ctr">
              <a:spcAft>
                <a:spcPts val="1675"/>
              </a:spcAft>
            </a:pPr>
            <a:r>
              <a:rPr lang="tr-TR" sz="2500" dirty="0">
                <a:latin typeface="Times New Roman" pitchFamily="18" charset="0"/>
                <a:cs typeface="Times New Roman" pitchFamily="18" charset="0"/>
              </a:rPr>
              <a:t>Yazılım Mimarisi</a:t>
            </a:r>
          </a:p>
          <a:p>
            <a:pPr algn="just"/>
            <a:r>
              <a:rPr lang="en-US" sz="2000" b="0" dirty="0">
                <a:latin typeface="Times New Roman" pitchFamily="18" charset="0"/>
                <a:cs typeface="Times New Roman" pitchFamily="18" charset="0"/>
              </a:rPr>
              <a:t>Node.js </a:t>
            </a:r>
            <a:r>
              <a:rPr lang="en-US" sz="2000" b="0" dirty="0" err="1">
                <a:latin typeface="Times New Roman" pitchFamily="18" charset="0"/>
                <a:cs typeface="Times New Roman" pitchFamily="18" charset="0"/>
              </a:rPr>
              <a:t>tabanlı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sunucu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Mosquitto</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Broker'dan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gelen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dinler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Kafka'ya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gönderir</a:t>
            </a:r>
            <a:r>
              <a:rPr lang="en-US" sz="2000" b="0" dirty="0">
                <a:latin typeface="Times New Roman" pitchFamily="18" charset="0"/>
                <a:cs typeface="Times New Roman" pitchFamily="18" charset="0"/>
              </a:rPr>
              <a:t>. Kafka,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yüksek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hacimli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hızlı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şekilde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işlenmesini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sağlar</a:t>
            </a:r>
            <a:r>
              <a:rPr lang="en-US" sz="2000" b="0" dirty="0">
                <a:latin typeface="Times New Roman" pitchFamily="18" charset="0"/>
                <a:cs typeface="Times New Roman" pitchFamily="18" charset="0"/>
              </a:rPr>
              <a:t>. Bu </a:t>
            </a:r>
            <a:r>
              <a:rPr lang="en-US" sz="2000" b="0" dirty="0" err="1">
                <a:latin typeface="Times New Roman" pitchFamily="18" charset="0"/>
                <a:cs typeface="Times New Roman" pitchFamily="18" charset="0"/>
              </a:rPr>
              <a:t>aşamada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a:t>
            </a:r>
            <a:r>
              <a:rPr lang="en-US" sz="2000" b="0" dirty="0">
                <a:latin typeface="Times New Roman" pitchFamily="18" charset="0"/>
                <a:cs typeface="Times New Roman" pitchFamily="18" charset="0"/>
              </a:rPr>
              <a:t>, hem </a:t>
            </a:r>
            <a:r>
              <a:rPr lang="en-US" sz="2000" b="0" dirty="0" err="1">
                <a:latin typeface="Times New Roman" pitchFamily="18" charset="0"/>
                <a:cs typeface="Times New Roman" pitchFamily="18" charset="0"/>
              </a:rPr>
              <a:t>Firebase'e</a:t>
            </a:r>
            <a:r>
              <a:rPr lang="en-US" sz="2000" b="0" dirty="0">
                <a:latin typeface="Times New Roman" pitchFamily="18" charset="0"/>
                <a:cs typeface="Times New Roman" pitchFamily="18" charset="0"/>
              </a:rPr>
              <a:t> hem de </a:t>
            </a:r>
            <a:r>
              <a:rPr lang="tr-TR" sz="2000" b="0" dirty="0">
                <a:latin typeface="Times New Roman" pitchFamily="18" charset="0"/>
                <a:cs typeface="Times New Roman" pitchFamily="18" charset="0"/>
              </a:rPr>
              <a:t>Server Sent Events (SSE) </a:t>
            </a:r>
            <a:r>
              <a:rPr lang="en-US" sz="2000" b="0" dirty="0" err="1">
                <a:latin typeface="Times New Roman" pitchFamily="18" charset="0"/>
                <a:cs typeface="Times New Roman" pitchFamily="18" charset="0"/>
              </a:rPr>
              <a:t>Sunucusuna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yönlendirilir</a:t>
            </a:r>
            <a:r>
              <a:rPr lang="en-US" sz="2000" b="0" dirty="0">
                <a:latin typeface="Times New Roman" pitchFamily="18" charset="0"/>
                <a:cs typeface="Times New Roman" pitchFamily="18" charset="0"/>
              </a:rPr>
              <a:t>. Firebase, </a:t>
            </a:r>
            <a:r>
              <a:rPr lang="en-US" sz="2000" b="0" dirty="0" err="1">
                <a:latin typeface="Times New Roman" pitchFamily="18" charset="0"/>
                <a:cs typeface="Times New Roman" pitchFamily="18" charset="0"/>
              </a:rPr>
              <a:t>gerçek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zamanlı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tabanı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işlevi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görerek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anlık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senkronize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edilmesini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sağlar</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Server Sent Events (SSE) </a:t>
            </a:r>
            <a:r>
              <a:rPr lang="en-US" sz="2000" b="0" dirty="0" err="1">
                <a:latin typeface="Times New Roman" pitchFamily="18" charset="0"/>
                <a:cs typeface="Times New Roman" pitchFamily="18" charset="0"/>
              </a:rPr>
              <a:t>Sunucusu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ise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geçmiş</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hallerini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kaydederek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değişikliklerin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izlenebilmesini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mümkün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kılar</a:t>
            </a:r>
            <a:r>
              <a:rPr lang="en-US" sz="2000" b="0" dirty="0">
                <a:latin typeface="Times New Roman" pitchFamily="18" charset="0"/>
                <a:cs typeface="Times New Roman" pitchFamily="18" charset="0"/>
              </a:rPr>
              <a:t>.</a:t>
            </a:r>
          </a:p>
          <a:p>
            <a:pPr algn="just"/>
            <a:r>
              <a:rPr lang="en-US" sz="2000" b="0" dirty="0">
                <a:latin typeface="Times New Roman" pitchFamily="18" charset="0"/>
                <a:cs typeface="Times New Roman" pitchFamily="18" charset="0"/>
              </a:rPr>
              <a:t>Son </a:t>
            </a:r>
            <a:r>
              <a:rPr lang="en-US" sz="2000" b="0" dirty="0" err="1">
                <a:latin typeface="Times New Roman" pitchFamily="18" charset="0"/>
                <a:cs typeface="Times New Roman" pitchFamily="18" charset="0"/>
              </a:rPr>
              <a:t>olarak</a:t>
            </a:r>
            <a:r>
              <a:rPr lang="en-US" sz="2000" b="0" dirty="0">
                <a:latin typeface="Times New Roman" pitchFamily="18" charset="0"/>
                <a:cs typeface="Times New Roman" pitchFamily="18" charset="0"/>
              </a:rPr>
              <a:t>, React </a:t>
            </a:r>
            <a:r>
              <a:rPr lang="en-US" sz="2000" b="0" dirty="0" err="1">
                <a:latin typeface="Times New Roman" pitchFamily="18" charset="0"/>
                <a:cs typeface="Times New Roman" pitchFamily="18" charset="0"/>
              </a:rPr>
              <a:t>tabanlı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arayüzü</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kullanıcılara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anlık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sunar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çeşitli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grafikler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aracılığıyla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analiz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etmelerine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olanak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tanır</a:t>
            </a:r>
            <a:r>
              <a:rPr lang="en-US" sz="2000" b="0" dirty="0">
                <a:latin typeface="Times New Roman" pitchFamily="18" charset="0"/>
                <a:cs typeface="Times New Roman" pitchFamily="18" charset="0"/>
              </a:rPr>
              <a:t>. Bu </a:t>
            </a:r>
            <a:r>
              <a:rPr lang="en-US" sz="2000" b="0" dirty="0" err="1">
                <a:latin typeface="Times New Roman" pitchFamily="18" charset="0"/>
                <a:cs typeface="Times New Roman" pitchFamily="18" charset="0"/>
              </a:rPr>
              <a:t>arayüz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deneyimini</a:t>
            </a:r>
            <a:r>
              <a:rPr lang="en-US" sz="2000" b="0" dirty="0">
                <a:latin typeface="Times New Roman" pitchFamily="18" charset="0"/>
                <a:cs typeface="Times New Roman" pitchFamily="18" charset="0"/>
              </a:rPr>
              <a:t> optimize </a:t>
            </a:r>
            <a:r>
              <a:rPr lang="en-US" sz="2000" b="0" dirty="0" err="1">
                <a:latin typeface="Times New Roman" pitchFamily="18" charset="0"/>
                <a:cs typeface="Times New Roman" pitchFamily="18" charset="0"/>
              </a:rPr>
              <a:t>ederek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anlaşılır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erişilebilir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olmasını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sağlar</a:t>
            </a:r>
            <a:r>
              <a:rPr lang="en-US" sz="2000" b="0" dirty="0">
                <a:latin typeface="Times New Roman" pitchFamily="18" charset="0"/>
                <a:cs typeface="Times New Roman" pitchFamily="18" charset="0"/>
              </a:rPr>
              <a:t>.</a:t>
            </a:r>
          </a:p>
          <a:p>
            <a:pPr algn="just"/>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endParaRPr lang="tr-TR" sz="1500" dirty="0">
              <a:latin typeface="Times New Roman" pitchFamily="18" charset="0"/>
              <a:cs typeface="Times New Roman" pitchFamily="18" charset="0"/>
            </a:endParaRPr>
          </a:p>
          <a:p>
            <a:pPr algn="just"/>
            <a:endParaRPr lang="tr-TR" sz="1500" b="0" dirty="0">
              <a:latin typeface="Times New Roman" pitchFamily="18" charset="0"/>
              <a:cs typeface="Times New Roman" pitchFamily="18" charset="0"/>
            </a:endParaRPr>
          </a:p>
        </p:txBody>
      </p:sp>
      <p:sp>
        <p:nvSpPr>
          <p:cNvPr id="26" name="Metin Yer Tutucusu 4"/>
          <p:cNvSpPr txBox="1">
            <a:spLocks/>
          </p:cNvSpPr>
          <p:nvPr/>
        </p:nvSpPr>
        <p:spPr>
          <a:xfrm>
            <a:off x="12593530" y="16062274"/>
            <a:ext cx="11991198" cy="187745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marL="1330" lvl="1" algn="ctr">
              <a:spcBef>
                <a:spcPts val="0"/>
              </a:spcBef>
              <a:spcAft>
                <a:spcPts val="1675"/>
              </a:spcAft>
            </a:pPr>
            <a:r>
              <a:rPr lang="tr-TR" sz="2500" dirty="0">
                <a:latin typeface="Times New Roman" pitchFamily="18" charset="0"/>
                <a:cs typeface="Times New Roman" pitchFamily="18" charset="0"/>
              </a:rPr>
              <a:t>Bulut Mimarisi</a:t>
            </a:r>
          </a:p>
          <a:p>
            <a:pPr algn="just"/>
            <a:r>
              <a:rPr lang="en-US" sz="2000" b="0" dirty="0" err="1">
                <a:latin typeface="Times New Roman" pitchFamily="18" charset="0"/>
                <a:cs typeface="Times New Roman" pitchFamily="18" charset="0"/>
              </a:rPr>
              <a:t>Projemizin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bulut</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mimarisi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içerisinde</a:t>
            </a:r>
            <a:r>
              <a:rPr lang="en-US" sz="2000" b="0" dirty="0">
                <a:latin typeface="Times New Roman" pitchFamily="18" charset="0"/>
                <a:cs typeface="Times New Roman" pitchFamily="18" charset="0"/>
              </a:rPr>
              <a:t> Firebase Cloud Messaging (FCM), </a:t>
            </a:r>
            <a:r>
              <a:rPr lang="en-US" sz="2000" b="0" dirty="0" err="1">
                <a:latin typeface="Times New Roman" pitchFamily="18" charset="0"/>
                <a:cs typeface="Times New Roman" pitchFamily="18" charset="0"/>
              </a:rPr>
              <a:t>çevresel</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gerçek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zamanlı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iletilmesini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sağlamak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kullanılmaktadır</a:t>
            </a:r>
            <a:r>
              <a:rPr lang="en-US" sz="2000" b="0" dirty="0">
                <a:latin typeface="Times New Roman" pitchFamily="18" charset="0"/>
                <a:cs typeface="Times New Roman" pitchFamily="18" charset="0"/>
              </a:rPr>
              <a:t>. FCM, Android, iOS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web </a:t>
            </a:r>
            <a:r>
              <a:rPr lang="en-US" sz="2000" b="0" dirty="0" err="1">
                <a:latin typeface="Times New Roman" pitchFamily="18" charset="0"/>
                <a:cs typeface="Times New Roman" pitchFamily="18" charset="0"/>
              </a:rPr>
              <a:t>uygulamalarına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anlık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bildirimler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göndermek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kullanılan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bulut</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tabanlı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mesajlaşma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çözümüdür</a:t>
            </a:r>
            <a:r>
              <a:rPr lang="en-US" sz="2000" b="0" dirty="0">
                <a:latin typeface="Times New Roman" pitchFamily="18" charset="0"/>
                <a:cs typeface="Times New Roman" pitchFamily="18" charset="0"/>
              </a:rPr>
              <a:t>. Bu </a:t>
            </a:r>
            <a:r>
              <a:rPr lang="en-US" sz="2000" b="0" dirty="0" err="1">
                <a:latin typeface="Times New Roman" pitchFamily="18" charset="0"/>
                <a:cs typeface="Times New Roman" pitchFamily="18" charset="0"/>
              </a:rPr>
              <a:t>sayede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projemizdeki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kullanıcılara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güncellemeleri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uyarıları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anında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iletilir</a:t>
            </a:r>
            <a:r>
              <a:rPr lang="en-US" sz="2000" b="0" dirty="0">
                <a:latin typeface="Times New Roman" pitchFamily="18" charset="0"/>
                <a:cs typeface="Times New Roman" pitchFamily="18" charset="0"/>
              </a:rPr>
              <a:t>. </a:t>
            </a:r>
            <a:endParaRPr lang="tr-TR" sz="2000" b="0" dirty="0">
              <a:latin typeface="Times New Roman" pitchFamily="18" charset="0"/>
              <a:cs typeface="Times New Roman" pitchFamily="18" charset="0"/>
            </a:endParaRPr>
          </a:p>
        </p:txBody>
      </p:sp>
      <p:sp>
        <p:nvSpPr>
          <p:cNvPr id="34" name="Metin Yer Tutucusu 4"/>
          <p:cNvSpPr txBox="1">
            <a:spLocks/>
          </p:cNvSpPr>
          <p:nvPr/>
        </p:nvSpPr>
        <p:spPr>
          <a:xfrm>
            <a:off x="12816994" y="31334510"/>
            <a:ext cx="11991198" cy="247378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a:p>
            <a:pPr algn="just"/>
            <a:endParaRPr lang="en-US" sz="2000" b="0" dirty="0">
              <a:latin typeface="Times New Roman" pitchFamily="18" charset="0"/>
              <a:cs typeface="Times New Roman" pitchFamily="18" charset="0"/>
            </a:endParaRPr>
          </a:p>
          <a:p>
            <a:pPr algn="just"/>
            <a:r>
              <a:rPr lang="en-US" sz="2000" b="0" dirty="0" err="1">
                <a:latin typeface="Times New Roman" pitchFamily="18" charset="0"/>
                <a:cs typeface="Times New Roman" pitchFamily="18" charset="0"/>
              </a:rPr>
              <a:t>Projemiz</a:t>
            </a:r>
            <a:r>
              <a:rPr lang="en-US" sz="2000" b="0" dirty="0">
                <a:latin typeface="Times New Roman" pitchFamily="18" charset="0"/>
                <a:cs typeface="Times New Roman" pitchFamily="18" charset="0"/>
              </a:rPr>
              <a:t>, IoT </a:t>
            </a:r>
            <a:r>
              <a:rPr lang="en-US" sz="2000" b="0" dirty="0" err="1">
                <a:latin typeface="Times New Roman" pitchFamily="18" charset="0"/>
                <a:cs typeface="Times New Roman" pitchFamily="18" charset="0"/>
              </a:rPr>
              <a:t>teknolojilerini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çevresel</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izlenmesi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yönetilmesi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konusunda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başarılı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çözüm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sunmuştur</a:t>
            </a:r>
            <a:r>
              <a:rPr lang="en-US" sz="2000" b="0" dirty="0">
                <a:latin typeface="Times New Roman" pitchFamily="18" charset="0"/>
                <a:cs typeface="Times New Roman" pitchFamily="18" charset="0"/>
              </a:rPr>
              <a:t>. Hem </a:t>
            </a:r>
            <a:r>
              <a:rPr lang="en-US" sz="2000" b="0" dirty="0" err="1">
                <a:latin typeface="Times New Roman" pitchFamily="18" charset="0"/>
                <a:cs typeface="Times New Roman" pitchFamily="18" charset="0"/>
              </a:rPr>
              <a:t>donanım</a:t>
            </a:r>
            <a:r>
              <a:rPr lang="en-US" sz="2000" b="0" dirty="0">
                <a:latin typeface="Times New Roman" pitchFamily="18" charset="0"/>
                <a:cs typeface="Times New Roman" pitchFamily="18" charset="0"/>
              </a:rPr>
              <a:t> hem de </a:t>
            </a:r>
            <a:r>
              <a:rPr lang="en-US" sz="2000" b="0" dirty="0" err="1">
                <a:latin typeface="Times New Roman" pitchFamily="18" charset="0"/>
                <a:cs typeface="Times New Roman" pitchFamily="18" charset="0"/>
              </a:rPr>
              <a:t>yazılım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bileşenlerinin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uyum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içinde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çalışması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projenin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güvenilir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etkili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şekilde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işlemesini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sağlamıştır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Kullanıcılar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gerçek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zamanlı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izleyebilmiş</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analiz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edebilmiş</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sayede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daha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bilinçli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kararlar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alabilmişlerdir</a:t>
            </a:r>
            <a:r>
              <a:rPr lang="en-US" sz="2000" b="0" dirty="0">
                <a:latin typeface="Times New Roman" pitchFamily="18" charset="0"/>
                <a:cs typeface="Times New Roman" pitchFamily="18" charset="0"/>
              </a:rPr>
              <a:t>.</a:t>
            </a:r>
          </a:p>
          <a:p>
            <a:pPr algn="just"/>
            <a:r>
              <a:rPr lang="en-US" sz="2000" b="0" dirty="0" err="1">
                <a:latin typeface="Times New Roman" pitchFamily="18" charset="0"/>
                <a:cs typeface="Times New Roman" pitchFamily="18" charset="0"/>
              </a:rPr>
              <a:t>Projemizin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gelecekteki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gelişim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potansiyeli</a:t>
            </a:r>
            <a:r>
              <a:rPr lang="en-US" sz="2000" b="0" dirty="0">
                <a:latin typeface="Times New Roman" pitchFamily="18" charset="0"/>
                <a:cs typeface="Times New Roman" pitchFamily="18" charset="0"/>
              </a:rPr>
              <a:t> de </a:t>
            </a:r>
            <a:r>
              <a:rPr lang="en-US" sz="2000" b="0" dirty="0" err="1">
                <a:latin typeface="Times New Roman" pitchFamily="18" charset="0"/>
                <a:cs typeface="Times New Roman" pitchFamily="18" charset="0"/>
              </a:rPr>
              <a:t>oldukça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yüksektir</a:t>
            </a:r>
            <a:r>
              <a:rPr lang="en-US" sz="2000" b="0" dirty="0">
                <a:latin typeface="Times New Roman" pitchFamily="18" charset="0"/>
                <a:cs typeface="Times New Roman" pitchFamily="18" charset="0"/>
              </a:rPr>
              <a:t>. Yeni </a:t>
            </a:r>
            <a:r>
              <a:rPr lang="en-US" sz="2000" b="0" dirty="0" err="1">
                <a:latin typeface="Times New Roman" pitchFamily="18" charset="0"/>
                <a:cs typeface="Times New Roman" pitchFamily="18" charset="0"/>
              </a:rPr>
              <a:t>sensörler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analiz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araçları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eklenerek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daha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geniş</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yelpazede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toplama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analiz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imkanı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sağlanabilir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Ayrıca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yapay</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zeka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makine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öğrenimi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teknikleri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kullanılarak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daha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düzeyde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analiz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edilmesi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tahmin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modellerinin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geliştirilmesi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mümkün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olabilir</a:t>
            </a:r>
            <a:r>
              <a:rPr lang="en-US" sz="2000" b="0" dirty="0">
                <a:latin typeface="Times New Roman" pitchFamily="18" charset="0"/>
                <a:cs typeface="Times New Roman" pitchFamily="18" charset="0"/>
              </a:rPr>
              <a:t>.</a:t>
            </a:r>
          </a:p>
          <a:p>
            <a:pPr algn="just"/>
            <a:r>
              <a:rPr lang="en-US" sz="2000" b="0" dirty="0" err="1">
                <a:latin typeface="Times New Roman" pitchFamily="18" charset="0"/>
                <a:cs typeface="Times New Roman" pitchFamily="18" charset="0"/>
              </a:rPr>
              <a:t>Sonuç</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olarak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projemiz</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çevresel</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izlenmesi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yönetilmesi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konusunda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etkili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yenilikçi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çözüm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sunmuş</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çeşitli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sektörlerdeki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kullanıcılar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önemli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faydalar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sağlamıştır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Gelecekteki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geliştirmelerle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birlikte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çözümün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daha</a:t>
            </a:r>
            <a:r>
              <a:rPr lang="en-US" sz="2000" b="0" dirty="0">
                <a:latin typeface="Times New Roman" pitchFamily="18" charset="0"/>
                <a:cs typeface="Times New Roman" pitchFamily="18" charset="0"/>
              </a:rPr>
              <a:t> da </a:t>
            </a:r>
            <a:r>
              <a:rPr lang="en-US" sz="2000" b="0" dirty="0" err="1">
                <a:latin typeface="Times New Roman" pitchFamily="18" charset="0"/>
                <a:cs typeface="Times New Roman" pitchFamily="18" charset="0"/>
              </a:rPr>
              <a:t>genişlemesi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daha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fazla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kullanıcıya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ulaşması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beklenmektedir</a:t>
            </a:r>
            <a:r>
              <a:rPr lang="en-US" sz="2000" b="0" dirty="0">
                <a:latin typeface="Times New Roman" pitchFamily="18" charset="0"/>
                <a:cs typeface="Times New Roman" pitchFamily="18" charset="0"/>
              </a:rPr>
              <a:t>..</a:t>
            </a:r>
            <a:endParaRPr lang="tr-TR" sz="2000" b="0" dirty="0">
              <a:latin typeface="Times New Roman" pitchFamily="18" charset="0"/>
              <a:cs typeface="Times New Roman" pitchFamily="18" charset="0"/>
            </a:endParaRPr>
          </a:p>
        </p:txBody>
      </p:sp>
      <p:sp>
        <p:nvSpPr>
          <p:cNvPr id="27" name="Dikdörtgen 26"/>
          <p:cNvSpPr/>
          <p:nvPr/>
        </p:nvSpPr>
        <p:spPr>
          <a:xfrm>
            <a:off x="12816996" y="22328307"/>
            <a:ext cx="11991196" cy="2526708"/>
          </a:xfrm>
          <a:prstGeom prst="rect">
            <a:avLst/>
          </a:prstGeom>
        </p:spPr>
        <p:txBody>
          <a:bodyPr wrap="square" lIns="76572" tIns="38286" rIns="76572" bIns="38286">
            <a:spAutoFit/>
          </a:bodyPr>
          <a:lstStyle/>
          <a:p>
            <a:pPr algn="ctr">
              <a:spcAft>
                <a:spcPts val="1675"/>
              </a:spcAft>
            </a:pPr>
            <a:r>
              <a:rPr lang="tr-TR" sz="2500" b="1" dirty="0">
                <a:latin typeface="Times New Roman" pitchFamily="18" charset="0"/>
                <a:cs typeface="Times New Roman" pitchFamily="18" charset="0"/>
              </a:rPr>
              <a:t>Veritabanı Mimarisi</a:t>
            </a:r>
          </a:p>
          <a:p>
            <a:pPr>
              <a:spcAft>
                <a:spcPts val="1675"/>
              </a:spcAft>
            </a:pPr>
            <a:r>
              <a:rPr lang="en-US" sz="2000" b="0" dirty="0" err="1">
                <a:latin typeface="Times New Roman" pitchFamily="18" charset="0"/>
                <a:cs typeface="Times New Roman" pitchFamily="18" charset="0"/>
              </a:rPr>
              <a:t>tabanlı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Projemizin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veritabanı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mimarisi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güvenilir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etkili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şekilde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saklanmasını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işlenmesini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sağlar</a:t>
            </a:r>
            <a:r>
              <a:rPr lang="en-US" sz="2000" b="0" dirty="0">
                <a:latin typeface="Times New Roman" pitchFamily="18" charset="0"/>
                <a:cs typeface="Times New Roman" pitchFamily="18" charset="0"/>
              </a:rPr>
              <a:t>. MQTT </a:t>
            </a:r>
            <a:r>
              <a:rPr lang="en-US" sz="2000" b="0" dirty="0" err="1">
                <a:latin typeface="Times New Roman" pitchFamily="18" charset="0"/>
                <a:cs typeface="Times New Roman" pitchFamily="18" charset="0"/>
              </a:rPr>
              <a:t>Mosquitto</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Broker'dan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gelen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sensör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a:t>
            </a:r>
            <a:r>
              <a:rPr lang="en-US" sz="2000" b="0" dirty="0">
                <a:latin typeface="Times New Roman" pitchFamily="18" charset="0"/>
                <a:cs typeface="Times New Roman" pitchFamily="18" charset="0"/>
              </a:rPr>
              <a:t>, PostgreSQL </a:t>
            </a:r>
            <a:r>
              <a:rPr lang="en-US" sz="2000" b="0" dirty="0" err="1">
                <a:latin typeface="Times New Roman" pitchFamily="18" charset="0"/>
                <a:cs typeface="Times New Roman" pitchFamily="18" charset="0"/>
              </a:rPr>
              <a:t>veritabanına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kaydedilir</a:t>
            </a:r>
            <a:r>
              <a:rPr lang="en-US" sz="2000" b="0" dirty="0">
                <a:latin typeface="Times New Roman" pitchFamily="18" charset="0"/>
                <a:cs typeface="Times New Roman" pitchFamily="18" charset="0"/>
              </a:rPr>
              <a:t>. PostgreSQL, </a:t>
            </a:r>
            <a:r>
              <a:rPr lang="en-US" sz="2000" b="0" dirty="0" err="1">
                <a:latin typeface="Times New Roman" pitchFamily="18" charset="0"/>
                <a:cs typeface="Times New Roman" pitchFamily="18" charset="0"/>
              </a:rPr>
              <a:t>güçlü</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yönetim</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özellikleri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düzenli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şekilde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depolanmasını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hızlı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erişilmesini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mümkün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kılar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Veritabanı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zaman </a:t>
            </a:r>
            <a:r>
              <a:rPr lang="en-US" sz="2000" b="0" dirty="0" err="1">
                <a:latin typeface="Times New Roman" pitchFamily="18" charset="0"/>
                <a:cs typeface="Times New Roman" pitchFamily="18" charset="0"/>
              </a:rPr>
              <a:t>damgalarıyla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birlikte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kaydedildiği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tablolar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içerir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sayede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geçmiş</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analizi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kolaylaşır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Ayrıca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bütünlüğünü</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tutarlılığını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sağlamak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için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çeşitli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indeksleme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ilişkilendirme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yöntemleri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kullanılır</a:t>
            </a:r>
            <a:r>
              <a:rPr lang="en-US" sz="2000" b="0" dirty="0">
                <a:latin typeface="Times New Roman" pitchFamily="18" charset="0"/>
                <a:cs typeface="Times New Roman" pitchFamily="18" charset="0"/>
              </a:rPr>
              <a:t>. Bu </a:t>
            </a:r>
            <a:r>
              <a:rPr lang="en-US" sz="2000" b="0" dirty="0" err="1">
                <a:latin typeface="Times New Roman" pitchFamily="18" charset="0"/>
                <a:cs typeface="Times New Roman" pitchFamily="18" charset="0"/>
              </a:rPr>
              <a:t>yapı</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yüksek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hacimli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verilerin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etkin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bir</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şekilde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yönetilmesine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olanak</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tanır</a:t>
            </a:r>
            <a:r>
              <a:rPr lang="en-US" sz="2000" b="0" dirty="0">
                <a:latin typeface="Times New Roman" pitchFamily="18" charset="0"/>
                <a:cs typeface="Times New Roman" pitchFamily="18" charset="0"/>
              </a:rPr>
              <a:t>.</a:t>
            </a:r>
            <a:endParaRPr lang="tr-TR" sz="2000" dirty="0">
              <a:latin typeface="Times New Roman" pitchFamily="18" charset="0"/>
              <a:cs typeface="Times New Roman" pitchFamily="18" charset="0"/>
            </a:endParaRPr>
          </a:p>
        </p:txBody>
      </p:sp>
      <p:sp>
        <p:nvSpPr>
          <p:cNvPr id="35" name="Metin Yer Tutucusu 2">
            <a:extLst>
              <a:ext uri="{FF2B5EF4-FFF2-40B4-BE49-F238E27FC236}">
                <a16:creationId xmlns:a16="http://schemas.microsoft.com/office/drawing/2014/main" id="{BF3B5B2E-8465-4030-AF8C-9686DB1E3A96}"/>
              </a:ext>
            </a:extLst>
          </p:cNvPr>
          <p:cNvSpPr txBox="1">
            <a:spLocks/>
          </p:cNvSpPr>
          <p:nvPr/>
        </p:nvSpPr>
        <p:spPr>
          <a:xfrm>
            <a:off x="6036502" y="8131756"/>
            <a:ext cx="11925688" cy="1433331"/>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dirty="0">
                <a:latin typeface="Times New Roman" pitchFamily="18" charset="0"/>
                <a:cs typeface="Times New Roman" pitchFamily="18" charset="0"/>
              </a:rPr>
              <a:t>DANIŞMAN</a:t>
            </a:r>
            <a:endParaRPr lang="tr-TR" sz="3300" baseline="30000" dirty="0">
              <a:latin typeface="Times New Roman" pitchFamily="18" charset="0"/>
              <a:cs typeface="Times New Roman" pitchFamily="18" charset="0"/>
            </a:endParaRPr>
          </a:p>
          <a:p>
            <a:pPr algn="ctr"/>
            <a:r>
              <a:rPr lang="tr-TR" sz="3300" b="0" i="1" dirty="0">
                <a:latin typeface="Times New Roman" pitchFamily="18" charset="0"/>
                <a:cs typeface="Times New Roman" pitchFamily="18" charset="0"/>
              </a:rPr>
              <a:t>Prof. Dr. C</a:t>
            </a:r>
            <a:r>
              <a:rPr lang="en-US" sz="3300" b="0" i="1" dirty="0" err="1">
                <a:latin typeface="Times New Roman" pitchFamily="18" charset="0"/>
                <a:cs typeface="Times New Roman" pitchFamily="18" charset="0"/>
              </a:rPr>
              <a:t>elal</a:t>
            </a:r>
            <a:r>
              <a:rPr lang="en-US" sz="3300" b="0" i="1" dirty="0">
                <a:latin typeface="Times New Roman" pitchFamily="18" charset="0"/>
                <a:cs typeface="Times New Roman" pitchFamily="18" charset="0"/>
              </a:rPr>
              <a:t> </a:t>
            </a:r>
            <a:r>
              <a:rPr lang="tr-TR" sz="3300" b="0" i="1" dirty="0">
                <a:latin typeface="Times New Roman" pitchFamily="18" charset="0"/>
                <a:cs typeface="Times New Roman" pitchFamily="18" charset="0"/>
              </a:rPr>
              <a:t>ÇEKEN</a:t>
            </a:r>
          </a:p>
        </p:txBody>
      </p:sp>
      <p:pic>
        <p:nvPicPr>
          <p:cNvPr id="5" name="Picture 4" descr="A black smartphone with a graph on it&#10;&#10;Description automatically generated">
            <a:extLst>
              <a:ext uri="{FF2B5EF4-FFF2-40B4-BE49-F238E27FC236}">
                <a16:creationId xmlns:a16="http://schemas.microsoft.com/office/drawing/2014/main" id="{6838F045-CD21-83DF-6287-C5F1323D700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996" t="15527" r="36793" b="13727"/>
          <a:stretch/>
        </p:blipFill>
        <p:spPr>
          <a:xfrm>
            <a:off x="9084969" y="27097516"/>
            <a:ext cx="1481936" cy="2799888"/>
          </a:xfrm>
          <a:prstGeom prst="rect">
            <a:avLst/>
          </a:prstGeom>
        </p:spPr>
      </p:pic>
      <p:pic>
        <p:nvPicPr>
          <p:cNvPr id="13" name="Picture 12" descr="A computer monitor with a keyboard and mouse&#10;&#10;Description automatically generated">
            <a:extLst>
              <a:ext uri="{FF2B5EF4-FFF2-40B4-BE49-F238E27FC236}">
                <a16:creationId xmlns:a16="http://schemas.microsoft.com/office/drawing/2014/main" id="{6520FE81-098E-A0FC-28F6-2AF4315BC4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2" t="2570" r="-462" b="7885"/>
          <a:stretch/>
        </p:blipFill>
        <p:spPr>
          <a:xfrm>
            <a:off x="1616136" y="27061031"/>
            <a:ext cx="4298950" cy="2886824"/>
          </a:xfrm>
          <a:prstGeom prst="rect">
            <a:avLst/>
          </a:prstGeom>
        </p:spPr>
      </p:pic>
      <p:pic>
        <p:nvPicPr>
          <p:cNvPr id="14" name="Picture 13" descr="A diagram of a diagram of a data flow&#10;&#10;Description automatically generated with medium confidence">
            <a:extLst>
              <a:ext uri="{FF2B5EF4-FFF2-40B4-BE49-F238E27FC236}">
                <a16:creationId xmlns:a16="http://schemas.microsoft.com/office/drawing/2014/main" id="{423AC546-D7F8-0D4C-3933-691F08CDF731}"/>
              </a:ext>
            </a:extLst>
          </p:cNvPr>
          <p:cNvPicPr>
            <a:picLocks noChangeAspect="1"/>
          </p:cNvPicPr>
          <p:nvPr/>
        </p:nvPicPr>
        <p:blipFill rotWithShape="1">
          <a:blip r:embed="rId4">
            <a:extLst>
              <a:ext uri="{28A0092B-C50C-407E-A947-70E740481C1C}">
                <a14:useLocalDpi xmlns:a14="http://schemas.microsoft.com/office/drawing/2010/main" val="0"/>
              </a:ext>
            </a:extLst>
          </a:blip>
          <a:srcRect t="5799"/>
          <a:stretch/>
        </p:blipFill>
        <p:spPr bwMode="auto">
          <a:xfrm>
            <a:off x="1296319" y="17499816"/>
            <a:ext cx="10810979" cy="6410306"/>
          </a:xfrm>
          <a:prstGeom prst="rect">
            <a:avLst/>
          </a:prstGeom>
          <a:noFill/>
          <a:ln>
            <a:noFill/>
          </a:ln>
          <a:extLst>
            <a:ext uri="{53640926-AAD7-44D8-BBD7-CCE9431645EC}">
              <a14:shadowObscured xmlns:a14="http://schemas.microsoft.com/office/drawing/2010/main"/>
            </a:ext>
          </a:extLst>
        </p:spPr>
      </p:pic>
      <p:pic>
        <p:nvPicPr>
          <p:cNvPr id="23" name="Picture 22" descr="A close-up of a blue circuit board&#10;&#10;Description automatically generated">
            <a:extLst>
              <a:ext uri="{FF2B5EF4-FFF2-40B4-BE49-F238E27FC236}">
                <a16:creationId xmlns:a16="http://schemas.microsoft.com/office/drawing/2014/main" id="{F6EFA6B7-63FE-F5A1-9961-E03DA8E6F1A3}"/>
              </a:ext>
            </a:extLst>
          </p:cNvPr>
          <p:cNvPicPr>
            <a:picLocks noChangeAspect="1"/>
          </p:cNvPicPr>
          <p:nvPr/>
        </p:nvPicPr>
        <p:blipFill rotWithShape="1">
          <a:blip r:embed="rId5">
            <a:extLst>
              <a:ext uri="{28A0092B-C50C-407E-A947-70E740481C1C}">
                <a14:useLocalDpi xmlns:a14="http://schemas.microsoft.com/office/drawing/2010/main" val="0"/>
              </a:ext>
            </a:extLst>
          </a:blip>
          <a:srcRect b="14847"/>
          <a:stretch/>
        </p:blipFill>
        <p:spPr>
          <a:xfrm>
            <a:off x="3456559" y="32712921"/>
            <a:ext cx="4658291" cy="2355225"/>
          </a:xfrm>
          <a:prstGeom prst="rect">
            <a:avLst/>
          </a:prstGeom>
        </p:spPr>
      </p:pic>
      <p:sp>
        <p:nvSpPr>
          <p:cNvPr id="37" name="Dikdörtgen 5">
            <a:extLst>
              <a:ext uri="{FF2B5EF4-FFF2-40B4-BE49-F238E27FC236}">
                <a16:creationId xmlns:a16="http://schemas.microsoft.com/office/drawing/2014/main" id="{FAC278FD-A648-0650-9287-E78AD81510E2}"/>
              </a:ext>
            </a:extLst>
          </p:cNvPr>
          <p:cNvSpPr/>
          <p:nvPr/>
        </p:nvSpPr>
        <p:spPr>
          <a:xfrm>
            <a:off x="17430005" y="15128808"/>
            <a:ext cx="3179554" cy="615929"/>
          </a:xfrm>
          <a:prstGeom prst="rect">
            <a:avLst/>
          </a:prstGeom>
        </p:spPr>
        <p:txBody>
          <a:bodyPr wrap="square" lIns="76572" tIns="38286" rIns="76572" bIns="38286">
            <a:spAutoFit/>
          </a:bodyPr>
          <a:lstStyle/>
          <a:p>
            <a:r>
              <a:rPr lang="tr-TR" sz="2000" i="1" dirty="0">
                <a:latin typeface="Times New Roman" pitchFamily="18" charset="0"/>
                <a:cs typeface="Times New Roman" pitchFamily="18" charset="0"/>
              </a:rPr>
              <a:t>Şekil 3</a:t>
            </a:r>
            <a:r>
              <a:rPr lang="tr-TR" sz="2000" dirty="0">
                <a:latin typeface="Times New Roman" pitchFamily="18" charset="0"/>
                <a:cs typeface="Times New Roman" pitchFamily="18" charset="0"/>
              </a:rPr>
              <a:t>: Yazılım Mimarisi</a:t>
            </a:r>
          </a:p>
          <a:p>
            <a:endParaRPr lang="tr-TR" sz="1500" i="1" dirty="0">
              <a:latin typeface="Times New Roman" pitchFamily="18" charset="0"/>
              <a:cs typeface="Times New Roman" pitchFamily="18" charset="0"/>
            </a:endParaRPr>
          </a:p>
        </p:txBody>
      </p:sp>
      <p:pic>
        <p:nvPicPr>
          <p:cNvPr id="39" name="Picture 38" descr="A group of logos on a black background&#10;&#10;Description automatically generated">
            <a:extLst>
              <a:ext uri="{FF2B5EF4-FFF2-40B4-BE49-F238E27FC236}">
                <a16:creationId xmlns:a16="http://schemas.microsoft.com/office/drawing/2014/main" id="{005708DD-6A4C-C478-5B17-4AA927A2E5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68818" y="17976575"/>
            <a:ext cx="3672409" cy="2904409"/>
          </a:xfrm>
          <a:prstGeom prst="rect">
            <a:avLst/>
          </a:prstGeom>
        </p:spPr>
      </p:pic>
      <p:sp>
        <p:nvSpPr>
          <p:cNvPr id="40" name="Dikdörtgen 5">
            <a:extLst>
              <a:ext uri="{FF2B5EF4-FFF2-40B4-BE49-F238E27FC236}">
                <a16:creationId xmlns:a16="http://schemas.microsoft.com/office/drawing/2014/main" id="{5C7C62D1-DC50-871D-2DE6-C442F7F0631D}"/>
              </a:ext>
            </a:extLst>
          </p:cNvPr>
          <p:cNvSpPr/>
          <p:nvPr/>
        </p:nvSpPr>
        <p:spPr>
          <a:xfrm>
            <a:off x="17182119" y="21178188"/>
            <a:ext cx="3179554" cy="615929"/>
          </a:xfrm>
          <a:prstGeom prst="rect">
            <a:avLst/>
          </a:prstGeom>
        </p:spPr>
        <p:txBody>
          <a:bodyPr wrap="square" lIns="76572" tIns="38286" rIns="76572" bIns="38286">
            <a:spAutoFit/>
          </a:bodyPr>
          <a:lstStyle/>
          <a:p>
            <a:r>
              <a:rPr lang="tr-TR" sz="2000" i="1" dirty="0">
                <a:latin typeface="Times New Roman" pitchFamily="18" charset="0"/>
                <a:cs typeface="Times New Roman" pitchFamily="18" charset="0"/>
              </a:rPr>
              <a:t>Şekil 3</a:t>
            </a:r>
            <a:r>
              <a:rPr lang="tr-TR" sz="2000" dirty="0">
                <a:latin typeface="Times New Roman" pitchFamily="18" charset="0"/>
                <a:cs typeface="Times New Roman" pitchFamily="18" charset="0"/>
              </a:rPr>
              <a:t>: Bulut Mimarisi</a:t>
            </a:r>
          </a:p>
          <a:p>
            <a:endParaRPr lang="tr-TR" sz="1500" i="1" dirty="0">
              <a:latin typeface="Times New Roman" pitchFamily="18" charset="0"/>
              <a:cs typeface="Times New Roman" pitchFamily="18" charset="0"/>
            </a:endParaRPr>
          </a:p>
        </p:txBody>
      </p:sp>
      <p:pic>
        <p:nvPicPr>
          <p:cNvPr id="41" name="Picture 40">
            <a:extLst>
              <a:ext uri="{FF2B5EF4-FFF2-40B4-BE49-F238E27FC236}">
                <a16:creationId xmlns:a16="http://schemas.microsoft.com/office/drawing/2014/main" id="{5E5309A7-B76A-5771-15BF-5E05DAAB61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14555" y="14056618"/>
            <a:ext cx="2524125" cy="800100"/>
          </a:xfrm>
          <a:prstGeom prst="rect">
            <a:avLst/>
          </a:prstGeom>
        </p:spPr>
      </p:pic>
      <p:pic>
        <p:nvPicPr>
          <p:cNvPr id="42" name="Picture 41" descr="A black background with white text&#10;&#10;Description automatically generated">
            <a:extLst>
              <a:ext uri="{FF2B5EF4-FFF2-40B4-BE49-F238E27FC236}">
                <a16:creationId xmlns:a16="http://schemas.microsoft.com/office/drawing/2014/main" id="{29B0CC6D-3EFB-72E2-38B8-8C7D6FBF66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62015" y="14091760"/>
            <a:ext cx="2800350" cy="800100"/>
          </a:xfrm>
          <a:prstGeom prst="rect">
            <a:avLst/>
          </a:prstGeom>
        </p:spPr>
      </p:pic>
      <p:pic>
        <p:nvPicPr>
          <p:cNvPr id="43" name="Picture 42" descr="A black background with white text&#10;&#10;Description automatically generated">
            <a:extLst>
              <a:ext uri="{FF2B5EF4-FFF2-40B4-BE49-F238E27FC236}">
                <a16:creationId xmlns:a16="http://schemas.microsoft.com/office/drawing/2014/main" id="{C9E93883-1DBA-092D-0655-329913534D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83985" y="14091760"/>
            <a:ext cx="2838450" cy="800100"/>
          </a:xfrm>
          <a:prstGeom prst="rect">
            <a:avLst/>
          </a:prstGeom>
        </p:spPr>
      </p:pic>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370309B8-C016-E368-A32B-6B775C8CF248}"/>
                  </a:ext>
                </a:extLst>
              </p14:cNvPr>
              <p14:cNvContentPartPr/>
              <p14:nvPr/>
            </p14:nvContentPartPr>
            <p14:xfrm>
              <a:off x="17178920" y="14352616"/>
              <a:ext cx="537840" cy="74520"/>
            </p14:xfrm>
          </p:contentPart>
        </mc:Choice>
        <mc:Fallback xmlns="">
          <p:pic>
            <p:nvPicPr>
              <p:cNvPr id="46" name="Ink 45">
                <a:extLst>
                  <a:ext uri="{FF2B5EF4-FFF2-40B4-BE49-F238E27FC236}">
                    <a16:creationId xmlns:a16="http://schemas.microsoft.com/office/drawing/2014/main" id="{370309B8-C016-E368-A32B-6B775C8CF248}"/>
                  </a:ext>
                </a:extLst>
              </p:cNvPr>
              <p:cNvPicPr/>
              <p:nvPr/>
            </p:nvPicPr>
            <p:blipFill>
              <a:blip r:embed="rId11"/>
              <a:stretch>
                <a:fillRect/>
              </a:stretch>
            </p:blipFill>
            <p:spPr>
              <a:xfrm>
                <a:off x="17160920" y="14334616"/>
                <a:ext cx="5734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51336066-D58C-6EE1-9D45-2EDB35F84426}"/>
                  </a:ext>
                </a:extLst>
              </p14:cNvPr>
              <p14:cNvContentPartPr/>
              <p14:nvPr/>
            </p14:nvContentPartPr>
            <p14:xfrm>
              <a:off x="16674730" y="14491810"/>
              <a:ext cx="129960" cy="22320"/>
            </p14:xfrm>
          </p:contentPart>
        </mc:Choice>
        <mc:Fallback xmlns="">
          <p:pic>
            <p:nvPicPr>
              <p:cNvPr id="47" name="Ink 46">
                <a:extLst>
                  <a:ext uri="{FF2B5EF4-FFF2-40B4-BE49-F238E27FC236}">
                    <a16:creationId xmlns:a16="http://schemas.microsoft.com/office/drawing/2014/main" id="{51336066-D58C-6EE1-9D45-2EDB35F84426}"/>
                  </a:ext>
                </a:extLst>
              </p:cNvPr>
              <p:cNvPicPr/>
              <p:nvPr/>
            </p:nvPicPr>
            <p:blipFill>
              <a:blip r:embed="rId13"/>
              <a:stretch>
                <a:fillRect/>
              </a:stretch>
            </p:blipFill>
            <p:spPr>
              <a:xfrm>
                <a:off x="16657090" y="14473810"/>
                <a:ext cx="165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8" name="Ink 47">
                <a:extLst>
                  <a:ext uri="{FF2B5EF4-FFF2-40B4-BE49-F238E27FC236}">
                    <a16:creationId xmlns:a16="http://schemas.microsoft.com/office/drawing/2014/main" id="{B9C8CD50-5C78-06E9-525D-38FC6EE8338F}"/>
                  </a:ext>
                </a:extLst>
              </p14:cNvPr>
              <p14:cNvContentPartPr/>
              <p14:nvPr/>
            </p14:nvContentPartPr>
            <p14:xfrm>
              <a:off x="15351560" y="14340649"/>
              <a:ext cx="479880" cy="60840"/>
            </p14:xfrm>
          </p:contentPart>
        </mc:Choice>
        <mc:Fallback xmlns="">
          <p:pic>
            <p:nvPicPr>
              <p:cNvPr id="48" name="Ink 47">
                <a:extLst>
                  <a:ext uri="{FF2B5EF4-FFF2-40B4-BE49-F238E27FC236}">
                    <a16:creationId xmlns:a16="http://schemas.microsoft.com/office/drawing/2014/main" id="{B9C8CD50-5C78-06E9-525D-38FC6EE8338F}"/>
                  </a:ext>
                </a:extLst>
              </p:cNvPr>
              <p:cNvPicPr/>
              <p:nvPr/>
            </p:nvPicPr>
            <p:blipFill>
              <a:blip r:embed="rId15"/>
              <a:stretch>
                <a:fillRect/>
              </a:stretch>
            </p:blipFill>
            <p:spPr>
              <a:xfrm>
                <a:off x="15333560" y="14322649"/>
                <a:ext cx="515520" cy="96480"/>
              </a:xfrm>
              <a:prstGeom prst="rect">
                <a:avLst/>
              </a:prstGeom>
            </p:spPr>
          </p:pic>
        </mc:Fallback>
      </mc:AlternateContent>
      <p:pic>
        <p:nvPicPr>
          <p:cNvPr id="49" name="Picture 48" descr="A black background with white text&#10;&#10;Description automatically generated">
            <a:extLst>
              <a:ext uri="{FF2B5EF4-FFF2-40B4-BE49-F238E27FC236}">
                <a16:creationId xmlns:a16="http://schemas.microsoft.com/office/drawing/2014/main" id="{E64E65AF-6A73-2AE1-4C1A-83B1E1CFBDDF}"/>
              </a:ext>
            </a:extLst>
          </p:cNvPr>
          <p:cNvPicPr>
            <a:picLocks noChangeAspect="1"/>
          </p:cNvPicPr>
          <p:nvPr/>
        </p:nvPicPr>
        <p:blipFill rotWithShape="1">
          <a:blip r:embed="rId9">
            <a:extLst>
              <a:ext uri="{28A0092B-C50C-407E-A947-70E740481C1C}">
                <a14:useLocalDpi xmlns:a14="http://schemas.microsoft.com/office/drawing/2010/main" val="0"/>
              </a:ext>
            </a:extLst>
          </a:blip>
          <a:srcRect l="30566" r="36455"/>
          <a:stretch/>
        </p:blipFill>
        <p:spPr>
          <a:xfrm>
            <a:off x="19405123" y="14122448"/>
            <a:ext cx="936104" cy="800100"/>
          </a:xfrm>
          <a:prstGeom prst="rect">
            <a:avLst/>
          </a:prstGeom>
        </p:spPr>
      </p:pic>
      <p:grpSp>
        <p:nvGrpSpPr>
          <p:cNvPr id="52" name="Group 51">
            <a:extLst>
              <a:ext uri="{FF2B5EF4-FFF2-40B4-BE49-F238E27FC236}">
                <a16:creationId xmlns:a16="http://schemas.microsoft.com/office/drawing/2014/main" id="{1212C011-2112-9AE1-E646-D19256B9E39B}"/>
              </a:ext>
            </a:extLst>
          </p:cNvPr>
          <p:cNvGrpSpPr/>
          <p:nvPr/>
        </p:nvGrpSpPr>
        <p:grpSpPr>
          <a:xfrm>
            <a:off x="19413558" y="14399066"/>
            <a:ext cx="431280" cy="52560"/>
            <a:chOff x="18522008" y="14470580"/>
            <a:chExt cx="431280" cy="52560"/>
          </a:xfrm>
        </p:grpSpPr>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52979E22-4C85-1BD1-8394-5580339E2C52}"/>
                    </a:ext>
                  </a:extLst>
                </p14:cNvPr>
                <p14:cNvContentPartPr/>
                <p14:nvPr/>
              </p14:nvContentPartPr>
              <p14:xfrm>
                <a:off x="18522008" y="14470580"/>
                <a:ext cx="431280" cy="46080"/>
              </p14:xfrm>
            </p:contentPart>
          </mc:Choice>
          <mc:Fallback xmlns="">
            <p:pic>
              <p:nvPicPr>
                <p:cNvPr id="50" name="Ink 49">
                  <a:extLst>
                    <a:ext uri="{FF2B5EF4-FFF2-40B4-BE49-F238E27FC236}">
                      <a16:creationId xmlns:a16="http://schemas.microsoft.com/office/drawing/2014/main" id="{52979E22-4C85-1BD1-8394-5580339E2C52}"/>
                    </a:ext>
                  </a:extLst>
                </p:cNvPr>
                <p:cNvPicPr/>
                <p:nvPr/>
              </p:nvPicPr>
              <p:blipFill>
                <a:blip r:embed="rId17"/>
                <a:stretch>
                  <a:fillRect/>
                </a:stretch>
              </p:blipFill>
              <p:spPr>
                <a:xfrm>
                  <a:off x="18504368" y="14452580"/>
                  <a:ext cx="4669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1" name="Ink 50">
                  <a:extLst>
                    <a:ext uri="{FF2B5EF4-FFF2-40B4-BE49-F238E27FC236}">
                      <a16:creationId xmlns:a16="http://schemas.microsoft.com/office/drawing/2014/main" id="{72647FC1-CAA9-9245-5D62-F73B9985F295}"/>
                    </a:ext>
                  </a:extLst>
                </p14:cNvPr>
                <p14:cNvContentPartPr/>
                <p14:nvPr/>
              </p14:nvContentPartPr>
              <p14:xfrm>
                <a:off x="18784808" y="14516300"/>
                <a:ext cx="128160" cy="6840"/>
              </p14:xfrm>
            </p:contentPart>
          </mc:Choice>
          <mc:Fallback xmlns="">
            <p:pic>
              <p:nvPicPr>
                <p:cNvPr id="51" name="Ink 50">
                  <a:extLst>
                    <a:ext uri="{FF2B5EF4-FFF2-40B4-BE49-F238E27FC236}">
                      <a16:creationId xmlns:a16="http://schemas.microsoft.com/office/drawing/2014/main" id="{72647FC1-CAA9-9245-5D62-F73B9985F295}"/>
                    </a:ext>
                  </a:extLst>
                </p:cNvPr>
                <p:cNvPicPr/>
                <p:nvPr/>
              </p:nvPicPr>
              <p:blipFill>
                <a:blip r:embed="rId19"/>
                <a:stretch>
                  <a:fillRect/>
                </a:stretch>
              </p:blipFill>
              <p:spPr>
                <a:xfrm>
                  <a:off x="18766808" y="14498300"/>
                  <a:ext cx="163800" cy="42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53" name="Ink 52">
                <a:extLst>
                  <a:ext uri="{FF2B5EF4-FFF2-40B4-BE49-F238E27FC236}">
                    <a16:creationId xmlns:a16="http://schemas.microsoft.com/office/drawing/2014/main" id="{4749F18F-1F19-813D-4FF9-FCE2CB865069}"/>
                  </a:ext>
                </a:extLst>
              </p14:cNvPr>
              <p14:cNvContentPartPr/>
              <p14:nvPr/>
            </p14:nvContentPartPr>
            <p14:xfrm>
              <a:off x="21199608" y="14376026"/>
              <a:ext cx="467640" cy="52560"/>
            </p14:xfrm>
          </p:contentPart>
        </mc:Choice>
        <mc:Fallback xmlns="">
          <p:pic>
            <p:nvPicPr>
              <p:cNvPr id="53" name="Ink 52">
                <a:extLst>
                  <a:ext uri="{FF2B5EF4-FFF2-40B4-BE49-F238E27FC236}">
                    <a16:creationId xmlns:a16="http://schemas.microsoft.com/office/drawing/2014/main" id="{4749F18F-1F19-813D-4FF9-FCE2CB865069}"/>
                  </a:ext>
                </a:extLst>
              </p:cNvPr>
              <p:cNvPicPr/>
              <p:nvPr/>
            </p:nvPicPr>
            <p:blipFill>
              <a:blip r:embed="rId21"/>
              <a:stretch>
                <a:fillRect/>
              </a:stretch>
            </p:blipFill>
            <p:spPr>
              <a:xfrm>
                <a:off x="21181608" y="14358026"/>
                <a:ext cx="503280" cy="88200"/>
              </a:xfrm>
              <a:prstGeom prst="rect">
                <a:avLst/>
              </a:prstGeom>
            </p:spPr>
          </p:pic>
        </mc:Fallback>
      </mc:AlternateContent>
      <p:graphicFrame>
        <p:nvGraphicFramePr>
          <p:cNvPr id="1034" name="Table 1033">
            <a:extLst>
              <a:ext uri="{FF2B5EF4-FFF2-40B4-BE49-F238E27FC236}">
                <a16:creationId xmlns:a16="http://schemas.microsoft.com/office/drawing/2014/main" id="{1CE2BD69-955F-7538-3FFA-401667BC35EC}"/>
              </a:ext>
            </a:extLst>
          </p:cNvPr>
          <p:cNvGraphicFramePr>
            <a:graphicFrameLocks noGrp="1"/>
          </p:cNvGraphicFramePr>
          <p:nvPr>
            <p:extLst>
              <p:ext uri="{D42A27DB-BD31-4B8C-83A1-F6EECF244321}">
                <p14:modId xmlns:p14="http://schemas.microsoft.com/office/powerpoint/2010/main" val="1371615934"/>
              </p:ext>
            </p:extLst>
          </p:nvPr>
        </p:nvGraphicFramePr>
        <p:xfrm>
          <a:off x="12889606" y="25234522"/>
          <a:ext cx="11541100" cy="3040980"/>
        </p:xfrm>
        <a:graphic>
          <a:graphicData uri="http://schemas.openxmlformats.org/drawingml/2006/table">
            <a:tbl>
              <a:tblPr firstRow="1" firstCol="1" bandRow="1">
                <a:tableStyleId>{5C22544A-7EE6-4342-B048-85BDC9FD1C3A}</a:tableStyleId>
              </a:tblPr>
              <a:tblGrid>
                <a:gridCol w="2884572">
                  <a:extLst>
                    <a:ext uri="{9D8B030D-6E8A-4147-A177-3AD203B41FA5}">
                      <a16:colId xmlns:a16="http://schemas.microsoft.com/office/drawing/2014/main" val="4181886430"/>
                    </a:ext>
                  </a:extLst>
                </a:gridCol>
                <a:gridCol w="2884572">
                  <a:extLst>
                    <a:ext uri="{9D8B030D-6E8A-4147-A177-3AD203B41FA5}">
                      <a16:colId xmlns:a16="http://schemas.microsoft.com/office/drawing/2014/main" val="3637800630"/>
                    </a:ext>
                  </a:extLst>
                </a:gridCol>
                <a:gridCol w="2885978">
                  <a:extLst>
                    <a:ext uri="{9D8B030D-6E8A-4147-A177-3AD203B41FA5}">
                      <a16:colId xmlns:a16="http://schemas.microsoft.com/office/drawing/2014/main" val="2455025442"/>
                    </a:ext>
                  </a:extLst>
                </a:gridCol>
                <a:gridCol w="2885978">
                  <a:extLst>
                    <a:ext uri="{9D8B030D-6E8A-4147-A177-3AD203B41FA5}">
                      <a16:colId xmlns:a16="http://schemas.microsoft.com/office/drawing/2014/main" val="4071116110"/>
                    </a:ext>
                  </a:extLst>
                </a:gridCol>
              </a:tblGrid>
              <a:tr h="577365">
                <a:tc>
                  <a:txBody>
                    <a:bodyPr/>
                    <a:lstStyle/>
                    <a:p>
                      <a:pPr marL="0" marR="0" algn="ctr" rtl="0">
                        <a:lnSpc>
                          <a:spcPct val="100000"/>
                        </a:lnSpc>
                        <a:spcBef>
                          <a:spcPts val="0"/>
                        </a:spcBef>
                        <a:spcAft>
                          <a:spcPts val="0"/>
                        </a:spcAft>
                      </a:pPr>
                      <a:r>
                        <a:rPr lang="tr-TR" sz="1600" b="0" kern="100" dirty="0">
                          <a:effectLst/>
                          <a:latin typeface="Times New Roman" panose="02020603050405020304" pitchFamily="18" charset="0"/>
                          <a:ea typeface="ADLaM Display" panose="020F0502020204030204" pitchFamily="2" charset="0"/>
                          <a:cs typeface="Times New Roman" panose="02020603050405020304" pitchFamily="18" charset="0"/>
                        </a:rPr>
                        <a:t> </a:t>
                      </a:r>
                      <a:r>
                        <a:rPr lang="tr-TR" sz="1600" b="0" dirty="0">
                          <a:latin typeface="Times New Roman" panose="02020603050405020304" pitchFamily="18" charset="0"/>
                          <a:ea typeface="ADLaM Display" panose="020F0502020204030204" pitchFamily="2" charset="0"/>
                          <a:cs typeface="Times New Roman" panose="02020603050405020304" pitchFamily="18" charset="0"/>
                        </a:rPr>
                        <a:t>Id</a:t>
                      </a:r>
                      <a:endParaRPr lang="en-US" sz="1600" b="0" kern="100" dirty="0">
                        <a:effectLst/>
                        <a:latin typeface="Times New Roman" panose="02020603050405020304" pitchFamily="18" charset="0"/>
                        <a:ea typeface="ADLaM Display" panose="020F0502020204030204" pitchFamily="2" charset="0"/>
                        <a:cs typeface="Times New Roman" panose="02020603050405020304" pitchFamily="18" charset="0"/>
                      </a:endParaRPr>
                    </a:p>
                  </a:txBody>
                  <a:tcPr marL="68580" marR="68580" marT="0" marB="0" anchor="ctr"/>
                </a:tc>
                <a:tc>
                  <a:txBody>
                    <a:bodyPr/>
                    <a:lstStyle/>
                    <a:p>
                      <a:pPr marL="0" marR="0" lvl="0" indent="0" algn="ctr" defTabSz="3497343" rtl="0" eaLnBrk="1" fontAlgn="auto" latinLnBrk="0" hangingPunct="1">
                        <a:lnSpc>
                          <a:spcPct val="200000"/>
                        </a:lnSpc>
                        <a:spcBef>
                          <a:spcPts val="0"/>
                        </a:spcBef>
                        <a:spcAft>
                          <a:spcPts val="0"/>
                        </a:spcAft>
                        <a:buClrTx/>
                        <a:buSzTx/>
                        <a:buFontTx/>
                        <a:buNone/>
                        <a:tabLst/>
                        <a:defRPr/>
                      </a:pPr>
                      <a:r>
                        <a:rPr lang="tr-TR" sz="1600" kern="100" dirty="0">
                          <a:effectLst/>
                          <a:latin typeface="Times New Roman" panose="02020603050405020304" pitchFamily="18" charset="0"/>
                          <a:cs typeface="Times New Roman" panose="02020603050405020304" pitchFamily="18" charset="0"/>
                        </a:rPr>
                        <a:t> </a:t>
                      </a:r>
                      <a:r>
                        <a:rPr lang="tr-TR" sz="1600" b="0" kern="100" dirty="0">
                          <a:effectLst/>
                          <a:latin typeface="Times New Roman" panose="02020603050405020304" pitchFamily="18" charset="0"/>
                          <a:ea typeface="ADLaM Display" panose="020F0502020204030204" pitchFamily="2" charset="0"/>
                          <a:cs typeface="Times New Roman" panose="02020603050405020304" pitchFamily="18" charset="0"/>
                        </a:rPr>
                        <a:t> Topic</a:t>
                      </a:r>
                      <a:endParaRPr lang="en-US" sz="1600" b="0" kern="100" dirty="0">
                        <a:effectLst/>
                        <a:latin typeface="Times New Roman" panose="02020603050405020304" pitchFamily="18" charset="0"/>
                        <a:ea typeface="ADLaM Display" panose="020F0502020204030204" pitchFamily="2" charset="0"/>
                        <a:cs typeface="Times New Roman" panose="02020603050405020304" pitchFamily="18" charset="0"/>
                      </a:endParaRPr>
                    </a:p>
                    <a:p>
                      <a:pPr marL="0" marR="0" algn="ctr" rtl="0">
                        <a:lnSpc>
                          <a:spcPct val="100000"/>
                        </a:lnSpc>
                        <a:spcBef>
                          <a:spcPts val="0"/>
                        </a:spcBef>
                        <a:spcAft>
                          <a:spcPts val="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b="0" kern="100" dirty="0">
                          <a:effectLst/>
                          <a:latin typeface="Times New Roman" panose="02020603050405020304" pitchFamily="18" charset="0"/>
                          <a:cs typeface="Times New Roman" panose="02020603050405020304" pitchFamily="18" charset="0"/>
                        </a:rPr>
                        <a:t>Payload</a:t>
                      </a:r>
                      <a:r>
                        <a:rPr lang="tr-TR" sz="1600" kern="100" dirty="0">
                          <a:effectLst/>
                          <a:latin typeface="Times New Roman" panose="02020603050405020304" pitchFamily="18" charset="0"/>
                          <a:cs typeface="Times New Roman" panose="02020603050405020304" pitchFamily="18" charset="0"/>
                        </a:rPr>
                        <a:t>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b="0" kern="100" dirty="0">
                          <a:effectLst/>
                          <a:latin typeface="Times New Roman" panose="02020603050405020304" pitchFamily="18" charset="0"/>
                          <a:cs typeface="Times New Roman" panose="02020603050405020304" pitchFamily="18" charset="0"/>
                        </a:rPr>
                        <a:t> Detection_time</a:t>
                      </a:r>
                      <a:endParaRPr lang="en-US"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0316686"/>
                  </a:ext>
                </a:extLst>
              </a:tr>
              <a:tr h="577365">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ea typeface="ADLaM Display" panose="020F0502020204030204" pitchFamily="2" charset="0"/>
                          <a:cs typeface="Times New Roman" panose="02020603050405020304" pitchFamily="18" charset="0"/>
                        </a:rPr>
                        <a:t>958985</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publish/signal/go</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ea typeface="ADLaM Display" panose="020F0502020204030204" pitchFamily="2" charset="0"/>
                          <a:cs typeface="Times New Roman" panose="02020603050405020304" pitchFamily="18" charset="0"/>
                        </a:rPr>
                        <a:t>{“sensor1”:”23”}</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2024-04-19 16:40:44.000000</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3944474"/>
                  </a:ext>
                </a:extLst>
              </a:tr>
              <a:tr h="577365">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ea typeface="ADLaM Display" panose="020F0502020204030204" pitchFamily="2" charset="0"/>
                          <a:cs typeface="Times New Roman" panose="02020603050405020304" pitchFamily="18" charset="0"/>
                        </a:rPr>
                        <a:t>958986</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publish/signal/run</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3497343" rtl="0" eaLnBrk="1" fontAlgn="auto" latinLnBrk="0" hangingPunct="1">
                        <a:lnSpc>
                          <a:spcPct val="100000"/>
                        </a:lnSpc>
                        <a:spcBef>
                          <a:spcPts val="0"/>
                        </a:spcBef>
                        <a:spcAft>
                          <a:spcPts val="0"/>
                        </a:spcAft>
                        <a:buClrTx/>
                        <a:buSzTx/>
                        <a:buFontTx/>
                        <a:buNone/>
                        <a:tabLst/>
                        <a:defRPr/>
                      </a:pPr>
                      <a:r>
                        <a:rPr lang="tr-TR" sz="1600" kern="10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ea typeface="ADLaM Display" panose="020F0502020204030204" pitchFamily="2" charset="0"/>
                          <a:cs typeface="Times New Roman" panose="02020603050405020304" pitchFamily="18" charset="0"/>
                        </a:rPr>
                        <a:t>{“sensor3”:”23”}</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2024-04-19 16:40:44.000000</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779892"/>
                  </a:ext>
                </a:extLst>
              </a:tr>
              <a:tr h="577365">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ea typeface="ADLaM Display" panose="020F0502020204030204" pitchFamily="2" charset="0"/>
                          <a:cs typeface="Times New Roman" panose="02020603050405020304" pitchFamily="18" charset="0"/>
                        </a:rPr>
                        <a:t>958987</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publish/signal/stop</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3497343" rtl="0" eaLnBrk="1" fontAlgn="auto" latinLnBrk="0" hangingPunct="1">
                        <a:lnSpc>
                          <a:spcPct val="100000"/>
                        </a:lnSpc>
                        <a:spcBef>
                          <a:spcPts val="0"/>
                        </a:spcBef>
                        <a:spcAft>
                          <a:spcPts val="0"/>
                        </a:spcAft>
                        <a:buClrTx/>
                        <a:buSzTx/>
                        <a:buFontTx/>
                        <a:buNone/>
                        <a:tabLst/>
                        <a:defRPr/>
                      </a:pPr>
                      <a:r>
                        <a:rPr lang="tr-TR" sz="1600" kern="10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ea typeface="ADLaM Display" panose="020F0502020204030204" pitchFamily="2" charset="0"/>
                          <a:cs typeface="Times New Roman" panose="02020603050405020304" pitchFamily="18" charset="0"/>
                        </a:rPr>
                        <a:t>{“sensor2”:”23”}</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2024-04-19 16:40:44.000000</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5808358"/>
                  </a:ext>
                </a:extLst>
              </a:tr>
              <a:tr h="577365">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ea typeface="ADLaM Display" panose="020F0502020204030204" pitchFamily="2" charset="0"/>
                          <a:cs typeface="Times New Roman" panose="02020603050405020304" pitchFamily="18" charset="0"/>
                        </a:rPr>
                        <a:t>958988</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publish/signal/temp</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ea typeface="ADLaM Display" panose="020F0502020204030204" pitchFamily="2" charset="0"/>
                          <a:cs typeface="Times New Roman" panose="02020603050405020304" pitchFamily="18" charset="0"/>
                        </a:rPr>
                        <a:t>{“sensor3”:”23”}</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rtl="0">
                        <a:lnSpc>
                          <a:spcPct val="100000"/>
                        </a:lnSpc>
                        <a:spcBef>
                          <a:spcPts val="0"/>
                        </a:spcBef>
                        <a:spcAft>
                          <a:spcPts val="0"/>
                        </a:spcAft>
                      </a:pPr>
                      <a:r>
                        <a:rPr lang="tr-TR" sz="1600" kern="100" dirty="0">
                          <a:effectLst/>
                          <a:latin typeface="Times New Roman" panose="02020603050405020304" pitchFamily="18" charset="0"/>
                          <a:cs typeface="Times New Roman" panose="02020603050405020304" pitchFamily="18" charset="0"/>
                        </a:rPr>
                        <a:t> 2024-04-19 16:40:44.000000</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4668102"/>
                  </a:ext>
                </a:extLst>
              </a:tr>
            </a:tbl>
          </a:graphicData>
        </a:graphic>
      </p:graphicFrame>
      <p:sp>
        <p:nvSpPr>
          <p:cNvPr id="12" name="Dikdörtgen 3">
            <a:extLst>
              <a:ext uri="{FF2B5EF4-FFF2-40B4-BE49-F238E27FC236}">
                <a16:creationId xmlns:a16="http://schemas.microsoft.com/office/drawing/2014/main" id="{40ED3D2B-FEA4-0522-EC86-38C4A9BF8494}"/>
              </a:ext>
            </a:extLst>
          </p:cNvPr>
          <p:cNvSpPr/>
          <p:nvPr/>
        </p:nvSpPr>
        <p:spPr>
          <a:xfrm>
            <a:off x="7633023" y="29969412"/>
            <a:ext cx="3793393" cy="385096"/>
          </a:xfrm>
          <a:prstGeom prst="rect">
            <a:avLst/>
          </a:prstGeom>
        </p:spPr>
        <p:txBody>
          <a:bodyPr wrap="none" lIns="76572" tIns="38286" rIns="76572" bIns="38286">
            <a:spAutoFit/>
          </a:bodyPr>
          <a:lstStyle/>
          <a:p>
            <a:r>
              <a:rPr lang="tr-TR" sz="2000" i="1" dirty="0">
                <a:latin typeface="Times New Roman" pitchFamily="18" charset="0"/>
                <a:cs typeface="Times New Roman" pitchFamily="18" charset="0"/>
              </a:rPr>
              <a:t>Şekil </a:t>
            </a:r>
            <a:r>
              <a:rPr lang="en-US" sz="2000" i="1" dirty="0">
                <a:latin typeface="Times New Roman" pitchFamily="18" charset="0"/>
                <a:cs typeface="Times New Roman" pitchFamily="18" charset="0"/>
              </a:rPr>
              <a:t>3</a:t>
            </a:r>
            <a:r>
              <a:rPr lang="tr-TR" sz="2000" dirty="0">
                <a:latin typeface="Times New Roman" pitchFamily="18" charset="0"/>
                <a:cs typeface="Times New Roman" pitchFamily="18" charset="0"/>
              </a:rPr>
              <a:t>: Simülasyon ekranı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Telefon</a:t>
            </a:r>
            <a:r>
              <a:rPr lang="tr-TR" sz="2000" dirty="0">
                <a:latin typeface="Times New Roman" pitchFamily="18" charset="0"/>
                <a:cs typeface="Times New Roman" pitchFamily="18" charset="0"/>
              </a:rPr>
              <a:t>.</a:t>
            </a:r>
            <a:endParaRPr lang="tr-TR"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339898168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1013</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Ofis Teması</vt:lpstr>
      <vt:lpstr>GERÇEK ZAMANLI VERİ İZLEME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BILAL RASLEN</cp:lastModifiedBy>
  <cp:revision>56</cp:revision>
  <dcterms:created xsi:type="dcterms:W3CDTF">2012-11-19T22:28:04Z</dcterms:created>
  <dcterms:modified xsi:type="dcterms:W3CDTF">2024-06-05T09:39:17Z</dcterms:modified>
</cp:coreProperties>
</file>