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72" r:id="rId3"/>
    <p:sldId id="257" r:id="rId4"/>
    <p:sldId id="273" r:id="rId5"/>
    <p:sldId id="268" r:id="rId6"/>
    <p:sldId id="264" r:id="rId7"/>
    <p:sldId id="266" r:id="rId8"/>
    <p:sldId id="265" r:id="rId9"/>
    <p:sldId id="271" r:id="rId10"/>
    <p:sldId id="274" r:id="rId11"/>
    <p:sldId id="269" r:id="rId12"/>
    <p:sldId id="262" r:id="rId13"/>
    <p:sldId id="270" r:id="rId14"/>
    <p:sldId id="267"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2F7FC61-032A-48A8-BBFE-158074661EE8}">
          <p14:sldIdLst>
            <p14:sldId id="256"/>
            <p14:sldId id="272"/>
            <p14:sldId id="257"/>
            <p14:sldId id="273"/>
            <p14:sldId id="268"/>
            <p14:sldId id="264"/>
            <p14:sldId id="266"/>
            <p14:sldId id="265"/>
            <p14:sldId id="271"/>
            <p14:sldId id="274"/>
            <p14:sldId id="269"/>
            <p14:sldId id="262"/>
            <p14:sldId id="270"/>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6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984DC-3AC2-46FF-8115-50330376A041}" type="datetimeFigureOut">
              <a:rPr lang="zh-CN" altLang="en-US" smtClean="0"/>
              <a:t>2015/10/22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7F263B-B061-46E9-A8C2-586FD3CFF012}" type="slidenum">
              <a:rPr lang="zh-CN" altLang="en-US" smtClean="0"/>
              <a:t>‹#›</a:t>
            </a:fld>
            <a:endParaRPr lang="zh-CN" altLang="en-US"/>
          </a:p>
        </p:txBody>
      </p:sp>
    </p:spTree>
    <p:extLst>
      <p:ext uri="{BB962C8B-B14F-4D97-AF65-F5344CB8AC3E}">
        <p14:creationId xmlns:p14="http://schemas.microsoft.com/office/powerpoint/2010/main" val="1816743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7F263B-B061-46E9-A8C2-586FD3CFF012}" type="slidenum">
              <a:rPr lang="zh-CN" altLang="en-US" smtClean="0"/>
              <a:t>6</a:t>
            </a:fld>
            <a:endParaRPr lang="zh-CN" altLang="en-US"/>
          </a:p>
        </p:txBody>
      </p:sp>
    </p:spTree>
    <p:extLst>
      <p:ext uri="{BB962C8B-B14F-4D97-AF65-F5344CB8AC3E}">
        <p14:creationId xmlns:p14="http://schemas.microsoft.com/office/powerpoint/2010/main" val="13546690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66369438-68E5-4A86-AE2A-C6E90FACFE6F}" type="datetimeFigureOut">
              <a:rPr lang="zh-CN" altLang="en-US" smtClean="0"/>
              <a:t>2015/10/22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72B3A9-0F5C-4C31-9820-FA3B817D52B6}" type="slidenum">
              <a:rPr lang="zh-CN" altLang="en-US" smtClean="0"/>
              <a:t>‹#›</a:t>
            </a:fld>
            <a:endParaRPr lang="zh-CN" altLang="en-US"/>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37197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6369438-68E5-4A86-AE2A-C6E90FACFE6F}" type="datetimeFigureOut">
              <a:rPr lang="zh-CN" altLang="en-US" smtClean="0"/>
              <a:t>2015/10/22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72B3A9-0F5C-4C31-9820-FA3B817D52B6}" type="slidenum">
              <a:rPr lang="zh-CN" altLang="en-US" smtClean="0"/>
              <a:t>‹#›</a:t>
            </a:fld>
            <a:endParaRPr lang="zh-CN" altLang="en-US"/>
          </a:p>
        </p:txBody>
      </p:sp>
    </p:spTree>
    <p:extLst>
      <p:ext uri="{BB962C8B-B14F-4D97-AF65-F5344CB8AC3E}">
        <p14:creationId xmlns:p14="http://schemas.microsoft.com/office/powerpoint/2010/main" val="2255392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6369438-68E5-4A86-AE2A-C6E90FACFE6F}" type="datetimeFigureOut">
              <a:rPr lang="zh-CN" altLang="en-US" smtClean="0"/>
              <a:t>2015/10/22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72B3A9-0F5C-4C31-9820-FA3B817D52B6}" type="slidenum">
              <a:rPr lang="zh-CN" altLang="en-US" smtClean="0"/>
              <a:t>‹#›</a:t>
            </a:fld>
            <a:endParaRPr lang="zh-CN" alt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1300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6369438-68E5-4A86-AE2A-C6E90FACFE6F}" type="datetimeFigureOut">
              <a:rPr lang="zh-CN" altLang="en-US" smtClean="0"/>
              <a:t>2015/10/22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72B3A9-0F5C-4C31-9820-FA3B817D52B6}" type="slidenum">
              <a:rPr lang="zh-CN" altLang="en-US" smtClean="0"/>
              <a:t>‹#›</a:t>
            </a:fld>
            <a:endParaRPr lang="zh-CN" altLang="en-US"/>
          </a:p>
        </p:txBody>
      </p:sp>
    </p:spTree>
    <p:extLst>
      <p:ext uri="{BB962C8B-B14F-4D97-AF65-F5344CB8AC3E}">
        <p14:creationId xmlns:p14="http://schemas.microsoft.com/office/powerpoint/2010/main" val="3785498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6369438-68E5-4A86-AE2A-C6E90FACFE6F}" type="datetimeFigureOut">
              <a:rPr lang="zh-CN" altLang="en-US" smtClean="0"/>
              <a:t>2015/10/22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72B3A9-0F5C-4C31-9820-FA3B817D52B6}" type="slidenum">
              <a:rPr lang="zh-CN" altLang="en-US" smtClean="0"/>
              <a:t>‹#›</a:t>
            </a:fld>
            <a:endParaRPr lang="zh-CN" altLang="en-US"/>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47406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66369438-68E5-4A86-AE2A-C6E90FACFE6F}" type="datetimeFigureOut">
              <a:rPr lang="zh-CN" altLang="en-US" smtClean="0"/>
              <a:t>2015/10/22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72B3A9-0F5C-4C31-9820-FA3B817D52B6}" type="slidenum">
              <a:rPr lang="zh-CN" altLang="en-US" smtClean="0"/>
              <a:t>‹#›</a:t>
            </a:fld>
            <a:endParaRPr lang="zh-CN" altLang="en-US"/>
          </a:p>
        </p:txBody>
      </p:sp>
    </p:spTree>
    <p:extLst>
      <p:ext uri="{BB962C8B-B14F-4D97-AF65-F5344CB8AC3E}">
        <p14:creationId xmlns:p14="http://schemas.microsoft.com/office/powerpoint/2010/main" val="1064498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smtClean="0"/>
              <a:t>单击此处编辑母版文本样式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6369438-68E5-4A86-AE2A-C6E90FACFE6F}" type="datetimeFigureOut">
              <a:rPr lang="zh-CN" altLang="en-US" smtClean="0"/>
              <a:t>2015/10/22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072B3A9-0F5C-4C31-9820-FA3B817D52B6}" type="slidenum">
              <a:rPr lang="zh-CN" altLang="en-US" smtClean="0"/>
              <a:t>‹#›</a:t>
            </a:fld>
            <a:endParaRPr lang="zh-CN" altLang="en-US"/>
          </a:p>
        </p:txBody>
      </p:sp>
    </p:spTree>
    <p:extLst>
      <p:ext uri="{BB962C8B-B14F-4D97-AF65-F5344CB8AC3E}">
        <p14:creationId xmlns:p14="http://schemas.microsoft.com/office/powerpoint/2010/main" val="3345383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6369438-68E5-4A86-AE2A-C6E90FACFE6F}" type="datetimeFigureOut">
              <a:rPr lang="zh-CN" altLang="en-US" smtClean="0"/>
              <a:t>2015/10/22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072B3A9-0F5C-4C31-9820-FA3B817D52B6}" type="slidenum">
              <a:rPr lang="zh-CN" altLang="en-US" smtClean="0"/>
              <a:t>‹#›</a:t>
            </a:fld>
            <a:endParaRPr lang="zh-CN" altLang="en-US"/>
          </a:p>
        </p:txBody>
      </p:sp>
    </p:spTree>
    <p:extLst>
      <p:ext uri="{BB962C8B-B14F-4D97-AF65-F5344CB8AC3E}">
        <p14:creationId xmlns:p14="http://schemas.microsoft.com/office/powerpoint/2010/main" val="1141259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369438-68E5-4A86-AE2A-C6E90FACFE6F}" type="datetimeFigureOut">
              <a:rPr lang="zh-CN" altLang="en-US" smtClean="0"/>
              <a:t>2015/10/22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072B3A9-0F5C-4C31-9820-FA3B817D52B6}" type="slidenum">
              <a:rPr lang="zh-CN" altLang="en-US" smtClean="0"/>
              <a:t>‹#›</a:t>
            </a:fld>
            <a:endParaRPr lang="zh-CN" altLang="en-US"/>
          </a:p>
        </p:txBody>
      </p:sp>
    </p:spTree>
    <p:extLst>
      <p:ext uri="{BB962C8B-B14F-4D97-AF65-F5344CB8AC3E}">
        <p14:creationId xmlns:p14="http://schemas.microsoft.com/office/powerpoint/2010/main" val="3104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6369438-68E5-4A86-AE2A-C6E90FACFE6F}" type="datetimeFigureOut">
              <a:rPr lang="zh-CN" altLang="en-US" smtClean="0"/>
              <a:t>2015/10/22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72B3A9-0F5C-4C31-9820-FA3B817D52B6}" type="slidenum">
              <a:rPr lang="zh-CN" altLang="en-US" smtClean="0"/>
              <a:t>‹#›</a:t>
            </a:fld>
            <a:endParaRPr lang="zh-CN" altLang="en-US"/>
          </a:p>
        </p:txBody>
      </p:sp>
    </p:spTree>
    <p:extLst>
      <p:ext uri="{BB962C8B-B14F-4D97-AF65-F5344CB8AC3E}">
        <p14:creationId xmlns:p14="http://schemas.microsoft.com/office/powerpoint/2010/main" val="1078861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6369438-68E5-4A86-AE2A-C6E90FACFE6F}" type="datetimeFigureOut">
              <a:rPr lang="zh-CN" altLang="en-US" smtClean="0"/>
              <a:t>2015/10/22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72B3A9-0F5C-4C31-9820-FA3B817D52B6}"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590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6369438-68E5-4A86-AE2A-C6E90FACFE6F}" type="datetimeFigureOut">
              <a:rPr lang="zh-CN" altLang="en-US" smtClean="0"/>
              <a:t>2015/10/22</a:t>
            </a:fld>
            <a:endParaRPr lang="zh-CN" alt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072B3A9-0F5C-4C31-9820-FA3B817D52B6}" type="slidenum">
              <a:rPr lang="zh-CN" altLang="en-US" smtClean="0"/>
              <a:t>‹#›</a:t>
            </a:fld>
            <a:endParaRPr lang="zh-CN" altLang="en-US"/>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77587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3200" dirty="0" smtClean="0"/>
              <a:t>手指静脉算法研发平台的设计</a:t>
            </a:r>
            <a:r>
              <a:rPr lang="zh-CN" altLang="en-US" sz="3200" dirty="0"/>
              <a:t>与实现</a:t>
            </a:r>
            <a:r>
              <a:rPr lang="en-US" altLang="zh-CN" sz="3200" dirty="0" smtClean="0"/>
              <a:t>	</a:t>
            </a:r>
            <a:endParaRPr lang="zh-CN" altLang="en-US" sz="3200" dirty="0"/>
          </a:p>
        </p:txBody>
      </p:sp>
      <p:sp>
        <p:nvSpPr>
          <p:cNvPr id="3" name="副标题 2"/>
          <p:cNvSpPr>
            <a:spLocks noGrp="1"/>
          </p:cNvSpPr>
          <p:nvPr>
            <p:ph type="subTitle" idx="1"/>
          </p:nvPr>
        </p:nvSpPr>
        <p:spPr/>
        <p:txBody>
          <a:bodyPr>
            <a:normAutofit fontScale="92500" lnSpcReduction="20000"/>
          </a:bodyPr>
          <a:lstStyle/>
          <a:p>
            <a:endParaRPr lang="en-US" altLang="zh-CN" dirty="0" smtClean="0"/>
          </a:p>
          <a:p>
            <a:r>
              <a:rPr lang="zh-CN" altLang="en-US" dirty="0" smtClean="0"/>
              <a:t>指导老师：尹义龙教授</a:t>
            </a:r>
            <a:endParaRPr lang="en-US" altLang="zh-CN" dirty="0" smtClean="0"/>
          </a:p>
          <a:p>
            <a:r>
              <a:rPr lang="en-US" altLang="zh-CN" dirty="0"/>
              <a:t>	</a:t>
            </a:r>
            <a:r>
              <a:rPr lang="en-US" altLang="zh-CN" dirty="0" smtClean="0"/>
              <a:t>   </a:t>
            </a:r>
            <a:r>
              <a:rPr lang="zh-CN" altLang="en-US" dirty="0" smtClean="0"/>
              <a:t>杨公平教授</a:t>
            </a:r>
            <a:endParaRPr lang="en-US" altLang="zh-CN" dirty="0" smtClean="0"/>
          </a:p>
          <a:p>
            <a:endParaRPr lang="en-US" altLang="zh-CN" dirty="0" smtClean="0"/>
          </a:p>
          <a:p>
            <a:r>
              <a:rPr lang="zh-CN" altLang="en-US" dirty="0" smtClean="0"/>
              <a:t>小组成员：郭洋</a:t>
            </a:r>
            <a:r>
              <a:rPr lang="en-US" altLang="zh-CN" dirty="0" smtClean="0"/>
              <a:t>     </a:t>
            </a:r>
            <a:r>
              <a:rPr lang="zh-CN" altLang="en-US" dirty="0" smtClean="0"/>
              <a:t>姜永强</a:t>
            </a:r>
            <a:r>
              <a:rPr lang="en-US" altLang="zh-CN" dirty="0"/>
              <a:t> </a:t>
            </a:r>
          </a:p>
          <a:p>
            <a:r>
              <a:rPr lang="en-US" altLang="zh-CN" dirty="0" smtClean="0"/>
              <a:t>	   </a:t>
            </a:r>
            <a:r>
              <a:rPr lang="zh-CN" altLang="en-US" dirty="0" smtClean="0"/>
              <a:t>康泽岩</a:t>
            </a:r>
            <a:r>
              <a:rPr lang="en-US" altLang="zh-CN" dirty="0" smtClean="0"/>
              <a:t> </a:t>
            </a:r>
            <a:r>
              <a:rPr lang="zh-CN" altLang="en-US" dirty="0" smtClean="0"/>
              <a:t>温依琳</a:t>
            </a:r>
            <a:endParaRPr lang="zh-CN" altLang="en-US" dirty="0"/>
          </a:p>
        </p:txBody>
      </p:sp>
    </p:spTree>
    <p:extLst>
      <p:ext uri="{BB962C8B-B14F-4D97-AF65-F5344CB8AC3E}">
        <p14:creationId xmlns:p14="http://schemas.microsoft.com/office/powerpoint/2010/main" val="32959469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创新性及特色</a:t>
            </a:r>
            <a:endParaRPr lang="zh-CN" altLang="en-US" dirty="0"/>
          </a:p>
        </p:txBody>
      </p:sp>
      <p:sp>
        <p:nvSpPr>
          <p:cNvPr id="3" name="内容占位符 2"/>
          <p:cNvSpPr>
            <a:spLocks noGrp="1"/>
          </p:cNvSpPr>
          <p:nvPr>
            <p:ph idx="1"/>
          </p:nvPr>
        </p:nvSpPr>
        <p:spPr/>
        <p:txBody>
          <a:bodyPr>
            <a:normAutofit/>
          </a:bodyPr>
          <a:lstStyle/>
          <a:p>
            <a:r>
              <a:rPr lang="en-US" altLang="zh-CN" dirty="0" smtClean="0"/>
              <a:t>1.</a:t>
            </a:r>
            <a:r>
              <a:rPr lang="zh-CN" altLang="en-US" dirty="0" smtClean="0"/>
              <a:t>平台的设计</a:t>
            </a:r>
            <a:endParaRPr lang="en-US" altLang="zh-CN" dirty="0" smtClean="0"/>
          </a:p>
          <a:p>
            <a:pPr marL="128016" lvl="1" indent="0">
              <a:buNone/>
            </a:pPr>
            <a:r>
              <a:rPr lang="zh-CN" altLang="en-US" dirty="0"/>
              <a:t>综合考虑科研和演示两方面的需求。科研平台能够能够显示算法的中间结果和最终结果，为科研工作的开展提供参考。演示平台可以直观的体验手指静脉识别的整体过程，同时也能满足后续数据库采集的</a:t>
            </a:r>
            <a:r>
              <a:rPr lang="zh-CN" altLang="en-US" dirty="0" smtClean="0"/>
              <a:t>需求。</a:t>
            </a:r>
            <a:endParaRPr lang="zh-CN" altLang="en-US" dirty="0"/>
          </a:p>
          <a:p>
            <a:pPr marL="128016" lvl="1" indent="0">
              <a:buNone/>
            </a:pPr>
            <a:r>
              <a:rPr lang="en-US" altLang="zh-CN" dirty="0" smtClean="0"/>
              <a:t>2.MFC</a:t>
            </a:r>
            <a:r>
              <a:rPr lang="zh-CN" altLang="en-US" dirty="0" smtClean="0"/>
              <a:t>，</a:t>
            </a:r>
            <a:r>
              <a:rPr lang="en-US" altLang="zh-CN" dirty="0" err="1" smtClean="0"/>
              <a:t>OpenCV</a:t>
            </a:r>
            <a:r>
              <a:rPr lang="zh-CN" altLang="en-US" dirty="0" smtClean="0"/>
              <a:t>与</a:t>
            </a:r>
            <a:r>
              <a:rPr lang="en-US" altLang="zh-CN" dirty="0" err="1" smtClean="0"/>
              <a:t>Matlab</a:t>
            </a:r>
            <a:r>
              <a:rPr lang="zh-CN" altLang="en-US" dirty="0" smtClean="0"/>
              <a:t>相结合</a:t>
            </a:r>
            <a:endParaRPr lang="en-US" altLang="zh-CN" dirty="0" smtClean="0"/>
          </a:p>
          <a:p>
            <a:pPr marL="128016" lvl="1" indent="0">
              <a:buNone/>
            </a:pPr>
            <a:r>
              <a:rPr lang="zh-CN" altLang="en-US" dirty="0" smtClean="0"/>
              <a:t>平台在核心算法上面使用的代码为</a:t>
            </a:r>
            <a:r>
              <a:rPr lang="en-US" altLang="zh-CN" dirty="0" err="1" smtClean="0"/>
              <a:t>Matlab</a:t>
            </a:r>
            <a:r>
              <a:rPr lang="zh-CN" altLang="en-US" dirty="0" smtClean="0"/>
              <a:t>代码，原因是</a:t>
            </a:r>
            <a:r>
              <a:rPr lang="en-US" altLang="zh-CN" dirty="0" err="1" smtClean="0"/>
              <a:t>Matlab</a:t>
            </a:r>
            <a:r>
              <a:rPr lang="zh-CN" altLang="en-US" dirty="0" smtClean="0"/>
              <a:t>在处理图片及绘制曲线时有更好的性能。而在可视化上使用</a:t>
            </a:r>
            <a:r>
              <a:rPr lang="en-US" altLang="zh-CN" dirty="0" smtClean="0"/>
              <a:t>MFC</a:t>
            </a:r>
            <a:r>
              <a:rPr lang="zh-CN" altLang="en-US" dirty="0" smtClean="0"/>
              <a:t>与</a:t>
            </a:r>
            <a:r>
              <a:rPr lang="en-US" altLang="zh-CN" dirty="0" err="1" smtClean="0"/>
              <a:t>OpenCV</a:t>
            </a:r>
            <a:r>
              <a:rPr lang="zh-CN" altLang="en-US" dirty="0" smtClean="0"/>
              <a:t>库提供的函数，将三者结合。</a:t>
            </a:r>
            <a:endParaRPr lang="en-US" altLang="zh-CN" dirty="0" smtClean="0"/>
          </a:p>
          <a:p>
            <a:pPr marL="128016" lvl="1" indent="0">
              <a:buNone/>
            </a:pPr>
            <a:r>
              <a:rPr lang="en-US" altLang="zh-CN" dirty="0" smtClean="0"/>
              <a:t>3.</a:t>
            </a:r>
            <a:r>
              <a:rPr lang="zh-CN" altLang="en-US" dirty="0" smtClean="0"/>
              <a:t>实用性的考量</a:t>
            </a:r>
            <a:endParaRPr lang="en-US" altLang="zh-CN" dirty="0" smtClean="0"/>
          </a:p>
          <a:p>
            <a:pPr marL="128016" lvl="1" indent="0">
              <a:buNone/>
            </a:pPr>
            <a:r>
              <a:rPr lang="zh-CN" altLang="en-US" dirty="0" smtClean="0"/>
              <a:t>本平台已在</a:t>
            </a:r>
            <a:r>
              <a:rPr lang="en-US" altLang="zh-CN" dirty="0" smtClean="0"/>
              <a:t>MLA</a:t>
            </a:r>
            <a:r>
              <a:rPr lang="zh-CN" altLang="en-US" dirty="0" smtClean="0"/>
              <a:t>实验室投入使用。主要作用为：</a:t>
            </a:r>
            <a:endParaRPr lang="en-US" altLang="zh-CN" dirty="0" smtClean="0"/>
          </a:p>
          <a:p>
            <a:pPr marL="128016" lvl="1" indent="0">
              <a:buNone/>
            </a:pPr>
            <a:r>
              <a:rPr lang="zh-CN" altLang="en-US" dirty="0" smtClean="0"/>
              <a:t>①实验室对外展示</a:t>
            </a:r>
            <a:endParaRPr lang="en-US" altLang="zh-CN" dirty="0" smtClean="0"/>
          </a:p>
          <a:p>
            <a:pPr marL="128016" lvl="1" indent="0">
              <a:buNone/>
            </a:pPr>
            <a:r>
              <a:rPr lang="zh-CN" altLang="en-US" dirty="0" smtClean="0"/>
              <a:t>②实验室代码整合（兼容</a:t>
            </a:r>
            <a:r>
              <a:rPr lang="en-US" altLang="zh-CN" dirty="0" err="1" smtClean="0"/>
              <a:t>Matlab</a:t>
            </a:r>
            <a:r>
              <a:rPr lang="zh-CN" altLang="en-US" dirty="0" smtClean="0"/>
              <a:t>代码）</a:t>
            </a:r>
            <a:endParaRPr lang="en-US" altLang="zh-CN" dirty="0" smtClean="0"/>
          </a:p>
          <a:p>
            <a:pPr marL="128016" lvl="1" indent="0">
              <a:buNone/>
            </a:pPr>
            <a:r>
              <a:rPr lang="zh-CN" altLang="en-US" dirty="0" smtClean="0"/>
              <a:t>③新生初期学习（简单的操作以及可视化界面）</a:t>
            </a:r>
            <a:endParaRPr lang="en-US" altLang="zh-CN" dirty="0" smtClean="0"/>
          </a:p>
          <a:p>
            <a:pPr marL="128016" lvl="1" indent="0">
              <a:buNone/>
            </a:pPr>
            <a:r>
              <a:rPr lang="zh-CN" altLang="en-US" dirty="0" smtClean="0"/>
              <a:t>④建立指静脉库及制图</a:t>
            </a:r>
            <a:endParaRPr lang="en-US" altLang="zh-CN" dirty="0" smtClean="0"/>
          </a:p>
        </p:txBody>
      </p:sp>
    </p:spTree>
    <p:extLst>
      <p:ext uri="{BB962C8B-B14F-4D97-AF65-F5344CB8AC3E}">
        <p14:creationId xmlns:p14="http://schemas.microsoft.com/office/powerpoint/2010/main" val="41985690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实验设备</a:t>
            </a:r>
            <a:endParaRPr lang="zh-CN" altLang="en-US" dirty="0"/>
          </a:p>
        </p:txBody>
      </p:sp>
      <p:sp>
        <p:nvSpPr>
          <p:cNvPr id="3" name="内容占位符 2"/>
          <p:cNvSpPr>
            <a:spLocks noGrp="1"/>
          </p:cNvSpPr>
          <p:nvPr>
            <p:ph idx="1"/>
          </p:nvPr>
        </p:nvSpPr>
        <p:spPr/>
        <p:txBody>
          <a:bodyPr/>
          <a:lstStyle/>
          <a:p>
            <a:pPr marL="0" indent="0">
              <a:buNone/>
            </a:pPr>
            <a:r>
              <a:rPr lang="zh-CN" altLang="en-US" smtClean="0"/>
              <a:t>手指</a:t>
            </a:r>
            <a:r>
              <a:rPr lang="zh-CN" altLang="en-US" dirty="0" smtClean="0"/>
              <a:t>静脉采集仪一台（</a:t>
            </a:r>
            <a:r>
              <a:rPr lang="en-US" altLang="zh-CN" dirty="0" smtClean="0"/>
              <a:t>MLA</a:t>
            </a:r>
            <a:r>
              <a:rPr lang="zh-CN" altLang="en-US" dirty="0" smtClean="0"/>
              <a:t>实验室提供）</a:t>
            </a:r>
            <a:r>
              <a:rPr lang="zh-CN" altLang="en-US" dirty="0" smtClean="0">
                <a:sym typeface="Wingdings" panose="05000000000000000000" pitchFamily="2" charset="2"/>
              </a:rPr>
              <a:t>：（图片）</a:t>
            </a:r>
            <a:endParaRPr lang="zh-CN" altLang="en-US" dirty="0"/>
          </a:p>
        </p:txBody>
      </p:sp>
    </p:spTree>
    <p:extLst>
      <p:ext uri="{BB962C8B-B14F-4D97-AF65-F5344CB8AC3E}">
        <p14:creationId xmlns:p14="http://schemas.microsoft.com/office/powerpoint/2010/main" val="18253824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文件展示</a:t>
            </a:r>
            <a:endParaRPr lang="zh-CN" altLang="en-US" dirty="0"/>
          </a:p>
        </p:txBody>
      </p:sp>
      <p:sp>
        <p:nvSpPr>
          <p:cNvPr id="3" name="内容占位符 2"/>
          <p:cNvSpPr>
            <a:spLocks noGrp="1"/>
          </p:cNvSpPr>
          <p:nvPr>
            <p:ph idx="1"/>
          </p:nvPr>
        </p:nvSpPr>
        <p:spPr/>
        <p:txBody>
          <a:bodyPr/>
          <a:lstStyle/>
          <a:p>
            <a:r>
              <a:rPr lang="zh-CN" altLang="en-US" dirty="0" smtClean="0"/>
              <a:t>两个</a:t>
            </a:r>
            <a:r>
              <a:rPr lang="zh-CN" altLang="en-US" dirty="0"/>
              <a:t>程序</a:t>
            </a:r>
            <a:r>
              <a:rPr lang="zh-CN" altLang="en-US" dirty="0" smtClean="0"/>
              <a:t>，超过</a:t>
            </a:r>
            <a:r>
              <a:rPr lang="en-US" altLang="zh-CN" dirty="0" smtClean="0"/>
              <a:t>70</a:t>
            </a:r>
            <a:r>
              <a:rPr lang="zh-CN" altLang="en-US" dirty="0" smtClean="0"/>
              <a:t>个文件的编写。</a:t>
            </a:r>
            <a:endParaRPr lang="en-US" altLang="zh-CN" dirty="0" smtClean="0"/>
          </a:p>
        </p:txBody>
      </p:sp>
      <p:pic>
        <p:nvPicPr>
          <p:cNvPr id="5" name="图片 4"/>
          <p:cNvPicPr>
            <a:picLocks noChangeAspect="1"/>
          </p:cNvPicPr>
          <p:nvPr/>
        </p:nvPicPr>
        <p:blipFill>
          <a:blip r:embed="rId2"/>
          <a:stretch>
            <a:fillRect/>
          </a:stretch>
        </p:blipFill>
        <p:spPr>
          <a:xfrm>
            <a:off x="352539" y="2877969"/>
            <a:ext cx="8191500" cy="3705225"/>
          </a:xfrm>
          <a:prstGeom prst="rect">
            <a:avLst/>
          </a:prstGeom>
        </p:spPr>
      </p:pic>
      <p:pic>
        <p:nvPicPr>
          <p:cNvPr id="4" name="图片 3"/>
          <p:cNvPicPr>
            <a:picLocks noChangeAspect="1"/>
          </p:cNvPicPr>
          <p:nvPr/>
        </p:nvPicPr>
        <p:blipFill>
          <a:blip r:embed="rId3"/>
          <a:stretch>
            <a:fillRect/>
          </a:stretch>
        </p:blipFill>
        <p:spPr>
          <a:xfrm>
            <a:off x="7651673" y="423774"/>
            <a:ext cx="4383505" cy="4908390"/>
          </a:xfrm>
          <a:prstGeom prst="rect">
            <a:avLst/>
          </a:prstGeom>
        </p:spPr>
      </p:pic>
    </p:spTree>
    <p:extLst>
      <p:ext uri="{BB962C8B-B14F-4D97-AF65-F5344CB8AC3E}">
        <p14:creationId xmlns:p14="http://schemas.microsoft.com/office/powerpoint/2010/main" val="15490359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项目展示</a:t>
            </a:r>
            <a:endParaRPr lang="zh-CN" altLang="en-US" dirty="0"/>
          </a:p>
        </p:txBody>
      </p:sp>
      <p:sp>
        <p:nvSpPr>
          <p:cNvPr id="3" name="内容占位符 2"/>
          <p:cNvSpPr>
            <a:spLocks noGrp="1"/>
          </p:cNvSpPr>
          <p:nvPr>
            <p:ph idx="1"/>
          </p:nvPr>
        </p:nvSpPr>
        <p:spPr/>
        <p:txBody>
          <a:bodyPr/>
          <a:lstStyle/>
          <a:p>
            <a:r>
              <a:rPr lang="zh-CN" altLang="en-US" dirty="0" smtClean="0"/>
              <a:t>视频展示</a:t>
            </a:r>
            <a:endParaRPr lang="en-US" altLang="zh-CN" dirty="0" smtClean="0"/>
          </a:p>
          <a:p>
            <a:endParaRPr lang="zh-CN" altLang="en-US" dirty="0"/>
          </a:p>
        </p:txBody>
      </p:sp>
    </p:spTree>
    <p:extLst>
      <p:ext uri="{BB962C8B-B14F-4D97-AF65-F5344CB8AC3E}">
        <p14:creationId xmlns:p14="http://schemas.microsoft.com/office/powerpoint/2010/main" val="10345457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4748269" y="2721165"/>
            <a:ext cx="3073707" cy="1446550"/>
          </a:xfrm>
          <a:prstGeom prst="rect">
            <a:avLst/>
          </a:prstGeom>
          <a:noFill/>
        </p:spPr>
        <p:txBody>
          <a:bodyPr wrap="square" rtlCol="0">
            <a:spAutoFit/>
          </a:bodyPr>
          <a:lstStyle/>
          <a:p>
            <a:r>
              <a:rPr lang="zh-CN" altLang="en-US" sz="8800" dirty="0" smtClean="0"/>
              <a:t>谢谢</a:t>
            </a:r>
            <a:endParaRPr lang="zh-CN" altLang="en-US" sz="8800" dirty="0"/>
          </a:p>
        </p:txBody>
      </p:sp>
    </p:spTree>
    <p:extLst>
      <p:ext uri="{BB962C8B-B14F-4D97-AF65-F5344CB8AC3E}">
        <p14:creationId xmlns:p14="http://schemas.microsoft.com/office/powerpoint/2010/main" val="17225260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成员</a:t>
            </a:r>
            <a:r>
              <a:rPr lang="zh-CN" altLang="en-US" dirty="0" smtClean="0"/>
              <a:t>介绍及分工</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666164608"/>
              </p:ext>
            </p:extLst>
          </p:nvPr>
        </p:nvGraphicFramePr>
        <p:xfrm>
          <a:off x="1023938" y="2084832"/>
          <a:ext cx="9720262" cy="4194784"/>
        </p:xfrm>
        <a:graphic>
          <a:graphicData uri="http://schemas.openxmlformats.org/drawingml/2006/table">
            <a:tbl>
              <a:tblPr firstRow="1" bandRow="1">
                <a:tableStyleId>{5C22544A-7EE6-4342-B048-85BDC9FD1C3A}</a:tableStyleId>
              </a:tblPr>
              <a:tblGrid>
                <a:gridCol w="2093835"/>
                <a:gridCol w="7626427"/>
              </a:tblGrid>
              <a:tr h="1048696">
                <a:tc>
                  <a:txBody>
                    <a:bodyPr/>
                    <a:lstStyle/>
                    <a:p>
                      <a:r>
                        <a:rPr lang="zh-CN" altLang="en-US" dirty="0" smtClean="0"/>
                        <a:t>郭洋（组长）</a:t>
                      </a:r>
                      <a:endParaRPr lang="zh-CN" altLang="en-US" dirty="0"/>
                    </a:p>
                  </a:txBody>
                  <a:tcPr/>
                </a:tc>
                <a:tc>
                  <a:txBody>
                    <a:bodyPr/>
                    <a:lstStyle/>
                    <a:p>
                      <a:r>
                        <a:rPr lang="zh-CN" altLang="en-US" dirty="0" smtClean="0"/>
                        <a:t>项目负责人。规划任务进度，督促组员按进度完成任务。</a:t>
                      </a:r>
                      <a:endParaRPr lang="en-US" altLang="zh-CN" dirty="0" smtClean="0"/>
                    </a:p>
                    <a:p>
                      <a:endParaRPr lang="en-US" altLang="zh-CN" dirty="0" smtClean="0"/>
                    </a:p>
                    <a:p>
                      <a:r>
                        <a:rPr lang="zh-CN" altLang="en-US" dirty="0" smtClean="0"/>
                        <a:t>主持平台主要框架代码编写及技术文档的编辑</a:t>
                      </a:r>
                      <a:endParaRPr lang="zh-CN" altLang="en-US" dirty="0"/>
                    </a:p>
                  </a:txBody>
                  <a:tcPr/>
                </a:tc>
              </a:tr>
              <a:tr h="1048696">
                <a:tc>
                  <a:txBody>
                    <a:bodyPr/>
                    <a:lstStyle/>
                    <a:p>
                      <a:r>
                        <a:rPr lang="zh-CN" altLang="en-US" dirty="0" smtClean="0"/>
                        <a:t>姜永强</a:t>
                      </a:r>
                      <a:endParaRPr lang="zh-CN" altLang="en-US" dirty="0"/>
                    </a:p>
                  </a:txBody>
                  <a:tcPr/>
                </a:tc>
                <a:tc>
                  <a:txBody>
                    <a:bodyPr/>
                    <a:lstStyle/>
                    <a:p>
                      <a:r>
                        <a:rPr lang="zh-CN" altLang="en-US" dirty="0" smtClean="0"/>
                        <a:t>主要负责</a:t>
                      </a:r>
                      <a:r>
                        <a:rPr lang="en-US" altLang="zh-CN" dirty="0" err="1" smtClean="0"/>
                        <a:t>Matlab</a:t>
                      </a:r>
                      <a:r>
                        <a:rPr lang="zh-CN" altLang="en-US" dirty="0" smtClean="0"/>
                        <a:t>混合编程内容</a:t>
                      </a:r>
                      <a:endParaRPr lang="en-US" altLang="zh-CN" dirty="0" smtClean="0"/>
                    </a:p>
                    <a:p>
                      <a:endParaRPr lang="en-US" altLang="zh-CN" dirty="0" smtClean="0"/>
                    </a:p>
                    <a:p>
                      <a:r>
                        <a:rPr lang="zh-CN" altLang="en-US" dirty="0" smtClean="0"/>
                        <a:t>主持演示程序代码编写及配置文档编辑</a:t>
                      </a:r>
                      <a:endParaRPr lang="zh-CN" altLang="en-US" dirty="0"/>
                    </a:p>
                  </a:txBody>
                  <a:tcPr/>
                </a:tc>
              </a:tr>
              <a:tr h="1048696">
                <a:tc>
                  <a:txBody>
                    <a:bodyPr/>
                    <a:lstStyle/>
                    <a:p>
                      <a:r>
                        <a:rPr lang="zh-CN" altLang="en-US" dirty="0" smtClean="0"/>
                        <a:t>康泽岩</a:t>
                      </a:r>
                      <a:endParaRPr lang="zh-CN" altLang="en-US" dirty="0"/>
                    </a:p>
                  </a:txBody>
                  <a:tcPr/>
                </a:tc>
                <a:tc>
                  <a:txBody>
                    <a:bodyPr/>
                    <a:lstStyle/>
                    <a:p>
                      <a:r>
                        <a:rPr lang="zh-CN" altLang="en-US" dirty="0" smtClean="0"/>
                        <a:t>重点参与平台实现代码的编写</a:t>
                      </a:r>
                      <a:endParaRPr lang="en-US" altLang="zh-CN" dirty="0" smtClean="0"/>
                    </a:p>
                    <a:p>
                      <a:endParaRPr lang="en-US" altLang="zh-CN" dirty="0" smtClean="0"/>
                    </a:p>
                    <a:p>
                      <a:r>
                        <a:rPr lang="zh-CN" altLang="en-US" dirty="0" smtClean="0"/>
                        <a:t>编辑操作文档</a:t>
                      </a:r>
                      <a:endParaRPr lang="en-US" altLang="zh-CN" dirty="0" smtClean="0"/>
                    </a:p>
                  </a:txBody>
                  <a:tcPr/>
                </a:tc>
              </a:tr>
              <a:tr h="1048696">
                <a:tc>
                  <a:txBody>
                    <a:bodyPr/>
                    <a:lstStyle/>
                    <a:p>
                      <a:r>
                        <a:rPr lang="zh-CN" altLang="en-US" dirty="0" smtClean="0"/>
                        <a:t>温依琳</a:t>
                      </a:r>
                      <a:endParaRPr lang="zh-CN" altLang="en-US" dirty="0"/>
                    </a:p>
                  </a:txBody>
                  <a:tcPr/>
                </a:tc>
                <a:tc>
                  <a:txBody>
                    <a:bodyPr/>
                    <a:lstStyle/>
                    <a:p>
                      <a:r>
                        <a:rPr lang="zh-CN" altLang="en-US" dirty="0" smtClean="0"/>
                        <a:t>负责资料的收集以及项目过程的记录</a:t>
                      </a:r>
                      <a:endParaRPr lang="en-US" altLang="zh-CN" dirty="0" smtClean="0"/>
                    </a:p>
                    <a:p>
                      <a:endParaRPr lang="en-US" altLang="zh-CN" dirty="0" smtClean="0"/>
                    </a:p>
                    <a:p>
                      <a:r>
                        <a:rPr lang="zh-CN" altLang="en-US" dirty="0" smtClean="0"/>
                        <a:t>项目故障测试及记录</a:t>
                      </a:r>
                      <a:endParaRPr lang="zh-CN" altLang="en-US" dirty="0"/>
                    </a:p>
                  </a:txBody>
                  <a:tcPr/>
                </a:tc>
              </a:tr>
            </a:tbl>
          </a:graphicData>
        </a:graphic>
      </p:graphicFrame>
    </p:spTree>
    <p:extLst>
      <p:ext uri="{BB962C8B-B14F-4D97-AF65-F5344CB8AC3E}">
        <p14:creationId xmlns:p14="http://schemas.microsoft.com/office/powerpoint/2010/main" val="42414111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背景</a:t>
            </a:r>
            <a:r>
              <a:rPr lang="zh-CN" altLang="en-US" dirty="0" smtClean="0"/>
              <a:t>介绍</a:t>
            </a:r>
            <a:endParaRPr lang="zh-CN" altLang="en-US" dirty="0"/>
          </a:p>
        </p:txBody>
      </p:sp>
      <p:sp>
        <p:nvSpPr>
          <p:cNvPr id="4" name="Rectangle 1"/>
          <p:cNvSpPr>
            <a:spLocks noGrp="1" noChangeArrowheads="1"/>
          </p:cNvSpPr>
          <p:nvPr>
            <p:ph idx="1"/>
          </p:nvPr>
        </p:nvSpPr>
        <p:spPr bwMode="auto">
          <a:xfrm>
            <a:off x="1024128" y="1822059"/>
            <a:ext cx="1011348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zh-CN" altLang="en-US" sz="2400" dirty="0" smtClean="0">
                <a:solidFill>
                  <a:srgbClr val="000000"/>
                </a:solidFill>
                <a:latin typeface="宋体" panose="02010600030101010101" pitchFamily="2" charset="-122"/>
                <a:ea typeface="宋体" panose="02010600030101010101" pitchFamily="2" charset="-122"/>
              </a:rPr>
              <a:t>指静脉识别是指以人的手指红外静脉图像为特征的一种生物识别技术。</a:t>
            </a:r>
            <a:endParaRPr lang="en-US" altLang="zh-CN" sz="2400" dirty="0" smtClean="0">
              <a:solidFill>
                <a:srgbClr val="000000"/>
              </a:solidFill>
              <a:latin typeface="宋体" panose="02010600030101010101" pitchFamily="2" charset="-122"/>
              <a:ea typeface="宋体" panose="02010600030101010101" pitchFamily="2"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lang="zh-CN" altLang="en-US" sz="2400" dirty="0">
                <a:solidFill>
                  <a:srgbClr val="000000"/>
                </a:solidFill>
                <a:latin typeface="宋体" panose="02010600030101010101" pitchFamily="2" charset="-122"/>
                <a:ea typeface="宋体" panose="02010600030101010101" pitchFamily="2" charset="-122"/>
              </a:rPr>
              <a:t>其</a:t>
            </a:r>
            <a:r>
              <a:rPr lang="zh-CN" altLang="en-US" sz="2400" dirty="0" smtClean="0">
                <a:solidFill>
                  <a:srgbClr val="000000"/>
                </a:solidFill>
                <a:latin typeface="宋体" panose="02010600030101010101" pitchFamily="2" charset="-122"/>
                <a:ea typeface="宋体" panose="02010600030101010101" pitchFamily="2" charset="-122"/>
              </a:rPr>
              <a:t>过程包括采样，建立模板，匹配。</a:t>
            </a:r>
            <a:endParaRPr lang="en-US" altLang="zh-CN" sz="2400" dirty="0">
              <a:solidFill>
                <a:srgbClr val="000000"/>
              </a:solidFill>
              <a:latin typeface="宋体" panose="02010600030101010101" pitchFamily="2" charset="-122"/>
              <a:ea typeface="宋体" panose="02010600030101010101" pitchFamily="2" charset="-122"/>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endParaRPr>
          </a:p>
        </p:txBody>
      </p:sp>
      <p:pic>
        <p:nvPicPr>
          <p:cNvPr id="5" name="Picture 3"/>
          <p:cNvPicPr>
            <a:picLocks noChangeAspect="1" noChangeArrowheads="1"/>
          </p:cNvPicPr>
          <p:nvPr/>
        </p:nvPicPr>
        <p:blipFill>
          <a:blip r:embed="rId2" cstate="print"/>
          <a:srcRect/>
          <a:stretch>
            <a:fillRect/>
          </a:stretch>
        </p:blipFill>
        <p:spPr bwMode="auto">
          <a:xfrm>
            <a:off x="1718935" y="3051048"/>
            <a:ext cx="1699737" cy="1905000"/>
          </a:xfrm>
          <a:prstGeom prst="rect">
            <a:avLst/>
          </a:prstGeom>
          <a:noFill/>
          <a:ln w="9525">
            <a:noFill/>
            <a:miter lim="800000"/>
            <a:headEnd/>
            <a:tailEnd/>
          </a:ln>
          <a:effectLst/>
        </p:spPr>
      </p:pic>
      <p:cxnSp>
        <p:nvCxnSpPr>
          <p:cNvPr id="6" name="直接箭头连接符 5"/>
          <p:cNvCxnSpPr/>
          <p:nvPr/>
        </p:nvCxnSpPr>
        <p:spPr bwMode="auto">
          <a:xfrm flipV="1">
            <a:off x="3398466" y="3243136"/>
            <a:ext cx="458356" cy="794"/>
          </a:xfrm>
          <a:prstGeom prst="straightConnector1">
            <a:avLst/>
          </a:prstGeom>
          <a:noFill/>
          <a:ln w="9525" cap="flat" cmpd="sng" algn="ctr">
            <a:solidFill>
              <a:schemeClr val="tx1"/>
            </a:solidFill>
            <a:prstDash val="solid"/>
            <a:round/>
            <a:headEnd type="none" w="med" len="med"/>
            <a:tailEnd type="arrow"/>
          </a:ln>
          <a:effectLst/>
        </p:spPr>
      </p:cxnSp>
      <p:sp>
        <p:nvSpPr>
          <p:cNvPr id="7" name="矩形 6"/>
          <p:cNvSpPr/>
          <p:nvPr/>
        </p:nvSpPr>
        <p:spPr bwMode="auto">
          <a:xfrm>
            <a:off x="3853161" y="3051048"/>
            <a:ext cx="1451461"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Comic Sans MS" pitchFamily="66" charset="0"/>
              </a:rPr>
              <a:t>Image capturing</a:t>
            </a:r>
            <a:endParaRPr kumimoji="0" lang="zh-CN" altLang="en-US" sz="1200" b="0" i="0" u="none" strike="noStrike" cap="none" normalizeH="0" baseline="0" dirty="0" smtClean="0">
              <a:ln>
                <a:noFill/>
              </a:ln>
              <a:solidFill>
                <a:schemeClr val="tx1"/>
              </a:solidFill>
              <a:effectLst/>
              <a:latin typeface="Comic Sans MS" pitchFamily="66" charset="0"/>
            </a:endParaRPr>
          </a:p>
        </p:txBody>
      </p:sp>
      <p:sp>
        <p:nvSpPr>
          <p:cNvPr id="8" name="矩形 7"/>
          <p:cNvSpPr/>
          <p:nvPr/>
        </p:nvSpPr>
        <p:spPr bwMode="auto">
          <a:xfrm>
            <a:off x="3853161" y="4651248"/>
            <a:ext cx="1451461"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Comic Sans MS" pitchFamily="66" charset="0"/>
              </a:rPr>
              <a:t>Image capturing</a:t>
            </a:r>
            <a:endParaRPr kumimoji="0" lang="zh-CN" altLang="en-US" sz="1200" b="0" i="0" u="none" strike="noStrike" cap="none" normalizeH="0" baseline="0" dirty="0" smtClean="0">
              <a:ln>
                <a:noFill/>
              </a:ln>
              <a:solidFill>
                <a:schemeClr val="tx1"/>
              </a:solidFill>
              <a:effectLst/>
              <a:latin typeface="Comic Sans MS" pitchFamily="66" charset="0"/>
            </a:endParaRPr>
          </a:p>
        </p:txBody>
      </p:sp>
      <p:cxnSp>
        <p:nvCxnSpPr>
          <p:cNvPr id="9" name="直接箭头连接符 8"/>
          <p:cNvCxnSpPr/>
          <p:nvPr/>
        </p:nvCxnSpPr>
        <p:spPr bwMode="auto">
          <a:xfrm flipV="1">
            <a:off x="3398466" y="4805236"/>
            <a:ext cx="458356" cy="794"/>
          </a:xfrm>
          <a:prstGeom prst="straightConnector1">
            <a:avLst/>
          </a:prstGeom>
          <a:noFill/>
          <a:ln w="9525" cap="flat" cmpd="sng" algn="ctr">
            <a:solidFill>
              <a:schemeClr val="tx1"/>
            </a:solidFill>
            <a:prstDash val="solid"/>
            <a:round/>
            <a:headEnd type="none" w="med" len="med"/>
            <a:tailEnd type="arrow"/>
          </a:ln>
          <a:effectLst/>
        </p:spPr>
      </p:cxnSp>
      <p:cxnSp>
        <p:nvCxnSpPr>
          <p:cNvPr id="10" name="直接箭头连接符 9"/>
          <p:cNvCxnSpPr/>
          <p:nvPr/>
        </p:nvCxnSpPr>
        <p:spPr bwMode="auto">
          <a:xfrm flipV="1">
            <a:off x="5303894" y="3244036"/>
            <a:ext cx="288728" cy="794"/>
          </a:xfrm>
          <a:prstGeom prst="straightConnector1">
            <a:avLst/>
          </a:prstGeom>
          <a:noFill/>
          <a:ln w="9525" cap="flat" cmpd="sng" algn="ctr">
            <a:solidFill>
              <a:schemeClr val="tx1"/>
            </a:solidFill>
            <a:prstDash val="solid"/>
            <a:round/>
            <a:headEnd type="none" w="med" len="med"/>
            <a:tailEnd type="arrow"/>
          </a:ln>
          <a:effectLst/>
        </p:spPr>
      </p:cxnSp>
      <p:sp>
        <p:nvSpPr>
          <p:cNvPr id="11" name="矩形 10"/>
          <p:cNvSpPr/>
          <p:nvPr/>
        </p:nvSpPr>
        <p:spPr bwMode="auto">
          <a:xfrm>
            <a:off x="5606339" y="3051048"/>
            <a:ext cx="1222283"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lang="en-US" altLang="zh-CN" sz="1200" b="0" dirty="0" smtClean="0">
                <a:latin typeface="Comic Sans MS" pitchFamily="66" charset="0"/>
              </a:rPr>
              <a:t>Preprocessing</a:t>
            </a:r>
            <a:endParaRPr kumimoji="0" lang="zh-CN" altLang="en-US" sz="1200" b="0" i="0" u="none" strike="noStrike" cap="none" normalizeH="0" baseline="0" dirty="0" smtClean="0">
              <a:ln>
                <a:noFill/>
              </a:ln>
              <a:solidFill>
                <a:schemeClr val="tx1"/>
              </a:solidFill>
              <a:effectLst/>
              <a:latin typeface="Comic Sans MS" pitchFamily="66" charset="0"/>
            </a:endParaRPr>
          </a:p>
        </p:txBody>
      </p:sp>
      <p:cxnSp>
        <p:nvCxnSpPr>
          <p:cNvPr id="12" name="直接箭头连接符 11"/>
          <p:cNvCxnSpPr>
            <a:stCxn id="11" idx="3"/>
          </p:cNvCxnSpPr>
          <p:nvPr/>
        </p:nvCxnSpPr>
        <p:spPr bwMode="auto">
          <a:xfrm>
            <a:off x="6828622" y="3241548"/>
            <a:ext cx="211800" cy="2488"/>
          </a:xfrm>
          <a:prstGeom prst="straightConnector1">
            <a:avLst/>
          </a:prstGeom>
          <a:noFill/>
          <a:ln w="9525" cap="flat" cmpd="sng" algn="ctr">
            <a:solidFill>
              <a:schemeClr val="tx1"/>
            </a:solidFill>
            <a:prstDash val="solid"/>
            <a:round/>
            <a:headEnd type="none" w="med" len="med"/>
            <a:tailEnd type="arrow"/>
          </a:ln>
          <a:effectLst/>
        </p:spPr>
      </p:cxnSp>
      <p:sp>
        <p:nvSpPr>
          <p:cNvPr id="13" name="矩形 12"/>
          <p:cNvSpPr/>
          <p:nvPr/>
        </p:nvSpPr>
        <p:spPr bwMode="auto">
          <a:xfrm>
            <a:off x="7053176" y="3051048"/>
            <a:ext cx="1604246"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Comic Sans MS" pitchFamily="66" charset="0"/>
              </a:rPr>
              <a:t>Feature extraction</a:t>
            </a:r>
            <a:endParaRPr kumimoji="0" lang="zh-CN" altLang="en-US" sz="1200" b="0" i="0" u="none" strike="noStrike" cap="none" normalizeH="0" baseline="0" dirty="0" smtClean="0">
              <a:ln>
                <a:noFill/>
              </a:ln>
              <a:solidFill>
                <a:schemeClr val="tx1"/>
              </a:solidFill>
              <a:effectLst/>
              <a:latin typeface="Comic Sans MS" pitchFamily="66" charset="0"/>
            </a:endParaRPr>
          </a:p>
        </p:txBody>
      </p:sp>
      <p:cxnSp>
        <p:nvCxnSpPr>
          <p:cNvPr id="14" name="形状 34"/>
          <p:cNvCxnSpPr>
            <a:stCxn id="13" idx="3"/>
          </p:cNvCxnSpPr>
          <p:nvPr/>
        </p:nvCxnSpPr>
        <p:spPr bwMode="auto">
          <a:xfrm>
            <a:off x="8657422" y="3241548"/>
            <a:ext cx="504000" cy="648000"/>
          </a:xfrm>
          <a:prstGeom prst="bentConnector2">
            <a:avLst/>
          </a:prstGeom>
          <a:noFill/>
          <a:ln w="9525" cap="flat" cmpd="sng" algn="ctr">
            <a:solidFill>
              <a:schemeClr val="tx1"/>
            </a:solidFill>
            <a:prstDash val="solid"/>
            <a:round/>
            <a:headEnd type="none" w="med" len="med"/>
            <a:tailEnd type="arrow"/>
          </a:ln>
          <a:effectLst/>
        </p:spPr>
      </p:cxnSp>
      <p:sp>
        <p:nvSpPr>
          <p:cNvPr id="15" name="矩形 14"/>
          <p:cNvSpPr/>
          <p:nvPr/>
        </p:nvSpPr>
        <p:spPr bwMode="auto">
          <a:xfrm>
            <a:off x="8731310" y="3889248"/>
            <a:ext cx="916712"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Comic Sans MS" pitchFamily="66" charset="0"/>
              </a:rPr>
              <a:t>Database </a:t>
            </a:r>
            <a:endParaRPr kumimoji="0" lang="zh-CN" altLang="en-US" sz="1200" b="0" i="0" u="none" strike="noStrike" cap="none" normalizeH="0" baseline="0" dirty="0" smtClean="0">
              <a:ln>
                <a:noFill/>
              </a:ln>
              <a:solidFill>
                <a:schemeClr val="tx1"/>
              </a:solidFill>
              <a:effectLst/>
              <a:latin typeface="Comic Sans MS" pitchFamily="66" charset="0"/>
            </a:endParaRPr>
          </a:p>
        </p:txBody>
      </p:sp>
      <p:sp>
        <p:nvSpPr>
          <p:cNvPr id="16" name="矩形 15"/>
          <p:cNvSpPr/>
          <p:nvPr/>
        </p:nvSpPr>
        <p:spPr bwMode="auto">
          <a:xfrm>
            <a:off x="3536415" y="2670048"/>
            <a:ext cx="6187807" cy="1752600"/>
          </a:xfrm>
          <a:prstGeom prst="rect">
            <a:avLst/>
          </a:prstGeom>
          <a:noFill/>
          <a:ln w="9525" cap="flat" cmpd="sng" algn="ctr">
            <a:solidFill>
              <a:schemeClr val="tx1"/>
            </a:solidFill>
            <a:prstDash val="dash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smtClean="0">
              <a:ln>
                <a:noFill/>
              </a:ln>
              <a:solidFill>
                <a:schemeClr val="tx1"/>
              </a:solidFill>
              <a:effectLst/>
              <a:latin typeface="Verdana" pitchFamily="34" charset="0"/>
              <a:ea typeface="宋体" charset="-122"/>
            </a:endParaRPr>
          </a:p>
        </p:txBody>
      </p:sp>
      <p:sp>
        <p:nvSpPr>
          <p:cNvPr id="17" name="矩形 16"/>
          <p:cNvSpPr/>
          <p:nvPr/>
        </p:nvSpPr>
        <p:spPr bwMode="auto">
          <a:xfrm>
            <a:off x="5071012" y="3965448"/>
            <a:ext cx="1986210" cy="381000"/>
          </a:xfrm>
          <a:prstGeom prst="rect">
            <a:avLst/>
          </a:prstGeom>
          <a:solidFill>
            <a:srgbClr val="0000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i="0" u="none" strike="noStrike" cap="none" normalizeH="0" baseline="0" dirty="0" smtClean="0">
                <a:ln>
                  <a:noFill/>
                </a:ln>
                <a:solidFill>
                  <a:srgbClr val="FF6600"/>
                </a:solidFill>
                <a:effectLst/>
                <a:latin typeface="Comic Sans MS" pitchFamily="66" charset="0"/>
              </a:rPr>
              <a:t>The enroll stage</a:t>
            </a:r>
            <a:endParaRPr kumimoji="0" lang="zh-CN" altLang="en-US" sz="1600" i="0" u="none" strike="noStrike" cap="none" normalizeH="0" baseline="0" dirty="0" smtClean="0">
              <a:ln>
                <a:noFill/>
              </a:ln>
              <a:solidFill>
                <a:srgbClr val="FF6600"/>
              </a:solidFill>
              <a:effectLst/>
              <a:latin typeface="Comic Sans MS" pitchFamily="66" charset="0"/>
            </a:endParaRPr>
          </a:p>
        </p:txBody>
      </p:sp>
      <p:cxnSp>
        <p:nvCxnSpPr>
          <p:cNvPr id="18" name="直接箭头连接符 17"/>
          <p:cNvCxnSpPr/>
          <p:nvPr/>
        </p:nvCxnSpPr>
        <p:spPr bwMode="auto">
          <a:xfrm flipV="1">
            <a:off x="5303894" y="4844236"/>
            <a:ext cx="288728" cy="794"/>
          </a:xfrm>
          <a:prstGeom prst="straightConnector1">
            <a:avLst/>
          </a:prstGeom>
          <a:noFill/>
          <a:ln w="9525" cap="flat" cmpd="sng" algn="ctr">
            <a:solidFill>
              <a:schemeClr val="tx1"/>
            </a:solidFill>
            <a:prstDash val="solid"/>
            <a:round/>
            <a:headEnd type="none" w="med" len="med"/>
            <a:tailEnd type="arrow"/>
          </a:ln>
          <a:effectLst/>
        </p:spPr>
      </p:cxnSp>
      <p:sp>
        <p:nvSpPr>
          <p:cNvPr id="19" name="矩形 18"/>
          <p:cNvSpPr/>
          <p:nvPr/>
        </p:nvSpPr>
        <p:spPr bwMode="auto">
          <a:xfrm>
            <a:off x="5606339" y="4651248"/>
            <a:ext cx="1222283"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lang="en-US" altLang="zh-CN" sz="1200" b="0" dirty="0" smtClean="0">
                <a:latin typeface="Comic Sans MS" pitchFamily="66" charset="0"/>
              </a:rPr>
              <a:t>Preprocessing</a:t>
            </a:r>
            <a:endParaRPr kumimoji="0" lang="zh-CN" altLang="en-US" sz="1200" b="0" i="0" u="none" strike="noStrike" cap="none" normalizeH="0" baseline="0" dirty="0" smtClean="0">
              <a:ln>
                <a:noFill/>
              </a:ln>
              <a:solidFill>
                <a:schemeClr val="tx1"/>
              </a:solidFill>
              <a:effectLst/>
              <a:latin typeface="Comic Sans MS" pitchFamily="66" charset="0"/>
            </a:endParaRPr>
          </a:p>
        </p:txBody>
      </p:sp>
      <p:cxnSp>
        <p:nvCxnSpPr>
          <p:cNvPr id="20" name="直接箭头连接符 19"/>
          <p:cNvCxnSpPr>
            <a:stCxn id="19" idx="3"/>
          </p:cNvCxnSpPr>
          <p:nvPr/>
        </p:nvCxnSpPr>
        <p:spPr bwMode="auto">
          <a:xfrm>
            <a:off x="6828622" y="4841748"/>
            <a:ext cx="211800" cy="2488"/>
          </a:xfrm>
          <a:prstGeom prst="straightConnector1">
            <a:avLst/>
          </a:prstGeom>
          <a:noFill/>
          <a:ln w="9525" cap="flat" cmpd="sng" algn="ctr">
            <a:solidFill>
              <a:schemeClr val="tx1"/>
            </a:solidFill>
            <a:prstDash val="solid"/>
            <a:round/>
            <a:headEnd type="none" w="med" len="med"/>
            <a:tailEnd type="arrow"/>
          </a:ln>
          <a:effectLst/>
        </p:spPr>
      </p:cxnSp>
      <p:sp>
        <p:nvSpPr>
          <p:cNvPr id="21" name="矩形 20"/>
          <p:cNvSpPr/>
          <p:nvPr/>
        </p:nvSpPr>
        <p:spPr bwMode="auto">
          <a:xfrm>
            <a:off x="7053176" y="4651248"/>
            <a:ext cx="1604246"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Comic Sans MS" pitchFamily="66" charset="0"/>
              </a:rPr>
              <a:t>Feature extraction</a:t>
            </a:r>
            <a:endParaRPr kumimoji="0" lang="zh-CN" altLang="en-US" sz="1200" b="0" i="0" u="none" strike="noStrike" cap="none" normalizeH="0" baseline="0" dirty="0" smtClean="0">
              <a:ln>
                <a:noFill/>
              </a:ln>
              <a:solidFill>
                <a:schemeClr val="tx1"/>
              </a:solidFill>
              <a:effectLst/>
              <a:latin typeface="Comic Sans MS" pitchFamily="66" charset="0"/>
            </a:endParaRPr>
          </a:p>
        </p:txBody>
      </p:sp>
      <p:sp>
        <p:nvSpPr>
          <p:cNvPr id="22" name="矩形 21"/>
          <p:cNvSpPr/>
          <p:nvPr/>
        </p:nvSpPr>
        <p:spPr bwMode="auto">
          <a:xfrm>
            <a:off x="3536415" y="4259231"/>
            <a:ext cx="6187807" cy="2057400"/>
          </a:xfrm>
          <a:prstGeom prst="rect">
            <a:avLst/>
          </a:prstGeom>
          <a:noFill/>
          <a:ln w="9525" cap="flat" cmpd="sng" algn="ctr">
            <a:solidFill>
              <a:schemeClr val="tx1"/>
            </a:solidFill>
            <a:prstDash val="dash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smtClean="0">
              <a:ln>
                <a:noFill/>
              </a:ln>
              <a:solidFill>
                <a:schemeClr val="tx1"/>
              </a:solidFill>
              <a:effectLst/>
              <a:latin typeface="Verdana" pitchFamily="34" charset="0"/>
              <a:ea typeface="宋体" charset="-122"/>
            </a:endParaRPr>
          </a:p>
        </p:txBody>
      </p:sp>
      <p:sp>
        <p:nvSpPr>
          <p:cNvPr id="23" name="矩形 22"/>
          <p:cNvSpPr/>
          <p:nvPr/>
        </p:nvSpPr>
        <p:spPr bwMode="auto">
          <a:xfrm>
            <a:off x="4923622" y="6099048"/>
            <a:ext cx="2438400" cy="381000"/>
          </a:xfrm>
          <a:prstGeom prst="rect">
            <a:avLst/>
          </a:prstGeom>
          <a:solidFill>
            <a:srgbClr val="0000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i="0" u="none" strike="noStrike" cap="none" normalizeH="0" baseline="0" dirty="0" smtClean="0">
                <a:ln>
                  <a:noFill/>
                </a:ln>
                <a:solidFill>
                  <a:srgbClr val="FF6600"/>
                </a:solidFill>
                <a:effectLst/>
                <a:latin typeface="Comic Sans MS" pitchFamily="66" charset="0"/>
              </a:rPr>
              <a:t>The recognition stage</a:t>
            </a:r>
            <a:endParaRPr kumimoji="0" lang="zh-CN" altLang="en-US" sz="1600" i="0" u="none" strike="noStrike" cap="none" normalizeH="0" baseline="0" dirty="0" smtClean="0">
              <a:ln>
                <a:noFill/>
              </a:ln>
              <a:solidFill>
                <a:srgbClr val="FF6600"/>
              </a:solidFill>
              <a:effectLst/>
              <a:latin typeface="Comic Sans MS" pitchFamily="66" charset="0"/>
            </a:endParaRPr>
          </a:p>
        </p:txBody>
      </p:sp>
      <p:sp>
        <p:nvSpPr>
          <p:cNvPr id="24" name="矩形 23"/>
          <p:cNvSpPr/>
          <p:nvPr/>
        </p:nvSpPr>
        <p:spPr bwMode="auto">
          <a:xfrm>
            <a:off x="5606917" y="5413248"/>
            <a:ext cx="993105"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Comic Sans MS" pitchFamily="66" charset="0"/>
              </a:rPr>
              <a:t>Matching </a:t>
            </a:r>
            <a:endParaRPr kumimoji="0" lang="zh-CN" altLang="en-US" sz="1200" b="0" i="0" u="none" strike="noStrike" cap="none" normalizeH="0" baseline="0" dirty="0" smtClean="0">
              <a:ln>
                <a:noFill/>
              </a:ln>
              <a:solidFill>
                <a:schemeClr val="tx1"/>
              </a:solidFill>
              <a:effectLst/>
              <a:latin typeface="Comic Sans MS" pitchFamily="66" charset="0"/>
            </a:endParaRPr>
          </a:p>
        </p:txBody>
      </p:sp>
      <p:cxnSp>
        <p:nvCxnSpPr>
          <p:cNvPr id="25" name="肘形连接符 24"/>
          <p:cNvCxnSpPr>
            <a:stCxn id="21" idx="3"/>
            <a:endCxn id="24" idx="3"/>
          </p:cNvCxnSpPr>
          <p:nvPr/>
        </p:nvCxnSpPr>
        <p:spPr bwMode="auto">
          <a:xfrm flipH="1">
            <a:off x="6600022" y="4841748"/>
            <a:ext cx="2057400" cy="762000"/>
          </a:xfrm>
          <a:prstGeom prst="bentConnector3">
            <a:avLst>
              <a:gd name="adj1" fmla="val -11111"/>
            </a:avLst>
          </a:prstGeom>
          <a:noFill/>
          <a:ln w="9525" cap="flat" cmpd="sng" algn="ctr">
            <a:solidFill>
              <a:schemeClr val="tx1"/>
            </a:solidFill>
            <a:prstDash val="solid"/>
            <a:round/>
            <a:headEnd type="none" w="med" len="med"/>
            <a:tailEnd type="arrow"/>
          </a:ln>
          <a:effectLst/>
        </p:spPr>
      </p:cxnSp>
      <p:cxnSp>
        <p:nvCxnSpPr>
          <p:cNvPr id="26" name="肘形连接符 25"/>
          <p:cNvCxnSpPr>
            <a:stCxn id="15" idx="2"/>
            <a:endCxn id="24" idx="2"/>
          </p:cNvCxnSpPr>
          <p:nvPr/>
        </p:nvCxnSpPr>
        <p:spPr bwMode="auto">
          <a:xfrm rot="5400000">
            <a:off x="6884568" y="3489150"/>
            <a:ext cx="1524000" cy="3086196"/>
          </a:xfrm>
          <a:prstGeom prst="bentConnector3">
            <a:avLst>
              <a:gd name="adj1" fmla="val 115000"/>
            </a:avLst>
          </a:prstGeom>
          <a:noFill/>
          <a:ln w="25400" cap="flat" cmpd="sng" algn="ctr">
            <a:solidFill>
              <a:srgbClr val="FF6600"/>
            </a:solidFill>
            <a:prstDash val="solid"/>
            <a:round/>
            <a:headEnd type="none" w="med" len="med"/>
            <a:tailEnd type="arrow"/>
          </a:ln>
          <a:effectLst/>
        </p:spPr>
      </p:cxnSp>
      <p:sp>
        <p:nvSpPr>
          <p:cNvPr id="27" name="矩形 26"/>
          <p:cNvSpPr/>
          <p:nvPr/>
        </p:nvSpPr>
        <p:spPr bwMode="auto">
          <a:xfrm>
            <a:off x="2177724" y="5489448"/>
            <a:ext cx="1069498" cy="6096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Comic Sans MS" pitchFamily="66" charset="0"/>
              </a:rPr>
              <a:t>Genuine or imposter</a:t>
            </a:r>
            <a:r>
              <a:rPr kumimoji="0" lang="zh-CN" altLang="en-US" sz="1200" b="0" i="0" u="none" strike="noStrike" cap="none" normalizeH="0" baseline="0" dirty="0" smtClean="0">
                <a:ln>
                  <a:noFill/>
                </a:ln>
                <a:solidFill>
                  <a:schemeClr val="tx1"/>
                </a:solidFill>
                <a:effectLst/>
                <a:latin typeface="Comic Sans MS" pitchFamily="66" charset="0"/>
              </a:rPr>
              <a:t>？</a:t>
            </a:r>
          </a:p>
        </p:txBody>
      </p:sp>
      <p:cxnSp>
        <p:nvCxnSpPr>
          <p:cNvPr id="28" name="直接箭头连接符 27"/>
          <p:cNvCxnSpPr>
            <a:stCxn id="24" idx="1"/>
          </p:cNvCxnSpPr>
          <p:nvPr/>
        </p:nvCxnSpPr>
        <p:spPr bwMode="auto">
          <a:xfrm flipH="1">
            <a:off x="3247222" y="5603748"/>
            <a:ext cx="2359695" cy="38100"/>
          </a:xfrm>
          <a:prstGeom prst="straightConnector1">
            <a:avLst/>
          </a:prstGeom>
          <a:no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1175152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设计初衷</a:t>
            </a:r>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253979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项目简介</a:t>
            </a:r>
            <a:endParaRPr lang="zh-CN" altLang="en-US" dirty="0"/>
          </a:p>
        </p:txBody>
      </p:sp>
      <p:sp>
        <p:nvSpPr>
          <p:cNvPr id="3" name="内容占位符 2"/>
          <p:cNvSpPr>
            <a:spLocks noGrp="1"/>
          </p:cNvSpPr>
          <p:nvPr>
            <p:ph idx="1"/>
          </p:nvPr>
        </p:nvSpPr>
        <p:spPr/>
        <p:txBody>
          <a:bodyPr/>
          <a:lstStyle/>
          <a:p>
            <a:pPr marL="0" lvl="0" indent="0" algn="just" eaLnBrk="0" fontAlgn="base" hangingPunct="0">
              <a:lnSpc>
                <a:spcPct val="100000"/>
              </a:lnSpc>
              <a:spcBef>
                <a:spcPct val="0"/>
              </a:spcBef>
              <a:spcAft>
                <a:spcPct val="0"/>
              </a:spcAft>
              <a:buClrTx/>
              <a:buSzTx/>
              <a:buNone/>
            </a:pPr>
            <a:r>
              <a:rPr lang="zh-CN" altLang="en-US" sz="2800" dirty="0">
                <a:solidFill>
                  <a:srgbClr val="000000"/>
                </a:solidFill>
                <a:latin typeface="宋体" panose="02010600030101010101" pitchFamily="2" charset="-122"/>
                <a:ea typeface="宋体" panose="02010600030101010101" pitchFamily="2" charset="-122"/>
              </a:rPr>
              <a:t>本</a:t>
            </a:r>
            <a:r>
              <a:rPr lang="zh-CN" altLang="zh-CN" sz="2800" dirty="0">
                <a:solidFill>
                  <a:srgbClr val="000000"/>
                </a:solidFill>
                <a:latin typeface="宋体" panose="02010600030101010101" pitchFamily="2" charset="-122"/>
                <a:ea typeface="宋体" panose="02010600030101010101" pitchFamily="2" charset="-122"/>
              </a:rPr>
              <a:t>项目的主要内容包括</a:t>
            </a:r>
            <a:r>
              <a:rPr lang="zh-CN" altLang="zh-CN" sz="2800" dirty="0" smtClean="0">
                <a:solidFill>
                  <a:srgbClr val="000000"/>
                </a:solidFill>
                <a:latin typeface="宋体" panose="02010600030101010101" pitchFamily="2" charset="-122"/>
                <a:ea typeface="宋体" panose="02010600030101010101" pitchFamily="2" charset="-122"/>
              </a:rPr>
              <a:t>：</a:t>
            </a:r>
            <a:endParaRPr lang="en-US" altLang="zh-CN" sz="2800" dirty="0" smtClean="0">
              <a:solidFill>
                <a:srgbClr val="000000"/>
              </a:solidFill>
              <a:latin typeface="宋体" panose="02010600030101010101" pitchFamily="2" charset="-122"/>
              <a:ea typeface="宋体" panose="02010600030101010101" pitchFamily="2" charset="-122"/>
            </a:endParaRPr>
          </a:p>
          <a:p>
            <a:pPr marL="0" lvl="0" indent="0" algn="just" eaLnBrk="0" fontAlgn="base" hangingPunct="0">
              <a:lnSpc>
                <a:spcPct val="100000"/>
              </a:lnSpc>
              <a:spcBef>
                <a:spcPct val="0"/>
              </a:spcBef>
              <a:spcAft>
                <a:spcPct val="0"/>
              </a:spcAft>
              <a:buClrTx/>
              <a:buSzTx/>
              <a:buNone/>
            </a:pPr>
            <a:endParaRPr lang="zh-CN" altLang="zh-CN" sz="1600" dirty="0"/>
          </a:p>
          <a:p>
            <a:pPr marL="0" lvl="0" indent="0" algn="just" eaLnBrk="0" fontAlgn="base" hangingPunct="0">
              <a:lnSpc>
                <a:spcPct val="100000"/>
              </a:lnSpc>
              <a:spcBef>
                <a:spcPct val="0"/>
              </a:spcBef>
              <a:spcAft>
                <a:spcPct val="0"/>
              </a:spcAft>
              <a:buClrTx/>
              <a:buSzTx/>
              <a:buNone/>
            </a:pPr>
            <a:r>
              <a:rPr lang="zh-CN" altLang="zh-CN" sz="28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1、</a:t>
            </a:r>
            <a:r>
              <a:rPr lang="zh-CN" altLang="zh-CN" sz="2800" dirty="0">
                <a:solidFill>
                  <a:srgbClr val="000000"/>
                </a:solidFill>
                <a:latin typeface="宋体" panose="02010600030101010101" pitchFamily="2" charset="-122"/>
                <a:ea typeface="宋体" panose="02010600030101010101" pitchFamily="2" charset="-122"/>
              </a:rPr>
              <a:t>指静脉识别算法研发平台的设计；</a:t>
            </a:r>
            <a:endParaRPr lang="zh-CN" altLang="zh-CN" sz="1600" dirty="0"/>
          </a:p>
          <a:p>
            <a:pPr marL="0" lvl="0" indent="0" algn="just" eaLnBrk="0" fontAlgn="base" hangingPunct="0">
              <a:lnSpc>
                <a:spcPct val="100000"/>
              </a:lnSpc>
              <a:spcBef>
                <a:spcPct val="0"/>
              </a:spcBef>
              <a:spcAft>
                <a:spcPct val="0"/>
              </a:spcAft>
              <a:buClrTx/>
              <a:buSzTx/>
              <a:buNone/>
            </a:pPr>
            <a:endParaRPr lang="en-US" altLang="zh-CN" sz="2800" dirty="0" smtClean="0">
              <a:solidFill>
                <a:srgbClr val="000000"/>
              </a:solidFill>
              <a:latin typeface="Times New Roman" panose="02020603050405020304" pitchFamily="18" charset="0"/>
              <a:ea typeface="Simsun" panose="02010600030101010101" pitchFamily="2" charset="-122"/>
              <a:cs typeface="Times New Roman" panose="02020603050405020304" pitchFamily="18" charset="0"/>
            </a:endParaRPr>
          </a:p>
          <a:p>
            <a:pPr marL="0" lvl="0" indent="0" algn="just" eaLnBrk="0" fontAlgn="base" hangingPunct="0">
              <a:lnSpc>
                <a:spcPct val="100000"/>
              </a:lnSpc>
              <a:spcBef>
                <a:spcPct val="0"/>
              </a:spcBef>
              <a:spcAft>
                <a:spcPct val="0"/>
              </a:spcAft>
              <a:buClrTx/>
              <a:buSzTx/>
              <a:buNone/>
            </a:pPr>
            <a:r>
              <a:rPr lang="zh-CN" altLang="zh-CN" sz="2800" dirty="0" smtClean="0">
                <a:solidFill>
                  <a:srgbClr val="000000"/>
                </a:solidFill>
                <a:latin typeface="Times New Roman" panose="02020603050405020304" pitchFamily="18" charset="0"/>
                <a:ea typeface="Simsun" panose="02010600030101010101" pitchFamily="2" charset="-122"/>
                <a:cs typeface="Times New Roman" panose="02020603050405020304" pitchFamily="18" charset="0"/>
              </a:rPr>
              <a:t>2</a:t>
            </a:r>
            <a:r>
              <a:rPr lang="zh-CN" altLang="zh-CN" sz="28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a:t>
            </a:r>
            <a:r>
              <a:rPr lang="zh-CN" altLang="zh-CN" sz="2800" dirty="0">
                <a:solidFill>
                  <a:srgbClr val="000000"/>
                </a:solidFill>
                <a:latin typeface="宋体" panose="02010600030101010101" pitchFamily="2" charset="-122"/>
                <a:ea typeface="宋体" panose="02010600030101010101" pitchFamily="2" charset="-122"/>
              </a:rPr>
              <a:t>指静脉识别算法研发平台的实现；</a:t>
            </a:r>
            <a:endParaRPr lang="zh-CN" altLang="zh-CN" sz="1600" dirty="0"/>
          </a:p>
          <a:p>
            <a:pPr marL="0" lvl="0" indent="0" algn="just" eaLnBrk="0" fontAlgn="base" hangingPunct="0">
              <a:lnSpc>
                <a:spcPct val="100000"/>
              </a:lnSpc>
              <a:spcBef>
                <a:spcPct val="0"/>
              </a:spcBef>
              <a:spcAft>
                <a:spcPct val="0"/>
              </a:spcAft>
              <a:buClrTx/>
              <a:buSzTx/>
              <a:buNone/>
            </a:pPr>
            <a:endParaRPr lang="en-US" altLang="zh-CN" sz="2800" dirty="0" smtClean="0">
              <a:solidFill>
                <a:srgbClr val="000000"/>
              </a:solidFill>
              <a:latin typeface="Times New Roman" panose="02020603050405020304" pitchFamily="18" charset="0"/>
              <a:ea typeface="Simsun" panose="02010600030101010101" pitchFamily="2" charset="-122"/>
              <a:cs typeface="Times New Roman" panose="02020603050405020304" pitchFamily="18" charset="0"/>
            </a:endParaRPr>
          </a:p>
          <a:p>
            <a:pPr marL="0" lvl="0" indent="0" algn="just" eaLnBrk="0" fontAlgn="base" hangingPunct="0">
              <a:lnSpc>
                <a:spcPct val="100000"/>
              </a:lnSpc>
              <a:spcBef>
                <a:spcPct val="0"/>
              </a:spcBef>
              <a:spcAft>
                <a:spcPct val="0"/>
              </a:spcAft>
              <a:buClrTx/>
              <a:buSzTx/>
              <a:buNone/>
            </a:pPr>
            <a:r>
              <a:rPr lang="zh-CN" altLang="zh-CN" sz="2800" dirty="0" smtClean="0">
                <a:solidFill>
                  <a:srgbClr val="000000"/>
                </a:solidFill>
                <a:latin typeface="Times New Roman" panose="02020603050405020304" pitchFamily="18" charset="0"/>
                <a:ea typeface="Simsun" panose="02010600030101010101" pitchFamily="2" charset="-122"/>
                <a:cs typeface="Times New Roman" panose="02020603050405020304" pitchFamily="18" charset="0"/>
              </a:rPr>
              <a:t>3</a:t>
            </a:r>
            <a:r>
              <a:rPr lang="zh-CN" altLang="zh-CN" sz="28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a:t>
            </a:r>
            <a:r>
              <a:rPr lang="zh-CN" altLang="zh-CN" sz="2800" dirty="0">
                <a:solidFill>
                  <a:srgbClr val="000000"/>
                </a:solidFill>
                <a:latin typeface="宋体" panose="02010600030101010101" pitchFamily="2" charset="-122"/>
                <a:ea typeface="宋体" panose="02010600030101010101" pitchFamily="2" charset="-122"/>
              </a:rPr>
              <a:t>部分指静脉识别算法的实现；</a:t>
            </a:r>
            <a:endParaRPr lang="zh-CN" altLang="zh-CN" sz="1600" dirty="0"/>
          </a:p>
          <a:p>
            <a:pPr marL="0" lvl="0" indent="0" algn="just" eaLnBrk="0" fontAlgn="base" hangingPunct="0">
              <a:lnSpc>
                <a:spcPct val="100000"/>
              </a:lnSpc>
              <a:spcBef>
                <a:spcPct val="0"/>
              </a:spcBef>
              <a:spcAft>
                <a:spcPct val="0"/>
              </a:spcAft>
              <a:buClrTx/>
              <a:buSzTx/>
              <a:buNone/>
            </a:pPr>
            <a:endParaRPr lang="en-US" altLang="zh-CN" sz="2800" dirty="0" smtClean="0">
              <a:solidFill>
                <a:srgbClr val="000000"/>
              </a:solidFill>
              <a:latin typeface="Times New Roman" panose="02020603050405020304" pitchFamily="18" charset="0"/>
              <a:ea typeface="Simsun" panose="02010600030101010101" pitchFamily="2" charset="-122"/>
              <a:cs typeface="Times New Roman" panose="02020603050405020304" pitchFamily="18" charset="0"/>
            </a:endParaRPr>
          </a:p>
          <a:p>
            <a:pPr marL="0" lvl="0" indent="0" algn="just" eaLnBrk="0" fontAlgn="base" hangingPunct="0">
              <a:lnSpc>
                <a:spcPct val="100000"/>
              </a:lnSpc>
              <a:spcBef>
                <a:spcPct val="0"/>
              </a:spcBef>
              <a:spcAft>
                <a:spcPct val="0"/>
              </a:spcAft>
              <a:buClrTx/>
              <a:buSzTx/>
              <a:buNone/>
            </a:pPr>
            <a:r>
              <a:rPr lang="zh-CN" altLang="zh-CN" sz="2800" dirty="0" smtClean="0">
                <a:solidFill>
                  <a:srgbClr val="000000"/>
                </a:solidFill>
                <a:latin typeface="Times New Roman" panose="02020603050405020304" pitchFamily="18" charset="0"/>
                <a:ea typeface="Simsun" panose="02010600030101010101" pitchFamily="2" charset="-122"/>
                <a:cs typeface="Times New Roman" panose="02020603050405020304" pitchFamily="18" charset="0"/>
              </a:rPr>
              <a:t>4</a:t>
            </a:r>
            <a:r>
              <a:rPr lang="zh-CN" altLang="zh-CN" sz="28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a:t>
            </a:r>
            <a:r>
              <a:rPr lang="zh-CN" altLang="zh-CN" sz="2800" dirty="0">
                <a:solidFill>
                  <a:srgbClr val="000000"/>
                </a:solidFill>
                <a:latin typeface="宋体" panose="02010600030101010101" pitchFamily="2" charset="-122"/>
                <a:ea typeface="宋体" panose="02010600030101010101" pitchFamily="2" charset="-122"/>
              </a:rPr>
              <a:t>指静脉识别效果的演示。</a:t>
            </a:r>
            <a:endParaRPr lang="zh-CN" altLang="zh-CN" sz="4000" dirty="0">
              <a:latin typeface="Arial" panose="020B0604020202020204" pitchFamily="34" charset="0"/>
            </a:endParaRPr>
          </a:p>
          <a:p>
            <a:endParaRPr lang="zh-CN" altLang="en-US" b="1" dirty="0"/>
          </a:p>
        </p:txBody>
      </p:sp>
    </p:spTree>
    <p:extLst>
      <p:ext uri="{BB962C8B-B14F-4D97-AF65-F5344CB8AC3E}">
        <p14:creationId xmlns:p14="http://schemas.microsoft.com/office/powerpoint/2010/main" val="15069938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平台简介</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实现</a:t>
            </a:r>
            <a:endParaRPr lang="en-US" altLang="zh-CN" dirty="0"/>
          </a:p>
          <a:p>
            <a:pPr marL="128016" lvl="1" indent="0">
              <a:buNone/>
            </a:pPr>
            <a:r>
              <a:rPr lang="en-US" altLang="zh-CN" dirty="0"/>
              <a:t>	</a:t>
            </a:r>
            <a:endParaRPr lang="en-US" altLang="zh-CN" dirty="0" smtClean="0"/>
          </a:p>
          <a:p>
            <a:pPr marL="128016" lvl="1" indent="0">
              <a:buNone/>
            </a:pPr>
            <a:r>
              <a:rPr lang="en-US" altLang="zh-CN" dirty="0"/>
              <a:t>	</a:t>
            </a:r>
            <a:r>
              <a:rPr lang="zh-CN" altLang="en-US" dirty="0" smtClean="0"/>
              <a:t>基于</a:t>
            </a:r>
            <a:r>
              <a:rPr lang="en-US" altLang="zh-CN" dirty="0" smtClean="0"/>
              <a:t>C++</a:t>
            </a:r>
            <a:r>
              <a:rPr lang="zh-CN" altLang="en-US" dirty="0" smtClean="0"/>
              <a:t>基础类库</a:t>
            </a:r>
            <a:r>
              <a:rPr lang="en-US" altLang="zh-CN" dirty="0" smtClean="0"/>
              <a:t>MFC</a:t>
            </a:r>
            <a:r>
              <a:rPr lang="zh-CN" altLang="en-US" dirty="0" smtClean="0"/>
              <a:t>，配合使用</a:t>
            </a:r>
            <a:r>
              <a:rPr lang="en-US" altLang="zh-CN" dirty="0" err="1" smtClean="0"/>
              <a:t>OpenCV</a:t>
            </a:r>
            <a:r>
              <a:rPr lang="zh-CN" altLang="en-US" dirty="0" smtClean="0"/>
              <a:t>及</a:t>
            </a:r>
            <a:r>
              <a:rPr lang="en-US" altLang="zh-CN" dirty="0" err="1" smtClean="0"/>
              <a:t>Matlab</a:t>
            </a:r>
            <a:endParaRPr lang="en-US" altLang="zh-CN" dirty="0" smtClean="0"/>
          </a:p>
          <a:p>
            <a:r>
              <a:rPr lang="en-US" altLang="zh-CN" dirty="0" smtClean="0"/>
              <a:t>2.</a:t>
            </a:r>
            <a:r>
              <a:rPr lang="zh-CN" altLang="en-US" dirty="0" smtClean="0"/>
              <a:t>功能</a:t>
            </a:r>
            <a:endParaRPr lang="en-US" altLang="zh-CN" dirty="0"/>
          </a:p>
          <a:p>
            <a:pPr marL="128016" lvl="1" indent="0">
              <a:buNone/>
            </a:pPr>
            <a:r>
              <a:rPr lang="en-US" altLang="zh-CN" dirty="0" smtClean="0"/>
              <a:t>	</a:t>
            </a:r>
          </a:p>
          <a:p>
            <a:pPr marL="128016" lvl="1" indent="0">
              <a:buNone/>
            </a:pPr>
            <a:endParaRPr lang="en-US" altLang="zh-CN" dirty="0"/>
          </a:p>
          <a:p>
            <a:pPr marL="128016" lvl="1" indent="0">
              <a:buNone/>
            </a:pPr>
            <a:r>
              <a:rPr lang="zh-CN" altLang="en-US" dirty="0" smtClean="0"/>
              <a:t>对</a:t>
            </a:r>
            <a:r>
              <a:rPr lang="zh-CN" altLang="en-US" dirty="0"/>
              <a:t>单幅及</a:t>
            </a:r>
            <a:r>
              <a:rPr lang="zh-CN" altLang="en-US" dirty="0" smtClean="0"/>
              <a:t>双幅指静脉图像</a:t>
            </a:r>
            <a:endParaRPr lang="en-US" altLang="zh-CN" dirty="0"/>
          </a:p>
        </p:txBody>
      </p:sp>
      <p:sp>
        <p:nvSpPr>
          <p:cNvPr id="4" name="左大括号 3"/>
          <p:cNvSpPr/>
          <p:nvPr/>
        </p:nvSpPr>
        <p:spPr>
          <a:xfrm>
            <a:off x="3889791" y="3931962"/>
            <a:ext cx="648182" cy="1331089"/>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5" name="文本框 4"/>
          <p:cNvSpPr txBox="1"/>
          <p:nvPr/>
        </p:nvSpPr>
        <p:spPr>
          <a:xfrm>
            <a:off x="4537972" y="3747296"/>
            <a:ext cx="2928395" cy="369332"/>
          </a:xfrm>
          <a:prstGeom prst="rect">
            <a:avLst/>
          </a:prstGeom>
          <a:noFill/>
        </p:spPr>
        <p:txBody>
          <a:bodyPr wrap="square" rtlCol="0">
            <a:spAutoFit/>
          </a:bodyPr>
          <a:lstStyle/>
          <a:p>
            <a:r>
              <a:rPr lang="zh-CN" altLang="en-US" dirty="0" smtClean="0"/>
              <a:t>①内封算法各步骤展示</a:t>
            </a:r>
            <a:endParaRPr lang="zh-CN" altLang="en-US" dirty="0"/>
          </a:p>
        </p:txBody>
      </p:sp>
      <p:sp>
        <p:nvSpPr>
          <p:cNvPr id="6" name="文本框 5"/>
          <p:cNvSpPr txBox="1"/>
          <p:nvPr/>
        </p:nvSpPr>
        <p:spPr>
          <a:xfrm>
            <a:off x="4537972" y="4412840"/>
            <a:ext cx="2928395" cy="369332"/>
          </a:xfrm>
          <a:prstGeom prst="rect">
            <a:avLst/>
          </a:prstGeom>
          <a:noFill/>
        </p:spPr>
        <p:txBody>
          <a:bodyPr wrap="square" rtlCol="0">
            <a:spAutoFit/>
          </a:bodyPr>
          <a:lstStyle/>
          <a:p>
            <a:r>
              <a:rPr lang="zh-CN" altLang="en-US" dirty="0" smtClean="0"/>
              <a:t>②外部代码导入执行</a:t>
            </a:r>
          </a:p>
        </p:txBody>
      </p:sp>
      <p:sp>
        <p:nvSpPr>
          <p:cNvPr id="7" name="文本框 6"/>
          <p:cNvSpPr txBox="1"/>
          <p:nvPr/>
        </p:nvSpPr>
        <p:spPr>
          <a:xfrm>
            <a:off x="4537972" y="5134158"/>
            <a:ext cx="2928395" cy="369332"/>
          </a:xfrm>
          <a:prstGeom prst="rect">
            <a:avLst/>
          </a:prstGeom>
          <a:noFill/>
        </p:spPr>
        <p:txBody>
          <a:bodyPr wrap="square" rtlCol="0">
            <a:spAutoFit/>
          </a:bodyPr>
          <a:lstStyle/>
          <a:p>
            <a:r>
              <a:rPr lang="zh-CN" altLang="en-US" dirty="0" smtClean="0"/>
              <a:t>③质量评价</a:t>
            </a:r>
            <a:endParaRPr lang="zh-CN" altLang="en-US" dirty="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50197" y="2286000"/>
            <a:ext cx="3194003" cy="1795750"/>
          </a:xfrm>
          <a:prstGeom prst="rect">
            <a:avLst/>
          </a:prstGeom>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84770" y="3747296"/>
            <a:ext cx="3248207" cy="1826225"/>
          </a:xfrm>
          <a:prstGeom prst="rect">
            <a:avLst/>
          </a:prstGeom>
        </p:spPr>
      </p:pic>
    </p:spTree>
    <p:extLst>
      <p:ext uri="{BB962C8B-B14F-4D97-AF65-F5344CB8AC3E}">
        <p14:creationId xmlns:p14="http://schemas.microsoft.com/office/powerpoint/2010/main" val="22464829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平台简介（续）</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2.</a:t>
            </a:r>
            <a:r>
              <a:rPr lang="zh-CN" altLang="en-US" dirty="0" smtClean="0"/>
              <a:t>功能（续）</a:t>
            </a:r>
            <a:endParaRPr lang="en-US" altLang="zh-CN" dirty="0"/>
          </a:p>
          <a:p>
            <a:pPr marL="128016" lvl="1" indent="0">
              <a:buNone/>
            </a:pPr>
            <a:r>
              <a:rPr lang="en-US" altLang="zh-CN" dirty="0" smtClean="0"/>
              <a:t>	</a:t>
            </a:r>
          </a:p>
          <a:p>
            <a:pPr marL="128016" lvl="1" indent="0">
              <a:buNone/>
            </a:pPr>
            <a:endParaRPr lang="en-US" altLang="zh-CN" dirty="0"/>
          </a:p>
          <a:p>
            <a:pPr marL="128016" lvl="1" indent="0">
              <a:buNone/>
            </a:pPr>
            <a:r>
              <a:rPr lang="en-US" altLang="zh-CN" dirty="0" smtClean="0"/>
              <a:t>	</a:t>
            </a:r>
            <a:r>
              <a:rPr lang="zh-CN" altLang="en-US" dirty="0" smtClean="0"/>
              <a:t>对整个静脉库</a:t>
            </a:r>
            <a:endParaRPr lang="en-US" altLang="zh-CN" dirty="0" smtClean="0"/>
          </a:p>
          <a:p>
            <a:pPr marL="128016" lvl="1" indent="0">
              <a:buNone/>
            </a:pPr>
            <a:endParaRPr lang="en-US" altLang="zh-CN" dirty="0"/>
          </a:p>
          <a:p>
            <a:pPr marL="128016" lvl="1" indent="0">
              <a:buNone/>
            </a:pPr>
            <a:endParaRPr lang="en-US" altLang="zh-CN" dirty="0" smtClean="0"/>
          </a:p>
          <a:p>
            <a:pPr marL="128016" lvl="1" indent="0">
              <a:buNone/>
            </a:pPr>
            <a:endParaRPr lang="en-US" altLang="zh-CN" dirty="0"/>
          </a:p>
          <a:p>
            <a:pPr marL="128016" lvl="1" indent="0">
              <a:buNone/>
            </a:pPr>
            <a:r>
              <a:rPr lang="en-US" altLang="zh-CN" dirty="0" smtClean="0"/>
              <a:t>3.</a:t>
            </a:r>
            <a:r>
              <a:rPr lang="zh-CN" altLang="en-US" dirty="0" smtClean="0"/>
              <a:t>文档</a:t>
            </a:r>
            <a:endParaRPr lang="en-US" altLang="zh-CN" dirty="0" smtClean="0"/>
          </a:p>
          <a:p>
            <a:pPr marL="128016" lvl="1" indent="0">
              <a:buNone/>
            </a:pPr>
            <a:r>
              <a:rPr lang="en-US" altLang="zh-CN" dirty="0"/>
              <a:t>	</a:t>
            </a:r>
            <a:r>
              <a:rPr lang="zh-CN" altLang="en-US" dirty="0"/>
              <a:t>技术</a:t>
            </a:r>
            <a:r>
              <a:rPr lang="zh-CN" altLang="en-US" dirty="0" smtClean="0"/>
              <a:t>文档</a:t>
            </a:r>
            <a:r>
              <a:rPr lang="en-US" altLang="zh-CN" dirty="0" smtClean="0"/>
              <a:t>						</a:t>
            </a:r>
            <a:r>
              <a:rPr lang="zh-CN" altLang="en-US" dirty="0" smtClean="0"/>
              <a:t>实现方式简介</a:t>
            </a:r>
            <a:endParaRPr lang="en-US" altLang="zh-CN" dirty="0" smtClean="0"/>
          </a:p>
          <a:p>
            <a:pPr marL="128016" lvl="1" indent="0">
              <a:buNone/>
            </a:pPr>
            <a:endParaRPr lang="en-US" altLang="zh-CN" dirty="0" smtClean="0"/>
          </a:p>
          <a:p>
            <a:pPr marL="128016" lvl="1" indent="0">
              <a:buNone/>
            </a:pPr>
            <a:r>
              <a:rPr lang="en-US" altLang="zh-CN" dirty="0"/>
              <a:t>	</a:t>
            </a:r>
            <a:r>
              <a:rPr lang="zh-CN" altLang="en-US" dirty="0"/>
              <a:t>指静脉算法研发平台操作</a:t>
            </a:r>
            <a:r>
              <a:rPr lang="zh-CN" altLang="en-US" dirty="0" smtClean="0"/>
              <a:t>手册</a:t>
            </a:r>
            <a:r>
              <a:rPr lang="en-US" altLang="zh-CN" dirty="0" smtClean="0"/>
              <a:t>			</a:t>
            </a:r>
            <a:r>
              <a:rPr lang="zh-CN" altLang="en-US" dirty="0" smtClean="0"/>
              <a:t>介绍使用方法</a:t>
            </a:r>
            <a:endParaRPr lang="en-US" altLang="zh-CN" dirty="0" smtClean="0"/>
          </a:p>
          <a:p>
            <a:pPr marL="128016" lvl="1" indent="0">
              <a:buNone/>
            </a:pPr>
            <a:endParaRPr lang="en-US" altLang="zh-CN" dirty="0" smtClean="0"/>
          </a:p>
          <a:p>
            <a:pPr marL="128016" lvl="1" indent="0">
              <a:buNone/>
            </a:pPr>
            <a:r>
              <a:rPr lang="en-US" altLang="zh-CN" dirty="0"/>
              <a:t>	</a:t>
            </a:r>
            <a:r>
              <a:rPr lang="zh-CN" altLang="en-US" dirty="0" smtClean="0"/>
              <a:t>手指</a:t>
            </a:r>
            <a:r>
              <a:rPr lang="zh-CN" altLang="en-US" dirty="0"/>
              <a:t>静脉识别算法研发平台及演示程序配置</a:t>
            </a:r>
            <a:r>
              <a:rPr lang="zh-CN" altLang="en-US" dirty="0" smtClean="0"/>
              <a:t>手册</a:t>
            </a:r>
            <a:r>
              <a:rPr lang="en-US" altLang="zh-CN" dirty="0" smtClean="0"/>
              <a:t>		</a:t>
            </a:r>
            <a:r>
              <a:rPr lang="zh-CN" altLang="en-US" dirty="0" smtClean="0"/>
              <a:t>介绍配置细节</a:t>
            </a:r>
            <a:endParaRPr lang="en-US" altLang="zh-CN" dirty="0" smtClean="0"/>
          </a:p>
          <a:p>
            <a:pPr marL="128016" lvl="1" indent="0">
              <a:buNone/>
            </a:pPr>
            <a:r>
              <a:rPr lang="en-US" altLang="zh-CN" dirty="0"/>
              <a:t>	</a:t>
            </a:r>
            <a:endParaRPr lang="en-US" altLang="zh-CN" dirty="0" smtClean="0"/>
          </a:p>
          <a:p>
            <a:pPr marL="128016" lvl="1" indent="0">
              <a:buNone/>
            </a:pPr>
            <a:r>
              <a:rPr lang="en-US" altLang="zh-CN" dirty="0"/>
              <a:t>	</a:t>
            </a:r>
          </a:p>
        </p:txBody>
      </p:sp>
      <p:sp>
        <p:nvSpPr>
          <p:cNvPr id="4" name="左大括号 3"/>
          <p:cNvSpPr/>
          <p:nvPr/>
        </p:nvSpPr>
        <p:spPr>
          <a:xfrm>
            <a:off x="3414532" y="2470666"/>
            <a:ext cx="648182" cy="1331089"/>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5" name="文本框 4"/>
          <p:cNvSpPr txBox="1"/>
          <p:nvPr/>
        </p:nvSpPr>
        <p:spPr>
          <a:xfrm>
            <a:off x="4062713" y="2286000"/>
            <a:ext cx="2928395" cy="369332"/>
          </a:xfrm>
          <a:prstGeom prst="rect">
            <a:avLst/>
          </a:prstGeom>
          <a:noFill/>
        </p:spPr>
        <p:txBody>
          <a:bodyPr wrap="square" rtlCol="0">
            <a:spAutoFit/>
          </a:bodyPr>
          <a:lstStyle/>
          <a:p>
            <a:r>
              <a:rPr lang="zh-CN" altLang="en-US" dirty="0" smtClean="0"/>
              <a:t>①内封算法在库中执行</a:t>
            </a:r>
            <a:endParaRPr lang="zh-CN" altLang="en-US" dirty="0"/>
          </a:p>
        </p:txBody>
      </p:sp>
      <p:sp>
        <p:nvSpPr>
          <p:cNvPr id="6" name="文本框 5"/>
          <p:cNvSpPr txBox="1"/>
          <p:nvPr/>
        </p:nvSpPr>
        <p:spPr>
          <a:xfrm>
            <a:off x="4062713" y="2951544"/>
            <a:ext cx="2928395" cy="369332"/>
          </a:xfrm>
          <a:prstGeom prst="rect">
            <a:avLst/>
          </a:prstGeom>
          <a:noFill/>
        </p:spPr>
        <p:txBody>
          <a:bodyPr wrap="square" rtlCol="0">
            <a:spAutoFit/>
          </a:bodyPr>
          <a:lstStyle/>
          <a:p>
            <a:r>
              <a:rPr lang="zh-CN" altLang="en-US" dirty="0" smtClean="0"/>
              <a:t>②导入外部代码在库中执行</a:t>
            </a:r>
            <a:endParaRPr lang="zh-CN" altLang="en-US" dirty="0"/>
          </a:p>
        </p:txBody>
      </p:sp>
      <p:sp>
        <p:nvSpPr>
          <p:cNvPr id="7" name="文本框 6"/>
          <p:cNvSpPr txBox="1"/>
          <p:nvPr/>
        </p:nvSpPr>
        <p:spPr>
          <a:xfrm>
            <a:off x="4062713" y="3672862"/>
            <a:ext cx="3842796" cy="369332"/>
          </a:xfrm>
          <a:prstGeom prst="rect">
            <a:avLst/>
          </a:prstGeom>
          <a:noFill/>
        </p:spPr>
        <p:txBody>
          <a:bodyPr wrap="square" rtlCol="0">
            <a:spAutoFit/>
          </a:bodyPr>
          <a:lstStyle/>
          <a:p>
            <a:r>
              <a:rPr lang="zh-CN" altLang="en-US" dirty="0" smtClean="0"/>
              <a:t>③得到</a:t>
            </a:r>
            <a:r>
              <a:rPr lang="en-US" altLang="zh-CN" dirty="0" smtClean="0"/>
              <a:t>FRR,FAR,ROC</a:t>
            </a:r>
            <a:r>
              <a:rPr lang="zh-CN" altLang="en-US" dirty="0" smtClean="0"/>
              <a:t>三个图线及</a:t>
            </a:r>
            <a:r>
              <a:rPr lang="en-US" altLang="zh-CN" dirty="0" smtClean="0"/>
              <a:t>EER</a:t>
            </a:r>
            <a:r>
              <a:rPr lang="zh-CN" altLang="en-US" dirty="0" smtClean="0"/>
              <a:t>值</a:t>
            </a:r>
            <a:endParaRPr lang="zh-CN" altLang="en-US" dirty="0"/>
          </a:p>
        </p:txBody>
      </p:sp>
    </p:spTree>
    <p:extLst>
      <p:ext uri="{BB962C8B-B14F-4D97-AF65-F5344CB8AC3E}">
        <p14:creationId xmlns:p14="http://schemas.microsoft.com/office/powerpoint/2010/main" val="22193710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演示程序简介</a:t>
            </a:r>
            <a:endParaRPr lang="zh-CN" altLang="en-US" dirty="0"/>
          </a:p>
        </p:txBody>
      </p:sp>
      <p:sp>
        <p:nvSpPr>
          <p:cNvPr id="3" name="内容占位符 2"/>
          <p:cNvSpPr>
            <a:spLocks noGrp="1"/>
          </p:cNvSpPr>
          <p:nvPr>
            <p:ph idx="1"/>
          </p:nvPr>
        </p:nvSpPr>
        <p:spPr>
          <a:xfrm>
            <a:off x="1024127" y="2279390"/>
            <a:ext cx="9720073" cy="4023360"/>
          </a:xfrm>
        </p:spPr>
        <p:txBody>
          <a:bodyPr>
            <a:normAutofit fontScale="92500" lnSpcReduction="10000"/>
          </a:bodyPr>
          <a:lstStyle/>
          <a:p>
            <a:r>
              <a:rPr lang="en-US" altLang="zh-CN" dirty="0" smtClean="0"/>
              <a:t>1.</a:t>
            </a:r>
            <a:r>
              <a:rPr lang="zh-CN" altLang="en-US" dirty="0" smtClean="0"/>
              <a:t>实现</a:t>
            </a:r>
            <a:endParaRPr lang="en-US" altLang="zh-CN" dirty="0" smtClean="0"/>
          </a:p>
          <a:p>
            <a:endParaRPr lang="en-US" altLang="zh-CN" dirty="0" smtClean="0"/>
          </a:p>
          <a:p>
            <a:pPr marL="128016" lvl="1" indent="0">
              <a:buNone/>
            </a:pPr>
            <a:r>
              <a:rPr lang="en-US" altLang="zh-CN" dirty="0"/>
              <a:t>	</a:t>
            </a:r>
            <a:r>
              <a:rPr lang="zh-CN" altLang="en-US" dirty="0"/>
              <a:t>基于</a:t>
            </a:r>
            <a:r>
              <a:rPr lang="en-US" altLang="zh-CN" dirty="0"/>
              <a:t>C++</a:t>
            </a:r>
            <a:r>
              <a:rPr lang="zh-CN" altLang="en-US" dirty="0"/>
              <a:t>基础类库</a:t>
            </a:r>
            <a:r>
              <a:rPr lang="en-US" altLang="zh-CN" dirty="0"/>
              <a:t>MFC</a:t>
            </a:r>
            <a:r>
              <a:rPr lang="zh-CN" altLang="en-US" dirty="0"/>
              <a:t>，配合使用</a:t>
            </a:r>
            <a:r>
              <a:rPr lang="en-US" altLang="zh-CN" dirty="0" err="1"/>
              <a:t>OpenCV</a:t>
            </a:r>
            <a:r>
              <a:rPr lang="zh-CN" altLang="en-US" dirty="0" smtClean="0"/>
              <a:t>及</a:t>
            </a:r>
            <a:r>
              <a:rPr lang="en-US" altLang="zh-CN" dirty="0" err="1" smtClean="0"/>
              <a:t>Matlab</a:t>
            </a:r>
            <a:endParaRPr lang="en-US" altLang="zh-CN" dirty="0"/>
          </a:p>
          <a:p>
            <a:pPr marL="128016" lvl="1" indent="0">
              <a:buNone/>
            </a:pPr>
            <a:endParaRPr lang="en-US" altLang="zh-CN" dirty="0"/>
          </a:p>
          <a:p>
            <a:pPr marL="128016" lvl="1" indent="0">
              <a:buNone/>
            </a:pPr>
            <a:r>
              <a:rPr lang="en-US" altLang="zh-CN" dirty="0" smtClean="0"/>
              <a:t>2.</a:t>
            </a:r>
            <a:r>
              <a:rPr lang="zh-CN" altLang="en-US" dirty="0" smtClean="0"/>
              <a:t>功能</a:t>
            </a:r>
            <a:endParaRPr lang="en-US" altLang="zh-CN" dirty="0" smtClean="0"/>
          </a:p>
          <a:p>
            <a:pPr marL="128016" lvl="1" indent="0">
              <a:buNone/>
            </a:pPr>
            <a:r>
              <a:rPr lang="en-US" altLang="zh-CN" dirty="0"/>
              <a:t>	</a:t>
            </a:r>
            <a:endParaRPr lang="en-US" altLang="zh-CN" dirty="0" smtClean="0"/>
          </a:p>
          <a:p>
            <a:pPr marL="128016" lvl="1" indent="0">
              <a:buNone/>
            </a:pPr>
            <a:r>
              <a:rPr lang="en-US" altLang="zh-CN" dirty="0"/>
              <a:t>	</a:t>
            </a:r>
            <a:r>
              <a:rPr lang="zh-CN" altLang="en-US" dirty="0" smtClean="0"/>
              <a:t>指静脉识别过程演示</a:t>
            </a:r>
            <a:endParaRPr lang="en-US" altLang="zh-CN" dirty="0" smtClean="0"/>
          </a:p>
          <a:p>
            <a:pPr marL="128016" lvl="1" indent="0">
              <a:buNone/>
            </a:pPr>
            <a:endParaRPr lang="en-US" altLang="zh-CN" dirty="0"/>
          </a:p>
          <a:p>
            <a:pPr marL="128016" lvl="1" indent="0">
              <a:buNone/>
            </a:pPr>
            <a:endParaRPr lang="en-US" altLang="zh-CN" dirty="0" smtClean="0"/>
          </a:p>
          <a:p>
            <a:pPr marL="128016" lvl="1" indent="0">
              <a:buNone/>
            </a:pPr>
            <a:r>
              <a:rPr lang="en-US" altLang="zh-CN" dirty="0" smtClean="0"/>
              <a:t>	</a:t>
            </a:r>
            <a:r>
              <a:rPr lang="zh-CN" altLang="en-US" dirty="0" smtClean="0"/>
              <a:t>采集指静脉库</a:t>
            </a:r>
            <a:endParaRPr lang="en-US" altLang="zh-CN" dirty="0"/>
          </a:p>
          <a:p>
            <a:pPr marL="128016" lvl="1" indent="0">
              <a:buNone/>
            </a:pPr>
            <a:r>
              <a:rPr lang="en-US" altLang="zh-CN" dirty="0" smtClean="0"/>
              <a:t>3.</a:t>
            </a:r>
            <a:r>
              <a:rPr lang="zh-CN" altLang="en-US" dirty="0" smtClean="0"/>
              <a:t>文档</a:t>
            </a:r>
            <a:endParaRPr lang="en-US" altLang="zh-CN" dirty="0" smtClean="0"/>
          </a:p>
          <a:p>
            <a:pPr marL="128016" lvl="1" indent="0">
              <a:buNone/>
            </a:pPr>
            <a:r>
              <a:rPr lang="en-US" altLang="zh-CN" dirty="0" smtClean="0"/>
              <a:t>	</a:t>
            </a:r>
            <a:r>
              <a:rPr lang="zh-CN" altLang="en-US" dirty="0" smtClean="0"/>
              <a:t>技术文档、操作文档、</a:t>
            </a:r>
            <a:endParaRPr lang="en-US" altLang="zh-CN" dirty="0" smtClean="0"/>
          </a:p>
          <a:p>
            <a:pPr marL="128016" lvl="1" indent="0">
              <a:buNone/>
            </a:pPr>
            <a:r>
              <a:rPr lang="en-US" altLang="zh-CN" dirty="0"/>
              <a:t>	</a:t>
            </a:r>
            <a:endParaRPr lang="zh-CN" altLang="en-US" dirty="0"/>
          </a:p>
        </p:txBody>
      </p:sp>
      <p:sp>
        <p:nvSpPr>
          <p:cNvPr id="4" name="左大括号 3"/>
          <p:cNvSpPr/>
          <p:nvPr/>
        </p:nvSpPr>
        <p:spPr>
          <a:xfrm>
            <a:off x="4277751" y="3744201"/>
            <a:ext cx="473726" cy="1068636"/>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5" name="文本框 4"/>
          <p:cNvSpPr txBox="1"/>
          <p:nvPr/>
        </p:nvSpPr>
        <p:spPr>
          <a:xfrm>
            <a:off x="4938763" y="3559535"/>
            <a:ext cx="2159306" cy="369332"/>
          </a:xfrm>
          <a:prstGeom prst="rect">
            <a:avLst/>
          </a:prstGeom>
          <a:noFill/>
        </p:spPr>
        <p:txBody>
          <a:bodyPr wrap="square" rtlCol="0">
            <a:spAutoFit/>
          </a:bodyPr>
          <a:lstStyle/>
          <a:p>
            <a:r>
              <a:rPr lang="zh-CN" altLang="en-US" dirty="0" smtClean="0"/>
              <a:t>注册过程（</a:t>
            </a:r>
            <a:r>
              <a:rPr lang="en-US" altLang="zh-CN" dirty="0" smtClean="0"/>
              <a:t>enroll</a:t>
            </a:r>
            <a:r>
              <a:rPr lang="zh-CN" altLang="en-US" dirty="0" smtClean="0"/>
              <a:t>）</a:t>
            </a:r>
            <a:endParaRPr lang="zh-CN" altLang="en-US" dirty="0"/>
          </a:p>
        </p:txBody>
      </p:sp>
      <p:sp>
        <p:nvSpPr>
          <p:cNvPr id="6" name="文本框 5"/>
          <p:cNvSpPr txBox="1"/>
          <p:nvPr/>
        </p:nvSpPr>
        <p:spPr>
          <a:xfrm>
            <a:off x="4938763" y="4628171"/>
            <a:ext cx="2016087" cy="369332"/>
          </a:xfrm>
          <a:prstGeom prst="rect">
            <a:avLst/>
          </a:prstGeom>
          <a:noFill/>
        </p:spPr>
        <p:txBody>
          <a:bodyPr wrap="square" rtlCol="0">
            <a:spAutoFit/>
          </a:bodyPr>
          <a:lstStyle/>
          <a:p>
            <a:r>
              <a:rPr lang="zh-CN" altLang="en-US" dirty="0" smtClean="0"/>
              <a:t>匹配过程（</a:t>
            </a:r>
            <a:r>
              <a:rPr lang="en-US" altLang="zh-CN" dirty="0" smtClean="0"/>
              <a:t>match</a:t>
            </a:r>
            <a:r>
              <a:rPr lang="zh-CN" altLang="en-US" dirty="0" smtClean="0"/>
              <a:t>）</a:t>
            </a:r>
            <a:endParaRPr lang="zh-CN" altLang="en-US" dirty="0"/>
          </a:p>
        </p:txBody>
      </p:sp>
    </p:spTree>
    <p:extLst>
      <p:ext uri="{BB962C8B-B14F-4D97-AF65-F5344CB8AC3E}">
        <p14:creationId xmlns:p14="http://schemas.microsoft.com/office/powerpoint/2010/main" val="2190648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创新点及实用性</a:t>
            </a:r>
            <a:endParaRPr lang="zh-CN" altLang="en-US" dirty="0"/>
          </a:p>
        </p:txBody>
      </p:sp>
      <p:sp>
        <p:nvSpPr>
          <p:cNvPr id="3" name="内容占位符 2"/>
          <p:cNvSpPr>
            <a:spLocks noGrp="1"/>
          </p:cNvSpPr>
          <p:nvPr>
            <p:ph idx="1"/>
          </p:nvPr>
        </p:nvSpPr>
        <p:spPr/>
        <p:txBody>
          <a:bodyPr>
            <a:normAutofit/>
          </a:bodyPr>
          <a:lstStyle/>
          <a:p>
            <a:r>
              <a:rPr lang="en-US" altLang="zh-CN" dirty="0" smtClean="0"/>
              <a:t>1.</a:t>
            </a:r>
            <a:r>
              <a:rPr lang="zh-CN" altLang="en-US" dirty="0" smtClean="0"/>
              <a:t>平台的设计</a:t>
            </a:r>
            <a:endParaRPr lang="en-US" altLang="zh-CN" dirty="0" smtClean="0"/>
          </a:p>
          <a:p>
            <a:pPr marL="128016" lvl="1" indent="0">
              <a:buNone/>
            </a:pPr>
            <a:r>
              <a:rPr lang="zh-CN" altLang="en-US" dirty="0"/>
              <a:t>综合考虑科研和演示两方面的需求。科研平台能够能够显示算法的中间结果和最终结果，为科研工作的开展提供参考。演示平台可以直观的体验手指静脉识别的整体过程，同时也能满足后续数据库采集的</a:t>
            </a:r>
            <a:r>
              <a:rPr lang="zh-CN" altLang="en-US" dirty="0" smtClean="0"/>
              <a:t>需求。</a:t>
            </a:r>
            <a:endParaRPr lang="zh-CN" altLang="en-US" dirty="0"/>
          </a:p>
          <a:p>
            <a:pPr marL="128016" lvl="1" indent="0">
              <a:buNone/>
            </a:pPr>
            <a:r>
              <a:rPr lang="en-US" altLang="zh-CN" dirty="0" smtClean="0"/>
              <a:t>2.MFC</a:t>
            </a:r>
            <a:r>
              <a:rPr lang="zh-CN" altLang="en-US" dirty="0" smtClean="0"/>
              <a:t>，</a:t>
            </a:r>
            <a:r>
              <a:rPr lang="en-US" altLang="zh-CN" dirty="0" err="1" smtClean="0"/>
              <a:t>OpenCV</a:t>
            </a:r>
            <a:r>
              <a:rPr lang="zh-CN" altLang="en-US" dirty="0" smtClean="0"/>
              <a:t>与</a:t>
            </a:r>
            <a:r>
              <a:rPr lang="en-US" altLang="zh-CN" dirty="0" err="1" smtClean="0"/>
              <a:t>Matlab</a:t>
            </a:r>
            <a:r>
              <a:rPr lang="zh-CN" altLang="en-US" dirty="0" smtClean="0"/>
              <a:t>相结合</a:t>
            </a:r>
            <a:endParaRPr lang="en-US" altLang="zh-CN" dirty="0" smtClean="0"/>
          </a:p>
          <a:p>
            <a:pPr marL="128016" lvl="1" indent="0">
              <a:buNone/>
            </a:pPr>
            <a:r>
              <a:rPr lang="zh-CN" altLang="en-US" dirty="0" smtClean="0"/>
              <a:t>平台在核心算法上面使用的代码为</a:t>
            </a:r>
            <a:r>
              <a:rPr lang="en-US" altLang="zh-CN" dirty="0" err="1" smtClean="0"/>
              <a:t>Matlab</a:t>
            </a:r>
            <a:r>
              <a:rPr lang="zh-CN" altLang="en-US" dirty="0" smtClean="0"/>
              <a:t>代码，原因是</a:t>
            </a:r>
            <a:r>
              <a:rPr lang="en-US" altLang="zh-CN" dirty="0" err="1" smtClean="0"/>
              <a:t>Matlab</a:t>
            </a:r>
            <a:r>
              <a:rPr lang="zh-CN" altLang="en-US" dirty="0" smtClean="0"/>
              <a:t>在处理图片及绘制曲线时有更好的性能。而在可视化上使用</a:t>
            </a:r>
            <a:r>
              <a:rPr lang="en-US" altLang="zh-CN" dirty="0" smtClean="0"/>
              <a:t>MFC</a:t>
            </a:r>
            <a:r>
              <a:rPr lang="zh-CN" altLang="en-US" dirty="0" smtClean="0"/>
              <a:t>与</a:t>
            </a:r>
            <a:r>
              <a:rPr lang="en-US" altLang="zh-CN" dirty="0" err="1" smtClean="0"/>
              <a:t>OpenCV</a:t>
            </a:r>
            <a:r>
              <a:rPr lang="zh-CN" altLang="en-US" dirty="0" smtClean="0"/>
              <a:t>库提供的函数，将三者结合。</a:t>
            </a:r>
            <a:endParaRPr lang="en-US" altLang="zh-CN" dirty="0" smtClean="0"/>
          </a:p>
          <a:p>
            <a:pPr marL="128016" lvl="1" indent="0">
              <a:buNone/>
            </a:pPr>
            <a:r>
              <a:rPr lang="en-US" altLang="zh-CN" dirty="0" smtClean="0"/>
              <a:t>3.</a:t>
            </a:r>
            <a:r>
              <a:rPr lang="zh-CN" altLang="en-US" dirty="0" smtClean="0"/>
              <a:t>实用性的考量</a:t>
            </a:r>
            <a:endParaRPr lang="en-US" altLang="zh-CN" dirty="0" smtClean="0"/>
          </a:p>
          <a:p>
            <a:pPr marL="128016" lvl="1" indent="0">
              <a:buNone/>
            </a:pPr>
            <a:r>
              <a:rPr lang="zh-CN" altLang="en-US" dirty="0" smtClean="0"/>
              <a:t>本平台已在</a:t>
            </a:r>
            <a:r>
              <a:rPr lang="en-US" altLang="zh-CN" dirty="0" smtClean="0"/>
              <a:t>MLA</a:t>
            </a:r>
            <a:r>
              <a:rPr lang="zh-CN" altLang="en-US" dirty="0" smtClean="0"/>
              <a:t>实验室投入使用。主要作用为：</a:t>
            </a:r>
            <a:endParaRPr lang="en-US" altLang="zh-CN" dirty="0" smtClean="0"/>
          </a:p>
          <a:p>
            <a:pPr marL="128016" lvl="1" indent="0">
              <a:buNone/>
            </a:pPr>
            <a:r>
              <a:rPr lang="zh-CN" altLang="en-US" dirty="0" smtClean="0"/>
              <a:t>①实验室对外展示</a:t>
            </a:r>
            <a:endParaRPr lang="en-US" altLang="zh-CN" dirty="0" smtClean="0"/>
          </a:p>
          <a:p>
            <a:pPr marL="128016" lvl="1" indent="0">
              <a:buNone/>
            </a:pPr>
            <a:r>
              <a:rPr lang="zh-CN" altLang="en-US" dirty="0" smtClean="0"/>
              <a:t>②实验室代码整合（兼容</a:t>
            </a:r>
            <a:r>
              <a:rPr lang="en-US" altLang="zh-CN" dirty="0" err="1" smtClean="0"/>
              <a:t>Matlab</a:t>
            </a:r>
            <a:r>
              <a:rPr lang="zh-CN" altLang="en-US" dirty="0" smtClean="0"/>
              <a:t>代码）</a:t>
            </a:r>
            <a:endParaRPr lang="en-US" altLang="zh-CN" dirty="0" smtClean="0"/>
          </a:p>
          <a:p>
            <a:pPr marL="128016" lvl="1" indent="0">
              <a:buNone/>
            </a:pPr>
            <a:r>
              <a:rPr lang="zh-CN" altLang="en-US" dirty="0" smtClean="0"/>
              <a:t>③研一新生初期学习（简单的操作以及可视化界面）</a:t>
            </a:r>
            <a:endParaRPr lang="en-US" altLang="zh-CN" dirty="0" smtClean="0"/>
          </a:p>
          <a:p>
            <a:pPr marL="128016" lvl="1" indent="0">
              <a:buNone/>
            </a:pPr>
            <a:r>
              <a:rPr lang="zh-CN" altLang="en-US" dirty="0" smtClean="0"/>
              <a:t>④建立指静脉库及制图</a:t>
            </a:r>
            <a:endParaRPr lang="en-US" altLang="zh-CN" dirty="0" smtClean="0"/>
          </a:p>
        </p:txBody>
      </p:sp>
    </p:spTree>
    <p:extLst>
      <p:ext uri="{BB962C8B-B14F-4D97-AF65-F5344CB8AC3E}">
        <p14:creationId xmlns:p14="http://schemas.microsoft.com/office/powerpoint/2010/main" val="35713431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512</TotalTime>
  <Words>638</Words>
  <Application>Microsoft Office PowerPoint</Application>
  <PresentationFormat>宽屏</PresentationFormat>
  <Paragraphs>125</Paragraphs>
  <Slides>14</Slides>
  <Notes>1</Notes>
  <HiddenSlides>1</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14</vt:i4>
      </vt:variant>
    </vt:vector>
  </HeadingPairs>
  <TitlesOfParts>
    <vt:vector size="27" baseType="lpstr">
      <vt:lpstr>Simsun</vt:lpstr>
      <vt:lpstr>华文仿宋</vt:lpstr>
      <vt:lpstr>宋体</vt:lpstr>
      <vt:lpstr>Arial</vt:lpstr>
      <vt:lpstr>Calibri</vt:lpstr>
      <vt:lpstr>Comic Sans MS</vt:lpstr>
      <vt:lpstr>Times New Roman</vt:lpstr>
      <vt:lpstr>Tw Cen MT</vt:lpstr>
      <vt:lpstr>Tw Cen MT Condensed</vt:lpstr>
      <vt:lpstr>Verdana</vt:lpstr>
      <vt:lpstr>Wingdings</vt:lpstr>
      <vt:lpstr>Wingdings 3</vt:lpstr>
      <vt:lpstr>积分</vt:lpstr>
      <vt:lpstr>手指静脉算法研发平台的设计与实现 </vt:lpstr>
      <vt:lpstr>成员介绍及分工</vt:lpstr>
      <vt:lpstr>背景介绍</vt:lpstr>
      <vt:lpstr>设计初衷</vt:lpstr>
      <vt:lpstr>项目简介</vt:lpstr>
      <vt:lpstr>平台简介</vt:lpstr>
      <vt:lpstr>平台简介（续）</vt:lpstr>
      <vt:lpstr>演示程序简介</vt:lpstr>
      <vt:lpstr>创新点及实用性</vt:lpstr>
      <vt:lpstr>创新性及特色</vt:lpstr>
      <vt:lpstr>实验设备</vt:lpstr>
      <vt:lpstr>文件展示</vt:lpstr>
      <vt:lpstr>项目展示</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手指静脉算法研发平台 </dc:title>
  <dc:creator>姜永强</dc:creator>
  <cp:lastModifiedBy>姜永强</cp:lastModifiedBy>
  <cp:revision>70</cp:revision>
  <dcterms:created xsi:type="dcterms:W3CDTF">2015-10-19T01:06:36Z</dcterms:created>
  <dcterms:modified xsi:type="dcterms:W3CDTF">2015-10-22T10:54:39Z</dcterms:modified>
</cp:coreProperties>
</file>