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72" r:id="rId3"/>
    <p:sldId id="257" r:id="rId4"/>
    <p:sldId id="275" r:id="rId5"/>
    <p:sldId id="268" r:id="rId6"/>
    <p:sldId id="273" r:id="rId7"/>
    <p:sldId id="276" r:id="rId8"/>
    <p:sldId id="274" r:id="rId9"/>
    <p:sldId id="277" r:id="rId10"/>
    <p:sldId id="278" r:id="rId11"/>
    <p:sldId id="262" r:id="rId12"/>
    <p:sldId id="269" r:id="rId13"/>
    <p:sldId id="270"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F7FC61-032A-48A8-BBFE-158074661EE8}">
          <p14:sldIdLst>
            <p14:sldId id="256"/>
            <p14:sldId id="272"/>
            <p14:sldId id="257"/>
            <p14:sldId id="275"/>
            <p14:sldId id="268"/>
            <p14:sldId id="273"/>
            <p14:sldId id="276"/>
            <p14:sldId id="274"/>
            <p14:sldId id="277"/>
            <p14:sldId id="278"/>
            <p14:sldId id="262"/>
            <p14:sldId id="269"/>
            <p14:sldId id="27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984DC-3AC2-46FF-8115-50330376A041}" type="datetimeFigureOut">
              <a:rPr lang="zh-CN" altLang="en-US" smtClean="0"/>
              <a:t>2015/10/23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F263B-B061-46E9-A8C2-586FD3CFF012}" type="slidenum">
              <a:rPr lang="zh-CN" altLang="en-US" smtClean="0"/>
              <a:t>‹#›</a:t>
            </a:fld>
            <a:endParaRPr lang="zh-CN" altLang="en-US"/>
          </a:p>
        </p:txBody>
      </p:sp>
    </p:spTree>
    <p:extLst>
      <p:ext uri="{BB962C8B-B14F-4D97-AF65-F5344CB8AC3E}">
        <p14:creationId xmlns:p14="http://schemas.microsoft.com/office/powerpoint/2010/main" val="181674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7F263B-B061-46E9-A8C2-586FD3CFF012}" type="slidenum">
              <a:rPr lang="zh-CN" altLang="en-US" smtClean="0"/>
              <a:t>1</a:t>
            </a:fld>
            <a:endParaRPr lang="zh-CN" altLang="en-US"/>
          </a:p>
        </p:txBody>
      </p:sp>
    </p:spTree>
    <p:extLst>
      <p:ext uri="{BB962C8B-B14F-4D97-AF65-F5344CB8AC3E}">
        <p14:creationId xmlns:p14="http://schemas.microsoft.com/office/powerpoint/2010/main" val="327552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7F263B-B061-46E9-A8C2-586FD3CFF012}" type="slidenum">
              <a:rPr lang="zh-CN" altLang="en-US" smtClean="0"/>
              <a:t>7</a:t>
            </a:fld>
            <a:endParaRPr lang="zh-CN" altLang="en-US"/>
          </a:p>
        </p:txBody>
      </p:sp>
    </p:spTree>
    <p:extLst>
      <p:ext uri="{BB962C8B-B14F-4D97-AF65-F5344CB8AC3E}">
        <p14:creationId xmlns:p14="http://schemas.microsoft.com/office/powerpoint/2010/main" val="4134110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7F263B-B061-46E9-A8C2-586FD3CFF012}" type="slidenum">
              <a:rPr lang="zh-CN" altLang="en-US" smtClean="0"/>
              <a:t>8</a:t>
            </a:fld>
            <a:endParaRPr lang="zh-CN" altLang="en-US"/>
          </a:p>
        </p:txBody>
      </p:sp>
    </p:spTree>
    <p:extLst>
      <p:ext uri="{BB962C8B-B14F-4D97-AF65-F5344CB8AC3E}">
        <p14:creationId xmlns:p14="http://schemas.microsoft.com/office/powerpoint/2010/main" val="3093700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6369438-68E5-4A86-AE2A-C6E90FACFE6F}" type="datetimeFigureOut">
              <a:rPr lang="zh-CN" altLang="en-US" smtClean="0"/>
              <a:t>2015/10/23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719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225539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30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378549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740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106449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334538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114125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3104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1078861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6369438-68E5-4A86-AE2A-C6E90FACFE6F}" type="datetimeFigureOut">
              <a:rPr lang="zh-CN" altLang="en-US" smtClean="0"/>
              <a:t>2015/10/23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72B3A9-0F5C-4C31-9820-FA3B817D52B6}"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9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369438-68E5-4A86-AE2A-C6E90FACFE6F}" type="datetimeFigureOut">
              <a:rPr lang="zh-CN" altLang="en-US" smtClean="0"/>
              <a:t>2015/10/23</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72B3A9-0F5C-4C31-9820-FA3B817D52B6}" type="slidenum">
              <a:rPr lang="zh-CN" altLang="en-US" smtClean="0"/>
              <a:t>‹#›</a:t>
            </a:fld>
            <a:endParaRPr lang="zh-CN" alt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7587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3200" dirty="0"/>
              <a:t>手指静脉识别算法研发</a:t>
            </a:r>
            <a:r>
              <a:rPr lang="zh-CN" altLang="en-US" sz="3200" dirty="0" smtClean="0"/>
              <a:t>平台</a:t>
            </a:r>
            <a:r>
              <a:rPr lang="en-US" altLang="zh-CN" sz="3200" dirty="0"/>
              <a:t/>
            </a:r>
            <a:br>
              <a:rPr lang="en-US" altLang="zh-CN" sz="3200" dirty="0"/>
            </a:br>
            <a:r>
              <a:rPr lang="en-US" altLang="zh-CN" sz="3200" dirty="0" smtClean="0"/>
              <a:t/>
            </a:r>
            <a:br>
              <a:rPr lang="en-US" altLang="zh-CN" sz="3200" dirty="0" smtClean="0"/>
            </a:br>
            <a:r>
              <a:rPr lang="en-US" altLang="zh-CN" sz="3200" dirty="0" smtClean="0"/>
              <a:t>----</a:t>
            </a:r>
            <a:r>
              <a:rPr lang="zh-CN" altLang="en-US" sz="3200" dirty="0" smtClean="0"/>
              <a:t>设计</a:t>
            </a:r>
            <a:r>
              <a:rPr lang="zh-CN" altLang="en-US" sz="3200" dirty="0"/>
              <a:t>与实现</a:t>
            </a:r>
            <a:r>
              <a:rPr lang="en-US" altLang="zh-CN" sz="3200" dirty="0" smtClean="0"/>
              <a:t>	</a:t>
            </a:r>
            <a:endParaRPr lang="zh-CN" altLang="en-US" sz="3200" dirty="0"/>
          </a:p>
        </p:txBody>
      </p:sp>
      <p:sp>
        <p:nvSpPr>
          <p:cNvPr id="3" name="副标题 2"/>
          <p:cNvSpPr>
            <a:spLocks noGrp="1"/>
          </p:cNvSpPr>
          <p:nvPr>
            <p:ph type="subTitle" idx="1"/>
          </p:nvPr>
        </p:nvSpPr>
        <p:spPr/>
        <p:txBody>
          <a:bodyPr>
            <a:normAutofit fontScale="92500" lnSpcReduction="20000"/>
          </a:bodyPr>
          <a:lstStyle/>
          <a:p>
            <a:endParaRPr lang="en-US" altLang="zh-CN" dirty="0" smtClean="0"/>
          </a:p>
          <a:p>
            <a:r>
              <a:rPr lang="zh-CN" altLang="en-US" dirty="0" smtClean="0"/>
              <a:t>指导老师：尹义龙教授</a:t>
            </a:r>
            <a:endParaRPr lang="en-US" altLang="zh-CN" dirty="0" smtClean="0"/>
          </a:p>
          <a:p>
            <a:r>
              <a:rPr lang="en-US" altLang="zh-CN" dirty="0"/>
              <a:t>	</a:t>
            </a:r>
            <a:r>
              <a:rPr lang="en-US" altLang="zh-CN" dirty="0" smtClean="0"/>
              <a:t>   </a:t>
            </a:r>
            <a:r>
              <a:rPr lang="zh-CN" altLang="en-US" dirty="0" smtClean="0"/>
              <a:t>杨公平教授</a:t>
            </a:r>
            <a:endParaRPr lang="en-US" altLang="zh-CN" dirty="0" smtClean="0"/>
          </a:p>
          <a:p>
            <a:endParaRPr lang="en-US" altLang="zh-CN" dirty="0" smtClean="0"/>
          </a:p>
          <a:p>
            <a:r>
              <a:rPr lang="zh-CN" altLang="en-US" dirty="0" smtClean="0"/>
              <a:t>小组成员：郭洋</a:t>
            </a:r>
            <a:r>
              <a:rPr lang="en-US" altLang="zh-CN" dirty="0" smtClean="0"/>
              <a:t>     </a:t>
            </a:r>
            <a:r>
              <a:rPr lang="zh-CN" altLang="en-US" dirty="0" smtClean="0"/>
              <a:t>姜永强</a:t>
            </a:r>
            <a:r>
              <a:rPr lang="en-US" altLang="zh-CN" dirty="0"/>
              <a:t> </a:t>
            </a:r>
          </a:p>
          <a:p>
            <a:r>
              <a:rPr lang="en-US" altLang="zh-CN" dirty="0" smtClean="0"/>
              <a:t>	   </a:t>
            </a:r>
            <a:r>
              <a:rPr lang="zh-CN" altLang="en-US" dirty="0" smtClean="0"/>
              <a:t>康泽岩</a:t>
            </a:r>
            <a:r>
              <a:rPr lang="en-US" altLang="zh-CN" dirty="0" smtClean="0"/>
              <a:t> </a:t>
            </a:r>
            <a:r>
              <a:rPr lang="zh-CN" altLang="en-US" dirty="0" smtClean="0"/>
              <a:t>温依琳</a:t>
            </a:r>
            <a:endParaRPr lang="zh-CN" altLang="en-US" dirty="0"/>
          </a:p>
        </p:txBody>
      </p:sp>
    </p:spTree>
    <p:extLst>
      <p:ext uri="{BB962C8B-B14F-4D97-AF65-F5344CB8AC3E}">
        <p14:creationId xmlns:p14="http://schemas.microsoft.com/office/powerpoint/2010/main" val="3295946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工作展望</a:t>
            </a:r>
            <a:endParaRPr lang="zh-CN" altLang="en-US" dirty="0"/>
          </a:p>
        </p:txBody>
      </p:sp>
      <p:sp>
        <p:nvSpPr>
          <p:cNvPr id="3" name="内容占位符 2"/>
          <p:cNvSpPr>
            <a:spLocks noGrp="1"/>
          </p:cNvSpPr>
          <p:nvPr>
            <p:ph idx="1"/>
          </p:nvPr>
        </p:nvSpPr>
        <p:spPr/>
        <p:txBody>
          <a:bodyPr/>
          <a:lstStyle/>
          <a:p>
            <a:r>
              <a:rPr lang="zh-CN" altLang="en-US" dirty="0" smtClean="0"/>
              <a:t>由于本平台已投入使用，未来很长一段时间将继续对平台进行维护与扩展。</a:t>
            </a:r>
            <a:endParaRPr lang="en-US" altLang="zh-CN" dirty="0" smtClean="0"/>
          </a:p>
          <a:p>
            <a:endParaRPr lang="en-US" altLang="zh-CN" dirty="0"/>
          </a:p>
          <a:p>
            <a:r>
              <a:rPr lang="zh-CN" altLang="en-US" dirty="0" smtClean="0"/>
              <a:t>例如设计成网络版，向外公开等。</a:t>
            </a:r>
            <a:endParaRPr lang="zh-CN" altLang="en-US" dirty="0"/>
          </a:p>
        </p:txBody>
      </p:sp>
    </p:spTree>
    <p:extLst>
      <p:ext uri="{BB962C8B-B14F-4D97-AF65-F5344CB8AC3E}">
        <p14:creationId xmlns:p14="http://schemas.microsoft.com/office/powerpoint/2010/main" val="20433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文件展示</a:t>
            </a:r>
            <a:endParaRPr lang="zh-CN" altLang="en-US" dirty="0"/>
          </a:p>
        </p:txBody>
      </p:sp>
      <p:sp>
        <p:nvSpPr>
          <p:cNvPr id="3" name="内容占位符 2"/>
          <p:cNvSpPr>
            <a:spLocks noGrp="1"/>
          </p:cNvSpPr>
          <p:nvPr>
            <p:ph idx="1"/>
          </p:nvPr>
        </p:nvSpPr>
        <p:spPr/>
        <p:txBody>
          <a:bodyPr/>
          <a:lstStyle/>
          <a:p>
            <a:r>
              <a:rPr lang="zh-CN" altLang="en-US" dirty="0" smtClean="0"/>
              <a:t>两个</a:t>
            </a:r>
            <a:r>
              <a:rPr lang="zh-CN" altLang="en-US" dirty="0"/>
              <a:t>程序</a:t>
            </a:r>
            <a:r>
              <a:rPr lang="zh-CN" altLang="en-US" dirty="0" smtClean="0"/>
              <a:t>，超过</a:t>
            </a:r>
            <a:r>
              <a:rPr lang="en-US" altLang="zh-CN" dirty="0" smtClean="0"/>
              <a:t>70</a:t>
            </a:r>
            <a:r>
              <a:rPr lang="zh-CN" altLang="en-US" dirty="0" smtClean="0"/>
              <a:t>个文件的编写。</a:t>
            </a:r>
            <a:endParaRPr lang="en-US" altLang="zh-CN" dirty="0" smtClean="0"/>
          </a:p>
        </p:txBody>
      </p:sp>
      <p:pic>
        <p:nvPicPr>
          <p:cNvPr id="5" name="图片 4"/>
          <p:cNvPicPr>
            <a:picLocks noChangeAspect="1"/>
          </p:cNvPicPr>
          <p:nvPr/>
        </p:nvPicPr>
        <p:blipFill>
          <a:blip r:embed="rId2"/>
          <a:stretch>
            <a:fillRect/>
          </a:stretch>
        </p:blipFill>
        <p:spPr>
          <a:xfrm>
            <a:off x="352539" y="2877969"/>
            <a:ext cx="8191500" cy="3705225"/>
          </a:xfrm>
          <a:prstGeom prst="rect">
            <a:avLst/>
          </a:prstGeom>
        </p:spPr>
      </p:pic>
      <p:pic>
        <p:nvPicPr>
          <p:cNvPr id="4" name="图片 3"/>
          <p:cNvPicPr>
            <a:picLocks noChangeAspect="1"/>
          </p:cNvPicPr>
          <p:nvPr/>
        </p:nvPicPr>
        <p:blipFill>
          <a:blip r:embed="rId3"/>
          <a:stretch>
            <a:fillRect/>
          </a:stretch>
        </p:blipFill>
        <p:spPr>
          <a:xfrm>
            <a:off x="7651673" y="423774"/>
            <a:ext cx="4383505" cy="4908390"/>
          </a:xfrm>
          <a:prstGeom prst="rect">
            <a:avLst/>
          </a:prstGeom>
        </p:spPr>
      </p:pic>
    </p:spTree>
    <p:extLst>
      <p:ext uri="{BB962C8B-B14F-4D97-AF65-F5344CB8AC3E}">
        <p14:creationId xmlns:p14="http://schemas.microsoft.com/office/powerpoint/2010/main" val="15490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实验设备</a:t>
            </a:r>
            <a:endParaRPr lang="zh-CN" altLang="en-US" dirty="0"/>
          </a:p>
        </p:txBody>
      </p:sp>
      <p:sp>
        <p:nvSpPr>
          <p:cNvPr id="3" name="内容占位符 2"/>
          <p:cNvSpPr>
            <a:spLocks noGrp="1"/>
          </p:cNvSpPr>
          <p:nvPr>
            <p:ph idx="1"/>
          </p:nvPr>
        </p:nvSpPr>
        <p:spPr>
          <a:xfrm>
            <a:off x="1024127" y="2084832"/>
            <a:ext cx="9720073" cy="4023360"/>
          </a:xfrm>
        </p:spPr>
        <p:txBody>
          <a:bodyPr/>
          <a:lstStyle/>
          <a:p>
            <a:pPr marL="0" indent="0">
              <a:buNone/>
            </a:pPr>
            <a:r>
              <a:rPr lang="zh-CN" altLang="en-US" dirty="0" smtClean="0"/>
              <a:t>手指静脉采集仪一台（</a:t>
            </a:r>
            <a:r>
              <a:rPr lang="en-US" altLang="zh-CN" dirty="0" smtClean="0"/>
              <a:t>MLA</a:t>
            </a:r>
            <a:r>
              <a:rPr lang="zh-CN" altLang="en-US" dirty="0" smtClean="0"/>
              <a:t>实验室提供</a:t>
            </a:r>
            <a:r>
              <a:rPr lang="zh-CN" altLang="en-US" dirty="0" smtClean="0"/>
              <a:t>）</a:t>
            </a:r>
            <a:r>
              <a:rPr lang="zh-CN" altLang="en-US" dirty="0" smtClean="0">
                <a:sym typeface="Wingdings" panose="05000000000000000000" pitchFamily="2" charset="2"/>
              </a:rPr>
              <a:t>：</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3303" y="2913113"/>
            <a:ext cx="5068282" cy="375285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1763" y="2519085"/>
            <a:ext cx="5148925" cy="3678174"/>
          </a:xfrm>
          <a:prstGeom prst="rect">
            <a:avLst/>
          </a:prstGeom>
        </p:spPr>
      </p:pic>
    </p:spTree>
    <p:extLst>
      <p:ext uri="{BB962C8B-B14F-4D97-AF65-F5344CB8AC3E}">
        <p14:creationId xmlns:p14="http://schemas.microsoft.com/office/powerpoint/2010/main" val="182538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项目展示</a:t>
            </a:r>
            <a:endParaRPr lang="zh-CN" altLang="en-US" dirty="0"/>
          </a:p>
        </p:txBody>
      </p:sp>
      <p:sp>
        <p:nvSpPr>
          <p:cNvPr id="3" name="内容占位符 2"/>
          <p:cNvSpPr>
            <a:spLocks noGrp="1"/>
          </p:cNvSpPr>
          <p:nvPr>
            <p:ph idx="1"/>
          </p:nvPr>
        </p:nvSpPr>
        <p:spPr>
          <a:xfrm>
            <a:off x="2302083" y="3508873"/>
            <a:ext cx="9720073" cy="4023360"/>
          </a:xfrm>
        </p:spPr>
        <p:txBody>
          <a:bodyPr/>
          <a:lstStyle/>
          <a:p>
            <a:r>
              <a:rPr lang="zh-CN" altLang="en-US" dirty="0" smtClean="0"/>
              <a:t>下面请看一段对于平台部分主要功能的视频演示。</a:t>
            </a:r>
            <a:endParaRPr lang="zh-CN" altLang="en-US" dirty="0"/>
          </a:p>
        </p:txBody>
      </p:sp>
    </p:spTree>
    <p:extLst>
      <p:ext uri="{BB962C8B-B14F-4D97-AF65-F5344CB8AC3E}">
        <p14:creationId xmlns:p14="http://schemas.microsoft.com/office/powerpoint/2010/main" val="103454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748269" y="2721165"/>
            <a:ext cx="3073707" cy="1446550"/>
          </a:xfrm>
          <a:prstGeom prst="rect">
            <a:avLst/>
          </a:prstGeom>
          <a:noFill/>
        </p:spPr>
        <p:txBody>
          <a:bodyPr wrap="square" rtlCol="0">
            <a:spAutoFit/>
          </a:bodyPr>
          <a:lstStyle/>
          <a:p>
            <a:r>
              <a:rPr lang="zh-CN" altLang="en-US" sz="8800" dirty="0" smtClean="0"/>
              <a:t>谢谢</a:t>
            </a:r>
            <a:endParaRPr lang="zh-CN" altLang="en-US" sz="8800" dirty="0"/>
          </a:p>
        </p:txBody>
      </p:sp>
    </p:spTree>
    <p:extLst>
      <p:ext uri="{BB962C8B-B14F-4D97-AF65-F5344CB8AC3E}">
        <p14:creationId xmlns:p14="http://schemas.microsoft.com/office/powerpoint/2010/main" val="1722526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成员</a:t>
            </a:r>
            <a:r>
              <a:rPr lang="zh-CN" altLang="en-US" dirty="0" smtClean="0"/>
              <a:t>介绍及分工</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616004999"/>
              </p:ext>
            </p:extLst>
          </p:nvPr>
        </p:nvGraphicFramePr>
        <p:xfrm>
          <a:off x="1023938" y="2084832"/>
          <a:ext cx="9720262" cy="4194784"/>
        </p:xfrm>
        <a:graphic>
          <a:graphicData uri="http://schemas.openxmlformats.org/drawingml/2006/table">
            <a:tbl>
              <a:tblPr firstRow="1" bandRow="1">
                <a:tableStyleId>{5C22544A-7EE6-4342-B048-85BDC9FD1C3A}</a:tableStyleId>
              </a:tblPr>
              <a:tblGrid>
                <a:gridCol w="2093835"/>
                <a:gridCol w="7626427"/>
              </a:tblGrid>
              <a:tr h="1048696">
                <a:tc>
                  <a:txBody>
                    <a:bodyPr/>
                    <a:lstStyle/>
                    <a:p>
                      <a:r>
                        <a:rPr lang="zh-CN" altLang="en-US" dirty="0" smtClean="0"/>
                        <a:t>郭洋（组长）</a:t>
                      </a:r>
                      <a:endParaRPr lang="zh-CN" altLang="en-US" dirty="0"/>
                    </a:p>
                  </a:txBody>
                  <a:tcPr/>
                </a:tc>
                <a:tc>
                  <a:txBody>
                    <a:bodyPr/>
                    <a:lstStyle/>
                    <a:p>
                      <a:r>
                        <a:rPr lang="zh-CN" altLang="en-US" dirty="0" smtClean="0"/>
                        <a:t>项目负责人。规划任务进度，督促组员按进度完成任务。</a:t>
                      </a:r>
                      <a:endParaRPr lang="en-US" altLang="zh-CN" dirty="0" smtClean="0"/>
                    </a:p>
                    <a:p>
                      <a:endParaRPr lang="en-US" altLang="zh-CN" dirty="0" smtClean="0"/>
                    </a:p>
                    <a:p>
                      <a:r>
                        <a:rPr lang="zh-CN" altLang="en-US" dirty="0" smtClean="0"/>
                        <a:t>主持平台主要框架代码编写及技术文档的编辑</a:t>
                      </a:r>
                      <a:endParaRPr lang="zh-CN" altLang="en-US" dirty="0"/>
                    </a:p>
                  </a:txBody>
                  <a:tcPr/>
                </a:tc>
              </a:tr>
              <a:tr h="1048696">
                <a:tc>
                  <a:txBody>
                    <a:bodyPr/>
                    <a:lstStyle/>
                    <a:p>
                      <a:r>
                        <a:rPr lang="zh-CN" altLang="en-US" dirty="0" smtClean="0"/>
                        <a:t>姜永强</a:t>
                      </a:r>
                      <a:endParaRPr lang="zh-CN" altLang="en-US" dirty="0"/>
                    </a:p>
                  </a:txBody>
                  <a:tcPr/>
                </a:tc>
                <a:tc>
                  <a:txBody>
                    <a:bodyPr/>
                    <a:lstStyle/>
                    <a:p>
                      <a:r>
                        <a:rPr lang="zh-CN" altLang="en-US" dirty="0" smtClean="0"/>
                        <a:t>主要负责</a:t>
                      </a:r>
                      <a:r>
                        <a:rPr lang="en-US" altLang="zh-CN" dirty="0" err="1" smtClean="0"/>
                        <a:t>Matlab</a:t>
                      </a:r>
                      <a:r>
                        <a:rPr lang="zh-CN" altLang="en-US" dirty="0" smtClean="0"/>
                        <a:t>混合编程内容</a:t>
                      </a:r>
                      <a:endParaRPr lang="en-US" altLang="zh-CN" dirty="0" smtClean="0"/>
                    </a:p>
                    <a:p>
                      <a:endParaRPr lang="en-US" altLang="zh-CN" dirty="0" smtClean="0"/>
                    </a:p>
                    <a:p>
                      <a:r>
                        <a:rPr lang="zh-CN" altLang="en-US" dirty="0" smtClean="0"/>
                        <a:t>主持演示程序代码编写及配置文档编辑</a:t>
                      </a:r>
                      <a:endParaRPr lang="zh-CN" altLang="en-US" dirty="0"/>
                    </a:p>
                  </a:txBody>
                  <a:tcPr/>
                </a:tc>
              </a:tr>
              <a:tr h="1048696">
                <a:tc>
                  <a:txBody>
                    <a:bodyPr/>
                    <a:lstStyle/>
                    <a:p>
                      <a:r>
                        <a:rPr lang="zh-CN" altLang="en-US" dirty="0" smtClean="0"/>
                        <a:t>康泽岩</a:t>
                      </a:r>
                      <a:endParaRPr lang="zh-CN" altLang="en-US" dirty="0"/>
                    </a:p>
                  </a:txBody>
                  <a:tcPr/>
                </a:tc>
                <a:tc>
                  <a:txBody>
                    <a:bodyPr/>
                    <a:lstStyle/>
                    <a:p>
                      <a:r>
                        <a:rPr lang="zh-CN" altLang="en-US" dirty="0" smtClean="0"/>
                        <a:t>参与平台实现代码的编写</a:t>
                      </a:r>
                      <a:endParaRPr lang="en-US" altLang="zh-CN" dirty="0" smtClean="0"/>
                    </a:p>
                    <a:p>
                      <a:endParaRPr lang="en-US" altLang="zh-CN" dirty="0" smtClean="0"/>
                    </a:p>
                    <a:p>
                      <a:r>
                        <a:rPr lang="zh-CN" altLang="en-US" dirty="0" smtClean="0"/>
                        <a:t>编辑操作文档</a:t>
                      </a:r>
                      <a:endParaRPr lang="en-US" altLang="zh-CN" dirty="0" smtClean="0"/>
                    </a:p>
                  </a:txBody>
                  <a:tcPr/>
                </a:tc>
              </a:tr>
              <a:tr h="1048696">
                <a:tc>
                  <a:txBody>
                    <a:bodyPr/>
                    <a:lstStyle/>
                    <a:p>
                      <a:r>
                        <a:rPr lang="zh-CN" altLang="en-US" dirty="0" smtClean="0"/>
                        <a:t>温依琳</a:t>
                      </a:r>
                      <a:endParaRPr lang="zh-CN" altLang="en-US" dirty="0"/>
                    </a:p>
                  </a:txBody>
                  <a:tcPr/>
                </a:tc>
                <a:tc>
                  <a:txBody>
                    <a:bodyPr/>
                    <a:lstStyle/>
                    <a:p>
                      <a:r>
                        <a:rPr lang="zh-CN" altLang="en-US" dirty="0" smtClean="0"/>
                        <a:t>负责资料的收集以及项目过程的记录</a:t>
                      </a:r>
                      <a:endParaRPr lang="en-US" altLang="zh-CN" dirty="0" smtClean="0"/>
                    </a:p>
                    <a:p>
                      <a:endParaRPr lang="en-US" altLang="zh-CN" dirty="0" smtClean="0"/>
                    </a:p>
                    <a:p>
                      <a:r>
                        <a:rPr lang="zh-CN" altLang="en-US" dirty="0" smtClean="0"/>
                        <a:t>项目故障测试及记录</a:t>
                      </a:r>
                      <a:endParaRPr lang="zh-CN" altLang="en-US" dirty="0"/>
                    </a:p>
                  </a:txBody>
                  <a:tcPr/>
                </a:tc>
              </a:tr>
            </a:tbl>
          </a:graphicData>
        </a:graphic>
      </p:graphicFrame>
    </p:spTree>
    <p:extLst>
      <p:ext uri="{BB962C8B-B14F-4D97-AF65-F5344CB8AC3E}">
        <p14:creationId xmlns:p14="http://schemas.microsoft.com/office/powerpoint/2010/main" val="424141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zh-CN" altLang="en-US" dirty="0" smtClean="0"/>
              <a:t>介绍</a:t>
            </a:r>
            <a:endParaRPr lang="zh-CN" altLang="en-US" dirty="0"/>
          </a:p>
        </p:txBody>
      </p:sp>
      <p:sp>
        <p:nvSpPr>
          <p:cNvPr id="4" name="Rectangle 1"/>
          <p:cNvSpPr>
            <a:spLocks noGrp="1" noChangeArrowheads="1"/>
          </p:cNvSpPr>
          <p:nvPr>
            <p:ph idx="1"/>
          </p:nvPr>
        </p:nvSpPr>
        <p:spPr bwMode="auto">
          <a:xfrm>
            <a:off x="1024128" y="1822059"/>
            <a:ext cx="101134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smtClean="0">
                <a:solidFill>
                  <a:srgbClr val="000000"/>
                </a:solidFill>
                <a:latin typeface="宋体" panose="02010600030101010101" pitchFamily="2" charset="-122"/>
                <a:ea typeface="宋体" panose="02010600030101010101" pitchFamily="2" charset="-122"/>
              </a:rPr>
              <a:t>指静脉识别是指以人的手指红外静脉图像为特征的一种生物识别技术。</a:t>
            </a:r>
            <a:endParaRPr lang="en-US" altLang="zh-CN" sz="2400" dirty="0" smtClean="0">
              <a:solidFill>
                <a:srgbClr val="000000"/>
              </a:solidFill>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a:solidFill>
                  <a:srgbClr val="000000"/>
                </a:solidFill>
                <a:latin typeface="宋体" panose="02010600030101010101" pitchFamily="2" charset="-122"/>
                <a:ea typeface="宋体" panose="02010600030101010101" pitchFamily="2" charset="-122"/>
              </a:rPr>
              <a:t>其</a:t>
            </a:r>
            <a:r>
              <a:rPr lang="zh-CN" altLang="en-US" sz="2400" dirty="0" smtClean="0">
                <a:solidFill>
                  <a:srgbClr val="000000"/>
                </a:solidFill>
                <a:latin typeface="宋体" panose="02010600030101010101" pitchFamily="2" charset="-122"/>
                <a:ea typeface="宋体" panose="02010600030101010101" pitchFamily="2" charset="-122"/>
              </a:rPr>
              <a:t>过程包括采样，建立模板，匹配。</a:t>
            </a:r>
            <a:endParaRPr lang="en-US" altLang="zh-CN" sz="2400" dirty="0">
              <a:solidFill>
                <a:srgbClr val="000000"/>
              </a:solidFill>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p:txBody>
      </p:sp>
      <p:pic>
        <p:nvPicPr>
          <p:cNvPr id="5" name="Picture 3"/>
          <p:cNvPicPr>
            <a:picLocks noChangeAspect="1" noChangeArrowheads="1"/>
          </p:cNvPicPr>
          <p:nvPr/>
        </p:nvPicPr>
        <p:blipFill>
          <a:blip r:embed="rId2" cstate="print"/>
          <a:srcRect/>
          <a:stretch>
            <a:fillRect/>
          </a:stretch>
        </p:blipFill>
        <p:spPr bwMode="auto">
          <a:xfrm>
            <a:off x="532334" y="3073082"/>
            <a:ext cx="1699737" cy="1905000"/>
          </a:xfrm>
          <a:prstGeom prst="rect">
            <a:avLst/>
          </a:prstGeom>
          <a:noFill/>
          <a:ln w="9525">
            <a:noFill/>
            <a:miter lim="800000"/>
            <a:headEnd/>
            <a:tailEnd/>
          </a:ln>
          <a:effectLst/>
        </p:spPr>
      </p:pic>
      <p:cxnSp>
        <p:nvCxnSpPr>
          <p:cNvPr id="6" name="直接箭头连接符 5"/>
          <p:cNvCxnSpPr/>
          <p:nvPr/>
        </p:nvCxnSpPr>
        <p:spPr bwMode="auto">
          <a:xfrm flipV="1">
            <a:off x="5315401" y="3265170"/>
            <a:ext cx="458356" cy="794"/>
          </a:xfrm>
          <a:prstGeom prst="straightConnector1">
            <a:avLst/>
          </a:prstGeom>
          <a:noFill/>
          <a:ln w="9525" cap="flat" cmpd="sng" algn="ctr">
            <a:solidFill>
              <a:schemeClr val="tx1"/>
            </a:solidFill>
            <a:prstDash val="solid"/>
            <a:round/>
            <a:headEnd type="none" w="med" len="med"/>
            <a:tailEnd type="arrow"/>
          </a:ln>
          <a:effectLst/>
        </p:spPr>
      </p:cxnSp>
      <p:sp>
        <p:nvSpPr>
          <p:cNvPr id="7" name="矩形 6"/>
          <p:cNvSpPr/>
          <p:nvPr/>
        </p:nvSpPr>
        <p:spPr bwMode="auto">
          <a:xfrm>
            <a:off x="5770096" y="3073082"/>
            <a:ext cx="1451461"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Image capturing</a:t>
            </a:r>
            <a:endParaRPr kumimoji="0" lang="zh-CN" altLang="en-US" sz="1200" b="0" i="0" u="none" strike="noStrike" cap="none" normalizeH="0" baseline="0" dirty="0" smtClean="0">
              <a:ln>
                <a:noFill/>
              </a:ln>
              <a:solidFill>
                <a:schemeClr val="tx1"/>
              </a:solidFill>
              <a:effectLst/>
              <a:latin typeface="Comic Sans MS" pitchFamily="66" charset="0"/>
            </a:endParaRPr>
          </a:p>
        </p:txBody>
      </p:sp>
      <p:sp>
        <p:nvSpPr>
          <p:cNvPr id="8" name="矩形 7"/>
          <p:cNvSpPr/>
          <p:nvPr/>
        </p:nvSpPr>
        <p:spPr bwMode="auto">
          <a:xfrm>
            <a:off x="5770096" y="4673282"/>
            <a:ext cx="1451461"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Image capturing</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9" name="直接箭头连接符 8"/>
          <p:cNvCxnSpPr/>
          <p:nvPr/>
        </p:nvCxnSpPr>
        <p:spPr bwMode="auto">
          <a:xfrm flipV="1">
            <a:off x="5315401" y="4827270"/>
            <a:ext cx="458356" cy="794"/>
          </a:xfrm>
          <a:prstGeom prst="straightConnector1">
            <a:avLst/>
          </a:prstGeom>
          <a:noFill/>
          <a:ln w="9525" cap="flat" cmpd="sng" algn="ctr">
            <a:solidFill>
              <a:schemeClr val="tx1"/>
            </a:solidFill>
            <a:prstDash val="solid"/>
            <a:round/>
            <a:headEnd type="none" w="med" len="med"/>
            <a:tailEnd type="arrow"/>
          </a:ln>
          <a:effectLst/>
        </p:spPr>
      </p:cxnSp>
      <p:cxnSp>
        <p:nvCxnSpPr>
          <p:cNvPr id="10" name="直接箭头连接符 9"/>
          <p:cNvCxnSpPr/>
          <p:nvPr/>
        </p:nvCxnSpPr>
        <p:spPr bwMode="auto">
          <a:xfrm flipV="1">
            <a:off x="7220829" y="3266070"/>
            <a:ext cx="288728" cy="794"/>
          </a:xfrm>
          <a:prstGeom prst="straightConnector1">
            <a:avLst/>
          </a:prstGeom>
          <a:noFill/>
          <a:ln w="9525" cap="flat" cmpd="sng" algn="ctr">
            <a:solidFill>
              <a:schemeClr val="tx1"/>
            </a:solidFill>
            <a:prstDash val="solid"/>
            <a:round/>
            <a:headEnd type="none" w="med" len="med"/>
            <a:tailEnd type="arrow"/>
          </a:ln>
          <a:effectLst/>
        </p:spPr>
      </p:cxnSp>
      <p:sp>
        <p:nvSpPr>
          <p:cNvPr id="11" name="矩形 10"/>
          <p:cNvSpPr/>
          <p:nvPr/>
        </p:nvSpPr>
        <p:spPr bwMode="auto">
          <a:xfrm>
            <a:off x="7523274" y="3073082"/>
            <a:ext cx="1222283"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altLang="zh-CN" sz="1200" b="0" dirty="0" smtClean="0">
                <a:latin typeface="Comic Sans MS" pitchFamily="66" charset="0"/>
              </a:rPr>
              <a:t>Preprocessing</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12" name="直接箭头连接符 11"/>
          <p:cNvCxnSpPr>
            <a:stCxn id="11" idx="3"/>
          </p:cNvCxnSpPr>
          <p:nvPr/>
        </p:nvCxnSpPr>
        <p:spPr bwMode="auto">
          <a:xfrm>
            <a:off x="8745557" y="3263582"/>
            <a:ext cx="211800" cy="2488"/>
          </a:xfrm>
          <a:prstGeom prst="straightConnector1">
            <a:avLst/>
          </a:prstGeom>
          <a:noFill/>
          <a:ln w="9525" cap="flat" cmpd="sng" algn="ctr">
            <a:solidFill>
              <a:schemeClr val="tx1"/>
            </a:solidFill>
            <a:prstDash val="solid"/>
            <a:round/>
            <a:headEnd type="none" w="med" len="med"/>
            <a:tailEnd type="arrow"/>
          </a:ln>
          <a:effectLst/>
        </p:spPr>
      </p:cxnSp>
      <p:sp>
        <p:nvSpPr>
          <p:cNvPr id="13" name="矩形 12"/>
          <p:cNvSpPr/>
          <p:nvPr/>
        </p:nvSpPr>
        <p:spPr bwMode="auto">
          <a:xfrm>
            <a:off x="8970111" y="3073082"/>
            <a:ext cx="160424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Feature extraction</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14" name="形状 34"/>
          <p:cNvCxnSpPr>
            <a:stCxn id="13" idx="3"/>
          </p:cNvCxnSpPr>
          <p:nvPr/>
        </p:nvCxnSpPr>
        <p:spPr bwMode="auto">
          <a:xfrm>
            <a:off x="10574357" y="3263582"/>
            <a:ext cx="504000" cy="648000"/>
          </a:xfrm>
          <a:prstGeom prst="bentConnector2">
            <a:avLst/>
          </a:prstGeom>
          <a:noFill/>
          <a:ln w="9525" cap="flat" cmpd="sng" algn="ctr">
            <a:solidFill>
              <a:schemeClr val="tx1"/>
            </a:solidFill>
            <a:prstDash val="solid"/>
            <a:round/>
            <a:headEnd type="none" w="med" len="med"/>
            <a:tailEnd type="arrow"/>
          </a:ln>
          <a:effectLst/>
        </p:spPr>
      </p:cxnSp>
      <p:sp>
        <p:nvSpPr>
          <p:cNvPr id="15" name="矩形 14"/>
          <p:cNvSpPr/>
          <p:nvPr/>
        </p:nvSpPr>
        <p:spPr bwMode="auto">
          <a:xfrm>
            <a:off x="10648245" y="3911282"/>
            <a:ext cx="916712"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Database </a:t>
            </a:r>
            <a:endParaRPr kumimoji="0" lang="zh-CN" altLang="en-US" sz="1200" b="0" i="0" u="none" strike="noStrike" cap="none" normalizeH="0" baseline="0" dirty="0" smtClean="0">
              <a:ln>
                <a:noFill/>
              </a:ln>
              <a:solidFill>
                <a:schemeClr val="tx1"/>
              </a:solidFill>
              <a:effectLst/>
              <a:latin typeface="Comic Sans MS" pitchFamily="66" charset="0"/>
            </a:endParaRPr>
          </a:p>
        </p:txBody>
      </p:sp>
      <p:sp>
        <p:nvSpPr>
          <p:cNvPr id="16" name="矩形 15"/>
          <p:cNvSpPr/>
          <p:nvPr/>
        </p:nvSpPr>
        <p:spPr bwMode="auto">
          <a:xfrm>
            <a:off x="5453350" y="2692082"/>
            <a:ext cx="6187807" cy="1752600"/>
          </a:xfrm>
          <a:prstGeom prst="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17" name="矩形 16"/>
          <p:cNvSpPr/>
          <p:nvPr/>
        </p:nvSpPr>
        <p:spPr bwMode="auto">
          <a:xfrm>
            <a:off x="6987947" y="3987482"/>
            <a:ext cx="1986210" cy="381000"/>
          </a:xfrm>
          <a:prstGeom prst="rect">
            <a:avLst/>
          </a:prstGeom>
          <a:solidFill>
            <a:srgbClr val="00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i="0" u="none" strike="noStrike" cap="none" normalizeH="0" baseline="0" dirty="0" smtClean="0">
                <a:ln>
                  <a:noFill/>
                </a:ln>
                <a:solidFill>
                  <a:srgbClr val="FF6600"/>
                </a:solidFill>
                <a:effectLst/>
                <a:latin typeface="Comic Sans MS" pitchFamily="66" charset="0"/>
              </a:rPr>
              <a:t>The enroll stage</a:t>
            </a:r>
            <a:endParaRPr kumimoji="0" lang="zh-CN" altLang="en-US" sz="1600" i="0" u="none" strike="noStrike" cap="none" normalizeH="0" baseline="0" dirty="0" smtClean="0">
              <a:ln>
                <a:noFill/>
              </a:ln>
              <a:solidFill>
                <a:srgbClr val="FF6600"/>
              </a:solidFill>
              <a:effectLst/>
              <a:latin typeface="Comic Sans MS" pitchFamily="66" charset="0"/>
            </a:endParaRPr>
          </a:p>
        </p:txBody>
      </p:sp>
      <p:cxnSp>
        <p:nvCxnSpPr>
          <p:cNvPr id="18" name="直接箭头连接符 17"/>
          <p:cNvCxnSpPr/>
          <p:nvPr/>
        </p:nvCxnSpPr>
        <p:spPr bwMode="auto">
          <a:xfrm flipV="1">
            <a:off x="7220829" y="4866270"/>
            <a:ext cx="288728" cy="794"/>
          </a:xfrm>
          <a:prstGeom prst="straightConnector1">
            <a:avLst/>
          </a:prstGeom>
          <a:noFill/>
          <a:ln w="9525" cap="flat" cmpd="sng" algn="ctr">
            <a:solidFill>
              <a:schemeClr val="tx1"/>
            </a:solidFill>
            <a:prstDash val="solid"/>
            <a:round/>
            <a:headEnd type="none" w="med" len="med"/>
            <a:tailEnd type="arrow"/>
          </a:ln>
          <a:effectLst/>
        </p:spPr>
      </p:cxnSp>
      <p:sp>
        <p:nvSpPr>
          <p:cNvPr id="19" name="矩形 18"/>
          <p:cNvSpPr/>
          <p:nvPr/>
        </p:nvSpPr>
        <p:spPr bwMode="auto">
          <a:xfrm>
            <a:off x="7523274" y="4673282"/>
            <a:ext cx="1222283"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altLang="zh-CN" sz="1200" b="0" dirty="0" smtClean="0">
                <a:latin typeface="Comic Sans MS" pitchFamily="66" charset="0"/>
              </a:rPr>
              <a:t>Preprocessing</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20" name="直接箭头连接符 19"/>
          <p:cNvCxnSpPr>
            <a:stCxn id="19" idx="3"/>
          </p:cNvCxnSpPr>
          <p:nvPr/>
        </p:nvCxnSpPr>
        <p:spPr bwMode="auto">
          <a:xfrm>
            <a:off x="8745557" y="4863782"/>
            <a:ext cx="211800" cy="2488"/>
          </a:xfrm>
          <a:prstGeom prst="straightConnector1">
            <a:avLst/>
          </a:prstGeom>
          <a:noFill/>
          <a:ln w="9525" cap="flat" cmpd="sng" algn="ctr">
            <a:solidFill>
              <a:schemeClr val="tx1"/>
            </a:solidFill>
            <a:prstDash val="solid"/>
            <a:round/>
            <a:headEnd type="none" w="med" len="med"/>
            <a:tailEnd type="arrow"/>
          </a:ln>
          <a:effectLst/>
        </p:spPr>
      </p:cxnSp>
      <p:sp>
        <p:nvSpPr>
          <p:cNvPr id="21" name="矩形 20"/>
          <p:cNvSpPr/>
          <p:nvPr/>
        </p:nvSpPr>
        <p:spPr bwMode="auto">
          <a:xfrm>
            <a:off x="8970111" y="4673282"/>
            <a:ext cx="160424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Feature extraction</a:t>
            </a:r>
            <a:endParaRPr kumimoji="0" lang="zh-CN" altLang="en-US" sz="1200" b="0" i="0" u="none" strike="noStrike" cap="none" normalizeH="0" baseline="0" dirty="0" smtClean="0">
              <a:ln>
                <a:noFill/>
              </a:ln>
              <a:solidFill>
                <a:schemeClr val="tx1"/>
              </a:solidFill>
              <a:effectLst/>
              <a:latin typeface="Comic Sans MS" pitchFamily="66" charset="0"/>
            </a:endParaRPr>
          </a:p>
        </p:txBody>
      </p:sp>
      <p:sp>
        <p:nvSpPr>
          <p:cNvPr id="22" name="矩形 21"/>
          <p:cNvSpPr/>
          <p:nvPr/>
        </p:nvSpPr>
        <p:spPr bwMode="auto">
          <a:xfrm>
            <a:off x="5453350" y="4281265"/>
            <a:ext cx="6187807" cy="2057400"/>
          </a:xfrm>
          <a:prstGeom prst="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23" name="矩形 22"/>
          <p:cNvSpPr/>
          <p:nvPr/>
        </p:nvSpPr>
        <p:spPr bwMode="auto">
          <a:xfrm>
            <a:off x="6840557" y="6121082"/>
            <a:ext cx="2438400" cy="381000"/>
          </a:xfrm>
          <a:prstGeom prst="rect">
            <a:avLst/>
          </a:prstGeom>
          <a:solidFill>
            <a:srgbClr val="00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i="0" u="none" strike="noStrike" cap="none" normalizeH="0" baseline="0" dirty="0" smtClean="0">
                <a:ln>
                  <a:noFill/>
                </a:ln>
                <a:solidFill>
                  <a:srgbClr val="FF6600"/>
                </a:solidFill>
                <a:effectLst/>
                <a:latin typeface="Comic Sans MS" pitchFamily="66" charset="0"/>
              </a:rPr>
              <a:t>The recognition stage</a:t>
            </a:r>
            <a:endParaRPr kumimoji="0" lang="zh-CN" altLang="en-US" sz="1600" i="0" u="none" strike="noStrike" cap="none" normalizeH="0" baseline="0" dirty="0" smtClean="0">
              <a:ln>
                <a:noFill/>
              </a:ln>
              <a:solidFill>
                <a:srgbClr val="FF6600"/>
              </a:solidFill>
              <a:effectLst/>
              <a:latin typeface="Comic Sans MS" pitchFamily="66" charset="0"/>
            </a:endParaRPr>
          </a:p>
        </p:txBody>
      </p:sp>
      <p:sp>
        <p:nvSpPr>
          <p:cNvPr id="24" name="矩形 23"/>
          <p:cNvSpPr/>
          <p:nvPr/>
        </p:nvSpPr>
        <p:spPr bwMode="auto">
          <a:xfrm>
            <a:off x="7523852" y="5435282"/>
            <a:ext cx="993105"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Matching </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25" name="肘形连接符 24"/>
          <p:cNvCxnSpPr>
            <a:stCxn id="21" idx="3"/>
            <a:endCxn id="24" idx="3"/>
          </p:cNvCxnSpPr>
          <p:nvPr/>
        </p:nvCxnSpPr>
        <p:spPr bwMode="auto">
          <a:xfrm flipH="1">
            <a:off x="8516957" y="4863782"/>
            <a:ext cx="2057400" cy="762000"/>
          </a:xfrm>
          <a:prstGeom prst="bentConnector3">
            <a:avLst>
              <a:gd name="adj1" fmla="val -11111"/>
            </a:avLst>
          </a:prstGeom>
          <a:noFill/>
          <a:ln w="9525" cap="flat" cmpd="sng" algn="ctr">
            <a:solidFill>
              <a:schemeClr val="tx1"/>
            </a:solidFill>
            <a:prstDash val="solid"/>
            <a:round/>
            <a:headEnd type="none" w="med" len="med"/>
            <a:tailEnd type="arrow"/>
          </a:ln>
          <a:effectLst/>
        </p:spPr>
      </p:cxnSp>
      <p:cxnSp>
        <p:nvCxnSpPr>
          <p:cNvPr id="26" name="肘形连接符 25"/>
          <p:cNvCxnSpPr>
            <a:stCxn id="15" idx="2"/>
            <a:endCxn id="24" idx="2"/>
          </p:cNvCxnSpPr>
          <p:nvPr/>
        </p:nvCxnSpPr>
        <p:spPr bwMode="auto">
          <a:xfrm rot="5400000">
            <a:off x="8801503" y="3511184"/>
            <a:ext cx="1524000" cy="3086196"/>
          </a:xfrm>
          <a:prstGeom prst="bentConnector3">
            <a:avLst>
              <a:gd name="adj1" fmla="val 115000"/>
            </a:avLst>
          </a:prstGeom>
          <a:noFill/>
          <a:ln w="25400" cap="flat" cmpd="sng" algn="ctr">
            <a:solidFill>
              <a:srgbClr val="FF6600"/>
            </a:solidFill>
            <a:prstDash val="solid"/>
            <a:round/>
            <a:headEnd type="none" w="med" len="med"/>
            <a:tailEnd type="arrow"/>
          </a:ln>
          <a:effectLst/>
        </p:spPr>
      </p:cxnSp>
      <p:sp>
        <p:nvSpPr>
          <p:cNvPr id="27" name="矩形 26"/>
          <p:cNvSpPr/>
          <p:nvPr/>
        </p:nvSpPr>
        <p:spPr bwMode="auto">
          <a:xfrm>
            <a:off x="4094659" y="5511482"/>
            <a:ext cx="1069498" cy="609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Genuine or imposter</a:t>
            </a:r>
            <a:r>
              <a:rPr kumimoji="0" lang="zh-CN" altLang="en-US" sz="1200" b="0" i="0" u="none" strike="noStrike" cap="none" normalizeH="0" baseline="0" dirty="0" smtClean="0">
                <a:ln>
                  <a:noFill/>
                </a:ln>
                <a:solidFill>
                  <a:schemeClr val="tx1"/>
                </a:solidFill>
                <a:effectLst/>
                <a:latin typeface="Comic Sans MS" pitchFamily="66" charset="0"/>
              </a:rPr>
              <a:t>？</a:t>
            </a:r>
          </a:p>
        </p:txBody>
      </p:sp>
      <p:cxnSp>
        <p:nvCxnSpPr>
          <p:cNvPr id="28" name="直接箭头连接符 27"/>
          <p:cNvCxnSpPr>
            <a:stCxn id="24" idx="1"/>
          </p:cNvCxnSpPr>
          <p:nvPr/>
        </p:nvCxnSpPr>
        <p:spPr bwMode="auto">
          <a:xfrm flipH="1">
            <a:off x="5164157" y="5625782"/>
            <a:ext cx="2359695" cy="38100"/>
          </a:xfrm>
          <a:prstGeom prst="straightConnector1">
            <a:avLst/>
          </a:prstGeom>
          <a:noFill/>
          <a:ln w="9525" cap="flat" cmpd="sng" algn="ctr">
            <a:solidFill>
              <a:schemeClr val="tx1"/>
            </a:solidFill>
            <a:prstDash val="solid"/>
            <a:round/>
            <a:headEnd type="none" w="med" len="med"/>
            <a:tailEnd type="arrow"/>
          </a:ln>
          <a:effectLst/>
        </p:spPr>
      </p:cxnSp>
      <p:cxnSp>
        <p:nvCxnSpPr>
          <p:cNvPr id="29" name="直接箭头连接符 28"/>
          <p:cNvCxnSpPr/>
          <p:nvPr/>
        </p:nvCxnSpPr>
        <p:spPr bwMode="auto">
          <a:xfrm flipV="1">
            <a:off x="2318674" y="3332142"/>
            <a:ext cx="458356" cy="794"/>
          </a:xfrm>
          <a:prstGeom prst="straightConnector1">
            <a:avLst/>
          </a:prstGeom>
          <a:noFill/>
          <a:ln w="9525" cap="flat" cmpd="sng" algn="ctr">
            <a:solidFill>
              <a:schemeClr val="tx1"/>
            </a:solidFill>
            <a:prstDash val="solid"/>
            <a:round/>
            <a:headEnd type="none" w="med" len="med"/>
            <a:tailEnd type="arrow"/>
          </a:ln>
          <a:effectLst/>
        </p:spPr>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859" y="2762583"/>
            <a:ext cx="2282683" cy="1139117"/>
          </a:xfrm>
          <a:prstGeom prst="rect">
            <a:avLst/>
          </a:prstGeom>
        </p:spPr>
      </p:pic>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3459" y="4250403"/>
            <a:ext cx="2247538" cy="1121578"/>
          </a:xfrm>
          <a:prstGeom prst="rect">
            <a:avLst/>
          </a:prstGeom>
        </p:spPr>
      </p:pic>
      <p:cxnSp>
        <p:nvCxnSpPr>
          <p:cNvPr id="31" name="直接箭头连接符 30"/>
          <p:cNvCxnSpPr/>
          <p:nvPr/>
        </p:nvCxnSpPr>
        <p:spPr bwMode="auto">
          <a:xfrm flipV="1">
            <a:off x="2318674" y="4674456"/>
            <a:ext cx="458356" cy="794"/>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11751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randombar(horizontal)">
                                      <p:cBhvr>
                                        <p:cTn id="40" dur="500"/>
                                        <p:tgtEl>
                                          <p:spTgt spid="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randombar(horizontal)">
                                      <p:cBhvr>
                                        <p:cTn id="49" dur="500"/>
                                        <p:tgtEl>
                                          <p:spTgt spid="19"/>
                                        </p:tgtEl>
                                      </p:cBhvr>
                                    </p:animEffect>
                                  </p:childTnLst>
                                </p:cTn>
                              </p:par>
                              <p:par>
                                <p:cTn id="50" presetID="14" presetClass="entr" presetSubtype="1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randombar(horizontal)">
                                      <p:cBhvr>
                                        <p:cTn id="52" dur="500"/>
                                        <p:tgtEl>
                                          <p:spTgt spid="20"/>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randombar(horizontal)">
                                      <p:cBhvr>
                                        <p:cTn id="55" dur="500"/>
                                        <p:tgtEl>
                                          <p:spTgt spid="21"/>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randombar(horizontal)">
                                      <p:cBhvr>
                                        <p:cTn id="58" dur="500"/>
                                        <p:tgtEl>
                                          <p:spTgt spid="22"/>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randombar(horizontal)">
                                      <p:cBhvr>
                                        <p:cTn id="61" dur="500"/>
                                        <p:tgtEl>
                                          <p:spTgt spid="24"/>
                                        </p:tgtEl>
                                      </p:cBhvr>
                                    </p:animEffect>
                                  </p:childTnLst>
                                </p:cTn>
                              </p:par>
                              <p:par>
                                <p:cTn id="62" presetID="14" presetClass="entr" presetSubtype="1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randombar(horizontal)">
                                      <p:cBhvr>
                                        <p:cTn id="64" dur="500"/>
                                        <p:tgtEl>
                                          <p:spTgt spid="25"/>
                                        </p:tgtEl>
                                      </p:cBhvr>
                                    </p:animEffect>
                                  </p:childTnLst>
                                </p:cTn>
                              </p:par>
                              <p:par>
                                <p:cTn id="65" presetID="14" presetClass="entr" presetSubtype="1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randombar(horizontal)">
                                      <p:cBhvr>
                                        <p:cTn id="67" dur="500"/>
                                        <p:tgtEl>
                                          <p:spTgt spid="26"/>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randombar(horizontal)">
                                      <p:cBhvr>
                                        <p:cTn id="70" dur="500"/>
                                        <p:tgtEl>
                                          <p:spTgt spid="27"/>
                                        </p:tgtEl>
                                      </p:cBhvr>
                                    </p:animEffect>
                                  </p:childTnLst>
                                </p:cTn>
                              </p:par>
                              <p:par>
                                <p:cTn id="71" presetID="14" presetClass="entr" presetSubtype="1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randombar(horizontal)">
                                      <p:cBhvr>
                                        <p:cTn id="73" dur="500"/>
                                        <p:tgtEl>
                                          <p:spTgt spid="28"/>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randombar(horizontal)">
                                      <p:cBhvr>
                                        <p:cTn id="76" dur="500"/>
                                        <p:tgtEl>
                                          <p:spTgt spid="23"/>
                                        </p:tgtEl>
                                      </p:cBhvr>
                                    </p:animEffect>
                                  </p:childTnLst>
                                </p:cTn>
                              </p:par>
                              <p:par>
                                <p:cTn id="77" presetID="14" presetClass="entr" presetSubtype="1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randombar(horizontal)">
                                      <p:cBhvr>
                                        <p:cTn id="79" dur="500"/>
                                        <p:tgtEl>
                                          <p:spTgt spid="29"/>
                                        </p:tgtEl>
                                      </p:cBhvr>
                                    </p:animEffect>
                                  </p:childTnLst>
                                </p:cTn>
                              </p:par>
                              <p:par>
                                <p:cTn id="80" presetID="14" presetClass="entr" presetSubtype="10"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randombar(horizontal)">
                                      <p:cBhvr>
                                        <p:cTn id="82" dur="500"/>
                                        <p:tgtEl>
                                          <p:spTgt spid="31"/>
                                        </p:tgtEl>
                                      </p:cBhvr>
                                    </p:animEffect>
                                  </p:childTnLst>
                                </p:cTn>
                              </p:par>
                              <p:par>
                                <p:cTn id="83" presetID="14" presetClass="entr" presetSubtype="1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randombar(horizontal)">
                                      <p:cBhvr>
                                        <p:cTn id="85" dur="500"/>
                                        <p:tgtEl>
                                          <p:spTgt spid="30"/>
                                        </p:tgtEl>
                                      </p:cBhvr>
                                    </p:animEffect>
                                  </p:childTnLst>
                                </p:cTn>
                              </p:par>
                              <p:par>
                                <p:cTn id="86" presetID="14" presetClass="entr" presetSubtype="10" fill="hold" nodeType="with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randombar(horizontal)">
                                      <p:cBhvr>
                                        <p:cTn id="88" dur="500"/>
                                        <p:tgtEl>
                                          <p:spTgt spid="3"/>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randombar(horizontal)">
                                      <p:cBhvr>
                                        <p:cTn id="91" dur="500"/>
                                        <p:tgtEl>
                                          <p:spTgt spid="2"/>
                                        </p:tgtEl>
                                      </p:cBhvr>
                                    </p:animEffect>
                                  </p:childTnLst>
                                </p:cTn>
                              </p:par>
                              <p:par>
                                <p:cTn id="92" presetID="14" presetClass="entr" presetSubtype="10" fill="hold" nodeType="withEffect">
                                  <p:stCondLst>
                                    <p:cond delay="0"/>
                                  </p:stCondLst>
                                  <p:childTnLst>
                                    <p:set>
                                      <p:cBhvr>
                                        <p:cTn id="9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94" dur="500"/>
                                        <p:tgtEl>
                                          <p:spTgt spid="4">
                                            <p:txEl>
                                              <p:pRg st="0" end="0"/>
                                            </p:txEl>
                                          </p:spTgt>
                                        </p:tgtEl>
                                      </p:cBhvr>
                                    </p:animEffect>
                                  </p:childTnLst>
                                </p:cTn>
                              </p:par>
                              <p:par>
                                <p:cTn id="95" presetID="14" presetClass="entr" presetSubtype="10" fill="hold" nodeType="withEffect">
                                  <p:stCondLst>
                                    <p:cond delay="0"/>
                                  </p:stCondLst>
                                  <p:childTnLst>
                                    <p:set>
                                      <p:cBhvr>
                                        <p:cTn id="9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9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11" grpId="0" animBg="1"/>
      <p:bldP spid="13" grpId="0" animBg="1"/>
      <p:bldP spid="15" grpId="0" animBg="1"/>
      <p:bldP spid="16" grpId="0" animBg="1"/>
      <p:bldP spid="17" grpId="0" animBg="1"/>
      <p:bldP spid="19" grpId="0" animBg="1"/>
      <p:bldP spid="21" grpId="0" animBg="1"/>
      <p:bldP spid="22" grpId="0" animBg="1"/>
      <p:bldP spid="23" grpId="0" animBg="1"/>
      <p:bldP spid="24"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r>
              <a:rPr lang="zh-CN" altLang="en-US" dirty="0"/>
              <a:t>如何才能避免这一点？</a:t>
            </a:r>
            <a:endParaRPr lang="en-US" altLang="zh-CN" dirty="0"/>
          </a:p>
          <a:p>
            <a:r>
              <a:rPr lang="zh-CN" altLang="en-US" dirty="0" smtClean="0"/>
              <a:t>对于指静脉识别的研究，每个人可能有不同的针对点，或对</a:t>
            </a:r>
            <a:r>
              <a:rPr lang="en-US" altLang="zh-CN" dirty="0" smtClean="0"/>
              <a:t>ROI</a:t>
            </a:r>
            <a:r>
              <a:rPr lang="zh-CN" altLang="en-US" dirty="0" smtClean="0"/>
              <a:t>提取，或对特征提取，或对匹配过程。</a:t>
            </a:r>
            <a:endParaRPr lang="en-US" altLang="zh-CN" dirty="0" smtClean="0"/>
          </a:p>
          <a:p>
            <a:r>
              <a:rPr lang="zh-CN" altLang="en-US" dirty="0" smtClean="0"/>
              <a:t>而整个过程是一个紧密相连的过程。研究其中一个方面必须有其他几个方面的支持。</a:t>
            </a:r>
            <a:endParaRPr lang="en-US" altLang="zh-CN" dirty="0" smtClean="0"/>
          </a:p>
          <a:p>
            <a:r>
              <a:rPr lang="zh-CN" altLang="en-US" dirty="0" smtClean="0"/>
              <a:t>但是若关注其他方面必定会分散精力而拉低研究效率。</a:t>
            </a:r>
            <a:endParaRPr lang="en-US" altLang="zh-CN" dirty="0" smtClean="0"/>
          </a:p>
          <a:p>
            <a:endParaRPr lang="en-US" altLang="zh-CN" dirty="0"/>
          </a:p>
        </p:txBody>
      </p:sp>
      <p:sp>
        <p:nvSpPr>
          <p:cNvPr id="4" name="文本框 3"/>
          <p:cNvSpPr txBox="1"/>
          <p:nvPr/>
        </p:nvSpPr>
        <p:spPr>
          <a:xfrm>
            <a:off x="1024128" y="3455992"/>
            <a:ext cx="9720072" cy="646331"/>
          </a:xfrm>
          <a:prstGeom prst="rect">
            <a:avLst/>
          </a:prstGeom>
          <a:noFill/>
        </p:spPr>
        <p:txBody>
          <a:bodyPr wrap="square" rtlCol="0">
            <a:spAutoFit/>
          </a:bodyPr>
          <a:lstStyle/>
          <a:p>
            <a:r>
              <a:rPr lang="zh-CN" altLang="en-US" dirty="0" smtClean="0"/>
              <a:t>设计一个将各个步骤联系起来的平台来整合整个过程，省去对于专注点意外内容的重复再现，以提高研发效率。</a:t>
            </a:r>
            <a:endParaRPr lang="zh-CN" altLang="en-US" dirty="0"/>
          </a:p>
        </p:txBody>
      </p:sp>
    </p:spTree>
    <p:extLst>
      <p:ext uri="{BB962C8B-B14F-4D97-AF65-F5344CB8AC3E}">
        <p14:creationId xmlns:p14="http://schemas.microsoft.com/office/powerpoint/2010/main" val="198515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3">
                                            <p:txEl>
                                              <p:pRg st="1" end="1"/>
                                            </p:txEl>
                                          </p:spTgt>
                                        </p:tgtEl>
                                      </p:cBhvr>
                                    </p:animEffect>
                                    <p:set>
                                      <p:cBhvr>
                                        <p:cTn id="29" dur="1" fill="hold">
                                          <p:stCondLst>
                                            <p:cond delay="499"/>
                                          </p:stCondLst>
                                        </p:cTn>
                                        <p:tgtEl>
                                          <p:spTgt spid="3">
                                            <p:txEl>
                                              <p:pRg st="1" end="1"/>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
                                            <p:txEl>
                                              <p:pRg st="2" end="2"/>
                                            </p:txEl>
                                          </p:spTgt>
                                        </p:tgtEl>
                                      </p:cBhvr>
                                    </p:animEffect>
                                    <p:set>
                                      <p:cBhvr>
                                        <p:cTn id="32" dur="1" fill="hold">
                                          <p:stCondLst>
                                            <p:cond delay="499"/>
                                          </p:stCondLst>
                                        </p:cTn>
                                        <p:tgtEl>
                                          <p:spTgt spid="3">
                                            <p:txEl>
                                              <p:pRg st="2" end="2"/>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3" end="3"/>
                                            </p:txEl>
                                          </p:spTgt>
                                        </p:tgtEl>
                                      </p:cBhvr>
                                    </p:animEffect>
                                    <p:set>
                                      <p:cBhvr>
                                        <p:cTn id="35" dur="1" fill="hold">
                                          <p:stCondLst>
                                            <p:cond delay="499"/>
                                          </p:stCondLst>
                                        </p:cTn>
                                        <p:tgtEl>
                                          <p:spTgt spid="3">
                                            <p:txEl>
                                              <p:pRg st="3" end="3"/>
                                            </p:txEl>
                                          </p:spTgt>
                                        </p:tgtEl>
                                        <p:attrNameLst>
                                          <p:attrName>style.visibility</p:attrName>
                                        </p:attrNameLst>
                                      </p:cBhvr>
                                      <p:to>
                                        <p:strVal val="hidden"/>
                                      </p:to>
                                    </p:set>
                                  </p:childTnLst>
                                </p:cTn>
                              </p:par>
                              <p:par>
                                <p:cTn id="36" presetID="42" presetClass="entr" presetSubtype="0" fill="hold" nodeType="with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fade">
                                      <p:cBhvr>
                                        <p:cTn id="38" dur="1000"/>
                                        <p:tgtEl>
                                          <p:spTgt spid="3">
                                            <p:txEl>
                                              <p:pRg st="0" end="0"/>
                                            </p:txEl>
                                          </p:spTgt>
                                        </p:tgtEl>
                                      </p:cBhvr>
                                    </p:animEffect>
                                    <p:anim calcmode="lin" valueType="num">
                                      <p:cBhvr>
                                        <p:cTn id="3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项目内容</a:t>
            </a:r>
            <a:endParaRPr lang="zh-CN" altLang="en-US" dirty="0"/>
          </a:p>
        </p:txBody>
      </p:sp>
      <p:sp>
        <p:nvSpPr>
          <p:cNvPr id="3" name="内容占位符 2"/>
          <p:cNvSpPr>
            <a:spLocks noGrp="1"/>
          </p:cNvSpPr>
          <p:nvPr>
            <p:ph idx="1"/>
          </p:nvPr>
        </p:nvSpPr>
        <p:spPr/>
        <p:txBody>
          <a:bodyPr/>
          <a:lstStyle/>
          <a:p>
            <a:pPr marL="0" lvl="0" indent="0" algn="just" eaLnBrk="0" fontAlgn="base" hangingPunct="0">
              <a:lnSpc>
                <a:spcPct val="100000"/>
              </a:lnSpc>
              <a:spcBef>
                <a:spcPct val="0"/>
              </a:spcBef>
              <a:spcAft>
                <a:spcPct val="0"/>
              </a:spcAft>
              <a:buClrTx/>
              <a:buSzTx/>
              <a:buNone/>
            </a:pPr>
            <a:r>
              <a:rPr lang="zh-CN" altLang="en-US" sz="2800" dirty="0" smtClean="0">
                <a:solidFill>
                  <a:srgbClr val="000000"/>
                </a:solidFill>
                <a:latin typeface="宋体" panose="02010600030101010101" pitchFamily="2" charset="-122"/>
                <a:ea typeface="宋体" panose="02010600030101010101" pitchFamily="2" charset="-122"/>
              </a:rPr>
              <a:t>手指静脉识别算法研发平台</a:t>
            </a:r>
            <a:r>
              <a:rPr lang="zh-CN" altLang="zh-CN" sz="2800" dirty="0" smtClean="0">
                <a:solidFill>
                  <a:srgbClr val="000000"/>
                </a:solidFill>
                <a:latin typeface="宋体" panose="02010600030101010101" pitchFamily="2" charset="-122"/>
                <a:ea typeface="宋体" panose="02010600030101010101" pitchFamily="2" charset="-122"/>
              </a:rPr>
              <a:t>的</a:t>
            </a:r>
            <a:r>
              <a:rPr lang="zh-CN" altLang="zh-CN" sz="2800" dirty="0">
                <a:solidFill>
                  <a:srgbClr val="000000"/>
                </a:solidFill>
                <a:latin typeface="宋体" panose="02010600030101010101" pitchFamily="2" charset="-122"/>
                <a:ea typeface="宋体" panose="02010600030101010101" pitchFamily="2" charset="-122"/>
              </a:rPr>
              <a:t>主要内容包括</a:t>
            </a:r>
            <a:r>
              <a:rPr lang="zh-CN" altLang="zh-CN" sz="2800" dirty="0" smtClean="0">
                <a:solidFill>
                  <a:srgbClr val="000000"/>
                </a:solidFill>
                <a:latin typeface="宋体" panose="02010600030101010101" pitchFamily="2" charset="-122"/>
                <a:ea typeface="宋体" panose="02010600030101010101" pitchFamily="2" charset="-122"/>
              </a:rPr>
              <a:t>：</a:t>
            </a:r>
            <a:endParaRPr lang="en-US" altLang="zh-CN" sz="2800" dirty="0" smtClean="0">
              <a:solidFill>
                <a:srgbClr val="000000"/>
              </a:solidFill>
              <a:latin typeface="宋体" panose="02010600030101010101" pitchFamily="2" charset="-122"/>
              <a:ea typeface="宋体" panose="02010600030101010101" pitchFamily="2" charset="-122"/>
            </a:endParaRPr>
          </a:p>
          <a:p>
            <a:pPr marL="0" lvl="0" indent="0" algn="just" eaLnBrk="0" fontAlgn="base" hangingPunct="0">
              <a:lnSpc>
                <a:spcPct val="100000"/>
              </a:lnSpc>
              <a:spcBef>
                <a:spcPct val="0"/>
              </a:spcBef>
              <a:spcAft>
                <a:spcPct val="0"/>
              </a:spcAft>
              <a:buClrTx/>
              <a:buSzTx/>
              <a:buNone/>
            </a:pPr>
            <a:endParaRPr lang="zh-CN" altLang="zh-CN" sz="1600" dirty="0"/>
          </a:p>
          <a:p>
            <a:pPr marL="0" lvl="0" indent="0" algn="just" eaLnBrk="0" fontAlgn="base" hangingPunct="0">
              <a:lnSpc>
                <a:spcPct val="100000"/>
              </a:lnSpc>
              <a:spcBef>
                <a:spcPct val="0"/>
              </a:spcBef>
              <a:spcAft>
                <a:spcPct val="0"/>
              </a:spcAft>
              <a:buClrTx/>
              <a:buSzTx/>
              <a:buNone/>
            </a:pPr>
            <a:r>
              <a:rPr lang="zh-CN" altLang="zh-CN"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1、</a:t>
            </a:r>
            <a:r>
              <a:rPr lang="zh-CN" altLang="zh-CN" sz="2800" dirty="0">
                <a:solidFill>
                  <a:srgbClr val="000000"/>
                </a:solidFill>
                <a:latin typeface="宋体" panose="02010600030101010101" pitchFamily="2" charset="-122"/>
                <a:ea typeface="宋体" panose="02010600030101010101" pitchFamily="2" charset="-122"/>
              </a:rPr>
              <a:t>指静脉识别算法研发平台的设计；</a:t>
            </a:r>
            <a:endParaRPr lang="zh-CN" altLang="zh-CN" sz="1600" dirty="0"/>
          </a:p>
          <a:p>
            <a:pPr marL="0" lvl="0" indent="0" algn="just" eaLnBrk="0" fontAlgn="base" hangingPunct="0">
              <a:lnSpc>
                <a:spcPct val="100000"/>
              </a:lnSpc>
              <a:spcBef>
                <a:spcPct val="0"/>
              </a:spcBef>
              <a:spcAft>
                <a:spcPct val="0"/>
              </a:spcAft>
              <a:buClrTx/>
              <a:buSzTx/>
              <a:buNone/>
            </a:pPr>
            <a:endParaRPr lang="en-US"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eaLnBrk="0" fontAlgn="base" hangingPunct="0">
              <a:lnSpc>
                <a:spcPct val="100000"/>
              </a:lnSpc>
              <a:spcBef>
                <a:spcPct val="0"/>
              </a:spcBef>
              <a:spcAft>
                <a:spcPct val="0"/>
              </a:spcAft>
              <a:buClrTx/>
              <a:buSzTx/>
              <a:buNone/>
            </a:pPr>
            <a:r>
              <a:rPr lang="zh-CN"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2</a:t>
            </a:r>
            <a:r>
              <a:rPr lang="zh-CN" altLang="zh-CN"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zh-CN" sz="2800" dirty="0">
                <a:solidFill>
                  <a:srgbClr val="000000"/>
                </a:solidFill>
                <a:latin typeface="宋体" panose="02010600030101010101" pitchFamily="2" charset="-122"/>
                <a:ea typeface="宋体" panose="02010600030101010101" pitchFamily="2" charset="-122"/>
              </a:rPr>
              <a:t>指静脉识别算法研发平台的实现；</a:t>
            </a:r>
            <a:endParaRPr lang="zh-CN" altLang="zh-CN" sz="1600" dirty="0"/>
          </a:p>
          <a:p>
            <a:pPr marL="0" lvl="0" indent="0" algn="just" eaLnBrk="0" fontAlgn="base" hangingPunct="0">
              <a:lnSpc>
                <a:spcPct val="100000"/>
              </a:lnSpc>
              <a:spcBef>
                <a:spcPct val="0"/>
              </a:spcBef>
              <a:spcAft>
                <a:spcPct val="0"/>
              </a:spcAft>
              <a:buClrTx/>
              <a:buSzTx/>
              <a:buNone/>
            </a:pPr>
            <a:endParaRPr lang="en-US"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eaLnBrk="0" fontAlgn="base" hangingPunct="0">
              <a:lnSpc>
                <a:spcPct val="100000"/>
              </a:lnSpc>
              <a:spcBef>
                <a:spcPct val="0"/>
              </a:spcBef>
              <a:spcAft>
                <a:spcPct val="0"/>
              </a:spcAft>
              <a:buClrTx/>
              <a:buSzTx/>
              <a:buNone/>
            </a:pPr>
            <a:r>
              <a:rPr lang="zh-CN"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3</a:t>
            </a:r>
            <a:r>
              <a:rPr lang="zh-CN" altLang="zh-CN"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zh-CN" sz="2800" dirty="0">
                <a:solidFill>
                  <a:srgbClr val="000000"/>
                </a:solidFill>
                <a:latin typeface="宋体" panose="02010600030101010101" pitchFamily="2" charset="-122"/>
                <a:ea typeface="宋体" panose="02010600030101010101" pitchFamily="2" charset="-122"/>
              </a:rPr>
              <a:t>部分指静脉识别算法的实现；</a:t>
            </a:r>
            <a:endParaRPr lang="zh-CN" altLang="zh-CN" sz="1600" dirty="0"/>
          </a:p>
          <a:p>
            <a:pPr marL="0" lvl="0" indent="0" algn="just" eaLnBrk="0" fontAlgn="base" hangingPunct="0">
              <a:lnSpc>
                <a:spcPct val="100000"/>
              </a:lnSpc>
              <a:spcBef>
                <a:spcPct val="0"/>
              </a:spcBef>
              <a:spcAft>
                <a:spcPct val="0"/>
              </a:spcAft>
              <a:buClrTx/>
              <a:buSzTx/>
              <a:buNone/>
            </a:pPr>
            <a:endParaRPr lang="en-US"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eaLnBrk="0" fontAlgn="base" hangingPunct="0">
              <a:lnSpc>
                <a:spcPct val="100000"/>
              </a:lnSpc>
              <a:spcBef>
                <a:spcPct val="0"/>
              </a:spcBef>
              <a:spcAft>
                <a:spcPct val="0"/>
              </a:spcAft>
              <a:buClrTx/>
              <a:buSzTx/>
              <a:buNone/>
            </a:pPr>
            <a:r>
              <a:rPr lang="zh-CN"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4</a:t>
            </a:r>
            <a:r>
              <a:rPr lang="zh-CN" altLang="zh-CN"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zh-CN" sz="2800" dirty="0">
                <a:solidFill>
                  <a:srgbClr val="000000"/>
                </a:solidFill>
                <a:latin typeface="宋体" panose="02010600030101010101" pitchFamily="2" charset="-122"/>
                <a:ea typeface="宋体" panose="02010600030101010101" pitchFamily="2" charset="-122"/>
              </a:rPr>
              <a:t>指静脉识别效果的演示。</a:t>
            </a:r>
            <a:endParaRPr lang="zh-CN" altLang="zh-CN" sz="4000" dirty="0">
              <a:latin typeface="Arial" panose="020B0604020202020204" pitchFamily="34" charset="0"/>
            </a:endParaRPr>
          </a:p>
          <a:p>
            <a:endParaRPr lang="zh-CN" altLang="en-US" b="1" dirty="0"/>
          </a:p>
        </p:txBody>
      </p:sp>
    </p:spTree>
    <p:extLst>
      <p:ext uri="{BB962C8B-B14F-4D97-AF65-F5344CB8AC3E}">
        <p14:creationId xmlns:p14="http://schemas.microsoft.com/office/powerpoint/2010/main" val="150699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arn(inVertical)">
                                      <p:cBhvr>
                                        <p:cTn id="19" dur="500"/>
                                        <p:tgtEl>
                                          <p:spTgt spid="3">
                                            <p:txEl>
                                              <p:pRg st="8" end="8"/>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设计初衷</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利用平台来提高研发效率</a:t>
            </a:r>
            <a:r>
              <a:rPr lang="zh-CN" altLang="en-US" dirty="0"/>
              <a:t>，</a:t>
            </a:r>
            <a:r>
              <a:rPr lang="zh-CN" altLang="en-US" dirty="0" smtClean="0"/>
              <a:t>对不同人的不同针对点做出相应的补充。同时对研发成果进行整合。使此算法研发平台成为有利于工作成果积累以及研究团队工作延续的有力工具。</a:t>
            </a:r>
            <a:endParaRPr lang="en-US" altLang="zh-CN" dirty="0" smtClean="0"/>
          </a:p>
          <a:p>
            <a:endParaRPr lang="en-US" altLang="zh-CN" dirty="0"/>
          </a:p>
          <a:p>
            <a:endParaRPr lang="en-US" altLang="zh-CN" dirty="0" smtClean="0"/>
          </a:p>
          <a:p>
            <a:r>
              <a:rPr lang="en-US" altLang="zh-CN" dirty="0" smtClean="0"/>
              <a:t>2.</a:t>
            </a:r>
            <a:r>
              <a:rPr lang="zh-CN" altLang="en-US" dirty="0" smtClean="0"/>
              <a:t>我们也能从中受益。 算法研发平台的开发工作一方面让我们熟悉了软件项目的开发工作，另一方面，让我们对一个算法的研发过程有了更好的了解，为以后进行科研工作打好基础。</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25397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实现过程</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对所需要功能的调研</a:t>
            </a:r>
            <a:endParaRPr lang="en-US" altLang="zh-CN" dirty="0" smtClean="0"/>
          </a:p>
          <a:p>
            <a:endParaRPr lang="en-US" altLang="zh-CN" dirty="0"/>
          </a:p>
          <a:p>
            <a:r>
              <a:rPr lang="en-US" altLang="zh-CN" dirty="0" smtClean="0"/>
              <a:t>2.</a:t>
            </a:r>
            <a:r>
              <a:rPr lang="zh-CN" altLang="en-US" dirty="0" smtClean="0"/>
              <a:t>对平台机制的设计</a:t>
            </a:r>
            <a:endParaRPr lang="en-US" altLang="zh-CN" dirty="0" smtClean="0"/>
          </a:p>
          <a:p>
            <a:endParaRPr lang="en-US" altLang="zh-CN" dirty="0"/>
          </a:p>
          <a:p>
            <a:r>
              <a:rPr lang="en-US" altLang="zh-CN" dirty="0" smtClean="0"/>
              <a:t>3.</a:t>
            </a:r>
            <a:r>
              <a:rPr lang="zh-CN" altLang="en-US" dirty="0" smtClean="0"/>
              <a:t>对要求功能的实现</a:t>
            </a:r>
            <a:endParaRPr lang="en-US" altLang="zh-CN" dirty="0" smtClean="0"/>
          </a:p>
          <a:p>
            <a:endParaRPr lang="en-US" altLang="zh-CN" dirty="0"/>
          </a:p>
          <a:p>
            <a:r>
              <a:rPr lang="en-US" altLang="zh-CN" dirty="0" smtClean="0"/>
              <a:t>4.</a:t>
            </a:r>
            <a:r>
              <a:rPr lang="zh-CN" altLang="en-US" dirty="0" smtClean="0"/>
              <a:t>对扩展功能的实现</a:t>
            </a:r>
            <a:endParaRPr lang="zh-CN" altLang="en-US" dirty="0"/>
          </a:p>
        </p:txBody>
      </p:sp>
    </p:spTree>
    <p:extLst>
      <p:ext uri="{BB962C8B-B14F-4D97-AF65-F5344CB8AC3E}">
        <p14:creationId xmlns:p14="http://schemas.microsoft.com/office/powerpoint/2010/main" val="287379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功能实现</a:t>
            </a:r>
            <a:endParaRPr lang="zh-CN" altLang="en-US" dirty="0"/>
          </a:p>
        </p:txBody>
      </p:sp>
      <p:sp>
        <p:nvSpPr>
          <p:cNvPr id="3" name="内容占位符 2"/>
          <p:cNvSpPr>
            <a:spLocks noGrp="1"/>
          </p:cNvSpPr>
          <p:nvPr>
            <p:ph idx="1"/>
          </p:nvPr>
        </p:nvSpPr>
        <p:spPr>
          <a:xfrm>
            <a:off x="1024128" y="2084832"/>
            <a:ext cx="9720073" cy="4023360"/>
          </a:xfrm>
        </p:spPr>
        <p:txBody>
          <a:bodyPr>
            <a:normAutofit lnSpcReduction="10000"/>
          </a:bodyPr>
          <a:lstStyle/>
          <a:p>
            <a:pPr marL="0" indent="0">
              <a:buNone/>
            </a:pPr>
            <a:r>
              <a:rPr lang="zh-CN" altLang="en-US" dirty="0" smtClean="0"/>
              <a:t>一、指静脉算法研发平台</a:t>
            </a:r>
            <a:endParaRPr lang="en-US" altLang="zh-CN" dirty="0" smtClean="0"/>
          </a:p>
          <a:p>
            <a:pPr marL="0" indent="0">
              <a:buNone/>
            </a:pPr>
            <a:r>
              <a:rPr lang="zh-CN" altLang="en-US" dirty="0" smtClean="0"/>
              <a:t>单幅图像特征提取分步骤展示</a:t>
            </a:r>
            <a:endParaRPr lang="en-US" altLang="zh-CN" dirty="0" smtClean="0"/>
          </a:p>
          <a:p>
            <a:pPr marL="0" indent="0">
              <a:buNone/>
            </a:pPr>
            <a:r>
              <a:rPr lang="zh-CN" altLang="en-US" dirty="0" smtClean="0"/>
              <a:t>指静脉库跑库结果展示</a:t>
            </a:r>
            <a:endParaRPr lang="en-US" altLang="zh-CN" dirty="0" smtClean="0"/>
          </a:p>
          <a:p>
            <a:pPr marL="0" indent="0">
              <a:buNone/>
            </a:pPr>
            <a:r>
              <a:rPr lang="zh-CN" altLang="en-US" dirty="0"/>
              <a:t>外部代码添加</a:t>
            </a:r>
            <a:endParaRPr lang="en-US" altLang="zh-CN" dirty="0"/>
          </a:p>
          <a:p>
            <a:pPr marL="0" indent="0">
              <a:buNone/>
            </a:pPr>
            <a:r>
              <a:rPr lang="zh-CN" altLang="en-US" dirty="0"/>
              <a:t>批量提取感兴趣区域</a:t>
            </a:r>
            <a:endParaRPr lang="en-US" altLang="zh-CN" dirty="0"/>
          </a:p>
          <a:p>
            <a:pPr marL="0" indent="0">
              <a:buNone/>
            </a:pPr>
            <a:r>
              <a:rPr lang="en-US" altLang="zh-CN" dirty="0" smtClean="0"/>
              <a:t>……</a:t>
            </a:r>
            <a:endParaRPr lang="en-US" altLang="zh-CN" dirty="0"/>
          </a:p>
          <a:p>
            <a:pPr marL="0" indent="0">
              <a:buNone/>
            </a:pPr>
            <a:r>
              <a:rPr lang="zh-CN" altLang="en-US" dirty="0" smtClean="0"/>
              <a:t>二、指静脉识别过程演示程序</a:t>
            </a:r>
            <a:endParaRPr lang="en-US" altLang="zh-CN" dirty="0"/>
          </a:p>
          <a:p>
            <a:pPr marL="0" indent="0">
              <a:buNone/>
            </a:pPr>
            <a:r>
              <a:rPr lang="zh-CN" altLang="en-US" dirty="0" smtClean="0"/>
              <a:t>指静脉识别过程演示</a:t>
            </a:r>
            <a:endParaRPr lang="en-US" altLang="zh-CN" dirty="0" smtClean="0"/>
          </a:p>
          <a:p>
            <a:pPr marL="0" indent="0">
              <a:buNone/>
            </a:pPr>
            <a:r>
              <a:rPr lang="zh-CN" altLang="en-US" dirty="0" smtClean="0"/>
              <a:t>采集数据库</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472" y="941782"/>
            <a:ext cx="6981191" cy="3630219"/>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430" y="3178294"/>
            <a:ext cx="6610121" cy="3437263"/>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1588" y="585216"/>
            <a:ext cx="6984300" cy="3631836"/>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5259" y="3690651"/>
            <a:ext cx="6994562" cy="3167349"/>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1733" y="538445"/>
            <a:ext cx="6481198" cy="3370223"/>
          </a:xfrm>
          <a:prstGeom prst="rect">
            <a:avLst/>
          </a:prstGeom>
        </p:spPr>
      </p:pic>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61209" y="3493044"/>
            <a:ext cx="6714561" cy="3491572"/>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6575" y="2551110"/>
            <a:ext cx="6479302" cy="3369237"/>
          </a:xfrm>
          <a:prstGeom prst="rect">
            <a:avLst/>
          </a:prstGeom>
        </p:spPr>
      </p:pic>
      <p:pic>
        <p:nvPicPr>
          <p:cNvPr id="15" name="图片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80035" y="765207"/>
            <a:ext cx="6152381" cy="3352381"/>
          </a:xfrm>
          <a:prstGeom prst="rect">
            <a:avLst/>
          </a:prstGeom>
        </p:spPr>
      </p:pic>
      <p:pic>
        <p:nvPicPr>
          <p:cNvPr id="16" name="图片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84325" y="3110795"/>
            <a:ext cx="3857143" cy="4057143"/>
          </a:xfrm>
          <a:prstGeom prst="rect">
            <a:avLst/>
          </a:prstGeom>
        </p:spPr>
      </p:pic>
      <p:pic>
        <p:nvPicPr>
          <p:cNvPr id="17" name="图片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48621" y="579490"/>
            <a:ext cx="5241908" cy="3458354"/>
          </a:xfrm>
          <a:prstGeom prst="rect">
            <a:avLst/>
          </a:prstGeom>
        </p:spPr>
      </p:pic>
      <p:pic>
        <p:nvPicPr>
          <p:cNvPr id="18" name="图片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28042" y="2878115"/>
            <a:ext cx="4559550" cy="3411501"/>
          </a:xfrm>
          <a:prstGeom prst="rect">
            <a:avLst/>
          </a:prstGeom>
        </p:spPr>
      </p:pic>
    </p:spTree>
    <p:extLst>
      <p:ext uri="{BB962C8B-B14F-4D97-AF65-F5344CB8AC3E}">
        <p14:creationId xmlns:p14="http://schemas.microsoft.com/office/powerpoint/2010/main" val="293338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par>
                                <p:cTn id="20" presetID="42"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randombar(horizontal)">
                                      <p:cBhvr>
                                        <p:cTn id="34" dur="500"/>
                                        <p:tgtEl>
                                          <p:spTgt spid="5"/>
                                        </p:tgtEl>
                                      </p:cBhvr>
                                    </p:animEffect>
                                  </p:childTnLst>
                                </p:cTn>
                              </p:par>
                              <p:par>
                                <p:cTn id="35" presetID="42"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1000"/>
                                        <p:tgtEl>
                                          <p:spTgt spid="3">
                                            <p:txEl>
                                              <p:pRg st="2" end="2"/>
                                            </p:txEl>
                                          </p:spTgt>
                                        </p:tgtEl>
                                      </p:cBhvr>
                                    </p:animEffect>
                                    <p:anim calcmode="lin" valueType="num">
                                      <p:cBhvr>
                                        <p:cTn id="3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randombar(horizont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par>
                                <p:cTn id="50" presetID="42" presetClass="entr" presetSubtype="0" fill="hold" nodeType="with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1000"/>
                                        <p:tgtEl>
                                          <p:spTgt spid="3">
                                            <p:txEl>
                                              <p:pRg st="3" end="3"/>
                                            </p:txEl>
                                          </p:spTgt>
                                        </p:tgtEl>
                                      </p:cBhvr>
                                    </p:animEffect>
                                    <p:anim calcmode="lin" valueType="num">
                                      <p:cBhvr>
                                        <p:cTn id="5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randombar(horizontal)">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randombar(horizontal)">
                                      <p:cBhvr>
                                        <p:cTn id="64" dur="500"/>
                                        <p:tgtEl>
                                          <p:spTgt spid="10"/>
                                        </p:tgtEl>
                                      </p:cBhvr>
                                    </p:animEffect>
                                  </p:childTnLst>
                                </p:cTn>
                              </p:par>
                              <p:par>
                                <p:cTn id="65" presetID="42" presetClass="entr" presetSubtype="0" fill="hold" nodeType="with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1000"/>
                                        <p:tgtEl>
                                          <p:spTgt spid="3">
                                            <p:txEl>
                                              <p:pRg st="4" end="4"/>
                                            </p:txEl>
                                          </p:spTgt>
                                        </p:tgtEl>
                                      </p:cBhvr>
                                    </p:animEffect>
                                    <p:anim calcmode="lin" valueType="num">
                                      <p:cBhvr>
                                        <p:cTn id="6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5" end="5"/>
                                            </p:txEl>
                                          </p:spTgt>
                                        </p:tgtEl>
                                        <p:attrNameLst>
                                          <p:attrName>style.visibility</p:attrName>
                                        </p:attrNameLst>
                                      </p:cBhvr>
                                      <p:to>
                                        <p:strVal val="visible"/>
                                      </p:to>
                                    </p:set>
                                    <p:animEffect transition="in" filter="fade">
                                      <p:cBhvr>
                                        <p:cTn id="74" dur="1000"/>
                                        <p:tgtEl>
                                          <p:spTgt spid="3">
                                            <p:txEl>
                                              <p:pRg st="5" end="5"/>
                                            </p:txEl>
                                          </p:spTgt>
                                        </p:tgtEl>
                                      </p:cBhvr>
                                    </p:animEffect>
                                    <p:anim calcmode="lin" valueType="num">
                                      <p:cBhvr>
                                        <p:cTn id="7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4"/>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7"/>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8"/>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9"/>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0"/>
                                        </p:tgtEl>
                                        <p:attrNameLst>
                                          <p:attrName>style.visibility</p:attrName>
                                        </p:attrNameLst>
                                      </p:cBhvr>
                                      <p:to>
                                        <p:strVal val="hidden"/>
                                      </p:to>
                                    </p:set>
                                  </p:childTnLst>
                                </p:cTn>
                              </p:par>
                              <p:par>
                                <p:cTn id="93" presetID="42" presetClass="entr" presetSubtype="0" fill="hold" nodeType="withEffect">
                                  <p:stCondLst>
                                    <p:cond delay="0"/>
                                  </p:stCondLst>
                                  <p:childTnLst>
                                    <p:set>
                                      <p:cBhvr>
                                        <p:cTn id="94" dur="1" fill="hold">
                                          <p:stCondLst>
                                            <p:cond delay="0"/>
                                          </p:stCondLst>
                                        </p:cTn>
                                        <p:tgtEl>
                                          <p:spTgt spid="3">
                                            <p:txEl>
                                              <p:pRg st="6" end="6"/>
                                            </p:txEl>
                                          </p:spTgt>
                                        </p:tgtEl>
                                        <p:attrNameLst>
                                          <p:attrName>style.visibility</p:attrName>
                                        </p:attrNameLst>
                                      </p:cBhvr>
                                      <p:to>
                                        <p:strVal val="visible"/>
                                      </p:to>
                                    </p:set>
                                    <p:animEffect transition="in" filter="fade">
                                      <p:cBhvr>
                                        <p:cTn id="95" dur="1000"/>
                                        <p:tgtEl>
                                          <p:spTgt spid="3">
                                            <p:txEl>
                                              <p:pRg st="6" end="6"/>
                                            </p:txEl>
                                          </p:spTgt>
                                        </p:tgtEl>
                                      </p:cBhvr>
                                    </p:animEffect>
                                    <p:anim calcmode="lin" valueType="num">
                                      <p:cBhvr>
                                        <p:cTn id="9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3">
                                            <p:txEl>
                                              <p:pRg st="7" end="7"/>
                                            </p:txEl>
                                          </p:spTgt>
                                        </p:tgtEl>
                                        <p:attrNameLst>
                                          <p:attrName>style.visibility</p:attrName>
                                        </p:attrNameLst>
                                      </p:cBhvr>
                                      <p:to>
                                        <p:strVal val="visible"/>
                                      </p:to>
                                    </p:set>
                                    <p:animEffect transition="in" filter="fade">
                                      <p:cBhvr>
                                        <p:cTn id="102" dur="1000"/>
                                        <p:tgtEl>
                                          <p:spTgt spid="3">
                                            <p:txEl>
                                              <p:pRg st="7" end="7"/>
                                            </p:txEl>
                                          </p:spTgt>
                                        </p:tgtEl>
                                      </p:cBhvr>
                                    </p:animEffect>
                                    <p:anim calcmode="lin" valueType="num">
                                      <p:cBhvr>
                                        <p:cTn id="10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5" presetID="14" presetClass="entr" presetSubtype="10" fill="hold" nodeType="with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randombar(horizontal)">
                                      <p:cBhvr>
                                        <p:cTn id="107" dur="500"/>
                                        <p:tgtEl>
                                          <p:spTgt spid="15"/>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randombar(horizontal)">
                                      <p:cBhvr>
                                        <p:cTn id="112" dur="500"/>
                                        <p:tgtEl>
                                          <p:spTgt spid="16"/>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nodeType="clickEffect">
                                  <p:stCondLst>
                                    <p:cond delay="0"/>
                                  </p:stCondLst>
                                  <p:childTnLst>
                                    <p:set>
                                      <p:cBhvr>
                                        <p:cTn id="116" dur="1" fill="hold">
                                          <p:stCondLst>
                                            <p:cond delay="0"/>
                                          </p:stCondLst>
                                        </p:cTn>
                                        <p:tgtEl>
                                          <p:spTgt spid="3">
                                            <p:txEl>
                                              <p:pRg st="8" end="8"/>
                                            </p:txEl>
                                          </p:spTgt>
                                        </p:tgtEl>
                                        <p:attrNameLst>
                                          <p:attrName>style.visibility</p:attrName>
                                        </p:attrNameLst>
                                      </p:cBhvr>
                                      <p:to>
                                        <p:strVal val="visible"/>
                                      </p:to>
                                    </p:set>
                                    <p:animEffect transition="in" filter="fade">
                                      <p:cBhvr>
                                        <p:cTn id="117" dur="1000"/>
                                        <p:tgtEl>
                                          <p:spTgt spid="3">
                                            <p:txEl>
                                              <p:pRg st="8" end="8"/>
                                            </p:txEl>
                                          </p:spTgt>
                                        </p:tgtEl>
                                      </p:cBhvr>
                                    </p:animEffect>
                                    <p:anim calcmode="lin" valueType="num">
                                      <p:cBhvr>
                                        <p:cTn id="1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1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20" presetID="14" presetClass="entr" presetSubtype="10" fill="hold" nodeType="with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randombar(horizontal)">
                                      <p:cBhvr>
                                        <p:cTn id="122" dur="500"/>
                                        <p:tgtEl>
                                          <p:spTgt spid="17"/>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randombar(horizontal)">
                                      <p:cBhvr>
                                        <p:cTn id="1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创新性及特色</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a:t>
            </a:r>
            <a:r>
              <a:rPr lang="zh-CN" altLang="en-US" dirty="0" smtClean="0"/>
              <a:t>作为首个手指静脉识别的算法研发平台本项目具有足够的创新性。</a:t>
            </a:r>
            <a:endParaRPr lang="en-US" altLang="zh-CN" dirty="0" smtClean="0"/>
          </a:p>
          <a:p>
            <a:endParaRPr lang="en-US" altLang="zh-CN" dirty="0"/>
          </a:p>
          <a:p>
            <a:r>
              <a:rPr lang="en-US" altLang="zh-CN" dirty="0" smtClean="0"/>
              <a:t>2.</a:t>
            </a:r>
            <a:r>
              <a:rPr lang="zh-CN" altLang="en-US" dirty="0" smtClean="0"/>
              <a:t>首次采用</a:t>
            </a:r>
            <a:r>
              <a:rPr lang="en-US" altLang="zh-CN" dirty="0" err="1" smtClean="0"/>
              <a:t>MFC+OpenCV+Matlab</a:t>
            </a:r>
            <a:r>
              <a:rPr lang="zh-CN" altLang="en-US" dirty="0" smtClean="0"/>
              <a:t>结合的方式，能够接受外部代码添加执行，具有很高的可扩展性。</a:t>
            </a:r>
            <a:endParaRPr lang="en-US" altLang="zh-CN" dirty="0" smtClean="0"/>
          </a:p>
          <a:p>
            <a:endParaRPr lang="en-US" altLang="zh-CN" dirty="0"/>
          </a:p>
          <a:p>
            <a:r>
              <a:rPr lang="en-US" altLang="zh-CN" dirty="0" smtClean="0"/>
              <a:t>3.</a:t>
            </a:r>
            <a:r>
              <a:rPr lang="zh-CN" altLang="en-US" dirty="0" smtClean="0"/>
              <a:t>将指静脉识别中各个步骤可视化显示，使算法过程清晰明了。</a:t>
            </a:r>
            <a:endParaRPr lang="en-US" altLang="zh-CN" dirty="0" smtClean="0"/>
          </a:p>
          <a:p>
            <a:endParaRPr lang="en-US" altLang="zh-CN" dirty="0"/>
          </a:p>
          <a:p>
            <a:r>
              <a:rPr lang="en-US" altLang="zh-CN" dirty="0" smtClean="0"/>
              <a:t>4.</a:t>
            </a:r>
            <a:r>
              <a:rPr lang="zh-CN" altLang="en-US" dirty="0" smtClean="0"/>
              <a:t>支持对于</a:t>
            </a:r>
            <a:r>
              <a:rPr lang="en-US" altLang="zh-CN" dirty="0" smtClean="0"/>
              <a:t>Database</a:t>
            </a:r>
            <a:r>
              <a:rPr lang="zh-CN" altLang="en-US" dirty="0" smtClean="0"/>
              <a:t>的分析对比。</a:t>
            </a:r>
            <a:endParaRPr lang="en-US" altLang="zh-CN" dirty="0" smtClean="0"/>
          </a:p>
          <a:p>
            <a:endParaRPr lang="en-US" altLang="zh-CN" dirty="0"/>
          </a:p>
          <a:p>
            <a:r>
              <a:rPr lang="zh-CN" altLang="en-US" dirty="0"/>
              <a:t>等等</a:t>
            </a:r>
            <a:r>
              <a:rPr lang="en-US" altLang="zh-CN" dirty="0" smtClean="0"/>
              <a:t>…</a:t>
            </a:r>
            <a:endParaRPr lang="zh-CN" altLang="en-US" dirty="0"/>
          </a:p>
        </p:txBody>
      </p:sp>
    </p:spTree>
    <p:extLst>
      <p:ext uri="{BB962C8B-B14F-4D97-AF65-F5344CB8AC3E}">
        <p14:creationId xmlns:p14="http://schemas.microsoft.com/office/powerpoint/2010/main" val="176805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1003</TotalTime>
  <Words>629</Words>
  <Application>Microsoft Office PowerPoint</Application>
  <PresentationFormat>宽屏</PresentationFormat>
  <Paragraphs>101</Paragraphs>
  <Slides>14</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Simsun</vt:lpstr>
      <vt:lpstr>华文仿宋</vt:lpstr>
      <vt:lpstr>宋体</vt:lpstr>
      <vt:lpstr>Arial</vt:lpstr>
      <vt:lpstr>Calibri</vt:lpstr>
      <vt:lpstr>Comic Sans MS</vt:lpstr>
      <vt:lpstr>Times New Roman</vt:lpstr>
      <vt:lpstr>Tw Cen MT</vt:lpstr>
      <vt:lpstr>Tw Cen MT Condensed</vt:lpstr>
      <vt:lpstr>Verdana</vt:lpstr>
      <vt:lpstr>Wingdings</vt:lpstr>
      <vt:lpstr>Wingdings 3</vt:lpstr>
      <vt:lpstr>积分</vt:lpstr>
      <vt:lpstr>手指静脉识别算法研发平台  ----设计与实现 </vt:lpstr>
      <vt:lpstr>成员介绍及分工</vt:lpstr>
      <vt:lpstr>背景介绍</vt:lpstr>
      <vt:lpstr>需求分析</vt:lpstr>
      <vt:lpstr>项目内容</vt:lpstr>
      <vt:lpstr>设计初衷</vt:lpstr>
      <vt:lpstr>实现过程</vt:lpstr>
      <vt:lpstr>功能实现</vt:lpstr>
      <vt:lpstr>创新性及特色</vt:lpstr>
      <vt:lpstr>工作展望</vt:lpstr>
      <vt:lpstr>文件展示</vt:lpstr>
      <vt:lpstr>实验设备</vt:lpstr>
      <vt:lpstr>项目展示</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手指静脉算法研发平台 </dc:title>
  <dc:creator>姜永强</dc:creator>
  <cp:lastModifiedBy>姜永强</cp:lastModifiedBy>
  <cp:revision>146</cp:revision>
  <dcterms:created xsi:type="dcterms:W3CDTF">2015-10-19T01:06:36Z</dcterms:created>
  <dcterms:modified xsi:type="dcterms:W3CDTF">2015-10-23T13:24:39Z</dcterms:modified>
</cp:coreProperties>
</file>