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312" r:id="rId4"/>
    <p:sldId id="311" r:id="rId5"/>
    <p:sldId id="313" r:id="rId6"/>
    <p:sldId id="314" r:id="rId7"/>
    <p:sldId id="31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ra Sans Extra Condensed Medium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CBECE7-5AE5-40E1-808D-4B59953B6F2D}">
  <a:tblStyle styleId="{79CBECE7-5AE5-40E1-808D-4B59953B6F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23"/>
    <p:restoredTop sz="97097" autoAdjust="0"/>
  </p:normalViewPr>
  <p:slideViewPr>
    <p:cSldViewPr snapToGrid="0">
      <p:cViewPr varScale="1">
        <p:scale>
          <a:sx n="141" d="100"/>
          <a:sy n="141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24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79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82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8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7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9044593" y="6290348"/>
            <a:ext cx="3566285" cy="65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CA" sz="2400" b="1" baseline="30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CA" sz="2400" b="1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November</a:t>
            </a:r>
            <a:r>
              <a:rPr lang="en-CA" sz="24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DCBE5C-7B6C-FD4E-9840-92943AAD4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75" y="1959093"/>
            <a:ext cx="5836118" cy="2410109"/>
          </a:xfrm>
        </p:spPr>
        <p:txBody>
          <a:bodyPr/>
          <a:lstStyle/>
          <a:p>
            <a:r>
              <a:rPr lang="en-CA" sz="4400" dirty="0"/>
              <a:t>BlockAI Submission</a:t>
            </a:r>
            <a:br>
              <a:rPr lang="en-CA" dirty="0"/>
            </a:br>
            <a:r>
              <a:rPr lang="en-CA" sz="1400" dirty="0"/>
              <a:t>BlockAI Team</a:t>
            </a:r>
            <a:endParaRPr lang="en-CA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FA51E9-7B71-EC49-9EFD-029175E9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77" y="358911"/>
            <a:ext cx="6817045" cy="19365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232119" y="215633"/>
            <a:ext cx="66836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BlockAI: </a:t>
            </a:r>
            <a:r>
              <a:rPr lang="en-CA" b="1" i="1" dirty="0">
                <a:solidFill>
                  <a:schemeClr val="dk1"/>
                </a:solidFill>
                <a:latin typeface="Al Nile" pitchFamily="2" charset="-78"/>
                <a:ea typeface="Tahoma"/>
                <a:cs typeface="Al Nile" pitchFamily="2" charset="-78"/>
                <a:sym typeface="Tahoma"/>
              </a:rPr>
              <a:t>Marrying Blockchain and AI</a:t>
            </a:r>
            <a:endParaRPr i="1" dirty="0">
              <a:latin typeface="Al Nile" pitchFamily="2" charset="-78"/>
              <a:cs typeface="Al Nile" pitchFamily="2" charset="-78"/>
            </a:endParaRPr>
          </a:p>
        </p:txBody>
      </p:sp>
      <p:cxnSp>
        <p:nvCxnSpPr>
          <p:cNvPr id="196" name="Google Shape;196;p33"/>
          <p:cNvCxnSpPr/>
          <p:nvPr/>
        </p:nvCxnSpPr>
        <p:spPr>
          <a:xfrm>
            <a:off x="317843" y="629968"/>
            <a:ext cx="6886575" cy="0"/>
          </a:xfrm>
          <a:prstGeom prst="straightConnector1">
            <a:avLst/>
          </a:prstGeom>
          <a:noFill/>
          <a:ln w="9525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33"/>
          <p:cNvCxnSpPr/>
          <p:nvPr/>
        </p:nvCxnSpPr>
        <p:spPr>
          <a:xfrm>
            <a:off x="325408" y="697466"/>
            <a:ext cx="2353016" cy="0"/>
          </a:xfrm>
          <a:prstGeom prst="straightConnector1">
            <a:avLst/>
          </a:prstGeom>
          <a:noFill/>
          <a:ln w="38100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5" name="Google Shape;137;p17">
            <a:extLst>
              <a:ext uri="{FF2B5EF4-FFF2-40B4-BE49-F238E27FC236}">
                <a16:creationId xmlns:a16="http://schemas.microsoft.com/office/drawing/2014/main" id="{529D65BE-7BF9-2249-88CF-34A24CF57D05}"/>
              </a:ext>
            </a:extLst>
          </p:cNvPr>
          <p:cNvGrpSpPr/>
          <p:nvPr/>
        </p:nvGrpSpPr>
        <p:grpSpPr>
          <a:xfrm>
            <a:off x="3473076" y="4506245"/>
            <a:ext cx="5097100" cy="713200"/>
            <a:chOff x="2023475" y="3607225"/>
            <a:chExt cx="5097100" cy="713200"/>
          </a:xfrm>
        </p:grpSpPr>
        <p:sp>
          <p:nvSpPr>
            <p:cNvPr id="36" name="Google Shape;138;p17">
              <a:extLst>
                <a:ext uri="{FF2B5EF4-FFF2-40B4-BE49-F238E27FC236}">
                  <a16:creationId xmlns:a16="http://schemas.microsoft.com/office/drawing/2014/main" id="{589136D4-7B90-3D4D-BEBB-65B58C9DDE8C}"/>
                </a:ext>
              </a:extLst>
            </p:cNvPr>
            <p:cNvSpPr/>
            <p:nvPr/>
          </p:nvSpPr>
          <p:spPr>
            <a:xfrm>
              <a:off x="2023475" y="3607225"/>
              <a:ext cx="5097100" cy="713200"/>
            </a:xfrm>
            <a:custGeom>
              <a:avLst/>
              <a:gdLst/>
              <a:ahLst/>
              <a:cxnLst/>
              <a:rect l="l" t="t" r="r" b="b"/>
              <a:pathLst>
                <a:path w="203884" h="28528" extrusionOk="0">
                  <a:moveTo>
                    <a:pt x="1" y="0"/>
                  </a:moveTo>
                  <a:lnTo>
                    <a:pt x="1" y="16002"/>
                  </a:lnTo>
                  <a:cubicBezTo>
                    <a:pt x="1" y="22884"/>
                    <a:pt x="5644" y="28528"/>
                    <a:pt x="12526" y="28528"/>
                  </a:cubicBezTo>
                  <a:lnTo>
                    <a:pt x="191358" y="28528"/>
                  </a:lnTo>
                  <a:cubicBezTo>
                    <a:pt x="198240" y="28528"/>
                    <a:pt x="203883" y="22884"/>
                    <a:pt x="203883" y="16002"/>
                  </a:cubicBez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;p17">
              <a:extLst>
                <a:ext uri="{FF2B5EF4-FFF2-40B4-BE49-F238E27FC236}">
                  <a16:creationId xmlns:a16="http://schemas.microsoft.com/office/drawing/2014/main" id="{D19A6BC9-F29E-C94F-A68B-ABD69D6F27C9}"/>
                </a:ext>
              </a:extLst>
            </p:cNvPr>
            <p:cNvSpPr/>
            <p:nvPr/>
          </p:nvSpPr>
          <p:spPr>
            <a:xfrm>
              <a:off x="2789650" y="3607225"/>
              <a:ext cx="926325" cy="713200"/>
            </a:xfrm>
            <a:custGeom>
              <a:avLst/>
              <a:gdLst/>
              <a:ahLst/>
              <a:cxnLst/>
              <a:rect l="l" t="t" r="r" b="b"/>
              <a:pathLst>
                <a:path w="37053" h="28528" extrusionOk="0">
                  <a:moveTo>
                    <a:pt x="0" y="0"/>
                  </a:moveTo>
                  <a:lnTo>
                    <a:pt x="0" y="28528"/>
                  </a:lnTo>
                  <a:lnTo>
                    <a:pt x="31826" y="28528"/>
                  </a:lnTo>
                  <a:lnTo>
                    <a:pt x="31826" y="5239"/>
                  </a:lnTo>
                  <a:lnTo>
                    <a:pt x="3705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8" name="Google Shape;140;p17">
              <a:extLst>
                <a:ext uri="{FF2B5EF4-FFF2-40B4-BE49-F238E27FC236}">
                  <a16:creationId xmlns:a16="http://schemas.microsoft.com/office/drawing/2014/main" id="{9314C2EC-D20D-F846-9D9B-36550F4DC590}"/>
                </a:ext>
              </a:extLst>
            </p:cNvPr>
            <p:cNvGrpSpPr/>
            <p:nvPr/>
          </p:nvGrpSpPr>
          <p:grpSpPr>
            <a:xfrm>
              <a:off x="3883938" y="3645650"/>
              <a:ext cx="3210900" cy="636350"/>
              <a:chOff x="5222700" y="3658300"/>
              <a:chExt cx="3210900" cy="636350"/>
            </a:xfrm>
          </p:grpSpPr>
          <p:sp>
            <p:nvSpPr>
              <p:cNvPr id="39" name="Google Shape;141;p17">
                <a:extLst>
                  <a:ext uri="{FF2B5EF4-FFF2-40B4-BE49-F238E27FC236}">
                    <a16:creationId xmlns:a16="http://schemas.microsoft.com/office/drawing/2014/main" id="{0074E65C-086C-FB44-802C-EB68EB75F6FA}"/>
                  </a:ext>
                </a:extLst>
              </p:cNvPr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Code, Demo Video and Pitch link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" name="Google Shape;142;p17">
                <a:extLst>
                  <a:ext uri="{FF2B5EF4-FFF2-40B4-BE49-F238E27FC236}">
                    <a16:creationId xmlns:a16="http://schemas.microsoft.com/office/drawing/2014/main" id="{F3A19B05-5AF1-5F4E-A02A-EB0E88507BA9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Important Links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41" name="Google Shape;143;p17">
            <a:extLst>
              <a:ext uri="{FF2B5EF4-FFF2-40B4-BE49-F238E27FC236}">
                <a16:creationId xmlns:a16="http://schemas.microsoft.com/office/drawing/2014/main" id="{8BF5D4B7-3292-CC49-8C9E-5A2475865BE3}"/>
              </a:ext>
            </a:extLst>
          </p:cNvPr>
          <p:cNvGrpSpPr/>
          <p:nvPr/>
        </p:nvGrpSpPr>
        <p:grpSpPr>
          <a:xfrm>
            <a:off x="3473076" y="3699295"/>
            <a:ext cx="5097100" cy="714400"/>
            <a:chOff x="2023475" y="2800275"/>
            <a:chExt cx="5097100" cy="714400"/>
          </a:xfrm>
        </p:grpSpPr>
        <p:sp>
          <p:nvSpPr>
            <p:cNvPr id="42" name="Google Shape;144;p17">
              <a:extLst>
                <a:ext uri="{FF2B5EF4-FFF2-40B4-BE49-F238E27FC236}">
                  <a16:creationId xmlns:a16="http://schemas.microsoft.com/office/drawing/2014/main" id="{CB7CB122-852D-4E47-BE96-050CE354227F}"/>
                </a:ext>
              </a:extLst>
            </p:cNvPr>
            <p:cNvSpPr/>
            <p:nvPr/>
          </p:nvSpPr>
          <p:spPr>
            <a:xfrm>
              <a:off x="2023475" y="2800875"/>
              <a:ext cx="5097100" cy="713800"/>
            </a:xfrm>
            <a:custGeom>
              <a:avLst/>
              <a:gdLst/>
              <a:ahLst/>
              <a:cxnLst/>
              <a:rect l="l" t="t" r="r" b="b"/>
              <a:pathLst>
                <a:path w="203884" h="28552" extrusionOk="0">
                  <a:moveTo>
                    <a:pt x="1" y="0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;p17">
              <a:extLst>
                <a:ext uri="{FF2B5EF4-FFF2-40B4-BE49-F238E27FC236}">
                  <a16:creationId xmlns:a16="http://schemas.microsoft.com/office/drawing/2014/main" id="{DA78C22E-EBE3-9B43-BA13-76DCC7E85B01}"/>
                </a:ext>
              </a:extLst>
            </p:cNvPr>
            <p:cNvSpPr/>
            <p:nvPr/>
          </p:nvSpPr>
          <p:spPr>
            <a:xfrm>
              <a:off x="2789650" y="2800275"/>
              <a:ext cx="926325" cy="714400"/>
            </a:xfrm>
            <a:custGeom>
              <a:avLst/>
              <a:gdLst/>
              <a:ahLst/>
              <a:cxnLst/>
              <a:rect l="l" t="t" r="r" b="b"/>
              <a:pathLst>
                <a:path w="37053" h="28576" extrusionOk="0">
                  <a:moveTo>
                    <a:pt x="30956" y="1"/>
                  </a:moveTo>
                  <a:lnTo>
                    <a:pt x="30956" y="24"/>
                  </a:lnTo>
                  <a:lnTo>
                    <a:pt x="0" y="24"/>
                  </a:lnTo>
                  <a:lnTo>
                    <a:pt x="0" y="28576"/>
                  </a:lnTo>
                  <a:lnTo>
                    <a:pt x="31826" y="28576"/>
                  </a:lnTo>
                  <a:lnTo>
                    <a:pt x="31826" y="5239"/>
                  </a:lnTo>
                  <a:lnTo>
                    <a:pt x="3705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4" name="Google Shape;146;p17">
              <a:extLst>
                <a:ext uri="{FF2B5EF4-FFF2-40B4-BE49-F238E27FC236}">
                  <a16:creationId xmlns:a16="http://schemas.microsoft.com/office/drawing/2014/main" id="{728EF492-B8D0-C64B-B81E-902A4DDA5711}"/>
                </a:ext>
              </a:extLst>
            </p:cNvPr>
            <p:cNvGrpSpPr/>
            <p:nvPr/>
          </p:nvGrpSpPr>
          <p:grpSpPr>
            <a:xfrm>
              <a:off x="3883938" y="2839600"/>
              <a:ext cx="3210900" cy="636350"/>
              <a:chOff x="5222700" y="3658300"/>
              <a:chExt cx="3210900" cy="636350"/>
            </a:xfrm>
          </p:grpSpPr>
          <p:sp>
            <p:nvSpPr>
              <p:cNvPr id="45" name="Google Shape;147;p17">
                <a:extLst>
                  <a:ext uri="{FF2B5EF4-FFF2-40B4-BE49-F238E27FC236}">
                    <a16:creationId xmlns:a16="http://schemas.microsoft.com/office/drawing/2014/main" id="{FB374263-3C44-524A-A586-CC34BEC09AA0}"/>
                  </a:ext>
                </a:extLst>
              </p:cNvPr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" name="Google Shape;148;p17">
                <a:extLst>
                  <a:ext uri="{FF2B5EF4-FFF2-40B4-BE49-F238E27FC236}">
                    <a16:creationId xmlns:a16="http://schemas.microsoft.com/office/drawing/2014/main" id="{35B2F9A1-7598-F846-AC01-F5AD71ABBCDD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Project Demo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47" name="Google Shape;149;p17">
            <a:extLst>
              <a:ext uri="{FF2B5EF4-FFF2-40B4-BE49-F238E27FC236}">
                <a16:creationId xmlns:a16="http://schemas.microsoft.com/office/drawing/2014/main" id="{AA0EC4C4-CA4E-E340-BA2A-8BFE7FF8FAE4}"/>
              </a:ext>
            </a:extLst>
          </p:cNvPr>
          <p:cNvGrpSpPr/>
          <p:nvPr/>
        </p:nvGrpSpPr>
        <p:grpSpPr>
          <a:xfrm>
            <a:off x="3473076" y="2893545"/>
            <a:ext cx="5097100" cy="713800"/>
            <a:chOff x="2023475" y="1994525"/>
            <a:chExt cx="5097100" cy="713800"/>
          </a:xfrm>
        </p:grpSpPr>
        <p:sp>
          <p:nvSpPr>
            <p:cNvPr id="48" name="Google Shape;150;p17">
              <a:extLst>
                <a:ext uri="{FF2B5EF4-FFF2-40B4-BE49-F238E27FC236}">
                  <a16:creationId xmlns:a16="http://schemas.microsoft.com/office/drawing/2014/main" id="{88304392-A89F-DE4F-AB24-88169EE49426}"/>
                </a:ext>
              </a:extLst>
            </p:cNvPr>
            <p:cNvSpPr/>
            <p:nvPr/>
          </p:nvSpPr>
          <p:spPr>
            <a:xfrm>
              <a:off x="2023475" y="1994525"/>
              <a:ext cx="5097100" cy="713800"/>
            </a:xfrm>
            <a:custGeom>
              <a:avLst/>
              <a:gdLst/>
              <a:ahLst/>
              <a:cxnLst/>
              <a:rect l="l" t="t" r="r" b="b"/>
              <a:pathLst>
                <a:path w="203884" h="28552" extrusionOk="0">
                  <a:moveTo>
                    <a:pt x="1" y="1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;p17">
              <a:extLst>
                <a:ext uri="{FF2B5EF4-FFF2-40B4-BE49-F238E27FC236}">
                  <a16:creationId xmlns:a16="http://schemas.microsoft.com/office/drawing/2014/main" id="{33A9E8DF-450A-DF47-966C-1287A57AD9F1}"/>
                </a:ext>
              </a:extLst>
            </p:cNvPr>
            <p:cNvSpPr/>
            <p:nvPr/>
          </p:nvSpPr>
          <p:spPr>
            <a:xfrm>
              <a:off x="2789650" y="1994525"/>
              <a:ext cx="925725" cy="713800"/>
            </a:xfrm>
            <a:custGeom>
              <a:avLst/>
              <a:gdLst/>
              <a:ahLst/>
              <a:cxnLst/>
              <a:rect l="l" t="t" r="r" b="b"/>
              <a:pathLst>
                <a:path w="37029" h="28552" extrusionOk="0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" name="Google Shape;152;p17">
              <a:extLst>
                <a:ext uri="{FF2B5EF4-FFF2-40B4-BE49-F238E27FC236}">
                  <a16:creationId xmlns:a16="http://schemas.microsoft.com/office/drawing/2014/main" id="{8562FBAD-0C36-BA41-A708-FD8C63C030FC}"/>
                </a:ext>
              </a:extLst>
            </p:cNvPr>
            <p:cNvGrpSpPr/>
            <p:nvPr/>
          </p:nvGrpSpPr>
          <p:grpSpPr>
            <a:xfrm>
              <a:off x="3883938" y="2033250"/>
              <a:ext cx="3210900" cy="636350"/>
              <a:chOff x="5222700" y="3658300"/>
              <a:chExt cx="3210900" cy="636350"/>
            </a:xfrm>
          </p:grpSpPr>
          <p:sp>
            <p:nvSpPr>
              <p:cNvPr id="51" name="Google Shape;153;p17">
                <a:extLst>
                  <a:ext uri="{FF2B5EF4-FFF2-40B4-BE49-F238E27FC236}">
                    <a16:creationId xmlns:a16="http://schemas.microsoft.com/office/drawing/2014/main" id="{524ED5A5-9E8B-534E-BEEF-08FFD00F129C}"/>
                  </a:ext>
                </a:extLst>
              </p:cNvPr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DL Unify Tools and Services used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" name="Google Shape;154;p17">
                <a:extLst>
                  <a:ext uri="{FF2B5EF4-FFF2-40B4-BE49-F238E27FC236}">
                    <a16:creationId xmlns:a16="http://schemas.microsoft.com/office/drawing/2014/main" id="{24D50A8F-60F0-C84C-9828-E09858BBEA4C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DL Unify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53" name="Google Shape;155;p17">
            <a:extLst>
              <a:ext uri="{FF2B5EF4-FFF2-40B4-BE49-F238E27FC236}">
                <a16:creationId xmlns:a16="http://schemas.microsoft.com/office/drawing/2014/main" id="{4F36D3E0-6C3F-DE4A-8492-E4887C2E9D4F}"/>
              </a:ext>
            </a:extLst>
          </p:cNvPr>
          <p:cNvGrpSpPr/>
          <p:nvPr/>
        </p:nvGrpSpPr>
        <p:grpSpPr>
          <a:xfrm>
            <a:off x="3473076" y="2087195"/>
            <a:ext cx="5097100" cy="713800"/>
            <a:chOff x="2023475" y="1188175"/>
            <a:chExt cx="5097100" cy="713800"/>
          </a:xfrm>
        </p:grpSpPr>
        <p:sp>
          <p:nvSpPr>
            <p:cNvPr id="54" name="Google Shape;156;p17">
              <a:extLst>
                <a:ext uri="{FF2B5EF4-FFF2-40B4-BE49-F238E27FC236}">
                  <a16:creationId xmlns:a16="http://schemas.microsoft.com/office/drawing/2014/main" id="{B370890E-B561-B645-8E90-4EBD277B4410}"/>
                </a:ext>
              </a:extLst>
            </p:cNvPr>
            <p:cNvSpPr/>
            <p:nvPr/>
          </p:nvSpPr>
          <p:spPr>
            <a:xfrm>
              <a:off x="2023475" y="1188175"/>
              <a:ext cx="5097100" cy="713800"/>
            </a:xfrm>
            <a:custGeom>
              <a:avLst/>
              <a:gdLst/>
              <a:ahLst/>
              <a:cxnLst/>
              <a:rect l="l" t="t" r="r" b="b"/>
              <a:pathLst>
                <a:path w="203884" h="28552" extrusionOk="0">
                  <a:moveTo>
                    <a:pt x="12526" y="1"/>
                  </a:moveTo>
                  <a:cubicBezTo>
                    <a:pt x="5644" y="1"/>
                    <a:pt x="1" y="5644"/>
                    <a:pt x="1" y="12526"/>
                  </a:cubicBezTo>
                  <a:lnTo>
                    <a:pt x="1" y="28552"/>
                  </a:lnTo>
                  <a:lnTo>
                    <a:pt x="203883" y="28552"/>
                  </a:lnTo>
                  <a:lnTo>
                    <a:pt x="203883" y="12526"/>
                  </a:lnTo>
                  <a:cubicBezTo>
                    <a:pt x="203883" y="5644"/>
                    <a:pt x="198240" y="1"/>
                    <a:pt x="19135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7;p17">
              <a:extLst>
                <a:ext uri="{FF2B5EF4-FFF2-40B4-BE49-F238E27FC236}">
                  <a16:creationId xmlns:a16="http://schemas.microsoft.com/office/drawing/2014/main" id="{8269FD6C-6B22-D14E-B7A4-D0B8A8F0E994}"/>
                </a:ext>
              </a:extLst>
            </p:cNvPr>
            <p:cNvSpPr/>
            <p:nvPr/>
          </p:nvSpPr>
          <p:spPr>
            <a:xfrm>
              <a:off x="2789650" y="1188175"/>
              <a:ext cx="925725" cy="713800"/>
            </a:xfrm>
            <a:custGeom>
              <a:avLst/>
              <a:gdLst/>
              <a:ahLst/>
              <a:cxnLst/>
              <a:rect l="l" t="t" r="r" b="b"/>
              <a:pathLst>
                <a:path w="37029" h="28552" extrusionOk="0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6" name="Google Shape;158;p17">
              <a:extLst>
                <a:ext uri="{FF2B5EF4-FFF2-40B4-BE49-F238E27FC236}">
                  <a16:creationId xmlns:a16="http://schemas.microsoft.com/office/drawing/2014/main" id="{BDDBC016-77F4-9443-81D9-D86F5D196EE4}"/>
                </a:ext>
              </a:extLst>
            </p:cNvPr>
            <p:cNvGrpSpPr/>
            <p:nvPr/>
          </p:nvGrpSpPr>
          <p:grpSpPr>
            <a:xfrm>
              <a:off x="3883938" y="1226900"/>
              <a:ext cx="3210900" cy="636350"/>
              <a:chOff x="5222700" y="3658300"/>
              <a:chExt cx="3210900" cy="636350"/>
            </a:xfrm>
          </p:grpSpPr>
          <p:sp>
            <p:nvSpPr>
              <p:cNvPr id="57" name="Google Shape;159;p17">
                <a:extLst>
                  <a:ext uri="{FF2B5EF4-FFF2-40B4-BE49-F238E27FC236}">
                    <a16:creationId xmlns:a16="http://schemas.microsoft.com/office/drawing/2014/main" id="{A774F841-0030-2942-8BE3-886E8FBFEF34}"/>
                  </a:ext>
                </a:extLst>
              </p:cNvPr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Details and Objective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" name="Google Shape;160;p17">
                <a:extLst>
                  <a:ext uri="{FF2B5EF4-FFF2-40B4-BE49-F238E27FC236}">
                    <a16:creationId xmlns:a16="http://schemas.microsoft.com/office/drawing/2014/main" id="{A49B7984-ECCB-C347-966B-591071F828CE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Project Summary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E5EB4D9-4130-6E4E-B1C9-8397EE65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65" y="2147626"/>
            <a:ext cx="760886" cy="68798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587E95E-C900-B041-84C0-BCC62F9C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17" y="2985826"/>
            <a:ext cx="760886" cy="68798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9EF735F-3B1F-2F4E-9AA1-EEB1F3F42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17" y="3723637"/>
            <a:ext cx="760886" cy="68798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F178AC1-1D3D-DE4C-A023-3DAB9744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333" y="4505906"/>
            <a:ext cx="760886" cy="6879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232119" y="215633"/>
            <a:ext cx="43759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Summary</a:t>
            </a:r>
            <a:endParaRPr dirty="0"/>
          </a:p>
        </p:txBody>
      </p:sp>
      <p:cxnSp>
        <p:nvCxnSpPr>
          <p:cNvPr id="196" name="Google Shape;196;p33"/>
          <p:cNvCxnSpPr/>
          <p:nvPr/>
        </p:nvCxnSpPr>
        <p:spPr>
          <a:xfrm>
            <a:off x="317843" y="629968"/>
            <a:ext cx="6886575" cy="0"/>
          </a:xfrm>
          <a:prstGeom prst="straightConnector1">
            <a:avLst/>
          </a:prstGeom>
          <a:noFill/>
          <a:ln w="9525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33"/>
          <p:cNvCxnSpPr/>
          <p:nvPr/>
        </p:nvCxnSpPr>
        <p:spPr>
          <a:xfrm>
            <a:off x="356938" y="739506"/>
            <a:ext cx="2353016" cy="0"/>
          </a:xfrm>
          <a:prstGeom prst="straightConnector1">
            <a:avLst/>
          </a:prstGeom>
          <a:noFill/>
          <a:ln w="38100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" name="Google Shape;155;p17">
            <a:extLst>
              <a:ext uri="{FF2B5EF4-FFF2-40B4-BE49-F238E27FC236}">
                <a16:creationId xmlns:a16="http://schemas.microsoft.com/office/drawing/2014/main" id="{074FDAF2-0296-0E40-AC02-EB3ABEC5EC22}"/>
              </a:ext>
            </a:extLst>
          </p:cNvPr>
          <p:cNvGrpSpPr/>
          <p:nvPr/>
        </p:nvGrpSpPr>
        <p:grpSpPr>
          <a:xfrm>
            <a:off x="3382536" y="1055100"/>
            <a:ext cx="5097100" cy="713800"/>
            <a:chOff x="2023475" y="1188175"/>
            <a:chExt cx="5097100" cy="713800"/>
          </a:xfrm>
        </p:grpSpPr>
        <p:sp>
          <p:nvSpPr>
            <p:cNvPr id="8" name="Google Shape;156;p17">
              <a:extLst>
                <a:ext uri="{FF2B5EF4-FFF2-40B4-BE49-F238E27FC236}">
                  <a16:creationId xmlns:a16="http://schemas.microsoft.com/office/drawing/2014/main" id="{1349479B-BA64-D141-A1C3-8937C005E774}"/>
                </a:ext>
              </a:extLst>
            </p:cNvPr>
            <p:cNvSpPr/>
            <p:nvPr/>
          </p:nvSpPr>
          <p:spPr>
            <a:xfrm>
              <a:off x="2023475" y="1188175"/>
              <a:ext cx="5097100" cy="713800"/>
            </a:xfrm>
            <a:custGeom>
              <a:avLst/>
              <a:gdLst/>
              <a:ahLst/>
              <a:cxnLst/>
              <a:rect l="l" t="t" r="r" b="b"/>
              <a:pathLst>
                <a:path w="203884" h="28552" extrusionOk="0">
                  <a:moveTo>
                    <a:pt x="12526" y="1"/>
                  </a:moveTo>
                  <a:cubicBezTo>
                    <a:pt x="5644" y="1"/>
                    <a:pt x="1" y="5644"/>
                    <a:pt x="1" y="12526"/>
                  </a:cubicBezTo>
                  <a:lnTo>
                    <a:pt x="1" y="28552"/>
                  </a:lnTo>
                  <a:lnTo>
                    <a:pt x="203883" y="28552"/>
                  </a:lnTo>
                  <a:lnTo>
                    <a:pt x="203883" y="12526"/>
                  </a:lnTo>
                  <a:cubicBezTo>
                    <a:pt x="203883" y="5644"/>
                    <a:pt x="198240" y="1"/>
                    <a:pt x="19135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;p17">
              <a:extLst>
                <a:ext uri="{FF2B5EF4-FFF2-40B4-BE49-F238E27FC236}">
                  <a16:creationId xmlns:a16="http://schemas.microsoft.com/office/drawing/2014/main" id="{63F1B471-4BC5-A545-B57E-1BD2BDACA7A5}"/>
                </a:ext>
              </a:extLst>
            </p:cNvPr>
            <p:cNvSpPr/>
            <p:nvPr/>
          </p:nvSpPr>
          <p:spPr>
            <a:xfrm>
              <a:off x="2789650" y="1188175"/>
              <a:ext cx="925725" cy="713800"/>
            </a:xfrm>
            <a:custGeom>
              <a:avLst/>
              <a:gdLst/>
              <a:ahLst/>
              <a:cxnLst/>
              <a:rect l="l" t="t" r="r" b="b"/>
              <a:pathLst>
                <a:path w="37029" h="28552" extrusionOk="0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" name="Google Shape;158;p17">
              <a:extLst>
                <a:ext uri="{FF2B5EF4-FFF2-40B4-BE49-F238E27FC236}">
                  <a16:creationId xmlns:a16="http://schemas.microsoft.com/office/drawing/2014/main" id="{5DF5E138-B72B-864F-A114-2CDBBC7F7C4E}"/>
                </a:ext>
              </a:extLst>
            </p:cNvPr>
            <p:cNvGrpSpPr/>
            <p:nvPr/>
          </p:nvGrpSpPr>
          <p:grpSpPr>
            <a:xfrm>
              <a:off x="3883938" y="1226900"/>
              <a:ext cx="3210900" cy="636350"/>
              <a:chOff x="5222700" y="3658300"/>
              <a:chExt cx="3210900" cy="636350"/>
            </a:xfrm>
          </p:grpSpPr>
          <p:sp>
            <p:nvSpPr>
              <p:cNvPr id="11" name="Google Shape;159;p17">
                <a:extLst>
                  <a:ext uri="{FF2B5EF4-FFF2-40B4-BE49-F238E27FC236}">
                    <a16:creationId xmlns:a16="http://schemas.microsoft.com/office/drawing/2014/main" id="{ECAA9288-281F-D245-9418-C30EF632B35D}"/>
                  </a:ext>
                </a:extLst>
              </p:cNvPr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Details and Objective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" name="Google Shape;160;p17">
                <a:extLst>
                  <a:ext uri="{FF2B5EF4-FFF2-40B4-BE49-F238E27FC236}">
                    <a16:creationId xmlns:a16="http://schemas.microsoft.com/office/drawing/2014/main" id="{0F4C23C1-FEC8-AE48-98B5-D05F22D79F9C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Project Summary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D00BC4C-36C7-994D-9BC5-B3AC4CFC1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25" y="1115531"/>
            <a:ext cx="760886" cy="687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9820C-EEF0-DF4C-B449-0C9E892B590D}"/>
              </a:ext>
            </a:extLst>
          </p:cNvPr>
          <p:cNvSpPr txBox="1"/>
          <p:nvPr/>
        </p:nvSpPr>
        <p:spPr>
          <a:xfrm>
            <a:off x="570368" y="2018923"/>
            <a:ext cx="11316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Summary: 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Creating NFT marketplace where Blockchain is stitched with AI to generate surreal arts and collectibles for NFT marketplace.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Claims:</a:t>
            </a:r>
          </a:p>
          <a:p>
            <a:endParaRPr lang="en-US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With the growth in AI Deep Learning models and AI supported GPU hardware, Digital arts and collectibles can be created via AI models that can surpass the original artistry itself.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Styles can be transfer from past masters like Leonardo Vinci and Al Picasso to these AI models easily.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 You can Personalize these arts which make these collectibles coupled to you rather than any random digital assets.</a:t>
            </a:r>
          </a:p>
          <a:p>
            <a:endParaRPr lang="en-US" dirty="0"/>
          </a:p>
          <a:p>
            <a:r>
              <a:rPr lang="en-US" b="1" dirty="0"/>
              <a:t>Submission: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Digital NFT marketplace on Ethereum.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AI artist to convert any image into live art as 12 secs video.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3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232119" y="215633"/>
            <a:ext cx="55077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DL Unify Tools and Services Used</a:t>
            </a:r>
            <a:endParaRPr dirty="0"/>
          </a:p>
        </p:txBody>
      </p:sp>
      <p:cxnSp>
        <p:nvCxnSpPr>
          <p:cNvPr id="196" name="Google Shape;196;p33"/>
          <p:cNvCxnSpPr/>
          <p:nvPr/>
        </p:nvCxnSpPr>
        <p:spPr>
          <a:xfrm>
            <a:off x="317843" y="629968"/>
            <a:ext cx="6886575" cy="0"/>
          </a:xfrm>
          <a:prstGeom prst="straightConnector1">
            <a:avLst/>
          </a:prstGeom>
          <a:noFill/>
          <a:ln w="9525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33"/>
          <p:cNvCxnSpPr/>
          <p:nvPr/>
        </p:nvCxnSpPr>
        <p:spPr>
          <a:xfrm>
            <a:off x="356938" y="739506"/>
            <a:ext cx="2353016" cy="0"/>
          </a:xfrm>
          <a:prstGeom prst="straightConnector1">
            <a:avLst/>
          </a:prstGeom>
          <a:noFill/>
          <a:ln w="38100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19820C-EEF0-DF4C-B449-0C9E892B590D}"/>
              </a:ext>
            </a:extLst>
          </p:cNvPr>
          <p:cNvSpPr txBox="1"/>
          <p:nvPr/>
        </p:nvSpPr>
        <p:spPr>
          <a:xfrm>
            <a:off x="570368" y="2018923"/>
            <a:ext cx="11316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DL Gateway: 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Creation of Ethereum project against DLT Labs </a:t>
            </a:r>
            <a:r>
              <a:rPr lang="en-US" sz="2000" i="1" dirty="0"/>
              <a:t>dltestnet</a:t>
            </a:r>
            <a:r>
              <a:rPr lang="en-US" dirty="0"/>
              <a:t> network.</a:t>
            </a:r>
          </a:p>
          <a:p>
            <a:endParaRPr lang="en-US" dirty="0"/>
          </a:p>
          <a:p>
            <a:r>
              <a:rPr lang="en-US" b="1" dirty="0"/>
              <a:t>DL Unify CLI :</a:t>
            </a:r>
          </a:p>
          <a:p>
            <a:endParaRPr lang="en-US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Used DL Unify Ruffle CLI for project creation, initialization, compilation and deployment of solidity contract.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DL Unify IPFS Storage: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DL Unify IPFS decentralized storage is used for storing generated NFTs (12 seconds live video art.)</a:t>
            </a:r>
          </a:p>
          <a:p>
            <a:endParaRPr lang="en-US" dirty="0"/>
          </a:p>
          <a:p>
            <a:r>
              <a:rPr lang="en-US" b="1" dirty="0"/>
              <a:t>DL Testnet: 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DLT Labs </a:t>
            </a:r>
            <a:r>
              <a:rPr lang="en-US" sz="2000" i="1" dirty="0"/>
              <a:t>dltestnet</a:t>
            </a:r>
            <a:r>
              <a:rPr lang="en-US" dirty="0"/>
              <a:t> network.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b="1" dirty="0"/>
              <a:t>DL Metamask Integration: 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DLT Labs DL Metamask integration.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oogle Shape;149;p17">
            <a:extLst>
              <a:ext uri="{FF2B5EF4-FFF2-40B4-BE49-F238E27FC236}">
                <a16:creationId xmlns:a16="http://schemas.microsoft.com/office/drawing/2014/main" id="{6E4AB025-43E7-7646-B46F-C4FB207EA7B9}"/>
              </a:ext>
            </a:extLst>
          </p:cNvPr>
          <p:cNvGrpSpPr/>
          <p:nvPr/>
        </p:nvGrpSpPr>
        <p:grpSpPr>
          <a:xfrm>
            <a:off x="3436862" y="1114891"/>
            <a:ext cx="5097100" cy="713800"/>
            <a:chOff x="2023475" y="1994525"/>
            <a:chExt cx="5097100" cy="713800"/>
          </a:xfrm>
        </p:grpSpPr>
        <p:sp>
          <p:nvSpPr>
            <p:cNvPr id="16" name="Google Shape;150;p17">
              <a:extLst>
                <a:ext uri="{FF2B5EF4-FFF2-40B4-BE49-F238E27FC236}">
                  <a16:creationId xmlns:a16="http://schemas.microsoft.com/office/drawing/2014/main" id="{6485EF32-34D5-BB4B-ADFC-E13AC8A0DE94}"/>
                </a:ext>
              </a:extLst>
            </p:cNvPr>
            <p:cNvSpPr/>
            <p:nvPr/>
          </p:nvSpPr>
          <p:spPr>
            <a:xfrm>
              <a:off x="2023475" y="1994525"/>
              <a:ext cx="5097100" cy="713800"/>
            </a:xfrm>
            <a:custGeom>
              <a:avLst/>
              <a:gdLst/>
              <a:ahLst/>
              <a:cxnLst/>
              <a:rect l="l" t="t" r="r" b="b"/>
              <a:pathLst>
                <a:path w="203884" h="28552" extrusionOk="0">
                  <a:moveTo>
                    <a:pt x="1" y="1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;p17">
              <a:extLst>
                <a:ext uri="{FF2B5EF4-FFF2-40B4-BE49-F238E27FC236}">
                  <a16:creationId xmlns:a16="http://schemas.microsoft.com/office/drawing/2014/main" id="{9260BFF5-3C58-014E-854E-6B32C2956F0E}"/>
                </a:ext>
              </a:extLst>
            </p:cNvPr>
            <p:cNvSpPr/>
            <p:nvPr/>
          </p:nvSpPr>
          <p:spPr>
            <a:xfrm>
              <a:off x="2789650" y="1994525"/>
              <a:ext cx="925725" cy="713800"/>
            </a:xfrm>
            <a:custGeom>
              <a:avLst/>
              <a:gdLst/>
              <a:ahLst/>
              <a:cxnLst/>
              <a:rect l="l" t="t" r="r" b="b"/>
              <a:pathLst>
                <a:path w="37029" h="28552" extrusionOk="0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" name="Google Shape;152;p17">
              <a:extLst>
                <a:ext uri="{FF2B5EF4-FFF2-40B4-BE49-F238E27FC236}">
                  <a16:creationId xmlns:a16="http://schemas.microsoft.com/office/drawing/2014/main" id="{538982D1-7625-A84B-9D3D-829333826F24}"/>
                </a:ext>
              </a:extLst>
            </p:cNvPr>
            <p:cNvGrpSpPr/>
            <p:nvPr/>
          </p:nvGrpSpPr>
          <p:grpSpPr>
            <a:xfrm>
              <a:off x="3883938" y="2033250"/>
              <a:ext cx="3210900" cy="636350"/>
              <a:chOff x="5222700" y="3658300"/>
              <a:chExt cx="3210900" cy="636350"/>
            </a:xfrm>
          </p:grpSpPr>
          <p:sp>
            <p:nvSpPr>
              <p:cNvPr id="19" name="Google Shape;153;p17">
                <a:extLst>
                  <a:ext uri="{FF2B5EF4-FFF2-40B4-BE49-F238E27FC236}">
                    <a16:creationId xmlns:a16="http://schemas.microsoft.com/office/drawing/2014/main" id="{93F5C48B-6C12-D74A-A465-5AA8DA518307}"/>
                  </a:ext>
                </a:extLst>
              </p:cNvPr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DL Unify Tools and Services used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" name="Google Shape;154;p17">
                <a:extLst>
                  <a:ext uri="{FF2B5EF4-FFF2-40B4-BE49-F238E27FC236}">
                    <a16:creationId xmlns:a16="http://schemas.microsoft.com/office/drawing/2014/main" id="{9B99989C-E255-6D4B-9B0E-AD35B03A335D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DL Unify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70CBC86-42A7-C742-A293-81ACEBDE7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03" y="1207172"/>
            <a:ext cx="760886" cy="6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9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232119" y="215633"/>
            <a:ext cx="55077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Demo</a:t>
            </a:r>
            <a:endParaRPr dirty="0"/>
          </a:p>
        </p:txBody>
      </p:sp>
      <p:cxnSp>
        <p:nvCxnSpPr>
          <p:cNvPr id="196" name="Google Shape;196;p33"/>
          <p:cNvCxnSpPr/>
          <p:nvPr/>
        </p:nvCxnSpPr>
        <p:spPr>
          <a:xfrm>
            <a:off x="317843" y="629968"/>
            <a:ext cx="6886575" cy="0"/>
          </a:xfrm>
          <a:prstGeom prst="straightConnector1">
            <a:avLst/>
          </a:prstGeom>
          <a:noFill/>
          <a:ln w="9525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33"/>
          <p:cNvCxnSpPr/>
          <p:nvPr/>
        </p:nvCxnSpPr>
        <p:spPr>
          <a:xfrm>
            <a:off x="356938" y="739506"/>
            <a:ext cx="2353016" cy="0"/>
          </a:xfrm>
          <a:prstGeom prst="straightConnector1">
            <a:avLst/>
          </a:prstGeom>
          <a:noFill/>
          <a:ln w="38100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" name="Google Shape;143;p17">
            <a:extLst>
              <a:ext uri="{FF2B5EF4-FFF2-40B4-BE49-F238E27FC236}">
                <a16:creationId xmlns:a16="http://schemas.microsoft.com/office/drawing/2014/main" id="{A7497995-1232-5640-A853-E7F5FA24E13C}"/>
              </a:ext>
            </a:extLst>
          </p:cNvPr>
          <p:cNvGrpSpPr/>
          <p:nvPr/>
        </p:nvGrpSpPr>
        <p:grpSpPr>
          <a:xfrm>
            <a:off x="3427809" y="2950403"/>
            <a:ext cx="5097100" cy="714400"/>
            <a:chOff x="2023475" y="2800275"/>
            <a:chExt cx="5097100" cy="714400"/>
          </a:xfrm>
        </p:grpSpPr>
        <p:sp>
          <p:nvSpPr>
            <p:cNvPr id="14" name="Google Shape;144;p17">
              <a:extLst>
                <a:ext uri="{FF2B5EF4-FFF2-40B4-BE49-F238E27FC236}">
                  <a16:creationId xmlns:a16="http://schemas.microsoft.com/office/drawing/2014/main" id="{FD2C2E5A-9973-EB4D-A62A-212E56505C58}"/>
                </a:ext>
              </a:extLst>
            </p:cNvPr>
            <p:cNvSpPr/>
            <p:nvPr/>
          </p:nvSpPr>
          <p:spPr>
            <a:xfrm>
              <a:off x="2023475" y="2800875"/>
              <a:ext cx="5097100" cy="713800"/>
            </a:xfrm>
            <a:custGeom>
              <a:avLst/>
              <a:gdLst/>
              <a:ahLst/>
              <a:cxnLst/>
              <a:rect l="l" t="t" r="r" b="b"/>
              <a:pathLst>
                <a:path w="203884" h="28552" extrusionOk="0">
                  <a:moveTo>
                    <a:pt x="1" y="0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;p17">
              <a:extLst>
                <a:ext uri="{FF2B5EF4-FFF2-40B4-BE49-F238E27FC236}">
                  <a16:creationId xmlns:a16="http://schemas.microsoft.com/office/drawing/2014/main" id="{B3E47AB1-A3CB-5B47-9991-B0A44196CCBA}"/>
                </a:ext>
              </a:extLst>
            </p:cNvPr>
            <p:cNvSpPr/>
            <p:nvPr/>
          </p:nvSpPr>
          <p:spPr>
            <a:xfrm>
              <a:off x="2789650" y="2800275"/>
              <a:ext cx="926325" cy="714400"/>
            </a:xfrm>
            <a:custGeom>
              <a:avLst/>
              <a:gdLst/>
              <a:ahLst/>
              <a:cxnLst/>
              <a:rect l="l" t="t" r="r" b="b"/>
              <a:pathLst>
                <a:path w="37053" h="28576" extrusionOk="0">
                  <a:moveTo>
                    <a:pt x="30956" y="1"/>
                  </a:moveTo>
                  <a:lnTo>
                    <a:pt x="30956" y="24"/>
                  </a:lnTo>
                  <a:lnTo>
                    <a:pt x="0" y="24"/>
                  </a:lnTo>
                  <a:lnTo>
                    <a:pt x="0" y="28576"/>
                  </a:lnTo>
                  <a:lnTo>
                    <a:pt x="31826" y="28576"/>
                  </a:lnTo>
                  <a:lnTo>
                    <a:pt x="31826" y="5239"/>
                  </a:lnTo>
                  <a:lnTo>
                    <a:pt x="3705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3" name="Google Shape;146;p17">
              <a:extLst>
                <a:ext uri="{FF2B5EF4-FFF2-40B4-BE49-F238E27FC236}">
                  <a16:creationId xmlns:a16="http://schemas.microsoft.com/office/drawing/2014/main" id="{94CCF45D-845C-3F4A-8573-4AA0023FAB8B}"/>
                </a:ext>
              </a:extLst>
            </p:cNvPr>
            <p:cNvGrpSpPr/>
            <p:nvPr/>
          </p:nvGrpSpPr>
          <p:grpSpPr>
            <a:xfrm>
              <a:off x="3883938" y="2839600"/>
              <a:ext cx="3210900" cy="636350"/>
              <a:chOff x="5222700" y="3658300"/>
              <a:chExt cx="3210900" cy="636350"/>
            </a:xfrm>
          </p:grpSpPr>
          <p:sp>
            <p:nvSpPr>
              <p:cNvPr id="24" name="Google Shape;147;p17">
                <a:extLst>
                  <a:ext uri="{FF2B5EF4-FFF2-40B4-BE49-F238E27FC236}">
                    <a16:creationId xmlns:a16="http://schemas.microsoft.com/office/drawing/2014/main" id="{F176BED1-DDA4-034A-A184-FEF4C9ABA3CA}"/>
                  </a:ext>
                </a:extLst>
              </p:cNvPr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" name="Google Shape;148;p17">
                <a:extLst>
                  <a:ext uri="{FF2B5EF4-FFF2-40B4-BE49-F238E27FC236}">
                    <a16:creationId xmlns:a16="http://schemas.microsoft.com/office/drawing/2014/main" id="{8D06EE17-2831-4448-AB56-7D1F9FDDADC2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Project Demo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CF21E509-A10D-8D49-8953-E35B5D38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50" y="2974745"/>
            <a:ext cx="760886" cy="6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8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232119" y="215633"/>
            <a:ext cx="55077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Important Submission Links</a:t>
            </a:r>
            <a:endParaRPr dirty="0"/>
          </a:p>
        </p:txBody>
      </p:sp>
      <p:cxnSp>
        <p:nvCxnSpPr>
          <p:cNvPr id="196" name="Google Shape;196;p33"/>
          <p:cNvCxnSpPr/>
          <p:nvPr/>
        </p:nvCxnSpPr>
        <p:spPr>
          <a:xfrm>
            <a:off x="317843" y="629968"/>
            <a:ext cx="6886575" cy="0"/>
          </a:xfrm>
          <a:prstGeom prst="straightConnector1">
            <a:avLst/>
          </a:prstGeom>
          <a:noFill/>
          <a:ln w="9525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33"/>
          <p:cNvCxnSpPr/>
          <p:nvPr/>
        </p:nvCxnSpPr>
        <p:spPr>
          <a:xfrm>
            <a:off x="356938" y="739506"/>
            <a:ext cx="2353016" cy="0"/>
          </a:xfrm>
          <a:prstGeom prst="straightConnector1">
            <a:avLst/>
          </a:prstGeom>
          <a:noFill/>
          <a:ln w="38100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" name="Google Shape;137;p17">
            <a:extLst>
              <a:ext uri="{FF2B5EF4-FFF2-40B4-BE49-F238E27FC236}">
                <a16:creationId xmlns:a16="http://schemas.microsoft.com/office/drawing/2014/main" id="{0E6DFF38-F8F0-C642-9BD0-6858713DBA63}"/>
              </a:ext>
            </a:extLst>
          </p:cNvPr>
          <p:cNvGrpSpPr/>
          <p:nvPr/>
        </p:nvGrpSpPr>
        <p:grpSpPr>
          <a:xfrm>
            <a:off x="2929868" y="1246997"/>
            <a:ext cx="5097100" cy="713200"/>
            <a:chOff x="2023475" y="3607225"/>
            <a:chExt cx="5097100" cy="713200"/>
          </a:xfrm>
        </p:grpSpPr>
        <p:sp>
          <p:nvSpPr>
            <p:cNvPr id="15" name="Google Shape;138;p17">
              <a:extLst>
                <a:ext uri="{FF2B5EF4-FFF2-40B4-BE49-F238E27FC236}">
                  <a16:creationId xmlns:a16="http://schemas.microsoft.com/office/drawing/2014/main" id="{3D0C7111-4BCD-EE44-BC52-144396F639F9}"/>
                </a:ext>
              </a:extLst>
            </p:cNvPr>
            <p:cNvSpPr/>
            <p:nvPr/>
          </p:nvSpPr>
          <p:spPr>
            <a:xfrm>
              <a:off x="2023475" y="3607225"/>
              <a:ext cx="5097100" cy="713200"/>
            </a:xfrm>
            <a:custGeom>
              <a:avLst/>
              <a:gdLst/>
              <a:ahLst/>
              <a:cxnLst/>
              <a:rect l="l" t="t" r="r" b="b"/>
              <a:pathLst>
                <a:path w="203884" h="28528" extrusionOk="0">
                  <a:moveTo>
                    <a:pt x="1" y="0"/>
                  </a:moveTo>
                  <a:lnTo>
                    <a:pt x="1" y="16002"/>
                  </a:lnTo>
                  <a:cubicBezTo>
                    <a:pt x="1" y="22884"/>
                    <a:pt x="5644" y="28528"/>
                    <a:pt x="12526" y="28528"/>
                  </a:cubicBezTo>
                  <a:lnTo>
                    <a:pt x="191358" y="28528"/>
                  </a:lnTo>
                  <a:cubicBezTo>
                    <a:pt x="198240" y="28528"/>
                    <a:pt x="203883" y="22884"/>
                    <a:pt x="203883" y="16002"/>
                  </a:cubicBez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;p17">
              <a:extLst>
                <a:ext uri="{FF2B5EF4-FFF2-40B4-BE49-F238E27FC236}">
                  <a16:creationId xmlns:a16="http://schemas.microsoft.com/office/drawing/2014/main" id="{B224B2B5-1CE3-A340-AF5B-2289A8843F56}"/>
                </a:ext>
              </a:extLst>
            </p:cNvPr>
            <p:cNvSpPr/>
            <p:nvPr/>
          </p:nvSpPr>
          <p:spPr>
            <a:xfrm>
              <a:off x="2789650" y="3607225"/>
              <a:ext cx="926325" cy="713200"/>
            </a:xfrm>
            <a:custGeom>
              <a:avLst/>
              <a:gdLst/>
              <a:ahLst/>
              <a:cxnLst/>
              <a:rect l="l" t="t" r="r" b="b"/>
              <a:pathLst>
                <a:path w="37053" h="28528" extrusionOk="0">
                  <a:moveTo>
                    <a:pt x="0" y="0"/>
                  </a:moveTo>
                  <a:lnTo>
                    <a:pt x="0" y="28528"/>
                  </a:lnTo>
                  <a:lnTo>
                    <a:pt x="31826" y="28528"/>
                  </a:lnTo>
                  <a:lnTo>
                    <a:pt x="31826" y="5239"/>
                  </a:lnTo>
                  <a:lnTo>
                    <a:pt x="3705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" name="Google Shape;140;p17">
              <a:extLst>
                <a:ext uri="{FF2B5EF4-FFF2-40B4-BE49-F238E27FC236}">
                  <a16:creationId xmlns:a16="http://schemas.microsoft.com/office/drawing/2014/main" id="{1C8B8ABA-D945-3D46-92C0-74FC88E141D0}"/>
                </a:ext>
              </a:extLst>
            </p:cNvPr>
            <p:cNvGrpSpPr/>
            <p:nvPr/>
          </p:nvGrpSpPr>
          <p:grpSpPr>
            <a:xfrm>
              <a:off x="3883938" y="3645650"/>
              <a:ext cx="3210900" cy="636350"/>
              <a:chOff x="5222700" y="3658300"/>
              <a:chExt cx="3210900" cy="636350"/>
            </a:xfrm>
          </p:grpSpPr>
          <p:sp>
            <p:nvSpPr>
              <p:cNvPr id="18" name="Google Shape;141;p17">
                <a:extLst>
                  <a:ext uri="{FF2B5EF4-FFF2-40B4-BE49-F238E27FC236}">
                    <a16:creationId xmlns:a16="http://schemas.microsoft.com/office/drawing/2014/main" id="{864410BC-C8E7-5043-8790-36741DC01A3A}"/>
                  </a:ext>
                </a:extLst>
              </p:cNvPr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Code, Demo Video and Pitch link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" name="Google Shape;142;p17">
                <a:extLst>
                  <a:ext uri="{FF2B5EF4-FFF2-40B4-BE49-F238E27FC236}">
                    <a16:creationId xmlns:a16="http://schemas.microsoft.com/office/drawing/2014/main" id="{9C959B58-3E9A-A14C-9919-507CFE77D6BA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Important Links</a:t>
                </a:r>
                <a:endParaRPr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2775EF5-7891-F04F-A17A-1BFAF448F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125" y="1246658"/>
            <a:ext cx="760886" cy="6879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6A30FF-C839-E44E-BE75-6349BBB914F3}"/>
              </a:ext>
            </a:extLst>
          </p:cNvPr>
          <p:cNvSpPr txBox="1"/>
          <p:nvPr/>
        </p:nvSpPr>
        <p:spPr>
          <a:xfrm>
            <a:off x="570368" y="2018923"/>
            <a:ext cx="113168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DL Gateway: 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Creation of Ethereum project against DLT Labs </a:t>
            </a:r>
            <a:r>
              <a:rPr lang="en-US" sz="2000" i="1" dirty="0"/>
              <a:t>dltestnet</a:t>
            </a:r>
            <a:r>
              <a:rPr lang="en-US" dirty="0"/>
              <a:t> network.</a:t>
            </a:r>
          </a:p>
          <a:p>
            <a:endParaRPr lang="en-US" dirty="0"/>
          </a:p>
          <a:p>
            <a:r>
              <a:rPr lang="en-US" b="1" dirty="0"/>
              <a:t>DL Unify CLI :</a:t>
            </a:r>
          </a:p>
          <a:p>
            <a:endParaRPr lang="en-US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Used DL Unify Ruffle CLI for project creation, initialization, compilation and deployment of solidity contract.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DL Unify IPFS Storage: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DL Unify IPFS decentralized storage is used for storing generated NFTs (12 seconds live video art.)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6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232119" y="215633"/>
            <a:ext cx="55077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DL Unify Tools and Services Used</a:t>
            </a:r>
            <a:endParaRPr dirty="0"/>
          </a:p>
        </p:txBody>
      </p:sp>
      <p:cxnSp>
        <p:nvCxnSpPr>
          <p:cNvPr id="196" name="Google Shape;196;p33"/>
          <p:cNvCxnSpPr/>
          <p:nvPr/>
        </p:nvCxnSpPr>
        <p:spPr>
          <a:xfrm>
            <a:off x="317843" y="629968"/>
            <a:ext cx="6886575" cy="0"/>
          </a:xfrm>
          <a:prstGeom prst="straightConnector1">
            <a:avLst/>
          </a:prstGeom>
          <a:noFill/>
          <a:ln w="9525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33"/>
          <p:cNvCxnSpPr/>
          <p:nvPr/>
        </p:nvCxnSpPr>
        <p:spPr>
          <a:xfrm>
            <a:off x="356938" y="739506"/>
            <a:ext cx="2353016" cy="0"/>
          </a:xfrm>
          <a:prstGeom prst="straightConnector1">
            <a:avLst/>
          </a:prstGeom>
          <a:noFill/>
          <a:ln w="38100" cap="flat" cmpd="sng">
            <a:solidFill>
              <a:srgbClr val="0E192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6A30FF-C839-E44E-BE75-6349BBB914F3}"/>
              </a:ext>
            </a:extLst>
          </p:cNvPr>
          <p:cNvSpPr txBox="1"/>
          <p:nvPr/>
        </p:nvSpPr>
        <p:spPr>
          <a:xfrm>
            <a:off x="588474" y="4712145"/>
            <a:ext cx="113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 HackDLT !!!</a:t>
            </a: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9E2E48-E587-B84C-B42F-8DB2A24D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942" y="2070016"/>
            <a:ext cx="6817045" cy="19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349</Words>
  <Application>Microsoft Macintosh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Roboto</vt:lpstr>
      <vt:lpstr>Arial</vt:lpstr>
      <vt:lpstr>Wingdings</vt:lpstr>
      <vt:lpstr>Al Nile</vt:lpstr>
      <vt:lpstr>Tahoma</vt:lpstr>
      <vt:lpstr>Fira Sans Extra Condensed Medium</vt:lpstr>
      <vt:lpstr>Office Theme</vt:lpstr>
      <vt:lpstr>BlockAI Submission BlockAI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Purushottam Chaudhary</cp:lastModifiedBy>
  <cp:revision>72</cp:revision>
  <dcterms:modified xsi:type="dcterms:W3CDTF">2021-11-08T22:31:49Z</dcterms:modified>
</cp:coreProperties>
</file>