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4bc0612d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34bc0612db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4ec6b837e3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4ec6b837e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4ec6b837e3_1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4ec6b837e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4ec6b837e3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4ec6b837e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4ec6b837e3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4ec6b837e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4ec6b837e3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4ec6b837e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22d159184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22d15918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22d159184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22d15918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4ec6b837e3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4ec6b837e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529A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00529A"/>
                </a:solidFill>
              </a:rPr>
              <a:t>ShieldCoin Blockchain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Dhruvkumar Patel - 240347007017</a:t>
            </a:r>
            <a:endParaRPr sz="2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Siddhant Desai - 240347007014</a:t>
            </a:r>
            <a:endParaRPr sz="2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Aditya Gidh - 240347007010</a:t>
            </a:r>
            <a:endParaRPr sz="2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 of Blockchain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457200" y="16841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8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8"/>
              <a:buChar char="●"/>
            </a:pPr>
            <a:r>
              <a:rPr lang="en-US" sz="2807"/>
              <a:t>Create Genesis Block</a:t>
            </a:r>
            <a:endParaRPr sz="2807"/>
          </a:p>
          <a:p>
            <a:pPr indent="-4068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8"/>
              <a:buChar char="●"/>
            </a:pPr>
            <a:r>
              <a:rPr lang="en-US" sz="2807"/>
              <a:t>Get Latest Block</a:t>
            </a:r>
            <a:endParaRPr sz="2807"/>
          </a:p>
          <a:p>
            <a:pPr indent="-4068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8"/>
              <a:buChar char="●"/>
            </a:pPr>
            <a:r>
              <a:rPr lang="en-US" sz="2807"/>
              <a:t>Add Transaction to the block</a:t>
            </a:r>
            <a:endParaRPr sz="2807"/>
          </a:p>
          <a:p>
            <a:pPr indent="-4068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8"/>
              <a:buChar char="●"/>
            </a:pPr>
            <a:r>
              <a:rPr lang="en-US" sz="2807"/>
              <a:t>Mine pending Transactions</a:t>
            </a:r>
            <a:endParaRPr sz="2807"/>
          </a:p>
          <a:p>
            <a:pPr indent="-4068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8"/>
              <a:buChar char="●"/>
            </a:pPr>
            <a:r>
              <a:rPr lang="en-US" sz="2807"/>
              <a:t>Add Block to the chain</a:t>
            </a:r>
            <a:endParaRPr sz="2807"/>
          </a:p>
          <a:p>
            <a:pPr indent="-4068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8"/>
              <a:buChar char="●"/>
            </a:pPr>
            <a:r>
              <a:rPr lang="en-US" sz="2807"/>
              <a:t>Replace the chain based on PoW</a:t>
            </a:r>
            <a:endParaRPr sz="2807"/>
          </a:p>
          <a:p>
            <a:pPr indent="-4068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8"/>
              <a:buChar char="●"/>
            </a:pPr>
            <a:r>
              <a:rPr lang="en-US" sz="2807"/>
              <a:t>Validate the block </a:t>
            </a:r>
            <a:endParaRPr sz="2807"/>
          </a:p>
          <a:p>
            <a:pPr indent="-4068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8"/>
              <a:buChar char="●"/>
            </a:pPr>
            <a:r>
              <a:rPr lang="en-US" sz="2807"/>
              <a:t>Validate the chain</a:t>
            </a:r>
            <a:endParaRPr sz="2807"/>
          </a:p>
          <a:p>
            <a:pPr indent="-4068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8"/>
              <a:buChar char="●"/>
            </a:pPr>
            <a:r>
              <a:rPr lang="en-US" sz="2807"/>
              <a:t>Difficulty adjustment</a:t>
            </a:r>
            <a:endParaRPr sz="2807"/>
          </a:p>
          <a:p>
            <a:pPr indent="-4068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8"/>
              <a:buChar char="●"/>
            </a:pPr>
            <a:r>
              <a:rPr lang="en-US" sz="2807"/>
              <a:t>Serialization</a:t>
            </a:r>
            <a:endParaRPr sz="2807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Consensus Process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3583857" y="1595064"/>
            <a:ext cx="1828800" cy="457200"/>
          </a:xfrm>
          <a:prstGeom prst="roundRect">
            <a:avLst>
              <a:gd fmla="val 16667" name="adj"/>
            </a:avLst>
          </a:prstGeom>
          <a:solidFill>
            <a:srgbClr val="E1EFFF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 New Block</a:t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3583857" y="2243996"/>
            <a:ext cx="1828800" cy="457200"/>
          </a:xfrm>
          <a:prstGeom prst="rect">
            <a:avLst/>
          </a:prstGeom>
          <a:solidFill>
            <a:srgbClr val="E1EFFF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Validate Block Structure</a:t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3583857" y="2892928"/>
            <a:ext cx="1828800" cy="457200"/>
          </a:xfrm>
          <a:prstGeom prst="rect">
            <a:avLst/>
          </a:prstGeom>
          <a:solidFill>
            <a:srgbClr val="E1EFFF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 Transactions</a:t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3583857" y="3541860"/>
            <a:ext cx="1828800" cy="457200"/>
          </a:xfrm>
          <a:prstGeom prst="rect">
            <a:avLst/>
          </a:prstGeom>
          <a:solidFill>
            <a:srgbClr val="E1EFFF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Proof of Work</a:t>
            </a: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3583857" y="4205530"/>
            <a:ext cx="1828800" cy="457200"/>
          </a:xfrm>
          <a:prstGeom prst="rect">
            <a:avLst/>
          </a:prstGeom>
          <a:solidFill>
            <a:srgbClr val="E1EFFF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Chain Length</a:t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1184786" y="5060932"/>
            <a:ext cx="1828800" cy="457200"/>
          </a:xfrm>
          <a:prstGeom prst="rect">
            <a:avLst/>
          </a:prstGeom>
          <a:solidFill>
            <a:srgbClr val="E1EFFF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Local Chain</a:t>
            </a:r>
            <a:endParaRPr/>
          </a:p>
        </p:txBody>
      </p:sp>
      <p:sp>
        <p:nvSpPr>
          <p:cNvPr id="174" name="Google Shape;174;p23"/>
          <p:cNvSpPr/>
          <p:nvPr/>
        </p:nvSpPr>
        <p:spPr>
          <a:xfrm>
            <a:off x="3583857" y="5060932"/>
            <a:ext cx="1828800" cy="457200"/>
          </a:xfrm>
          <a:prstGeom prst="diamond">
            <a:avLst/>
          </a:prstGeom>
          <a:solidFill>
            <a:srgbClr val="E1EFFF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3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chain longer?</a:t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>
            <a:off x="6130414" y="5060932"/>
            <a:ext cx="1828800" cy="457200"/>
          </a:xfrm>
          <a:prstGeom prst="rect">
            <a:avLst/>
          </a:prstGeom>
          <a:solidFill>
            <a:srgbClr val="E1EFFF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Current Chain</a:t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3583857" y="5916334"/>
            <a:ext cx="1828800" cy="457200"/>
          </a:xfrm>
          <a:prstGeom prst="rect">
            <a:avLst/>
          </a:prstGeom>
          <a:solidFill>
            <a:srgbClr val="E1EFFF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Peers</a:t>
            </a:r>
            <a:endParaRPr/>
          </a:p>
        </p:txBody>
      </p:sp>
      <p:cxnSp>
        <p:nvCxnSpPr>
          <p:cNvPr id="177" name="Google Shape;177;p23"/>
          <p:cNvCxnSpPr>
            <a:stCxn id="168" idx="2"/>
            <a:endCxn id="169" idx="0"/>
          </p:cNvCxnSpPr>
          <p:nvPr/>
        </p:nvCxnSpPr>
        <p:spPr>
          <a:xfrm>
            <a:off x="4498257" y="2052264"/>
            <a:ext cx="0" cy="191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78" name="Google Shape;178;p23"/>
          <p:cNvCxnSpPr>
            <a:stCxn id="169" idx="2"/>
            <a:endCxn id="170" idx="0"/>
          </p:cNvCxnSpPr>
          <p:nvPr/>
        </p:nvCxnSpPr>
        <p:spPr>
          <a:xfrm>
            <a:off x="4498257" y="2701196"/>
            <a:ext cx="0" cy="191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79" name="Google Shape;179;p23"/>
          <p:cNvCxnSpPr>
            <a:stCxn id="170" idx="2"/>
            <a:endCxn id="171" idx="0"/>
          </p:cNvCxnSpPr>
          <p:nvPr/>
        </p:nvCxnSpPr>
        <p:spPr>
          <a:xfrm>
            <a:off x="4498257" y="3350128"/>
            <a:ext cx="0" cy="191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0" name="Google Shape;180;p23"/>
          <p:cNvCxnSpPr>
            <a:stCxn id="171" idx="2"/>
            <a:endCxn id="172" idx="0"/>
          </p:cNvCxnSpPr>
          <p:nvPr/>
        </p:nvCxnSpPr>
        <p:spPr>
          <a:xfrm>
            <a:off x="4498257" y="3999060"/>
            <a:ext cx="0" cy="206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1" name="Google Shape;181;p23"/>
          <p:cNvCxnSpPr>
            <a:stCxn id="172" idx="2"/>
            <a:endCxn id="174" idx="0"/>
          </p:cNvCxnSpPr>
          <p:nvPr/>
        </p:nvCxnSpPr>
        <p:spPr>
          <a:xfrm>
            <a:off x="4498257" y="4662730"/>
            <a:ext cx="0" cy="398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2" name="Google Shape;182;p23"/>
          <p:cNvCxnSpPr>
            <a:stCxn id="174" idx="1"/>
            <a:endCxn id="173" idx="3"/>
          </p:cNvCxnSpPr>
          <p:nvPr/>
        </p:nvCxnSpPr>
        <p:spPr>
          <a:xfrm rot="10800000">
            <a:off x="3013557" y="5289532"/>
            <a:ext cx="5703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3" name="Google Shape;183;p23"/>
          <p:cNvCxnSpPr>
            <a:stCxn id="174" idx="3"/>
            <a:endCxn id="175" idx="1"/>
          </p:cNvCxnSpPr>
          <p:nvPr/>
        </p:nvCxnSpPr>
        <p:spPr>
          <a:xfrm>
            <a:off x="5412657" y="5289532"/>
            <a:ext cx="7179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4" name="Google Shape;184;p23"/>
          <p:cNvCxnSpPr>
            <a:stCxn id="173" idx="2"/>
            <a:endCxn id="176" idx="1"/>
          </p:cNvCxnSpPr>
          <p:nvPr/>
        </p:nvCxnSpPr>
        <p:spPr>
          <a:xfrm flipH="1" rot="-5400000">
            <a:off x="2528186" y="5089132"/>
            <a:ext cx="626700" cy="14847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85" name="Google Shape;185;p23"/>
          <p:cNvCxnSpPr>
            <a:stCxn id="175" idx="2"/>
            <a:endCxn id="176" idx="3"/>
          </p:cNvCxnSpPr>
          <p:nvPr/>
        </p:nvCxnSpPr>
        <p:spPr>
          <a:xfrm rot="5400000">
            <a:off x="5915314" y="5015332"/>
            <a:ext cx="626700" cy="16323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86" name="Google Shape;186;p23"/>
          <p:cNvSpPr txBox="1"/>
          <p:nvPr/>
        </p:nvSpPr>
        <p:spPr>
          <a:xfrm>
            <a:off x="3175656" y="4929568"/>
            <a:ext cx="4647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5541952" y="4924488"/>
            <a:ext cx="4647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Mining Process Flowchart</a:t>
            </a: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3657413" y="1600467"/>
            <a:ext cx="1828800" cy="457200"/>
          </a:xfrm>
          <a:prstGeom prst="roundRect">
            <a:avLst>
              <a:gd fmla="val 16667" name="adj"/>
            </a:avLst>
          </a:prstGeom>
          <a:solidFill>
            <a:srgbClr val="E1EFFF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Mining</a:t>
            </a:r>
            <a:endParaRPr/>
          </a:p>
        </p:txBody>
      </p:sp>
      <p:sp>
        <p:nvSpPr>
          <p:cNvPr id="194" name="Google Shape;194;p24"/>
          <p:cNvSpPr/>
          <p:nvPr/>
        </p:nvSpPr>
        <p:spPr>
          <a:xfrm>
            <a:off x="3657413" y="2300350"/>
            <a:ext cx="1828800" cy="457200"/>
          </a:xfrm>
          <a:prstGeom prst="rect">
            <a:avLst/>
          </a:prstGeom>
          <a:solidFill>
            <a:srgbClr val="E1EFFF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Reward Transaction</a:t>
            </a:r>
            <a:endParaRPr/>
          </a:p>
        </p:txBody>
      </p:sp>
      <p:sp>
        <p:nvSpPr>
          <p:cNvPr id="195" name="Google Shape;195;p24"/>
          <p:cNvSpPr/>
          <p:nvPr/>
        </p:nvSpPr>
        <p:spPr>
          <a:xfrm>
            <a:off x="3657413" y="2998441"/>
            <a:ext cx="1828800" cy="457200"/>
          </a:xfrm>
          <a:prstGeom prst="rect">
            <a:avLst/>
          </a:prstGeom>
          <a:solidFill>
            <a:srgbClr val="E1EFFF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 Pending Transactions</a:t>
            </a:r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3652498" y="3697428"/>
            <a:ext cx="1828800" cy="457200"/>
          </a:xfrm>
          <a:prstGeom prst="rect">
            <a:avLst/>
          </a:prstGeom>
          <a:solidFill>
            <a:srgbClr val="E1EFFF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New Block</a:t>
            </a:r>
            <a:endParaRPr/>
          </a:p>
        </p:txBody>
      </p:sp>
      <p:sp>
        <p:nvSpPr>
          <p:cNvPr id="197" name="Google Shape;197;p24"/>
          <p:cNvSpPr/>
          <p:nvPr/>
        </p:nvSpPr>
        <p:spPr>
          <a:xfrm>
            <a:off x="3657413" y="4396415"/>
            <a:ext cx="1828800" cy="457200"/>
          </a:xfrm>
          <a:prstGeom prst="rect">
            <a:avLst/>
          </a:prstGeom>
          <a:solidFill>
            <a:srgbClr val="E1EFFF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Valid Hash (PoW)</a:t>
            </a:r>
            <a:endParaRPr/>
          </a:p>
        </p:txBody>
      </p:sp>
      <p:sp>
        <p:nvSpPr>
          <p:cNvPr id="198" name="Google Shape;198;p24"/>
          <p:cNvSpPr/>
          <p:nvPr/>
        </p:nvSpPr>
        <p:spPr>
          <a:xfrm>
            <a:off x="3652498" y="5095402"/>
            <a:ext cx="1828800" cy="457200"/>
          </a:xfrm>
          <a:prstGeom prst="rect">
            <a:avLst/>
          </a:prstGeom>
          <a:solidFill>
            <a:srgbClr val="E1EFFF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Block to Chain</a:t>
            </a:r>
            <a:endParaRPr/>
          </a:p>
        </p:txBody>
      </p:sp>
      <p:sp>
        <p:nvSpPr>
          <p:cNvPr id="199" name="Google Shape;199;p24"/>
          <p:cNvSpPr/>
          <p:nvPr/>
        </p:nvSpPr>
        <p:spPr>
          <a:xfrm>
            <a:off x="3657413" y="5794389"/>
            <a:ext cx="1828800" cy="457200"/>
          </a:xfrm>
          <a:prstGeom prst="rect">
            <a:avLst/>
          </a:prstGeom>
          <a:solidFill>
            <a:srgbClr val="E1EFFF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 Transaction Pool</a:t>
            </a:r>
            <a:endParaRPr/>
          </a:p>
        </p:txBody>
      </p:sp>
      <p:cxnSp>
        <p:nvCxnSpPr>
          <p:cNvPr id="200" name="Google Shape;200;p24"/>
          <p:cNvCxnSpPr>
            <a:stCxn id="193" idx="2"/>
            <a:endCxn id="194" idx="0"/>
          </p:cNvCxnSpPr>
          <p:nvPr/>
        </p:nvCxnSpPr>
        <p:spPr>
          <a:xfrm>
            <a:off x="4571813" y="2057667"/>
            <a:ext cx="0" cy="242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1" name="Google Shape;201;p24"/>
          <p:cNvCxnSpPr>
            <a:stCxn id="194" idx="2"/>
            <a:endCxn id="195" idx="0"/>
          </p:cNvCxnSpPr>
          <p:nvPr/>
        </p:nvCxnSpPr>
        <p:spPr>
          <a:xfrm>
            <a:off x="4571813" y="2757550"/>
            <a:ext cx="0" cy="240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2" name="Google Shape;202;p24"/>
          <p:cNvCxnSpPr>
            <a:stCxn id="195" idx="2"/>
            <a:endCxn id="196" idx="0"/>
          </p:cNvCxnSpPr>
          <p:nvPr/>
        </p:nvCxnSpPr>
        <p:spPr>
          <a:xfrm flipH="1">
            <a:off x="4567013" y="3455641"/>
            <a:ext cx="4800" cy="241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3" name="Google Shape;203;p24"/>
          <p:cNvCxnSpPr>
            <a:stCxn id="196" idx="2"/>
            <a:endCxn id="197" idx="0"/>
          </p:cNvCxnSpPr>
          <p:nvPr/>
        </p:nvCxnSpPr>
        <p:spPr>
          <a:xfrm>
            <a:off x="4566898" y="4154628"/>
            <a:ext cx="4800" cy="241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4" name="Google Shape;204;p24"/>
          <p:cNvCxnSpPr>
            <a:stCxn id="197" idx="2"/>
            <a:endCxn id="198" idx="0"/>
          </p:cNvCxnSpPr>
          <p:nvPr/>
        </p:nvCxnSpPr>
        <p:spPr>
          <a:xfrm flipH="1">
            <a:off x="4567013" y="4853615"/>
            <a:ext cx="4800" cy="241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05" name="Google Shape;205;p24"/>
          <p:cNvCxnSpPr>
            <a:stCxn id="198" idx="2"/>
            <a:endCxn id="199" idx="0"/>
          </p:cNvCxnSpPr>
          <p:nvPr/>
        </p:nvCxnSpPr>
        <p:spPr>
          <a:xfrm>
            <a:off x="4566898" y="5552602"/>
            <a:ext cx="4800" cy="241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Transaction Implementation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219" y="2064149"/>
            <a:ext cx="7059562" cy="367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Transaction Pool Functions</a:t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032" y="1739018"/>
            <a:ext cx="6685935" cy="4740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Transaction Flow</a:t>
            </a: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176" y="1763697"/>
            <a:ext cx="7863647" cy="4783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Utils Module</a:t>
            </a:r>
            <a:endParaRPr/>
          </a:p>
        </p:txBody>
      </p:sp>
      <p:sp>
        <p:nvSpPr>
          <p:cNvPr id="229" name="Google Shape;229;p28"/>
          <p:cNvSpPr txBox="1"/>
          <p:nvPr/>
        </p:nvSpPr>
        <p:spPr>
          <a:xfrm>
            <a:off x="209800" y="1569375"/>
            <a:ext cx="88713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The utils folder contains several utility modules that provide supporting functionality for the core blockchain system: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storage.py :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Handles persistent storage operations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Provides methods for saving and loading blockchain data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Manages serialization/deserialization of blockchain components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Implements file-based storage for wallets, blockchain, and peer information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●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logger.py :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Custom logging configuration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Configurable log levels (INFO, DEBUG, ERROR)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Formats log messages with timestamps and contextual information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Calibri"/>
              <a:buChar char="○"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Supports both console and file-based logging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Utils Module</a:t>
            </a:r>
            <a:endParaRPr/>
          </a:p>
        </p:txBody>
      </p:sp>
      <p:sp>
        <p:nvSpPr>
          <p:cNvPr id="235" name="Google Shape;235;p29"/>
          <p:cNvSpPr txBox="1"/>
          <p:nvPr/>
        </p:nvSpPr>
        <p:spPr>
          <a:xfrm>
            <a:off x="272700" y="1700775"/>
            <a:ext cx="8871300" cy="4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initializer.py :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Bootstrap functionality for the blockchain system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Sets up the initial environment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Loads or creates configuration files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Initializes core components and establishes connections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database.py: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largest utility module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database abstraction for blockchain storage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Implements SQL schema and queries for blockchain data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○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Handles transaction history, block storage, and user account data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Includes connection pooling and error handling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Implementation</a:t>
            </a:r>
            <a:endParaRPr/>
          </a:p>
        </p:txBody>
      </p:sp>
      <p:pic>
        <p:nvPicPr>
          <p:cNvPr id="241" name="Google Shape;24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75" y="1313813"/>
            <a:ext cx="8297853" cy="5135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Functions</a:t>
            </a:r>
            <a:endParaRPr/>
          </a:p>
        </p:txBody>
      </p:sp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36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Get and Return Connection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Create Table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Get and Save Blocks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Get Pending Transaction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Save Transactions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Get and Save Wallet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Get Peers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Component Diagram</a:t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3886200" y="2435942"/>
            <a:ext cx="1371600" cy="1371600"/>
          </a:xfrm>
          <a:prstGeom prst="ellipse">
            <a:avLst/>
          </a:prstGeom>
          <a:solidFill>
            <a:srgbClr val="0070C0"/>
          </a:solidFill>
          <a:ln cap="flat" cmpd="sng" w="9525">
            <a:solidFill>
              <a:srgbClr val="004C9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ShieldCoin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457200" y="1843545"/>
            <a:ext cx="1828800" cy="1097280"/>
          </a:xfrm>
          <a:prstGeom prst="roundRect">
            <a:avLst>
              <a:gd fmla="val 16667" name="adj"/>
            </a:avLst>
          </a:prstGeom>
          <a:solidFill>
            <a:srgbClr val="F0F0F0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Module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Blockchain, Blocks, Transactions</a:t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6858000" y="1887302"/>
            <a:ext cx="1828800" cy="1097280"/>
          </a:xfrm>
          <a:prstGeom prst="roundRect">
            <a:avLst>
              <a:gd fmla="val 16667" name="adj"/>
            </a:avLst>
          </a:prstGeom>
          <a:solidFill>
            <a:srgbClr val="F0F0F0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Crypto Module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Wallet, Signature, Encryption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1054509" y="4068762"/>
            <a:ext cx="1828800" cy="1097280"/>
          </a:xfrm>
          <a:prstGeom prst="roundRect">
            <a:avLst>
              <a:gd fmla="val 16667" name="adj"/>
            </a:avLst>
          </a:prstGeom>
          <a:solidFill>
            <a:srgbClr val="F0F0F0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Module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DHT, P2P Messaging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6260693" y="4066969"/>
            <a:ext cx="1828800" cy="1097280"/>
          </a:xfrm>
          <a:prstGeom prst="roundRect">
            <a:avLst>
              <a:gd fmla="val 16667" name="adj"/>
            </a:avLst>
          </a:prstGeom>
          <a:solidFill>
            <a:srgbClr val="F0F0F0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Module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RESTful Endpoints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3657600" y="5464624"/>
            <a:ext cx="1828800" cy="1097280"/>
          </a:xfrm>
          <a:prstGeom prst="roundRect">
            <a:avLst>
              <a:gd fmla="val 16667" name="adj"/>
            </a:avLst>
          </a:prstGeom>
          <a:solidFill>
            <a:srgbClr val="F0F0F0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Utils Module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Storage, Logging, Config</a:t>
            </a:r>
            <a:endParaRPr/>
          </a:p>
        </p:txBody>
      </p:sp>
      <p:cxnSp>
        <p:nvCxnSpPr>
          <p:cNvPr id="97" name="Google Shape;97;p14"/>
          <p:cNvCxnSpPr>
            <a:stCxn id="91" idx="2"/>
            <a:endCxn id="92" idx="3"/>
          </p:cNvCxnSpPr>
          <p:nvPr/>
        </p:nvCxnSpPr>
        <p:spPr>
          <a:xfrm rot="10800000">
            <a:off x="2286000" y="2392142"/>
            <a:ext cx="1600200" cy="729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8" name="Google Shape;98;p14"/>
          <p:cNvCxnSpPr>
            <a:stCxn id="91" idx="3"/>
            <a:endCxn id="94" idx="3"/>
          </p:cNvCxnSpPr>
          <p:nvPr/>
        </p:nvCxnSpPr>
        <p:spPr>
          <a:xfrm flipH="1">
            <a:off x="2883166" y="3606676"/>
            <a:ext cx="1203900" cy="1010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99" name="Google Shape;99;p14"/>
          <p:cNvCxnSpPr>
            <a:stCxn id="91" idx="4"/>
            <a:endCxn id="96" idx="0"/>
          </p:cNvCxnSpPr>
          <p:nvPr/>
        </p:nvCxnSpPr>
        <p:spPr>
          <a:xfrm>
            <a:off x="4572000" y="3807542"/>
            <a:ext cx="0" cy="1657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00" name="Google Shape;100;p14"/>
          <p:cNvCxnSpPr>
            <a:stCxn id="91" idx="5"/>
            <a:endCxn id="95" idx="1"/>
          </p:cNvCxnSpPr>
          <p:nvPr/>
        </p:nvCxnSpPr>
        <p:spPr>
          <a:xfrm>
            <a:off x="5056934" y="3606676"/>
            <a:ext cx="1203900" cy="1008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01" name="Google Shape;101;p14"/>
          <p:cNvCxnSpPr>
            <a:stCxn id="91" idx="6"/>
            <a:endCxn id="93" idx="1"/>
          </p:cNvCxnSpPr>
          <p:nvPr/>
        </p:nvCxnSpPr>
        <p:spPr>
          <a:xfrm flipH="1" rot="10800000">
            <a:off x="5257800" y="2435942"/>
            <a:ext cx="1600200" cy="685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Logger Implementation</a:t>
            </a:r>
            <a:endParaRPr/>
          </a:p>
        </p:txBody>
      </p:sp>
      <p:pic>
        <p:nvPicPr>
          <p:cNvPr id="253" name="Google Shape;2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425" y="1554963"/>
            <a:ext cx="5221155" cy="513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Storage Implementation</a:t>
            </a:r>
            <a:endParaRPr/>
          </a:p>
        </p:txBody>
      </p:sp>
      <p:pic>
        <p:nvPicPr>
          <p:cNvPr id="259" name="Google Shape;2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800" y="1343963"/>
            <a:ext cx="7060388" cy="5135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Storage Functions</a:t>
            </a:r>
            <a:endParaRPr/>
          </a:p>
        </p:txBody>
      </p:sp>
      <p:sp>
        <p:nvSpPr>
          <p:cNvPr id="265" name="Google Shape;265;p3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36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Save and Load Blockchain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Save and Load Wallet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Save and Load Peers</a:t>
            </a:r>
            <a:endParaRPr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Cryptography Module</a:t>
            </a:r>
            <a:endParaRPr/>
          </a:p>
        </p:txBody>
      </p:sp>
      <p:sp>
        <p:nvSpPr>
          <p:cNvPr id="271" name="Google Shape;271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Wallet: Handles key generation, storage, and transaction signing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RSA for asymmetric encryption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Generates unique address from public key hash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Signs transactions with private key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methods for wallet export/import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457200" y="1143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Wallet Operations</a:t>
            </a:r>
            <a:endParaRPr/>
          </a:p>
        </p:txBody>
      </p:sp>
      <p:sp>
        <p:nvSpPr>
          <p:cNvPr id="277" name="Google Shape;277;p36"/>
          <p:cNvSpPr/>
          <p:nvPr/>
        </p:nvSpPr>
        <p:spPr>
          <a:xfrm>
            <a:off x="3544527" y="1492046"/>
            <a:ext cx="1828800" cy="457200"/>
          </a:xfrm>
          <a:prstGeom prst="roundRect">
            <a:avLst>
              <a:gd fmla="val 16667" name="adj"/>
            </a:avLst>
          </a:prstGeom>
          <a:solidFill>
            <a:srgbClr val="E1EFFF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Private Key</a:t>
            </a:r>
            <a:endParaRPr/>
          </a:p>
        </p:txBody>
      </p:sp>
      <p:sp>
        <p:nvSpPr>
          <p:cNvPr id="278" name="Google Shape;278;p36"/>
          <p:cNvSpPr/>
          <p:nvPr/>
        </p:nvSpPr>
        <p:spPr>
          <a:xfrm>
            <a:off x="3544527" y="2406446"/>
            <a:ext cx="1828800" cy="457200"/>
          </a:xfrm>
          <a:prstGeom prst="rect">
            <a:avLst/>
          </a:prstGeom>
          <a:solidFill>
            <a:srgbClr val="E1EFFF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Derive Public Key</a:t>
            </a:r>
            <a:endParaRPr/>
          </a:p>
        </p:txBody>
      </p:sp>
      <p:sp>
        <p:nvSpPr>
          <p:cNvPr id="279" name="Google Shape;279;p36"/>
          <p:cNvSpPr/>
          <p:nvPr/>
        </p:nvSpPr>
        <p:spPr>
          <a:xfrm>
            <a:off x="3544527" y="3320846"/>
            <a:ext cx="1828800" cy="457200"/>
          </a:xfrm>
          <a:prstGeom prst="rect">
            <a:avLst/>
          </a:prstGeom>
          <a:solidFill>
            <a:srgbClr val="E1EFFF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Address (Hash)</a:t>
            </a:r>
            <a:endParaRPr/>
          </a:p>
        </p:txBody>
      </p:sp>
      <p:sp>
        <p:nvSpPr>
          <p:cNvPr id="280" name="Google Shape;280;p36"/>
          <p:cNvSpPr/>
          <p:nvPr/>
        </p:nvSpPr>
        <p:spPr>
          <a:xfrm>
            <a:off x="2172927" y="4235246"/>
            <a:ext cx="1828800" cy="457200"/>
          </a:xfrm>
          <a:prstGeom prst="rect">
            <a:avLst/>
          </a:prstGeom>
          <a:solidFill>
            <a:srgbClr val="E1EFFF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Transaction</a:t>
            </a:r>
            <a:endParaRPr/>
          </a:p>
        </p:txBody>
      </p:sp>
      <p:sp>
        <p:nvSpPr>
          <p:cNvPr id="281" name="Google Shape;281;p36"/>
          <p:cNvSpPr/>
          <p:nvPr/>
        </p:nvSpPr>
        <p:spPr>
          <a:xfrm>
            <a:off x="2172927" y="5149646"/>
            <a:ext cx="1828800" cy="457200"/>
          </a:xfrm>
          <a:prstGeom prst="rect">
            <a:avLst/>
          </a:prstGeom>
          <a:solidFill>
            <a:srgbClr val="E1EFFF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 Transaction</a:t>
            </a:r>
            <a:endParaRPr/>
          </a:p>
        </p:txBody>
      </p:sp>
      <p:sp>
        <p:nvSpPr>
          <p:cNvPr id="282" name="Google Shape;282;p36"/>
          <p:cNvSpPr/>
          <p:nvPr/>
        </p:nvSpPr>
        <p:spPr>
          <a:xfrm>
            <a:off x="4916127" y="4235246"/>
            <a:ext cx="1828800" cy="457200"/>
          </a:xfrm>
          <a:prstGeom prst="rect">
            <a:avLst/>
          </a:prstGeom>
          <a:solidFill>
            <a:srgbClr val="E1EFFF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 Transaction</a:t>
            </a:r>
            <a:endParaRPr/>
          </a:p>
        </p:txBody>
      </p:sp>
      <p:sp>
        <p:nvSpPr>
          <p:cNvPr id="283" name="Google Shape;283;p36"/>
          <p:cNvSpPr/>
          <p:nvPr/>
        </p:nvSpPr>
        <p:spPr>
          <a:xfrm>
            <a:off x="3544527" y="6070191"/>
            <a:ext cx="1828800" cy="457200"/>
          </a:xfrm>
          <a:prstGeom prst="rect">
            <a:avLst/>
          </a:prstGeom>
          <a:solidFill>
            <a:srgbClr val="E1EFFF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 Transaction</a:t>
            </a:r>
            <a:endParaRPr/>
          </a:p>
        </p:txBody>
      </p:sp>
      <p:cxnSp>
        <p:nvCxnSpPr>
          <p:cNvPr id="284" name="Google Shape;284;p36"/>
          <p:cNvCxnSpPr>
            <a:stCxn id="277" idx="2"/>
            <a:endCxn id="278" idx="0"/>
          </p:cNvCxnSpPr>
          <p:nvPr/>
        </p:nvCxnSpPr>
        <p:spPr>
          <a:xfrm>
            <a:off x="4458927" y="1949246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85" name="Google Shape;285;p36"/>
          <p:cNvCxnSpPr>
            <a:stCxn id="278" idx="2"/>
            <a:endCxn id="279" idx="0"/>
          </p:cNvCxnSpPr>
          <p:nvPr/>
        </p:nvCxnSpPr>
        <p:spPr>
          <a:xfrm>
            <a:off x="4458927" y="2863646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86" name="Google Shape;286;p36"/>
          <p:cNvCxnSpPr>
            <a:stCxn id="279" idx="2"/>
            <a:endCxn id="280" idx="0"/>
          </p:cNvCxnSpPr>
          <p:nvPr/>
        </p:nvCxnSpPr>
        <p:spPr>
          <a:xfrm rot="5400000">
            <a:off x="3544527" y="3320846"/>
            <a:ext cx="457200" cy="1371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87" name="Google Shape;287;p36"/>
          <p:cNvCxnSpPr>
            <a:stCxn id="279" idx="2"/>
            <a:endCxn id="282" idx="0"/>
          </p:cNvCxnSpPr>
          <p:nvPr/>
        </p:nvCxnSpPr>
        <p:spPr>
          <a:xfrm flipH="1" rot="-5400000">
            <a:off x="4916127" y="3320846"/>
            <a:ext cx="457200" cy="1371600"/>
          </a:xfrm>
          <a:prstGeom prst="bentConnector3">
            <a:avLst>
              <a:gd fmla="val 50000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88" name="Google Shape;288;p36"/>
          <p:cNvCxnSpPr>
            <a:stCxn id="280" idx="2"/>
            <a:endCxn id="281" idx="0"/>
          </p:cNvCxnSpPr>
          <p:nvPr/>
        </p:nvCxnSpPr>
        <p:spPr>
          <a:xfrm>
            <a:off x="3087327" y="4692446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89" name="Google Shape;289;p36"/>
          <p:cNvCxnSpPr>
            <a:stCxn id="281" idx="2"/>
            <a:endCxn id="283" idx="1"/>
          </p:cNvCxnSpPr>
          <p:nvPr/>
        </p:nvCxnSpPr>
        <p:spPr>
          <a:xfrm flipH="1" rot="-5400000">
            <a:off x="2970027" y="5724146"/>
            <a:ext cx="691800" cy="4572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90" name="Google Shape;290;p36"/>
          <p:cNvCxnSpPr>
            <a:stCxn id="282" idx="2"/>
            <a:endCxn id="283" idx="3"/>
          </p:cNvCxnSpPr>
          <p:nvPr/>
        </p:nvCxnSpPr>
        <p:spPr>
          <a:xfrm rot="5400000">
            <a:off x="4798827" y="5266946"/>
            <a:ext cx="1606200" cy="457200"/>
          </a:xfrm>
          <a:prstGeom prst="bentConnector2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Wallet Implementation and Functions</a:t>
            </a:r>
            <a:endParaRPr/>
          </a:p>
        </p:txBody>
      </p:sp>
      <p:pic>
        <p:nvPicPr>
          <p:cNvPr id="296" name="Google Shape;2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800" y="1341438"/>
            <a:ext cx="5842406" cy="5135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DHT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Module</a:t>
            </a:r>
            <a:endParaRPr/>
          </a:p>
        </p:txBody>
      </p:sp>
      <p:sp>
        <p:nvSpPr>
          <p:cNvPr id="302" name="Google Shape;302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Distributed Hash Table (DHT) for peer-to-peer networking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Handles peer discovery and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Broadcasts new blocks and transactions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Synchronizes blockchain across nodes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Implements message passing protocol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DHT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Network Components</a:t>
            </a:r>
            <a:endParaRPr/>
          </a:p>
        </p:txBody>
      </p:sp>
      <p:sp>
        <p:nvSpPr>
          <p:cNvPr id="308" name="Google Shape;308;p39"/>
          <p:cNvSpPr/>
          <p:nvPr/>
        </p:nvSpPr>
        <p:spPr>
          <a:xfrm>
            <a:off x="3886200" y="2514600"/>
            <a:ext cx="1371600" cy="1371600"/>
          </a:xfrm>
          <a:prstGeom prst="ellipse">
            <a:avLst/>
          </a:prstGeom>
          <a:solidFill>
            <a:srgbClr val="0070C0"/>
          </a:solidFill>
          <a:ln cap="flat" cmpd="sng" w="9525">
            <a:solidFill>
              <a:srgbClr val="004C9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P2P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9"/>
          <p:cNvSpPr/>
          <p:nvPr/>
        </p:nvSpPr>
        <p:spPr>
          <a:xfrm>
            <a:off x="457200" y="2994660"/>
            <a:ext cx="1828800" cy="1097280"/>
          </a:xfrm>
          <a:prstGeom prst="roundRect">
            <a:avLst>
              <a:gd fmla="val 16667" name="adj"/>
            </a:avLst>
          </a:prstGeom>
          <a:solidFill>
            <a:srgbClr val="F0F0F0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DHT Node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node instance</a:t>
            </a:r>
            <a:endParaRPr/>
          </a:p>
        </p:txBody>
      </p:sp>
      <p:sp>
        <p:nvSpPr>
          <p:cNvPr id="310" name="Google Shape;310;p39"/>
          <p:cNvSpPr/>
          <p:nvPr/>
        </p:nvSpPr>
        <p:spPr>
          <a:xfrm>
            <a:off x="2610465" y="4572983"/>
            <a:ext cx="1828800" cy="1097280"/>
          </a:xfrm>
          <a:prstGeom prst="roundRect">
            <a:avLst>
              <a:gd fmla="val 16667" name="adj"/>
            </a:avLst>
          </a:prstGeom>
          <a:solidFill>
            <a:srgbClr val="F0F0F0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Peer Discovery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network nodes</a:t>
            </a:r>
            <a:endParaRPr/>
          </a:p>
        </p:txBody>
      </p:sp>
      <p:sp>
        <p:nvSpPr>
          <p:cNvPr id="311" name="Google Shape;311;p39"/>
          <p:cNvSpPr/>
          <p:nvPr/>
        </p:nvSpPr>
        <p:spPr>
          <a:xfrm>
            <a:off x="6858000" y="2880360"/>
            <a:ext cx="1828800" cy="1097280"/>
          </a:xfrm>
          <a:prstGeom prst="roundRect">
            <a:avLst>
              <a:gd fmla="val 16667" name="adj"/>
            </a:avLst>
          </a:prstGeom>
          <a:solidFill>
            <a:srgbClr val="F0F0F0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 Handling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commands</a:t>
            </a:r>
            <a:endParaRPr/>
          </a:p>
        </p:txBody>
      </p:sp>
      <p:sp>
        <p:nvSpPr>
          <p:cNvPr id="312" name="Google Shape;312;p39"/>
          <p:cNvSpPr/>
          <p:nvPr/>
        </p:nvSpPr>
        <p:spPr>
          <a:xfrm>
            <a:off x="4572000" y="4572000"/>
            <a:ext cx="1828800" cy="1097280"/>
          </a:xfrm>
          <a:prstGeom prst="roundRect">
            <a:avLst>
              <a:gd fmla="val 16667" name="adj"/>
            </a:avLst>
          </a:prstGeom>
          <a:solidFill>
            <a:srgbClr val="F0F0F0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Chain Sync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chain updated</a:t>
            </a:r>
            <a:endParaRPr/>
          </a:p>
        </p:txBody>
      </p:sp>
      <p:cxnSp>
        <p:nvCxnSpPr>
          <p:cNvPr id="313" name="Google Shape;313;p39"/>
          <p:cNvCxnSpPr>
            <a:stCxn id="308" idx="2"/>
            <a:endCxn id="309" idx="3"/>
          </p:cNvCxnSpPr>
          <p:nvPr/>
        </p:nvCxnSpPr>
        <p:spPr>
          <a:xfrm flipH="1">
            <a:off x="2286000" y="3200400"/>
            <a:ext cx="1600200" cy="342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4" name="Google Shape;314;p39"/>
          <p:cNvCxnSpPr>
            <a:stCxn id="308" idx="3"/>
            <a:endCxn id="310" idx="0"/>
          </p:cNvCxnSpPr>
          <p:nvPr/>
        </p:nvCxnSpPr>
        <p:spPr>
          <a:xfrm flipH="1">
            <a:off x="3524866" y="3685334"/>
            <a:ext cx="562200" cy="887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5" name="Google Shape;315;p39"/>
          <p:cNvCxnSpPr>
            <a:stCxn id="308" idx="5"/>
            <a:endCxn id="312" idx="0"/>
          </p:cNvCxnSpPr>
          <p:nvPr/>
        </p:nvCxnSpPr>
        <p:spPr>
          <a:xfrm>
            <a:off x="5056934" y="3685334"/>
            <a:ext cx="429600" cy="886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16" name="Google Shape;316;p39"/>
          <p:cNvCxnSpPr>
            <a:stCxn id="308" idx="6"/>
            <a:endCxn id="311" idx="1"/>
          </p:cNvCxnSpPr>
          <p:nvPr/>
        </p:nvCxnSpPr>
        <p:spPr>
          <a:xfrm>
            <a:off x="5257800" y="3200400"/>
            <a:ext cx="1600200" cy="228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DHT Implementation</a:t>
            </a:r>
            <a:endParaRPr/>
          </a:p>
        </p:txBody>
      </p:sp>
      <p:pic>
        <p:nvPicPr>
          <p:cNvPr id="322" name="Google Shape;3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039" y="1647325"/>
            <a:ext cx="7809925" cy="45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DHT Functions</a:t>
            </a:r>
            <a:endParaRPr/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36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Register Blockchain instance to the node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Register Transaction Pool to the node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Add and Remove peer from the network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Broadcast Block and Transaction to all peers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Request chain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Message Handling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Handle new block, transaction received from a peer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Overview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Core Components: Blockchain, Blocks, Transactions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Cryptography: Wallet, Key Management, Signatures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Networking: DHT Node, Peer Discovery, Message Propagation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API: RESTful Interface for Blockchain Interaction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Utilities: Storage, Logging, Configuration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API Module</a:t>
            </a:r>
            <a:endParaRPr/>
          </a:p>
        </p:txBody>
      </p:sp>
      <p:sp>
        <p:nvSpPr>
          <p:cNvPr id="334" name="Google Shape;334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RESTful API built with Flask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Endpoints for blockchain interaction: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View blockchain state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Create transactions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Mine new blocks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Manage wallet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Network operations</a:t>
            </a:r>
            <a:endParaRPr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Endpoints Overview</a:t>
            </a:r>
            <a:endParaRPr/>
          </a:p>
        </p:txBody>
      </p:sp>
      <p:sp>
        <p:nvSpPr>
          <p:cNvPr id="340" name="Google Shape;340;p43"/>
          <p:cNvSpPr/>
          <p:nvPr/>
        </p:nvSpPr>
        <p:spPr>
          <a:xfrm>
            <a:off x="2680876" y="1596049"/>
            <a:ext cx="1677000" cy="1014900"/>
          </a:xfrm>
          <a:prstGeom prst="roundRect">
            <a:avLst>
              <a:gd fmla="val 16667" name="adj"/>
            </a:avLst>
          </a:prstGeom>
          <a:solidFill>
            <a:srgbClr val="F0F0F0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/chain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blockchain data</a:t>
            </a:r>
            <a:endParaRPr/>
          </a:p>
        </p:txBody>
      </p:sp>
      <p:sp>
        <p:nvSpPr>
          <p:cNvPr id="341" name="Google Shape;341;p43"/>
          <p:cNvSpPr/>
          <p:nvPr/>
        </p:nvSpPr>
        <p:spPr>
          <a:xfrm>
            <a:off x="4583289" y="1596049"/>
            <a:ext cx="1677000" cy="1014900"/>
          </a:xfrm>
          <a:prstGeom prst="roundRect">
            <a:avLst>
              <a:gd fmla="val 16667" name="adj"/>
            </a:avLst>
          </a:prstGeom>
          <a:solidFill>
            <a:srgbClr val="F0F0F0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/transactions/new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transaction</a:t>
            </a:r>
            <a:endParaRPr/>
          </a:p>
        </p:txBody>
      </p:sp>
      <p:sp>
        <p:nvSpPr>
          <p:cNvPr id="342" name="Google Shape;342;p43"/>
          <p:cNvSpPr/>
          <p:nvPr/>
        </p:nvSpPr>
        <p:spPr>
          <a:xfrm>
            <a:off x="2680876" y="2864658"/>
            <a:ext cx="1677000" cy="1014900"/>
          </a:xfrm>
          <a:prstGeom prst="roundRect">
            <a:avLst>
              <a:gd fmla="val 16667" name="adj"/>
            </a:avLst>
          </a:prstGeom>
          <a:solidFill>
            <a:srgbClr val="F0F0F0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/transactions/pending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pending tx</a:t>
            </a:r>
            <a:endParaRPr/>
          </a:p>
        </p:txBody>
      </p:sp>
      <p:sp>
        <p:nvSpPr>
          <p:cNvPr id="343" name="Google Shape;343;p43"/>
          <p:cNvSpPr/>
          <p:nvPr/>
        </p:nvSpPr>
        <p:spPr>
          <a:xfrm>
            <a:off x="4583289" y="2864658"/>
            <a:ext cx="1677000" cy="1014900"/>
          </a:xfrm>
          <a:prstGeom prst="roundRect">
            <a:avLst>
              <a:gd fmla="val 16667" name="adj"/>
            </a:avLst>
          </a:prstGeom>
          <a:solidFill>
            <a:srgbClr val="F0F0F0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/mine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Mine new block</a:t>
            </a:r>
            <a:endParaRPr/>
          </a:p>
        </p:txBody>
      </p:sp>
      <p:sp>
        <p:nvSpPr>
          <p:cNvPr id="344" name="Google Shape;344;p43"/>
          <p:cNvSpPr/>
          <p:nvPr/>
        </p:nvSpPr>
        <p:spPr>
          <a:xfrm>
            <a:off x="2680876" y="4133267"/>
            <a:ext cx="1677000" cy="1014900"/>
          </a:xfrm>
          <a:prstGeom prst="roundRect">
            <a:avLst>
              <a:gd fmla="val 16667" name="adj"/>
            </a:avLst>
          </a:prstGeom>
          <a:solidFill>
            <a:srgbClr val="F0F0F0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/nodes/register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new node</a:t>
            </a:r>
            <a:endParaRPr/>
          </a:p>
        </p:txBody>
      </p:sp>
      <p:sp>
        <p:nvSpPr>
          <p:cNvPr id="345" name="Google Shape;345;p43"/>
          <p:cNvSpPr/>
          <p:nvPr/>
        </p:nvSpPr>
        <p:spPr>
          <a:xfrm>
            <a:off x="4583289" y="4133267"/>
            <a:ext cx="1677000" cy="1014900"/>
          </a:xfrm>
          <a:prstGeom prst="roundRect">
            <a:avLst>
              <a:gd fmla="val 16667" name="adj"/>
            </a:avLst>
          </a:prstGeom>
          <a:solidFill>
            <a:srgbClr val="F0F0F0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/nodes/resolve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Consensus</a:t>
            </a:r>
            <a:endParaRPr/>
          </a:p>
        </p:txBody>
      </p:sp>
      <p:sp>
        <p:nvSpPr>
          <p:cNvPr id="346" name="Google Shape;346;p43"/>
          <p:cNvSpPr/>
          <p:nvPr/>
        </p:nvSpPr>
        <p:spPr>
          <a:xfrm>
            <a:off x="2680876" y="5401876"/>
            <a:ext cx="1677000" cy="1014900"/>
          </a:xfrm>
          <a:prstGeom prst="roundRect">
            <a:avLst>
              <a:gd fmla="val 16667" name="adj"/>
            </a:avLst>
          </a:prstGeom>
          <a:solidFill>
            <a:srgbClr val="F0F0F0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/wallet/new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wallet</a:t>
            </a:r>
            <a:endParaRPr/>
          </a:p>
        </p:txBody>
      </p:sp>
      <p:sp>
        <p:nvSpPr>
          <p:cNvPr id="347" name="Google Shape;347;p43"/>
          <p:cNvSpPr/>
          <p:nvPr/>
        </p:nvSpPr>
        <p:spPr>
          <a:xfrm>
            <a:off x="4583289" y="5401876"/>
            <a:ext cx="1677000" cy="1014900"/>
          </a:xfrm>
          <a:prstGeom prst="roundRect">
            <a:avLst>
              <a:gd fmla="val 16667" name="adj"/>
            </a:avLst>
          </a:prstGeom>
          <a:solidFill>
            <a:srgbClr val="F0F0F0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/wallet/balance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balance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Configuration</a:t>
            </a:r>
            <a:endParaRPr/>
          </a:p>
        </p:txBody>
      </p:sp>
      <p:sp>
        <p:nvSpPr>
          <p:cNvPr id="353" name="Google Shape;353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Centralized configuration via config.py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Blockchain parameters: difficulty, block time, rewards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Network settings: ports, peers, sync intervals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Security settings: key sizes, algorithms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Storage paths and database configuration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API configuration: host, port, rate limits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Features</a:t>
            </a:r>
            <a:endParaRPr/>
          </a:p>
        </p:txBody>
      </p:sp>
      <p:sp>
        <p:nvSpPr>
          <p:cNvPr id="359" name="Google Shape;359;p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Asymmetric Cryptography for Wallet Security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Transaction Signing and Verification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Hash-based Proof of Work Consensus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Configurable Difficulty Adjustment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Chain Validation and Integrity Checks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Enhancements</a:t>
            </a:r>
            <a:endParaRPr/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Use of CSRF token for api</a:t>
            </a:r>
            <a:endParaRPr sz="2800"/>
          </a:p>
          <a:p>
            <a:pPr indent="-4064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Security within the gap between adding block to chain and </a:t>
            </a:r>
            <a:r>
              <a:rPr lang="en-US" sz="2800"/>
              <a:t>clearing</a:t>
            </a:r>
            <a:r>
              <a:rPr lang="en-US" sz="2800"/>
              <a:t> transaction pool</a:t>
            </a:r>
            <a:endParaRPr sz="2800"/>
          </a:p>
          <a:p>
            <a:pPr indent="-4064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Using existing methods for implementing conversion of block to dictionary and vice versa</a:t>
            </a:r>
            <a:endParaRPr sz="2800"/>
          </a:p>
          <a:p>
            <a:pPr indent="-4064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Keeping the track of number of transaction of miners while adding the block to the chain</a:t>
            </a:r>
            <a:endParaRPr sz="2800"/>
          </a:p>
          <a:p>
            <a:pPr indent="-4064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Add function to load and update existing wallet instead of </a:t>
            </a:r>
            <a:r>
              <a:rPr lang="en-US" sz="2800"/>
              <a:t>creating new every time</a:t>
            </a:r>
            <a:endParaRPr sz="2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529A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rgbClr val="00529A"/>
                </a:solidFill>
              </a:rPr>
              <a:t>Thank You</a:t>
            </a:r>
            <a:endParaRPr/>
          </a:p>
        </p:txBody>
      </p:sp>
      <p:sp>
        <p:nvSpPr>
          <p:cNvPr id="371" name="Google Shape;371;p4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i="1" lang="en-US" sz="2400"/>
              <a:t>ShieldCoin: Securing the Future of Digital Transactions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Module Components</a:t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3904638" y="1918902"/>
            <a:ext cx="1371600" cy="1371600"/>
          </a:xfrm>
          <a:prstGeom prst="ellipse">
            <a:avLst/>
          </a:prstGeom>
          <a:solidFill>
            <a:srgbClr val="0070C0"/>
          </a:solidFill>
          <a:ln cap="flat" cmpd="sng" w="9525">
            <a:solidFill>
              <a:srgbClr val="004C9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2423648" y="4983162"/>
            <a:ext cx="1828800" cy="1097280"/>
          </a:xfrm>
          <a:prstGeom prst="roundRect">
            <a:avLst>
              <a:gd fmla="val 16667" name="adj"/>
            </a:avLst>
          </a:prstGeom>
          <a:solidFill>
            <a:srgbClr val="F0F0F0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Blockchain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chain manager</a:t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594848" y="3200400"/>
            <a:ext cx="1828800" cy="1097280"/>
          </a:xfrm>
          <a:prstGeom prst="roundRect">
            <a:avLst>
              <a:gd fmla="val 16667" name="adj"/>
            </a:avLst>
          </a:prstGeom>
          <a:solidFill>
            <a:srgbClr val="F0F0F0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 transactions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4928416" y="4983162"/>
            <a:ext cx="1828800" cy="1097280"/>
          </a:xfrm>
          <a:prstGeom prst="roundRect">
            <a:avLst>
              <a:gd fmla="val 16667" name="adj"/>
            </a:avLst>
          </a:prstGeom>
          <a:solidFill>
            <a:srgbClr val="F0F0F0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transfer record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6757216" y="3185652"/>
            <a:ext cx="1828800" cy="1097280"/>
          </a:xfrm>
          <a:prstGeom prst="roundRect">
            <a:avLst>
              <a:gd fmla="val 16667" name="adj"/>
            </a:avLst>
          </a:prstGeom>
          <a:solidFill>
            <a:srgbClr val="F0F0F0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 Pool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Pending tx storage</a:t>
            </a:r>
            <a:endParaRPr/>
          </a:p>
        </p:txBody>
      </p:sp>
      <p:cxnSp>
        <p:nvCxnSpPr>
          <p:cNvPr id="118" name="Google Shape;118;p16"/>
          <p:cNvCxnSpPr>
            <a:stCxn id="113" idx="2"/>
            <a:endCxn id="115" idx="3"/>
          </p:cNvCxnSpPr>
          <p:nvPr/>
        </p:nvCxnSpPr>
        <p:spPr>
          <a:xfrm flipH="1">
            <a:off x="2423538" y="2604702"/>
            <a:ext cx="1481100" cy="1144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19" name="Google Shape;119;p16"/>
          <p:cNvCxnSpPr>
            <a:stCxn id="113" idx="3"/>
            <a:endCxn id="114" idx="0"/>
          </p:cNvCxnSpPr>
          <p:nvPr/>
        </p:nvCxnSpPr>
        <p:spPr>
          <a:xfrm flipH="1">
            <a:off x="3338104" y="3089636"/>
            <a:ext cx="767400" cy="1893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0" name="Google Shape;120;p16"/>
          <p:cNvCxnSpPr>
            <a:stCxn id="113" idx="5"/>
            <a:endCxn id="116" idx="0"/>
          </p:cNvCxnSpPr>
          <p:nvPr/>
        </p:nvCxnSpPr>
        <p:spPr>
          <a:xfrm>
            <a:off x="5075371" y="3089636"/>
            <a:ext cx="767400" cy="1893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121" name="Google Shape;121;p16"/>
          <p:cNvCxnSpPr>
            <a:stCxn id="113" idx="6"/>
            <a:endCxn id="117" idx="1"/>
          </p:cNvCxnSpPr>
          <p:nvPr/>
        </p:nvCxnSpPr>
        <p:spPr>
          <a:xfrm>
            <a:off x="5276238" y="2604702"/>
            <a:ext cx="1481100" cy="11295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Module</a:t>
            </a:r>
            <a:endParaRPr/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Block: Individual units containing transactions and metadata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Blockchain: Manages chain of blocks and implements consensus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Transaction: Records of value transfers between addresses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Transaction Pool: Temporary storage for unconfirmed transactions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Structure</a:t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2743200" y="2635129"/>
            <a:ext cx="1828800" cy="1097400"/>
          </a:xfrm>
          <a:prstGeom prst="roundRect">
            <a:avLst>
              <a:gd fmla="val 16667" name="adj"/>
            </a:avLst>
          </a:prstGeom>
          <a:solidFill>
            <a:srgbClr val="F0F0F0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4572000" y="2635129"/>
            <a:ext cx="1828800" cy="1097400"/>
          </a:xfrm>
          <a:prstGeom prst="roundRect">
            <a:avLst>
              <a:gd fmla="val 16667" name="adj"/>
            </a:avLst>
          </a:prstGeom>
          <a:solidFill>
            <a:srgbClr val="F0F0F0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2743200" y="3737007"/>
            <a:ext cx="1828800" cy="1097400"/>
          </a:xfrm>
          <a:prstGeom prst="roundRect">
            <a:avLst>
              <a:gd fmla="val 16667" name="adj"/>
            </a:avLst>
          </a:prstGeom>
          <a:solidFill>
            <a:srgbClr val="F0F0F0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4572000" y="3736758"/>
            <a:ext cx="1828800" cy="1097400"/>
          </a:xfrm>
          <a:prstGeom prst="roundRect">
            <a:avLst>
              <a:gd fmla="val 16667" name="adj"/>
            </a:avLst>
          </a:prstGeom>
          <a:solidFill>
            <a:srgbClr val="F0F0F0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2743200" y="4834287"/>
            <a:ext cx="1828800" cy="1097400"/>
          </a:xfrm>
          <a:prstGeom prst="roundRect">
            <a:avLst>
              <a:gd fmla="val 16667" name="adj"/>
            </a:avLst>
          </a:prstGeom>
          <a:solidFill>
            <a:srgbClr val="F0F0F0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Timestamp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4572000" y="4837207"/>
            <a:ext cx="1828800" cy="1097400"/>
          </a:xfrm>
          <a:prstGeom prst="roundRect">
            <a:avLst>
              <a:gd fmla="val 16667" name="adj"/>
            </a:avLst>
          </a:prstGeom>
          <a:solidFill>
            <a:srgbClr val="F0F0F0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 Hash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Implementation</a:t>
            </a:r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490" y="1553381"/>
            <a:ext cx="7443019" cy="3751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 of Block Class</a:t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81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Char char="•"/>
            </a:pPr>
            <a:r>
              <a:rPr lang="en-US" sz="2800"/>
              <a:t>Calculate hash</a:t>
            </a:r>
            <a:endParaRPr sz="2800"/>
          </a:p>
          <a:p>
            <a:pPr indent="-4381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700"/>
              <a:buChar char="•"/>
            </a:pPr>
            <a:r>
              <a:rPr lang="en-US" sz="2800"/>
              <a:t>Mine the block</a:t>
            </a:r>
            <a:endParaRPr sz="2800"/>
          </a:p>
          <a:p>
            <a:pPr indent="-4381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700"/>
              <a:buChar char="•"/>
            </a:pPr>
            <a:r>
              <a:rPr lang="en-US" sz="2800"/>
              <a:t>Validate the block</a:t>
            </a:r>
            <a:endParaRPr sz="2800"/>
          </a:p>
          <a:p>
            <a:pPr indent="-4381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4700"/>
              <a:buChar char="•"/>
            </a:pPr>
            <a:r>
              <a:rPr lang="en-US" sz="2800"/>
              <a:t>Serialization</a:t>
            </a:r>
            <a:endParaRPr sz="2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Blockchain Implementation</a:t>
            </a:r>
            <a:endParaRPr/>
          </a:p>
        </p:txBody>
      </p: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084" y="1417638"/>
            <a:ext cx="7629832" cy="4257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