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56500" cy="10693400"/>
  <p:notesSz cx="7556500" cy="10693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818" y="-28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21466" y="380245"/>
            <a:ext cx="2466975" cy="425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60116" y="9729677"/>
            <a:ext cx="244475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80" y="6866"/>
            <a:ext cx="7534719" cy="106851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21450" y="9816980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dirty="0">
                <a:latin typeface="Arial"/>
                <a:cs typeface="Arial"/>
              </a:rPr>
              <a:t>CACA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EDA999-FFB9-411E-AFAD-B428B4731C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50" y="9571235"/>
            <a:ext cx="882650" cy="882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772" y="959492"/>
            <a:ext cx="5757545" cy="7210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Disclaimer</a:t>
            </a:r>
            <a:endParaRPr sz="2000" dirty="0">
              <a:latin typeface="Calibri"/>
              <a:cs typeface="Calibri"/>
            </a:endParaRPr>
          </a:p>
          <a:p>
            <a:pPr marL="12700" marR="6350" algn="just">
              <a:lnSpc>
                <a:spcPct val="117000"/>
              </a:lnSpc>
              <a:spcBef>
                <a:spcPts val="1660"/>
              </a:spcBef>
            </a:pP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This is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a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limited report on our findings based on our analysis, in accordance with good industry practice </a:t>
            </a:r>
            <a:r>
              <a:rPr sz="1100" b="0" spc="-2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as at the date of this report, in relation to cybersecurity vulnerabilities and issues in the framework and </a:t>
            </a:r>
            <a:r>
              <a:rPr sz="1100" b="0" spc="-2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algorithms</a:t>
            </a:r>
            <a:r>
              <a:rPr sz="1100" b="0" spc="-2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based</a:t>
            </a:r>
            <a:r>
              <a:rPr sz="1100" b="0" spc="-2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on</a:t>
            </a:r>
            <a:r>
              <a:rPr sz="1100" b="0" spc="-2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smart</a:t>
            </a:r>
            <a:r>
              <a:rPr sz="1100" b="0" spc="-2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contracts,</a:t>
            </a:r>
            <a:r>
              <a:rPr sz="1100" b="0" spc="-2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the</a:t>
            </a:r>
            <a:r>
              <a:rPr sz="1100" b="0" spc="-2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details</a:t>
            </a:r>
            <a:r>
              <a:rPr sz="1100" b="0" spc="-2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of</a:t>
            </a:r>
            <a:r>
              <a:rPr sz="1100" b="0" spc="-4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which</a:t>
            </a:r>
            <a:r>
              <a:rPr sz="1100" b="0" spc="-2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are</a:t>
            </a:r>
            <a:r>
              <a:rPr sz="1100" b="0" spc="-2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set</a:t>
            </a:r>
            <a:r>
              <a:rPr sz="1100" b="0" spc="-2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out</a:t>
            </a:r>
            <a:r>
              <a:rPr sz="1100" b="0" spc="-2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in</a:t>
            </a:r>
            <a:r>
              <a:rPr sz="1100" b="0" spc="-2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this</a:t>
            </a:r>
            <a:r>
              <a:rPr sz="1100" b="0" spc="-2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report.</a:t>
            </a:r>
            <a:r>
              <a:rPr sz="1100" b="0" spc="-2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In</a:t>
            </a:r>
            <a:r>
              <a:rPr sz="1100" b="0" spc="-2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order</a:t>
            </a:r>
            <a:r>
              <a:rPr sz="1100" b="0" spc="-2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to</a:t>
            </a:r>
            <a:r>
              <a:rPr sz="1100" b="0" spc="-2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get</a:t>
            </a:r>
            <a:r>
              <a:rPr sz="1100" b="0" spc="-2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a</a:t>
            </a:r>
            <a:r>
              <a:rPr sz="1100" b="0" spc="-2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full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view of our analysis, it is crucial for you to read the full report. While we have done our best in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conducting our analysis and producing this report, it is important to note that you should not rely on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this report and cannot claim against us on the basis of what it says or doesn’t say, or how we produced </a:t>
            </a:r>
            <a:r>
              <a:rPr sz="1100" b="0" spc="-2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it, and it is important for you to conduct your own independent investigations before making any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decisions.</a:t>
            </a:r>
            <a:r>
              <a:rPr sz="1100" b="0" spc="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We</a:t>
            </a:r>
            <a:r>
              <a:rPr sz="1100" b="0" spc="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go</a:t>
            </a:r>
            <a:r>
              <a:rPr sz="1100" b="0" spc="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into</a:t>
            </a:r>
            <a:r>
              <a:rPr sz="1100" b="0" spc="4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more</a:t>
            </a:r>
            <a:r>
              <a:rPr sz="1100" b="0" spc="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detail</a:t>
            </a:r>
            <a:r>
              <a:rPr sz="1100" b="0" spc="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on</a:t>
            </a:r>
            <a:r>
              <a:rPr sz="1100" b="0" spc="4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this</a:t>
            </a:r>
            <a:r>
              <a:rPr sz="1100" b="0" spc="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in</a:t>
            </a:r>
            <a:r>
              <a:rPr sz="1100" b="0" spc="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the</a:t>
            </a:r>
            <a:r>
              <a:rPr sz="1100" b="0" spc="4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below</a:t>
            </a:r>
            <a:r>
              <a:rPr sz="1100" b="0" spc="3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disclaimer</a:t>
            </a:r>
            <a:r>
              <a:rPr sz="1100" b="0" spc="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below</a:t>
            </a:r>
            <a:r>
              <a:rPr sz="1100" b="0" spc="3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–</a:t>
            </a:r>
            <a:r>
              <a:rPr sz="1100" b="0" spc="4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please</a:t>
            </a:r>
            <a:r>
              <a:rPr sz="1100" b="0" spc="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make</a:t>
            </a:r>
            <a:r>
              <a:rPr sz="1100" b="0" spc="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sure</a:t>
            </a:r>
            <a:r>
              <a:rPr sz="1100" b="0" spc="4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to</a:t>
            </a:r>
            <a:r>
              <a:rPr sz="1100" b="0" spc="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read</a:t>
            </a:r>
            <a:r>
              <a:rPr sz="1100" b="0" spc="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it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in</a:t>
            </a:r>
            <a:r>
              <a:rPr sz="1100" b="0" spc="-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full.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Calibri Light"/>
              <a:cs typeface="Calibri Light"/>
            </a:endParaRPr>
          </a:p>
          <a:p>
            <a:pPr marL="12700" marR="5080" algn="just">
              <a:lnSpc>
                <a:spcPct val="117000"/>
              </a:lnSpc>
            </a:pPr>
            <a:r>
              <a:rPr sz="1050" b="0" spc="20" dirty="0">
                <a:solidFill>
                  <a:srgbClr val="121212"/>
                </a:solidFill>
                <a:latin typeface="Calibri Light"/>
                <a:cs typeface="Calibri Light"/>
              </a:rPr>
              <a:t>DISCLAIMER: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By reading this report or any part of it, you agree to the terms of this disclaimer. If you do </a:t>
            </a:r>
            <a:r>
              <a:rPr sz="1100" b="0" spc="-2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not agree to the terms, then please immediately cease reading this report, and delete and destroy any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and all copies of this report downloaded and/or printed by you. This report is provided for information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purposes only and on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a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non-reliance basis, and does not constitute investment advice. No one shall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have any right to rely on the report or its contents, and BlockAudit and its affiliates (including holding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companies,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shareholders,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subsidiaries,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employees,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directors,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officers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and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other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representatives)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(BlockAudit) owe no duty of care towards you or any other person, nor does BlockAudit make any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warranty or representation to any person on the accuracy or completeness of the report. The report is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provided "as is", without any conditions, warranties or other terms of any kind except as set out in this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disclaimer, and BlockAudit hereby excludes all representations, warranties, conditions and other terms </a:t>
            </a:r>
            <a:r>
              <a:rPr sz="1100" b="0" spc="-2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(including, without limitation, the warranties implied by law of satisfactory quality, fitness for purpose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and the use of reasonable care and skill) which, but for this clause, might have effect in relation to the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report. Except and only to the extent that it is prohibited by law, BlockAudit hereby excludes all liability </a:t>
            </a:r>
            <a:r>
              <a:rPr sz="1100" b="0" spc="-2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and responsibility, and neither you nor any other person shall have any claim against BlockAudit, for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any amount or kind of loss or damage that may result to you or any other person (including without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limitation, any direct, indirect, special, punitive, consequential or pure economic loss or damages, or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any loss of income, profits, goodwill, data, contracts, use of money, or business interruption, and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whether in delict, tort (including without limitation negligence), contract, breach of statutory duty,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misrepresentation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(whether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innocent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or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negligent)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or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otherwise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under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any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claim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of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any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nature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whatsoever in any jurisdiction) in any way arising from or connected with this report and the use,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inability to use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or the results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of use of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this report,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and any reliance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on this report.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Calibri Light"/>
              <a:cs typeface="Calibri Light"/>
            </a:endParaRPr>
          </a:p>
          <a:p>
            <a:pPr marL="12700" marR="8890" algn="just">
              <a:lnSpc>
                <a:spcPct val="118200"/>
              </a:lnSpc>
              <a:spcBef>
                <a:spcPts val="5"/>
              </a:spcBef>
            </a:pP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The analysis of the security is purely based on the smart contracts alone. No applications or operations </a:t>
            </a:r>
            <a:r>
              <a:rPr sz="1100" b="0" spc="-2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were reviewed for security. No product code has been reviewed.</a:t>
            </a:r>
            <a:endParaRPr sz="11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772" y="956444"/>
            <a:ext cx="5755640" cy="175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Summary</a:t>
            </a:r>
            <a:endParaRPr sz="2000" dirty="0">
              <a:latin typeface="Calibri"/>
              <a:cs typeface="Calibri"/>
            </a:endParaRPr>
          </a:p>
          <a:p>
            <a:pPr marL="12700" marR="2600960" algn="just">
              <a:lnSpc>
                <a:spcPct val="245699"/>
              </a:lnSpc>
              <a:spcBef>
                <a:spcPts val="345"/>
              </a:spcBef>
            </a:pPr>
            <a:r>
              <a:rPr sz="1050" b="0" spc="20" dirty="0">
                <a:solidFill>
                  <a:srgbClr val="121212"/>
                </a:solidFill>
                <a:latin typeface="Calibri Light"/>
                <a:cs typeface="Calibri Light"/>
              </a:rPr>
              <a:t>Smart </a:t>
            </a:r>
            <a:r>
              <a:rPr sz="1050" b="0" spc="15" dirty="0">
                <a:solidFill>
                  <a:srgbClr val="121212"/>
                </a:solidFill>
                <a:latin typeface="Calibri Light"/>
                <a:cs typeface="Calibri Light"/>
              </a:rPr>
              <a:t>contracts </a:t>
            </a:r>
            <a:r>
              <a:rPr sz="1050" b="0" spc="25" dirty="0">
                <a:solidFill>
                  <a:srgbClr val="121212"/>
                </a:solidFill>
                <a:latin typeface="Calibri Light"/>
                <a:cs typeface="Calibri Light"/>
              </a:rPr>
              <a:t>do </a:t>
            </a:r>
            <a:r>
              <a:rPr sz="1050" b="0" spc="20" dirty="0">
                <a:solidFill>
                  <a:srgbClr val="121212"/>
                </a:solidFill>
                <a:latin typeface="Calibri Light"/>
                <a:cs typeface="Calibri Light"/>
              </a:rPr>
              <a:t>not </a:t>
            </a:r>
            <a:r>
              <a:rPr sz="1050" b="0" spc="15" dirty="0">
                <a:solidFill>
                  <a:srgbClr val="121212"/>
                </a:solidFill>
                <a:latin typeface="Calibri Light"/>
                <a:cs typeface="Calibri Light"/>
              </a:rPr>
              <a:t>contain </a:t>
            </a:r>
            <a:r>
              <a:rPr sz="1050" b="0" spc="20" dirty="0">
                <a:solidFill>
                  <a:srgbClr val="121212"/>
                </a:solidFill>
                <a:latin typeface="Calibri Light"/>
                <a:cs typeface="Calibri Light"/>
              </a:rPr>
              <a:t>any high </a:t>
            </a:r>
            <a:r>
              <a:rPr sz="1050" b="0" spc="15" dirty="0">
                <a:solidFill>
                  <a:srgbClr val="121212"/>
                </a:solidFill>
                <a:latin typeface="Calibri Light"/>
                <a:cs typeface="Calibri Light"/>
              </a:rPr>
              <a:t>severity issues! </a:t>
            </a:r>
            <a:r>
              <a:rPr sz="1050" b="0" spc="-22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050" b="0" spc="15" dirty="0">
                <a:solidFill>
                  <a:srgbClr val="121212"/>
                </a:solidFill>
                <a:latin typeface="Calibri Light"/>
                <a:cs typeface="Calibri Light"/>
              </a:rPr>
              <a:t>Note:</a:t>
            </a:r>
            <a:endParaRPr sz="1050" dirty="0">
              <a:latin typeface="Calibri Light"/>
              <a:cs typeface="Calibri Light"/>
            </a:endParaRPr>
          </a:p>
          <a:p>
            <a:pPr marL="12700" marR="5080" algn="just">
              <a:lnSpc>
                <a:spcPct val="117300"/>
              </a:lnSpc>
              <a:spcBef>
                <a:spcPts val="15"/>
              </a:spcBef>
            </a:pP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Please check the disclaimer above and note, the audit makes no statements or warranties on business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model, investment attractiveness or code sustainability. The report is provided for the only contract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mentioned in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the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report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and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does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not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include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any </a:t>
            </a:r>
            <a:r>
              <a:rPr sz="1100" b="0" spc="-5" dirty="0">
                <a:latin typeface="Calibri Light"/>
                <a:cs typeface="Calibri Light"/>
              </a:rPr>
              <a:t>other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potential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contracts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deployed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by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Owner.</a:t>
            </a:r>
            <a:endParaRPr sz="11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44" y="48097"/>
            <a:ext cx="7524114" cy="106343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772" y="1380116"/>
            <a:ext cx="5755640" cy="3987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sz="1200" b="0" dirty="0">
                <a:latin typeface="Calibri Light"/>
                <a:cs typeface="Calibri Light"/>
              </a:rPr>
              <a:t>Block Audit Report Team received the </a:t>
            </a:r>
            <a:r>
              <a:rPr lang="en-US" sz="1200" b="0" spc="-5" dirty="0">
                <a:latin typeface="Calibri Light"/>
                <a:cs typeface="Calibri Light"/>
              </a:rPr>
              <a:t>CACA</a:t>
            </a:r>
            <a:r>
              <a:rPr sz="1200" b="0" spc="-5" dirty="0">
                <a:latin typeface="Calibri Light"/>
                <a:cs typeface="Calibri Light"/>
              </a:rPr>
              <a:t> team’s </a:t>
            </a:r>
            <a:r>
              <a:rPr sz="1200" b="0" dirty="0">
                <a:latin typeface="Calibri Light"/>
                <a:cs typeface="Calibri Light"/>
              </a:rPr>
              <a:t>application for </a:t>
            </a:r>
            <a:r>
              <a:rPr sz="1200" b="0" spc="-5" dirty="0">
                <a:latin typeface="Calibri Light"/>
                <a:cs typeface="Calibri Light"/>
              </a:rPr>
              <a:t>smart </a:t>
            </a:r>
            <a:r>
              <a:rPr sz="1200" b="0" dirty="0">
                <a:latin typeface="Calibri Light"/>
                <a:cs typeface="Calibri Light"/>
              </a:rPr>
              <a:t>contract </a:t>
            </a:r>
            <a:r>
              <a:rPr sz="1200" b="0" spc="5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security audit of </a:t>
            </a:r>
            <a:r>
              <a:rPr sz="1200" b="0" spc="-5" dirty="0">
                <a:latin typeface="Calibri Light"/>
                <a:cs typeface="Calibri Light"/>
              </a:rPr>
              <a:t>Gun Hunter </a:t>
            </a:r>
            <a:r>
              <a:rPr sz="1200" b="0" dirty="0">
                <a:latin typeface="Calibri Light"/>
                <a:cs typeface="Calibri Light"/>
              </a:rPr>
              <a:t>on </a:t>
            </a:r>
            <a:r>
              <a:rPr lang="en-US" altLang="zh-CN" sz="1200" b="0" spc="-5" dirty="0">
                <a:latin typeface="Calibri Light"/>
                <a:cs typeface="Calibri Light"/>
              </a:rPr>
              <a:t>November</a:t>
            </a:r>
            <a:r>
              <a:rPr sz="1200" b="0" spc="-5" dirty="0">
                <a:latin typeface="Calibri Light"/>
                <a:cs typeface="Calibri Light"/>
              </a:rPr>
              <a:t> </a:t>
            </a:r>
            <a:r>
              <a:rPr lang="en-US" sz="1200" b="0" dirty="0">
                <a:latin typeface="Calibri Light"/>
                <a:cs typeface="Calibri Light"/>
              </a:rPr>
              <a:t>26</a:t>
            </a:r>
            <a:r>
              <a:rPr sz="1200" b="0" dirty="0">
                <a:latin typeface="Calibri Light"/>
                <a:cs typeface="Calibri Light"/>
              </a:rPr>
              <a:t>, </a:t>
            </a:r>
            <a:r>
              <a:rPr sz="1200" b="0" spc="-5" dirty="0">
                <a:latin typeface="Calibri Light"/>
                <a:cs typeface="Calibri Light"/>
              </a:rPr>
              <a:t>2021. </a:t>
            </a:r>
            <a:r>
              <a:rPr sz="1200" b="0" dirty="0">
                <a:latin typeface="Calibri Light"/>
                <a:cs typeface="Calibri Light"/>
              </a:rPr>
              <a:t>The </a:t>
            </a:r>
            <a:r>
              <a:rPr sz="1200" b="0" spc="-5" dirty="0">
                <a:latin typeface="Calibri Light"/>
                <a:cs typeface="Calibri Light"/>
              </a:rPr>
              <a:t>following are </a:t>
            </a:r>
            <a:r>
              <a:rPr sz="1200" b="0" dirty="0">
                <a:latin typeface="Calibri Light"/>
                <a:cs typeface="Calibri Light"/>
              </a:rPr>
              <a:t>the details and </a:t>
            </a:r>
            <a:r>
              <a:rPr sz="1200" b="0" spc="-5" dirty="0">
                <a:latin typeface="Calibri Light"/>
                <a:cs typeface="Calibri Light"/>
              </a:rPr>
              <a:t>results </a:t>
            </a:r>
            <a:r>
              <a:rPr sz="1200" b="0" dirty="0">
                <a:latin typeface="Calibri Light"/>
                <a:cs typeface="Calibri Light"/>
              </a:rPr>
              <a:t>of </a:t>
            </a:r>
            <a:r>
              <a:rPr sz="1200" b="0" spc="-260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this</a:t>
            </a:r>
            <a:r>
              <a:rPr sz="1200" b="0" spc="-5" dirty="0">
                <a:latin typeface="Calibri Light"/>
                <a:cs typeface="Calibri Light"/>
              </a:rPr>
              <a:t> smart</a:t>
            </a:r>
            <a:r>
              <a:rPr sz="1200" b="0" dirty="0">
                <a:latin typeface="Calibri Light"/>
                <a:cs typeface="Calibri Light"/>
              </a:rPr>
              <a:t> contract security audit:</a:t>
            </a:r>
            <a:endParaRPr sz="12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50" b="0" spc="20" dirty="0">
                <a:latin typeface="Calibri Light"/>
                <a:cs typeface="Calibri Light"/>
              </a:rPr>
              <a:t>Project</a:t>
            </a:r>
            <a:r>
              <a:rPr sz="1150" b="0" spc="-5" dirty="0">
                <a:latin typeface="Calibri Light"/>
                <a:cs typeface="Calibri Light"/>
              </a:rPr>
              <a:t> </a:t>
            </a:r>
            <a:r>
              <a:rPr sz="1150" b="0" spc="25" dirty="0">
                <a:latin typeface="Calibri Light"/>
                <a:cs typeface="Calibri Light"/>
              </a:rPr>
              <a:t>Name:</a:t>
            </a:r>
            <a:r>
              <a:rPr sz="1150" b="0" spc="-5" dirty="0">
                <a:latin typeface="Calibri Light"/>
                <a:cs typeface="Calibri Light"/>
              </a:rPr>
              <a:t> </a:t>
            </a:r>
            <a:r>
              <a:rPr lang="en-US" sz="1150" b="0" spc="25" dirty="0">
                <a:latin typeface="Calibri Light"/>
                <a:cs typeface="Calibri Light"/>
              </a:rPr>
              <a:t>CACA</a:t>
            </a:r>
            <a:endParaRPr sz="115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Calibri Light"/>
              <a:cs typeface="Calibri Light"/>
            </a:endParaRPr>
          </a:p>
          <a:p>
            <a:pPr marL="12700" marR="1205865">
              <a:lnSpc>
                <a:spcPct val="123300"/>
              </a:lnSpc>
            </a:pPr>
            <a:r>
              <a:rPr sz="1200" b="0" spc="-5" dirty="0">
                <a:latin typeface="Calibri Light"/>
                <a:cs typeface="Calibri Light"/>
              </a:rPr>
              <a:t>The</a:t>
            </a:r>
            <a:r>
              <a:rPr sz="1200" b="0" spc="40" dirty="0">
                <a:latin typeface="Calibri Light"/>
                <a:cs typeface="Calibri Light"/>
              </a:rPr>
              <a:t> </a:t>
            </a:r>
            <a:r>
              <a:rPr sz="1200" b="0" spc="-5" dirty="0">
                <a:latin typeface="Calibri Light"/>
                <a:cs typeface="Calibri Light"/>
              </a:rPr>
              <a:t>Contract</a:t>
            </a:r>
            <a:r>
              <a:rPr sz="1200" b="0" spc="40" dirty="0">
                <a:latin typeface="Calibri Light"/>
                <a:cs typeface="Calibri Light"/>
              </a:rPr>
              <a:t> </a:t>
            </a:r>
            <a:r>
              <a:rPr sz="1200" b="0" spc="-5" dirty="0">
                <a:latin typeface="Calibri Light"/>
                <a:cs typeface="Calibri Light"/>
              </a:rPr>
              <a:t>address:</a:t>
            </a:r>
            <a:r>
              <a:rPr sz="1200" b="0" spc="45" dirty="0">
                <a:latin typeface="Calibri Light"/>
                <a:cs typeface="Calibri Light"/>
              </a:rPr>
              <a:t> </a:t>
            </a:r>
            <a:r>
              <a:rPr lang="en-US" sz="1200" b="0" spc="-5" dirty="0">
                <a:latin typeface="Calibri Light"/>
                <a:cs typeface="Calibri Light"/>
              </a:rPr>
              <a:t>0x60C8c07cd7ac9479bDbd11268Ee6E1f8c211e9d0</a:t>
            </a:r>
            <a:r>
              <a:rPr sz="1200" b="0" spc="-5" dirty="0">
                <a:latin typeface="Calibri Light"/>
                <a:cs typeface="Calibri Light"/>
              </a:rPr>
              <a:t> </a:t>
            </a:r>
            <a:r>
              <a:rPr sz="1200" b="0" spc="-254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Link</a:t>
            </a:r>
            <a:r>
              <a:rPr sz="1200" b="0" spc="-10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Address:</a:t>
            </a:r>
            <a:endParaRPr sz="12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https://bscscan.com/address/</a:t>
            </a:r>
            <a:r>
              <a:rPr lang="en-US"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0x60C8c07cd7ac9479bDbd11268Ee6E1f8c211e9d0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#code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0" dirty="0">
                <a:latin typeface="Calibri Light"/>
                <a:cs typeface="Calibri Light"/>
              </a:rPr>
              <a:t>The</a:t>
            </a:r>
            <a:r>
              <a:rPr sz="1200" b="0" spc="-20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audit</a:t>
            </a:r>
            <a:r>
              <a:rPr sz="1200" b="0" spc="-20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items</a:t>
            </a:r>
            <a:r>
              <a:rPr sz="1200" b="0" spc="-20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and</a:t>
            </a:r>
            <a:r>
              <a:rPr sz="1200" b="0" spc="-20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results:</a:t>
            </a:r>
            <a:endParaRPr sz="12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0" dirty="0">
                <a:latin typeface="Calibri Light"/>
                <a:cs typeface="Calibri Light"/>
              </a:rPr>
              <a:t>(Other</a:t>
            </a:r>
            <a:r>
              <a:rPr sz="1200" b="0" spc="-10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unknown</a:t>
            </a:r>
            <a:r>
              <a:rPr sz="1200" b="0" spc="-10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security</a:t>
            </a:r>
            <a:r>
              <a:rPr sz="1200" b="0" spc="-5" dirty="0">
                <a:latin typeface="Calibri Light"/>
                <a:cs typeface="Calibri Light"/>
              </a:rPr>
              <a:t> vulnerabilities</a:t>
            </a:r>
            <a:r>
              <a:rPr sz="1200" b="0" spc="-15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are</a:t>
            </a:r>
            <a:r>
              <a:rPr sz="1200" b="0" spc="-5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not</a:t>
            </a:r>
            <a:r>
              <a:rPr sz="1200" b="0" spc="-10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included</a:t>
            </a:r>
            <a:r>
              <a:rPr sz="1200" b="0" spc="-5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in</a:t>
            </a:r>
            <a:r>
              <a:rPr sz="1200" b="0" spc="-10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the</a:t>
            </a:r>
            <a:r>
              <a:rPr sz="1200" b="0" spc="-5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audit</a:t>
            </a:r>
            <a:r>
              <a:rPr sz="1200" b="0" spc="-35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responsibility</a:t>
            </a:r>
            <a:r>
              <a:rPr sz="1200" b="0" spc="-5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scope)</a:t>
            </a:r>
            <a:endParaRPr sz="12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350" b="0" spc="20" dirty="0">
                <a:latin typeface="Calibri Light"/>
                <a:cs typeface="Calibri Light"/>
              </a:rPr>
              <a:t>Audit</a:t>
            </a:r>
            <a:r>
              <a:rPr sz="1350" b="0" spc="-5" dirty="0">
                <a:latin typeface="Calibri Light"/>
                <a:cs typeface="Calibri Light"/>
              </a:rPr>
              <a:t> </a:t>
            </a:r>
            <a:r>
              <a:rPr sz="1350" b="0" spc="15" dirty="0">
                <a:latin typeface="Calibri Light"/>
                <a:cs typeface="Calibri Light"/>
              </a:rPr>
              <a:t>Result:</a:t>
            </a:r>
            <a:r>
              <a:rPr sz="1350" b="0" spc="-5" dirty="0">
                <a:latin typeface="Calibri Light"/>
                <a:cs typeface="Calibri Light"/>
              </a:rPr>
              <a:t> </a:t>
            </a:r>
            <a:r>
              <a:rPr sz="1350" b="0" spc="15" dirty="0">
                <a:latin typeface="Calibri Light"/>
                <a:cs typeface="Calibri Light"/>
              </a:rPr>
              <a:t>Passed</a:t>
            </a:r>
            <a:endParaRPr sz="1350" dirty="0">
              <a:latin typeface="Calibri Light"/>
              <a:cs typeface="Calibri Light"/>
            </a:endParaRPr>
          </a:p>
          <a:p>
            <a:pPr marL="12700" marR="3540760">
              <a:lnSpc>
                <a:spcPct val="116700"/>
              </a:lnSpc>
              <a:spcBef>
                <a:spcPts val="85"/>
              </a:spcBef>
            </a:pPr>
            <a:r>
              <a:rPr sz="1200" b="0" dirty="0">
                <a:latin typeface="Calibri Light"/>
                <a:cs typeface="Calibri Light"/>
              </a:rPr>
              <a:t>Audit</a:t>
            </a:r>
            <a:r>
              <a:rPr sz="1200" b="0" spc="-35" dirty="0">
                <a:latin typeface="Calibri Light"/>
                <a:cs typeface="Calibri Light"/>
              </a:rPr>
              <a:t> </a:t>
            </a:r>
            <a:r>
              <a:rPr sz="1200" b="0" spc="-5" dirty="0">
                <a:latin typeface="Calibri Light"/>
                <a:cs typeface="Calibri Light"/>
              </a:rPr>
              <a:t>Number:</a:t>
            </a:r>
            <a:r>
              <a:rPr sz="1200" b="0" spc="-35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BAR0012</a:t>
            </a:r>
            <a:r>
              <a:rPr lang="en-US" sz="1200" b="0" dirty="0">
                <a:latin typeface="Calibri Light"/>
                <a:cs typeface="Calibri Light"/>
              </a:rPr>
              <a:t>52611</a:t>
            </a:r>
            <a:r>
              <a:rPr sz="1200" b="0" dirty="0">
                <a:latin typeface="Calibri Light"/>
                <a:cs typeface="Calibri Light"/>
              </a:rPr>
              <a:t>2021 </a:t>
            </a:r>
            <a:r>
              <a:rPr sz="1200" b="0" spc="-254" dirty="0">
                <a:latin typeface="Calibri Light"/>
                <a:cs typeface="Calibri Light"/>
              </a:rPr>
              <a:t> </a:t>
            </a:r>
            <a:r>
              <a:rPr sz="1200" b="0" spc="-5" dirty="0">
                <a:latin typeface="Calibri Light"/>
                <a:cs typeface="Calibri Light"/>
              </a:rPr>
              <a:t>Audit Date: </a:t>
            </a:r>
            <a:r>
              <a:rPr lang="en-US" altLang="zh-CN" sz="1200" b="0" spc="-5" dirty="0">
                <a:latin typeface="Calibri Light"/>
                <a:cs typeface="Calibri Light"/>
              </a:rPr>
              <a:t>November</a:t>
            </a:r>
            <a:r>
              <a:rPr sz="1200" b="0" spc="-5" dirty="0">
                <a:latin typeface="Calibri Light"/>
                <a:cs typeface="Calibri Light"/>
              </a:rPr>
              <a:t> </a:t>
            </a:r>
            <a:r>
              <a:rPr lang="en-US" sz="1200" b="0" dirty="0">
                <a:latin typeface="Calibri Light"/>
                <a:cs typeface="Calibri Light"/>
              </a:rPr>
              <a:t>26</a:t>
            </a:r>
            <a:r>
              <a:rPr sz="1200" b="0" dirty="0">
                <a:latin typeface="Calibri Light"/>
                <a:cs typeface="Calibri Light"/>
              </a:rPr>
              <a:t>, </a:t>
            </a:r>
            <a:r>
              <a:rPr sz="1200" b="0" spc="-5" dirty="0">
                <a:latin typeface="Calibri Light"/>
                <a:cs typeface="Calibri Light"/>
              </a:rPr>
              <a:t>2021</a:t>
            </a:r>
            <a:endParaRPr sz="12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0" dirty="0">
                <a:latin typeface="Calibri Light"/>
                <a:cs typeface="Calibri Light"/>
              </a:rPr>
              <a:t>Audit</a:t>
            </a:r>
            <a:r>
              <a:rPr sz="1200" b="0" spc="-20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Team:</a:t>
            </a:r>
            <a:r>
              <a:rPr sz="1200" b="0" spc="-20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Block</a:t>
            </a:r>
            <a:r>
              <a:rPr sz="1200" b="0" spc="-15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Audit</a:t>
            </a:r>
            <a:r>
              <a:rPr sz="1200" b="0" spc="-15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Report</a:t>
            </a:r>
            <a:r>
              <a:rPr sz="1200" b="0" spc="-15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Team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772" y="956444"/>
            <a:ext cx="17284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5" dirty="0">
                <a:latin typeface="Calibri Light"/>
                <a:cs typeface="Calibri Light"/>
              </a:rPr>
              <a:t>Table</a:t>
            </a:r>
            <a:r>
              <a:rPr sz="2000" b="0" spc="-35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of</a:t>
            </a:r>
            <a:r>
              <a:rPr sz="2000" b="0" spc="-35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Content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772" y="1516659"/>
            <a:ext cx="5753735" cy="51479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marR="5080" indent="-228600" algn="just">
              <a:lnSpc>
                <a:spcPct val="125299"/>
              </a:lnSpc>
              <a:spcBef>
                <a:spcPts val="135"/>
              </a:spcBef>
            </a:pPr>
            <a:r>
              <a:rPr sz="1050" b="0" spc="15" dirty="0">
                <a:latin typeface="Calibri Light"/>
                <a:cs typeface="Calibri Light"/>
              </a:rPr>
              <a:t>Introduction </a:t>
            </a:r>
            <a:r>
              <a:rPr sz="1050" b="0" spc="5" dirty="0">
                <a:latin typeface="Calibri Light"/>
                <a:cs typeface="Calibri Light"/>
              </a:rPr>
              <a:t>............................................................................................................................................... </a:t>
            </a:r>
            <a:r>
              <a:rPr sz="1050" b="0" spc="25" dirty="0">
                <a:latin typeface="Calibri Light"/>
                <a:cs typeface="Calibri Light"/>
              </a:rPr>
              <a:t>4 </a:t>
            </a:r>
            <a:r>
              <a:rPr sz="105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Auditing Approach and Methodologies applied ..................................................................................4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Audit</a:t>
            </a:r>
            <a:r>
              <a:rPr sz="1100" b="0" spc="2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Details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.........................................................................................................................................4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1065"/>
              </a:spcBef>
            </a:pPr>
            <a:r>
              <a:rPr sz="1050" b="0" spc="20" dirty="0">
                <a:latin typeface="Calibri Light"/>
                <a:cs typeface="Calibri Light"/>
              </a:rPr>
              <a:t>Audit</a:t>
            </a:r>
            <a:r>
              <a:rPr sz="1050" b="0" spc="165" dirty="0">
                <a:latin typeface="Calibri Light"/>
                <a:cs typeface="Calibri Light"/>
              </a:rPr>
              <a:t> </a:t>
            </a:r>
            <a:r>
              <a:rPr sz="1050" b="0" spc="20" dirty="0">
                <a:latin typeface="Calibri Light"/>
                <a:cs typeface="Calibri Light"/>
              </a:rPr>
              <a:t>Goals</a:t>
            </a:r>
            <a:r>
              <a:rPr sz="1050" b="0" spc="15" dirty="0">
                <a:latin typeface="Calibri Light"/>
                <a:cs typeface="Calibri Light"/>
              </a:rPr>
              <a:t> </a:t>
            </a:r>
            <a:r>
              <a:rPr sz="1050" b="0" spc="5" dirty="0">
                <a:latin typeface="Calibri Light"/>
                <a:cs typeface="Calibri Light"/>
              </a:rPr>
              <a:t>.................................................................................................................................................</a:t>
            </a:r>
            <a:r>
              <a:rPr sz="1050" b="0" spc="120" dirty="0">
                <a:latin typeface="Calibri Light"/>
                <a:cs typeface="Calibri Light"/>
              </a:rPr>
              <a:t> </a:t>
            </a:r>
            <a:r>
              <a:rPr sz="1050" b="0" spc="25" dirty="0">
                <a:latin typeface="Calibri Light"/>
                <a:cs typeface="Calibri Light"/>
              </a:rPr>
              <a:t>5</a:t>
            </a:r>
            <a:endParaRPr sz="105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sz="1100" b="0" spc="-5" dirty="0">
                <a:latin typeface="Calibri Light"/>
                <a:cs typeface="Calibri Light"/>
              </a:rPr>
              <a:t>Security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.................................................................................................................................................5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sz="1100" b="0" spc="-5" dirty="0">
                <a:latin typeface="Calibri Light"/>
                <a:cs typeface="Calibri Light"/>
              </a:rPr>
              <a:t>Sound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Architecture</a:t>
            </a:r>
            <a:r>
              <a:rPr sz="1100" b="0" spc="6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..............................................................................................................................5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1100" b="0" spc="-5" dirty="0">
                <a:latin typeface="Calibri Light"/>
                <a:cs typeface="Calibri Light"/>
              </a:rPr>
              <a:t>Code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Correctness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and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Quality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.............................................................................................................5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1065"/>
              </a:spcBef>
            </a:pPr>
            <a:r>
              <a:rPr sz="1050" b="0" spc="5" dirty="0">
                <a:latin typeface="Calibri Light"/>
                <a:cs typeface="Calibri Light"/>
              </a:rPr>
              <a:t>Security.......................................................................................................................................................  </a:t>
            </a:r>
            <a:r>
              <a:rPr sz="1050" b="0" spc="60" dirty="0">
                <a:latin typeface="Calibri Light"/>
                <a:cs typeface="Calibri Light"/>
              </a:rPr>
              <a:t> </a:t>
            </a:r>
            <a:r>
              <a:rPr sz="1050" b="0" spc="25" dirty="0">
                <a:latin typeface="Calibri Light"/>
                <a:cs typeface="Calibri Light"/>
              </a:rPr>
              <a:t>5</a:t>
            </a:r>
            <a:endParaRPr sz="105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sz="1100" b="0" spc="-5" dirty="0">
                <a:latin typeface="Calibri Light"/>
                <a:cs typeface="Calibri Light"/>
              </a:rPr>
              <a:t>High</a:t>
            </a:r>
            <a:r>
              <a:rPr sz="1100" b="0" spc="5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level</a:t>
            </a:r>
            <a:r>
              <a:rPr sz="1100" b="0" spc="5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severity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issues......................................................................................................................5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sz="1100" b="0" spc="-5" dirty="0">
                <a:latin typeface="Calibri Light"/>
                <a:cs typeface="Calibri Light"/>
              </a:rPr>
              <a:t>Medium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level</a:t>
            </a:r>
            <a:r>
              <a:rPr sz="1100" b="0" spc="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severity</a:t>
            </a:r>
            <a:r>
              <a:rPr sz="1100" b="0" spc="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issues</a:t>
            </a:r>
            <a:r>
              <a:rPr sz="1100" b="0" spc="-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...............................................................................................................5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15"/>
              </a:spcBef>
            </a:pPr>
            <a:r>
              <a:rPr sz="1100" b="0" spc="-5" dirty="0">
                <a:latin typeface="Calibri Light"/>
                <a:cs typeface="Calibri Light"/>
              </a:rPr>
              <a:t>Low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level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severity</a:t>
            </a:r>
            <a:r>
              <a:rPr sz="1100" b="0" spc="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issues</a:t>
            </a:r>
            <a:r>
              <a:rPr sz="1100" b="0" spc="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......................................................................................................................5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sz="1100" b="1" spc="-5" dirty="0">
                <a:latin typeface="Arial"/>
                <a:cs typeface="Arial"/>
              </a:rPr>
              <a:t>Issues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Checking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Status</a:t>
            </a:r>
            <a:r>
              <a:rPr sz="1100" b="1" spc="-160" dirty="0">
                <a:latin typeface="Arial"/>
                <a:cs typeface="Arial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.......................................................................................................................6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1065"/>
              </a:spcBef>
            </a:pPr>
            <a:r>
              <a:rPr sz="1050" b="0" spc="20" dirty="0">
                <a:latin typeface="Calibri Light"/>
                <a:cs typeface="Calibri Light"/>
              </a:rPr>
              <a:t>Manual </a:t>
            </a:r>
            <a:r>
              <a:rPr sz="1050" b="0" spc="85" dirty="0">
                <a:latin typeface="Calibri Light"/>
                <a:cs typeface="Calibri Light"/>
              </a:rPr>
              <a:t> </a:t>
            </a:r>
            <a:r>
              <a:rPr sz="1050" b="0" spc="5" dirty="0">
                <a:latin typeface="Calibri Light"/>
                <a:cs typeface="Calibri Light"/>
              </a:rPr>
              <a:t>Audit:..........................................................................................................................................</a:t>
            </a:r>
            <a:r>
              <a:rPr sz="1050" b="0" spc="60" dirty="0">
                <a:latin typeface="Calibri Light"/>
                <a:cs typeface="Calibri Light"/>
              </a:rPr>
              <a:t> </a:t>
            </a:r>
            <a:r>
              <a:rPr sz="1050" b="0" spc="20" dirty="0">
                <a:latin typeface="Calibri Light"/>
                <a:cs typeface="Calibri Light"/>
              </a:rPr>
              <a:t>7-8</a:t>
            </a:r>
            <a:endParaRPr sz="105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sz="1100" b="0" spc="-5" dirty="0">
                <a:latin typeface="Calibri Light"/>
                <a:cs typeface="Calibri Light"/>
              </a:rPr>
              <a:t>Critical</a:t>
            </a:r>
            <a:r>
              <a:rPr sz="1100" b="0" spc="6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level</a:t>
            </a:r>
            <a:r>
              <a:rPr sz="1100" b="0" spc="6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severity</a:t>
            </a:r>
            <a:r>
              <a:rPr sz="1100" b="0" spc="7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issues..................................................................................................................7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1100" b="0" spc="-5" dirty="0">
                <a:latin typeface="Calibri Light"/>
                <a:cs typeface="Calibri Light"/>
              </a:rPr>
              <a:t>High</a:t>
            </a:r>
            <a:r>
              <a:rPr sz="1100" b="0" spc="5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level</a:t>
            </a:r>
            <a:r>
              <a:rPr sz="1100" b="0" spc="5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severity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issues......................................................................................................................7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sz="1100" b="0" spc="-5" dirty="0">
                <a:latin typeface="Calibri Light"/>
                <a:cs typeface="Calibri Light"/>
              </a:rPr>
              <a:t>Medium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level</a:t>
            </a:r>
            <a:r>
              <a:rPr sz="1100" b="0" spc="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severity</a:t>
            </a:r>
            <a:r>
              <a:rPr sz="1100" b="0" spc="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issues</a:t>
            </a:r>
            <a:r>
              <a:rPr sz="1100" b="0" spc="-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...............................................................................................................7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15"/>
              </a:spcBef>
            </a:pPr>
            <a:r>
              <a:rPr sz="1100" b="0" spc="-5" dirty="0">
                <a:latin typeface="Calibri Light"/>
                <a:cs typeface="Calibri Light"/>
              </a:rPr>
              <a:t>Low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level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severity</a:t>
            </a:r>
            <a:r>
              <a:rPr sz="1100" b="0" spc="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issues</a:t>
            </a:r>
            <a:r>
              <a:rPr sz="1100" b="0" spc="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......................................................................................................................8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sz="1100" b="0" spc="-5" dirty="0">
                <a:latin typeface="Calibri Light"/>
                <a:cs typeface="Calibri Light"/>
              </a:rPr>
              <a:t>Owner</a:t>
            </a:r>
            <a:r>
              <a:rPr sz="1100" b="0" spc="16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Privileges...................................................................................................................................8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1065"/>
              </a:spcBef>
            </a:pPr>
            <a:r>
              <a:rPr sz="1050" b="0" spc="20" dirty="0">
                <a:latin typeface="Calibri Light"/>
                <a:cs typeface="Calibri Light"/>
              </a:rPr>
              <a:t>Automated  </a:t>
            </a:r>
            <a:r>
              <a:rPr sz="1050" b="0" spc="5" dirty="0">
                <a:latin typeface="Calibri Light"/>
                <a:cs typeface="Calibri Light"/>
              </a:rPr>
              <a:t>Audit........................................................................................................................................</a:t>
            </a:r>
            <a:r>
              <a:rPr sz="1050" b="0" spc="204" dirty="0">
                <a:latin typeface="Calibri Light"/>
                <a:cs typeface="Calibri Light"/>
              </a:rPr>
              <a:t> </a:t>
            </a:r>
            <a:r>
              <a:rPr sz="1050" b="0" spc="25" dirty="0">
                <a:latin typeface="Calibri Light"/>
                <a:cs typeface="Calibri Light"/>
              </a:rPr>
              <a:t>9</a:t>
            </a:r>
            <a:endParaRPr sz="105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sz="1100" b="0" spc="-5" dirty="0">
                <a:latin typeface="Calibri Light"/>
                <a:cs typeface="Calibri Light"/>
              </a:rPr>
              <a:t>Remix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Compiler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Warnings</a:t>
            </a:r>
            <a:r>
              <a:rPr sz="1100" b="0" spc="-16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....................................................................................................................9</a:t>
            </a:r>
            <a:endParaRPr sz="11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1065"/>
              </a:spcBef>
            </a:pPr>
            <a:r>
              <a:rPr sz="1050" b="0" spc="15" dirty="0">
                <a:latin typeface="Calibri Light"/>
                <a:cs typeface="Calibri Light"/>
              </a:rPr>
              <a:t>Disclaimer</a:t>
            </a:r>
            <a:r>
              <a:rPr sz="1050" b="0" spc="-30" dirty="0">
                <a:latin typeface="Calibri Light"/>
                <a:cs typeface="Calibri Light"/>
              </a:rPr>
              <a:t> </a:t>
            </a:r>
            <a:r>
              <a:rPr sz="1050" b="0" spc="5" dirty="0">
                <a:latin typeface="Calibri Light"/>
                <a:cs typeface="Calibri Light"/>
              </a:rPr>
              <a:t>................................................................................................................................................. </a:t>
            </a:r>
            <a:r>
              <a:rPr sz="1050" b="0" spc="15" dirty="0">
                <a:latin typeface="Calibri Light"/>
                <a:cs typeface="Calibri Light"/>
              </a:rPr>
              <a:t> </a:t>
            </a:r>
            <a:r>
              <a:rPr sz="1050" b="0" spc="20" dirty="0">
                <a:latin typeface="Calibri Light"/>
                <a:cs typeface="Calibri Light"/>
              </a:rPr>
              <a:t>10</a:t>
            </a:r>
            <a:endParaRPr sz="105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1090"/>
              </a:spcBef>
            </a:pPr>
            <a:r>
              <a:rPr sz="1050" b="0" spc="25" dirty="0">
                <a:latin typeface="Calibri Light"/>
                <a:cs typeface="Calibri Light"/>
              </a:rPr>
              <a:t>Summary</a:t>
            </a:r>
            <a:r>
              <a:rPr sz="1050" b="0" spc="190" dirty="0">
                <a:latin typeface="Calibri Light"/>
                <a:cs typeface="Calibri Light"/>
              </a:rPr>
              <a:t> </a:t>
            </a:r>
            <a:r>
              <a:rPr sz="1050" b="0" spc="5" dirty="0">
                <a:latin typeface="Calibri Light"/>
                <a:cs typeface="Calibri Light"/>
              </a:rPr>
              <a:t>..................................................................................................................................................</a:t>
            </a:r>
            <a:r>
              <a:rPr sz="1050" b="0" spc="155" dirty="0">
                <a:latin typeface="Calibri Light"/>
                <a:cs typeface="Calibri Light"/>
              </a:rPr>
              <a:t> </a:t>
            </a:r>
            <a:r>
              <a:rPr sz="1050" b="0" spc="20" dirty="0">
                <a:latin typeface="Calibri Light"/>
                <a:cs typeface="Calibri Light"/>
              </a:rPr>
              <a:t>11</a:t>
            </a:r>
            <a:endParaRPr sz="105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772" y="984707"/>
            <a:ext cx="5754370" cy="8270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950" b="0" spc="15" dirty="0">
                <a:latin typeface="Calibri Light"/>
                <a:cs typeface="Calibri Light"/>
              </a:rPr>
              <a:t>Introduction</a:t>
            </a:r>
            <a:endParaRPr sz="195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00" b="0" spc="-5" dirty="0">
                <a:latin typeface="Calibri Light"/>
                <a:cs typeface="Calibri Light"/>
              </a:rPr>
              <a:t>This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Audit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Report</a:t>
            </a:r>
            <a:r>
              <a:rPr sz="1100" b="0" spc="14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mainly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focuses</a:t>
            </a:r>
            <a:r>
              <a:rPr sz="1100" b="0" spc="14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on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overall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security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lang="en-US" sz="1200" b="0" spc="-5" dirty="0">
                <a:latin typeface="Calibri Light"/>
                <a:cs typeface="Calibri Light"/>
              </a:rPr>
              <a:t>CACA </a:t>
            </a:r>
            <a:r>
              <a:rPr sz="1100" b="0" spc="-5" dirty="0">
                <a:latin typeface="Calibri Light"/>
                <a:cs typeface="Calibri Light"/>
              </a:rPr>
              <a:t>Smart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Contract.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With</a:t>
            </a:r>
            <a:r>
              <a:rPr sz="1100" b="0" spc="14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this</a:t>
            </a:r>
            <a:endParaRPr sz="1100" dirty="0">
              <a:latin typeface="Calibri Light"/>
              <a:cs typeface="Calibri Light"/>
            </a:endParaRPr>
          </a:p>
          <a:p>
            <a:pPr marL="12700" marR="6350" algn="just">
              <a:lnSpc>
                <a:spcPct val="116399"/>
              </a:lnSpc>
              <a:spcBef>
                <a:spcPts val="50"/>
              </a:spcBef>
            </a:pPr>
            <a:r>
              <a:rPr sz="1100" b="0" spc="-5" dirty="0">
                <a:latin typeface="Calibri Light"/>
                <a:cs typeface="Calibri Light"/>
              </a:rPr>
              <a:t>report, we have tried to ensure the reliability and correctness of their smart contract by complete and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rigorous assessment of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their system's architecture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and the smart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 codebase.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 Light"/>
              <a:cs typeface="Calibri Light"/>
            </a:endParaRPr>
          </a:p>
          <a:p>
            <a:pPr marL="12700" algn="just">
              <a:lnSpc>
                <a:spcPct val="100000"/>
              </a:lnSpc>
            </a:pPr>
            <a:r>
              <a:rPr sz="1550" b="0" spc="15" dirty="0">
                <a:latin typeface="Calibri Light"/>
                <a:cs typeface="Calibri Light"/>
              </a:rPr>
              <a:t>Auditing</a:t>
            </a:r>
            <a:r>
              <a:rPr sz="1550" b="0" spc="5" dirty="0">
                <a:latin typeface="Calibri Light"/>
                <a:cs typeface="Calibri Light"/>
              </a:rPr>
              <a:t> </a:t>
            </a:r>
            <a:r>
              <a:rPr sz="1550" b="0" spc="20" dirty="0">
                <a:latin typeface="Calibri Light"/>
                <a:cs typeface="Calibri Light"/>
              </a:rPr>
              <a:t>Approach</a:t>
            </a:r>
            <a:r>
              <a:rPr sz="1550" b="0" spc="10" dirty="0">
                <a:latin typeface="Calibri Light"/>
                <a:cs typeface="Calibri Light"/>
              </a:rPr>
              <a:t> </a:t>
            </a:r>
            <a:r>
              <a:rPr sz="1550" b="0" spc="25" dirty="0">
                <a:latin typeface="Calibri Light"/>
                <a:cs typeface="Calibri Light"/>
              </a:rPr>
              <a:t>and</a:t>
            </a:r>
            <a:r>
              <a:rPr sz="1550" b="0" spc="5" dirty="0">
                <a:latin typeface="Calibri Light"/>
                <a:cs typeface="Calibri Light"/>
              </a:rPr>
              <a:t> </a:t>
            </a:r>
            <a:r>
              <a:rPr sz="1550" b="0" spc="20" dirty="0">
                <a:latin typeface="Calibri Light"/>
                <a:cs typeface="Calibri Light"/>
              </a:rPr>
              <a:t>Methodologies</a:t>
            </a:r>
            <a:r>
              <a:rPr sz="1550" b="0" spc="10" dirty="0">
                <a:latin typeface="Calibri Light"/>
                <a:cs typeface="Calibri Light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applied</a:t>
            </a:r>
            <a:endParaRPr sz="1550" dirty="0">
              <a:latin typeface="Calibri Light"/>
              <a:cs typeface="Calibri Light"/>
            </a:endParaRPr>
          </a:p>
          <a:p>
            <a:pPr marL="12700" marR="5715" algn="just">
              <a:lnSpc>
                <a:spcPct val="116399"/>
              </a:lnSpc>
              <a:spcBef>
                <a:spcPts val="505"/>
              </a:spcBef>
            </a:pPr>
            <a:r>
              <a:rPr sz="1100" b="0" spc="-5" dirty="0">
                <a:latin typeface="Calibri Light"/>
                <a:cs typeface="Calibri Light"/>
              </a:rPr>
              <a:t>The Block Audit Report team has performed rigorous testing of the project starting with analyzing the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code design patterns in which we reviewed the smart contract architecture to ensure it is structured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and safe use of third-party smart contracts and libraries.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Calibri Light"/>
              <a:cs typeface="Calibri Light"/>
            </a:endParaRPr>
          </a:p>
          <a:p>
            <a:pPr marL="12700" marR="5715" algn="just">
              <a:lnSpc>
                <a:spcPct val="101800"/>
              </a:lnSpc>
              <a:spcBef>
                <a:spcPts val="5"/>
              </a:spcBef>
            </a:pPr>
            <a:r>
              <a:rPr sz="1100" b="0" spc="-5" dirty="0">
                <a:latin typeface="Calibri Light"/>
                <a:cs typeface="Calibri Light"/>
              </a:rPr>
              <a:t>Our team then performed </a:t>
            </a:r>
            <a:r>
              <a:rPr sz="1100" b="0" dirty="0">
                <a:latin typeface="Calibri Light"/>
                <a:cs typeface="Calibri Light"/>
              </a:rPr>
              <a:t>a </a:t>
            </a:r>
            <a:r>
              <a:rPr sz="1100" b="0" spc="-5" dirty="0">
                <a:latin typeface="Calibri Light"/>
                <a:cs typeface="Calibri Light"/>
              </a:rPr>
              <a:t>formal line by line inspection of the Smart Contract to find any potential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issue like race conditions, transaction-ordering dependence, timestamp dependence, and </a:t>
            </a:r>
            <a:r>
              <a:rPr sz="1100" b="0" dirty="0">
                <a:latin typeface="Calibri Light"/>
                <a:cs typeface="Calibri Light"/>
              </a:rPr>
              <a:t>denial </a:t>
            </a:r>
            <a:r>
              <a:rPr sz="1100" b="0" spc="-5" dirty="0">
                <a:latin typeface="Calibri Light"/>
                <a:cs typeface="Calibri Light"/>
              </a:rPr>
              <a:t>of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service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attacks.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Calibri Light"/>
              <a:cs typeface="Calibri Light"/>
            </a:endParaRPr>
          </a:p>
          <a:p>
            <a:pPr marL="12700" marR="313055">
              <a:lnSpc>
                <a:spcPct val="118200"/>
              </a:lnSpc>
            </a:pPr>
            <a:r>
              <a:rPr sz="1100" b="0" spc="-5" dirty="0">
                <a:latin typeface="Calibri Light"/>
                <a:cs typeface="Calibri Light"/>
              </a:rPr>
              <a:t>In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Unit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testing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Phase,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we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coded/conducted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custom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unit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tests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written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for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each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function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in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 to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verify that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each function works as expected.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Calibri Light"/>
              <a:cs typeface="Calibri Light"/>
            </a:endParaRPr>
          </a:p>
          <a:p>
            <a:pPr marL="12700" marR="5080">
              <a:lnSpc>
                <a:spcPct val="118200"/>
              </a:lnSpc>
            </a:pPr>
            <a:r>
              <a:rPr sz="1100" b="0" spc="-5" dirty="0">
                <a:latin typeface="Calibri Light"/>
                <a:cs typeface="Calibri Light"/>
              </a:rPr>
              <a:t>In</a:t>
            </a:r>
            <a:r>
              <a:rPr sz="1100" b="0" spc="1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Automated</a:t>
            </a:r>
            <a:r>
              <a:rPr sz="1100" b="0" spc="1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Testing,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we</a:t>
            </a:r>
            <a:r>
              <a:rPr sz="1100" b="0" spc="1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tested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1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Smart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</a:t>
            </a:r>
            <a:r>
              <a:rPr sz="1100" b="0" spc="1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with</a:t>
            </a:r>
            <a:r>
              <a:rPr sz="1100" b="0" spc="1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our</a:t>
            </a:r>
            <a:r>
              <a:rPr sz="1100" b="0" spc="1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in-house</a:t>
            </a:r>
            <a:r>
              <a:rPr sz="1100" b="0" spc="1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developed</a:t>
            </a:r>
            <a:r>
              <a:rPr sz="1100" b="0" spc="1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tools</a:t>
            </a:r>
            <a:r>
              <a:rPr sz="1100" b="0" spc="1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to</a:t>
            </a:r>
            <a:r>
              <a:rPr sz="1100" b="0" spc="13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identify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vulnerabilities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and security flaws.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code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was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tested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in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collaboration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our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multiple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team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members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and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this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included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dirty="0">
                <a:latin typeface="Calibri Light"/>
                <a:cs typeface="Calibri Light"/>
              </a:rPr>
              <a:t>-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 Light"/>
              <a:cs typeface="Calibri Light"/>
            </a:endParaRPr>
          </a:p>
          <a:p>
            <a:pPr marL="469900" marR="6350" indent="-228600">
              <a:lnSpc>
                <a:spcPct val="116399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b="0" spc="-5" dirty="0">
                <a:latin typeface="Calibri Light"/>
                <a:cs typeface="Calibri Light"/>
              </a:rPr>
              <a:t>Testing</a:t>
            </a:r>
            <a:r>
              <a:rPr sz="1100" b="0" spc="8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8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functionality</a:t>
            </a:r>
            <a:r>
              <a:rPr sz="1100" b="0" spc="8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spc="8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8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Smart</a:t>
            </a:r>
            <a:r>
              <a:rPr sz="1100" b="0" spc="8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</a:t>
            </a:r>
            <a:r>
              <a:rPr sz="1100" b="0" spc="8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to</a:t>
            </a:r>
            <a:r>
              <a:rPr sz="1100" b="0" spc="8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determine</a:t>
            </a:r>
            <a:r>
              <a:rPr sz="1100" b="0" spc="8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proper</a:t>
            </a:r>
            <a:r>
              <a:rPr sz="1100" b="0" spc="8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logic</a:t>
            </a:r>
            <a:r>
              <a:rPr sz="1100" b="0" spc="8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has</a:t>
            </a:r>
            <a:r>
              <a:rPr sz="1100" b="0" spc="8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been</a:t>
            </a:r>
            <a:r>
              <a:rPr sz="1100" b="0" spc="8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followed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throughout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 whole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process.</a:t>
            </a:r>
            <a:endParaRPr sz="1100" dirty="0">
              <a:latin typeface="Calibri Light"/>
              <a:cs typeface="Calibri Light"/>
            </a:endParaRPr>
          </a:p>
          <a:p>
            <a:pPr marL="469900" marR="5715" indent="-228600">
              <a:lnSpc>
                <a:spcPct val="116399"/>
              </a:lnSpc>
              <a:spcBef>
                <a:spcPts val="20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b="0" spc="-5" dirty="0">
                <a:latin typeface="Calibri Light"/>
                <a:cs typeface="Calibri Light"/>
              </a:rPr>
              <a:t>Analyzing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complexity</a:t>
            </a:r>
            <a:r>
              <a:rPr sz="1100" b="0" spc="6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spc="5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code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in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depth</a:t>
            </a:r>
            <a:r>
              <a:rPr sz="1100" b="0" spc="5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and</a:t>
            </a:r>
            <a:r>
              <a:rPr sz="1100" b="0" spc="5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detailed,</a:t>
            </a:r>
            <a:r>
              <a:rPr sz="1100" b="0" spc="6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manual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review</a:t>
            </a:r>
            <a:r>
              <a:rPr sz="1100" b="0" spc="5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code,</a:t>
            </a:r>
            <a:r>
              <a:rPr sz="1100" b="0" spc="55" dirty="0">
                <a:latin typeface="Calibri Light"/>
                <a:cs typeface="Calibri Light"/>
              </a:rPr>
              <a:t> </a:t>
            </a:r>
            <a:r>
              <a:rPr sz="1100" b="0" dirty="0">
                <a:latin typeface="Calibri Light"/>
                <a:cs typeface="Calibri Light"/>
              </a:rPr>
              <a:t>line- </a:t>
            </a:r>
            <a:r>
              <a:rPr sz="1100" b="0" spc="-229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by-line.</a:t>
            </a:r>
            <a:endParaRPr sz="1100" dirty="0">
              <a:latin typeface="Calibri Light"/>
              <a:cs typeface="Calibri Light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b="0" spc="-5" dirty="0">
                <a:latin typeface="Calibri Light"/>
                <a:cs typeface="Calibri Light"/>
              </a:rPr>
              <a:t>Deploying the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code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on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testnet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using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multiple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clients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to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run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live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tests.</a:t>
            </a:r>
            <a:endParaRPr sz="1100" dirty="0">
              <a:latin typeface="Calibri Light"/>
              <a:cs typeface="Calibri Light"/>
            </a:endParaRPr>
          </a:p>
          <a:p>
            <a:pPr marL="469900" marR="6350" indent="-228600">
              <a:lnSpc>
                <a:spcPct val="116399"/>
              </a:lnSpc>
              <a:spcBef>
                <a:spcPts val="25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b="0" spc="-5" dirty="0">
                <a:latin typeface="Calibri Light"/>
                <a:cs typeface="Calibri Light"/>
              </a:rPr>
              <a:t>Analyzing</a:t>
            </a:r>
            <a:r>
              <a:rPr sz="1100" b="0" spc="4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failure</a:t>
            </a:r>
            <a:r>
              <a:rPr sz="1100" b="0" spc="4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preparations</a:t>
            </a:r>
            <a:r>
              <a:rPr sz="1100" b="0" spc="5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to</a:t>
            </a:r>
            <a:r>
              <a:rPr sz="1100" b="0" spc="4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check</a:t>
            </a:r>
            <a:r>
              <a:rPr sz="1100" b="0" spc="5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how</a:t>
            </a:r>
            <a:r>
              <a:rPr sz="1100" b="0" spc="4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5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Smart</a:t>
            </a:r>
            <a:r>
              <a:rPr sz="1100" b="0" spc="4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</a:t>
            </a:r>
            <a:r>
              <a:rPr sz="1100" b="0" spc="5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performs</a:t>
            </a:r>
            <a:r>
              <a:rPr sz="1100" b="0" spc="4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in</a:t>
            </a:r>
            <a:r>
              <a:rPr sz="1100" b="0" spc="4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case</a:t>
            </a:r>
            <a:r>
              <a:rPr sz="1100" b="0" spc="4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spc="5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any</a:t>
            </a:r>
            <a:r>
              <a:rPr sz="1100" b="0" spc="4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bugs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and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vulnerabilities.</a:t>
            </a:r>
            <a:endParaRPr sz="1100" dirty="0">
              <a:latin typeface="Calibri Light"/>
              <a:cs typeface="Calibri Light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b="0" spc="-5" dirty="0">
                <a:latin typeface="Calibri Light"/>
                <a:cs typeface="Calibri Light"/>
              </a:rPr>
              <a:t>Checking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whether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all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libraries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used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in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code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are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on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latest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version.</a:t>
            </a:r>
            <a:endParaRPr sz="1100" dirty="0">
              <a:latin typeface="Calibri Light"/>
              <a:cs typeface="Calibri Light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b="0" spc="-5" dirty="0">
                <a:latin typeface="Calibri Light"/>
                <a:cs typeface="Calibri Light"/>
              </a:rPr>
              <a:t>Analyzing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 security of the on-chain data.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 Light"/>
              <a:cs typeface="Calibri Light"/>
            </a:endParaRPr>
          </a:p>
          <a:p>
            <a:pPr marL="12700" algn="just">
              <a:lnSpc>
                <a:spcPct val="100000"/>
              </a:lnSpc>
            </a:pPr>
            <a:r>
              <a:rPr sz="1550" b="0" spc="20" dirty="0">
                <a:latin typeface="Calibri Light"/>
                <a:cs typeface="Calibri Light"/>
              </a:rPr>
              <a:t>Audit</a:t>
            </a:r>
            <a:r>
              <a:rPr sz="1550" b="0" spc="-25" dirty="0">
                <a:latin typeface="Calibri Light"/>
                <a:cs typeface="Calibri Light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Details</a:t>
            </a:r>
            <a:endParaRPr sz="155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0" spc="-5" dirty="0">
                <a:latin typeface="Calibri Light"/>
                <a:cs typeface="Calibri Light"/>
              </a:rPr>
              <a:t>Project</a:t>
            </a:r>
            <a:r>
              <a:rPr sz="1100" b="0" spc="-2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Name:</a:t>
            </a:r>
            <a:r>
              <a:rPr sz="1100" b="0" spc="-20" dirty="0">
                <a:latin typeface="Calibri Light"/>
                <a:cs typeface="Calibri Light"/>
              </a:rPr>
              <a:t> </a:t>
            </a:r>
            <a:r>
              <a:rPr lang="en-US" sz="1050" b="0" spc="25" dirty="0">
                <a:latin typeface="Calibri Light"/>
                <a:cs typeface="Calibri Light"/>
              </a:rPr>
              <a:t>CACA</a:t>
            </a:r>
            <a:endParaRPr sz="105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b="0" spc="-5" dirty="0">
                <a:latin typeface="Calibri Light"/>
                <a:cs typeface="Calibri Light"/>
              </a:rPr>
              <a:t>Website/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bscscan Code </a:t>
            </a:r>
            <a:r>
              <a:rPr sz="1100" b="0" spc="10" dirty="0">
                <a:latin typeface="Calibri Light"/>
                <a:cs typeface="Calibri Light"/>
              </a:rPr>
              <a:t>(</a:t>
            </a:r>
            <a:r>
              <a:rPr sz="1050" b="0" spc="10" dirty="0">
                <a:latin typeface="Calibri Light"/>
                <a:cs typeface="Calibri Light"/>
              </a:rPr>
              <a:t>Mainnet</a:t>
            </a:r>
            <a:r>
              <a:rPr sz="1100" b="0" spc="10" dirty="0">
                <a:latin typeface="Calibri Light"/>
                <a:cs typeface="Calibri Light"/>
              </a:rPr>
              <a:t>):</a:t>
            </a:r>
            <a:endParaRPr sz="11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lang="en-US" sz="1200" b="0" spc="-5" dirty="0">
                <a:latin typeface="Calibri Light"/>
                <a:cs typeface="Calibri Light"/>
              </a:rPr>
              <a:t>0x60C8c07cd7ac9479bDbd11268Ee6E1f8c211e9d0</a:t>
            </a:r>
            <a:endParaRPr sz="12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b="0" spc="-5" dirty="0">
                <a:latin typeface="Calibri Light"/>
                <a:cs typeface="Calibri Light"/>
              </a:rPr>
              <a:t>Languages:</a:t>
            </a:r>
            <a:r>
              <a:rPr sz="1100" b="0" spc="-1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Solidity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(Smart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contract)</a:t>
            </a:r>
            <a:endParaRPr sz="1100" dirty="0">
              <a:latin typeface="Calibri Light"/>
              <a:cs typeface="Calibri Light"/>
            </a:endParaRPr>
          </a:p>
          <a:p>
            <a:pPr marL="12700" marR="5080" algn="just">
              <a:lnSpc>
                <a:spcPts val="1560"/>
              </a:lnSpc>
              <a:spcBef>
                <a:spcPts val="70"/>
              </a:spcBef>
            </a:pPr>
            <a:r>
              <a:rPr sz="1100" b="0" spc="-5" dirty="0">
                <a:latin typeface="Calibri Light"/>
                <a:cs typeface="Calibri Light"/>
              </a:rPr>
              <a:t>Platforms and Tools: Remix IDE, Truffle, Truffle Team, Ganache, Solhint, VScode, Mythril, Contract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Library,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Slither</a:t>
            </a:r>
            <a:endParaRPr sz="11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772" y="958177"/>
            <a:ext cx="119570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0" spc="20" dirty="0">
                <a:latin typeface="Calibri Light"/>
                <a:cs typeface="Calibri Light"/>
              </a:rPr>
              <a:t>Audit</a:t>
            </a:r>
            <a:r>
              <a:rPr sz="1950" b="0" spc="-70" dirty="0">
                <a:latin typeface="Calibri Light"/>
                <a:cs typeface="Calibri Light"/>
              </a:rPr>
              <a:t> </a:t>
            </a:r>
            <a:r>
              <a:rPr sz="1950" b="0" spc="20" dirty="0">
                <a:latin typeface="Calibri Light"/>
                <a:cs typeface="Calibri Light"/>
              </a:rPr>
              <a:t>Goals</a:t>
            </a:r>
            <a:endParaRPr sz="195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772" y="1517886"/>
            <a:ext cx="5756275" cy="720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>
              <a:lnSpc>
                <a:spcPct val="116399"/>
              </a:lnSpc>
              <a:spcBef>
                <a:spcPts val="95"/>
              </a:spcBef>
            </a:pP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focus</a:t>
            </a:r>
            <a:r>
              <a:rPr sz="1100" b="0" spc="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spc="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audit</a:t>
            </a:r>
            <a:r>
              <a:rPr sz="1100" b="0" spc="10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was</a:t>
            </a:r>
            <a:r>
              <a:rPr sz="1100" b="0" spc="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to</a:t>
            </a:r>
            <a:r>
              <a:rPr sz="1100" b="0" spc="10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verify</a:t>
            </a:r>
            <a:r>
              <a:rPr sz="1100" b="0" spc="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that</a:t>
            </a:r>
            <a:r>
              <a:rPr sz="1100" b="0" spc="10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9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Smart</a:t>
            </a:r>
            <a:r>
              <a:rPr sz="1100" b="0" spc="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</a:t>
            </a:r>
            <a:r>
              <a:rPr sz="1100" b="0" spc="10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System</a:t>
            </a:r>
            <a:r>
              <a:rPr sz="1100" b="0" spc="9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is</a:t>
            </a:r>
            <a:r>
              <a:rPr sz="1100" b="0" spc="10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secure,</a:t>
            </a:r>
            <a:r>
              <a:rPr sz="1100" b="0" spc="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resilient</a:t>
            </a:r>
            <a:r>
              <a:rPr sz="1100" b="0" spc="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and</a:t>
            </a:r>
            <a:r>
              <a:rPr sz="1100" b="0" spc="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working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according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to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specifications.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audit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activities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can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be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grouped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in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following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three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categories: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550" b="0" spc="15" dirty="0">
                <a:latin typeface="Calibri Light"/>
                <a:cs typeface="Calibri Light"/>
              </a:rPr>
              <a:t>Security</a:t>
            </a:r>
            <a:endParaRPr sz="155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100" b="0" spc="-5" dirty="0">
                <a:latin typeface="Calibri Light"/>
                <a:cs typeface="Calibri Light"/>
              </a:rPr>
              <a:t>Identifying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security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related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issues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within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each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and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system</a:t>
            </a:r>
            <a:r>
              <a:rPr sz="1100" b="0" spc="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contract.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550" b="0" spc="20" dirty="0">
                <a:latin typeface="Calibri Light"/>
                <a:cs typeface="Calibri Light"/>
              </a:rPr>
              <a:t>Sound</a:t>
            </a:r>
            <a:r>
              <a:rPr sz="1550" b="0" spc="-5" dirty="0">
                <a:latin typeface="Calibri Light"/>
                <a:cs typeface="Calibri Light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Architecture</a:t>
            </a:r>
            <a:endParaRPr sz="1550" dirty="0">
              <a:latin typeface="Calibri Light"/>
              <a:cs typeface="Calibri Light"/>
            </a:endParaRPr>
          </a:p>
          <a:p>
            <a:pPr marL="12700" marR="6350">
              <a:lnSpc>
                <a:spcPct val="116399"/>
              </a:lnSpc>
              <a:spcBef>
                <a:spcPts val="505"/>
              </a:spcBef>
            </a:pPr>
            <a:r>
              <a:rPr sz="1100" b="0" spc="-5" dirty="0">
                <a:latin typeface="Calibri Light"/>
                <a:cs typeface="Calibri Light"/>
              </a:rPr>
              <a:t>Evaluation</a:t>
            </a:r>
            <a:r>
              <a:rPr sz="1100" b="0" spc="1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spc="1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1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architecture</a:t>
            </a:r>
            <a:r>
              <a:rPr sz="1100" b="0" spc="20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spc="1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this</a:t>
            </a:r>
            <a:r>
              <a:rPr sz="1100" b="0" spc="1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system</a:t>
            </a:r>
            <a:r>
              <a:rPr sz="1100" b="0" spc="1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through</a:t>
            </a:r>
            <a:r>
              <a:rPr sz="1100" b="0" spc="20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1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lens</a:t>
            </a:r>
            <a:r>
              <a:rPr sz="1100" b="0" spc="1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spc="1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established</a:t>
            </a:r>
            <a:r>
              <a:rPr sz="1100" b="0" spc="20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smart</a:t>
            </a:r>
            <a:r>
              <a:rPr sz="1100" b="0" spc="1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</a:t>
            </a:r>
            <a:r>
              <a:rPr sz="1100" b="0" spc="19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best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practices and general software best practices.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550" b="0" spc="25" dirty="0">
                <a:latin typeface="Calibri Light"/>
                <a:cs typeface="Calibri Light"/>
              </a:rPr>
              <a:t>Code</a:t>
            </a:r>
            <a:r>
              <a:rPr sz="1550" b="0" spc="-10" dirty="0">
                <a:latin typeface="Calibri Light"/>
                <a:cs typeface="Calibri Light"/>
              </a:rPr>
              <a:t> </a:t>
            </a:r>
            <a:r>
              <a:rPr sz="1550" b="0" spc="20" dirty="0">
                <a:latin typeface="Calibri Light"/>
                <a:cs typeface="Calibri Light"/>
              </a:rPr>
              <a:t>Correctness</a:t>
            </a:r>
            <a:r>
              <a:rPr sz="1550" b="0" spc="-10" dirty="0">
                <a:latin typeface="Calibri Light"/>
                <a:cs typeface="Calibri Light"/>
              </a:rPr>
              <a:t> </a:t>
            </a:r>
            <a:r>
              <a:rPr sz="1550" b="0" spc="25" dirty="0">
                <a:latin typeface="Calibri Light"/>
                <a:cs typeface="Calibri Light"/>
              </a:rPr>
              <a:t>and</a:t>
            </a:r>
            <a:r>
              <a:rPr sz="1550" b="0" spc="-5" dirty="0">
                <a:latin typeface="Calibri Light"/>
                <a:cs typeface="Calibri Light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Quality</a:t>
            </a:r>
            <a:endParaRPr sz="155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100" b="0" dirty="0">
                <a:latin typeface="Calibri Light"/>
                <a:cs typeface="Calibri Light"/>
              </a:rPr>
              <a:t>A </a:t>
            </a:r>
            <a:r>
              <a:rPr sz="1100" b="0" spc="-5" dirty="0">
                <a:latin typeface="Calibri Light"/>
                <a:cs typeface="Calibri Light"/>
              </a:rPr>
              <a:t>full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review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source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code.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primary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areas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focus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include:</a:t>
            </a:r>
            <a:endParaRPr sz="1100" dirty="0">
              <a:latin typeface="Calibri Light"/>
              <a:cs typeface="Calibri Light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b="0" spc="-5" dirty="0">
                <a:latin typeface="Calibri Light"/>
                <a:cs typeface="Calibri Light"/>
              </a:rPr>
              <a:t>Accuracy</a:t>
            </a:r>
            <a:endParaRPr sz="1100" dirty="0">
              <a:latin typeface="Calibri Light"/>
              <a:cs typeface="Calibri Light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b="0" spc="-5" dirty="0">
                <a:latin typeface="Calibri Light"/>
                <a:cs typeface="Calibri Light"/>
              </a:rPr>
              <a:t>Readability</a:t>
            </a:r>
            <a:endParaRPr sz="1100" dirty="0">
              <a:latin typeface="Calibri Light"/>
              <a:cs typeface="Calibri Light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b="0" spc="-5" dirty="0">
                <a:latin typeface="Calibri Light"/>
                <a:cs typeface="Calibri Light"/>
              </a:rPr>
              <a:t>Sections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code with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high complexity</a:t>
            </a:r>
            <a:endParaRPr sz="1100" dirty="0">
              <a:latin typeface="Calibri Light"/>
              <a:cs typeface="Calibri Light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b="0" spc="-5" dirty="0">
                <a:latin typeface="Calibri Light"/>
                <a:cs typeface="Calibri Light"/>
              </a:rPr>
              <a:t>Quantity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and quality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of test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coverage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950" b="0" spc="15" dirty="0">
                <a:latin typeface="Calibri Light"/>
                <a:cs typeface="Calibri Light"/>
              </a:rPr>
              <a:t>Issue</a:t>
            </a:r>
            <a:r>
              <a:rPr sz="1950" b="0" spc="-5" dirty="0">
                <a:latin typeface="Calibri Light"/>
                <a:cs typeface="Calibri Light"/>
              </a:rPr>
              <a:t> </a:t>
            </a:r>
            <a:r>
              <a:rPr sz="1950" b="0" spc="15" dirty="0">
                <a:latin typeface="Calibri Light"/>
                <a:cs typeface="Calibri Light"/>
              </a:rPr>
              <a:t>Categories</a:t>
            </a:r>
            <a:endParaRPr sz="195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b="0" spc="-5" dirty="0">
                <a:latin typeface="Calibri Light"/>
                <a:cs typeface="Calibri Light"/>
              </a:rPr>
              <a:t>Every issue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in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this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report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was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assigned</a:t>
            </a:r>
            <a:r>
              <a:rPr sz="1100" b="0" dirty="0">
                <a:latin typeface="Calibri Light"/>
                <a:cs typeface="Calibri Light"/>
              </a:rPr>
              <a:t> a </a:t>
            </a:r>
            <a:r>
              <a:rPr sz="1100" b="0" spc="-5" dirty="0">
                <a:latin typeface="Calibri Light"/>
                <a:cs typeface="Calibri Light"/>
              </a:rPr>
              <a:t>severity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level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from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following: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550" b="0" spc="20" dirty="0">
                <a:latin typeface="Calibri Light"/>
                <a:cs typeface="Calibri Light"/>
              </a:rPr>
              <a:t>High</a:t>
            </a:r>
            <a:r>
              <a:rPr sz="1550" b="0" spc="-5" dirty="0">
                <a:latin typeface="Calibri Light"/>
                <a:cs typeface="Calibri Light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level</a:t>
            </a:r>
            <a:r>
              <a:rPr sz="1550" b="0" spc="5" dirty="0">
                <a:latin typeface="Calibri Light"/>
                <a:cs typeface="Calibri Light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severity</a:t>
            </a:r>
            <a:r>
              <a:rPr sz="1550" b="0" dirty="0">
                <a:latin typeface="Calibri Light"/>
                <a:cs typeface="Calibri Light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issues</a:t>
            </a:r>
            <a:endParaRPr sz="1550" dirty="0">
              <a:latin typeface="Calibri Light"/>
              <a:cs typeface="Calibri Light"/>
            </a:endParaRPr>
          </a:p>
          <a:p>
            <a:pPr marL="12700" marR="5080">
              <a:lnSpc>
                <a:spcPct val="116399"/>
              </a:lnSpc>
              <a:spcBef>
                <a:spcPts val="484"/>
              </a:spcBef>
            </a:pPr>
            <a:r>
              <a:rPr sz="1100" b="0" spc="-5" dirty="0">
                <a:latin typeface="Calibri Light"/>
                <a:cs typeface="Calibri Light"/>
              </a:rPr>
              <a:t>Issues</a:t>
            </a:r>
            <a:r>
              <a:rPr sz="1100" b="0" spc="6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on</a:t>
            </a:r>
            <a:r>
              <a:rPr sz="1100" b="0" spc="6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this</a:t>
            </a:r>
            <a:r>
              <a:rPr sz="1100" b="0" spc="6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level</a:t>
            </a:r>
            <a:r>
              <a:rPr sz="1100" b="0" spc="7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are</a:t>
            </a:r>
            <a:r>
              <a:rPr sz="1100" b="0" spc="6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critical</a:t>
            </a:r>
            <a:r>
              <a:rPr sz="1100" b="0" spc="7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to</a:t>
            </a:r>
            <a:r>
              <a:rPr sz="1100" b="0" spc="7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the</a:t>
            </a:r>
            <a:r>
              <a:rPr sz="1100" b="0" spc="6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smart</a:t>
            </a:r>
            <a:r>
              <a:rPr sz="1100" b="0" spc="7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contract’s</a:t>
            </a:r>
            <a:r>
              <a:rPr sz="1100" b="0" spc="6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performance/functionality</a:t>
            </a:r>
            <a:r>
              <a:rPr sz="1100" b="0" spc="7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and</a:t>
            </a:r>
            <a:r>
              <a:rPr sz="1100" b="0" spc="6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should</a:t>
            </a:r>
            <a:r>
              <a:rPr sz="1100" b="0" spc="7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be</a:t>
            </a:r>
            <a:r>
              <a:rPr sz="1100" b="0" spc="7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fixed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before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moving to </a:t>
            </a:r>
            <a:r>
              <a:rPr sz="1100" b="0" dirty="0">
                <a:latin typeface="Calibri Light"/>
                <a:cs typeface="Calibri Light"/>
              </a:rPr>
              <a:t>a</a:t>
            </a:r>
            <a:r>
              <a:rPr sz="1100" b="0" spc="-5" dirty="0">
                <a:latin typeface="Calibri Light"/>
                <a:cs typeface="Calibri Light"/>
              </a:rPr>
              <a:t> live environment.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550" b="0" spc="25" dirty="0">
                <a:latin typeface="Calibri Light"/>
                <a:cs typeface="Calibri Light"/>
              </a:rPr>
              <a:t>Medium</a:t>
            </a:r>
            <a:r>
              <a:rPr sz="1550" b="0" dirty="0">
                <a:latin typeface="Calibri Light"/>
                <a:cs typeface="Calibri Light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level</a:t>
            </a:r>
            <a:r>
              <a:rPr sz="1550" b="0" spc="5" dirty="0">
                <a:latin typeface="Calibri Light"/>
                <a:cs typeface="Calibri Light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severity</a:t>
            </a:r>
            <a:r>
              <a:rPr sz="1550" b="0" dirty="0">
                <a:latin typeface="Calibri Light"/>
                <a:cs typeface="Calibri Light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issues</a:t>
            </a:r>
            <a:endParaRPr sz="1550" dirty="0">
              <a:latin typeface="Calibri Light"/>
              <a:cs typeface="Calibri Light"/>
            </a:endParaRPr>
          </a:p>
          <a:p>
            <a:pPr marL="241300">
              <a:lnSpc>
                <a:spcPct val="100000"/>
              </a:lnSpc>
              <a:spcBef>
                <a:spcPts val="1510"/>
              </a:spcBef>
            </a:pPr>
            <a:r>
              <a:rPr sz="1200" b="0" dirty="0">
                <a:latin typeface="Calibri Light"/>
                <a:cs typeface="Calibri Light"/>
              </a:rPr>
              <a:t>1.</a:t>
            </a:r>
            <a:r>
              <a:rPr sz="1200" b="0" spc="355" dirty="0">
                <a:latin typeface="Calibri Light"/>
                <a:cs typeface="Calibri Light"/>
              </a:rPr>
              <a:t> </a:t>
            </a:r>
            <a:r>
              <a:rPr sz="1200" b="0" spc="-5" dirty="0">
                <a:latin typeface="Calibri Light"/>
                <a:cs typeface="Calibri Light"/>
              </a:rPr>
              <a:t>Issues</a:t>
            </a:r>
            <a:r>
              <a:rPr sz="1200" b="0" spc="-10" dirty="0">
                <a:latin typeface="Calibri Light"/>
                <a:cs typeface="Calibri Light"/>
              </a:rPr>
              <a:t> </a:t>
            </a:r>
            <a:r>
              <a:rPr sz="1200" b="0" spc="-5" dirty="0">
                <a:latin typeface="Calibri Light"/>
                <a:cs typeface="Calibri Light"/>
              </a:rPr>
              <a:t>on this</a:t>
            </a:r>
            <a:r>
              <a:rPr sz="1200" b="0" dirty="0">
                <a:latin typeface="Calibri Light"/>
                <a:cs typeface="Calibri Light"/>
              </a:rPr>
              <a:t> level </a:t>
            </a:r>
            <a:r>
              <a:rPr sz="1200" b="0" spc="-5" dirty="0">
                <a:latin typeface="Calibri Light"/>
                <a:cs typeface="Calibri Light"/>
              </a:rPr>
              <a:t>could</a:t>
            </a:r>
            <a:r>
              <a:rPr sz="1200" b="0" dirty="0">
                <a:latin typeface="Calibri Light"/>
                <a:cs typeface="Calibri Light"/>
              </a:rPr>
              <a:t> </a:t>
            </a:r>
            <a:r>
              <a:rPr sz="1200" b="0" spc="-5" dirty="0">
                <a:latin typeface="Calibri Light"/>
                <a:cs typeface="Calibri Light"/>
              </a:rPr>
              <a:t>potentially</a:t>
            </a:r>
            <a:r>
              <a:rPr sz="1200" b="0" spc="-10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bring problems</a:t>
            </a:r>
            <a:r>
              <a:rPr sz="1200" b="0" spc="-5" dirty="0">
                <a:latin typeface="Calibri Light"/>
                <a:cs typeface="Calibri Light"/>
              </a:rPr>
              <a:t> </a:t>
            </a:r>
            <a:r>
              <a:rPr sz="1200" b="0" dirty="0">
                <a:latin typeface="Calibri Light"/>
                <a:cs typeface="Calibri Light"/>
              </a:rPr>
              <a:t>and should eventually be fixed.</a:t>
            </a:r>
            <a:endParaRPr sz="12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b="0" spc="25" dirty="0">
                <a:latin typeface="Calibri Light"/>
                <a:cs typeface="Calibri Light"/>
              </a:rPr>
              <a:t>Low</a:t>
            </a:r>
            <a:r>
              <a:rPr sz="1550" b="0" spc="-5" dirty="0">
                <a:latin typeface="Calibri Light"/>
                <a:cs typeface="Calibri Light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level</a:t>
            </a:r>
            <a:r>
              <a:rPr sz="1550" b="0" spc="5" dirty="0">
                <a:latin typeface="Calibri Light"/>
                <a:cs typeface="Calibri Light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severity</a:t>
            </a:r>
            <a:r>
              <a:rPr sz="1550" b="0" dirty="0">
                <a:latin typeface="Calibri Light"/>
                <a:cs typeface="Calibri Light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issues</a:t>
            </a:r>
            <a:endParaRPr sz="1550" dirty="0">
              <a:latin typeface="Calibri Light"/>
              <a:cs typeface="Calibri Light"/>
            </a:endParaRPr>
          </a:p>
          <a:p>
            <a:pPr marL="12700" marR="7620">
              <a:lnSpc>
                <a:spcPct val="116399"/>
              </a:lnSpc>
              <a:spcBef>
                <a:spcPts val="480"/>
              </a:spcBef>
            </a:pPr>
            <a:r>
              <a:rPr sz="1100" b="0" spc="-5" dirty="0">
                <a:latin typeface="Calibri Light"/>
                <a:cs typeface="Calibri Light"/>
              </a:rPr>
              <a:t>Issues</a:t>
            </a:r>
            <a:r>
              <a:rPr sz="1100" b="0" spc="2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on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this</a:t>
            </a:r>
            <a:r>
              <a:rPr sz="1100" b="0" spc="2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level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are</a:t>
            </a:r>
            <a:r>
              <a:rPr sz="1100" b="0" spc="2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minor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details</a:t>
            </a:r>
            <a:r>
              <a:rPr sz="1100" b="0" spc="2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and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warningJs</a:t>
            </a:r>
            <a:r>
              <a:rPr sz="1100" b="0" spc="2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that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can</a:t>
            </a:r>
            <a:r>
              <a:rPr sz="1100" b="0" spc="2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remain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unfixed</a:t>
            </a:r>
            <a:r>
              <a:rPr sz="1100" b="0" spc="2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but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would</a:t>
            </a:r>
            <a:r>
              <a:rPr sz="1100" b="0" spc="25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be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better</a:t>
            </a:r>
            <a:r>
              <a:rPr sz="1100" b="0" spc="3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fixed </a:t>
            </a:r>
            <a:r>
              <a:rPr sz="1100" b="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at</a:t>
            </a:r>
            <a:r>
              <a:rPr sz="1100" b="0" spc="-10" dirty="0">
                <a:latin typeface="Calibri Light"/>
                <a:cs typeface="Calibri Light"/>
              </a:rPr>
              <a:t> </a:t>
            </a:r>
            <a:r>
              <a:rPr sz="1100" b="0" spc="-5" dirty="0">
                <a:latin typeface="Calibri Light"/>
                <a:cs typeface="Calibri Light"/>
              </a:rPr>
              <a:t>some point in the future.</a:t>
            </a:r>
            <a:endParaRPr sz="11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772" y="950347"/>
            <a:ext cx="26803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/>
                <a:cs typeface="Arial"/>
              </a:rPr>
              <a:t>Issues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Checking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08768" y="1523880"/>
          <a:ext cx="5580379" cy="719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930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50" b="0" dirty="0">
                          <a:latin typeface="Calibri Light"/>
                          <a:cs typeface="Calibri Light"/>
                        </a:rPr>
                        <a:t>№</a:t>
                      </a:r>
                      <a:endParaRPr sz="1150">
                        <a:latin typeface="Calibri Light"/>
                        <a:cs typeface="Calibri Light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50" b="0" spc="20" dirty="0">
                          <a:latin typeface="Calibri Light"/>
                          <a:cs typeface="Calibri Light"/>
                        </a:rPr>
                        <a:t>Issue</a:t>
                      </a:r>
                      <a:r>
                        <a:rPr sz="1150" b="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50" b="0" spc="20" dirty="0">
                          <a:latin typeface="Calibri Light"/>
                          <a:cs typeface="Calibri Light"/>
                        </a:rPr>
                        <a:t>description</a:t>
                      </a:r>
                      <a:endParaRPr sz="1150">
                        <a:latin typeface="Calibri Light"/>
                        <a:cs typeface="Calibri Light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50" b="0" spc="20" dirty="0">
                          <a:latin typeface="Calibri Light"/>
                          <a:cs typeface="Calibri Light"/>
                        </a:rPr>
                        <a:t>Checking</a:t>
                      </a:r>
                      <a:r>
                        <a:rPr sz="115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50" b="0" spc="20" dirty="0">
                          <a:latin typeface="Calibri Light"/>
                          <a:cs typeface="Calibri Light"/>
                        </a:rPr>
                        <a:t>status</a:t>
                      </a:r>
                      <a:endParaRPr sz="1150">
                        <a:latin typeface="Calibri Light"/>
                        <a:cs typeface="Calibri Light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1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Compiler</a:t>
                      </a:r>
                      <a:r>
                        <a:rPr sz="1200" b="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warnings.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2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marR="650240" indent="34290">
                        <a:lnSpc>
                          <a:spcPct val="101699"/>
                        </a:lnSpc>
                        <a:spcBef>
                          <a:spcPts val="20"/>
                        </a:spcBef>
                      </a:pP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Race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conditions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200" b="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Reentrancy.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Cross-function</a:t>
                      </a:r>
                      <a:r>
                        <a:rPr sz="1200" b="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race </a:t>
                      </a:r>
                      <a:r>
                        <a:rPr sz="1200" b="0" spc="-254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conditions.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3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Possible</a:t>
                      </a:r>
                      <a:r>
                        <a:rPr sz="1200" b="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delays</a:t>
                      </a:r>
                      <a:r>
                        <a:rPr sz="1200" b="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200" b="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200" b="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delivery.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4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Oracle</a:t>
                      </a:r>
                      <a:r>
                        <a:rPr sz="1200" b="0" spc="-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calls.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5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Front</a:t>
                      </a:r>
                      <a:r>
                        <a:rPr sz="1200" b="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running.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6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Timestamp</a:t>
                      </a:r>
                      <a:r>
                        <a:rPr sz="1200" b="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dependence.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7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Integer</a:t>
                      </a:r>
                      <a:r>
                        <a:rPr sz="1200" b="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Overflow</a:t>
                      </a:r>
                      <a:r>
                        <a:rPr sz="1200" b="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200" b="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Underflow.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8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DoS</a:t>
                      </a:r>
                      <a:r>
                        <a:rPr sz="12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with</a:t>
                      </a:r>
                      <a:r>
                        <a:rPr sz="12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Revert.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9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DoS</a:t>
                      </a:r>
                      <a:r>
                        <a:rPr sz="1200" b="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with</a:t>
                      </a:r>
                      <a:r>
                        <a:rPr sz="1200" b="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block</a:t>
                      </a:r>
                      <a:r>
                        <a:rPr sz="1200" b="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gas</a:t>
                      </a:r>
                      <a:r>
                        <a:rPr sz="1200" b="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limit.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10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Methods</a:t>
                      </a:r>
                      <a:r>
                        <a:rPr sz="1200" b="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execution</a:t>
                      </a:r>
                      <a:r>
                        <a:rPr sz="1200" b="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permissions.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11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Economy</a:t>
                      </a:r>
                      <a:r>
                        <a:rPr sz="1200" b="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model.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12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The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 impact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 of the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 exchange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 rate on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the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logic.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13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Private</a:t>
                      </a:r>
                      <a:r>
                        <a:rPr sz="1200" b="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user</a:t>
                      </a:r>
                      <a:r>
                        <a:rPr sz="1200" b="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2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leaks.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14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Malicious</a:t>
                      </a:r>
                      <a:r>
                        <a:rPr sz="1200" b="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Event</a:t>
                      </a:r>
                      <a:r>
                        <a:rPr sz="1200" b="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log.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15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Scoping</a:t>
                      </a:r>
                      <a:r>
                        <a:rPr sz="12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200" b="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Declarations.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16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Uninitialized</a:t>
                      </a:r>
                      <a:r>
                        <a:rPr sz="1200" b="0" spc="-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storage</a:t>
                      </a:r>
                      <a:r>
                        <a:rPr sz="1200" b="0" spc="-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pointers.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17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Arithmetic</a:t>
                      </a:r>
                      <a:r>
                        <a:rPr sz="1200" b="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accuracy.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18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Design</a:t>
                      </a:r>
                      <a:r>
                        <a:rPr sz="1200" b="0" spc="-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Logic.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19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Cross-function</a:t>
                      </a:r>
                      <a:r>
                        <a:rPr sz="1200" b="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race</a:t>
                      </a:r>
                      <a:r>
                        <a:rPr sz="1200" b="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conditions.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20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Safe</a:t>
                      </a:r>
                      <a:r>
                        <a:rPr sz="1200" b="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Zeppelin</a:t>
                      </a:r>
                      <a:r>
                        <a:rPr sz="1200" b="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module.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21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0" spc="-5" dirty="0">
                          <a:latin typeface="Calibri Light"/>
                          <a:cs typeface="Calibri Light"/>
                        </a:rPr>
                        <a:t>Fallback</a:t>
                      </a:r>
                      <a:r>
                        <a:rPr sz="1200" b="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function</a:t>
                      </a:r>
                      <a:r>
                        <a:rPr sz="1200" b="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b="0" dirty="0">
                          <a:latin typeface="Calibri Light"/>
                          <a:cs typeface="Calibri Light"/>
                        </a:rPr>
                        <a:t>security.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772" y="1188092"/>
            <a:ext cx="5752465" cy="2282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Manual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Audit: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16399"/>
              </a:lnSpc>
              <a:spcBef>
                <a:spcPts val="1150"/>
              </a:spcBef>
            </a:pP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For</a:t>
            </a:r>
            <a:r>
              <a:rPr sz="1100" b="0" spc="1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this</a:t>
            </a:r>
            <a:r>
              <a:rPr sz="1100" b="0" spc="1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section</a:t>
            </a:r>
            <a:r>
              <a:rPr sz="1100" b="0" spc="10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the</a:t>
            </a:r>
            <a:r>
              <a:rPr sz="1100" b="0" spc="114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code</a:t>
            </a:r>
            <a:r>
              <a:rPr sz="1100" b="0" spc="1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was</a:t>
            </a:r>
            <a:r>
              <a:rPr sz="1100" b="0" spc="1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tested/read</a:t>
            </a:r>
            <a:r>
              <a:rPr sz="1100" b="0" spc="1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line</a:t>
            </a:r>
            <a:r>
              <a:rPr sz="1100" b="0" spc="1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by</a:t>
            </a:r>
            <a:r>
              <a:rPr sz="1100" b="0" spc="1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line</a:t>
            </a:r>
            <a:r>
              <a:rPr sz="1100" b="0" spc="114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by</a:t>
            </a:r>
            <a:r>
              <a:rPr sz="1100" b="0" spc="1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our</a:t>
            </a:r>
            <a:r>
              <a:rPr sz="1100" b="0" spc="1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developers.</a:t>
            </a:r>
            <a:r>
              <a:rPr sz="1100" b="0" spc="114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We</a:t>
            </a:r>
            <a:r>
              <a:rPr sz="1100" b="0" spc="1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also</a:t>
            </a:r>
            <a:r>
              <a:rPr sz="1100" b="0" spc="1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used</a:t>
            </a:r>
            <a:r>
              <a:rPr sz="1100" b="0" spc="1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Remix</a:t>
            </a:r>
            <a:r>
              <a:rPr sz="1100" b="0" spc="1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IDE’s </a:t>
            </a:r>
            <a:r>
              <a:rPr sz="1100" b="0" spc="-23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JavaScript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VM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 and Kovan networks to test the contract functionality.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Files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scope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All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solidity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in:</a:t>
            </a:r>
            <a:endParaRPr sz="1100" dirty="0">
              <a:latin typeface="Arial"/>
              <a:cs typeface="Arial"/>
            </a:endParaRPr>
          </a:p>
          <a:p>
            <a:pPr marL="12700" marR="24130">
              <a:lnSpc>
                <a:spcPct val="102899"/>
              </a:lnSpc>
              <a:spcBef>
                <a:spcPts val="969"/>
              </a:spcBef>
            </a:pPr>
            <a:r>
              <a:rPr sz="1400" b="0" spc="-5" dirty="0">
                <a:solidFill>
                  <a:srgbClr val="00B0F0"/>
                </a:solidFill>
                <a:latin typeface="Calibri Light"/>
                <a:cs typeface="Calibri Light"/>
              </a:rPr>
              <a:t>https://bscscan.com/address/</a:t>
            </a:r>
            <a:r>
              <a:rPr lang="en-US" sz="1400" b="0" spc="-5" dirty="0">
                <a:solidFill>
                  <a:srgbClr val="00B0F0"/>
                </a:solidFill>
                <a:latin typeface="Calibri Light"/>
                <a:cs typeface="Calibri Light"/>
              </a:rPr>
              <a:t>0x60C8c07cd7ac9479bDbd11268Ee6E1f8c211e9d0</a:t>
            </a:r>
            <a:r>
              <a:rPr sz="1400" b="0" spc="-5" dirty="0">
                <a:solidFill>
                  <a:srgbClr val="00B0F0"/>
                </a:solidFill>
                <a:latin typeface="Calibri Light"/>
                <a:cs typeface="Calibri Light"/>
              </a:rPr>
              <a:t>#code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38659"/>
              </p:ext>
            </p:extLst>
          </p:nvPr>
        </p:nvGraphicFramePr>
        <p:xfrm>
          <a:off x="926472" y="3730633"/>
          <a:ext cx="5703570" cy="18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7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0" spc="-5" dirty="0">
                          <a:solidFill>
                            <a:srgbClr val="121212"/>
                          </a:solidFill>
                          <a:latin typeface="Calibri Light"/>
                          <a:cs typeface="Calibri Light"/>
                        </a:rPr>
                        <a:t>File</a:t>
                      </a:r>
                      <a:r>
                        <a:rPr sz="1100" b="0" spc="-15" dirty="0">
                          <a:solidFill>
                            <a:srgbClr val="121212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b="0" dirty="0">
                          <a:solidFill>
                            <a:srgbClr val="121212"/>
                          </a:solidFill>
                          <a:latin typeface="Calibri Light"/>
                          <a:cs typeface="Calibri Light"/>
                        </a:rPr>
                        <a:t>1</a:t>
                      </a:r>
                      <a:r>
                        <a:rPr sz="1100" b="0" spc="-15" dirty="0">
                          <a:solidFill>
                            <a:srgbClr val="121212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b="0" spc="-5" dirty="0">
                          <a:solidFill>
                            <a:srgbClr val="121212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b="0" spc="-10" dirty="0">
                          <a:solidFill>
                            <a:srgbClr val="121212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lang="en-US" sz="1100" b="0" spc="-5" dirty="0">
                          <a:solidFill>
                            <a:srgbClr val="121212"/>
                          </a:solidFill>
                          <a:latin typeface="Calibri Light"/>
                          <a:cs typeface="Calibri Light"/>
                        </a:rPr>
                        <a:t>1</a:t>
                      </a:r>
                      <a:r>
                        <a:rPr sz="1100" b="0" spc="-5" dirty="0">
                          <a:solidFill>
                            <a:srgbClr val="121212"/>
                          </a:solidFill>
                          <a:latin typeface="Calibri Light"/>
                          <a:cs typeface="Calibri Light"/>
                        </a:rPr>
                        <a:t>:</a:t>
                      </a:r>
                      <a:r>
                        <a:rPr sz="1100" b="0" spc="-15" dirty="0">
                          <a:solidFill>
                            <a:srgbClr val="121212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lang="en-US" sz="1100" b="0" spc="-5" dirty="0" err="1">
                          <a:solidFill>
                            <a:srgbClr val="121212"/>
                          </a:solidFill>
                          <a:latin typeface="Calibri Light"/>
                          <a:cs typeface="Calibri Light"/>
                        </a:rPr>
                        <a:t>CACA</a:t>
                      </a:r>
                      <a:r>
                        <a:rPr sz="1100" b="0" spc="-5" dirty="0" err="1">
                          <a:solidFill>
                            <a:srgbClr val="121212"/>
                          </a:solidFill>
                          <a:latin typeface="Calibri Light"/>
                          <a:cs typeface="Calibri Light"/>
                        </a:rPr>
                        <a:t>.sol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  <a:spcBef>
                          <a:spcPts val="95"/>
                        </a:spcBef>
                      </a:pPr>
                      <a:r>
                        <a:rPr sz="1200" b="0" dirty="0">
                          <a:solidFill>
                            <a:srgbClr val="00B050"/>
                          </a:solidFill>
                          <a:latin typeface="Calibri Light"/>
                          <a:cs typeface="Calibri Light"/>
                        </a:rPr>
                        <a:t>Passed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3772" y="6793616"/>
            <a:ext cx="2378710" cy="19951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600" spc="-5" dirty="0">
                <a:latin typeface="Arial"/>
                <a:cs typeface="Arial"/>
              </a:rPr>
              <a:t>Critical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Severity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Issues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No</a:t>
            </a:r>
            <a:r>
              <a:rPr sz="1100" b="0" spc="-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critical severity</a:t>
            </a:r>
            <a:r>
              <a:rPr sz="1100" b="0" spc="-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issues</a:t>
            </a:r>
            <a:r>
              <a:rPr sz="1100" b="0" spc="-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found.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"/>
                <a:cs typeface="Arial"/>
              </a:rPr>
              <a:t>High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Severity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Issues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No</a:t>
            </a:r>
            <a:r>
              <a:rPr sz="1100" b="0" spc="-1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high</a:t>
            </a:r>
            <a:r>
              <a:rPr sz="1100" b="0" spc="-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severity</a:t>
            </a:r>
            <a:r>
              <a:rPr sz="1100" b="0" spc="-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issues</a:t>
            </a:r>
            <a:r>
              <a:rPr sz="1100" b="0" spc="-1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found.</a:t>
            </a:r>
            <a:endParaRPr sz="11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8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Medium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Severity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Issues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No</a:t>
            </a:r>
            <a:r>
              <a:rPr sz="1100" b="0" spc="-1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medium</a:t>
            </a:r>
            <a:r>
              <a:rPr sz="1100" b="0" spc="-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severity</a:t>
            </a:r>
            <a:r>
              <a:rPr sz="1100" b="0" spc="-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issues</a:t>
            </a:r>
            <a:r>
              <a:rPr sz="1100" b="0" spc="-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found.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772" y="1196096"/>
            <a:ext cx="2113915" cy="162179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dirty="0">
                <a:latin typeface="Arial"/>
                <a:cs typeface="Arial"/>
              </a:rPr>
              <a:t>Low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Severity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Issues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No</a:t>
            </a:r>
            <a:r>
              <a:rPr sz="1100" b="0" spc="-1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low</a:t>
            </a:r>
            <a:r>
              <a:rPr sz="1100" b="0" spc="-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severity</a:t>
            </a:r>
            <a:r>
              <a:rPr sz="1100" b="0" spc="-1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issues</a:t>
            </a:r>
            <a:r>
              <a:rPr sz="1100" b="0" spc="-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found.</a:t>
            </a:r>
            <a:endParaRPr sz="11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3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00" spc="-5" dirty="0">
                <a:latin typeface="Arial"/>
                <a:cs typeface="Arial"/>
              </a:rPr>
              <a:t>Owner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privileges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27100" indent="-228600">
              <a:lnSpc>
                <a:spcPct val="100000"/>
              </a:lnSpc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None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772" y="1267340"/>
            <a:ext cx="5671820" cy="1257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Automated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Audit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1600" spc="-5" dirty="0">
                <a:latin typeface="Calibri"/>
                <a:cs typeface="Calibri"/>
              </a:rPr>
              <a:t>Remix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Compiler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Warnings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16399"/>
              </a:lnSpc>
              <a:spcBef>
                <a:spcPts val="475"/>
              </a:spcBef>
            </a:pP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It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throws</a:t>
            </a:r>
            <a:r>
              <a:rPr sz="1100" b="0" spc="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warnings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by</a:t>
            </a:r>
            <a:r>
              <a:rPr sz="1100" b="0" spc="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Solidity’s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compiler.</a:t>
            </a:r>
            <a:r>
              <a:rPr sz="1100" b="0" spc="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If</a:t>
            </a:r>
            <a:r>
              <a:rPr sz="1100" b="0" spc="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it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encounters</a:t>
            </a:r>
            <a:r>
              <a:rPr sz="1100" b="0" spc="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any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errors</a:t>
            </a:r>
            <a:r>
              <a:rPr sz="1100" b="0" spc="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the</a:t>
            </a:r>
            <a:r>
              <a:rPr sz="1100" b="0" spc="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contract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cannot</a:t>
            </a:r>
            <a:r>
              <a:rPr sz="1100" b="0" spc="5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be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compiled </a:t>
            </a:r>
            <a:r>
              <a:rPr sz="1100" b="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and</a:t>
            </a:r>
            <a:r>
              <a:rPr sz="1100" b="0" spc="-10" dirty="0">
                <a:solidFill>
                  <a:srgbClr val="121212"/>
                </a:solidFill>
                <a:latin typeface="Calibri Light"/>
                <a:cs typeface="Calibri Light"/>
              </a:rPr>
              <a:t> </a:t>
            </a:r>
            <a:r>
              <a:rPr sz="1100" b="0" spc="-5" dirty="0">
                <a:solidFill>
                  <a:srgbClr val="121212"/>
                </a:solidFill>
                <a:latin typeface="Calibri Light"/>
                <a:cs typeface="Calibri Light"/>
              </a:rPr>
              <a:t>deployed.</a:t>
            </a:r>
            <a:endParaRPr sz="11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6E0A55-CD7D-4762-80A5-DBADD4CC6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98" y="3017129"/>
            <a:ext cx="5934903" cy="62206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1691</Words>
  <PresentationFormat>自定义</PresentationFormat>
  <Paragraphs>205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2021-11-27T05:09:32Z</dcterms:created>
  <dcterms:modified xsi:type="dcterms:W3CDTF">2021-11-27T05:30:38Z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2021-10-14T00:00:00Z</vt:filetime>
  </property>
  <property fmtid="{D5CDD505-2E9C-101B-9397-08002B2CF9AE}" pid="3" name="Creator">
    <vt:lpwstr>Word</vt:lpwstr>
  </property>
  <property fmtid="{D5CDD505-2E9C-101B-9397-08002B2CF9AE}" pid="4" name="LastSaved">
    <vt:filetime>2021-11-27T00:00:00Z</vt:filetime>
  </property>
</Properties>
</file>