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8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6" r:id="rId7"/>
    <p:sldId id="275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33" autoAdjust="0"/>
  </p:normalViewPr>
  <p:slideViewPr>
    <p:cSldViewPr snapToGrid="0" snapToObjects="1">
      <p:cViewPr varScale="1">
        <p:scale>
          <a:sx n="54" d="100"/>
          <a:sy n="54" d="100"/>
        </p:scale>
        <p:origin x="102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50E8F8-A9C5-4811-A7B8-C99476FBD7A5}" type="datetime1">
              <a:rPr lang="ko-KR" altLang="en-US" smtClean="0">
                <a:latin typeface="+mj-ea"/>
                <a:ea typeface="+mj-ea"/>
              </a:rPr>
              <a:t>2020-09-22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869D952-F63B-42C7-94C1-29B042E36B80}" type="datetime1">
              <a:rPr lang="ko-KR" altLang="en-US" smtClean="0"/>
              <a:pPr/>
              <a:t>2020-09-22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085B5E6-9E00-4F32-96FF-298B8A177D3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153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58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E30D9-FEF8-408C-BBD3-B65431AA8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1A7EF-E5CA-4240-9C7B-1B63593EA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DC3E2-D323-4759-8D3D-57AAC4B7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BA87-9024-48DF-A81C-284885EB23E1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C1C49-1F39-498F-A426-06FEA46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84D4-6494-4CD4-82B8-5188BC5A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3945-72DB-48AA-8845-2AB5BE4B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E834A-CC4D-4A0C-9A36-2CDEF7E7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3B40A-C455-4773-A2D3-74BDF36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59E6-A3B3-4FDD-ACDE-74535D4B1000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A516D-877E-40C4-9FE5-F5DDD629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30126-6B34-4F28-B442-E16E5A3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7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01F0E-5C33-4313-AB9E-AE5E55D0C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17973-BB27-46BF-B14A-F922ECECC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43B22-69DA-434B-9EF5-8C014E79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EF42-ADD1-4BA9-B954-20C1E41ABE5D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B7EA0-F8C5-4590-8F57-136E56EB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E37C1-AEDE-4A0F-AF44-13728A25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7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CBBD-61E6-4735-A5E9-BA00D805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23BE6-9BF7-44E6-8D1B-60DEEB3A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3A4F6-1A84-4A3B-B3C1-3E6B9A07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97E0-5956-4A5A-BADF-F4B095865B79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837F0-DE09-44A1-B209-01AAC02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68B62-A0A6-4567-BBE5-2C6809E9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68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0092-9BD0-4C52-9D79-99F070C4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0C766-8579-4EB8-9A5E-18970EEB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0732-E719-4521-A007-D5D81727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82FF-75A5-4FA2-83FE-2E310E7CC971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1267-9345-4718-B8E5-79275A68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707CF-D687-4608-B739-4E5D5FA3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8EC1F-E1DF-451E-8923-98A307D5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56F76-17CA-4684-9E89-0E36725FC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25DA1-068A-470A-B2C4-578D079C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9F605-5DA7-4693-B56F-3996A448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6980-FB93-4290-87F0-50FF8FEFED46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D9667-21C5-4B46-BBC4-2E27C13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90ECE-2CFF-4531-B881-A3F893BA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32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DF2C5-B5AB-4330-8DA8-94C0562E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770B4-7500-426F-88D5-4EF74A7B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D25F05-BD91-4E4B-9789-BC007381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0B5E1A-1F72-4C01-A41B-4A64686C6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016C2-198E-4D60-AC82-9E879E82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FD2A1B-5226-4A28-8926-AF6E63F2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1263-9FEE-4D89-AA3A-BA785A03D854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350B19-9E11-4730-8B18-FD4E7964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583DD2-79AE-4AC1-8203-92D9BDE3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6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61720-285E-408A-8F5D-FC6A2FF1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D182-7B5A-4A50-8F8E-262DF9C4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BB72-28F9-4120-BC0C-843A33FEB6D8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7173D8-F3F8-4FCE-8BD8-0AD082C8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EC39-1BD3-4239-9042-D8CAB57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BAA694-DBE9-463D-93A3-B8650AC9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6980-FB93-4290-87F0-50FF8FEFED46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53F7A4-F247-4035-B412-8668B90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ABC8A-1FF8-49F0-8917-69C43A6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2802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D3D-16FF-48B0-9F4F-CA1F7143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AB3C5-AEE6-404E-B202-82FC17D3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85E53-3206-4902-8FEE-87493DB98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39FCD-B86E-4F75-9FAD-D983CDDF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6FF8-91A2-4597-AD44-EB6F11430BEB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12F83-134B-4205-9EA4-D8620BD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15CC8-B55B-4C96-9A9F-855B8571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9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E661-99CD-4719-8AFD-00EE1F2A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79F77-AE8C-41EF-83CF-68C8B19B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5E3BE-156E-4AFB-9522-2959C01FD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04B73-6C03-472E-A43B-C5C59C59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3280-3D21-47DC-BAE7-37178E548F80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3CE46-DBF5-49B8-B022-759D73CA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056E1-1D60-4FEE-9FC0-AF142C84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89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3E3EB4-5CA9-4220-9650-F9168E7C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E9420-DB86-472F-83EB-F1B39624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686C-BF2F-45B4-934E-A69A1C1F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6980-FB93-4290-87F0-50FF8FEFED46}" type="datetime1">
              <a:rPr lang="ko-KR" altLang="en-US" smtClean="0"/>
              <a:t>2020-09-22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4227F-4BC8-4EAC-BFA6-12DB0632F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6E465-EB14-4BD2-9D8C-AC5496D02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66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평선에 멀리있는 산과 밤하늘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77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667" y="2163778"/>
            <a:ext cx="10661336" cy="101991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>
                <a:latin typeface="+mj-ea"/>
              </a:rPr>
              <a:t>블록체인 </a:t>
            </a:r>
            <a:r>
              <a:rPr lang="ko-KR" altLang="en-US" b="1" dirty="0" err="1">
                <a:latin typeface="+mj-ea"/>
              </a:rPr>
              <a:t>크라우드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err="1">
                <a:latin typeface="+mj-ea"/>
              </a:rPr>
              <a:t>펀딩</a:t>
            </a:r>
            <a:r>
              <a:rPr lang="ko-KR" altLang="en-US" b="1" dirty="0">
                <a:latin typeface="+mj-ea"/>
              </a:rPr>
              <a:t>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b="1" dirty="0">
                <a:latin typeface="+mj-ea"/>
                <a:ea typeface="+mj-ea"/>
              </a:rPr>
              <a:t>3</a:t>
            </a:r>
            <a:r>
              <a:rPr lang="ko-KR" altLang="en-US" sz="2400" b="1" dirty="0">
                <a:latin typeface="+mj-ea"/>
                <a:ea typeface="+mj-ea"/>
              </a:rPr>
              <a:t>조  정낙현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 err="1">
                <a:latin typeface="+mj-ea"/>
                <a:ea typeface="+mj-ea"/>
              </a:rPr>
              <a:t>엄호천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박진수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김주원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596058"/>
            <a:ext cx="7711397" cy="15070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+mj-ea"/>
              </a:rPr>
              <a:t>블록체인 </a:t>
            </a:r>
            <a:r>
              <a:rPr lang="ko-KR" altLang="en-US" dirty="0" err="1">
                <a:latin typeface="+mj-ea"/>
              </a:rPr>
              <a:t>크라우드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펀딩</a:t>
            </a:r>
            <a:r>
              <a:rPr lang="ko-KR" altLang="en-US" dirty="0">
                <a:latin typeface="+mj-ea"/>
              </a:rPr>
              <a:t> 모델</a:t>
            </a:r>
            <a:endParaRPr lang="ko-KR" altLang="ru-RU" dirty="0">
              <a:latin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D84111-5DEE-4703-895D-D4B5E742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2765612"/>
            <a:ext cx="6626072" cy="36152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연예인 꿈나무 양성 투자 토큰</a:t>
            </a:r>
            <a:r>
              <a:rPr lang="en-US" altLang="ko-KR" dirty="0"/>
              <a:t>(</a:t>
            </a:r>
            <a:r>
              <a:rPr lang="ko-KR" altLang="en-US" dirty="0"/>
              <a:t>코인</a:t>
            </a:r>
            <a:r>
              <a:rPr lang="en-US" altLang="ko-KR" dirty="0"/>
              <a:t>)</a:t>
            </a:r>
            <a:r>
              <a:rPr lang="ko-KR" altLang="en-US" dirty="0"/>
              <a:t>발행</a:t>
            </a:r>
            <a:endParaRPr lang="ko-KR" altLang="en-US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영화기획 투자 토큰</a:t>
            </a:r>
            <a:r>
              <a:rPr lang="en-US" altLang="ko-KR" dirty="0"/>
              <a:t>(</a:t>
            </a:r>
            <a:r>
              <a:rPr lang="ko-KR" altLang="en-US" dirty="0"/>
              <a:t>코인</a:t>
            </a:r>
            <a:r>
              <a:rPr lang="en-US" altLang="ko-KR" dirty="0"/>
              <a:t>)</a:t>
            </a:r>
            <a:r>
              <a:rPr lang="ko-KR" altLang="en-US" dirty="0"/>
              <a:t>발행</a:t>
            </a:r>
            <a:endParaRPr lang="ko-KR" altLang="en-US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게임기획 투자 토큰</a:t>
            </a:r>
            <a:r>
              <a:rPr lang="en-US" altLang="ko-KR" dirty="0"/>
              <a:t>(</a:t>
            </a:r>
            <a:r>
              <a:rPr lang="ko-KR" altLang="en-US" dirty="0"/>
              <a:t>코인</a:t>
            </a:r>
            <a:r>
              <a:rPr lang="en-US" altLang="ko-KR" dirty="0"/>
              <a:t>)</a:t>
            </a:r>
            <a:r>
              <a:rPr lang="ko-KR" altLang="en-US" dirty="0"/>
              <a:t>발행</a:t>
            </a:r>
            <a:endParaRPr lang="ko-KR" altLang="en-US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학자금</a:t>
            </a:r>
            <a:r>
              <a:rPr lang="en-US" altLang="ko-KR" dirty="0"/>
              <a:t>/</a:t>
            </a:r>
            <a:r>
              <a:rPr lang="ko-KR" altLang="en-US" dirty="0"/>
              <a:t>장학금 지원 토큰</a:t>
            </a:r>
            <a:r>
              <a:rPr lang="en-US" altLang="ko-KR" dirty="0"/>
              <a:t>(</a:t>
            </a:r>
            <a:r>
              <a:rPr lang="ko-KR" altLang="en-US" dirty="0"/>
              <a:t>코인</a:t>
            </a:r>
            <a:r>
              <a:rPr lang="en-US" altLang="ko-KR" dirty="0"/>
              <a:t>)</a:t>
            </a:r>
            <a:r>
              <a:rPr lang="ko-KR" altLang="en-US" dirty="0"/>
              <a:t>발행</a:t>
            </a:r>
            <a:endParaRPr lang="ko-KR" altLang="en-US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사회복지사업</a:t>
            </a:r>
            <a:r>
              <a:rPr lang="en-US" altLang="ko-KR" dirty="0"/>
              <a:t>, </a:t>
            </a:r>
            <a:r>
              <a:rPr lang="ko-KR" altLang="en-US" dirty="0"/>
              <a:t>기부금 토큰</a:t>
            </a:r>
            <a:r>
              <a:rPr lang="en-US" altLang="ko-KR" dirty="0"/>
              <a:t>(</a:t>
            </a:r>
            <a:r>
              <a:rPr lang="ko-KR" altLang="en-US" dirty="0"/>
              <a:t>코인</a:t>
            </a:r>
            <a:r>
              <a:rPr lang="en-US" altLang="ko-KR" dirty="0"/>
              <a:t>)</a:t>
            </a:r>
            <a:r>
              <a:rPr lang="ko-KR" altLang="en-US" dirty="0"/>
              <a:t>발행</a:t>
            </a:r>
            <a:endParaRPr lang="en-US" altLang="ko-KR"/>
          </a:p>
          <a:p>
            <a:endParaRPr lang="en-US" altLang="ko-KR"/>
          </a:p>
          <a:p>
            <a:r>
              <a:rPr lang="ko-KR" altLang="en-US" dirty="0"/>
              <a:t>토큰발행을 통한 투자자 자금을 모집 후 수익을 투자자에게 배분해줌</a:t>
            </a:r>
            <a:endParaRPr lang="en-US" altLang="ko-KR"/>
          </a:p>
        </p:txBody>
      </p:sp>
      <p:pic>
        <p:nvPicPr>
          <p:cNvPr id="4" name="그림 3" descr="화면의 그래프를 가리키는 펜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68" r="6459" b="2"/>
          <a:stretch/>
        </p:blipFill>
        <p:spPr>
          <a:xfrm>
            <a:off x="831" y="10"/>
            <a:ext cx="3502025" cy="420623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7" name="그림 6" descr="스티커 메모를 사용하여 보드에 계획을 짜는 두 동료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70" b="3"/>
          <a:stretch/>
        </p:blipFill>
        <p:spPr>
          <a:xfrm>
            <a:off x="-2343" y="4206240"/>
            <a:ext cx="3505199" cy="265176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FF7620C-3FB1-4335-AE7F-DC5F0C4F791E}"/>
              </a:ext>
            </a:extLst>
          </p:cNvPr>
          <p:cNvSpPr txBox="1">
            <a:spLocks/>
          </p:cNvSpPr>
          <p:nvPr/>
        </p:nvSpPr>
        <p:spPr>
          <a:xfrm>
            <a:off x="1819069" y="259748"/>
            <a:ext cx="8162952" cy="89979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블록체인 </a:t>
            </a:r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</a:t>
            </a:r>
            <a:r>
              <a:rPr lang="ko-KR" altLang="en-US" dirty="0"/>
              <a:t> 개요</a:t>
            </a:r>
            <a:endParaRPr lang="ko-KR" altLang="ru-RU" dirty="0"/>
          </a:p>
        </p:txBody>
      </p:sp>
      <p:pic>
        <p:nvPicPr>
          <p:cNvPr id="3" name="그래픽 2" descr="남학생">
            <a:extLst>
              <a:ext uri="{FF2B5EF4-FFF2-40B4-BE49-F238E27FC236}">
                <a16:creationId xmlns:a16="http://schemas.microsoft.com/office/drawing/2014/main" id="{44FD5B4B-AEC0-4E7A-A713-9F3EDC810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8264" y="3082333"/>
            <a:ext cx="914400" cy="914400"/>
          </a:xfrm>
          <a:prstGeom prst="rect">
            <a:avLst/>
          </a:prstGeom>
        </p:spPr>
      </p:pic>
      <p:pic>
        <p:nvPicPr>
          <p:cNvPr id="5" name="그래픽 4" descr="도시">
            <a:extLst>
              <a:ext uri="{FF2B5EF4-FFF2-40B4-BE49-F238E27FC236}">
                <a16:creationId xmlns:a16="http://schemas.microsoft.com/office/drawing/2014/main" id="{B45D9444-2BA1-4C9A-A8DD-B93A4788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4764" y="2783916"/>
            <a:ext cx="2624053" cy="2624053"/>
          </a:xfrm>
          <a:prstGeom prst="rect">
            <a:avLst/>
          </a:prstGeom>
        </p:spPr>
      </p:pic>
      <p:pic>
        <p:nvPicPr>
          <p:cNvPr id="10" name="그래픽 9" descr="동전">
            <a:extLst>
              <a:ext uri="{FF2B5EF4-FFF2-40B4-BE49-F238E27FC236}">
                <a16:creationId xmlns:a16="http://schemas.microsoft.com/office/drawing/2014/main" id="{E9A0B5E8-ABE1-49DB-8081-846C8A488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6113" y="2989216"/>
            <a:ext cx="515091" cy="515091"/>
          </a:xfrm>
          <a:prstGeom prst="rect">
            <a:avLst/>
          </a:prstGeom>
        </p:spPr>
      </p:pic>
      <p:pic>
        <p:nvPicPr>
          <p:cNvPr id="13" name="그래픽 12" descr="남학생">
            <a:extLst>
              <a:ext uri="{FF2B5EF4-FFF2-40B4-BE49-F238E27FC236}">
                <a16:creationId xmlns:a16="http://schemas.microsoft.com/office/drawing/2014/main" id="{3B5CF809-5CC2-4B45-99BE-4477D4190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078" y="2988797"/>
            <a:ext cx="914400" cy="914400"/>
          </a:xfrm>
          <a:prstGeom prst="rect">
            <a:avLst/>
          </a:prstGeom>
        </p:spPr>
      </p:pic>
      <p:pic>
        <p:nvPicPr>
          <p:cNvPr id="17" name="그래픽 16" descr="화폐">
            <a:extLst>
              <a:ext uri="{FF2B5EF4-FFF2-40B4-BE49-F238E27FC236}">
                <a16:creationId xmlns:a16="http://schemas.microsoft.com/office/drawing/2014/main" id="{7AF97135-1542-4EFA-A237-E99E82F584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8942" y="2467076"/>
            <a:ext cx="576944" cy="576944"/>
          </a:xfrm>
          <a:prstGeom prst="rect">
            <a:avLst/>
          </a:prstGeom>
        </p:spPr>
      </p:pic>
      <p:pic>
        <p:nvPicPr>
          <p:cNvPr id="25" name="그래픽 24" descr="동전">
            <a:extLst>
              <a:ext uri="{FF2B5EF4-FFF2-40B4-BE49-F238E27FC236}">
                <a16:creationId xmlns:a16="http://schemas.microsoft.com/office/drawing/2014/main" id="{2E742CC9-7366-4354-A8C3-A00C14423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7112" y="2962611"/>
            <a:ext cx="515091" cy="515091"/>
          </a:xfrm>
          <a:prstGeom prst="rect">
            <a:avLst/>
          </a:prstGeom>
        </p:spPr>
      </p:pic>
      <p:pic>
        <p:nvPicPr>
          <p:cNvPr id="29" name="그래픽 28" descr="여학생">
            <a:extLst>
              <a:ext uri="{FF2B5EF4-FFF2-40B4-BE49-F238E27FC236}">
                <a16:creationId xmlns:a16="http://schemas.microsoft.com/office/drawing/2014/main" id="{A343EB67-5E74-4C59-9EB8-D9728BE343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14796" y="3763112"/>
            <a:ext cx="914400" cy="914400"/>
          </a:xfrm>
          <a:prstGeom prst="rect">
            <a:avLst/>
          </a:prstGeom>
        </p:spPr>
      </p:pic>
      <p:pic>
        <p:nvPicPr>
          <p:cNvPr id="33" name="그래픽 32" descr="게임 컨트롤러">
            <a:extLst>
              <a:ext uri="{FF2B5EF4-FFF2-40B4-BE49-F238E27FC236}">
                <a16:creationId xmlns:a16="http://schemas.microsoft.com/office/drawing/2014/main" id="{1A4353F3-E61A-4F2F-81E5-15F492DC01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8480" y="5085239"/>
            <a:ext cx="914400" cy="914400"/>
          </a:xfrm>
          <a:prstGeom prst="rect">
            <a:avLst/>
          </a:prstGeom>
        </p:spPr>
      </p:pic>
      <p:pic>
        <p:nvPicPr>
          <p:cNvPr id="35" name="그래픽 34" descr="삼목게임">
            <a:extLst>
              <a:ext uri="{FF2B5EF4-FFF2-40B4-BE49-F238E27FC236}">
                <a16:creationId xmlns:a16="http://schemas.microsoft.com/office/drawing/2014/main" id="{86A49616-7B52-4C06-93F1-C96682AC40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28578" y="5788436"/>
            <a:ext cx="914400" cy="914400"/>
          </a:xfrm>
          <a:prstGeom prst="rect">
            <a:avLst/>
          </a:prstGeom>
        </p:spPr>
      </p:pic>
      <p:pic>
        <p:nvPicPr>
          <p:cNvPr id="37" name="그래픽 36" descr="대출">
            <a:extLst>
              <a:ext uri="{FF2B5EF4-FFF2-40B4-BE49-F238E27FC236}">
                <a16:creationId xmlns:a16="http://schemas.microsoft.com/office/drawing/2014/main" id="{AB7D6B31-827C-4FE1-91DB-DFC236655A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396399">
            <a:off x="2876929" y="4846248"/>
            <a:ext cx="1126627" cy="899797"/>
          </a:xfrm>
          <a:prstGeom prst="rect">
            <a:avLst/>
          </a:prstGeom>
        </p:spPr>
      </p:pic>
      <p:pic>
        <p:nvPicPr>
          <p:cNvPr id="38" name="그래픽 37" descr="대출">
            <a:extLst>
              <a:ext uri="{FF2B5EF4-FFF2-40B4-BE49-F238E27FC236}">
                <a16:creationId xmlns:a16="http://schemas.microsoft.com/office/drawing/2014/main" id="{E56E8C35-85B9-432A-B1FC-196B9DE6C6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19903" y="3341933"/>
            <a:ext cx="1126627" cy="899797"/>
          </a:xfrm>
          <a:prstGeom prst="rect">
            <a:avLst/>
          </a:prstGeom>
        </p:spPr>
      </p:pic>
      <p:pic>
        <p:nvPicPr>
          <p:cNvPr id="40" name="그래픽 39" descr="대출">
            <a:extLst>
              <a:ext uri="{FF2B5EF4-FFF2-40B4-BE49-F238E27FC236}">
                <a16:creationId xmlns:a16="http://schemas.microsoft.com/office/drawing/2014/main" id="{9CB0F8F9-A5FC-4EF2-8BCC-73C250198B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581570">
            <a:off x="3119728" y="1774605"/>
            <a:ext cx="1126627" cy="899797"/>
          </a:xfrm>
          <a:prstGeom prst="rect">
            <a:avLst/>
          </a:prstGeom>
        </p:spPr>
      </p:pic>
      <p:pic>
        <p:nvPicPr>
          <p:cNvPr id="43" name="그래픽 42" descr="3D 유리">
            <a:extLst>
              <a:ext uri="{FF2B5EF4-FFF2-40B4-BE49-F238E27FC236}">
                <a16:creationId xmlns:a16="http://schemas.microsoft.com/office/drawing/2014/main" id="{3DDE412E-B5DE-45C2-B794-207ADEC9FA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4295" y="3370750"/>
            <a:ext cx="914400" cy="914400"/>
          </a:xfrm>
          <a:prstGeom prst="rect">
            <a:avLst/>
          </a:prstGeom>
        </p:spPr>
      </p:pic>
      <p:pic>
        <p:nvPicPr>
          <p:cNvPr id="45" name="그래픽 44" descr="로봇">
            <a:extLst>
              <a:ext uri="{FF2B5EF4-FFF2-40B4-BE49-F238E27FC236}">
                <a16:creationId xmlns:a16="http://schemas.microsoft.com/office/drawing/2014/main" id="{5A9397DB-AB9C-4E12-B883-EF79FF196C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43316" y="5833716"/>
            <a:ext cx="914400" cy="914400"/>
          </a:xfrm>
          <a:prstGeom prst="rect">
            <a:avLst/>
          </a:prstGeom>
        </p:spPr>
      </p:pic>
      <p:pic>
        <p:nvPicPr>
          <p:cNvPr id="47" name="그래픽 46" descr="비디오 카메라">
            <a:extLst>
              <a:ext uri="{FF2B5EF4-FFF2-40B4-BE49-F238E27FC236}">
                <a16:creationId xmlns:a16="http://schemas.microsoft.com/office/drawing/2014/main" id="{9B5DD142-1186-4D07-9302-1E4AC620572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6631" y="3869991"/>
            <a:ext cx="914400" cy="914400"/>
          </a:xfrm>
          <a:prstGeom prst="rect">
            <a:avLst/>
          </a:prstGeom>
        </p:spPr>
      </p:pic>
      <p:pic>
        <p:nvPicPr>
          <p:cNvPr id="49" name="그래픽 48" descr="팟캐스트">
            <a:extLst>
              <a:ext uri="{FF2B5EF4-FFF2-40B4-BE49-F238E27FC236}">
                <a16:creationId xmlns:a16="http://schemas.microsoft.com/office/drawing/2014/main" id="{26D541DB-3C2E-49E8-BFDC-5EE0C0A968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5076" y="1802421"/>
            <a:ext cx="914400" cy="914400"/>
          </a:xfrm>
          <a:prstGeom prst="rect">
            <a:avLst/>
          </a:prstGeom>
        </p:spPr>
      </p:pic>
      <p:pic>
        <p:nvPicPr>
          <p:cNvPr id="51" name="그래픽 50" descr="광대">
            <a:extLst>
              <a:ext uri="{FF2B5EF4-FFF2-40B4-BE49-F238E27FC236}">
                <a16:creationId xmlns:a16="http://schemas.microsoft.com/office/drawing/2014/main" id="{40B9E3FE-53D8-474A-9ADF-58A0F7F50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32754" y="1450822"/>
            <a:ext cx="914400" cy="914400"/>
          </a:xfrm>
          <a:prstGeom prst="rect">
            <a:avLst/>
          </a:prstGeom>
        </p:spPr>
      </p:pic>
      <p:pic>
        <p:nvPicPr>
          <p:cNvPr id="54" name="그래픽 53" descr="여학생">
            <a:extLst>
              <a:ext uri="{FF2B5EF4-FFF2-40B4-BE49-F238E27FC236}">
                <a16:creationId xmlns:a16="http://schemas.microsoft.com/office/drawing/2014/main" id="{B35EF284-A0D6-4A89-A195-482A36542C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22303" y="2517123"/>
            <a:ext cx="914400" cy="914400"/>
          </a:xfrm>
          <a:prstGeom prst="rect">
            <a:avLst/>
          </a:prstGeom>
        </p:spPr>
      </p:pic>
      <p:pic>
        <p:nvPicPr>
          <p:cNvPr id="56" name="그래픽 55" descr="남학생">
            <a:extLst>
              <a:ext uri="{FF2B5EF4-FFF2-40B4-BE49-F238E27FC236}">
                <a16:creationId xmlns:a16="http://schemas.microsoft.com/office/drawing/2014/main" id="{B206934C-0B30-4AFC-903A-C3821DD7B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8245" y="3766378"/>
            <a:ext cx="914400" cy="914400"/>
          </a:xfrm>
          <a:prstGeom prst="rect">
            <a:avLst/>
          </a:prstGeom>
        </p:spPr>
      </p:pic>
      <p:pic>
        <p:nvPicPr>
          <p:cNvPr id="58" name="그래픽 57" descr="남학생">
            <a:extLst>
              <a:ext uri="{FF2B5EF4-FFF2-40B4-BE49-F238E27FC236}">
                <a16:creationId xmlns:a16="http://schemas.microsoft.com/office/drawing/2014/main" id="{B09F5964-2B74-4730-A65C-A7293A26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8799" y="3823026"/>
            <a:ext cx="914400" cy="914400"/>
          </a:xfrm>
          <a:prstGeom prst="rect">
            <a:avLst/>
          </a:prstGeom>
        </p:spPr>
      </p:pic>
      <p:pic>
        <p:nvPicPr>
          <p:cNvPr id="60" name="그래픽 59" descr="화폐">
            <a:extLst>
              <a:ext uri="{FF2B5EF4-FFF2-40B4-BE49-F238E27FC236}">
                <a16:creationId xmlns:a16="http://schemas.microsoft.com/office/drawing/2014/main" id="{32B1BB91-7C58-4FEC-B586-AB8A55979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2654" y="2484866"/>
            <a:ext cx="576944" cy="576944"/>
          </a:xfrm>
          <a:prstGeom prst="rect">
            <a:avLst/>
          </a:prstGeom>
        </p:spPr>
      </p:pic>
      <p:pic>
        <p:nvPicPr>
          <p:cNvPr id="62" name="그래픽 61" descr="동전">
            <a:extLst>
              <a:ext uri="{FF2B5EF4-FFF2-40B4-BE49-F238E27FC236}">
                <a16:creationId xmlns:a16="http://schemas.microsoft.com/office/drawing/2014/main" id="{9C762D07-B877-49B0-B5D0-CEFC39384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1397" y="2964854"/>
            <a:ext cx="515091" cy="515091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3A81EF0-B472-42DF-8E3F-F7CFBE58C828}"/>
              </a:ext>
            </a:extLst>
          </p:cNvPr>
          <p:cNvSpPr/>
          <p:nvPr/>
        </p:nvSpPr>
        <p:spPr>
          <a:xfrm>
            <a:off x="7346340" y="4254783"/>
            <a:ext cx="2613997" cy="3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그래픽 6" descr="비트코인">
            <a:extLst>
              <a:ext uri="{FF2B5EF4-FFF2-40B4-BE49-F238E27FC236}">
                <a16:creationId xmlns:a16="http://schemas.microsoft.com/office/drawing/2014/main" id="{14309558-8DB2-486A-961C-0CA3848B2586}"/>
              </a:ext>
            </a:extLst>
          </p:cNvPr>
          <p:cNvSpPr/>
          <p:nvPr/>
        </p:nvSpPr>
        <p:spPr>
          <a:xfrm>
            <a:off x="8216903" y="5071511"/>
            <a:ext cx="323551" cy="516844"/>
          </a:xfrm>
          <a:custGeom>
            <a:avLst/>
            <a:gdLst>
              <a:gd name="connsiteX0" fmla="*/ 240874 w 323551"/>
              <a:gd name="connsiteY0" fmla="*/ 228373 h 516844"/>
              <a:gd name="connsiteX1" fmla="*/ 240411 w 323551"/>
              <a:gd name="connsiteY1" fmla="*/ 83888 h 516844"/>
              <a:gd name="connsiteX2" fmla="*/ 192314 w 323551"/>
              <a:gd name="connsiteY2" fmla="*/ 57033 h 516844"/>
              <a:gd name="connsiteX3" fmla="*/ 192314 w 323551"/>
              <a:gd name="connsiteY3" fmla="*/ 0 h 516844"/>
              <a:gd name="connsiteX4" fmla="*/ 156255 w 323551"/>
              <a:gd name="connsiteY4" fmla="*/ 0 h 516844"/>
              <a:gd name="connsiteX5" fmla="*/ 156255 w 323551"/>
              <a:gd name="connsiteY5" fmla="*/ 54088 h 516844"/>
              <a:gd name="connsiteX6" fmla="*/ 120196 w 323551"/>
              <a:gd name="connsiteY6" fmla="*/ 54088 h 516844"/>
              <a:gd name="connsiteX7" fmla="*/ 120196 w 323551"/>
              <a:gd name="connsiteY7" fmla="*/ 0 h 516844"/>
              <a:gd name="connsiteX8" fmla="*/ 84138 w 323551"/>
              <a:gd name="connsiteY8" fmla="*/ 0 h 516844"/>
              <a:gd name="connsiteX9" fmla="*/ 84138 w 323551"/>
              <a:gd name="connsiteY9" fmla="*/ 54088 h 516844"/>
              <a:gd name="connsiteX10" fmla="*/ 0 w 323551"/>
              <a:gd name="connsiteY10" fmla="*/ 54088 h 516844"/>
              <a:gd name="connsiteX11" fmla="*/ 0 w 323551"/>
              <a:gd name="connsiteY11" fmla="*/ 90147 h 516844"/>
              <a:gd name="connsiteX12" fmla="*/ 36059 w 323551"/>
              <a:gd name="connsiteY12" fmla="*/ 90147 h 516844"/>
              <a:gd name="connsiteX13" fmla="*/ 36059 w 323551"/>
              <a:gd name="connsiteY13" fmla="*/ 426697 h 516844"/>
              <a:gd name="connsiteX14" fmla="*/ 0 w 323551"/>
              <a:gd name="connsiteY14" fmla="*/ 426697 h 516844"/>
              <a:gd name="connsiteX15" fmla="*/ 0 w 323551"/>
              <a:gd name="connsiteY15" fmla="*/ 462756 h 516844"/>
              <a:gd name="connsiteX16" fmla="*/ 84138 w 323551"/>
              <a:gd name="connsiteY16" fmla="*/ 462756 h 516844"/>
              <a:gd name="connsiteX17" fmla="*/ 84138 w 323551"/>
              <a:gd name="connsiteY17" fmla="*/ 516845 h 516844"/>
              <a:gd name="connsiteX18" fmla="*/ 120196 w 323551"/>
              <a:gd name="connsiteY18" fmla="*/ 516845 h 516844"/>
              <a:gd name="connsiteX19" fmla="*/ 120196 w 323551"/>
              <a:gd name="connsiteY19" fmla="*/ 462756 h 516844"/>
              <a:gd name="connsiteX20" fmla="*/ 156255 w 323551"/>
              <a:gd name="connsiteY20" fmla="*/ 462756 h 516844"/>
              <a:gd name="connsiteX21" fmla="*/ 156255 w 323551"/>
              <a:gd name="connsiteY21" fmla="*/ 516845 h 516844"/>
              <a:gd name="connsiteX22" fmla="*/ 192314 w 323551"/>
              <a:gd name="connsiteY22" fmla="*/ 516845 h 516844"/>
              <a:gd name="connsiteX23" fmla="*/ 192314 w 323551"/>
              <a:gd name="connsiteY23" fmla="*/ 462756 h 516844"/>
              <a:gd name="connsiteX24" fmla="*/ 204334 w 323551"/>
              <a:gd name="connsiteY24" fmla="*/ 462756 h 516844"/>
              <a:gd name="connsiteX25" fmla="*/ 323547 w 323551"/>
              <a:gd name="connsiteY25" fmla="*/ 341585 h 516844"/>
              <a:gd name="connsiteX26" fmla="*/ 240874 w 323551"/>
              <a:gd name="connsiteY26" fmla="*/ 228373 h 516844"/>
              <a:gd name="connsiteX27" fmla="*/ 168275 w 323551"/>
              <a:gd name="connsiteY27" fmla="*/ 90147 h 516844"/>
              <a:gd name="connsiteX28" fmla="*/ 234383 w 323551"/>
              <a:gd name="connsiteY28" fmla="*/ 156255 h 516844"/>
              <a:gd name="connsiteX29" fmla="*/ 168275 w 323551"/>
              <a:gd name="connsiteY29" fmla="*/ 222363 h 516844"/>
              <a:gd name="connsiteX30" fmla="*/ 72118 w 323551"/>
              <a:gd name="connsiteY30" fmla="*/ 222363 h 516844"/>
              <a:gd name="connsiteX31" fmla="*/ 72118 w 323551"/>
              <a:gd name="connsiteY31" fmla="*/ 90147 h 516844"/>
              <a:gd name="connsiteX32" fmla="*/ 204334 w 323551"/>
              <a:gd name="connsiteY32" fmla="*/ 426697 h 516844"/>
              <a:gd name="connsiteX33" fmla="*/ 72118 w 323551"/>
              <a:gd name="connsiteY33" fmla="*/ 426697 h 516844"/>
              <a:gd name="connsiteX34" fmla="*/ 72118 w 323551"/>
              <a:gd name="connsiteY34" fmla="*/ 258422 h 516844"/>
              <a:gd name="connsiteX35" fmla="*/ 204334 w 323551"/>
              <a:gd name="connsiteY35" fmla="*/ 258422 h 516844"/>
              <a:gd name="connsiteX36" fmla="*/ 288472 w 323551"/>
              <a:gd name="connsiteY36" fmla="*/ 342560 h 516844"/>
              <a:gd name="connsiteX37" fmla="*/ 204334 w 323551"/>
              <a:gd name="connsiteY37" fmla="*/ 426697 h 5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3551" h="516844">
                <a:moveTo>
                  <a:pt x="240874" y="228373"/>
                </a:moveTo>
                <a:cubicBezTo>
                  <a:pt x="280644" y="188347"/>
                  <a:pt x="280438" y="123659"/>
                  <a:pt x="240411" y="83888"/>
                </a:cubicBezTo>
                <a:cubicBezTo>
                  <a:pt x="227140" y="70701"/>
                  <a:pt x="210503" y="61413"/>
                  <a:pt x="192314" y="57033"/>
                </a:cubicBezTo>
                <a:lnTo>
                  <a:pt x="192314" y="0"/>
                </a:lnTo>
                <a:lnTo>
                  <a:pt x="156255" y="0"/>
                </a:lnTo>
                <a:lnTo>
                  <a:pt x="156255" y="54088"/>
                </a:lnTo>
                <a:lnTo>
                  <a:pt x="120196" y="54088"/>
                </a:lnTo>
                <a:lnTo>
                  <a:pt x="120196" y="0"/>
                </a:lnTo>
                <a:lnTo>
                  <a:pt x="84138" y="0"/>
                </a:lnTo>
                <a:lnTo>
                  <a:pt x="84138" y="54088"/>
                </a:lnTo>
                <a:lnTo>
                  <a:pt x="0" y="54088"/>
                </a:lnTo>
                <a:lnTo>
                  <a:pt x="0" y="90147"/>
                </a:lnTo>
                <a:lnTo>
                  <a:pt x="36059" y="90147"/>
                </a:lnTo>
                <a:lnTo>
                  <a:pt x="36059" y="426697"/>
                </a:lnTo>
                <a:lnTo>
                  <a:pt x="0" y="426697"/>
                </a:lnTo>
                <a:lnTo>
                  <a:pt x="0" y="462756"/>
                </a:lnTo>
                <a:lnTo>
                  <a:pt x="84138" y="462756"/>
                </a:lnTo>
                <a:lnTo>
                  <a:pt x="84138" y="516845"/>
                </a:lnTo>
                <a:lnTo>
                  <a:pt x="120196" y="516845"/>
                </a:lnTo>
                <a:lnTo>
                  <a:pt x="120196" y="462756"/>
                </a:lnTo>
                <a:lnTo>
                  <a:pt x="156255" y="462756"/>
                </a:lnTo>
                <a:lnTo>
                  <a:pt x="156255" y="516845"/>
                </a:lnTo>
                <a:lnTo>
                  <a:pt x="192314" y="516845"/>
                </a:lnTo>
                <a:lnTo>
                  <a:pt x="192314" y="462756"/>
                </a:lnTo>
                <a:lnTo>
                  <a:pt x="204334" y="462756"/>
                </a:lnTo>
                <a:cubicBezTo>
                  <a:pt x="270714" y="462216"/>
                  <a:pt x="324088" y="407965"/>
                  <a:pt x="323547" y="341585"/>
                </a:cubicBezTo>
                <a:cubicBezTo>
                  <a:pt x="323127" y="290020"/>
                  <a:pt x="289863" y="244469"/>
                  <a:pt x="240874" y="228373"/>
                </a:cubicBezTo>
                <a:close/>
                <a:moveTo>
                  <a:pt x="168275" y="90147"/>
                </a:moveTo>
                <a:cubicBezTo>
                  <a:pt x="204785" y="90147"/>
                  <a:pt x="234383" y="119745"/>
                  <a:pt x="234383" y="156255"/>
                </a:cubicBezTo>
                <a:cubicBezTo>
                  <a:pt x="234383" y="192766"/>
                  <a:pt x="204785" y="222363"/>
                  <a:pt x="168275" y="222363"/>
                </a:cubicBezTo>
                <a:lnTo>
                  <a:pt x="72118" y="222363"/>
                </a:lnTo>
                <a:lnTo>
                  <a:pt x="72118" y="90147"/>
                </a:lnTo>
                <a:close/>
                <a:moveTo>
                  <a:pt x="204334" y="426697"/>
                </a:moveTo>
                <a:lnTo>
                  <a:pt x="72118" y="426697"/>
                </a:lnTo>
                <a:lnTo>
                  <a:pt x="72118" y="258422"/>
                </a:lnTo>
                <a:lnTo>
                  <a:pt x="204334" y="258422"/>
                </a:lnTo>
                <a:cubicBezTo>
                  <a:pt x="250802" y="258422"/>
                  <a:pt x="288472" y="296092"/>
                  <a:pt x="288472" y="342560"/>
                </a:cubicBezTo>
                <a:cubicBezTo>
                  <a:pt x="288472" y="389028"/>
                  <a:pt x="250802" y="426697"/>
                  <a:pt x="204334" y="426697"/>
                </a:cubicBez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그래픽 14" descr="비트코인">
            <a:extLst>
              <a:ext uri="{FF2B5EF4-FFF2-40B4-BE49-F238E27FC236}">
                <a16:creationId xmlns:a16="http://schemas.microsoft.com/office/drawing/2014/main" id="{2FADA4C1-A437-4582-943F-701AB1DA93EF}"/>
              </a:ext>
            </a:extLst>
          </p:cNvPr>
          <p:cNvSpPr/>
          <p:nvPr/>
        </p:nvSpPr>
        <p:spPr>
          <a:xfrm>
            <a:off x="7962218" y="4564735"/>
            <a:ext cx="323551" cy="516844"/>
          </a:xfrm>
          <a:custGeom>
            <a:avLst/>
            <a:gdLst>
              <a:gd name="connsiteX0" fmla="*/ 240874 w 323551"/>
              <a:gd name="connsiteY0" fmla="*/ 228373 h 516844"/>
              <a:gd name="connsiteX1" fmla="*/ 240411 w 323551"/>
              <a:gd name="connsiteY1" fmla="*/ 83888 h 516844"/>
              <a:gd name="connsiteX2" fmla="*/ 192314 w 323551"/>
              <a:gd name="connsiteY2" fmla="*/ 57033 h 516844"/>
              <a:gd name="connsiteX3" fmla="*/ 192314 w 323551"/>
              <a:gd name="connsiteY3" fmla="*/ 0 h 516844"/>
              <a:gd name="connsiteX4" fmla="*/ 156255 w 323551"/>
              <a:gd name="connsiteY4" fmla="*/ 0 h 516844"/>
              <a:gd name="connsiteX5" fmla="*/ 156255 w 323551"/>
              <a:gd name="connsiteY5" fmla="*/ 54088 h 516844"/>
              <a:gd name="connsiteX6" fmla="*/ 120196 w 323551"/>
              <a:gd name="connsiteY6" fmla="*/ 54088 h 516844"/>
              <a:gd name="connsiteX7" fmla="*/ 120196 w 323551"/>
              <a:gd name="connsiteY7" fmla="*/ 0 h 516844"/>
              <a:gd name="connsiteX8" fmla="*/ 84138 w 323551"/>
              <a:gd name="connsiteY8" fmla="*/ 0 h 516844"/>
              <a:gd name="connsiteX9" fmla="*/ 84138 w 323551"/>
              <a:gd name="connsiteY9" fmla="*/ 54088 h 516844"/>
              <a:gd name="connsiteX10" fmla="*/ 0 w 323551"/>
              <a:gd name="connsiteY10" fmla="*/ 54088 h 516844"/>
              <a:gd name="connsiteX11" fmla="*/ 0 w 323551"/>
              <a:gd name="connsiteY11" fmla="*/ 90147 h 516844"/>
              <a:gd name="connsiteX12" fmla="*/ 36059 w 323551"/>
              <a:gd name="connsiteY12" fmla="*/ 90147 h 516844"/>
              <a:gd name="connsiteX13" fmla="*/ 36059 w 323551"/>
              <a:gd name="connsiteY13" fmla="*/ 426697 h 516844"/>
              <a:gd name="connsiteX14" fmla="*/ 0 w 323551"/>
              <a:gd name="connsiteY14" fmla="*/ 426697 h 516844"/>
              <a:gd name="connsiteX15" fmla="*/ 0 w 323551"/>
              <a:gd name="connsiteY15" fmla="*/ 462756 h 516844"/>
              <a:gd name="connsiteX16" fmla="*/ 84138 w 323551"/>
              <a:gd name="connsiteY16" fmla="*/ 462756 h 516844"/>
              <a:gd name="connsiteX17" fmla="*/ 84138 w 323551"/>
              <a:gd name="connsiteY17" fmla="*/ 516845 h 516844"/>
              <a:gd name="connsiteX18" fmla="*/ 120196 w 323551"/>
              <a:gd name="connsiteY18" fmla="*/ 516845 h 516844"/>
              <a:gd name="connsiteX19" fmla="*/ 120196 w 323551"/>
              <a:gd name="connsiteY19" fmla="*/ 462756 h 516844"/>
              <a:gd name="connsiteX20" fmla="*/ 156255 w 323551"/>
              <a:gd name="connsiteY20" fmla="*/ 462756 h 516844"/>
              <a:gd name="connsiteX21" fmla="*/ 156255 w 323551"/>
              <a:gd name="connsiteY21" fmla="*/ 516845 h 516844"/>
              <a:gd name="connsiteX22" fmla="*/ 192314 w 323551"/>
              <a:gd name="connsiteY22" fmla="*/ 516845 h 516844"/>
              <a:gd name="connsiteX23" fmla="*/ 192314 w 323551"/>
              <a:gd name="connsiteY23" fmla="*/ 462756 h 516844"/>
              <a:gd name="connsiteX24" fmla="*/ 204334 w 323551"/>
              <a:gd name="connsiteY24" fmla="*/ 462756 h 516844"/>
              <a:gd name="connsiteX25" fmla="*/ 323547 w 323551"/>
              <a:gd name="connsiteY25" fmla="*/ 341585 h 516844"/>
              <a:gd name="connsiteX26" fmla="*/ 240874 w 323551"/>
              <a:gd name="connsiteY26" fmla="*/ 228373 h 516844"/>
              <a:gd name="connsiteX27" fmla="*/ 168275 w 323551"/>
              <a:gd name="connsiteY27" fmla="*/ 90147 h 516844"/>
              <a:gd name="connsiteX28" fmla="*/ 234383 w 323551"/>
              <a:gd name="connsiteY28" fmla="*/ 156255 h 516844"/>
              <a:gd name="connsiteX29" fmla="*/ 168275 w 323551"/>
              <a:gd name="connsiteY29" fmla="*/ 222363 h 516844"/>
              <a:gd name="connsiteX30" fmla="*/ 72118 w 323551"/>
              <a:gd name="connsiteY30" fmla="*/ 222363 h 516844"/>
              <a:gd name="connsiteX31" fmla="*/ 72118 w 323551"/>
              <a:gd name="connsiteY31" fmla="*/ 90147 h 516844"/>
              <a:gd name="connsiteX32" fmla="*/ 204334 w 323551"/>
              <a:gd name="connsiteY32" fmla="*/ 426697 h 516844"/>
              <a:gd name="connsiteX33" fmla="*/ 72118 w 323551"/>
              <a:gd name="connsiteY33" fmla="*/ 426697 h 516844"/>
              <a:gd name="connsiteX34" fmla="*/ 72118 w 323551"/>
              <a:gd name="connsiteY34" fmla="*/ 258422 h 516844"/>
              <a:gd name="connsiteX35" fmla="*/ 204334 w 323551"/>
              <a:gd name="connsiteY35" fmla="*/ 258422 h 516844"/>
              <a:gd name="connsiteX36" fmla="*/ 288472 w 323551"/>
              <a:gd name="connsiteY36" fmla="*/ 342560 h 516844"/>
              <a:gd name="connsiteX37" fmla="*/ 204334 w 323551"/>
              <a:gd name="connsiteY37" fmla="*/ 426697 h 5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3551" h="516844">
                <a:moveTo>
                  <a:pt x="240874" y="228373"/>
                </a:moveTo>
                <a:cubicBezTo>
                  <a:pt x="280644" y="188347"/>
                  <a:pt x="280438" y="123659"/>
                  <a:pt x="240411" y="83888"/>
                </a:cubicBezTo>
                <a:cubicBezTo>
                  <a:pt x="227140" y="70701"/>
                  <a:pt x="210503" y="61413"/>
                  <a:pt x="192314" y="57033"/>
                </a:cubicBezTo>
                <a:lnTo>
                  <a:pt x="192314" y="0"/>
                </a:lnTo>
                <a:lnTo>
                  <a:pt x="156255" y="0"/>
                </a:lnTo>
                <a:lnTo>
                  <a:pt x="156255" y="54088"/>
                </a:lnTo>
                <a:lnTo>
                  <a:pt x="120196" y="54088"/>
                </a:lnTo>
                <a:lnTo>
                  <a:pt x="120196" y="0"/>
                </a:lnTo>
                <a:lnTo>
                  <a:pt x="84138" y="0"/>
                </a:lnTo>
                <a:lnTo>
                  <a:pt x="84138" y="54088"/>
                </a:lnTo>
                <a:lnTo>
                  <a:pt x="0" y="54088"/>
                </a:lnTo>
                <a:lnTo>
                  <a:pt x="0" y="90147"/>
                </a:lnTo>
                <a:lnTo>
                  <a:pt x="36059" y="90147"/>
                </a:lnTo>
                <a:lnTo>
                  <a:pt x="36059" y="426697"/>
                </a:lnTo>
                <a:lnTo>
                  <a:pt x="0" y="426697"/>
                </a:lnTo>
                <a:lnTo>
                  <a:pt x="0" y="462756"/>
                </a:lnTo>
                <a:lnTo>
                  <a:pt x="84138" y="462756"/>
                </a:lnTo>
                <a:lnTo>
                  <a:pt x="84138" y="516845"/>
                </a:lnTo>
                <a:lnTo>
                  <a:pt x="120196" y="516845"/>
                </a:lnTo>
                <a:lnTo>
                  <a:pt x="120196" y="462756"/>
                </a:lnTo>
                <a:lnTo>
                  <a:pt x="156255" y="462756"/>
                </a:lnTo>
                <a:lnTo>
                  <a:pt x="156255" y="516845"/>
                </a:lnTo>
                <a:lnTo>
                  <a:pt x="192314" y="516845"/>
                </a:lnTo>
                <a:lnTo>
                  <a:pt x="192314" y="462756"/>
                </a:lnTo>
                <a:lnTo>
                  <a:pt x="204334" y="462756"/>
                </a:lnTo>
                <a:cubicBezTo>
                  <a:pt x="270714" y="462216"/>
                  <a:pt x="324088" y="407965"/>
                  <a:pt x="323547" y="341585"/>
                </a:cubicBezTo>
                <a:cubicBezTo>
                  <a:pt x="323127" y="290020"/>
                  <a:pt x="289863" y="244469"/>
                  <a:pt x="240874" y="228373"/>
                </a:cubicBezTo>
                <a:close/>
                <a:moveTo>
                  <a:pt x="168275" y="90147"/>
                </a:moveTo>
                <a:cubicBezTo>
                  <a:pt x="204785" y="90147"/>
                  <a:pt x="234383" y="119745"/>
                  <a:pt x="234383" y="156255"/>
                </a:cubicBezTo>
                <a:cubicBezTo>
                  <a:pt x="234383" y="192766"/>
                  <a:pt x="204785" y="222363"/>
                  <a:pt x="168275" y="222363"/>
                </a:cubicBezTo>
                <a:lnTo>
                  <a:pt x="72118" y="222363"/>
                </a:lnTo>
                <a:lnTo>
                  <a:pt x="72118" y="90147"/>
                </a:lnTo>
                <a:close/>
                <a:moveTo>
                  <a:pt x="204334" y="426697"/>
                </a:moveTo>
                <a:lnTo>
                  <a:pt x="72118" y="426697"/>
                </a:lnTo>
                <a:lnTo>
                  <a:pt x="72118" y="258422"/>
                </a:lnTo>
                <a:lnTo>
                  <a:pt x="204334" y="258422"/>
                </a:lnTo>
                <a:cubicBezTo>
                  <a:pt x="250802" y="258422"/>
                  <a:pt x="288472" y="296092"/>
                  <a:pt x="288472" y="342560"/>
                </a:cubicBezTo>
                <a:cubicBezTo>
                  <a:pt x="288472" y="389028"/>
                  <a:pt x="250802" y="426697"/>
                  <a:pt x="204334" y="426697"/>
                </a:cubicBez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그래픽 20" descr="비트코인">
            <a:extLst>
              <a:ext uri="{FF2B5EF4-FFF2-40B4-BE49-F238E27FC236}">
                <a16:creationId xmlns:a16="http://schemas.microsoft.com/office/drawing/2014/main" id="{10439A00-6942-4478-94B8-5CE04E850E48}"/>
              </a:ext>
            </a:extLst>
          </p:cNvPr>
          <p:cNvSpPr/>
          <p:nvPr/>
        </p:nvSpPr>
        <p:spPr>
          <a:xfrm>
            <a:off x="9026017" y="4568395"/>
            <a:ext cx="323551" cy="516844"/>
          </a:xfrm>
          <a:custGeom>
            <a:avLst/>
            <a:gdLst>
              <a:gd name="connsiteX0" fmla="*/ 240874 w 323551"/>
              <a:gd name="connsiteY0" fmla="*/ 228373 h 516844"/>
              <a:gd name="connsiteX1" fmla="*/ 240411 w 323551"/>
              <a:gd name="connsiteY1" fmla="*/ 83888 h 516844"/>
              <a:gd name="connsiteX2" fmla="*/ 192314 w 323551"/>
              <a:gd name="connsiteY2" fmla="*/ 57033 h 516844"/>
              <a:gd name="connsiteX3" fmla="*/ 192314 w 323551"/>
              <a:gd name="connsiteY3" fmla="*/ 0 h 516844"/>
              <a:gd name="connsiteX4" fmla="*/ 156255 w 323551"/>
              <a:gd name="connsiteY4" fmla="*/ 0 h 516844"/>
              <a:gd name="connsiteX5" fmla="*/ 156255 w 323551"/>
              <a:gd name="connsiteY5" fmla="*/ 54088 h 516844"/>
              <a:gd name="connsiteX6" fmla="*/ 120196 w 323551"/>
              <a:gd name="connsiteY6" fmla="*/ 54088 h 516844"/>
              <a:gd name="connsiteX7" fmla="*/ 120196 w 323551"/>
              <a:gd name="connsiteY7" fmla="*/ 0 h 516844"/>
              <a:gd name="connsiteX8" fmla="*/ 84138 w 323551"/>
              <a:gd name="connsiteY8" fmla="*/ 0 h 516844"/>
              <a:gd name="connsiteX9" fmla="*/ 84138 w 323551"/>
              <a:gd name="connsiteY9" fmla="*/ 54088 h 516844"/>
              <a:gd name="connsiteX10" fmla="*/ 0 w 323551"/>
              <a:gd name="connsiteY10" fmla="*/ 54088 h 516844"/>
              <a:gd name="connsiteX11" fmla="*/ 0 w 323551"/>
              <a:gd name="connsiteY11" fmla="*/ 90147 h 516844"/>
              <a:gd name="connsiteX12" fmla="*/ 36059 w 323551"/>
              <a:gd name="connsiteY12" fmla="*/ 90147 h 516844"/>
              <a:gd name="connsiteX13" fmla="*/ 36059 w 323551"/>
              <a:gd name="connsiteY13" fmla="*/ 426697 h 516844"/>
              <a:gd name="connsiteX14" fmla="*/ 0 w 323551"/>
              <a:gd name="connsiteY14" fmla="*/ 426697 h 516844"/>
              <a:gd name="connsiteX15" fmla="*/ 0 w 323551"/>
              <a:gd name="connsiteY15" fmla="*/ 462756 h 516844"/>
              <a:gd name="connsiteX16" fmla="*/ 84138 w 323551"/>
              <a:gd name="connsiteY16" fmla="*/ 462756 h 516844"/>
              <a:gd name="connsiteX17" fmla="*/ 84138 w 323551"/>
              <a:gd name="connsiteY17" fmla="*/ 516845 h 516844"/>
              <a:gd name="connsiteX18" fmla="*/ 120196 w 323551"/>
              <a:gd name="connsiteY18" fmla="*/ 516845 h 516844"/>
              <a:gd name="connsiteX19" fmla="*/ 120196 w 323551"/>
              <a:gd name="connsiteY19" fmla="*/ 462756 h 516844"/>
              <a:gd name="connsiteX20" fmla="*/ 156255 w 323551"/>
              <a:gd name="connsiteY20" fmla="*/ 462756 h 516844"/>
              <a:gd name="connsiteX21" fmla="*/ 156255 w 323551"/>
              <a:gd name="connsiteY21" fmla="*/ 516845 h 516844"/>
              <a:gd name="connsiteX22" fmla="*/ 192314 w 323551"/>
              <a:gd name="connsiteY22" fmla="*/ 516845 h 516844"/>
              <a:gd name="connsiteX23" fmla="*/ 192314 w 323551"/>
              <a:gd name="connsiteY23" fmla="*/ 462756 h 516844"/>
              <a:gd name="connsiteX24" fmla="*/ 204334 w 323551"/>
              <a:gd name="connsiteY24" fmla="*/ 462756 h 516844"/>
              <a:gd name="connsiteX25" fmla="*/ 323547 w 323551"/>
              <a:gd name="connsiteY25" fmla="*/ 341585 h 516844"/>
              <a:gd name="connsiteX26" fmla="*/ 240874 w 323551"/>
              <a:gd name="connsiteY26" fmla="*/ 228373 h 516844"/>
              <a:gd name="connsiteX27" fmla="*/ 168275 w 323551"/>
              <a:gd name="connsiteY27" fmla="*/ 90147 h 516844"/>
              <a:gd name="connsiteX28" fmla="*/ 234383 w 323551"/>
              <a:gd name="connsiteY28" fmla="*/ 156255 h 516844"/>
              <a:gd name="connsiteX29" fmla="*/ 168275 w 323551"/>
              <a:gd name="connsiteY29" fmla="*/ 222363 h 516844"/>
              <a:gd name="connsiteX30" fmla="*/ 72118 w 323551"/>
              <a:gd name="connsiteY30" fmla="*/ 222363 h 516844"/>
              <a:gd name="connsiteX31" fmla="*/ 72118 w 323551"/>
              <a:gd name="connsiteY31" fmla="*/ 90147 h 516844"/>
              <a:gd name="connsiteX32" fmla="*/ 204334 w 323551"/>
              <a:gd name="connsiteY32" fmla="*/ 426697 h 516844"/>
              <a:gd name="connsiteX33" fmla="*/ 72118 w 323551"/>
              <a:gd name="connsiteY33" fmla="*/ 426697 h 516844"/>
              <a:gd name="connsiteX34" fmla="*/ 72118 w 323551"/>
              <a:gd name="connsiteY34" fmla="*/ 258422 h 516844"/>
              <a:gd name="connsiteX35" fmla="*/ 204334 w 323551"/>
              <a:gd name="connsiteY35" fmla="*/ 258422 h 516844"/>
              <a:gd name="connsiteX36" fmla="*/ 288472 w 323551"/>
              <a:gd name="connsiteY36" fmla="*/ 342560 h 516844"/>
              <a:gd name="connsiteX37" fmla="*/ 204334 w 323551"/>
              <a:gd name="connsiteY37" fmla="*/ 426697 h 5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3551" h="516844">
                <a:moveTo>
                  <a:pt x="240874" y="228373"/>
                </a:moveTo>
                <a:cubicBezTo>
                  <a:pt x="280644" y="188347"/>
                  <a:pt x="280438" y="123659"/>
                  <a:pt x="240411" y="83888"/>
                </a:cubicBezTo>
                <a:cubicBezTo>
                  <a:pt x="227140" y="70701"/>
                  <a:pt x="210503" y="61413"/>
                  <a:pt x="192314" y="57033"/>
                </a:cubicBezTo>
                <a:lnTo>
                  <a:pt x="192314" y="0"/>
                </a:lnTo>
                <a:lnTo>
                  <a:pt x="156255" y="0"/>
                </a:lnTo>
                <a:lnTo>
                  <a:pt x="156255" y="54088"/>
                </a:lnTo>
                <a:lnTo>
                  <a:pt x="120196" y="54088"/>
                </a:lnTo>
                <a:lnTo>
                  <a:pt x="120196" y="0"/>
                </a:lnTo>
                <a:lnTo>
                  <a:pt x="84138" y="0"/>
                </a:lnTo>
                <a:lnTo>
                  <a:pt x="84138" y="54088"/>
                </a:lnTo>
                <a:lnTo>
                  <a:pt x="0" y="54088"/>
                </a:lnTo>
                <a:lnTo>
                  <a:pt x="0" y="90147"/>
                </a:lnTo>
                <a:lnTo>
                  <a:pt x="36059" y="90147"/>
                </a:lnTo>
                <a:lnTo>
                  <a:pt x="36059" y="426697"/>
                </a:lnTo>
                <a:lnTo>
                  <a:pt x="0" y="426697"/>
                </a:lnTo>
                <a:lnTo>
                  <a:pt x="0" y="462756"/>
                </a:lnTo>
                <a:lnTo>
                  <a:pt x="84138" y="462756"/>
                </a:lnTo>
                <a:lnTo>
                  <a:pt x="84138" y="516845"/>
                </a:lnTo>
                <a:lnTo>
                  <a:pt x="120196" y="516845"/>
                </a:lnTo>
                <a:lnTo>
                  <a:pt x="120196" y="462756"/>
                </a:lnTo>
                <a:lnTo>
                  <a:pt x="156255" y="462756"/>
                </a:lnTo>
                <a:lnTo>
                  <a:pt x="156255" y="516845"/>
                </a:lnTo>
                <a:lnTo>
                  <a:pt x="192314" y="516845"/>
                </a:lnTo>
                <a:lnTo>
                  <a:pt x="192314" y="462756"/>
                </a:lnTo>
                <a:lnTo>
                  <a:pt x="204334" y="462756"/>
                </a:lnTo>
                <a:cubicBezTo>
                  <a:pt x="270714" y="462216"/>
                  <a:pt x="324088" y="407965"/>
                  <a:pt x="323547" y="341585"/>
                </a:cubicBezTo>
                <a:cubicBezTo>
                  <a:pt x="323127" y="290020"/>
                  <a:pt x="289863" y="244469"/>
                  <a:pt x="240874" y="228373"/>
                </a:cubicBezTo>
                <a:close/>
                <a:moveTo>
                  <a:pt x="168275" y="90147"/>
                </a:moveTo>
                <a:cubicBezTo>
                  <a:pt x="204785" y="90147"/>
                  <a:pt x="234383" y="119745"/>
                  <a:pt x="234383" y="156255"/>
                </a:cubicBezTo>
                <a:cubicBezTo>
                  <a:pt x="234383" y="192766"/>
                  <a:pt x="204785" y="222363"/>
                  <a:pt x="168275" y="222363"/>
                </a:cubicBezTo>
                <a:lnTo>
                  <a:pt x="72118" y="222363"/>
                </a:lnTo>
                <a:lnTo>
                  <a:pt x="72118" y="90147"/>
                </a:lnTo>
                <a:close/>
                <a:moveTo>
                  <a:pt x="204334" y="426697"/>
                </a:moveTo>
                <a:lnTo>
                  <a:pt x="72118" y="426697"/>
                </a:lnTo>
                <a:lnTo>
                  <a:pt x="72118" y="258422"/>
                </a:lnTo>
                <a:lnTo>
                  <a:pt x="204334" y="258422"/>
                </a:lnTo>
                <a:cubicBezTo>
                  <a:pt x="250802" y="258422"/>
                  <a:pt x="288472" y="296092"/>
                  <a:pt x="288472" y="342560"/>
                </a:cubicBezTo>
                <a:cubicBezTo>
                  <a:pt x="288472" y="389028"/>
                  <a:pt x="250802" y="426697"/>
                  <a:pt x="204334" y="426697"/>
                </a:cubicBez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그래픽 63" descr="비트코인">
            <a:extLst>
              <a:ext uri="{FF2B5EF4-FFF2-40B4-BE49-F238E27FC236}">
                <a16:creationId xmlns:a16="http://schemas.microsoft.com/office/drawing/2014/main" id="{46A4F4C6-AF9D-4237-80BB-58D325073B6D}"/>
              </a:ext>
            </a:extLst>
          </p:cNvPr>
          <p:cNvSpPr/>
          <p:nvPr/>
        </p:nvSpPr>
        <p:spPr>
          <a:xfrm>
            <a:off x="8451528" y="4564735"/>
            <a:ext cx="323551" cy="516844"/>
          </a:xfrm>
          <a:custGeom>
            <a:avLst/>
            <a:gdLst>
              <a:gd name="connsiteX0" fmla="*/ 240874 w 323551"/>
              <a:gd name="connsiteY0" fmla="*/ 228373 h 516844"/>
              <a:gd name="connsiteX1" fmla="*/ 240411 w 323551"/>
              <a:gd name="connsiteY1" fmla="*/ 83888 h 516844"/>
              <a:gd name="connsiteX2" fmla="*/ 192314 w 323551"/>
              <a:gd name="connsiteY2" fmla="*/ 57033 h 516844"/>
              <a:gd name="connsiteX3" fmla="*/ 192314 w 323551"/>
              <a:gd name="connsiteY3" fmla="*/ 0 h 516844"/>
              <a:gd name="connsiteX4" fmla="*/ 156255 w 323551"/>
              <a:gd name="connsiteY4" fmla="*/ 0 h 516844"/>
              <a:gd name="connsiteX5" fmla="*/ 156255 w 323551"/>
              <a:gd name="connsiteY5" fmla="*/ 54088 h 516844"/>
              <a:gd name="connsiteX6" fmla="*/ 120196 w 323551"/>
              <a:gd name="connsiteY6" fmla="*/ 54088 h 516844"/>
              <a:gd name="connsiteX7" fmla="*/ 120196 w 323551"/>
              <a:gd name="connsiteY7" fmla="*/ 0 h 516844"/>
              <a:gd name="connsiteX8" fmla="*/ 84138 w 323551"/>
              <a:gd name="connsiteY8" fmla="*/ 0 h 516844"/>
              <a:gd name="connsiteX9" fmla="*/ 84138 w 323551"/>
              <a:gd name="connsiteY9" fmla="*/ 54088 h 516844"/>
              <a:gd name="connsiteX10" fmla="*/ 0 w 323551"/>
              <a:gd name="connsiteY10" fmla="*/ 54088 h 516844"/>
              <a:gd name="connsiteX11" fmla="*/ 0 w 323551"/>
              <a:gd name="connsiteY11" fmla="*/ 90147 h 516844"/>
              <a:gd name="connsiteX12" fmla="*/ 36059 w 323551"/>
              <a:gd name="connsiteY12" fmla="*/ 90147 h 516844"/>
              <a:gd name="connsiteX13" fmla="*/ 36059 w 323551"/>
              <a:gd name="connsiteY13" fmla="*/ 426697 h 516844"/>
              <a:gd name="connsiteX14" fmla="*/ 0 w 323551"/>
              <a:gd name="connsiteY14" fmla="*/ 426697 h 516844"/>
              <a:gd name="connsiteX15" fmla="*/ 0 w 323551"/>
              <a:gd name="connsiteY15" fmla="*/ 462756 h 516844"/>
              <a:gd name="connsiteX16" fmla="*/ 84138 w 323551"/>
              <a:gd name="connsiteY16" fmla="*/ 462756 h 516844"/>
              <a:gd name="connsiteX17" fmla="*/ 84138 w 323551"/>
              <a:gd name="connsiteY17" fmla="*/ 516845 h 516844"/>
              <a:gd name="connsiteX18" fmla="*/ 120196 w 323551"/>
              <a:gd name="connsiteY18" fmla="*/ 516845 h 516844"/>
              <a:gd name="connsiteX19" fmla="*/ 120196 w 323551"/>
              <a:gd name="connsiteY19" fmla="*/ 462756 h 516844"/>
              <a:gd name="connsiteX20" fmla="*/ 156255 w 323551"/>
              <a:gd name="connsiteY20" fmla="*/ 462756 h 516844"/>
              <a:gd name="connsiteX21" fmla="*/ 156255 w 323551"/>
              <a:gd name="connsiteY21" fmla="*/ 516845 h 516844"/>
              <a:gd name="connsiteX22" fmla="*/ 192314 w 323551"/>
              <a:gd name="connsiteY22" fmla="*/ 516845 h 516844"/>
              <a:gd name="connsiteX23" fmla="*/ 192314 w 323551"/>
              <a:gd name="connsiteY23" fmla="*/ 462756 h 516844"/>
              <a:gd name="connsiteX24" fmla="*/ 204334 w 323551"/>
              <a:gd name="connsiteY24" fmla="*/ 462756 h 516844"/>
              <a:gd name="connsiteX25" fmla="*/ 323547 w 323551"/>
              <a:gd name="connsiteY25" fmla="*/ 341585 h 516844"/>
              <a:gd name="connsiteX26" fmla="*/ 240874 w 323551"/>
              <a:gd name="connsiteY26" fmla="*/ 228373 h 516844"/>
              <a:gd name="connsiteX27" fmla="*/ 168275 w 323551"/>
              <a:gd name="connsiteY27" fmla="*/ 90147 h 516844"/>
              <a:gd name="connsiteX28" fmla="*/ 234383 w 323551"/>
              <a:gd name="connsiteY28" fmla="*/ 156255 h 516844"/>
              <a:gd name="connsiteX29" fmla="*/ 168275 w 323551"/>
              <a:gd name="connsiteY29" fmla="*/ 222363 h 516844"/>
              <a:gd name="connsiteX30" fmla="*/ 72118 w 323551"/>
              <a:gd name="connsiteY30" fmla="*/ 222363 h 516844"/>
              <a:gd name="connsiteX31" fmla="*/ 72118 w 323551"/>
              <a:gd name="connsiteY31" fmla="*/ 90147 h 516844"/>
              <a:gd name="connsiteX32" fmla="*/ 204334 w 323551"/>
              <a:gd name="connsiteY32" fmla="*/ 426697 h 516844"/>
              <a:gd name="connsiteX33" fmla="*/ 72118 w 323551"/>
              <a:gd name="connsiteY33" fmla="*/ 426697 h 516844"/>
              <a:gd name="connsiteX34" fmla="*/ 72118 w 323551"/>
              <a:gd name="connsiteY34" fmla="*/ 258422 h 516844"/>
              <a:gd name="connsiteX35" fmla="*/ 204334 w 323551"/>
              <a:gd name="connsiteY35" fmla="*/ 258422 h 516844"/>
              <a:gd name="connsiteX36" fmla="*/ 288472 w 323551"/>
              <a:gd name="connsiteY36" fmla="*/ 342560 h 516844"/>
              <a:gd name="connsiteX37" fmla="*/ 204334 w 323551"/>
              <a:gd name="connsiteY37" fmla="*/ 426697 h 5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3551" h="516844">
                <a:moveTo>
                  <a:pt x="240874" y="228373"/>
                </a:moveTo>
                <a:cubicBezTo>
                  <a:pt x="280644" y="188347"/>
                  <a:pt x="280438" y="123659"/>
                  <a:pt x="240411" y="83888"/>
                </a:cubicBezTo>
                <a:cubicBezTo>
                  <a:pt x="227140" y="70701"/>
                  <a:pt x="210503" y="61413"/>
                  <a:pt x="192314" y="57033"/>
                </a:cubicBezTo>
                <a:lnTo>
                  <a:pt x="192314" y="0"/>
                </a:lnTo>
                <a:lnTo>
                  <a:pt x="156255" y="0"/>
                </a:lnTo>
                <a:lnTo>
                  <a:pt x="156255" y="54088"/>
                </a:lnTo>
                <a:lnTo>
                  <a:pt x="120196" y="54088"/>
                </a:lnTo>
                <a:lnTo>
                  <a:pt x="120196" y="0"/>
                </a:lnTo>
                <a:lnTo>
                  <a:pt x="84138" y="0"/>
                </a:lnTo>
                <a:lnTo>
                  <a:pt x="84138" y="54088"/>
                </a:lnTo>
                <a:lnTo>
                  <a:pt x="0" y="54088"/>
                </a:lnTo>
                <a:lnTo>
                  <a:pt x="0" y="90147"/>
                </a:lnTo>
                <a:lnTo>
                  <a:pt x="36059" y="90147"/>
                </a:lnTo>
                <a:lnTo>
                  <a:pt x="36059" y="426697"/>
                </a:lnTo>
                <a:lnTo>
                  <a:pt x="0" y="426697"/>
                </a:lnTo>
                <a:lnTo>
                  <a:pt x="0" y="462756"/>
                </a:lnTo>
                <a:lnTo>
                  <a:pt x="84138" y="462756"/>
                </a:lnTo>
                <a:lnTo>
                  <a:pt x="84138" y="516845"/>
                </a:lnTo>
                <a:lnTo>
                  <a:pt x="120196" y="516845"/>
                </a:lnTo>
                <a:lnTo>
                  <a:pt x="120196" y="462756"/>
                </a:lnTo>
                <a:lnTo>
                  <a:pt x="156255" y="462756"/>
                </a:lnTo>
                <a:lnTo>
                  <a:pt x="156255" y="516845"/>
                </a:lnTo>
                <a:lnTo>
                  <a:pt x="192314" y="516845"/>
                </a:lnTo>
                <a:lnTo>
                  <a:pt x="192314" y="462756"/>
                </a:lnTo>
                <a:lnTo>
                  <a:pt x="204334" y="462756"/>
                </a:lnTo>
                <a:cubicBezTo>
                  <a:pt x="270714" y="462216"/>
                  <a:pt x="324088" y="407965"/>
                  <a:pt x="323547" y="341585"/>
                </a:cubicBezTo>
                <a:cubicBezTo>
                  <a:pt x="323127" y="290020"/>
                  <a:pt x="289863" y="244469"/>
                  <a:pt x="240874" y="228373"/>
                </a:cubicBezTo>
                <a:close/>
                <a:moveTo>
                  <a:pt x="168275" y="90147"/>
                </a:moveTo>
                <a:cubicBezTo>
                  <a:pt x="204785" y="90147"/>
                  <a:pt x="234383" y="119745"/>
                  <a:pt x="234383" y="156255"/>
                </a:cubicBezTo>
                <a:cubicBezTo>
                  <a:pt x="234383" y="192766"/>
                  <a:pt x="204785" y="222363"/>
                  <a:pt x="168275" y="222363"/>
                </a:cubicBezTo>
                <a:lnTo>
                  <a:pt x="72118" y="222363"/>
                </a:lnTo>
                <a:lnTo>
                  <a:pt x="72118" y="90147"/>
                </a:lnTo>
                <a:close/>
                <a:moveTo>
                  <a:pt x="204334" y="426697"/>
                </a:moveTo>
                <a:lnTo>
                  <a:pt x="72118" y="426697"/>
                </a:lnTo>
                <a:lnTo>
                  <a:pt x="72118" y="258422"/>
                </a:lnTo>
                <a:lnTo>
                  <a:pt x="204334" y="258422"/>
                </a:lnTo>
                <a:cubicBezTo>
                  <a:pt x="250802" y="258422"/>
                  <a:pt x="288472" y="296092"/>
                  <a:pt x="288472" y="342560"/>
                </a:cubicBezTo>
                <a:cubicBezTo>
                  <a:pt x="288472" y="389028"/>
                  <a:pt x="250802" y="426697"/>
                  <a:pt x="204334" y="426697"/>
                </a:cubicBez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그래픽 65" descr="비트코인">
            <a:extLst>
              <a:ext uri="{FF2B5EF4-FFF2-40B4-BE49-F238E27FC236}">
                <a16:creationId xmlns:a16="http://schemas.microsoft.com/office/drawing/2014/main" id="{458AD348-F435-49D3-A129-B39071D832D1}"/>
              </a:ext>
            </a:extLst>
          </p:cNvPr>
          <p:cNvSpPr/>
          <p:nvPr/>
        </p:nvSpPr>
        <p:spPr>
          <a:xfrm>
            <a:off x="8779062" y="5047032"/>
            <a:ext cx="323551" cy="516844"/>
          </a:xfrm>
          <a:custGeom>
            <a:avLst/>
            <a:gdLst>
              <a:gd name="connsiteX0" fmla="*/ 240874 w 323551"/>
              <a:gd name="connsiteY0" fmla="*/ 228373 h 516844"/>
              <a:gd name="connsiteX1" fmla="*/ 240411 w 323551"/>
              <a:gd name="connsiteY1" fmla="*/ 83888 h 516844"/>
              <a:gd name="connsiteX2" fmla="*/ 192314 w 323551"/>
              <a:gd name="connsiteY2" fmla="*/ 57033 h 516844"/>
              <a:gd name="connsiteX3" fmla="*/ 192314 w 323551"/>
              <a:gd name="connsiteY3" fmla="*/ 0 h 516844"/>
              <a:gd name="connsiteX4" fmla="*/ 156255 w 323551"/>
              <a:gd name="connsiteY4" fmla="*/ 0 h 516844"/>
              <a:gd name="connsiteX5" fmla="*/ 156255 w 323551"/>
              <a:gd name="connsiteY5" fmla="*/ 54088 h 516844"/>
              <a:gd name="connsiteX6" fmla="*/ 120196 w 323551"/>
              <a:gd name="connsiteY6" fmla="*/ 54088 h 516844"/>
              <a:gd name="connsiteX7" fmla="*/ 120196 w 323551"/>
              <a:gd name="connsiteY7" fmla="*/ 0 h 516844"/>
              <a:gd name="connsiteX8" fmla="*/ 84138 w 323551"/>
              <a:gd name="connsiteY8" fmla="*/ 0 h 516844"/>
              <a:gd name="connsiteX9" fmla="*/ 84138 w 323551"/>
              <a:gd name="connsiteY9" fmla="*/ 54088 h 516844"/>
              <a:gd name="connsiteX10" fmla="*/ 0 w 323551"/>
              <a:gd name="connsiteY10" fmla="*/ 54088 h 516844"/>
              <a:gd name="connsiteX11" fmla="*/ 0 w 323551"/>
              <a:gd name="connsiteY11" fmla="*/ 90147 h 516844"/>
              <a:gd name="connsiteX12" fmla="*/ 36059 w 323551"/>
              <a:gd name="connsiteY12" fmla="*/ 90147 h 516844"/>
              <a:gd name="connsiteX13" fmla="*/ 36059 w 323551"/>
              <a:gd name="connsiteY13" fmla="*/ 426697 h 516844"/>
              <a:gd name="connsiteX14" fmla="*/ 0 w 323551"/>
              <a:gd name="connsiteY14" fmla="*/ 426697 h 516844"/>
              <a:gd name="connsiteX15" fmla="*/ 0 w 323551"/>
              <a:gd name="connsiteY15" fmla="*/ 462756 h 516844"/>
              <a:gd name="connsiteX16" fmla="*/ 84138 w 323551"/>
              <a:gd name="connsiteY16" fmla="*/ 462756 h 516844"/>
              <a:gd name="connsiteX17" fmla="*/ 84138 w 323551"/>
              <a:gd name="connsiteY17" fmla="*/ 516845 h 516844"/>
              <a:gd name="connsiteX18" fmla="*/ 120196 w 323551"/>
              <a:gd name="connsiteY18" fmla="*/ 516845 h 516844"/>
              <a:gd name="connsiteX19" fmla="*/ 120196 w 323551"/>
              <a:gd name="connsiteY19" fmla="*/ 462756 h 516844"/>
              <a:gd name="connsiteX20" fmla="*/ 156255 w 323551"/>
              <a:gd name="connsiteY20" fmla="*/ 462756 h 516844"/>
              <a:gd name="connsiteX21" fmla="*/ 156255 w 323551"/>
              <a:gd name="connsiteY21" fmla="*/ 516845 h 516844"/>
              <a:gd name="connsiteX22" fmla="*/ 192314 w 323551"/>
              <a:gd name="connsiteY22" fmla="*/ 516845 h 516844"/>
              <a:gd name="connsiteX23" fmla="*/ 192314 w 323551"/>
              <a:gd name="connsiteY23" fmla="*/ 462756 h 516844"/>
              <a:gd name="connsiteX24" fmla="*/ 204334 w 323551"/>
              <a:gd name="connsiteY24" fmla="*/ 462756 h 516844"/>
              <a:gd name="connsiteX25" fmla="*/ 323547 w 323551"/>
              <a:gd name="connsiteY25" fmla="*/ 341585 h 516844"/>
              <a:gd name="connsiteX26" fmla="*/ 240874 w 323551"/>
              <a:gd name="connsiteY26" fmla="*/ 228373 h 516844"/>
              <a:gd name="connsiteX27" fmla="*/ 168275 w 323551"/>
              <a:gd name="connsiteY27" fmla="*/ 90147 h 516844"/>
              <a:gd name="connsiteX28" fmla="*/ 234383 w 323551"/>
              <a:gd name="connsiteY28" fmla="*/ 156255 h 516844"/>
              <a:gd name="connsiteX29" fmla="*/ 168275 w 323551"/>
              <a:gd name="connsiteY29" fmla="*/ 222363 h 516844"/>
              <a:gd name="connsiteX30" fmla="*/ 72118 w 323551"/>
              <a:gd name="connsiteY30" fmla="*/ 222363 h 516844"/>
              <a:gd name="connsiteX31" fmla="*/ 72118 w 323551"/>
              <a:gd name="connsiteY31" fmla="*/ 90147 h 516844"/>
              <a:gd name="connsiteX32" fmla="*/ 204334 w 323551"/>
              <a:gd name="connsiteY32" fmla="*/ 426697 h 516844"/>
              <a:gd name="connsiteX33" fmla="*/ 72118 w 323551"/>
              <a:gd name="connsiteY33" fmla="*/ 426697 h 516844"/>
              <a:gd name="connsiteX34" fmla="*/ 72118 w 323551"/>
              <a:gd name="connsiteY34" fmla="*/ 258422 h 516844"/>
              <a:gd name="connsiteX35" fmla="*/ 204334 w 323551"/>
              <a:gd name="connsiteY35" fmla="*/ 258422 h 516844"/>
              <a:gd name="connsiteX36" fmla="*/ 288472 w 323551"/>
              <a:gd name="connsiteY36" fmla="*/ 342560 h 516844"/>
              <a:gd name="connsiteX37" fmla="*/ 204334 w 323551"/>
              <a:gd name="connsiteY37" fmla="*/ 426697 h 5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3551" h="516844">
                <a:moveTo>
                  <a:pt x="240874" y="228373"/>
                </a:moveTo>
                <a:cubicBezTo>
                  <a:pt x="280644" y="188347"/>
                  <a:pt x="280438" y="123659"/>
                  <a:pt x="240411" y="83888"/>
                </a:cubicBezTo>
                <a:cubicBezTo>
                  <a:pt x="227140" y="70701"/>
                  <a:pt x="210503" y="61413"/>
                  <a:pt x="192314" y="57033"/>
                </a:cubicBezTo>
                <a:lnTo>
                  <a:pt x="192314" y="0"/>
                </a:lnTo>
                <a:lnTo>
                  <a:pt x="156255" y="0"/>
                </a:lnTo>
                <a:lnTo>
                  <a:pt x="156255" y="54088"/>
                </a:lnTo>
                <a:lnTo>
                  <a:pt x="120196" y="54088"/>
                </a:lnTo>
                <a:lnTo>
                  <a:pt x="120196" y="0"/>
                </a:lnTo>
                <a:lnTo>
                  <a:pt x="84138" y="0"/>
                </a:lnTo>
                <a:lnTo>
                  <a:pt x="84138" y="54088"/>
                </a:lnTo>
                <a:lnTo>
                  <a:pt x="0" y="54088"/>
                </a:lnTo>
                <a:lnTo>
                  <a:pt x="0" y="90147"/>
                </a:lnTo>
                <a:lnTo>
                  <a:pt x="36059" y="90147"/>
                </a:lnTo>
                <a:lnTo>
                  <a:pt x="36059" y="426697"/>
                </a:lnTo>
                <a:lnTo>
                  <a:pt x="0" y="426697"/>
                </a:lnTo>
                <a:lnTo>
                  <a:pt x="0" y="462756"/>
                </a:lnTo>
                <a:lnTo>
                  <a:pt x="84138" y="462756"/>
                </a:lnTo>
                <a:lnTo>
                  <a:pt x="84138" y="516845"/>
                </a:lnTo>
                <a:lnTo>
                  <a:pt x="120196" y="516845"/>
                </a:lnTo>
                <a:lnTo>
                  <a:pt x="120196" y="462756"/>
                </a:lnTo>
                <a:lnTo>
                  <a:pt x="156255" y="462756"/>
                </a:lnTo>
                <a:lnTo>
                  <a:pt x="156255" y="516845"/>
                </a:lnTo>
                <a:lnTo>
                  <a:pt x="192314" y="516845"/>
                </a:lnTo>
                <a:lnTo>
                  <a:pt x="192314" y="462756"/>
                </a:lnTo>
                <a:lnTo>
                  <a:pt x="204334" y="462756"/>
                </a:lnTo>
                <a:cubicBezTo>
                  <a:pt x="270714" y="462216"/>
                  <a:pt x="324088" y="407965"/>
                  <a:pt x="323547" y="341585"/>
                </a:cubicBezTo>
                <a:cubicBezTo>
                  <a:pt x="323127" y="290020"/>
                  <a:pt x="289863" y="244469"/>
                  <a:pt x="240874" y="228373"/>
                </a:cubicBezTo>
                <a:close/>
                <a:moveTo>
                  <a:pt x="168275" y="90147"/>
                </a:moveTo>
                <a:cubicBezTo>
                  <a:pt x="204785" y="90147"/>
                  <a:pt x="234383" y="119745"/>
                  <a:pt x="234383" y="156255"/>
                </a:cubicBezTo>
                <a:cubicBezTo>
                  <a:pt x="234383" y="192766"/>
                  <a:pt x="204785" y="222363"/>
                  <a:pt x="168275" y="222363"/>
                </a:cubicBezTo>
                <a:lnTo>
                  <a:pt x="72118" y="222363"/>
                </a:lnTo>
                <a:lnTo>
                  <a:pt x="72118" y="90147"/>
                </a:lnTo>
                <a:close/>
                <a:moveTo>
                  <a:pt x="204334" y="426697"/>
                </a:moveTo>
                <a:lnTo>
                  <a:pt x="72118" y="426697"/>
                </a:lnTo>
                <a:lnTo>
                  <a:pt x="72118" y="258422"/>
                </a:lnTo>
                <a:lnTo>
                  <a:pt x="204334" y="258422"/>
                </a:lnTo>
                <a:cubicBezTo>
                  <a:pt x="250802" y="258422"/>
                  <a:pt x="288472" y="296092"/>
                  <a:pt x="288472" y="342560"/>
                </a:cubicBezTo>
                <a:cubicBezTo>
                  <a:pt x="288472" y="389028"/>
                  <a:pt x="250802" y="426697"/>
                  <a:pt x="204334" y="426697"/>
                </a:cubicBez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6AB27284-CE32-4269-A771-1D9D7694E43A}"/>
              </a:ext>
            </a:extLst>
          </p:cNvPr>
          <p:cNvSpPr/>
          <p:nvPr/>
        </p:nvSpPr>
        <p:spPr>
          <a:xfrm rot="10800000">
            <a:off x="7221408" y="3515370"/>
            <a:ext cx="2613997" cy="26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3A96D016-9070-4EDE-B167-A3A1A72B4008}"/>
              </a:ext>
            </a:extLst>
          </p:cNvPr>
          <p:cNvSpPr/>
          <p:nvPr/>
        </p:nvSpPr>
        <p:spPr>
          <a:xfrm rot="11898010">
            <a:off x="2176244" y="2484818"/>
            <a:ext cx="2613997" cy="285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EA13A161-024B-4C39-A93C-B086DF032231}"/>
              </a:ext>
            </a:extLst>
          </p:cNvPr>
          <p:cNvSpPr/>
          <p:nvPr/>
        </p:nvSpPr>
        <p:spPr>
          <a:xfrm rot="9087013">
            <a:off x="2265016" y="5705136"/>
            <a:ext cx="2613997" cy="285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C20D0A9A-C21C-45B2-B297-32A52EBB898C}"/>
              </a:ext>
            </a:extLst>
          </p:cNvPr>
          <p:cNvSpPr/>
          <p:nvPr/>
        </p:nvSpPr>
        <p:spPr>
          <a:xfrm rot="10800000">
            <a:off x="2076219" y="4126978"/>
            <a:ext cx="2613997" cy="285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584F95-5965-48CD-8306-B554622F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" y="0"/>
            <a:ext cx="12188342" cy="70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A9496-0A69-4C75-AE13-3A917DAE3C7A}"/>
              </a:ext>
            </a:extLst>
          </p:cNvPr>
          <p:cNvSpPr txBox="1"/>
          <p:nvPr/>
        </p:nvSpPr>
        <p:spPr>
          <a:xfrm>
            <a:off x="624769" y="1830455"/>
            <a:ext cx="176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기획사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방송종사자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0490F-BA70-4FA7-B4C1-2EB63030E41D}"/>
              </a:ext>
            </a:extLst>
          </p:cNvPr>
          <p:cNvSpPr txBox="1"/>
          <p:nvPr/>
        </p:nvSpPr>
        <p:spPr>
          <a:xfrm>
            <a:off x="2819400" y="1794851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투자심사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대상발굴</a:t>
            </a:r>
            <a:endParaRPr lang="en-US" altLang="ko-KR" sz="1200" b="1" dirty="0"/>
          </a:p>
          <a:p>
            <a:r>
              <a:rPr lang="ko-KR" altLang="en-US" sz="1200" b="1" dirty="0"/>
              <a:t>홍보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사후관리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1E1BC-A7D3-45F5-BDAB-0ACDCE041EBC}"/>
              </a:ext>
            </a:extLst>
          </p:cNvPr>
          <p:cNvSpPr txBox="1"/>
          <p:nvPr/>
        </p:nvSpPr>
        <p:spPr>
          <a:xfrm>
            <a:off x="2819400" y="3653586"/>
            <a:ext cx="176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양질의 투자대상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49B47-0B16-44D6-8A70-1DA3C01F8ABE}"/>
              </a:ext>
            </a:extLst>
          </p:cNvPr>
          <p:cNvSpPr txBox="1"/>
          <p:nvPr/>
        </p:nvSpPr>
        <p:spPr>
          <a:xfrm>
            <a:off x="5050626" y="2245953"/>
            <a:ext cx="176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다양한투자기회허용</a:t>
            </a:r>
            <a:endParaRPr lang="en-US" altLang="ko-KR" sz="1200" b="1" dirty="0"/>
          </a:p>
          <a:p>
            <a:r>
              <a:rPr lang="ko-KR" altLang="en-US" sz="1200" b="1" dirty="0"/>
              <a:t>성장 참여기회 제공</a:t>
            </a:r>
            <a:endParaRPr lang="en-US" altLang="ko-KR" sz="1200" b="1" dirty="0"/>
          </a:p>
          <a:p>
            <a:r>
              <a:rPr lang="ko-KR" altLang="en-US" sz="1200" b="1" dirty="0" err="1"/>
              <a:t>원할한</a:t>
            </a:r>
            <a:r>
              <a:rPr lang="ko-KR" altLang="en-US" sz="1200" b="1" dirty="0"/>
              <a:t> 자금조달</a:t>
            </a:r>
            <a:endParaRPr lang="en-US" altLang="ko-KR" sz="1200" b="1" dirty="0"/>
          </a:p>
          <a:p>
            <a:r>
              <a:rPr lang="ko-KR" altLang="en-US" sz="1200" b="1" dirty="0"/>
              <a:t>홍보효과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7DED1-8A11-4FBF-9E4A-8875CDCF2DE4}"/>
              </a:ext>
            </a:extLst>
          </p:cNvPr>
          <p:cNvSpPr txBox="1"/>
          <p:nvPr/>
        </p:nvSpPr>
        <p:spPr>
          <a:xfrm>
            <a:off x="7573470" y="1876308"/>
            <a:ext cx="143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게시판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커뮤니티</a:t>
            </a:r>
            <a:endParaRPr lang="en-US" altLang="ko-KR" sz="1200" b="1" dirty="0"/>
          </a:p>
          <a:p>
            <a:r>
              <a:rPr lang="ko-KR" altLang="en-US" sz="1200" b="1" dirty="0"/>
              <a:t>커뮤니티운영</a:t>
            </a:r>
            <a:endParaRPr lang="en-US" altLang="ko-KR" sz="1200" b="1" dirty="0"/>
          </a:p>
          <a:p>
            <a:r>
              <a:rPr lang="ko-KR" altLang="en-US" sz="1200" b="1" dirty="0"/>
              <a:t>포인트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마일리지</a:t>
            </a:r>
            <a:endParaRPr lang="en-US" altLang="ko-KR" sz="1200" b="1" dirty="0"/>
          </a:p>
          <a:p>
            <a:r>
              <a:rPr lang="ko-KR" altLang="en-US" sz="1200" b="1" dirty="0"/>
              <a:t>투자그룹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동호회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4384D-1D1C-4379-8A35-F51008080E19}"/>
              </a:ext>
            </a:extLst>
          </p:cNvPr>
          <p:cNvSpPr txBox="1"/>
          <p:nvPr/>
        </p:nvSpPr>
        <p:spPr>
          <a:xfrm>
            <a:off x="9587115" y="1645475"/>
            <a:ext cx="1905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인터넷을 통한 </a:t>
            </a:r>
            <a:r>
              <a:rPr lang="en-US" altLang="ko-KR" sz="1200" b="1" dirty="0"/>
              <a:t>SNS</a:t>
            </a:r>
            <a:r>
              <a:rPr lang="ko-KR" altLang="en-US" sz="1200" b="1" dirty="0" err="1"/>
              <a:t>접속층</a:t>
            </a:r>
            <a:endParaRPr lang="en-US" altLang="ko-KR" sz="1200" b="1" dirty="0"/>
          </a:p>
          <a:p>
            <a:r>
              <a:rPr lang="ko-KR" altLang="en-US" sz="1200" b="1" dirty="0"/>
              <a:t>나이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지역 </a:t>
            </a:r>
            <a:r>
              <a:rPr lang="ko-KR" altLang="en-US" sz="1200" b="1" dirty="0" err="1"/>
              <a:t>제한없음</a:t>
            </a:r>
            <a:endParaRPr lang="en-US" altLang="ko-KR" sz="1200" b="1" dirty="0"/>
          </a:p>
          <a:p>
            <a:r>
              <a:rPr lang="ko-KR" altLang="en-US" sz="1200" b="1" dirty="0"/>
              <a:t>객장</a:t>
            </a:r>
            <a:r>
              <a:rPr lang="en-US" altLang="ko-KR" sz="1200" b="1" dirty="0"/>
              <a:t>,</a:t>
            </a:r>
            <a:r>
              <a:rPr lang="ko-KR" altLang="en-US" sz="1200" b="1" dirty="0" err="1"/>
              <a:t>성별제한없음</a:t>
            </a:r>
            <a:endParaRPr lang="en-US" altLang="ko-KR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C0938-4C38-44EB-B7AE-D3F38FD99D3F}"/>
              </a:ext>
            </a:extLst>
          </p:cNvPr>
          <p:cNvSpPr txBox="1"/>
          <p:nvPr/>
        </p:nvSpPr>
        <p:spPr>
          <a:xfrm>
            <a:off x="9303574" y="4832673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선취수수료 </a:t>
            </a:r>
            <a:endParaRPr lang="en-US" altLang="ko-KR" sz="1200" b="1" dirty="0"/>
          </a:p>
          <a:p>
            <a:r>
              <a:rPr lang="ko-KR" altLang="en-US" sz="1200" b="1" dirty="0"/>
              <a:t>광고수익 </a:t>
            </a:r>
            <a:endParaRPr lang="en-US" altLang="ko-KR" sz="1200" b="1" dirty="0"/>
          </a:p>
          <a:p>
            <a:r>
              <a:rPr lang="ko-KR" altLang="en-US" sz="1200" b="1" dirty="0"/>
              <a:t>성공보수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B58C0-DB8A-45FD-AE57-789D878427BF}"/>
              </a:ext>
            </a:extLst>
          </p:cNvPr>
          <p:cNvSpPr txBox="1"/>
          <p:nvPr/>
        </p:nvSpPr>
        <p:spPr>
          <a:xfrm>
            <a:off x="3822699" y="4784220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사이트구축</a:t>
            </a:r>
            <a:endParaRPr lang="en-US" altLang="ko-KR" sz="1200" b="1" dirty="0"/>
          </a:p>
          <a:p>
            <a:r>
              <a:rPr lang="ko-KR" altLang="en-US" sz="1200" b="1" dirty="0"/>
              <a:t>서버비용</a:t>
            </a:r>
            <a:endParaRPr lang="en-US" altLang="ko-KR" sz="1200" b="1" dirty="0"/>
          </a:p>
          <a:p>
            <a:r>
              <a:rPr lang="ko-KR" altLang="en-US" sz="1200" b="1" dirty="0"/>
              <a:t>마케팅비용</a:t>
            </a:r>
            <a:endParaRPr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6F84D-D046-42E6-B1EB-A3E22CB337E5}"/>
              </a:ext>
            </a:extLst>
          </p:cNvPr>
          <p:cNvSpPr txBox="1"/>
          <p:nvPr/>
        </p:nvSpPr>
        <p:spPr>
          <a:xfrm>
            <a:off x="8030630" y="4020046"/>
            <a:ext cx="143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WEB : </a:t>
            </a:r>
            <a:r>
              <a:rPr lang="ko-KR" altLang="en-US" sz="1200" b="1" dirty="0"/>
              <a:t>상품판매몰</a:t>
            </a:r>
            <a:endParaRPr lang="en-US" altLang="ko-KR" sz="1200" b="1" dirty="0"/>
          </a:p>
          <a:p>
            <a:r>
              <a:rPr lang="ko-KR" altLang="en-US" sz="1200" b="1" dirty="0"/>
              <a:t>어플리케이션</a:t>
            </a:r>
            <a:endParaRPr lang="en-US" altLang="ko-KR" sz="1200" b="1" dirty="0"/>
          </a:p>
          <a:p>
            <a:r>
              <a:rPr lang="ko-KR" altLang="en-US" sz="1200" b="1" dirty="0"/>
              <a:t>소셜미디어</a:t>
            </a:r>
            <a:r>
              <a:rPr lang="en-US" altLang="ko-KR" sz="1200" b="1" dirty="0"/>
              <a:t>(SNS)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50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밝은 점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+mj-ea"/>
              </a:rPr>
              <a:t>감사합니다</a:t>
            </a:r>
            <a:r>
              <a:rPr lang="en-US" altLang="ko-KR" dirty="0">
                <a:latin typeface="+mj-ea"/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267761"/>
            <a:ext cx="7197726" cy="54485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b="1" dirty="0">
                <a:latin typeface="+mj-ea"/>
                <a:ea typeface="+mj-ea"/>
              </a:rPr>
              <a:t>3</a:t>
            </a:r>
            <a:r>
              <a:rPr lang="ko-KR" altLang="en-US" sz="2000" b="1" dirty="0">
                <a:latin typeface="+mj-ea"/>
                <a:ea typeface="+mj-ea"/>
              </a:rPr>
              <a:t>조  정낙현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latin typeface="+mj-ea"/>
                <a:ea typeface="+mj-ea"/>
              </a:rPr>
              <a:t>엄호천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박진수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김주원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와이드스크린</PresentationFormat>
  <Paragraphs>42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블록체인 크라우드 펀딩 모델</vt:lpstr>
      <vt:lpstr>블록체인 크라우드 펀딩 모델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2020-09-22T13:04:48Z</dcterms:created>
  <dcterms:modified xsi:type="dcterms:W3CDTF">2020-09-22T13:06:59Z</dcterms:modified>
</cp:coreProperties>
</file>