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70" r:id="rId4"/>
    <p:sldId id="258" r:id="rId5"/>
    <p:sldId id="266" r:id="rId6"/>
    <p:sldId id="267" r:id="rId7"/>
    <p:sldId id="272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20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6699"/>
                </a:solidFill>
              </a:rPr>
              <a:t>모바일 신분증 </a:t>
            </a:r>
            <a:r>
              <a:rPr lang="en-US" altLang="ko-KR" sz="2800" b="1" i="1" dirty="0">
                <a:solidFill>
                  <a:schemeClr val="bg1"/>
                </a:solidFill>
              </a:rPr>
              <a:t>with DID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i="1" dirty="0">
                <a:solidFill>
                  <a:prstClr val="white"/>
                </a:solidFill>
              </a:rPr>
              <a:t>블록체인 </a:t>
            </a:r>
            <a:r>
              <a:rPr lang="ko-KR" altLang="en-US" sz="1400" i="1" dirty="0" err="1">
                <a:solidFill>
                  <a:prstClr val="white"/>
                </a:solidFill>
              </a:rPr>
              <a:t>떡상조</a:t>
            </a:r>
            <a:endParaRPr lang="ko-KR" altLang="en-US" sz="14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C01EA-222D-404E-91C9-A92E232746BE}"/>
              </a:ext>
            </a:extLst>
          </p:cNvPr>
          <p:cNvSpPr txBox="1"/>
          <p:nvPr/>
        </p:nvSpPr>
        <p:spPr>
          <a:xfrm>
            <a:off x="8732939" y="4832059"/>
            <a:ext cx="228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201402315 </a:t>
            </a:r>
            <a:r>
              <a:rPr lang="ko-KR" altLang="en-US" dirty="0">
                <a:solidFill>
                  <a:schemeClr val="bg1"/>
                </a:solidFill>
              </a:rPr>
              <a:t>곽현준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201302397 </a:t>
            </a:r>
            <a:r>
              <a:rPr lang="ko-KR" altLang="en-US" dirty="0">
                <a:solidFill>
                  <a:schemeClr val="bg1"/>
                </a:solidFill>
              </a:rPr>
              <a:t>문준영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201203395 </a:t>
            </a:r>
            <a:r>
              <a:rPr lang="ko-KR" altLang="en-US" dirty="0" err="1">
                <a:solidFill>
                  <a:schemeClr val="bg1"/>
                </a:solidFill>
              </a:rPr>
              <a:t>이우연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>
                <a:solidFill>
                  <a:srgbClr val="FF6699"/>
                </a:solidFill>
              </a:rPr>
              <a:t>감사합니다</a:t>
            </a:r>
            <a:r>
              <a:rPr lang="en-US" altLang="ko-KR" sz="4800" b="1" i="1" dirty="0">
                <a:solidFill>
                  <a:srgbClr val="FF6699"/>
                </a:solidFill>
              </a:rPr>
              <a:t>.</a:t>
            </a:r>
            <a:endParaRPr lang="ko-KR" altLang="en-US" sz="28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97341" y="568708"/>
            <a:ext cx="108234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프로토타입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7800" y="3400194"/>
            <a:ext cx="3939193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QR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코드를 입력하면 프로토타입을 같이 확인할 수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프로토타입과 함께 진행하시면 장단점을 더 확실히 확인하실 수 있습니다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7E83B3-F373-4E51-B837-251CE9BC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77" y="2909887"/>
            <a:ext cx="2171700" cy="2105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7599939" y="2798091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406261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32838" y="571359"/>
            <a:ext cx="25266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모바일 신분증이 필요한 이유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E18D51-11A1-4097-BC8D-AC8CE0728832}"/>
              </a:ext>
            </a:extLst>
          </p:cNvPr>
          <p:cNvSpPr/>
          <p:nvPr/>
        </p:nvSpPr>
        <p:spPr>
          <a:xfrm>
            <a:off x="3475003" y="1509100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관련기사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100D8-ED47-4BD8-8BB8-7B527EEE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2" y="3196614"/>
            <a:ext cx="5600700" cy="13216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FD6920-F8DB-41C1-A100-FEE8C553A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68" y="2064566"/>
            <a:ext cx="5605184" cy="9106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2E7C70-78DF-4FAE-9F01-FFE05C363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376" y="4739658"/>
            <a:ext cx="5585676" cy="7742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B636A0-4F67-433B-889B-97AC8D19E148}"/>
              </a:ext>
            </a:extLst>
          </p:cNvPr>
          <p:cNvSpPr/>
          <p:nvPr/>
        </p:nvSpPr>
        <p:spPr>
          <a:xfrm>
            <a:off x="8583847" y="2151923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prstClr val="white"/>
                </a:solidFill>
              </a:rPr>
              <a:t>보안과 편의성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46268-490F-4B5F-9969-5B07F71B1AD7}"/>
              </a:ext>
            </a:extLst>
          </p:cNvPr>
          <p:cNvSpPr/>
          <p:nvPr/>
        </p:nvSpPr>
        <p:spPr>
          <a:xfrm>
            <a:off x="8415518" y="2578824"/>
            <a:ext cx="2206614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모바일 신분증을 통한 보안과 편의성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4FF0D2-51BC-4D5B-A53D-4E421556D1BA}"/>
              </a:ext>
            </a:extLst>
          </p:cNvPr>
          <p:cNvSpPr/>
          <p:nvPr/>
        </p:nvSpPr>
        <p:spPr>
          <a:xfrm>
            <a:off x="7906259" y="3346495"/>
            <a:ext cx="3367689" cy="910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EE048-9470-4FF6-8DE2-42E5E452D838}"/>
              </a:ext>
            </a:extLst>
          </p:cNvPr>
          <p:cNvSpPr/>
          <p:nvPr/>
        </p:nvSpPr>
        <p:spPr>
          <a:xfrm>
            <a:off x="7973779" y="3353026"/>
            <a:ext cx="3346750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 신분증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주민등록증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없이 계좌 개설 가능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블록체인의 장점으로 위조 및 변조 불가능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스마트폰에 신분증을 저장하여 분실문제 해결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68785" y="543018"/>
            <a:ext cx="204575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r>
              <a:rPr lang="ko-KR" altLang="en-US" sz="1400" b="1" dirty="0">
                <a:solidFill>
                  <a:prstClr val="white"/>
                </a:solidFill>
              </a:rPr>
              <a:t>주차 </a:t>
            </a:r>
            <a:r>
              <a:rPr lang="en-US" altLang="ko-KR" sz="1400" b="1" dirty="0">
                <a:solidFill>
                  <a:prstClr val="white"/>
                </a:solidFill>
              </a:rPr>
              <a:t>– MAP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</a:rPr>
              <a:t>&amp;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</a:rPr>
              <a:t>HWM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90006" y="2439506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MAP &amp; HMW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90006" y="2949403"/>
            <a:ext cx="170722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주차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MAP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HMW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87BB5A-A927-4B68-AA77-952173D7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81" y="1946052"/>
            <a:ext cx="5602966" cy="29862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1D14B9-A437-4666-BE6B-F13B4A22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77" y="4475903"/>
            <a:ext cx="3196139" cy="20946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817921" y="3574981"/>
            <a:ext cx="3092367" cy="753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38860" y="3641882"/>
            <a:ext cx="3020465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모바일 신분증을 사용할 때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주로 이용하게 될 사용 방법과 과정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A45E70-185F-4C40-8921-E9C679C62D12}"/>
              </a:ext>
            </a:extLst>
          </p:cNvPr>
          <p:cNvSpPr/>
          <p:nvPr/>
        </p:nvSpPr>
        <p:spPr>
          <a:xfrm>
            <a:off x="2911108" y="1421426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HMW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7AD721-CB1B-42D0-896C-8D8BBA6194D7}"/>
              </a:ext>
            </a:extLst>
          </p:cNvPr>
          <p:cNvSpPr/>
          <p:nvPr/>
        </p:nvSpPr>
        <p:spPr>
          <a:xfrm>
            <a:off x="5712589" y="4033590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MAP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2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76960" y="568707"/>
            <a:ext cx="280076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r>
              <a:rPr lang="ko-KR" altLang="en-US" sz="1400" b="1" dirty="0">
                <a:solidFill>
                  <a:prstClr val="white"/>
                </a:solidFill>
              </a:rPr>
              <a:t>주차 </a:t>
            </a:r>
            <a:r>
              <a:rPr lang="en-US" altLang="ko-KR" sz="1400" b="1" dirty="0">
                <a:solidFill>
                  <a:prstClr val="white"/>
                </a:solidFill>
              </a:rPr>
              <a:t>– </a:t>
            </a:r>
            <a:r>
              <a:rPr lang="ko-KR" altLang="en-US" sz="1400" b="1" dirty="0">
                <a:solidFill>
                  <a:prstClr val="white"/>
                </a:solidFill>
              </a:rPr>
              <a:t>크레이지</a:t>
            </a:r>
            <a:r>
              <a:rPr lang="en-US" altLang="ko-KR" sz="1400" b="1" dirty="0">
                <a:solidFill>
                  <a:prstClr val="white"/>
                </a:solidFill>
              </a:rPr>
              <a:t>8 &amp;</a:t>
            </a:r>
            <a:r>
              <a:rPr lang="ko-KR" altLang="en-US" sz="1400" b="1" dirty="0">
                <a:solidFill>
                  <a:prstClr val="white"/>
                </a:solidFill>
              </a:rPr>
              <a:t>스토리보드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49102" y="1885976"/>
            <a:ext cx="1794913" cy="437319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Crazy’8 &amp; </a:t>
            </a:r>
          </a:p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STORY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</a:rPr>
              <a:t>BOARD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90231" y="2513734"/>
            <a:ext cx="3539077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Crazy’8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과 이를 바탕으로 한 스토리보드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투표를 통해 해당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Crazy’8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선정하였고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이를 바탕으로 다음과 같은 스토리보드를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64126" y="3579791"/>
            <a:ext cx="3346367" cy="20104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90231" y="3579792"/>
            <a:ext cx="3320262" cy="2010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스마트폰에서 앱 실행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메인화면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발급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인증기록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발급을 누르면 발급하는 창에서 신원정보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를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입력하는 폼이 나옴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모두 입력하고 나면 공인인증서 등의 방법으로 기관을 통해 인증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인증에 사용할 비밀번호 설정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등록이 완료되면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메인화면에서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기능을 사용 가능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인증을 누르면 인증 방식을 선택할 수 있음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 QR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OTP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자동인식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QR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코드생성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비밀번호를 입력하면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QR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코드를 생성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QR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 스캔 및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OTP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입력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제공자의 </a:t>
            </a: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QR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코드를 스캔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핸드폰 번호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입력시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자동 연동되어 비밀번호 입력창이 바로 뜸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인증이 완료되고 </a:t>
            </a:r>
            <a:r>
              <a:rPr lang="ko-KR" altLang="en-US" sz="7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메인화면으로</a:t>
            </a: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돌아옴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인증내역을 확인할 수 있음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377EE5-4AC9-461A-BDD7-B16484A6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20" y="1979119"/>
            <a:ext cx="2886173" cy="40846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DBFFBA-2998-4834-9362-C2B29976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2445851"/>
            <a:ext cx="3811860" cy="276776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AAFAEB-5D70-48C7-83AC-B86DE9B1186D}"/>
              </a:ext>
            </a:extLst>
          </p:cNvPr>
          <p:cNvSpPr/>
          <p:nvPr/>
        </p:nvSpPr>
        <p:spPr>
          <a:xfrm>
            <a:off x="2166398" y="1636052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Crazy’8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462111-4FF5-47FC-91B2-62E98C539654}"/>
              </a:ext>
            </a:extLst>
          </p:cNvPr>
          <p:cNvSpPr/>
          <p:nvPr/>
        </p:nvSpPr>
        <p:spPr>
          <a:xfrm>
            <a:off x="5707749" y="1437631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Story board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1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10439" y="568708"/>
            <a:ext cx="176202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r>
              <a:rPr lang="ko-KR" altLang="en-US" sz="1400" b="1" dirty="0">
                <a:solidFill>
                  <a:prstClr val="white"/>
                </a:solidFill>
              </a:rPr>
              <a:t>주차 </a:t>
            </a:r>
            <a:r>
              <a:rPr lang="en-US" altLang="ko-KR" sz="1400" b="1" dirty="0">
                <a:solidFill>
                  <a:prstClr val="white"/>
                </a:solidFill>
              </a:rPr>
              <a:t>– </a:t>
            </a:r>
            <a:r>
              <a:rPr lang="ko-KR" altLang="en-US" sz="1400" b="1" dirty="0">
                <a:solidFill>
                  <a:prstClr val="white"/>
                </a:solidFill>
              </a:rPr>
              <a:t>프로토타입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60296" y="2764937"/>
            <a:ext cx="207287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주차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프로토타입 작성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카카오 오븐을 통해 프로토타입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AAFAEB-5D70-48C7-83AC-B86DE9B1186D}"/>
              </a:ext>
            </a:extLst>
          </p:cNvPr>
          <p:cNvSpPr/>
          <p:nvPr/>
        </p:nvSpPr>
        <p:spPr>
          <a:xfrm>
            <a:off x="2888134" y="1365594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Prototype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5922A-B1A3-4407-9149-50B06D42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76" y="1849801"/>
            <a:ext cx="2886430" cy="3098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61B6D7-A2B5-43FE-BEA0-606327D9B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76" y="4948172"/>
            <a:ext cx="2886430" cy="16236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073676-0899-4545-9590-9FC82352835C}"/>
              </a:ext>
            </a:extLst>
          </p:cNvPr>
          <p:cNvSpPr/>
          <p:nvPr/>
        </p:nvSpPr>
        <p:spPr>
          <a:xfrm>
            <a:off x="8639924" y="2056985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Prototype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82A00E-41D3-4BEC-9535-15A18A1513FF}"/>
              </a:ext>
            </a:extLst>
          </p:cNvPr>
          <p:cNvSpPr/>
          <p:nvPr/>
        </p:nvSpPr>
        <p:spPr>
          <a:xfrm>
            <a:off x="7696696" y="3790004"/>
            <a:ext cx="3631704" cy="9825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FDCA07-5C65-4599-8C76-5F969465EC0F}"/>
              </a:ext>
            </a:extLst>
          </p:cNvPr>
          <p:cNvSpPr/>
          <p:nvPr/>
        </p:nvSpPr>
        <p:spPr>
          <a:xfrm>
            <a:off x="7717635" y="3856905"/>
            <a:ext cx="375427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앞서 작성하였던 스토리보드를 바탕으로 모바일 신분증 프로토타입을 작성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조원 셋이 각자 파트를 나누어 작성함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6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210439" y="568708"/>
            <a:ext cx="176202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프로토타입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82A00E-41D3-4BEC-9535-15A18A1513FF}"/>
              </a:ext>
            </a:extLst>
          </p:cNvPr>
          <p:cNvSpPr/>
          <p:nvPr/>
        </p:nvSpPr>
        <p:spPr>
          <a:xfrm>
            <a:off x="9341955" y="4081063"/>
            <a:ext cx="2491704" cy="9770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FDCA07-5C65-4599-8C76-5F969465EC0F}"/>
              </a:ext>
            </a:extLst>
          </p:cNvPr>
          <p:cNvSpPr/>
          <p:nvPr/>
        </p:nvSpPr>
        <p:spPr>
          <a:xfrm>
            <a:off x="9341955" y="4137024"/>
            <a:ext cx="3113410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대문항으로 구성하였으며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개발 중점에 맞추어 응답을 유도 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편한 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불편한 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개선할 점을 질의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C02A8B-184B-4E4E-873D-5CB955F00458}"/>
              </a:ext>
            </a:extLst>
          </p:cNvPr>
          <p:cNvSpPr/>
          <p:nvPr/>
        </p:nvSpPr>
        <p:spPr>
          <a:xfrm>
            <a:off x="9669411" y="3344183"/>
            <a:ext cx="201269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설문조사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구글폼을 활용하여 설문조사 진행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E2C0EB-1BEE-45D8-BD6B-DBE88B86BBFA}"/>
              </a:ext>
            </a:extLst>
          </p:cNvPr>
          <p:cNvSpPr/>
          <p:nvPr/>
        </p:nvSpPr>
        <p:spPr>
          <a:xfrm>
            <a:off x="9690350" y="2867305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설문조사 문항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9B958-C6F7-4986-9D65-EC046BB7FD9C}"/>
              </a:ext>
            </a:extLst>
          </p:cNvPr>
          <p:cNvSpPr/>
          <p:nvPr/>
        </p:nvSpPr>
        <p:spPr>
          <a:xfrm>
            <a:off x="3949657" y="1344907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Survey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66CC6-1574-4C4A-8BCF-0971C384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04" y="2428252"/>
            <a:ext cx="3993147" cy="977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F03BA2-94BA-4373-AD51-639B28CA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01" y="3416028"/>
            <a:ext cx="3993146" cy="1028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DD28A2-2C97-49B2-87AE-C662A18B6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60" y="4428508"/>
            <a:ext cx="3993145" cy="1715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90B5F8-E41C-4266-AD45-26327A6EE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305" y="2613587"/>
            <a:ext cx="4013537" cy="10922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8AAAA-F46A-42D4-9DF8-AB1B8E4F5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101" y="3667975"/>
            <a:ext cx="4013537" cy="7676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5696B6-A958-484C-AE47-A7E319D6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150" y="4435648"/>
            <a:ext cx="3993146" cy="7713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669B3E9-3E86-46A7-BE04-445BCB766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009" y="5185628"/>
            <a:ext cx="4028833" cy="7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0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38455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59284" y="568707"/>
            <a:ext cx="132440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설문조사 결과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20351" y="3041021"/>
            <a:ext cx="363170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설문조사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구글폼을 활용하여 설문조사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AAFAEB-5D70-48C7-83AC-B86DE9B1186D}"/>
              </a:ext>
            </a:extLst>
          </p:cNvPr>
          <p:cNvSpPr/>
          <p:nvPr/>
        </p:nvSpPr>
        <p:spPr>
          <a:xfrm>
            <a:off x="3949657" y="1344907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5A497D"/>
                </a:solidFill>
              </a:rPr>
              <a:t>Survey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073676-0899-4545-9590-9FC82352835C}"/>
              </a:ext>
            </a:extLst>
          </p:cNvPr>
          <p:cNvSpPr/>
          <p:nvPr/>
        </p:nvSpPr>
        <p:spPr>
          <a:xfrm>
            <a:off x="9273208" y="2556813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설문조사 결과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82A00E-41D3-4BEC-9535-15A18A1513FF}"/>
              </a:ext>
            </a:extLst>
          </p:cNvPr>
          <p:cNvSpPr/>
          <p:nvPr/>
        </p:nvSpPr>
        <p:spPr>
          <a:xfrm>
            <a:off x="8458011" y="3874286"/>
            <a:ext cx="3631704" cy="9825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FDCA07-5C65-4599-8C76-5F969465EC0F}"/>
              </a:ext>
            </a:extLst>
          </p:cNvPr>
          <p:cNvSpPr/>
          <p:nvPr/>
        </p:nvSpPr>
        <p:spPr>
          <a:xfrm>
            <a:off x="8478950" y="3941187"/>
            <a:ext cx="375427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설문조사 결과 기존 방식보다 쉽고 빠르게 인증할 수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있는 부분을 강점으로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불편하고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보안에 대한 문제를 단점으로 꼽았다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309CF-D03A-4B61-9FB8-D8580361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4" y="1787609"/>
            <a:ext cx="3653674" cy="1519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B1CE0F-3758-4DC5-9293-473A76CE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74" y="3307537"/>
            <a:ext cx="3653674" cy="24592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3D7E63-6069-4A4E-8643-BDA418403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047" y="1873069"/>
            <a:ext cx="3651291" cy="24361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F64E7C-A10E-4834-B13A-6F06CFC12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047" y="4304723"/>
            <a:ext cx="3651291" cy="4607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FBFDC5-DEDD-4204-900D-BB661794C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047" y="4788073"/>
            <a:ext cx="3651291" cy="9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9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59284" y="568707"/>
            <a:ext cx="132440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설문조사 결과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073676-0899-4545-9590-9FC82352835C}"/>
              </a:ext>
            </a:extLst>
          </p:cNvPr>
          <p:cNvSpPr/>
          <p:nvPr/>
        </p:nvSpPr>
        <p:spPr>
          <a:xfrm>
            <a:off x="5630343" y="1481158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설문조사 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1C6969-C73F-4039-A46F-7EF177E46CCD}"/>
              </a:ext>
            </a:extLst>
          </p:cNvPr>
          <p:cNvSpPr/>
          <p:nvPr/>
        </p:nvSpPr>
        <p:spPr>
          <a:xfrm>
            <a:off x="1871123" y="2150032"/>
            <a:ext cx="3631704" cy="17596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DC4D0E-8EC6-416E-9407-7A8FFFDC36A9}"/>
              </a:ext>
            </a:extLst>
          </p:cNvPr>
          <p:cNvSpPr/>
          <p:nvPr/>
        </p:nvSpPr>
        <p:spPr>
          <a:xfrm>
            <a:off x="1987232" y="2163787"/>
            <a:ext cx="3360954" cy="156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기존의 신분증보다 훨씬 편리할 수 있다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인증 시스템의 복잡한 절차 개선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위조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개인정보 유출 방지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F348C1-6074-45AE-8A4C-7F10166FB84E}"/>
              </a:ext>
            </a:extLst>
          </p:cNvPr>
          <p:cNvSpPr/>
          <p:nvPr/>
        </p:nvSpPr>
        <p:spPr>
          <a:xfrm>
            <a:off x="1871124" y="4701992"/>
            <a:ext cx="3631704" cy="142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29F485-0D7D-45C7-8927-C0F300C004F0}"/>
              </a:ext>
            </a:extLst>
          </p:cNvPr>
          <p:cNvSpPr/>
          <p:nvPr/>
        </p:nvSpPr>
        <p:spPr>
          <a:xfrm>
            <a:off x="1992396" y="5007844"/>
            <a:ext cx="351043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복잡하고 구별이 어려움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첫 발급 시 공인인증서 사용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4CF839-FFCC-4456-A454-8A272989D91D}"/>
              </a:ext>
            </a:extLst>
          </p:cNvPr>
          <p:cNvSpPr/>
          <p:nvPr/>
        </p:nvSpPr>
        <p:spPr>
          <a:xfrm>
            <a:off x="7552770" y="3095161"/>
            <a:ext cx="3903144" cy="21988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506B40-8869-43BB-9FC6-6DD9D5E023D9}"/>
              </a:ext>
            </a:extLst>
          </p:cNvPr>
          <p:cNvSpPr/>
          <p:nvPr/>
        </p:nvSpPr>
        <p:spPr>
          <a:xfrm>
            <a:off x="7552769" y="3543687"/>
            <a:ext cx="3903144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직관적이고 보기 쉬운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인증 시 생체인식 방안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네트워크가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꺼져있는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경우의 인증방식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공인인증서를 제외할 방법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CE5377-AAB3-4E91-BC8B-F92D325877B7}"/>
              </a:ext>
            </a:extLst>
          </p:cNvPr>
          <p:cNvSpPr/>
          <p:nvPr/>
        </p:nvSpPr>
        <p:spPr>
          <a:xfrm>
            <a:off x="2789518" y="1889341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장점</a:t>
            </a:r>
            <a:endParaRPr lang="en-US" altLang="ko-KR" sz="1400" b="1" dirty="0">
              <a:solidFill>
                <a:srgbClr val="5A497D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741FC5-F27E-44D6-A019-394446CBEE8E}"/>
              </a:ext>
            </a:extLst>
          </p:cNvPr>
          <p:cNvSpPr/>
          <p:nvPr/>
        </p:nvSpPr>
        <p:spPr>
          <a:xfrm>
            <a:off x="2770252" y="4497157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단점</a:t>
            </a:r>
            <a:endParaRPr lang="en-US" altLang="ko-KR" sz="1400" b="1" dirty="0">
              <a:solidFill>
                <a:srgbClr val="5A497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5AE443-2C30-4892-B681-8FC22FD1B5A7}"/>
              </a:ext>
            </a:extLst>
          </p:cNvPr>
          <p:cNvSpPr/>
          <p:nvPr/>
        </p:nvSpPr>
        <p:spPr>
          <a:xfrm>
            <a:off x="8602350" y="2883974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개선방안</a:t>
            </a:r>
            <a:endParaRPr lang="en-US" altLang="ko-KR" sz="1400" b="1" dirty="0">
              <a:solidFill>
                <a:srgbClr val="5A497D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7ABDCE-0C42-4FDF-821B-3444CD0E7300}"/>
              </a:ext>
            </a:extLst>
          </p:cNvPr>
          <p:cNvSpPr/>
          <p:nvPr/>
        </p:nvSpPr>
        <p:spPr>
          <a:xfrm>
            <a:off x="5707663" y="3446758"/>
            <a:ext cx="1640271" cy="1428157"/>
          </a:xfrm>
          <a:prstGeom prst="rightArrow">
            <a:avLst/>
          </a:prstGeom>
          <a:solidFill>
            <a:srgbClr val="5A497D"/>
          </a:solidFill>
          <a:effectLst>
            <a:outerShdw blurRad="50800" dist="38100" dir="2700000" algn="tl" rotWithShape="0">
              <a:prstClr val="black">
                <a:alpha val="5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13839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375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문 준영</cp:lastModifiedBy>
  <cp:revision>16</cp:revision>
  <dcterms:created xsi:type="dcterms:W3CDTF">2020-04-10T03:04:49Z</dcterms:created>
  <dcterms:modified xsi:type="dcterms:W3CDTF">2020-04-25T06:29:47Z</dcterms:modified>
</cp:coreProperties>
</file>