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2" r:id="rId3"/>
    <p:sldId id="283" r:id="rId4"/>
    <p:sldId id="284" r:id="rId5"/>
    <p:sldId id="264" r:id="rId6"/>
    <p:sldId id="276" r:id="rId7"/>
    <p:sldId id="277" r:id="rId8"/>
    <p:sldId id="280" r:id="rId9"/>
    <p:sldId id="281" r:id="rId10"/>
    <p:sldId id="285" r:id="rId11"/>
    <p:sldId id="278" r:id="rId12"/>
    <p:sldId id="279" r:id="rId13"/>
    <p:sldId id="286" r:id="rId14"/>
    <p:sldId id="287" r:id="rId15"/>
    <p:sldId id="272" r:id="rId16"/>
    <p:sldId id="273" r:id="rId17"/>
    <p:sldId id="274" r:id="rId18"/>
    <p:sldId id="288" r:id="rId19"/>
    <p:sldId id="289" r:id="rId20"/>
    <p:sldId id="290" r:id="rId21"/>
    <p:sldId id="291" r:id="rId22"/>
    <p:sldId id="275" r:id="rId23"/>
    <p:sldId id="27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C0"/>
    <a:srgbClr val="705B9B"/>
    <a:srgbClr val="5A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6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3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4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9800" y="2912470"/>
            <a:ext cx="6096000" cy="1020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FF6699"/>
                </a:solidFill>
              </a:rPr>
              <a:t>모바일 신분증 </a:t>
            </a:r>
            <a:r>
              <a:rPr lang="en-US" altLang="ko-KR" sz="2800" b="1" i="1" dirty="0">
                <a:solidFill>
                  <a:schemeClr val="bg1"/>
                </a:solidFill>
              </a:rPr>
              <a:t>with DID</a:t>
            </a:r>
          </a:p>
          <a:p>
            <a:pPr algn="ctr">
              <a:lnSpc>
                <a:spcPct val="150000"/>
              </a:lnSpc>
            </a:pPr>
            <a:r>
              <a:rPr lang="ko-KR" altLang="en-US" sz="1400" i="1" dirty="0">
                <a:solidFill>
                  <a:prstClr val="white"/>
                </a:solidFill>
              </a:rPr>
              <a:t>블록체인 </a:t>
            </a:r>
            <a:r>
              <a:rPr lang="ko-KR" altLang="en-US" sz="1400" i="1" dirty="0" err="1">
                <a:solidFill>
                  <a:prstClr val="white"/>
                </a:solidFill>
              </a:rPr>
              <a:t>떡상조</a:t>
            </a:r>
            <a:endParaRPr lang="ko-KR" altLang="en-US" sz="1400" i="1" dirty="0">
              <a:solidFill>
                <a:prstClr val="white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C01EA-222D-404E-91C9-A92E232746BE}"/>
              </a:ext>
            </a:extLst>
          </p:cNvPr>
          <p:cNvSpPr txBox="1"/>
          <p:nvPr/>
        </p:nvSpPr>
        <p:spPr>
          <a:xfrm>
            <a:off x="8732939" y="4832059"/>
            <a:ext cx="228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201402315 </a:t>
            </a:r>
            <a:r>
              <a:rPr lang="ko-KR" altLang="en-US" dirty="0">
                <a:solidFill>
                  <a:schemeClr val="bg1"/>
                </a:solidFill>
              </a:rPr>
              <a:t>곽현준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201302397 </a:t>
            </a:r>
            <a:r>
              <a:rPr lang="ko-KR" altLang="en-US" dirty="0">
                <a:solidFill>
                  <a:schemeClr val="bg1"/>
                </a:solidFill>
              </a:rPr>
              <a:t>문준영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201203395 </a:t>
            </a:r>
            <a:r>
              <a:rPr lang="ko-KR" altLang="en-US" dirty="0" err="1">
                <a:solidFill>
                  <a:schemeClr val="bg1"/>
                </a:solidFill>
              </a:rPr>
              <a:t>이우연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0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10255" y="2819795"/>
            <a:ext cx="5835089" cy="1218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600" b="1" i="1">
                <a:solidFill>
                  <a:schemeClr val="bg1"/>
                </a:solidFill>
              </a:rPr>
              <a:t>요구사항명세서</a:t>
            </a:r>
            <a:endParaRPr lang="ko-KR" altLang="en-US" sz="5600" i="1" dirty="0">
              <a:solidFill>
                <a:schemeClr val="bg1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3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101658" y="499168"/>
            <a:ext cx="154715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 </a:t>
            </a:r>
            <a:r>
              <a:rPr lang="en-US" altLang="ko-KR" dirty="0">
                <a:solidFill>
                  <a:schemeClr val="bg1"/>
                </a:solidFill>
              </a:rPr>
              <a:t>Introduction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8283228" y="1857444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Scope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9ED9B-264F-4FC7-9690-CCB77FA3FA1C}"/>
              </a:ext>
            </a:extLst>
          </p:cNvPr>
          <p:cNvSpPr/>
          <p:nvPr/>
        </p:nvSpPr>
        <p:spPr>
          <a:xfrm>
            <a:off x="1538514" y="2995749"/>
            <a:ext cx="4672668" cy="2952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977392" y="1857444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5A497D"/>
                </a:solidFill>
              </a:rPr>
              <a:t>Purpose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F72292-8465-46DA-8D01-E5190ADF54F8}"/>
              </a:ext>
            </a:extLst>
          </p:cNvPr>
          <p:cNvSpPr/>
          <p:nvPr/>
        </p:nvSpPr>
        <p:spPr>
          <a:xfrm>
            <a:off x="6886096" y="2995748"/>
            <a:ext cx="4672668" cy="2952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5B403B-5A6A-4DBD-A58F-E35085063E15}"/>
              </a:ext>
            </a:extLst>
          </p:cNvPr>
          <p:cNvSpPr/>
          <p:nvPr/>
        </p:nvSpPr>
        <p:spPr>
          <a:xfrm>
            <a:off x="1751355" y="3175746"/>
            <a:ext cx="1794913" cy="360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작성 목적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FF3279-DF16-49C8-A840-37CA5D434A8D}"/>
              </a:ext>
            </a:extLst>
          </p:cNvPr>
          <p:cNvSpPr/>
          <p:nvPr/>
        </p:nvSpPr>
        <p:spPr>
          <a:xfrm>
            <a:off x="1751355" y="4471917"/>
            <a:ext cx="1794913" cy="360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설정 목표 고객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2EEC8B-76DD-4BD7-9043-8692BCAFA00C}"/>
              </a:ext>
            </a:extLst>
          </p:cNvPr>
          <p:cNvSpPr/>
          <p:nvPr/>
        </p:nvSpPr>
        <p:spPr>
          <a:xfrm>
            <a:off x="1724305" y="4954716"/>
            <a:ext cx="42846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시민으로서 신원을 증명 해야 할 필요가 생겼을 때 편리하게 이용가능한 모바일 신분증을 개발하고자 하므로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범용적으로 누구나 사용할 수 있음</a:t>
            </a:r>
            <a:br>
              <a:rPr lang="ko-KR" altLang="en-US" sz="1400" dirty="0"/>
            </a:b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71F71D-316C-4620-9F5F-B6CA3D754F61}"/>
              </a:ext>
            </a:extLst>
          </p:cNvPr>
          <p:cNvSpPr/>
          <p:nvPr/>
        </p:nvSpPr>
        <p:spPr>
          <a:xfrm>
            <a:off x="1645920" y="3634499"/>
            <a:ext cx="41539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블록체인을 활용한 자기주권형 신원증명시스템을 모바일 상으로 구현하여 편리하게 이용할 수 있는 모바일 신분증에 대해 설명 하고자 함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42E6E6-0A9E-4880-9C15-862DDC135FD3}"/>
              </a:ext>
            </a:extLst>
          </p:cNvPr>
          <p:cNvSpPr/>
          <p:nvPr/>
        </p:nvSpPr>
        <p:spPr>
          <a:xfrm>
            <a:off x="7102773" y="3204819"/>
            <a:ext cx="1794913" cy="360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개발 기대 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0B3FB3-B78A-42F9-9A85-872D15FEAB22}"/>
              </a:ext>
            </a:extLst>
          </p:cNvPr>
          <p:cNvSpPr/>
          <p:nvPr/>
        </p:nvSpPr>
        <p:spPr>
          <a:xfrm>
            <a:off x="7030141" y="375431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&amp;quot"/>
              </a:rPr>
              <a:t>-</a:t>
            </a:r>
            <a:r>
              <a:rPr lang="ko-KR" altLang="en-US" sz="1400" dirty="0">
                <a:solidFill>
                  <a:srgbClr val="000000"/>
                </a:solidFill>
                <a:latin typeface="&amp;quot"/>
              </a:rPr>
              <a:t>모바일 신분증이므로 지갑을 갖고 다니지 않아도 </a:t>
            </a:r>
            <a:endParaRPr lang="en-US" altLang="ko-KR" sz="1400" dirty="0">
              <a:solidFill>
                <a:srgbClr val="000000"/>
              </a:solidFill>
              <a:latin typeface="&amp;quot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&amp;quot"/>
              </a:rPr>
              <a:t>언제나 간편하게 신분증 사용 가능</a:t>
            </a:r>
            <a:endParaRPr lang="en-US" altLang="ko-KR" sz="1400" dirty="0">
              <a:solidFill>
                <a:srgbClr val="000000"/>
              </a:solidFill>
              <a:latin typeface="&amp;quot"/>
            </a:endParaRPr>
          </a:p>
          <a:p>
            <a:endParaRPr lang="en-US" altLang="ko-KR" sz="1400" dirty="0">
              <a:solidFill>
                <a:srgbClr val="000000"/>
              </a:solidFill>
              <a:latin typeface="&amp;quot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&amp;quot"/>
              </a:rPr>
              <a:t>-</a:t>
            </a:r>
            <a:r>
              <a:rPr lang="ko-KR" altLang="en-US" sz="1400" dirty="0">
                <a:solidFill>
                  <a:srgbClr val="000000"/>
                </a:solidFill>
                <a:latin typeface="&amp;quot"/>
              </a:rPr>
              <a:t>블록체인의 특장점을 활용하여 개발되므로 </a:t>
            </a:r>
            <a:endParaRPr lang="en-US" altLang="ko-KR" sz="1400" dirty="0">
              <a:solidFill>
                <a:srgbClr val="000000"/>
              </a:solidFill>
              <a:latin typeface="&amp;quot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&amp;quot"/>
              </a:rPr>
              <a:t>보안성이 매우 강력하여 유출 위험성이 없음</a:t>
            </a:r>
            <a:endParaRPr lang="en-US" altLang="ko-KR" sz="1400" dirty="0">
              <a:solidFill>
                <a:srgbClr val="000000"/>
              </a:solidFill>
              <a:latin typeface="&amp;quot"/>
            </a:endParaRPr>
          </a:p>
          <a:p>
            <a:endParaRPr lang="en-US" altLang="ko-KR" sz="1400" dirty="0">
              <a:solidFill>
                <a:srgbClr val="000000"/>
              </a:solidFill>
              <a:latin typeface="&amp;quot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&amp;quot"/>
              </a:rPr>
              <a:t>-</a:t>
            </a:r>
            <a:r>
              <a:rPr lang="ko-KR" altLang="en-US" sz="1400" dirty="0">
                <a:solidFill>
                  <a:srgbClr val="000000"/>
                </a:solidFill>
                <a:latin typeface="&amp;quot"/>
              </a:rPr>
              <a:t>중앙서버가 없는 분산형 시스템이기 때문에</a:t>
            </a:r>
            <a:r>
              <a:rPr lang="en-US" altLang="ko-KR" sz="1400" dirty="0">
                <a:solidFill>
                  <a:srgbClr val="000000"/>
                </a:solidFill>
                <a:latin typeface="&amp;quot"/>
              </a:rPr>
              <a:t>,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&amp;quot"/>
              </a:rPr>
              <a:t>서버의 과부하 및 해킹위협 등으로부터 자유로움</a:t>
            </a:r>
            <a:br>
              <a:rPr lang="ko-KR" altLang="en-US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403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101658" y="499168"/>
            <a:ext cx="154715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 </a:t>
            </a:r>
            <a:r>
              <a:rPr lang="en-US" altLang="ko-KR" dirty="0">
                <a:solidFill>
                  <a:schemeClr val="bg1"/>
                </a:solidFill>
              </a:rPr>
              <a:t>Introduction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150E24-E397-44E3-8726-0B7BC900A04F}"/>
              </a:ext>
            </a:extLst>
          </p:cNvPr>
          <p:cNvSpPr/>
          <p:nvPr/>
        </p:nvSpPr>
        <p:spPr>
          <a:xfrm>
            <a:off x="3996293" y="1616315"/>
            <a:ext cx="4990951" cy="6419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5A497D"/>
                </a:solidFill>
              </a:rPr>
              <a:t>Definitions, acronyms, and abbreviations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12D89B-9818-4482-8150-4AA5E94CE97D}"/>
              </a:ext>
            </a:extLst>
          </p:cNvPr>
          <p:cNvSpPr/>
          <p:nvPr/>
        </p:nvSpPr>
        <p:spPr>
          <a:xfrm>
            <a:off x="4144339" y="2807746"/>
            <a:ext cx="2125831" cy="81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블록체인</a:t>
            </a:r>
            <a:endParaRPr lang="en-US" altLang="ko-KR" dirty="0"/>
          </a:p>
          <a:p>
            <a:pPr algn="ctr"/>
            <a:r>
              <a:rPr lang="en-US" altLang="ko-KR" dirty="0"/>
              <a:t>(Blockchain)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C83403-ACE3-4639-BABA-5C9041E70503}"/>
              </a:ext>
            </a:extLst>
          </p:cNvPr>
          <p:cNvSpPr/>
          <p:nvPr/>
        </p:nvSpPr>
        <p:spPr>
          <a:xfrm>
            <a:off x="6861413" y="2807746"/>
            <a:ext cx="2125831" cy="81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분산 신원 증명</a:t>
            </a:r>
            <a:endParaRPr lang="en-US" altLang="ko-KR" dirty="0"/>
          </a:p>
          <a:p>
            <a:pPr algn="ctr"/>
            <a:r>
              <a:rPr lang="en-US" altLang="ko-KR" dirty="0"/>
              <a:t>(DID)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F3DF96-F76A-40CB-B087-52108AA0C591}"/>
              </a:ext>
            </a:extLst>
          </p:cNvPr>
          <p:cNvSpPr/>
          <p:nvPr/>
        </p:nvSpPr>
        <p:spPr>
          <a:xfrm>
            <a:off x="3142385" y="4454072"/>
            <a:ext cx="2125831" cy="816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C6A9A6-65A3-46BF-BDA4-4E6133C35245}"/>
              </a:ext>
            </a:extLst>
          </p:cNvPr>
          <p:cNvSpPr/>
          <p:nvPr/>
        </p:nvSpPr>
        <p:spPr>
          <a:xfrm>
            <a:off x="5489815" y="4760686"/>
            <a:ext cx="2125831" cy="816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Verifier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135337-81B6-40CE-9CB1-2D85B24F1E72}"/>
              </a:ext>
            </a:extLst>
          </p:cNvPr>
          <p:cNvSpPr/>
          <p:nvPr/>
        </p:nvSpPr>
        <p:spPr>
          <a:xfrm>
            <a:off x="7846423" y="4454072"/>
            <a:ext cx="2125831" cy="816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Issuer</a:t>
            </a:r>
          </a:p>
        </p:txBody>
      </p:sp>
    </p:spTree>
    <p:extLst>
      <p:ext uri="{BB962C8B-B14F-4D97-AF65-F5344CB8AC3E}">
        <p14:creationId xmlns:p14="http://schemas.microsoft.com/office/powerpoint/2010/main" val="337522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49114" y="539495"/>
            <a:ext cx="18822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시스템 </a:t>
            </a:r>
            <a:r>
              <a:rPr lang="ko-KR" altLang="en-US" b="1" dirty="0" err="1">
                <a:solidFill>
                  <a:prstClr val="white"/>
                </a:solidFill>
              </a:rPr>
              <a:t>기능설명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73084" y="2852851"/>
            <a:ext cx="3939193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8764182" y="1911831"/>
            <a:ext cx="2581300" cy="473566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시스템 기능 내용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831360" y="1509100"/>
            <a:ext cx="2086977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시스템 기능 </a:t>
            </a:r>
            <a:r>
              <a:rPr lang="en-US" altLang="ko-KR" sz="1400" b="1" dirty="0">
                <a:solidFill>
                  <a:srgbClr val="5A497D"/>
                </a:solidFill>
              </a:rPr>
              <a:t>1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7907A-9A4F-4395-B5FB-BF30BDCD6E4F}"/>
              </a:ext>
            </a:extLst>
          </p:cNvPr>
          <p:cNvSpPr txBox="1"/>
          <p:nvPr/>
        </p:nvSpPr>
        <p:spPr>
          <a:xfrm>
            <a:off x="1654810" y="2221986"/>
            <a:ext cx="43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46841A-3919-42E7-B77F-CAF7DA7514F0}"/>
              </a:ext>
            </a:extLst>
          </p:cNvPr>
          <p:cNvSpPr/>
          <p:nvPr/>
        </p:nvSpPr>
        <p:spPr>
          <a:xfrm>
            <a:off x="8032278" y="2687102"/>
            <a:ext cx="4047937" cy="14725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5A497D"/>
                </a:solidFill>
              </a:rPr>
              <a:t>모바일 신분증 어플리케이션을 이용할 </a:t>
            </a:r>
            <a:r>
              <a:rPr lang="ko-KR" altLang="en-US" sz="1600" b="1" dirty="0" err="1">
                <a:solidFill>
                  <a:srgbClr val="5A497D"/>
                </a:solidFill>
              </a:rPr>
              <a:t>수있는</a:t>
            </a:r>
            <a:r>
              <a:rPr lang="ko-KR" altLang="en-US" sz="1600" b="1" dirty="0">
                <a:solidFill>
                  <a:srgbClr val="5A497D"/>
                </a:solidFill>
              </a:rPr>
              <a:t> 사용자 기능 제공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9ED9B-264F-4FC7-9690-CCB77FA3FA1C}"/>
              </a:ext>
            </a:extLst>
          </p:cNvPr>
          <p:cNvSpPr/>
          <p:nvPr/>
        </p:nvSpPr>
        <p:spPr>
          <a:xfrm>
            <a:off x="987938" y="2135755"/>
            <a:ext cx="6091174" cy="4464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99" y="2221985"/>
            <a:ext cx="5883600" cy="43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49114" y="539495"/>
            <a:ext cx="18822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시스템 </a:t>
            </a:r>
            <a:r>
              <a:rPr lang="ko-KR" altLang="en-US" b="1" dirty="0" err="1">
                <a:solidFill>
                  <a:prstClr val="white"/>
                </a:solidFill>
              </a:rPr>
              <a:t>기능설명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73084" y="2852851"/>
            <a:ext cx="3939193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8764182" y="1911831"/>
            <a:ext cx="2581300" cy="473566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시스템 기능 </a:t>
            </a:r>
            <a:r>
              <a:rPr lang="en-US" altLang="ko-KR" b="1" dirty="0"/>
              <a:t>2</a:t>
            </a:r>
            <a:r>
              <a:rPr lang="ko-KR" altLang="en-US" b="1" dirty="0"/>
              <a:t> 내용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831360" y="1509100"/>
            <a:ext cx="2086977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시스템 기능 </a:t>
            </a:r>
            <a:r>
              <a:rPr lang="en-US" altLang="ko-KR" sz="1400" b="1" dirty="0">
                <a:solidFill>
                  <a:srgbClr val="5A497D"/>
                </a:solidFill>
              </a:rPr>
              <a:t>2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7907A-9A4F-4395-B5FB-BF30BDCD6E4F}"/>
              </a:ext>
            </a:extLst>
          </p:cNvPr>
          <p:cNvSpPr txBox="1"/>
          <p:nvPr/>
        </p:nvSpPr>
        <p:spPr>
          <a:xfrm>
            <a:off x="1654810" y="2221986"/>
            <a:ext cx="43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46841A-3919-42E7-B77F-CAF7DA7514F0}"/>
              </a:ext>
            </a:extLst>
          </p:cNvPr>
          <p:cNvSpPr/>
          <p:nvPr/>
        </p:nvSpPr>
        <p:spPr>
          <a:xfrm>
            <a:off x="8032278" y="2687102"/>
            <a:ext cx="4047937" cy="14725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5A497D"/>
                </a:solidFill>
              </a:rPr>
              <a:t>모바일 신분증 어플리케이션을 위한 </a:t>
            </a:r>
            <a:endParaRPr lang="en-US" altLang="ko-KR" sz="1600" b="1" dirty="0">
              <a:solidFill>
                <a:srgbClr val="5A497D"/>
              </a:solidFill>
            </a:endParaRPr>
          </a:p>
          <a:p>
            <a:r>
              <a:rPr lang="ko-KR" altLang="en-US" sz="1600" b="1" dirty="0" err="1">
                <a:solidFill>
                  <a:srgbClr val="5A497D"/>
                </a:solidFill>
              </a:rPr>
              <a:t>블록체인</a:t>
            </a:r>
            <a:r>
              <a:rPr lang="ko-KR" altLang="en-US" sz="1600" b="1" dirty="0">
                <a:solidFill>
                  <a:srgbClr val="5A497D"/>
                </a:solidFill>
              </a:rPr>
              <a:t> 네트워크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9ED9B-264F-4FC7-9690-CCB77FA3FA1C}"/>
              </a:ext>
            </a:extLst>
          </p:cNvPr>
          <p:cNvSpPr/>
          <p:nvPr/>
        </p:nvSpPr>
        <p:spPr>
          <a:xfrm>
            <a:off x="943000" y="2043719"/>
            <a:ext cx="7009879" cy="3837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84" y="2147329"/>
            <a:ext cx="6607710" cy="36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8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90754" y="567384"/>
            <a:ext cx="150393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white"/>
                </a:solidFill>
              </a:rPr>
              <a:t>비기능</a:t>
            </a:r>
            <a:r>
              <a:rPr lang="ko-KR" altLang="en-US" sz="1400" b="1" dirty="0">
                <a:solidFill>
                  <a:prstClr val="white"/>
                </a:solidFill>
              </a:rPr>
              <a:t> 요구사항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8393501" y="2079594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보안요구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3028355" y="2076671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성능요구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CA1F212-6B99-4C8E-8027-F1CE8EF2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46" y="3103923"/>
            <a:ext cx="5026333" cy="2556127"/>
          </a:xfrm>
          <a:prstGeom prst="rect">
            <a:avLst/>
          </a:prstGeom>
          <a:noFill/>
          <a:ln>
            <a:solidFill>
              <a:srgbClr val="5A497D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03A516-C176-4CEB-AA7E-FB5C34804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850" y="3103923"/>
            <a:ext cx="5120216" cy="2556127"/>
          </a:xfrm>
          <a:prstGeom prst="rect">
            <a:avLst/>
          </a:prstGeom>
          <a:ln>
            <a:solidFill>
              <a:srgbClr val="5A497D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0E7B87-3B7C-4E51-84C0-F76B76DCCB1E}"/>
              </a:ext>
            </a:extLst>
          </p:cNvPr>
          <p:cNvSpPr/>
          <p:nvPr/>
        </p:nvSpPr>
        <p:spPr>
          <a:xfrm>
            <a:off x="1562100" y="2907808"/>
            <a:ext cx="865917" cy="266700"/>
          </a:xfrm>
          <a:prstGeom prst="rect">
            <a:avLst/>
          </a:prstGeom>
          <a:solidFill>
            <a:schemeClr val="bg1"/>
          </a:solidFill>
          <a:ln w="19050">
            <a:solidFill>
              <a:srgbClr val="705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 시간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CEA87D-12F1-45EC-B4B1-E18F6C476FC4}"/>
              </a:ext>
            </a:extLst>
          </p:cNvPr>
          <p:cNvSpPr/>
          <p:nvPr/>
        </p:nvSpPr>
        <p:spPr>
          <a:xfrm>
            <a:off x="6877050" y="2907808"/>
            <a:ext cx="865917" cy="266700"/>
          </a:xfrm>
          <a:prstGeom prst="rect">
            <a:avLst/>
          </a:prstGeom>
          <a:solidFill>
            <a:schemeClr val="bg1"/>
          </a:solidFill>
          <a:ln w="19050">
            <a:solidFill>
              <a:srgbClr val="705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암호화</a:t>
            </a:r>
          </a:p>
        </p:txBody>
      </p:sp>
    </p:spTree>
    <p:extLst>
      <p:ext uri="{BB962C8B-B14F-4D97-AF65-F5344CB8AC3E}">
        <p14:creationId xmlns:p14="http://schemas.microsoft.com/office/powerpoint/2010/main" val="348613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90754" y="567384"/>
            <a:ext cx="150393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white"/>
                </a:solidFill>
              </a:rPr>
              <a:t>비기능</a:t>
            </a:r>
            <a:r>
              <a:rPr lang="ko-KR" altLang="en-US" sz="1400" b="1" dirty="0">
                <a:solidFill>
                  <a:prstClr val="white"/>
                </a:solidFill>
              </a:rPr>
              <a:t> 요구사항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1922539" y="2056658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신뢰성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A27628-170E-4763-92C9-567CFD9CDB42}"/>
              </a:ext>
            </a:extLst>
          </p:cNvPr>
          <p:cNvSpPr/>
          <p:nvPr/>
        </p:nvSpPr>
        <p:spPr>
          <a:xfrm>
            <a:off x="5630343" y="2056658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적응력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613174-52D5-40FD-AD9F-66BA80378315}"/>
              </a:ext>
            </a:extLst>
          </p:cNvPr>
          <p:cNvSpPr/>
          <p:nvPr/>
        </p:nvSpPr>
        <p:spPr>
          <a:xfrm>
            <a:off x="9338147" y="2056658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이용가능성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168805-8A01-4939-8AEF-EC0187A132F3}"/>
              </a:ext>
            </a:extLst>
          </p:cNvPr>
          <p:cNvSpPr/>
          <p:nvPr/>
        </p:nvSpPr>
        <p:spPr>
          <a:xfrm>
            <a:off x="5263055" y="1385508"/>
            <a:ext cx="2529488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소프트웨어 품질 속성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F3E4CC-8779-48CC-B8FC-F4B3862D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62" y="2815698"/>
            <a:ext cx="2805868" cy="28392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315DA8-CF49-4898-AAD5-9669DE976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700" y="3119724"/>
            <a:ext cx="4016197" cy="22312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7C0950-6F1D-43CE-BACA-44827DFCF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397" y="2610333"/>
            <a:ext cx="2284411" cy="38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0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201548" y="567384"/>
            <a:ext cx="108234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제약조건들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5198543" y="1485775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5A497D"/>
                </a:solidFill>
              </a:rPr>
              <a:t>HW</a:t>
            </a:r>
            <a:r>
              <a:rPr lang="ko-KR" altLang="en-US" sz="1400" b="1" dirty="0">
                <a:solidFill>
                  <a:srgbClr val="5A497D"/>
                </a:solidFill>
              </a:rPr>
              <a:t> 제약조건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702930-12A9-4C50-9A9B-6DE7A9404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4" y="2070650"/>
            <a:ext cx="50101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5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5947" y="2819795"/>
            <a:ext cx="6783705" cy="1218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600" b="1" i="1" err="1">
                <a:solidFill>
                  <a:schemeClr val="bg1"/>
                </a:solidFill>
              </a:rPr>
              <a:t>유스케이스</a:t>
            </a:r>
            <a:r>
              <a:rPr lang="ko-KR" altLang="en-US" sz="5600" b="1" i="1" dirty="0">
                <a:solidFill>
                  <a:schemeClr val="bg1"/>
                </a:solidFill>
              </a:rPr>
              <a:t> 명세서</a:t>
            </a:r>
            <a:endParaRPr lang="ko-KR" altLang="en-US" sz="5600" i="1" dirty="0">
              <a:solidFill>
                <a:schemeClr val="bg1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8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330125" y="545543"/>
            <a:ext cx="133882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prstClr val="white"/>
                </a:solidFill>
              </a:rPr>
              <a:t>유스케이스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73084" y="2852851"/>
            <a:ext cx="3939193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8765596" y="1509100"/>
            <a:ext cx="2581300" cy="473566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내용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831360" y="1509100"/>
            <a:ext cx="2086977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5A497D"/>
                </a:solidFill>
              </a:rPr>
              <a:t>유스케이스</a:t>
            </a:r>
            <a:r>
              <a:rPr lang="ko-KR" altLang="en-US" sz="1400" b="1" dirty="0">
                <a:solidFill>
                  <a:srgbClr val="5A497D"/>
                </a:solidFill>
              </a:rPr>
              <a:t> 다이어그램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7907A-9A4F-4395-B5FB-BF30BDCD6E4F}"/>
              </a:ext>
            </a:extLst>
          </p:cNvPr>
          <p:cNvSpPr txBox="1"/>
          <p:nvPr/>
        </p:nvSpPr>
        <p:spPr>
          <a:xfrm>
            <a:off x="1654810" y="2221986"/>
            <a:ext cx="43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46841A-3919-42E7-B77F-CAF7DA7514F0}"/>
              </a:ext>
            </a:extLst>
          </p:cNvPr>
          <p:cNvSpPr/>
          <p:nvPr/>
        </p:nvSpPr>
        <p:spPr>
          <a:xfrm>
            <a:off x="8032278" y="2112264"/>
            <a:ext cx="4047937" cy="4288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rgbClr val="5A497D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9ED9B-264F-4FC7-9690-CCB77FA3FA1C}"/>
              </a:ext>
            </a:extLst>
          </p:cNvPr>
          <p:cNvSpPr/>
          <p:nvPr/>
        </p:nvSpPr>
        <p:spPr>
          <a:xfrm>
            <a:off x="1024128" y="2043719"/>
            <a:ext cx="6928751" cy="435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https://lh3.googleusercontent.com/eO6yqAChjTSaW4pOoNHWVY5e3nVT8faAbhYGrlZkBlako4kEkPPiFYPHRKYDzcqFv3QuzIvrfPqwQc8C42ccrKLFoYbZUXL86AGsRKCBAG0y-Z6Up8vCxuuOB85CfxVurPq6PV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25" y="2112264"/>
            <a:ext cx="6735239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89" y="2340864"/>
            <a:ext cx="3936431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6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80589" y="2231909"/>
            <a:ext cx="198865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i="1" dirty="0">
                <a:solidFill>
                  <a:srgbClr val="FF6699"/>
                </a:solidFill>
              </a:rPr>
              <a:t>Contents</a:t>
            </a:r>
            <a:endParaRPr lang="ko-KR" altLang="en-US" sz="3200" i="1" dirty="0">
              <a:solidFill>
                <a:prstClr val="white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978752-F42A-4C7C-81B2-C0F8E7E37D76}"/>
              </a:ext>
            </a:extLst>
          </p:cNvPr>
          <p:cNvSpPr/>
          <p:nvPr/>
        </p:nvSpPr>
        <p:spPr>
          <a:xfrm>
            <a:off x="2680589" y="3148403"/>
            <a:ext cx="6096000" cy="19480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i="1" dirty="0">
                <a:solidFill>
                  <a:schemeClr val="bg1"/>
                </a:solidFill>
              </a:rPr>
              <a:t>문제정의서</a:t>
            </a:r>
            <a:endParaRPr lang="en-US" altLang="ko-KR" sz="2800" b="1" i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i="1" dirty="0">
                <a:solidFill>
                  <a:schemeClr val="bg1"/>
                </a:solidFill>
              </a:rPr>
              <a:t>요구사항 명세서</a:t>
            </a:r>
            <a:endParaRPr lang="en-US" altLang="ko-KR" sz="2800" b="1" i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i="1" dirty="0" err="1">
                <a:solidFill>
                  <a:schemeClr val="bg1"/>
                </a:solidFill>
              </a:rPr>
              <a:t>유스케이스</a:t>
            </a:r>
            <a:r>
              <a:rPr lang="ko-KR" altLang="en-US" sz="2800" b="1" i="1" dirty="0">
                <a:solidFill>
                  <a:schemeClr val="bg1"/>
                </a:solidFill>
              </a:rPr>
              <a:t> 명세서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92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330125" y="545543"/>
            <a:ext cx="133882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prstClr val="white"/>
                </a:solidFill>
              </a:rPr>
              <a:t>유스케이스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73084" y="2852851"/>
            <a:ext cx="3939193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8765596" y="1509100"/>
            <a:ext cx="2581300" cy="473566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내용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831360" y="1509100"/>
            <a:ext cx="2086977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5A497D"/>
                </a:solidFill>
              </a:rPr>
              <a:t>유스케이스</a:t>
            </a:r>
            <a:r>
              <a:rPr lang="ko-KR" altLang="en-US" sz="1400" b="1" dirty="0">
                <a:solidFill>
                  <a:srgbClr val="5A497D"/>
                </a:solidFill>
              </a:rPr>
              <a:t> 다이어그램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7907A-9A4F-4395-B5FB-BF30BDCD6E4F}"/>
              </a:ext>
            </a:extLst>
          </p:cNvPr>
          <p:cNvSpPr txBox="1"/>
          <p:nvPr/>
        </p:nvSpPr>
        <p:spPr>
          <a:xfrm>
            <a:off x="1654810" y="2221986"/>
            <a:ext cx="43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46841A-3919-42E7-B77F-CAF7DA7514F0}"/>
              </a:ext>
            </a:extLst>
          </p:cNvPr>
          <p:cNvSpPr/>
          <p:nvPr/>
        </p:nvSpPr>
        <p:spPr>
          <a:xfrm>
            <a:off x="8032278" y="2112264"/>
            <a:ext cx="4047937" cy="4288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rgbClr val="5A497D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9ED9B-264F-4FC7-9690-CCB77FA3FA1C}"/>
              </a:ext>
            </a:extLst>
          </p:cNvPr>
          <p:cNvSpPr/>
          <p:nvPr/>
        </p:nvSpPr>
        <p:spPr>
          <a:xfrm>
            <a:off x="1024129" y="2221986"/>
            <a:ext cx="6567584" cy="4178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https://lh3.googleusercontent.com/eO6yqAChjTSaW4pOoNHWVY5e3nVT8faAbhYGrlZkBlako4kEkPPiFYPHRKYDzcqFv3QuzIvrfPqwQc8C42ccrKLFoYbZUXL86AGsRKCBAG0y-Z6Up8vCxuuOB85CfxVurPq6PV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25" y="2311400"/>
            <a:ext cx="6409287" cy="39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277" y="2080254"/>
            <a:ext cx="4133604" cy="44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0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3C8FFF-4DA0-4ABD-9839-8B3630F9B813}"/>
              </a:ext>
            </a:extLst>
          </p:cNvPr>
          <p:cNvSpPr/>
          <p:nvPr/>
        </p:nvSpPr>
        <p:spPr>
          <a:xfrm>
            <a:off x="1330125" y="545543"/>
            <a:ext cx="133882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prstClr val="white"/>
                </a:solidFill>
              </a:rPr>
              <a:t>유스케이스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DC5121-4F81-4E2E-9A0F-2F40CA055647}"/>
              </a:ext>
            </a:extLst>
          </p:cNvPr>
          <p:cNvSpPr/>
          <p:nvPr/>
        </p:nvSpPr>
        <p:spPr>
          <a:xfrm>
            <a:off x="2831360" y="1509100"/>
            <a:ext cx="2086977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5A497D"/>
                </a:solidFill>
              </a:rPr>
              <a:t>유스케이스</a:t>
            </a:r>
            <a:r>
              <a:rPr lang="ko-KR" altLang="en-US" sz="1400" b="1" dirty="0">
                <a:solidFill>
                  <a:srgbClr val="5A497D"/>
                </a:solidFill>
              </a:rPr>
              <a:t> 다이어그램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45D1F9-F1E2-48B7-9D5E-61AE1F5554F9}"/>
              </a:ext>
            </a:extLst>
          </p:cNvPr>
          <p:cNvSpPr txBox="1"/>
          <p:nvPr/>
        </p:nvSpPr>
        <p:spPr>
          <a:xfrm>
            <a:off x="1654810" y="2221986"/>
            <a:ext cx="43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5CF81C-5DBF-482E-B04B-A50F888DA556}"/>
              </a:ext>
            </a:extLst>
          </p:cNvPr>
          <p:cNvSpPr/>
          <p:nvPr/>
        </p:nvSpPr>
        <p:spPr>
          <a:xfrm>
            <a:off x="1024128" y="2043719"/>
            <a:ext cx="6928751" cy="435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4" descr="https://lh3.googleusercontent.com/eO6yqAChjTSaW4pOoNHWVY5e3nVT8faAbhYGrlZkBlako4kEkPPiFYPHRKYDzcqFv3QuzIvrfPqwQc8C42ccrKLFoYbZUXL86AGsRKCBAG0y-Z6Up8vCxuuOB85CfxVurPq6PVIS">
            <a:extLst>
              <a:ext uri="{FF2B5EF4-FFF2-40B4-BE49-F238E27FC236}">
                <a16:creationId xmlns:a16="http://schemas.microsoft.com/office/drawing/2014/main" id="{16428AB4-C226-4922-BB0C-91DC4043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25" y="2112264"/>
            <a:ext cx="6735239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FE4CC3-5708-45BD-96D4-3935E9DFAC7B}"/>
              </a:ext>
            </a:extLst>
          </p:cNvPr>
          <p:cNvSpPr/>
          <p:nvPr/>
        </p:nvSpPr>
        <p:spPr>
          <a:xfrm>
            <a:off x="8765596" y="1509100"/>
            <a:ext cx="2581300" cy="473566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신원 </a:t>
            </a:r>
            <a:r>
              <a:rPr lang="ko-KR" altLang="en-US" sz="1400" b="1">
                <a:solidFill>
                  <a:prstClr val="white"/>
                </a:solidFill>
              </a:rPr>
              <a:t>인증 요청하기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67EB6C-46AB-4269-995B-C11B0F08D600}"/>
              </a:ext>
            </a:extLst>
          </p:cNvPr>
          <p:cNvSpPr/>
          <p:nvPr/>
        </p:nvSpPr>
        <p:spPr>
          <a:xfrm>
            <a:off x="8032278" y="2112264"/>
            <a:ext cx="4047937" cy="4288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rgbClr val="5A497D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7D9211-8078-4C1D-929D-F22CB604C87B}"/>
              </a:ext>
            </a:extLst>
          </p:cNvPr>
          <p:cNvSpPr/>
          <p:nvPr/>
        </p:nvSpPr>
        <p:spPr>
          <a:xfrm>
            <a:off x="2542903" y="3326673"/>
            <a:ext cx="3553096" cy="175913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59B53F-FABC-4941-9742-628763F9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634" y="2721524"/>
            <a:ext cx="1871799" cy="30719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12311A-E824-4C3A-BC2C-20B83C737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365" y="2785502"/>
            <a:ext cx="873011" cy="8858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0DBB14-4229-48F5-BA5B-BA13C2642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014" y="3876493"/>
            <a:ext cx="873011" cy="106008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22E9E09-0C5F-49A4-BDC8-A2D8EA486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4475" y="5247087"/>
            <a:ext cx="1425588" cy="380157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E3D1CE7-9E28-4DCD-8ED4-B2E0145777BF}"/>
              </a:ext>
            </a:extLst>
          </p:cNvPr>
          <p:cNvCxnSpPr/>
          <p:nvPr/>
        </p:nvCxnSpPr>
        <p:spPr>
          <a:xfrm flipV="1">
            <a:off x="9831977" y="3361508"/>
            <a:ext cx="748937" cy="40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2C3D068-E2EE-4A5C-9933-03275BA052F2}"/>
              </a:ext>
            </a:extLst>
          </p:cNvPr>
          <p:cNvCxnSpPr>
            <a:cxnSpLocks/>
          </p:cNvCxnSpPr>
          <p:nvPr/>
        </p:nvCxnSpPr>
        <p:spPr>
          <a:xfrm>
            <a:off x="9831977" y="4369960"/>
            <a:ext cx="748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E8F75C4-1325-49E3-8083-6472BFAD1CD2}"/>
              </a:ext>
            </a:extLst>
          </p:cNvPr>
          <p:cNvCxnSpPr/>
          <p:nvPr/>
        </p:nvCxnSpPr>
        <p:spPr>
          <a:xfrm>
            <a:off x="9831977" y="4936578"/>
            <a:ext cx="623099" cy="50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4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93745" y="568707"/>
            <a:ext cx="243848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err="1">
                <a:solidFill>
                  <a:prstClr val="white"/>
                </a:solidFill>
              </a:rPr>
              <a:t>유스케이스</a:t>
            </a:r>
            <a:r>
              <a:rPr lang="ko-KR" altLang="en-US" sz="1400" b="1" dirty="0">
                <a:solidFill>
                  <a:prstClr val="white"/>
                </a:solidFill>
              </a:rPr>
              <a:t> </a:t>
            </a:r>
            <a:r>
              <a:rPr lang="en-US" altLang="ko-KR" sz="1400" b="1" dirty="0">
                <a:solidFill>
                  <a:prstClr val="white"/>
                </a:solidFill>
              </a:rPr>
              <a:t>– </a:t>
            </a:r>
            <a:r>
              <a:rPr lang="ko-KR" altLang="en-US" sz="1400" b="1" dirty="0">
                <a:solidFill>
                  <a:prstClr val="white"/>
                </a:solidFill>
              </a:rPr>
              <a:t>인증내역 확인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8639732" y="2041406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prstClr val="white"/>
                </a:solidFill>
              </a:rPr>
              <a:t>인증내역 확인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3657005" y="1820250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5A497D"/>
                </a:solidFill>
              </a:rPr>
              <a:t>Usecase</a:t>
            </a:r>
            <a:r>
              <a:rPr lang="en-US" altLang="ko-KR" sz="1400" b="1" dirty="0">
                <a:solidFill>
                  <a:srgbClr val="5A497D"/>
                </a:solidFill>
              </a:rPr>
              <a:t> Diagram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B72314-3B03-4795-ACFA-C3B2CAF7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4" y="2491400"/>
            <a:ext cx="5799915" cy="307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C289FF9-0201-43E1-B9A6-955E665BA46C}"/>
              </a:ext>
            </a:extLst>
          </p:cNvPr>
          <p:cNvSpPr/>
          <p:nvPr/>
        </p:nvSpPr>
        <p:spPr>
          <a:xfrm>
            <a:off x="1393057" y="3823063"/>
            <a:ext cx="1698486" cy="134112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25C69E-8BBB-43DF-9541-83CBD092B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142" y="2835950"/>
            <a:ext cx="2698634" cy="23282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1B6A5F-219D-471B-9A92-0CC643563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324" y="2593028"/>
            <a:ext cx="1741594" cy="28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96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9800" y="2912470"/>
            <a:ext cx="6096000" cy="10575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i="1" dirty="0">
                <a:solidFill>
                  <a:srgbClr val="FF6699"/>
                </a:solidFill>
              </a:rPr>
              <a:t>감사합니다</a:t>
            </a:r>
            <a:r>
              <a:rPr lang="en-US" altLang="ko-KR" sz="4800" b="1" i="1" dirty="0">
                <a:solidFill>
                  <a:srgbClr val="FF6699"/>
                </a:solidFill>
              </a:rPr>
              <a:t>.</a:t>
            </a:r>
            <a:endParaRPr lang="ko-KR" altLang="en-US" sz="2800" i="1" dirty="0">
              <a:solidFill>
                <a:prstClr val="white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2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80589" y="2231909"/>
            <a:ext cx="198865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i="1" dirty="0">
                <a:solidFill>
                  <a:srgbClr val="FF6699"/>
                </a:solidFill>
              </a:rPr>
              <a:t>Contents</a:t>
            </a:r>
            <a:endParaRPr lang="ko-KR" altLang="en-US" sz="3200" i="1" dirty="0">
              <a:solidFill>
                <a:prstClr val="white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978752-F42A-4C7C-81B2-C0F8E7E37D76}"/>
              </a:ext>
            </a:extLst>
          </p:cNvPr>
          <p:cNvSpPr/>
          <p:nvPr/>
        </p:nvSpPr>
        <p:spPr>
          <a:xfrm>
            <a:off x="2680589" y="3148403"/>
            <a:ext cx="6096000" cy="19480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i="1" dirty="0">
                <a:solidFill>
                  <a:schemeClr val="bg1"/>
                </a:solidFill>
              </a:rPr>
              <a:t>문제정의서</a:t>
            </a:r>
            <a:endParaRPr lang="en-US" altLang="ko-KR" sz="2800" b="1" i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i="1" dirty="0">
                <a:solidFill>
                  <a:schemeClr val="bg1"/>
                </a:solidFill>
              </a:rPr>
              <a:t>요구사항 명세서</a:t>
            </a:r>
            <a:endParaRPr lang="en-US" altLang="ko-KR" sz="2800" b="1" i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i="1" dirty="0" err="1">
                <a:solidFill>
                  <a:schemeClr val="bg1"/>
                </a:solidFill>
              </a:rPr>
              <a:t>유스케이스</a:t>
            </a:r>
            <a:r>
              <a:rPr lang="ko-KR" altLang="en-US" sz="2800" b="1" i="1" dirty="0">
                <a:solidFill>
                  <a:schemeClr val="bg1"/>
                </a:solidFill>
              </a:rPr>
              <a:t> 명세서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2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1032" y="2819795"/>
            <a:ext cx="3929936" cy="1218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600" b="1" i="1" dirty="0">
                <a:solidFill>
                  <a:schemeClr val="bg1"/>
                </a:solidFill>
              </a:rPr>
              <a:t>문제정의서</a:t>
            </a:r>
            <a:endParaRPr lang="ko-KR" altLang="en-US" sz="5600" i="1" dirty="0">
              <a:solidFill>
                <a:schemeClr val="bg1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8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81249" y="562063"/>
            <a:ext cx="132440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연구의 필요성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8765994" y="1414890"/>
            <a:ext cx="1794913" cy="474437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모바일 신분증의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해결방안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9ED9B-264F-4FC7-9690-CCB77FA3FA1C}"/>
              </a:ext>
            </a:extLst>
          </p:cNvPr>
          <p:cNvSpPr/>
          <p:nvPr/>
        </p:nvSpPr>
        <p:spPr>
          <a:xfrm>
            <a:off x="1204854" y="1999950"/>
            <a:ext cx="4374590" cy="41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494692" y="1451881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문제점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13E91C5-FACC-4059-A388-F51379785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978" y="3804773"/>
            <a:ext cx="2310179" cy="1290172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8ED07F5-BEEF-4C19-AA38-1307AA1823E0}"/>
              </a:ext>
            </a:extLst>
          </p:cNvPr>
          <p:cNvSpPr/>
          <p:nvPr/>
        </p:nvSpPr>
        <p:spPr>
          <a:xfrm>
            <a:off x="5920698" y="3305331"/>
            <a:ext cx="1214204" cy="1314138"/>
          </a:xfrm>
          <a:prstGeom prst="rightArrow">
            <a:avLst/>
          </a:prstGeom>
          <a:solidFill>
            <a:srgbClr val="705B9B"/>
          </a:solidFill>
          <a:effectLst>
            <a:outerShdw blurRad="50800" dist="38100" dir="2700000" algn="tl" rotWithShape="0">
              <a:prstClr val="black">
                <a:alpha val="46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9ED8C8-442E-4A0C-B3C5-43F2931DC5E2}"/>
              </a:ext>
            </a:extLst>
          </p:cNvPr>
          <p:cNvSpPr/>
          <p:nvPr/>
        </p:nvSpPr>
        <p:spPr>
          <a:xfrm>
            <a:off x="7476156" y="1999950"/>
            <a:ext cx="4374590" cy="41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D13003-4C61-4C2A-B390-D286637E4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29" y="2653238"/>
            <a:ext cx="3852244" cy="4749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D10289-5FBA-47E4-AB19-DAB3322BD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024" y="3503718"/>
            <a:ext cx="1744327" cy="23134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9A10A1-A158-4E1E-AA9A-FFCC5D2EE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271" y="3425047"/>
            <a:ext cx="1697421" cy="204962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DE4B512-90DB-4BA2-8891-F1E0F9F10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450" y="2624898"/>
            <a:ext cx="3532299" cy="53738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B692976-E0F4-4182-BBA2-C7A98285B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3451" y="3823855"/>
            <a:ext cx="1962044" cy="159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1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210143" y="528504"/>
            <a:ext cx="127150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연구 목표 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73084" y="2852851"/>
            <a:ext cx="3939193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8764182" y="1911831"/>
            <a:ext cx="2581300" cy="473566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연구개발 내용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831360" y="1509100"/>
            <a:ext cx="2086977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연구개발의 전체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7907A-9A4F-4395-B5FB-BF30BDCD6E4F}"/>
              </a:ext>
            </a:extLst>
          </p:cNvPr>
          <p:cNvSpPr txBox="1"/>
          <p:nvPr/>
        </p:nvSpPr>
        <p:spPr>
          <a:xfrm>
            <a:off x="1654810" y="2221986"/>
            <a:ext cx="43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46841A-3919-42E7-B77F-CAF7DA7514F0}"/>
              </a:ext>
            </a:extLst>
          </p:cNvPr>
          <p:cNvSpPr/>
          <p:nvPr/>
        </p:nvSpPr>
        <p:spPr>
          <a:xfrm>
            <a:off x="8032278" y="2687102"/>
            <a:ext cx="4047937" cy="14725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400" dirty="0" err="1">
                <a:solidFill>
                  <a:schemeClr val="tx1"/>
                </a:solidFill>
              </a:rPr>
              <a:t>자기주권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신원증명</a:t>
            </a:r>
            <a:r>
              <a:rPr lang="en-US" altLang="ko-KR" sz="1400" dirty="0">
                <a:solidFill>
                  <a:schemeClr val="tx1"/>
                </a:solidFill>
              </a:rPr>
              <a:t>(Self-</a:t>
            </a:r>
            <a:r>
              <a:rPr lang="en-US" altLang="ko-KR" sz="1400" dirty="0" err="1">
                <a:solidFill>
                  <a:schemeClr val="tx1"/>
                </a:solidFill>
              </a:rPr>
              <a:t>Soveregin</a:t>
            </a:r>
            <a:r>
              <a:rPr lang="en-US" altLang="ko-KR" sz="1400" dirty="0">
                <a:solidFill>
                  <a:schemeClr val="tx1"/>
                </a:solidFill>
              </a:rPr>
              <a:t> identity)</a:t>
            </a:r>
            <a:r>
              <a:rPr lang="ko-KR" altLang="en-US" sz="1400" dirty="0">
                <a:solidFill>
                  <a:schemeClr val="tx1"/>
                </a:solidFill>
              </a:rPr>
              <a:t>의 개념을 적용하여 사생활 침해 및 사용자의 편리성을 고려한 모바일 신분증 개발을 </a:t>
            </a:r>
            <a:r>
              <a:rPr lang="ko-KR" altLang="en-US" sz="1400" dirty="0" err="1">
                <a:solidFill>
                  <a:schemeClr val="tx1"/>
                </a:solidFill>
              </a:rPr>
              <a:t>목표로한다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013520" y="2398336"/>
            <a:ext cx="6906973" cy="3128127"/>
            <a:chOff x="956942" y="3231708"/>
            <a:chExt cx="6906973" cy="31281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3C9ED9B-264F-4FC7-9690-CCB77FA3FA1C}"/>
                </a:ext>
              </a:extLst>
            </p:cNvPr>
            <p:cNvSpPr/>
            <p:nvPr/>
          </p:nvSpPr>
          <p:spPr>
            <a:xfrm>
              <a:off x="956942" y="3248577"/>
              <a:ext cx="6851081" cy="3111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335" y="3270613"/>
              <a:ext cx="2291130" cy="2903929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319" y="3249542"/>
              <a:ext cx="2402368" cy="290393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7970" y="3231708"/>
              <a:ext cx="2325945" cy="3128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7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176072" y="509985"/>
            <a:ext cx="2738250" cy="789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연구의 추진전략 및 방법</a:t>
            </a:r>
            <a:br>
              <a:rPr lang="ko-KR" altLang="en-US" sz="1400" dirty="0"/>
            </a:b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8304135" y="1917942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학습 전략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9ED9B-264F-4FC7-9690-CCB77FA3FA1C}"/>
              </a:ext>
            </a:extLst>
          </p:cNvPr>
          <p:cNvSpPr/>
          <p:nvPr/>
        </p:nvSpPr>
        <p:spPr>
          <a:xfrm>
            <a:off x="1577988" y="2092322"/>
            <a:ext cx="4672668" cy="4561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977392" y="1509100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단계적인 개발전략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DD9E29-8C32-454A-94F4-24650F0559C2}"/>
              </a:ext>
            </a:extLst>
          </p:cNvPr>
          <p:cNvSpPr/>
          <p:nvPr/>
        </p:nvSpPr>
        <p:spPr>
          <a:xfrm>
            <a:off x="2587849" y="2222377"/>
            <a:ext cx="2573997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블록체인에 대한 이해 증강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CB97A5-ECF4-4271-A7E9-7F5125750B5B}"/>
              </a:ext>
            </a:extLst>
          </p:cNvPr>
          <p:cNvSpPr/>
          <p:nvPr/>
        </p:nvSpPr>
        <p:spPr>
          <a:xfrm>
            <a:off x="2578544" y="2832140"/>
            <a:ext cx="2573997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블록체인 플랫폼 선택 및 학습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DB0E47-EA0E-4011-B21D-A104D2715E16}"/>
              </a:ext>
            </a:extLst>
          </p:cNvPr>
          <p:cNvSpPr/>
          <p:nvPr/>
        </p:nvSpPr>
        <p:spPr>
          <a:xfrm>
            <a:off x="2578544" y="3446725"/>
            <a:ext cx="2573997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내부 설계 및 개발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EA265A-0D1D-4DF9-A92B-89B7FA9036D7}"/>
              </a:ext>
            </a:extLst>
          </p:cNvPr>
          <p:cNvSpPr/>
          <p:nvPr/>
        </p:nvSpPr>
        <p:spPr>
          <a:xfrm>
            <a:off x="2587849" y="4067104"/>
            <a:ext cx="2573997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내부 테스트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6552F4-C8A4-4CF2-B4D5-955BCE277E3E}"/>
              </a:ext>
            </a:extLst>
          </p:cNvPr>
          <p:cNvSpPr/>
          <p:nvPr/>
        </p:nvSpPr>
        <p:spPr>
          <a:xfrm>
            <a:off x="2578544" y="4719850"/>
            <a:ext cx="2573997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UI </a:t>
            </a:r>
            <a:r>
              <a:rPr lang="ko-KR" altLang="en-US" sz="1400" b="1" dirty="0">
                <a:solidFill>
                  <a:schemeClr val="tx1"/>
                </a:solidFill>
              </a:rPr>
              <a:t>설계 및 개발</a:t>
            </a:r>
            <a:endParaRPr lang="ko-KR" altLang="en-US" sz="1400" b="1" u="sng" dirty="0">
              <a:solidFill>
                <a:srgbClr val="5A497D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62F33B-7EFC-4C2F-81D7-FA2D3C0BF0F7}"/>
              </a:ext>
            </a:extLst>
          </p:cNvPr>
          <p:cNvSpPr/>
          <p:nvPr/>
        </p:nvSpPr>
        <p:spPr>
          <a:xfrm>
            <a:off x="2587849" y="5365119"/>
            <a:ext cx="2573997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프로토타입 피드백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D88B8A-CB9E-4F00-8062-1CBBADF469B0}"/>
              </a:ext>
            </a:extLst>
          </p:cNvPr>
          <p:cNvSpPr/>
          <p:nvPr/>
        </p:nvSpPr>
        <p:spPr>
          <a:xfrm>
            <a:off x="2578543" y="6009300"/>
            <a:ext cx="2573997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연동 및 최종 테스트</a:t>
            </a:r>
            <a:endParaRPr lang="ko-KR" altLang="en-US" sz="1400" b="1" u="sng" dirty="0">
              <a:solidFill>
                <a:srgbClr val="5A497D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7DF2B2-9DEE-4118-9BF5-1A042D595C47}"/>
              </a:ext>
            </a:extLst>
          </p:cNvPr>
          <p:cNvSpPr/>
          <p:nvPr/>
        </p:nvSpPr>
        <p:spPr>
          <a:xfrm>
            <a:off x="7338593" y="3078487"/>
            <a:ext cx="1669822" cy="546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관련 커뮤니티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126D89-9C00-4218-8510-BE2DA3CD48F9}"/>
              </a:ext>
            </a:extLst>
          </p:cNvPr>
          <p:cNvSpPr/>
          <p:nvPr/>
        </p:nvSpPr>
        <p:spPr>
          <a:xfrm>
            <a:off x="9392072" y="3093750"/>
            <a:ext cx="1669822" cy="546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연구실 자문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8F4F1A-7D75-4275-A86C-3EA83176D7E5}"/>
              </a:ext>
            </a:extLst>
          </p:cNvPr>
          <p:cNvSpPr/>
          <p:nvPr/>
        </p:nvSpPr>
        <p:spPr>
          <a:xfrm>
            <a:off x="9975389" y="4172066"/>
            <a:ext cx="1669822" cy="546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관련 도서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B84B6C-884B-4EDE-AEDC-ADB72EA05236}"/>
              </a:ext>
            </a:extLst>
          </p:cNvPr>
          <p:cNvSpPr/>
          <p:nvPr/>
        </p:nvSpPr>
        <p:spPr>
          <a:xfrm>
            <a:off x="6728696" y="4163718"/>
            <a:ext cx="1669822" cy="546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오픈소스 활용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92D391-69FD-41B2-BF38-B163807C30B1}"/>
              </a:ext>
            </a:extLst>
          </p:cNvPr>
          <p:cNvSpPr/>
          <p:nvPr/>
        </p:nvSpPr>
        <p:spPr>
          <a:xfrm>
            <a:off x="8398518" y="5127852"/>
            <a:ext cx="1669822" cy="546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피드백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D0B046E-50CC-4AF3-AD61-ABFC8D6DD82B}"/>
              </a:ext>
            </a:extLst>
          </p:cNvPr>
          <p:cNvSpPr/>
          <p:nvPr/>
        </p:nvSpPr>
        <p:spPr>
          <a:xfrm>
            <a:off x="8675588" y="3840813"/>
            <a:ext cx="1010194" cy="10287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?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0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1815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242330" y="575492"/>
            <a:ext cx="367600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연구 팀의 구성 및 과제 추진 일정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73084" y="2852851"/>
            <a:ext cx="3939193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9ED9B-264F-4FC7-9690-CCB77FA3FA1C}"/>
              </a:ext>
            </a:extLst>
          </p:cNvPr>
          <p:cNvSpPr/>
          <p:nvPr/>
        </p:nvSpPr>
        <p:spPr>
          <a:xfrm>
            <a:off x="2990474" y="2221986"/>
            <a:ext cx="6851081" cy="2880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5372525" y="1713967"/>
            <a:ext cx="2086977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5A497D"/>
                </a:solidFill>
              </a:rPr>
              <a:t>연구진 구성 및 역할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7907A-9A4F-4395-B5FB-BF30BDCD6E4F}"/>
              </a:ext>
            </a:extLst>
          </p:cNvPr>
          <p:cNvSpPr txBox="1"/>
          <p:nvPr/>
        </p:nvSpPr>
        <p:spPr>
          <a:xfrm>
            <a:off x="1654810" y="2221986"/>
            <a:ext cx="43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12" y="2379593"/>
            <a:ext cx="6593141" cy="24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3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1815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242330" y="575492"/>
            <a:ext cx="367600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연구 팀의 구성 및 과제 추진 일정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73084" y="2852851"/>
            <a:ext cx="3939193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9ED9B-264F-4FC7-9690-CCB77FA3FA1C}"/>
              </a:ext>
            </a:extLst>
          </p:cNvPr>
          <p:cNvSpPr/>
          <p:nvPr/>
        </p:nvSpPr>
        <p:spPr>
          <a:xfrm>
            <a:off x="2990474" y="2221986"/>
            <a:ext cx="7013062" cy="4261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5372525" y="1713967"/>
            <a:ext cx="2086977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5A497D"/>
                </a:solidFill>
              </a:rPr>
              <a:t>월별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7907A-9A4F-4395-B5FB-BF30BDCD6E4F}"/>
              </a:ext>
            </a:extLst>
          </p:cNvPr>
          <p:cNvSpPr txBox="1"/>
          <p:nvPr/>
        </p:nvSpPr>
        <p:spPr>
          <a:xfrm>
            <a:off x="1654810" y="2221986"/>
            <a:ext cx="43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33" y="2331720"/>
            <a:ext cx="6758800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250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와이드스크린</PresentationFormat>
  <Paragraphs>111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&amp;quot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곽 현준</cp:lastModifiedBy>
  <cp:revision>24</cp:revision>
  <dcterms:created xsi:type="dcterms:W3CDTF">2020-04-10T03:04:49Z</dcterms:created>
  <dcterms:modified xsi:type="dcterms:W3CDTF">2020-05-02T05:42:08Z</dcterms:modified>
</cp:coreProperties>
</file>