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85" r:id="rId4"/>
    <p:sldId id="286" r:id="rId5"/>
    <p:sldId id="274" r:id="rId6"/>
    <p:sldId id="284" r:id="rId7"/>
    <p:sldId id="277" r:id="rId8"/>
    <p:sldId id="296" r:id="rId9"/>
    <p:sldId id="288" r:id="rId10"/>
    <p:sldId id="290" r:id="rId11"/>
    <p:sldId id="289" r:id="rId12"/>
    <p:sldId id="291" r:id="rId13"/>
    <p:sldId id="293" r:id="rId14"/>
    <p:sldId id="294" r:id="rId15"/>
    <p:sldId id="295" r:id="rId16"/>
    <p:sldId id="297" r:id="rId17"/>
    <p:sldId id="298" r:id="rId18"/>
    <p:sldId id="299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20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6699"/>
                </a:solidFill>
              </a:rPr>
              <a:t>모바일 신분증 </a:t>
            </a:r>
            <a:r>
              <a:rPr lang="en-US" altLang="ko-KR" sz="2800" b="1" i="1" dirty="0">
                <a:solidFill>
                  <a:schemeClr val="bg1"/>
                </a:solidFill>
              </a:rPr>
              <a:t>with DID</a:t>
            </a:r>
          </a:p>
          <a:p>
            <a:pPr algn="ctr">
              <a:lnSpc>
                <a:spcPct val="150000"/>
              </a:lnSpc>
            </a:pPr>
            <a:r>
              <a:rPr lang="ko-KR" altLang="en-US" sz="1400" i="1" dirty="0">
                <a:solidFill>
                  <a:prstClr val="white"/>
                </a:solidFill>
              </a:rPr>
              <a:t>블록체인 </a:t>
            </a:r>
            <a:r>
              <a:rPr lang="ko-KR" altLang="en-US" sz="1400" i="1" dirty="0" err="1">
                <a:solidFill>
                  <a:prstClr val="white"/>
                </a:solidFill>
              </a:rPr>
              <a:t>떡상조</a:t>
            </a:r>
            <a:endParaRPr lang="ko-KR" altLang="en-US" sz="14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C01EA-222D-404E-91C9-A92E232746BE}"/>
              </a:ext>
            </a:extLst>
          </p:cNvPr>
          <p:cNvSpPr txBox="1"/>
          <p:nvPr/>
        </p:nvSpPr>
        <p:spPr>
          <a:xfrm>
            <a:off x="8732939" y="4832059"/>
            <a:ext cx="22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201402315 </a:t>
            </a:r>
            <a:r>
              <a:rPr lang="ko-KR" altLang="en-US" dirty="0">
                <a:solidFill>
                  <a:schemeClr val="bg1"/>
                </a:solidFill>
              </a:rPr>
              <a:t>곽현준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201302397 </a:t>
            </a:r>
            <a:r>
              <a:rPr lang="ko-KR" altLang="en-US" dirty="0">
                <a:solidFill>
                  <a:schemeClr val="bg1"/>
                </a:solidFill>
              </a:rPr>
              <a:t>문준영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201203395 </a:t>
            </a:r>
            <a:r>
              <a:rPr lang="ko-KR" altLang="en-US" dirty="0" err="1">
                <a:solidFill>
                  <a:schemeClr val="bg1"/>
                </a:solidFill>
              </a:rPr>
              <a:t>이우연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198543" y="194220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답변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CBEE94-55E2-48AF-BBFF-F7B0DC8C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45" y="2529353"/>
            <a:ext cx="6122110" cy="326184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1E7676-BF74-465E-B02E-09BEEBD1E8BD}"/>
              </a:ext>
            </a:extLst>
          </p:cNvPr>
          <p:cNvSpPr/>
          <p:nvPr/>
        </p:nvSpPr>
        <p:spPr>
          <a:xfrm>
            <a:off x="5033394" y="3445778"/>
            <a:ext cx="1400962" cy="27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3EBD5D-A33E-4965-8DA6-319AA0C18575}"/>
              </a:ext>
            </a:extLst>
          </p:cNvPr>
          <p:cNvSpPr/>
          <p:nvPr/>
        </p:nvSpPr>
        <p:spPr>
          <a:xfrm>
            <a:off x="3877111" y="3812391"/>
            <a:ext cx="1400962" cy="27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1B4BE1-5F3A-43CE-B789-438F556022DE}"/>
              </a:ext>
            </a:extLst>
          </p:cNvPr>
          <p:cNvSpPr/>
          <p:nvPr/>
        </p:nvSpPr>
        <p:spPr>
          <a:xfrm>
            <a:off x="4229448" y="4692813"/>
            <a:ext cx="2070683" cy="27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9C4D42-6E2F-4902-9A76-69CD16ED710F}"/>
              </a:ext>
            </a:extLst>
          </p:cNvPr>
          <p:cNvSpPr/>
          <p:nvPr/>
        </p:nvSpPr>
        <p:spPr>
          <a:xfrm>
            <a:off x="863600" y="612508"/>
            <a:ext cx="458490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설문조사 </a:t>
            </a:r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개발 의도에 맞게 개발했는가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3196884" y="1903153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답변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CBEE94-55E2-48AF-BBFF-F7B0DC8C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97" y="2490299"/>
            <a:ext cx="6122110" cy="326184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D0BF49-B2A8-4897-88F4-20CFA34E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44" y="2358048"/>
            <a:ext cx="3790070" cy="352634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A22FEA-549C-46F0-8E70-CFFF2715049A}"/>
              </a:ext>
            </a:extLst>
          </p:cNvPr>
          <p:cNvSpPr/>
          <p:nvPr/>
        </p:nvSpPr>
        <p:spPr>
          <a:xfrm>
            <a:off x="3168309" y="3398193"/>
            <a:ext cx="1400962" cy="27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A05C4-81CC-42AC-9062-152D56CF64C1}"/>
              </a:ext>
            </a:extLst>
          </p:cNvPr>
          <p:cNvSpPr/>
          <p:nvPr/>
        </p:nvSpPr>
        <p:spPr>
          <a:xfrm>
            <a:off x="8943122" y="1866898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예시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DC103-A632-4054-AD3B-F59C344AE1CB}"/>
              </a:ext>
            </a:extLst>
          </p:cNvPr>
          <p:cNvSpPr/>
          <p:nvPr/>
        </p:nvSpPr>
        <p:spPr>
          <a:xfrm>
            <a:off x="863600" y="612508"/>
            <a:ext cx="458490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설문조사 </a:t>
            </a:r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개발 의도에 맞게 개발했는가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8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3196884" y="1903153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답변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CBEE94-55E2-48AF-BBFF-F7B0DC8C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97" y="2490299"/>
            <a:ext cx="6122110" cy="326184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A05C4-81CC-42AC-9062-152D56CF64C1}"/>
              </a:ext>
            </a:extLst>
          </p:cNvPr>
          <p:cNvSpPr/>
          <p:nvPr/>
        </p:nvSpPr>
        <p:spPr>
          <a:xfrm>
            <a:off x="8943122" y="1866898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예시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5A3B9D-2C82-417A-A594-947C7E7EFEFB}"/>
              </a:ext>
            </a:extLst>
          </p:cNvPr>
          <p:cNvSpPr/>
          <p:nvPr/>
        </p:nvSpPr>
        <p:spPr>
          <a:xfrm>
            <a:off x="2065089" y="3753668"/>
            <a:ext cx="1400962" cy="27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554222-A1F6-42A6-AA1D-881BD9D3A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882" y="2378367"/>
            <a:ext cx="3451391" cy="393015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8590CB-473A-4C4C-A880-01B7C711C69F}"/>
              </a:ext>
            </a:extLst>
          </p:cNvPr>
          <p:cNvSpPr/>
          <p:nvPr/>
        </p:nvSpPr>
        <p:spPr>
          <a:xfrm>
            <a:off x="8640661" y="3816991"/>
            <a:ext cx="2670961" cy="6962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A15151-314D-4A5E-8E44-DBF7E2C1DEF9}"/>
              </a:ext>
            </a:extLst>
          </p:cNvPr>
          <p:cNvSpPr/>
          <p:nvPr/>
        </p:nvSpPr>
        <p:spPr>
          <a:xfrm>
            <a:off x="2418558" y="4654902"/>
            <a:ext cx="2070683" cy="2789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5CF36A-E985-439F-93EC-1B9A86CC79B9}"/>
              </a:ext>
            </a:extLst>
          </p:cNvPr>
          <p:cNvSpPr/>
          <p:nvPr/>
        </p:nvSpPr>
        <p:spPr>
          <a:xfrm>
            <a:off x="863600" y="612508"/>
            <a:ext cx="458490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설문조사 </a:t>
            </a:r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개발 의도에 맞게 개발했는가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198543" y="194220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답변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10DEE9-F622-4D70-BF70-34BB61CF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1" y="2583984"/>
            <a:ext cx="7077075" cy="361950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B703B-1CDD-460D-ADE8-E1A547628400}"/>
              </a:ext>
            </a:extLst>
          </p:cNvPr>
          <p:cNvSpPr/>
          <p:nvPr/>
        </p:nvSpPr>
        <p:spPr>
          <a:xfrm>
            <a:off x="5368954" y="3429000"/>
            <a:ext cx="1476463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A7ED50-A094-4435-AE0A-59E2970D2029}"/>
              </a:ext>
            </a:extLst>
          </p:cNvPr>
          <p:cNvSpPr/>
          <p:nvPr/>
        </p:nvSpPr>
        <p:spPr>
          <a:xfrm>
            <a:off x="2719431" y="4479022"/>
            <a:ext cx="1743512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89A0AB-2077-42F4-B436-08D4B1F9BFA6}"/>
              </a:ext>
            </a:extLst>
          </p:cNvPr>
          <p:cNvSpPr/>
          <p:nvPr/>
        </p:nvSpPr>
        <p:spPr>
          <a:xfrm>
            <a:off x="2719431" y="4084366"/>
            <a:ext cx="913002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F3A2EB-0E9D-48BC-A432-FC2A90042A7F}"/>
              </a:ext>
            </a:extLst>
          </p:cNvPr>
          <p:cNvSpPr/>
          <p:nvPr/>
        </p:nvSpPr>
        <p:spPr>
          <a:xfrm>
            <a:off x="4222459" y="4887682"/>
            <a:ext cx="4065864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0F4681-4313-4EC7-BD71-8EA8C9292BF2}"/>
              </a:ext>
            </a:extLst>
          </p:cNvPr>
          <p:cNvSpPr/>
          <p:nvPr/>
        </p:nvSpPr>
        <p:spPr>
          <a:xfrm>
            <a:off x="2711741" y="5315387"/>
            <a:ext cx="627077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B13F81-8E36-4A34-AA3A-1AD6897B2E27}"/>
              </a:ext>
            </a:extLst>
          </p:cNvPr>
          <p:cNvSpPr/>
          <p:nvPr/>
        </p:nvSpPr>
        <p:spPr>
          <a:xfrm>
            <a:off x="863600" y="612508"/>
            <a:ext cx="590257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설문조사 </a:t>
            </a:r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사용자가 필요로 하는 추가 기능이 있는가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3E8FFC9-7275-4A4D-BB18-C3C42F84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2688457"/>
            <a:ext cx="7086600" cy="3600450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DC45B1-CC63-44FC-9089-E0F347A571C3}"/>
              </a:ext>
            </a:extLst>
          </p:cNvPr>
          <p:cNvSpPr/>
          <p:nvPr/>
        </p:nvSpPr>
        <p:spPr>
          <a:xfrm>
            <a:off x="4540541" y="3545310"/>
            <a:ext cx="912303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65A2F-9B74-48EC-84C3-3E4EFF5E9166}"/>
              </a:ext>
            </a:extLst>
          </p:cNvPr>
          <p:cNvSpPr/>
          <p:nvPr/>
        </p:nvSpPr>
        <p:spPr>
          <a:xfrm>
            <a:off x="6489699" y="3545309"/>
            <a:ext cx="724833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7981D3-D7CA-4BAD-ADF8-85A32952F516}"/>
              </a:ext>
            </a:extLst>
          </p:cNvPr>
          <p:cNvSpPr/>
          <p:nvPr/>
        </p:nvSpPr>
        <p:spPr>
          <a:xfrm>
            <a:off x="2736908" y="4149317"/>
            <a:ext cx="1600200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34CB0D-D87E-48FA-8CA6-6D8405271F16}"/>
              </a:ext>
            </a:extLst>
          </p:cNvPr>
          <p:cNvSpPr/>
          <p:nvPr/>
        </p:nvSpPr>
        <p:spPr>
          <a:xfrm>
            <a:off x="2736908" y="5863944"/>
            <a:ext cx="895525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E7DBDC-BD1D-4E63-97AA-4616492CDE98}"/>
              </a:ext>
            </a:extLst>
          </p:cNvPr>
          <p:cNvSpPr/>
          <p:nvPr/>
        </p:nvSpPr>
        <p:spPr>
          <a:xfrm>
            <a:off x="860046" y="612508"/>
            <a:ext cx="613341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설문조사 </a:t>
            </a:r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사용자가 가장 필요로 하는 부분은 무엇인가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2B2EA8-3B6E-48F0-BA42-27FFC6C41D88}"/>
              </a:ext>
            </a:extLst>
          </p:cNvPr>
          <p:cNvSpPr/>
          <p:nvPr/>
        </p:nvSpPr>
        <p:spPr>
          <a:xfrm>
            <a:off x="5198543" y="194220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152615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612508"/>
            <a:ext cx="535915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설문조사 </a:t>
            </a:r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사용자가 더 원하는 부분은 무엇인가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D0BE3-E956-4DE9-8C24-22E3E19F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2924507"/>
            <a:ext cx="7086600" cy="2809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814996-1C2D-48B2-9306-39B9F73B35D4}"/>
              </a:ext>
            </a:extLst>
          </p:cNvPr>
          <p:cNvSpPr/>
          <p:nvPr/>
        </p:nvSpPr>
        <p:spPr>
          <a:xfrm>
            <a:off x="4303018" y="4261646"/>
            <a:ext cx="2690438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A577C5-7212-4BBC-9127-8E36B64A5AC8}"/>
              </a:ext>
            </a:extLst>
          </p:cNvPr>
          <p:cNvSpPr/>
          <p:nvPr/>
        </p:nvSpPr>
        <p:spPr>
          <a:xfrm>
            <a:off x="6080037" y="4696571"/>
            <a:ext cx="522099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8C59290-EC18-43E4-BD53-6213D11096BF}"/>
              </a:ext>
            </a:extLst>
          </p:cNvPr>
          <p:cNvSpPr/>
          <p:nvPr/>
        </p:nvSpPr>
        <p:spPr>
          <a:xfrm>
            <a:off x="4607653" y="5104157"/>
            <a:ext cx="1046527" cy="2537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252A6-525E-480B-B045-869F336852FE}"/>
              </a:ext>
            </a:extLst>
          </p:cNvPr>
          <p:cNvSpPr/>
          <p:nvPr/>
        </p:nvSpPr>
        <p:spPr>
          <a:xfrm>
            <a:off x="5198543" y="194220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32737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48761" y="568708"/>
            <a:ext cx="150393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프로토타입 설명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252A6-525E-480B-B045-869F336852FE}"/>
              </a:ext>
            </a:extLst>
          </p:cNvPr>
          <p:cNvSpPr/>
          <p:nvPr/>
        </p:nvSpPr>
        <p:spPr>
          <a:xfrm>
            <a:off x="2074131" y="1425231"/>
            <a:ext cx="2474466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Host </a:t>
            </a:r>
            <a:r>
              <a:rPr lang="ko-KR" altLang="en-US" sz="1400" b="1" dirty="0">
                <a:solidFill>
                  <a:prstClr val="white"/>
                </a:solidFill>
              </a:rPr>
              <a:t>와 </a:t>
            </a:r>
            <a:r>
              <a:rPr lang="en-US" altLang="ko-KR" sz="1400" b="1" dirty="0">
                <a:solidFill>
                  <a:prstClr val="white"/>
                </a:solidFill>
              </a:rPr>
              <a:t>Verifier </a:t>
            </a:r>
            <a:r>
              <a:rPr lang="ko-KR" altLang="en-US" sz="1400" b="1" dirty="0">
                <a:solidFill>
                  <a:prstClr val="white"/>
                </a:solidFill>
              </a:rPr>
              <a:t>분리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1A960-E13F-4828-8A14-8F6AAECF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61" y="1982461"/>
            <a:ext cx="2262603" cy="37856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81E682-255A-4930-95F7-89CD1224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25" y="1965814"/>
            <a:ext cx="2262603" cy="3818924"/>
          </a:xfrm>
          <a:prstGeom prst="rect">
            <a:avLst/>
          </a:prstGeom>
        </p:spPr>
      </p:pic>
      <p:pic>
        <p:nvPicPr>
          <p:cNvPr id="14" name="Picture 2" descr="검증시퀸스">
            <a:extLst>
              <a:ext uri="{FF2B5EF4-FFF2-40B4-BE49-F238E27FC236}">
                <a16:creationId xmlns:a16="http://schemas.microsoft.com/office/drawing/2014/main" id="{B8CE2D2D-807B-440F-B887-26F206E2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37" y="2421027"/>
            <a:ext cx="5794653" cy="308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1D49B6-2AE7-4529-8C75-9AB91885A3CF}"/>
              </a:ext>
            </a:extLst>
          </p:cNvPr>
          <p:cNvSpPr/>
          <p:nvPr/>
        </p:nvSpPr>
        <p:spPr>
          <a:xfrm>
            <a:off x="6334540" y="2336948"/>
            <a:ext cx="967409" cy="325090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B056FE9-8D3B-4378-9D38-38763A0C0957}"/>
              </a:ext>
            </a:extLst>
          </p:cNvPr>
          <p:cNvSpPr/>
          <p:nvPr/>
        </p:nvSpPr>
        <p:spPr>
          <a:xfrm>
            <a:off x="8423143" y="2336948"/>
            <a:ext cx="967409" cy="325090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2955E92-D03C-4B2E-853D-4B7A126A4B74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>
            <a:off x="5624593" y="4591085"/>
            <a:ext cx="196887" cy="2190418"/>
          </a:xfrm>
          <a:prstGeom prst="bentConnector3">
            <a:avLst>
              <a:gd name="adj1" fmla="val 313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7FB78A7-C9F5-4973-A560-491772628B54}"/>
              </a:ext>
            </a:extLst>
          </p:cNvPr>
          <p:cNvCxnSpPr>
            <a:cxnSpLocks/>
            <a:stCxn id="15" idx="2"/>
            <a:endCxn id="2" idx="2"/>
          </p:cNvCxnSpPr>
          <p:nvPr/>
        </p:nvCxnSpPr>
        <p:spPr>
          <a:xfrm rot="5400000">
            <a:off x="5453336" y="2314579"/>
            <a:ext cx="180240" cy="6726785"/>
          </a:xfrm>
          <a:prstGeom prst="bentConnector3">
            <a:avLst>
              <a:gd name="adj1" fmla="val 537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48761" y="568708"/>
            <a:ext cx="150393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프로토타입 설명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252A6-525E-480B-B045-869F336852FE}"/>
              </a:ext>
            </a:extLst>
          </p:cNvPr>
          <p:cNvSpPr/>
          <p:nvPr/>
        </p:nvSpPr>
        <p:spPr>
          <a:xfrm>
            <a:off x="5185820" y="1458856"/>
            <a:ext cx="2474466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발급과정 공인인증서 삭제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A95F59-B05F-45C6-B9D0-9D705B41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30" y="2308366"/>
            <a:ext cx="2474466" cy="40264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F848D1-3745-475D-9E05-D258B00C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584" y="2308366"/>
            <a:ext cx="2729266" cy="4126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FB7B50-F454-4853-8618-9AFF427131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0705" y="2313409"/>
            <a:ext cx="2534189" cy="4100091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909075-F8D5-45DF-9186-781ADBE48E48}"/>
              </a:ext>
            </a:extLst>
          </p:cNvPr>
          <p:cNvSpPr/>
          <p:nvPr/>
        </p:nvSpPr>
        <p:spPr>
          <a:xfrm>
            <a:off x="4462818" y="3962400"/>
            <a:ext cx="4148919" cy="360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48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048761" y="568708"/>
            <a:ext cx="150393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프로토타입 설명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252A6-525E-480B-B045-869F336852FE}"/>
              </a:ext>
            </a:extLst>
          </p:cNvPr>
          <p:cNvSpPr/>
          <p:nvPr/>
        </p:nvSpPr>
        <p:spPr>
          <a:xfrm>
            <a:off x="5185820" y="1458856"/>
            <a:ext cx="2474466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인증과정 간소화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E84D71-9D35-40EB-A222-8F7F4725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52" y="2109241"/>
            <a:ext cx="2487421" cy="42217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26CC45-1E48-457E-BB00-73DD62B6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645" y="2109240"/>
            <a:ext cx="2593715" cy="4221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468BDD-656E-4A92-A6FB-E94681A61A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7107" y="2109241"/>
            <a:ext cx="2611072" cy="430425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909075-F8D5-45DF-9186-781ADBE48E48}"/>
              </a:ext>
            </a:extLst>
          </p:cNvPr>
          <p:cNvSpPr/>
          <p:nvPr/>
        </p:nvSpPr>
        <p:spPr>
          <a:xfrm>
            <a:off x="4462818" y="3962400"/>
            <a:ext cx="4148919" cy="360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7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둥근 사각형 1"/>
          <p:cNvSpPr/>
          <p:nvPr/>
        </p:nvSpPr>
        <p:spPr>
          <a:xfrm flipH="1">
            <a:off x="863600" y="444500"/>
            <a:ext cx="11328400" cy="6413500"/>
          </a:xfrm>
          <a:prstGeom prst="round1Rect">
            <a:avLst>
              <a:gd name="adj" fmla="val 3217"/>
            </a:avLst>
          </a:prstGeom>
          <a:solidFill>
            <a:srgbClr val="5A497D"/>
          </a:solidFill>
          <a:ln>
            <a:noFill/>
          </a:ln>
          <a:effectLst>
            <a:outerShdw blurRad="457200" dist="88900" dir="135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79800" y="2912470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>
                <a:solidFill>
                  <a:srgbClr val="FF6699"/>
                </a:solidFill>
              </a:rPr>
              <a:t>감사합니다</a:t>
            </a:r>
            <a:r>
              <a:rPr lang="en-US" altLang="ko-KR" sz="4800" b="1" i="1" dirty="0">
                <a:solidFill>
                  <a:srgbClr val="FF6699"/>
                </a:solidFill>
              </a:rPr>
              <a:t>.</a:t>
            </a:r>
            <a:endParaRPr lang="ko-KR" altLang="en-US" sz="2800" i="1" dirty="0">
              <a:solidFill>
                <a:prstClr val="white"/>
              </a:solidFill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961901" y="546264"/>
            <a:ext cx="11230098" cy="6311735"/>
          </a:xfrm>
          <a:prstGeom prst="round1Rect">
            <a:avLst>
              <a:gd name="adj" fmla="val 1909"/>
            </a:avLst>
          </a:prstGeom>
          <a:noFill/>
          <a:ln>
            <a:solidFill>
              <a:srgbClr val="46396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599" y="558969"/>
            <a:ext cx="19639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bg1"/>
                </a:solidFill>
              </a:rPr>
              <a:t>담당조교</a:t>
            </a:r>
            <a:r>
              <a:rPr lang="ko-KR" altLang="en-US" b="1" dirty="0">
                <a:solidFill>
                  <a:schemeClr val="bg1"/>
                </a:solidFill>
              </a:rPr>
              <a:t> 피드백 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489665" y="1329100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피드백 내용</a:t>
            </a:r>
          </a:p>
        </p:txBody>
      </p:sp>
      <p:pic>
        <p:nvPicPr>
          <p:cNvPr id="1026" name="Picture 2" descr="피드백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71" y="2544732"/>
            <a:ext cx="5508006" cy="24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피드백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78" y="2544732"/>
            <a:ext cx="4907423" cy="289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20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558969"/>
            <a:ext cx="480291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시퀀스 다이어그램 </a:t>
            </a:r>
            <a:r>
              <a:rPr lang="en-US" altLang="ko-KR" b="1" dirty="0">
                <a:solidFill>
                  <a:prstClr val="white"/>
                </a:solidFill>
              </a:rPr>
              <a:t>– </a:t>
            </a:r>
            <a:r>
              <a:rPr lang="ko-KR" altLang="en-US" b="1" dirty="0">
                <a:solidFill>
                  <a:prstClr val="white"/>
                </a:solidFill>
              </a:rPr>
              <a:t>신분증 발급하기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수정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5630343" y="1509588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수정 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FF4CAC-5508-48E6-9EAE-B526B87AA5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0774" y="2171700"/>
            <a:ext cx="9155457" cy="448407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0123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558969"/>
            <a:ext cx="47211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시퀀스 다이어그램 </a:t>
            </a:r>
            <a:r>
              <a:rPr lang="en-US" altLang="ko-KR" b="1" dirty="0">
                <a:solidFill>
                  <a:prstClr val="white"/>
                </a:solidFill>
              </a:rPr>
              <a:t>– </a:t>
            </a:r>
            <a:r>
              <a:rPr lang="ko-KR" altLang="en-US" b="1" dirty="0">
                <a:solidFill>
                  <a:prstClr val="white"/>
                </a:solidFill>
              </a:rPr>
              <a:t>신분증 발급하기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수정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5630343" y="1509588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수정 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630343" y="1483574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수정 후</a:t>
            </a:r>
          </a:p>
        </p:txBody>
      </p:sp>
      <p:pic>
        <p:nvPicPr>
          <p:cNvPr id="11" name="그림 10" descr="C:\Users\sikga\AppData\Local\Microsoft\Windows\INetCache\Content.Word\발급시퀸스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36" y="2025110"/>
            <a:ext cx="8196825" cy="4604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44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558969"/>
            <a:ext cx="45720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시퀀스 다이어그램 </a:t>
            </a:r>
            <a:r>
              <a:rPr lang="en-US" altLang="ko-KR" b="1" dirty="0">
                <a:solidFill>
                  <a:prstClr val="white"/>
                </a:solidFill>
              </a:rPr>
              <a:t>– </a:t>
            </a:r>
            <a:r>
              <a:rPr lang="ko-KR" altLang="en-US" b="1" dirty="0">
                <a:solidFill>
                  <a:prstClr val="white"/>
                </a:solidFill>
              </a:rPr>
              <a:t>신원 인증하기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수정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443F6-9A69-4CC6-AAAA-621CE85058DB}"/>
              </a:ext>
            </a:extLst>
          </p:cNvPr>
          <p:cNvSpPr/>
          <p:nvPr/>
        </p:nvSpPr>
        <p:spPr>
          <a:xfrm>
            <a:off x="5563570" y="1605532"/>
            <a:ext cx="179491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5A497D"/>
                </a:solidFill>
              </a:rPr>
              <a:t>수정 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58296A-C149-4C56-A0DE-951D600ADA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0755" y="2164103"/>
            <a:ext cx="8126730" cy="450046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359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558969"/>
            <a:ext cx="45720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시퀀스 다이어그램 </a:t>
            </a:r>
            <a:r>
              <a:rPr lang="en-US" altLang="ko-KR" b="1" dirty="0">
                <a:solidFill>
                  <a:prstClr val="white"/>
                </a:solidFill>
              </a:rPr>
              <a:t>– </a:t>
            </a:r>
            <a:r>
              <a:rPr lang="ko-KR" altLang="en-US" b="1" dirty="0">
                <a:solidFill>
                  <a:prstClr val="white"/>
                </a:solidFill>
              </a:rPr>
              <a:t>신원 인증하기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수정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630343" y="1483574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수정 후</a:t>
            </a:r>
          </a:p>
        </p:txBody>
      </p:sp>
      <p:pic>
        <p:nvPicPr>
          <p:cNvPr id="3074" name="Picture 2" descr="검증시퀸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02" y="2048608"/>
            <a:ext cx="8693173" cy="46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34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558969"/>
            <a:ext cx="21130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chemeClr val="bg1"/>
                </a:solidFill>
              </a:rPr>
              <a:t>프로토타입</a:t>
            </a:r>
            <a:r>
              <a:rPr lang="ko-KR" altLang="en-US" b="1" dirty="0">
                <a:solidFill>
                  <a:schemeClr val="bg1"/>
                </a:solidFill>
              </a:rPr>
              <a:t> 피드백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432222" y="1962955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피드백 내용</a:t>
            </a:r>
          </a:p>
        </p:txBody>
      </p:sp>
      <p:pic>
        <p:nvPicPr>
          <p:cNvPr id="4098" name="Picture 2" descr="피드백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84" y="2552944"/>
            <a:ext cx="7655649" cy="339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6035" y="5925740"/>
            <a:ext cx="90472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이러한 결과 프로토타입은 따로 수정을 하지않았고 설문조사의 전체적인 결과를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요약하면  </a:t>
            </a:r>
            <a:r>
              <a:rPr lang="ko-KR" altLang="ko-KR" sz="1500" b="1" dirty="0">
                <a:solidFill>
                  <a:srgbClr val="FF0000"/>
                </a:solidFill>
              </a:rPr>
              <a:t>어플리케이션의 기능적인요소부분은 대체적으로 편리하다고 하였으나</a:t>
            </a:r>
            <a:r>
              <a:rPr lang="en-US" altLang="ko-KR" sz="1500" b="1" dirty="0">
                <a:solidFill>
                  <a:srgbClr val="FF0000"/>
                </a:solidFill>
              </a:rPr>
              <a:t> UI/UX</a:t>
            </a:r>
            <a:r>
              <a:rPr lang="ko-KR" altLang="ko-KR" sz="1500" b="1" dirty="0">
                <a:solidFill>
                  <a:srgbClr val="FF0000"/>
                </a:solidFill>
              </a:rPr>
              <a:t>부분과 </a:t>
            </a:r>
            <a:r>
              <a:rPr lang="ko-KR" altLang="ko-KR" sz="1500" b="1" dirty="0" err="1">
                <a:solidFill>
                  <a:srgbClr val="FF0000"/>
                </a:solidFill>
              </a:rPr>
              <a:t>디자인등의</a:t>
            </a:r>
            <a:r>
              <a:rPr lang="ko-KR" altLang="ko-KR" sz="1500" b="1" dirty="0">
                <a:solidFill>
                  <a:srgbClr val="FF0000"/>
                </a:solidFill>
              </a:rPr>
              <a:t> 문제가 있다는 지적을 받았습니다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612508"/>
            <a:ext cx="110799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bg1"/>
                </a:solidFill>
              </a:rPr>
              <a:t>설문조사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1C4BBA-2DAC-4796-A6A4-14DA6EDB53E2}"/>
              </a:ext>
            </a:extLst>
          </p:cNvPr>
          <p:cNvSpPr/>
          <p:nvPr/>
        </p:nvSpPr>
        <p:spPr>
          <a:xfrm>
            <a:off x="1483310" y="2269128"/>
            <a:ext cx="4517846" cy="907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5A497D"/>
                </a:solidFill>
              </a:rPr>
              <a:t> 1.</a:t>
            </a:r>
            <a:r>
              <a:rPr lang="ko-KR" altLang="en-US" sz="1400" b="1" dirty="0">
                <a:solidFill>
                  <a:srgbClr val="5A497D"/>
                </a:solidFill>
              </a:rPr>
              <a:t> 개발 의도에 맞게 개발했는가</a:t>
            </a:r>
            <a:r>
              <a:rPr lang="en-US" altLang="ko-KR" sz="1400" b="1" dirty="0">
                <a:solidFill>
                  <a:srgbClr val="5A497D"/>
                </a:solidFill>
              </a:rPr>
              <a:t>?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9CCCBD-373A-4312-85E7-F5DD0DC6E72E}"/>
              </a:ext>
            </a:extLst>
          </p:cNvPr>
          <p:cNvSpPr/>
          <p:nvPr/>
        </p:nvSpPr>
        <p:spPr>
          <a:xfrm>
            <a:off x="1483309" y="3144727"/>
            <a:ext cx="4517848" cy="907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5A497D"/>
                </a:solidFill>
              </a:rPr>
              <a:t> 2. </a:t>
            </a:r>
            <a:r>
              <a:rPr lang="ko-KR" altLang="en-US" sz="1400" b="1" dirty="0">
                <a:solidFill>
                  <a:srgbClr val="5A497D"/>
                </a:solidFill>
              </a:rPr>
              <a:t>사용자가 필요로 하는 추가 기능이 있는가</a:t>
            </a:r>
            <a:r>
              <a:rPr lang="en-US" altLang="ko-KR" sz="1400" b="1" dirty="0">
                <a:solidFill>
                  <a:srgbClr val="5A497D"/>
                </a:solidFill>
              </a:rPr>
              <a:t>?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766B59-B93E-4C26-BF78-5CCACD3DD0C9}"/>
              </a:ext>
            </a:extLst>
          </p:cNvPr>
          <p:cNvSpPr/>
          <p:nvPr/>
        </p:nvSpPr>
        <p:spPr>
          <a:xfrm>
            <a:off x="1483308" y="4020326"/>
            <a:ext cx="4517848" cy="907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5A497D"/>
                </a:solidFill>
              </a:rPr>
              <a:t> 3. </a:t>
            </a:r>
            <a:r>
              <a:rPr lang="ko-KR" altLang="en-US" sz="1400" b="1" dirty="0">
                <a:solidFill>
                  <a:srgbClr val="5A497D"/>
                </a:solidFill>
              </a:rPr>
              <a:t>사용자가 가장 필요로 하는 부분은 무엇인가</a:t>
            </a:r>
            <a:r>
              <a:rPr lang="en-US" altLang="ko-KR" sz="1400" b="1" dirty="0">
                <a:solidFill>
                  <a:srgbClr val="5A497D"/>
                </a:solidFill>
              </a:rPr>
              <a:t>?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6446A9-17AD-4A6F-B6CB-6F7F7E8B2A98}"/>
              </a:ext>
            </a:extLst>
          </p:cNvPr>
          <p:cNvSpPr/>
          <p:nvPr/>
        </p:nvSpPr>
        <p:spPr>
          <a:xfrm>
            <a:off x="1483308" y="4895925"/>
            <a:ext cx="4517848" cy="907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5A497D"/>
                </a:solidFill>
              </a:rPr>
              <a:t> 4. </a:t>
            </a:r>
            <a:r>
              <a:rPr lang="ko-KR" altLang="en-US" sz="1400" b="1" dirty="0">
                <a:solidFill>
                  <a:srgbClr val="5A497D"/>
                </a:solidFill>
              </a:rPr>
              <a:t>더 </a:t>
            </a:r>
            <a:r>
              <a:rPr lang="ko-KR" altLang="en-US" sz="1400" b="1" dirty="0" err="1">
                <a:solidFill>
                  <a:srgbClr val="5A497D"/>
                </a:solidFill>
              </a:rPr>
              <a:t>다음어야</a:t>
            </a:r>
            <a:r>
              <a:rPr lang="ko-KR" altLang="en-US" sz="1400" b="1" dirty="0">
                <a:solidFill>
                  <a:srgbClr val="5A497D"/>
                </a:solidFill>
              </a:rPr>
              <a:t> 하는 부분이 있는가</a:t>
            </a:r>
            <a:r>
              <a:rPr lang="en-US" altLang="ko-KR" sz="1400" b="1" dirty="0">
                <a:solidFill>
                  <a:srgbClr val="5A497D"/>
                </a:solidFill>
              </a:rPr>
              <a:t>?</a:t>
            </a:r>
            <a:endParaRPr lang="ko-KR" altLang="en-US" sz="1400" b="1" dirty="0">
              <a:solidFill>
                <a:srgbClr val="5A497D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23488A-17FE-4A5B-923B-0BD76036D9CB}"/>
              </a:ext>
            </a:extLst>
          </p:cNvPr>
          <p:cNvSpPr/>
          <p:nvPr/>
        </p:nvSpPr>
        <p:spPr>
          <a:xfrm>
            <a:off x="6519120" y="3311461"/>
            <a:ext cx="1803633" cy="1641442"/>
          </a:xfrm>
          <a:prstGeom prst="rightArrow">
            <a:avLst/>
          </a:prstGeom>
          <a:solidFill>
            <a:srgbClr val="5A497D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C6A182-C61A-4EE5-9F3F-C352E46336EE}"/>
              </a:ext>
            </a:extLst>
          </p:cNvPr>
          <p:cNvSpPr/>
          <p:nvPr/>
        </p:nvSpPr>
        <p:spPr>
          <a:xfrm>
            <a:off x="8647681" y="3311461"/>
            <a:ext cx="3086040" cy="1641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5A497D"/>
                </a:solidFill>
              </a:rPr>
              <a:t>개발 방향성 확인</a:t>
            </a:r>
            <a:endParaRPr lang="en-US" altLang="ko-KR" sz="2400" b="1" dirty="0">
              <a:solidFill>
                <a:srgbClr val="5A497D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5A497D"/>
                </a:solidFill>
              </a:rPr>
              <a:t>&amp;</a:t>
            </a:r>
            <a:r>
              <a:rPr lang="ko-KR" altLang="en-US" sz="2400" b="1" dirty="0">
                <a:solidFill>
                  <a:srgbClr val="5A497D"/>
                </a:solidFill>
              </a:rPr>
              <a:t> </a:t>
            </a:r>
            <a:endParaRPr lang="en-US" altLang="ko-KR" sz="2400" b="1" dirty="0">
              <a:solidFill>
                <a:srgbClr val="5A497D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5A497D"/>
                </a:solidFill>
              </a:rPr>
              <a:t>진행과정 검토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0616D-D496-44BF-80B9-A58D94399009}"/>
              </a:ext>
            </a:extLst>
          </p:cNvPr>
          <p:cNvSpPr/>
          <p:nvPr/>
        </p:nvSpPr>
        <p:spPr>
          <a:xfrm>
            <a:off x="2844775" y="1624242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질문 의도</a:t>
            </a:r>
          </a:p>
        </p:txBody>
      </p:sp>
    </p:spTree>
    <p:extLst>
      <p:ext uri="{BB962C8B-B14F-4D97-AF65-F5344CB8AC3E}">
        <p14:creationId xmlns:p14="http://schemas.microsoft.com/office/powerpoint/2010/main" val="386801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63600" y="444500"/>
            <a:ext cx="11328400" cy="6413500"/>
            <a:chOff x="863600" y="444500"/>
            <a:chExt cx="11328400" cy="6413500"/>
          </a:xfrm>
          <a:effectLst>
            <a:outerShdw blurRad="457200" dist="889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한쪽 모서리가 둥근 사각형 4"/>
            <p:cNvSpPr/>
            <p:nvPr/>
          </p:nvSpPr>
          <p:spPr>
            <a:xfrm flipH="1">
              <a:off x="863600" y="444500"/>
              <a:ext cx="11328400" cy="622300"/>
            </a:xfrm>
            <a:prstGeom prst="round1Rect">
              <a:avLst>
                <a:gd name="adj" fmla="val 35034"/>
              </a:avLst>
            </a:prstGeom>
            <a:solidFill>
              <a:srgbClr val="5A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flipH="1">
              <a:off x="863600" y="1066800"/>
              <a:ext cx="11328400" cy="5791200"/>
            </a:xfrm>
            <a:prstGeom prst="rect">
              <a:avLst/>
            </a:prstGeom>
            <a:solidFill>
              <a:srgbClr val="F4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63600" y="612508"/>
            <a:ext cx="458490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설문조사 </a:t>
            </a:r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개발 의도에 맞게 개발했는가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A2657A-F8E3-45A7-8759-048C7CC059AE}"/>
              </a:ext>
            </a:extLst>
          </p:cNvPr>
          <p:cNvSpPr/>
          <p:nvPr/>
        </p:nvSpPr>
        <p:spPr>
          <a:xfrm>
            <a:off x="5198543" y="1942207"/>
            <a:ext cx="1794913" cy="360000"/>
          </a:xfrm>
          <a:prstGeom prst="rect">
            <a:avLst/>
          </a:prstGeom>
          <a:solidFill>
            <a:srgbClr val="5A497D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92100" dist="38100" algn="l" rotWithShape="0">
              <a:srgbClr val="5A497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답변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CBEE94-55E2-48AF-BBFF-F7B0DC8C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45" y="2529353"/>
            <a:ext cx="6122110" cy="326184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5944695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219</Words>
  <Application>Microsoft Office PowerPoint</Application>
  <PresentationFormat>와이드스크린</PresentationFormat>
  <Paragraphs>52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UYEON</cp:lastModifiedBy>
  <cp:revision>83</cp:revision>
  <dcterms:created xsi:type="dcterms:W3CDTF">2020-04-10T03:04:49Z</dcterms:created>
  <dcterms:modified xsi:type="dcterms:W3CDTF">2020-05-30T11:16:40Z</dcterms:modified>
</cp:coreProperties>
</file>