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0" r:id="rId2"/>
  </p:sldMasterIdLst>
  <p:notesMasterIdLst>
    <p:notesMasterId r:id="rId32"/>
  </p:notesMasterIdLst>
  <p:sldIdLst>
    <p:sldId id="257" r:id="rId3"/>
    <p:sldId id="259" r:id="rId4"/>
    <p:sldId id="267" r:id="rId5"/>
    <p:sldId id="289" r:id="rId6"/>
    <p:sldId id="291" r:id="rId7"/>
    <p:sldId id="290" r:id="rId8"/>
    <p:sldId id="292" r:id="rId9"/>
    <p:sldId id="294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272" r:id="rId18"/>
    <p:sldId id="284" r:id="rId19"/>
    <p:sldId id="285" r:id="rId20"/>
    <p:sldId id="263" r:id="rId21"/>
    <p:sldId id="280" r:id="rId22"/>
    <p:sldId id="301" r:id="rId23"/>
    <p:sldId id="302" r:id="rId24"/>
    <p:sldId id="303" r:id="rId25"/>
    <p:sldId id="304" r:id="rId26"/>
    <p:sldId id="305" r:id="rId27"/>
    <p:sldId id="281" r:id="rId28"/>
    <p:sldId id="286" r:id="rId29"/>
    <p:sldId id="287" r:id="rId30"/>
    <p:sldId id="256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Arial Rounded MT Bold" panose="020F0704030504030204" pitchFamily="34" charset="0"/>
      <p:regular r:id="rId37"/>
    </p:embeddedFont>
    <p:embeddedFont>
      <p:font typeface="Calibri Light" panose="020F0302020204030204" pitchFamily="34" charset="0"/>
      <p:regular r:id="rId38"/>
      <p: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F64"/>
    <a:srgbClr val="B3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5"/>
    <p:restoredTop sz="94666"/>
  </p:normalViewPr>
  <p:slideViewPr>
    <p:cSldViewPr snapToGrid="0" snapToObjects="1">
      <p:cViewPr varScale="1">
        <p:scale>
          <a:sx n="100" d="100"/>
          <a:sy n="100" d="100"/>
        </p:scale>
        <p:origin x="84" y="30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64494-7AE9-452F-B2C5-35334517B9D9}" type="datetimeFigureOut">
              <a:rPr lang="en-SG" smtClean="0"/>
              <a:t>5/7/2018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6063E-BF95-4D99-B7CC-664295FD70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88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9E1E7E-14F1-BD4C-A610-EF53DDEED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E0E602-1034-2847-AC77-2A4835E6B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34BEA1-21E3-4C4E-93D2-AEFC58D8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8C79-DA9D-434D-96A3-1819E12FB6F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607A45-451A-D944-A4B1-6BFF9C52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55C66F-83C3-8942-90F2-CCFA868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BD6-7A7D-4646-999A-49428D14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567892-BBAE-774B-8FE4-0E75786B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34FB23-6BA1-6E47-A643-DFA32F3B8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EA5CB1-8181-3F4C-9D02-83D01471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8C79-DA9D-434D-96A3-1819E12FB6F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E5EFDB-2431-DC4E-B336-B8943776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2AE643-417F-384A-9803-A1439850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BD6-7A7D-4646-999A-49428D14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78E2438-C187-DB46-BAAC-536415F16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699D20-0917-184D-9945-BB3AB6123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36B104-9C70-224E-B473-8AB22896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8C79-DA9D-434D-96A3-1819E12FB6F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1D7B9F-B3BD-1646-AE64-E1A2FC70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0FD857-64D8-D74E-BB6E-ACB12CB6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BD6-7A7D-4646-999A-49428D14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8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708FAF9-ADE0-F944-9B6D-2274F2EFB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926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chain&amp;Dap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54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2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07758-F608-4E49-B10D-8800E38D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08FAF9-ADE0-F944-9B6D-2274F2EF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410E5C-8A93-EA48-B92C-00834AE1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8C79-DA9D-434D-96A3-1819E12FB6F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7A639D-24E7-3348-A6CE-1C7AB751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BA916C-2F53-F44D-A8C5-E2778DC9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BD6-7A7D-4646-999A-49428D14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5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87B92-2F1B-FC43-8134-A1255ABF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D97D0F-8EAC-124D-BF9F-9613642F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DBC20-C757-AE4A-A21E-5F9E21C5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8C79-DA9D-434D-96A3-1819E12FB6F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C1B259-514A-AA4C-AB5C-19972CE5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28D4B7-BD26-1A44-861F-408E8679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BD6-7A7D-4646-999A-49428D14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F54C7-00FE-A046-BCC7-8F2345A7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4EFE88-BD93-5443-BD38-6EE4224B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582CBC-68F1-AE49-9FAB-E7A0C5D2D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9A7CD1-2D45-C345-A032-7904C678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8C79-DA9D-434D-96A3-1819E12FB6F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4FBDB5-CF95-BA48-8824-1B2D6C06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FF9335-3AC8-6746-9E87-7FA92900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BD6-7A7D-4646-999A-49428D14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59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496D4-2822-CC44-B836-D6960430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9AF6A8-15A4-6A43-8737-6BA5AC69B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380CB3-61C3-BA40-8175-AA0422CB8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8FA908E-69C0-A448-BFE8-504B701E0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2ECF936-CB9A-1646-8751-70CCE341F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97132CA-AA65-1844-A01B-049EA6FA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8C79-DA9D-434D-96A3-1819E12FB6F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5B2FED0-82BA-1F48-A008-A174FED2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1C1BAC0-025B-6D40-A61E-5E4FDF7C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BD6-7A7D-4646-999A-49428D14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7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50428-79CA-0A49-BD02-CB38FC63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97D47C-CC70-3D48-8923-0872FEAE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8C79-DA9D-434D-96A3-1819E12FB6F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A683BB-011E-634B-9097-2B9F505A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10713B-5CFE-0848-A793-582B4907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BD6-7A7D-4646-999A-49428D14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10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3C34BA0-7C69-9F41-B7ED-ECD0AC7E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8C79-DA9D-434D-96A3-1819E12FB6F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7BE32E-00AC-7C42-9F9A-3D4AD5D1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575555-F270-E940-A2A5-B406898E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BD6-7A7D-4646-999A-49428D14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236B2-ECD6-AD42-904F-961DFD4E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F8B959-0283-D248-B929-DE2682D9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59C2E8-E32B-8E4B-9D2D-F6F442B16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651AE8-0764-904C-9E4C-AB9352A2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8C79-DA9D-434D-96A3-1819E12FB6F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252599-9FCD-A543-A1E6-F85133C3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5C6AEC-5CDA-E742-AE16-2CB5F899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BD6-7A7D-4646-999A-49428D14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278DD-929E-C343-A3B7-622633A4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54D0062-7BF0-834A-935F-E0FBCB6AC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ACFD79-4005-6A4B-946B-64D7E3809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789A48-D5A2-FB4A-8557-D32F2448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8C79-DA9D-434D-96A3-1819E12FB6F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ED7E26-A527-8243-A66E-A7F2F0D9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B52B9C-F078-6C4B-9DD7-9A66C541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BD6-7A7D-4646-999A-49428D14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0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CE537C6-6BE4-4D42-9E8B-0F51ABBF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9663B8-5D43-B145-9F81-3B341994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7EE1FE-8B68-D145-89B1-ABC7BEDDC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8C79-DA9D-434D-96A3-1819E12FB6F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29063F-2B9F-DA49-BF3A-A71D54E6C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685FE2-0BCB-8C4B-B716-FB32AE585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4BD6-7A7D-4646-999A-49428D14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3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934" y="-228600"/>
            <a:ext cx="13049956" cy="734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7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ethereum.org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enneth.hu@Hot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kovan-testnet/faucet" TargetMode="External"/><Relationship Id="rId2" Type="http://schemas.openxmlformats.org/officeDocument/2006/relationships/hyperlink" Target="https://faucet.metamask.io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aucet.rinkeby.io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9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8375" y="1330604"/>
            <a:ext cx="10515600" cy="4351338"/>
          </a:xfrm>
        </p:spPr>
        <p:txBody>
          <a:bodyPr/>
          <a:lstStyle/>
          <a:p>
            <a:r>
              <a:rPr lang="en-SG" altLang="zh-TW" dirty="0">
                <a:solidFill>
                  <a:srgbClr val="00778D"/>
                </a:solidFill>
              </a:rPr>
              <a:t>Creating the candidate block</a:t>
            </a:r>
          </a:p>
          <a:p>
            <a:endParaRPr lang="zh-TW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Mining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cxnSp>
        <p:nvCxnSpPr>
          <p:cNvPr id="6" name="直線單箭頭接點 5"/>
          <p:cNvCxnSpPr>
            <a:stCxn id="5" idx="2"/>
          </p:cNvCxnSpPr>
          <p:nvPr/>
        </p:nvCxnSpPr>
        <p:spPr>
          <a:xfrm>
            <a:off x="3278949" y="3871751"/>
            <a:ext cx="0" cy="80888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824799" y="4668041"/>
            <a:ext cx="2908300" cy="9395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HASHING ( SHA256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>
            <a:endCxn id="20" idx="1"/>
          </p:cNvCxnSpPr>
          <p:nvPr/>
        </p:nvCxnSpPr>
        <p:spPr>
          <a:xfrm flipV="1">
            <a:off x="4798599" y="4701068"/>
            <a:ext cx="802101" cy="51413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7072248" y="3602316"/>
            <a:ext cx="1" cy="70072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784725" y="3602316"/>
            <a:ext cx="794447" cy="90686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075424" y="5215199"/>
            <a:ext cx="0" cy="59039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1824799" y="1941351"/>
            <a:ext cx="2908300" cy="1930400"/>
            <a:chOff x="3292475" y="2346456"/>
            <a:chExt cx="2908300" cy="1930400"/>
          </a:xfrm>
        </p:grpSpPr>
        <p:sp>
          <p:nvSpPr>
            <p:cNvPr id="5" name="矩形 4"/>
            <p:cNvSpPr/>
            <p:nvPr/>
          </p:nvSpPr>
          <p:spPr>
            <a:xfrm>
              <a:off x="3292475" y="2346456"/>
              <a:ext cx="2908300" cy="1930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altLang="zh-TW" dirty="0" smtClean="0"/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</a:t>
              </a:r>
              <a:r>
                <a:rPr lang="en-US" altLang="zh-TW" b="1" dirty="0" smtClean="0">
                  <a:solidFill>
                    <a:schemeClr val="bg1"/>
                  </a:solidFill>
                </a:rPr>
                <a:t>Block’s Block header data</a:t>
              </a:r>
            </a:p>
            <a:p>
              <a:endParaRPr lang="en-US" altLang="zh-TW" b="1" dirty="0">
                <a:solidFill>
                  <a:schemeClr val="bg1"/>
                </a:solidFill>
              </a:endParaRPr>
            </a:p>
            <a:p>
              <a:r>
                <a:rPr lang="en-US" altLang="zh-TW" b="1" dirty="0" smtClean="0">
                  <a:solidFill>
                    <a:schemeClr val="bg1"/>
                  </a:solidFill>
                </a:rPr>
                <a:t>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 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412968" y="3052759"/>
              <a:ext cx="1294731" cy="48599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Hash of previous block header</a:t>
              </a:r>
              <a:endParaRPr lang="zh-TW" altLang="en-US" sz="1200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12968" y="3609808"/>
              <a:ext cx="1294731" cy="4724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/>
                <a:t>Merkle</a:t>
              </a:r>
              <a:r>
                <a:rPr lang="en-US" altLang="zh-TW" sz="1400" dirty="0"/>
                <a:t> root</a:t>
              </a:r>
              <a:endParaRPr lang="zh-TW" altLang="en-US" sz="1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923597" y="3052759"/>
              <a:ext cx="1061280" cy="48599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Timestamp</a:t>
              </a:r>
              <a:endParaRPr lang="zh-TW" altLang="en-US" sz="1400" b="1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913728" y="3609808"/>
              <a:ext cx="1071149" cy="449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Nonce</a:t>
              </a:r>
              <a:endParaRPr lang="zh-TW" altLang="en-US" sz="1400" dirty="0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5797550" y="2620390"/>
            <a:ext cx="279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 : (</a:t>
            </a:r>
          </a:p>
          <a:p>
            <a:r>
              <a:rPr lang="en-US" altLang="zh-TW" dirty="0" smtClean="0"/>
              <a:t>Increment the nonce by 1.</a:t>
            </a:r>
          </a:p>
          <a:p>
            <a:r>
              <a:rPr lang="en-US" altLang="zh-TW" dirty="0" smtClean="0"/>
              <a:t>Hash again!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600700" y="4377902"/>
            <a:ext cx="361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Is hash (A8SBERA….) lower than the target? (check the leading zeros)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010275" y="5771259"/>
            <a:ext cx="279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YES! Problem Solved.</a:t>
            </a:r>
          </a:p>
        </p:txBody>
      </p:sp>
      <p:sp>
        <p:nvSpPr>
          <p:cNvPr id="26" name="爆炸 1 25"/>
          <p:cNvSpPr/>
          <p:nvPr/>
        </p:nvSpPr>
        <p:spPr>
          <a:xfrm>
            <a:off x="8027815" y="114462"/>
            <a:ext cx="4164185" cy="354568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/>
              <a:t>Proof of Work 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674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9" grpId="0"/>
      <p:bldP spid="20" grpId="0"/>
      <p:bldP spid="21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Block header hash is less than the target</a:t>
            </a:r>
          </a:p>
          <a:p>
            <a:r>
              <a:rPr lang="en-US" altLang="zh-TW" dirty="0" smtClean="0"/>
              <a:t>Block size is within acceptable limits</a:t>
            </a:r>
          </a:p>
          <a:p>
            <a:r>
              <a:rPr lang="en-US" altLang="zh-TW" dirty="0" smtClean="0"/>
              <a:t>Block timestamp is less than two hours in the future.</a:t>
            </a:r>
          </a:p>
          <a:p>
            <a:r>
              <a:rPr lang="en-US" altLang="zh-TW" dirty="0" smtClean="0"/>
              <a:t>The first transaction is a </a:t>
            </a:r>
            <a:r>
              <a:rPr lang="en-US" altLang="zh-TW" dirty="0" err="1" smtClean="0"/>
              <a:t>coinbase</a:t>
            </a:r>
            <a:r>
              <a:rPr lang="en-US" altLang="zh-TW" dirty="0" smtClean="0"/>
              <a:t> transaction ( and only the first )</a:t>
            </a:r>
          </a:p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coinbase</a:t>
            </a:r>
            <a:r>
              <a:rPr lang="en-US" altLang="zh-TW" dirty="0" smtClean="0"/>
              <a:t> transaction has a valid reward.</a:t>
            </a:r>
          </a:p>
          <a:p>
            <a:r>
              <a:rPr lang="en-US" altLang="zh-TW" dirty="0" smtClean="0"/>
              <a:t>All transactions within the blocks are valid ( also have a checklist on their own )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Source : https://dev.to/damcosset/blockchain-what-is-mining-2eod</a:t>
            </a:r>
            <a:endParaRPr lang="zh-TW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altLang="zh-TW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Validate </a:t>
            </a:r>
            <a:r>
              <a:rPr lang="en-SG" altLang="zh-TW" sz="54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the new block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967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雲朵形 1"/>
          <p:cNvSpPr/>
          <p:nvPr/>
        </p:nvSpPr>
        <p:spPr>
          <a:xfrm>
            <a:off x="457200" y="63369"/>
            <a:ext cx="5778500" cy="38481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7343775" y="215900"/>
            <a:ext cx="4594225" cy="2340465"/>
            <a:chOff x="7343775" y="215900"/>
            <a:chExt cx="4594225" cy="2340465"/>
          </a:xfrm>
        </p:grpSpPr>
        <p:sp>
          <p:nvSpPr>
            <p:cNvPr id="4" name="流程圖: 接點 3"/>
            <p:cNvSpPr/>
            <p:nvPr/>
          </p:nvSpPr>
          <p:spPr>
            <a:xfrm>
              <a:off x="7343775" y="1613587"/>
              <a:ext cx="901700" cy="942778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流程圖: 接點 4"/>
            <p:cNvSpPr/>
            <p:nvPr/>
          </p:nvSpPr>
          <p:spPr>
            <a:xfrm>
              <a:off x="10223500" y="571501"/>
              <a:ext cx="901700" cy="942778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/>
            <p:cNvCxnSpPr/>
            <p:nvPr/>
          </p:nvCxnSpPr>
          <p:spPr>
            <a:xfrm flipV="1">
              <a:off x="8245475" y="1206500"/>
              <a:ext cx="1978025" cy="66338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>
              <a:stCxn id="4" idx="0"/>
            </p:cNvCxnSpPr>
            <p:nvPr/>
          </p:nvCxnSpPr>
          <p:spPr>
            <a:xfrm flipV="1">
              <a:off x="7794625" y="215900"/>
              <a:ext cx="236538" cy="139768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1125200" y="1206500"/>
              <a:ext cx="812800" cy="15389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5" idx="7"/>
            </p:cNvCxnSpPr>
            <p:nvPr/>
          </p:nvCxnSpPr>
          <p:spPr>
            <a:xfrm flipV="1">
              <a:off x="10993149" y="215900"/>
              <a:ext cx="417801" cy="49366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endCxn id="5" idx="1"/>
            </p:cNvCxnSpPr>
            <p:nvPr/>
          </p:nvCxnSpPr>
          <p:spPr>
            <a:xfrm>
              <a:off x="10058400" y="215900"/>
              <a:ext cx="297151" cy="49366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1" name="文字方塊 10"/>
          <p:cNvSpPr txBox="1"/>
          <p:nvPr/>
        </p:nvSpPr>
        <p:spPr>
          <a:xfrm>
            <a:off x="8321675" y="2028456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Node</a:t>
            </a:r>
            <a:endParaRPr lang="zh-TW" alt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220733" y="6422024"/>
            <a:ext cx="730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Time</a:t>
            </a:r>
            <a:endParaRPr lang="zh-TW" altLang="en-US" sz="16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6828632" y="1308100"/>
            <a:ext cx="2298700" cy="275284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4" y="2821903"/>
            <a:ext cx="1036687" cy="103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318" y="2849378"/>
            <a:ext cx="776352" cy="77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 15"/>
          <p:cNvSpPr/>
          <p:nvPr/>
        </p:nvSpPr>
        <p:spPr>
          <a:xfrm>
            <a:off x="1066800" y="1042890"/>
            <a:ext cx="2527300" cy="471389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/>
                </a:solidFill>
              </a:rPr>
              <a:t>David </a:t>
            </a:r>
            <a:r>
              <a:rPr lang="en-US" altLang="zh-TW" dirty="0">
                <a:solidFill>
                  <a:schemeClr val="bg2"/>
                </a:solidFill>
                <a:sym typeface="Wingdings" panose="05000000000000000000" pitchFamily="2" charset="2"/>
              </a:rPr>
              <a:t> Sandra   5 BTC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880170" y="2397788"/>
            <a:ext cx="2459930" cy="497812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Brian </a:t>
            </a:r>
            <a:r>
              <a:rPr lang="en-US" altLang="zh-TW" dirty="0" smtClean="0">
                <a:solidFill>
                  <a:schemeClr val="bg2"/>
                </a:solidFill>
                <a:sym typeface="Wingdings" panose="05000000000000000000" pitchFamily="2" charset="2"/>
              </a:rPr>
              <a:t> List   3.02 BTC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235485" y="1704953"/>
            <a:ext cx="2626248" cy="50216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/>
                </a:solidFill>
              </a:rPr>
              <a:t>Mary </a:t>
            </a:r>
            <a:r>
              <a:rPr lang="en-US" altLang="zh-TW" dirty="0">
                <a:solidFill>
                  <a:schemeClr val="bg2"/>
                </a:solidFill>
                <a:sym typeface="Wingdings" panose="05000000000000000000" pitchFamily="2" charset="2"/>
              </a:rPr>
              <a:t> Sandra   10 BTC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193383" y="2927979"/>
            <a:ext cx="2592977" cy="50216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/>
                </a:solidFill>
              </a:rPr>
              <a:t>Lisa </a:t>
            </a:r>
            <a:r>
              <a:rPr lang="en-US" altLang="zh-TW" dirty="0">
                <a:solidFill>
                  <a:schemeClr val="bg2"/>
                </a:solidFill>
                <a:sym typeface="Wingdings" panose="05000000000000000000" pitchFamily="2" charset="2"/>
              </a:rPr>
              <a:t> Sandra   10 BTC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3698483" y="708454"/>
            <a:ext cx="2563851" cy="50216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/>
                </a:solidFill>
                <a:sym typeface="Wingdings" panose="05000000000000000000" pitchFamily="2" charset="2"/>
              </a:rPr>
              <a:t>Sandra </a:t>
            </a:r>
            <a:r>
              <a:rPr lang="en-US" altLang="zh-TW" dirty="0">
                <a:solidFill>
                  <a:schemeClr val="bg2"/>
                </a:solidFill>
                <a:sym typeface="Wingdings" panose="05000000000000000000" pitchFamily="2" charset="2"/>
              </a:rPr>
              <a:t> David 10 BTC</a:t>
            </a:r>
            <a:endParaRPr lang="zh-TW" altLang="en-US" dirty="0">
              <a:solidFill>
                <a:schemeClr val="bg2"/>
              </a:solidFill>
            </a:endParaRPr>
          </a:p>
        </p:txBody>
      </p:sp>
      <p:cxnSp>
        <p:nvCxnSpPr>
          <p:cNvPr id="21" name="直線接點 20"/>
          <p:cNvCxnSpPr>
            <a:endCxn id="15" idx="0"/>
          </p:cNvCxnSpPr>
          <p:nvPr/>
        </p:nvCxnSpPr>
        <p:spPr>
          <a:xfrm>
            <a:off x="5637619" y="1335122"/>
            <a:ext cx="1997875" cy="1514256"/>
          </a:xfrm>
          <a:prstGeom prst="line">
            <a:avLst/>
          </a:prstGeom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/>
          <p:cNvSpPr/>
          <p:nvPr/>
        </p:nvSpPr>
        <p:spPr>
          <a:xfrm>
            <a:off x="2477293" y="2019351"/>
            <a:ext cx="4828382" cy="2041589"/>
          </a:xfrm>
          <a:prstGeom prst="arc">
            <a:avLst/>
          </a:prstGeom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 rot="19565438">
            <a:off x="5416834" y="2779200"/>
            <a:ext cx="2001245" cy="2041589"/>
          </a:xfrm>
          <a:prstGeom prst="arc">
            <a:avLst/>
          </a:prstGeom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9875342" y="3302001"/>
            <a:ext cx="2156322" cy="3289300"/>
            <a:chOff x="9720264" y="3548913"/>
            <a:chExt cx="2311400" cy="3042387"/>
          </a:xfrm>
        </p:grpSpPr>
        <p:sp>
          <p:nvSpPr>
            <p:cNvPr id="25" name="圓角矩形 24"/>
            <p:cNvSpPr/>
            <p:nvPr/>
          </p:nvSpPr>
          <p:spPr>
            <a:xfrm>
              <a:off x="9720264" y="3548913"/>
              <a:ext cx="2311400" cy="3042387"/>
            </a:xfrm>
            <a:prstGeom prst="round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909727" y="3719130"/>
              <a:ext cx="2057400" cy="370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BLOCK #187</a:t>
              </a:r>
              <a:endParaRPr lang="zh-TW" altLang="en-US" sz="2000" dirty="0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10058400" y="3997126"/>
            <a:ext cx="19732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 smtClean="0"/>
              <a:t>Block ID</a:t>
            </a:r>
          </a:p>
          <a:p>
            <a:pPr algn="ctr"/>
            <a:r>
              <a:rPr lang="en-SG" altLang="zh-TW" sz="1600" dirty="0"/>
              <a:t>0x0235de9a6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875342" y="4618630"/>
            <a:ext cx="21563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 smtClean="0"/>
              <a:t> Previous Block </a:t>
            </a:r>
          </a:p>
          <a:p>
            <a:pPr algn="ctr"/>
            <a:r>
              <a:rPr lang="en-SG" altLang="zh-TW" sz="1600" dirty="0"/>
              <a:t>0x6e257071cec</a:t>
            </a:r>
            <a:endParaRPr lang="zh-TW" altLang="en-US" sz="1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791833" y="5166540"/>
            <a:ext cx="2439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 smtClean="0"/>
              <a:t> Transactions </a:t>
            </a:r>
          </a:p>
          <a:p>
            <a:r>
              <a:rPr lang="en-US" altLang="zh-TW" sz="1200" dirty="0" smtClean="0">
                <a:solidFill>
                  <a:schemeClr val="bg2"/>
                </a:solidFill>
              </a:rPr>
              <a:t> </a:t>
            </a:r>
            <a:r>
              <a:rPr lang="en-US" altLang="zh-TW" sz="1200" dirty="0" smtClean="0">
                <a:solidFill>
                  <a:schemeClr val="bg2"/>
                </a:solidFill>
              </a:rPr>
              <a:t>           </a:t>
            </a:r>
            <a:r>
              <a:rPr lang="en-US" altLang="zh-TW" sz="1200" dirty="0" smtClean="0"/>
              <a:t>Lisa   </a:t>
            </a:r>
            <a:r>
              <a:rPr lang="en-US" altLang="zh-TW" sz="1200" dirty="0" smtClean="0"/>
              <a:t> </a:t>
            </a:r>
            <a:r>
              <a:rPr lang="en-US" altLang="zh-TW" sz="1200" dirty="0" smtClean="0">
                <a:sym typeface="Wingdings" panose="05000000000000000000" pitchFamily="2" charset="2"/>
              </a:rPr>
              <a:t> </a:t>
            </a:r>
            <a:r>
              <a:rPr lang="en-US" altLang="zh-TW" sz="1200" dirty="0">
                <a:sym typeface="Wingdings" panose="05000000000000000000" pitchFamily="2" charset="2"/>
              </a:rPr>
              <a:t>Sandra   10 </a:t>
            </a:r>
            <a:r>
              <a:rPr lang="en-US" altLang="zh-TW" sz="1200" dirty="0" smtClean="0">
                <a:sym typeface="Wingdings" panose="05000000000000000000" pitchFamily="2" charset="2"/>
              </a:rPr>
              <a:t>BTC</a:t>
            </a:r>
          </a:p>
          <a:p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    </a:t>
            </a:r>
            <a:r>
              <a:rPr lang="en-US" altLang="zh-TW" sz="1200" dirty="0" smtClean="0"/>
              <a:t>Brian  </a:t>
            </a:r>
            <a:r>
              <a:rPr lang="en-US" altLang="zh-TW" sz="1200" dirty="0" smtClean="0">
                <a:sym typeface="Wingdings" panose="05000000000000000000" pitchFamily="2" charset="2"/>
              </a:rPr>
              <a:t> List         5  BTC</a:t>
            </a:r>
            <a:endParaRPr lang="zh-TW" altLang="en-US" sz="1200" dirty="0" smtClean="0"/>
          </a:p>
          <a:p>
            <a:r>
              <a:rPr lang="en-US" altLang="zh-TW" sz="1200" dirty="0" smtClean="0"/>
              <a:t>  </a:t>
            </a:r>
            <a:r>
              <a:rPr lang="en-US" altLang="zh-TW" sz="1200" dirty="0" smtClean="0"/>
              <a:t>          Mary  </a:t>
            </a:r>
            <a:r>
              <a:rPr lang="en-US" altLang="zh-TW" sz="1200" dirty="0" smtClean="0">
                <a:sym typeface="Wingdings" panose="05000000000000000000" pitchFamily="2" charset="2"/>
              </a:rPr>
              <a:t> </a:t>
            </a:r>
            <a:r>
              <a:rPr lang="en-US" altLang="zh-TW" sz="1200" dirty="0">
                <a:sym typeface="Wingdings" panose="05000000000000000000" pitchFamily="2" charset="2"/>
              </a:rPr>
              <a:t>Sandra   10 BTC</a:t>
            </a:r>
            <a:endParaRPr lang="zh-TW" altLang="en-US" sz="1200" dirty="0"/>
          </a:p>
          <a:p>
            <a:r>
              <a:rPr lang="en-US" altLang="zh-TW" sz="1200" dirty="0" smtClean="0"/>
              <a:t>  </a:t>
            </a:r>
            <a:r>
              <a:rPr lang="en-US" altLang="zh-TW" sz="1200" dirty="0" smtClean="0"/>
              <a:t>           ……    </a:t>
            </a:r>
            <a:r>
              <a:rPr lang="en-US" altLang="zh-TW" sz="1200" dirty="0" smtClean="0">
                <a:sym typeface="Wingdings" panose="05000000000000000000" pitchFamily="2" charset="2"/>
              </a:rPr>
              <a:t></a:t>
            </a:r>
            <a:r>
              <a:rPr lang="en-US" altLang="zh-TW" sz="1200" dirty="0" smtClean="0">
                <a:sym typeface="Wingdings" panose="05000000000000000000" pitchFamily="2" charset="2"/>
              </a:rPr>
              <a:t>………</a:t>
            </a:r>
            <a:r>
              <a:rPr lang="zh-TW" altLang="en-US" sz="1200" dirty="0" smtClean="0"/>
              <a:t>      </a:t>
            </a:r>
            <a:r>
              <a:rPr lang="en-US" altLang="zh-TW" sz="1200" dirty="0" smtClean="0"/>
              <a:t>.. BTC</a:t>
            </a:r>
            <a:endParaRPr lang="zh-TW" altLang="en-US" sz="1200" dirty="0"/>
          </a:p>
        </p:txBody>
      </p:sp>
      <p:grpSp>
        <p:nvGrpSpPr>
          <p:cNvPr id="30" name="群組 29"/>
          <p:cNvGrpSpPr/>
          <p:nvPr/>
        </p:nvGrpSpPr>
        <p:grpSpPr>
          <a:xfrm>
            <a:off x="4372604" y="4273530"/>
            <a:ext cx="2418491" cy="2098297"/>
            <a:chOff x="5607412" y="4300110"/>
            <a:chExt cx="2418491" cy="2098297"/>
          </a:xfrm>
        </p:grpSpPr>
        <p:sp>
          <p:nvSpPr>
            <p:cNvPr id="31" name="圓角矩形 30"/>
            <p:cNvSpPr/>
            <p:nvPr/>
          </p:nvSpPr>
          <p:spPr>
            <a:xfrm flipH="1">
              <a:off x="6095312" y="4300110"/>
              <a:ext cx="1540182" cy="2098297"/>
            </a:xfrm>
            <a:prstGeom prst="round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 flipH="1">
              <a:off x="6171512" y="4428013"/>
              <a:ext cx="1699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/>
                <a:t>BLOCK #186</a:t>
              </a:r>
              <a:endParaRPr lang="zh-TW" altLang="en-US" sz="1600" b="1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692501" y="4737068"/>
              <a:ext cx="2311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Block ID</a:t>
              </a:r>
            </a:p>
            <a:p>
              <a:pPr algn="ctr"/>
              <a:r>
                <a:rPr lang="en-SG" altLang="zh-TW" sz="1200" dirty="0"/>
                <a:t>0x6e257071cec</a:t>
              </a:r>
              <a:endParaRPr lang="zh-TW" altLang="en-US" sz="12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714503" y="5203000"/>
              <a:ext cx="2311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 Previous Block </a:t>
              </a:r>
            </a:p>
            <a:p>
              <a:pPr algn="ctr"/>
              <a:r>
                <a:rPr lang="en-SG" altLang="zh-TW" sz="1200" dirty="0"/>
                <a:t>0x1dcc4de8dec</a:t>
              </a:r>
              <a:endParaRPr lang="zh-TW" altLang="en-US" sz="12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607412" y="5626009"/>
              <a:ext cx="2367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 Transactions </a:t>
              </a:r>
            </a:p>
          </p:txBody>
        </p:sp>
        <p:cxnSp>
          <p:nvCxnSpPr>
            <p:cNvPr id="36" name="直線接點 35"/>
            <p:cNvCxnSpPr/>
            <p:nvPr/>
          </p:nvCxnSpPr>
          <p:spPr>
            <a:xfrm>
              <a:off x="6375361" y="5959186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6388061" y="6032500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6388061" y="6187786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6388061" y="6108700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6388061" y="6276686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2317293" y="4283346"/>
            <a:ext cx="2418491" cy="2098297"/>
            <a:chOff x="5607412" y="4300110"/>
            <a:chExt cx="2418491" cy="2098297"/>
          </a:xfrm>
        </p:grpSpPr>
        <p:sp>
          <p:nvSpPr>
            <p:cNvPr id="42" name="圓角矩形 41"/>
            <p:cNvSpPr/>
            <p:nvPr/>
          </p:nvSpPr>
          <p:spPr>
            <a:xfrm flipH="1">
              <a:off x="6095312" y="4300110"/>
              <a:ext cx="1540182" cy="2098297"/>
            </a:xfrm>
            <a:prstGeom prst="round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 flipH="1">
              <a:off x="6171512" y="4428013"/>
              <a:ext cx="1699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/>
                <a:t>BLOCK #186</a:t>
              </a:r>
              <a:endParaRPr lang="zh-TW" altLang="en-US" sz="1600" b="1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5692501" y="4737068"/>
              <a:ext cx="2311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Block ID</a:t>
              </a:r>
            </a:p>
            <a:p>
              <a:pPr algn="ctr"/>
              <a:r>
                <a:rPr lang="en-SG" altLang="zh-TW" sz="1200" dirty="0"/>
                <a:t>0x6e257071cec</a:t>
              </a:r>
              <a:endParaRPr lang="zh-TW" altLang="en-US" sz="12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714503" y="5203000"/>
              <a:ext cx="2311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 Previous Block </a:t>
              </a:r>
            </a:p>
            <a:p>
              <a:pPr algn="ctr"/>
              <a:r>
                <a:rPr lang="en-SG" altLang="zh-TW" sz="1200" dirty="0"/>
                <a:t>0x1dcc4de8dec</a:t>
              </a:r>
              <a:endParaRPr lang="zh-TW" altLang="en-US" sz="12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607412" y="5626009"/>
              <a:ext cx="2367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 Transactions </a:t>
              </a: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6375361" y="5959186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6388061" y="6032500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6388061" y="6187786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6388061" y="6108700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6388061" y="6276686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/>
          <p:cNvGrpSpPr/>
          <p:nvPr/>
        </p:nvGrpSpPr>
        <p:grpSpPr>
          <a:xfrm>
            <a:off x="207403" y="4273530"/>
            <a:ext cx="2418491" cy="2098297"/>
            <a:chOff x="5607412" y="4300110"/>
            <a:chExt cx="2418491" cy="2098297"/>
          </a:xfrm>
        </p:grpSpPr>
        <p:sp>
          <p:nvSpPr>
            <p:cNvPr id="53" name="圓角矩形 52"/>
            <p:cNvSpPr/>
            <p:nvPr/>
          </p:nvSpPr>
          <p:spPr>
            <a:xfrm flipH="1">
              <a:off x="6095312" y="4300110"/>
              <a:ext cx="1540182" cy="2098297"/>
            </a:xfrm>
            <a:prstGeom prst="round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 flipH="1">
              <a:off x="6171512" y="4428013"/>
              <a:ext cx="1699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/>
                <a:t>BLOCK #186</a:t>
              </a:r>
              <a:endParaRPr lang="zh-TW" altLang="en-US" sz="1600" b="1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692501" y="4737068"/>
              <a:ext cx="2311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Block ID</a:t>
              </a:r>
            </a:p>
            <a:p>
              <a:pPr algn="ctr"/>
              <a:r>
                <a:rPr lang="en-SG" altLang="zh-TW" sz="1200" dirty="0"/>
                <a:t>0x6e257071cec</a:t>
              </a:r>
              <a:endParaRPr lang="zh-TW" altLang="en-US" sz="1200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714503" y="5203000"/>
              <a:ext cx="2311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 Previous Block </a:t>
              </a:r>
            </a:p>
            <a:p>
              <a:pPr algn="ctr"/>
              <a:r>
                <a:rPr lang="en-SG" altLang="zh-TW" sz="1200" dirty="0"/>
                <a:t>0x1dcc4de8dec</a:t>
              </a:r>
              <a:endParaRPr lang="zh-TW" altLang="en-US" sz="1200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5607412" y="5626009"/>
              <a:ext cx="2367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 Transactions </a:t>
              </a:r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6375361" y="5959186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6388061" y="6032500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6388061" y="6187786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6388061" y="6108700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6388061" y="6276686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6476886" y="4299349"/>
            <a:ext cx="2418491" cy="2098297"/>
            <a:chOff x="5607412" y="4300110"/>
            <a:chExt cx="2418491" cy="2098297"/>
          </a:xfrm>
        </p:grpSpPr>
        <p:sp>
          <p:nvSpPr>
            <p:cNvPr id="64" name="圓角矩形 63"/>
            <p:cNvSpPr/>
            <p:nvPr/>
          </p:nvSpPr>
          <p:spPr>
            <a:xfrm flipH="1">
              <a:off x="6095312" y="4300110"/>
              <a:ext cx="1540182" cy="2098297"/>
            </a:xfrm>
            <a:prstGeom prst="round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 flipH="1">
              <a:off x="6171512" y="4428013"/>
              <a:ext cx="1699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/>
                <a:t>BLOCK #186</a:t>
              </a:r>
              <a:endParaRPr lang="zh-TW" altLang="en-US" sz="1600" b="1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5692501" y="4737068"/>
              <a:ext cx="2311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Block ID</a:t>
              </a:r>
            </a:p>
            <a:p>
              <a:pPr algn="ctr"/>
              <a:r>
                <a:rPr lang="en-SG" altLang="zh-TW" sz="1200" dirty="0"/>
                <a:t>0x6e257071cec</a:t>
              </a:r>
              <a:endParaRPr lang="zh-TW" altLang="en-US" sz="1200" dirty="0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714503" y="5203000"/>
              <a:ext cx="2311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 Previous Block </a:t>
              </a:r>
            </a:p>
            <a:p>
              <a:pPr algn="ctr"/>
              <a:r>
                <a:rPr lang="en-SG" altLang="zh-TW" sz="1200" dirty="0"/>
                <a:t>0x1dcc4de8dec</a:t>
              </a:r>
              <a:endParaRPr lang="zh-TW" altLang="en-US" sz="12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607412" y="5626009"/>
              <a:ext cx="2367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 Transactions </a:t>
              </a:r>
            </a:p>
          </p:txBody>
        </p:sp>
        <p:cxnSp>
          <p:nvCxnSpPr>
            <p:cNvPr id="69" name="直線接點 68"/>
            <p:cNvCxnSpPr/>
            <p:nvPr/>
          </p:nvCxnSpPr>
          <p:spPr>
            <a:xfrm>
              <a:off x="6375361" y="5959186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6388061" y="6032500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6388061" y="6187786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6388061" y="6108700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6388061" y="6276686"/>
              <a:ext cx="943014" cy="0"/>
            </a:xfrm>
            <a:prstGeom prst="line">
              <a:avLst/>
            </a:prstGeom>
            <a:ln w="19050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接點 73"/>
          <p:cNvCxnSpPr/>
          <p:nvPr/>
        </p:nvCxnSpPr>
        <p:spPr>
          <a:xfrm>
            <a:off x="207403" y="5348497"/>
            <a:ext cx="487900" cy="0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2235485" y="5348497"/>
            <a:ext cx="569708" cy="0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4372604" y="5350294"/>
            <a:ext cx="487900" cy="0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6435780" y="5350294"/>
            <a:ext cx="487900" cy="0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8504968" y="5362995"/>
            <a:ext cx="622364" cy="8253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292492" y="6591301"/>
            <a:ext cx="8941995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8183563" y="964266"/>
            <a:ext cx="254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Blockchain</a:t>
            </a:r>
            <a:r>
              <a:rPr lang="en-US" altLang="zh-TW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network</a:t>
            </a:r>
            <a:endParaRPr lang="zh-TW" altLang="en-US" sz="16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8597987" y="5973406"/>
            <a:ext cx="1834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Blockchain</a:t>
            </a:r>
            <a:endParaRPr lang="zh-TW" altLang="en-US" sz="16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2" name="弧形接點 81"/>
          <p:cNvCxnSpPr/>
          <p:nvPr/>
        </p:nvCxnSpPr>
        <p:spPr>
          <a:xfrm rot="10800000">
            <a:off x="8609261" y="5517927"/>
            <a:ext cx="858965" cy="478787"/>
          </a:xfrm>
          <a:prstGeom prst="curvedConnector3">
            <a:avLst>
              <a:gd name="adj1" fmla="val -7662"/>
            </a:avLst>
          </a:prstGeom>
          <a:ln w="28575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1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What does “distributed” mean ?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五邊形 2"/>
          <p:cNvSpPr/>
          <p:nvPr/>
        </p:nvSpPr>
        <p:spPr>
          <a:xfrm>
            <a:off x="1701154" y="1501002"/>
            <a:ext cx="9602492" cy="972834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Distributed: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A distributed ledger is a database that is consensually shared and synchronized across network spread across multiple </a:t>
            </a:r>
            <a:r>
              <a:rPr lang="en-US" altLang="zh-TW" sz="2000" dirty="0" smtClean="0"/>
              <a:t>node</a:t>
            </a:r>
            <a:endParaRPr lang="zh-TW" altLang="en-US" sz="2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3753496" y="2768782"/>
            <a:ext cx="1104900" cy="1092200"/>
            <a:chOff x="1270000" y="3556000"/>
            <a:chExt cx="1104900" cy="1092200"/>
          </a:xfrm>
        </p:grpSpPr>
        <p:sp>
          <p:nvSpPr>
            <p:cNvPr id="5" name="圓角矩形 4"/>
            <p:cNvSpPr/>
            <p:nvPr/>
          </p:nvSpPr>
          <p:spPr>
            <a:xfrm>
              <a:off x="1270000" y="3556000"/>
              <a:ext cx="914400" cy="1092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346200" y="3644900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Ledger</a:t>
              </a:r>
              <a:endParaRPr lang="zh-TW" altLang="en-US" dirty="0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384300" y="3965377"/>
              <a:ext cx="635000" cy="0"/>
            </a:xfrm>
            <a:prstGeom prst="line">
              <a:avLst/>
            </a:prstGeom>
            <a:ln w="19050">
              <a:solidFill>
                <a:schemeClr val="bg2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454150" y="41211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1460500" y="42227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1441450" y="43243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1447800" y="441960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5652146" y="2648132"/>
            <a:ext cx="1104900" cy="1092200"/>
            <a:chOff x="1270000" y="3556000"/>
            <a:chExt cx="1104900" cy="1092200"/>
          </a:xfrm>
        </p:grpSpPr>
        <p:sp>
          <p:nvSpPr>
            <p:cNvPr id="13" name="圓角矩形 12"/>
            <p:cNvSpPr/>
            <p:nvPr/>
          </p:nvSpPr>
          <p:spPr>
            <a:xfrm>
              <a:off x="1270000" y="3556000"/>
              <a:ext cx="914400" cy="1092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346200" y="3644900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Ledger</a:t>
              </a:r>
              <a:endParaRPr lang="zh-TW" altLang="en-US" dirty="0"/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1384300" y="3965377"/>
              <a:ext cx="635000" cy="0"/>
            </a:xfrm>
            <a:prstGeom prst="line">
              <a:avLst/>
            </a:prstGeom>
            <a:ln w="19050">
              <a:solidFill>
                <a:schemeClr val="bg2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1454150" y="41211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1460500" y="42227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1441450" y="43243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1447800" y="441960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7519046" y="3194232"/>
            <a:ext cx="1104900" cy="1092200"/>
            <a:chOff x="1270000" y="3556000"/>
            <a:chExt cx="1104900" cy="1092200"/>
          </a:xfrm>
        </p:grpSpPr>
        <p:sp>
          <p:nvSpPr>
            <p:cNvPr id="21" name="圓角矩形 20"/>
            <p:cNvSpPr/>
            <p:nvPr/>
          </p:nvSpPr>
          <p:spPr>
            <a:xfrm>
              <a:off x="1270000" y="3556000"/>
              <a:ext cx="914400" cy="1092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46200" y="3644900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Ledger</a:t>
              </a:r>
              <a:endParaRPr lang="zh-TW" altLang="en-US" dirty="0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1384300" y="3965377"/>
              <a:ext cx="635000" cy="0"/>
            </a:xfrm>
            <a:prstGeom prst="line">
              <a:avLst/>
            </a:prstGeom>
            <a:ln w="19050">
              <a:solidFill>
                <a:schemeClr val="bg2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1454150" y="41211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1460500" y="42227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1441450" y="43243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1447800" y="441960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/>
          <p:cNvGrpSpPr/>
          <p:nvPr/>
        </p:nvGrpSpPr>
        <p:grpSpPr>
          <a:xfrm>
            <a:off x="2172346" y="3664758"/>
            <a:ext cx="1104900" cy="1092200"/>
            <a:chOff x="1270000" y="3556000"/>
            <a:chExt cx="1104900" cy="1092200"/>
          </a:xfrm>
        </p:grpSpPr>
        <p:sp>
          <p:nvSpPr>
            <p:cNvPr id="29" name="圓角矩形 28"/>
            <p:cNvSpPr/>
            <p:nvPr/>
          </p:nvSpPr>
          <p:spPr>
            <a:xfrm>
              <a:off x="1270000" y="3556000"/>
              <a:ext cx="914400" cy="1092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346200" y="3644900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Ledger</a:t>
              </a:r>
              <a:endParaRPr lang="zh-TW" altLang="en-US" dirty="0"/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1384300" y="3965377"/>
              <a:ext cx="635000" cy="0"/>
            </a:xfrm>
            <a:prstGeom prst="line">
              <a:avLst/>
            </a:prstGeom>
            <a:ln w="19050">
              <a:solidFill>
                <a:schemeClr val="bg2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1454150" y="41211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1460500" y="42227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1441450" y="43243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1447800" y="441960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/>
          <p:cNvGrpSpPr/>
          <p:nvPr/>
        </p:nvGrpSpPr>
        <p:grpSpPr>
          <a:xfrm>
            <a:off x="4115446" y="4897313"/>
            <a:ext cx="1104900" cy="1092200"/>
            <a:chOff x="1270000" y="3556000"/>
            <a:chExt cx="1104900" cy="1092200"/>
          </a:xfrm>
        </p:grpSpPr>
        <p:sp>
          <p:nvSpPr>
            <p:cNvPr id="37" name="圓角矩形 36"/>
            <p:cNvSpPr/>
            <p:nvPr/>
          </p:nvSpPr>
          <p:spPr>
            <a:xfrm>
              <a:off x="1270000" y="3556000"/>
              <a:ext cx="914400" cy="1092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346200" y="3644900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Ledger</a:t>
              </a:r>
              <a:endParaRPr lang="zh-TW" altLang="en-US" dirty="0"/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1384300" y="3965377"/>
              <a:ext cx="635000" cy="0"/>
            </a:xfrm>
            <a:prstGeom prst="line">
              <a:avLst/>
            </a:prstGeom>
            <a:ln w="19050">
              <a:solidFill>
                <a:schemeClr val="bg2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1454150" y="41211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1460500" y="42227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441450" y="43243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1447800" y="441960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/>
          <p:cNvGrpSpPr/>
          <p:nvPr/>
        </p:nvGrpSpPr>
        <p:grpSpPr>
          <a:xfrm>
            <a:off x="6337946" y="4953182"/>
            <a:ext cx="1104900" cy="1092200"/>
            <a:chOff x="1270000" y="3556000"/>
            <a:chExt cx="1104900" cy="1092200"/>
          </a:xfrm>
        </p:grpSpPr>
        <p:sp>
          <p:nvSpPr>
            <p:cNvPr id="45" name="圓角矩形 44"/>
            <p:cNvSpPr/>
            <p:nvPr/>
          </p:nvSpPr>
          <p:spPr>
            <a:xfrm>
              <a:off x="1270000" y="3556000"/>
              <a:ext cx="914400" cy="1092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346200" y="3644900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Ledger</a:t>
              </a:r>
              <a:endParaRPr lang="zh-TW" altLang="en-US" dirty="0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1384300" y="3965377"/>
              <a:ext cx="635000" cy="0"/>
            </a:xfrm>
            <a:prstGeom prst="line">
              <a:avLst/>
            </a:prstGeom>
            <a:ln w="19050">
              <a:solidFill>
                <a:schemeClr val="bg2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1454150" y="41211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1460500" y="42227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441450" y="432435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1447800" y="4419600"/>
              <a:ext cx="4953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直線接點 51"/>
          <p:cNvCxnSpPr>
            <a:stCxn id="13" idx="2"/>
          </p:cNvCxnSpPr>
          <p:nvPr/>
        </p:nvCxnSpPr>
        <p:spPr>
          <a:xfrm flipH="1">
            <a:off x="4191646" y="3740332"/>
            <a:ext cx="1917700" cy="196849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13" idx="2"/>
          </p:cNvCxnSpPr>
          <p:nvPr/>
        </p:nvCxnSpPr>
        <p:spPr>
          <a:xfrm>
            <a:off x="6109346" y="3740332"/>
            <a:ext cx="1333500" cy="1332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6890396" y="3784468"/>
            <a:ext cx="552450" cy="103669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4486921" y="4783691"/>
            <a:ext cx="2422525" cy="31738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6156971" y="3746995"/>
            <a:ext cx="733425" cy="103123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4486921" y="3746995"/>
            <a:ext cx="1609725" cy="106843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3253434" y="4356381"/>
            <a:ext cx="1293812" cy="43933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V="1">
            <a:off x="3298678" y="3949517"/>
            <a:ext cx="867568" cy="353299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4251971" y="3937181"/>
            <a:ext cx="247650" cy="80036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3298678" y="3784469"/>
            <a:ext cx="4144168" cy="57191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 flipV="1">
            <a:off x="4305948" y="3962584"/>
            <a:ext cx="2584448" cy="81564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3922417" y="3771568"/>
            <a:ext cx="104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chemeClr val="accent4">
                    <a:lumMod val="50000"/>
                  </a:schemeClr>
                </a:solidFill>
              </a:rPr>
              <a:t>node</a:t>
            </a:r>
            <a:endParaRPr lang="zh-TW" altLang="en-U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555138" y="2666464"/>
            <a:ext cx="104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chemeClr val="accent4">
                    <a:lumMod val="50000"/>
                  </a:schemeClr>
                </a:solidFill>
              </a:rPr>
              <a:t>node</a:t>
            </a:r>
            <a:endParaRPr lang="zh-TW" altLang="en-U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628436" y="4248442"/>
            <a:ext cx="104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chemeClr val="accent4">
                    <a:lumMod val="50000"/>
                  </a:schemeClr>
                </a:solidFill>
              </a:rPr>
              <a:t>node</a:t>
            </a:r>
            <a:endParaRPr lang="zh-TW" altLang="en-U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452246" y="5999751"/>
            <a:ext cx="104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chemeClr val="accent4">
                    <a:lumMod val="50000"/>
                  </a:schemeClr>
                </a:solidFill>
              </a:rPr>
              <a:t>node</a:t>
            </a:r>
            <a:endParaRPr lang="zh-TW" altLang="en-U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178302" y="6008046"/>
            <a:ext cx="104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chemeClr val="accent4">
                    <a:lumMod val="50000"/>
                  </a:schemeClr>
                </a:solidFill>
              </a:rPr>
              <a:t>node</a:t>
            </a:r>
            <a:endParaRPr lang="zh-TW" altLang="en-U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234609" y="4787773"/>
            <a:ext cx="104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chemeClr val="accent4">
                    <a:lumMod val="50000"/>
                  </a:schemeClr>
                </a:solidFill>
              </a:rPr>
              <a:t>node</a:t>
            </a:r>
            <a:endParaRPr lang="zh-TW" altLang="en-U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8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Is A </a:t>
            </a:r>
            <a:r>
              <a:rPr lang="en-US" altLang="zh-TW" sz="38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b</a:t>
            </a:r>
            <a:r>
              <a:rPr lang="en-US" altLang="zh-TW" sz="3800" dirty="0" err="1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lockchain</a:t>
            </a:r>
            <a:r>
              <a:rPr lang="en-US" altLang="zh-TW" sz="38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n-US" altLang="zh-TW" sz="3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the centralized,  decentralized or distributed application </a:t>
            </a:r>
            <a:r>
              <a:rPr lang="en-SG" sz="3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?</a:t>
            </a:r>
            <a:endParaRPr lang="en-US" sz="38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3" name="Picture 2" descr="https://cdn-images-1.medium.com/max/880/1*WG5_xDDwHv0lMaVUYLNb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08" y="1591320"/>
            <a:ext cx="6895368" cy="477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5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38137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What is </a:t>
            </a:r>
            <a:r>
              <a:rPr lang="en-US" altLang="zh-TW" dirty="0" err="1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Ethereum</a:t>
            </a:r>
            <a:r>
              <a:rPr lang="en-SG" altLang="zh-TW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 ?</a:t>
            </a:r>
            <a:r>
              <a:rPr lang="en-US" altLang="zh-TW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</a:b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TW" dirty="0" smtClean="0"/>
              <a:t>This is how </a:t>
            </a:r>
            <a:r>
              <a:rPr lang="en-SG" altLang="zh-TW" dirty="0" err="1" smtClean="0">
                <a:hlinkClick r:id="rId2"/>
              </a:rPr>
              <a:t>Ethereum’s</a:t>
            </a:r>
            <a:r>
              <a:rPr lang="en-SG" altLang="zh-TW" dirty="0" smtClean="0">
                <a:hlinkClick r:id="rId2"/>
              </a:rPr>
              <a:t> website</a:t>
            </a:r>
            <a:r>
              <a:rPr lang="en-SG" altLang="zh-TW" dirty="0" smtClean="0"/>
              <a:t> defines itself:</a:t>
            </a:r>
          </a:p>
          <a:p>
            <a:endParaRPr lang="en-US" altLang="zh-TW" dirty="0" smtClean="0"/>
          </a:p>
          <a:p>
            <a:r>
              <a:rPr lang="en-SG" altLang="zh-TW" b="1" dirty="0" smtClean="0"/>
              <a:t>“</a:t>
            </a:r>
            <a:r>
              <a:rPr lang="en-SG" altLang="zh-TW" b="1" dirty="0" err="1" smtClean="0"/>
              <a:t>Ethereum</a:t>
            </a:r>
            <a:r>
              <a:rPr lang="en-SG" altLang="zh-TW" b="1" dirty="0" smtClean="0"/>
              <a:t> is a decentralized platform that runs smart contracts: applications that run exactly as programmed without any possibility of downtime, censorship, fraud or third party interference. These apps run on a custom built </a:t>
            </a:r>
            <a:r>
              <a:rPr lang="en-SG" altLang="zh-TW" b="1" dirty="0" err="1" smtClean="0"/>
              <a:t>blockchain</a:t>
            </a:r>
            <a:r>
              <a:rPr lang="en-SG" altLang="zh-TW" b="1" dirty="0" smtClean="0"/>
              <a:t>, an enormously powerful shared global infrastructure that can move value around and represent the ownership of property.”</a:t>
            </a:r>
            <a:endParaRPr lang="en-SG" altLang="zh-TW" dirty="0" smtClean="0"/>
          </a:p>
          <a:p>
            <a:endParaRPr lang="zh-TW" altLang="en-US" dirty="0"/>
          </a:p>
        </p:txBody>
      </p:sp>
      <p:pic>
        <p:nvPicPr>
          <p:cNvPr id="1026" name="Picture 2" descr="Image result for Ethere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217" y="192880"/>
            <a:ext cx="2050857" cy="161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28" y="622248"/>
            <a:ext cx="10580237" cy="1325563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MetaMask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 txBox="1">
            <a:spLocks/>
          </p:cNvSpPr>
          <p:nvPr/>
        </p:nvSpPr>
        <p:spPr>
          <a:xfrm>
            <a:off x="1357630" y="1947811"/>
            <a:ext cx="9791633" cy="4089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What’s METAMASK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How </a:t>
            </a:r>
            <a:r>
              <a:rPr lang="en-US" altLang="zh-TW" sz="4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to use METAMASK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Create Account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Import Accounts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TW" sz="40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Private key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TW" sz="40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JSON 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Network</a:t>
            </a:r>
          </a:p>
          <a:p>
            <a:pPr>
              <a:lnSpc>
                <a:spcPct val="100000"/>
              </a:lnSpc>
            </a:pPr>
            <a:endParaRPr lang="en-US" sz="40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064" y="1807504"/>
            <a:ext cx="2506385" cy="350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62" y="216608"/>
            <a:ext cx="10580237" cy="1325563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Ethereum</a:t>
            </a:r>
            <a:r>
              <a:rPr lang="en-US" altLang="zh-TW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n-US" altLang="zh-TW" sz="5400" dirty="0" err="1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blockchain</a:t>
            </a:r>
            <a:r>
              <a:rPr lang="en-US" altLang="zh-TW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 Network 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 txBox="1">
            <a:spLocks/>
          </p:cNvSpPr>
          <p:nvPr/>
        </p:nvSpPr>
        <p:spPr>
          <a:xfrm>
            <a:off x="815896" y="1718231"/>
            <a:ext cx="10241571" cy="3420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/>
          </a:p>
        </p:txBody>
      </p:sp>
      <p:grpSp>
        <p:nvGrpSpPr>
          <p:cNvPr id="7" name="Group 23"/>
          <p:cNvGrpSpPr/>
          <p:nvPr/>
        </p:nvGrpSpPr>
        <p:grpSpPr>
          <a:xfrm>
            <a:off x="8906290" y="1589442"/>
            <a:ext cx="2974973" cy="2270432"/>
            <a:chOff x="7687342" y="4001294"/>
            <a:chExt cx="3666458" cy="2441598"/>
          </a:xfrm>
        </p:grpSpPr>
        <p:pic>
          <p:nvPicPr>
            <p:cNvPr id="8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3749" y="4001294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9512" y="4459175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7342" y="4490595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8427" y="5406358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28"/>
            <p:cNvCxnSpPr/>
            <p:nvPr/>
          </p:nvCxnSpPr>
          <p:spPr>
            <a:xfrm flipV="1">
              <a:off x="8429212" y="4490595"/>
              <a:ext cx="463108" cy="18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9"/>
            <p:cNvCxnSpPr/>
            <p:nvPr/>
          </p:nvCxnSpPr>
          <p:spPr>
            <a:xfrm flipH="1" flipV="1">
              <a:off x="8479143" y="5341669"/>
              <a:ext cx="363245" cy="370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0"/>
            <p:cNvCxnSpPr/>
            <p:nvPr/>
          </p:nvCxnSpPr>
          <p:spPr>
            <a:xfrm>
              <a:off x="9626492" y="4334371"/>
              <a:ext cx="349347" cy="444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31"/>
            <p:cNvCxnSpPr/>
            <p:nvPr/>
          </p:nvCxnSpPr>
          <p:spPr>
            <a:xfrm flipV="1">
              <a:off x="9626492" y="5439627"/>
              <a:ext cx="463108" cy="18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8037" y="5527129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Connector 33"/>
            <p:cNvCxnSpPr/>
            <p:nvPr/>
          </p:nvCxnSpPr>
          <p:spPr>
            <a:xfrm flipH="1" flipV="1">
              <a:off x="10319657" y="5439627"/>
              <a:ext cx="345619" cy="4246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74"/>
          <p:cNvGrpSpPr/>
          <p:nvPr/>
        </p:nvGrpSpPr>
        <p:grpSpPr>
          <a:xfrm>
            <a:off x="6372771" y="4298564"/>
            <a:ext cx="1975303" cy="1938309"/>
            <a:chOff x="3833027" y="4098239"/>
            <a:chExt cx="3120069" cy="2627058"/>
          </a:xfrm>
        </p:grpSpPr>
        <p:pic>
          <p:nvPicPr>
            <p:cNvPr id="19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9434" y="4098239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7333" y="4576789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027" y="4587540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4112" y="5503303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Connector 7"/>
            <p:cNvCxnSpPr/>
            <p:nvPr/>
          </p:nvCxnSpPr>
          <p:spPr>
            <a:xfrm flipV="1">
              <a:off x="4574897" y="4587540"/>
              <a:ext cx="463108" cy="18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0"/>
            <p:cNvCxnSpPr/>
            <p:nvPr/>
          </p:nvCxnSpPr>
          <p:spPr>
            <a:xfrm flipH="1" flipV="1">
              <a:off x="4624828" y="5438614"/>
              <a:ext cx="363245" cy="370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3"/>
            <p:cNvCxnSpPr/>
            <p:nvPr/>
          </p:nvCxnSpPr>
          <p:spPr>
            <a:xfrm>
              <a:off x="5772177" y="4431316"/>
              <a:ext cx="349347" cy="444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5"/>
            <p:cNvCxnSpPr/>
            <p:nvPr/>
          </p:nvCxnSpPr>
          <p:spPr>
            <a:xfrm flipV="1">
              <a:off x="5772177" y="5536572"/>
              <a:ext cx="463108" cy="18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027" y="5809534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Straight Connector 17"/>
            <p:cNvCxnSpPr>
              <a:stCxn id="27" idx="3"/>
            </p:cNvCxnSpPr>
            <p:nvPr/>
          </p:nvCxnSpPr>
          <p:spPr>
            <a:xfrm flipV="1">
              <a:off x="4748790" y="6099412"/>
              <a:ext cx="239283" cy="1680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34"/>
            <p:cNvSpPr txBox="1"/>
            <p:nvPr/>
          </p:nvSpPr>
          <p:spPr>
            <a:xfrm>
              <a:off x="4726595" y="4915394"/>
              <a:ext cx="1249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KOVAN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0" name="Picture 4" descr="Image result for ethereum wall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85" y="1505145"/>
            <a:ext cx="2787506" cy="194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60"/>
          <p:cNvSpPr txBox="1"/>
          <p:nvPr/>
        </p:nvSpPr>
        <p:spPr>
          <a:xfrm>
            <a:off x="5335022" y="2640606"/>
            <a:ext cx="2139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Ethereum</a:t>
            </a:r>
            <a:r>
              <a:rPr lang="en-US" sz="2800" dirty="0" smtClean="0"/>
              <a:t> Wallet</a:t>
            </a:r>
            <a:endParaRPr lang="en-SG" sz="2800" dirty="0"/>
          </a:p>
        </p:txBody>
      </p:sp>
      <p:grpSp>
        <p:nvGrpSpPr>
          <p:cNvPr id="32" name="Group 71"/>
          <p:cNvGrpSpPr/>
          <p:nvPr/>
        </p:nvGrpSpPr>
        <p:grpSpPr>
          <a:xfrm>
            <a:off x="3346064" y="4115114"/>
            <a:ext cx="2571969" cy="2158127"/>
            <a:chOff x="185595" y="3935237"/>
            <a:chExt cx="3264535" cy="2758902"/>
          </a:xfrm>
        </p:grpSpPr>
        <p:pic>
          <p:nvPicPr>
            <p:cNvPr id="33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604" y="3935237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4367" y="4393118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197" y="4424538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282" y="5340301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Connector 52"/>
            <p:cNvCxnSpPr/>
            <p:nvPr/>
          </p:nvCxnSpPr>
          <p:spPr>
            <a:xfrm flipV="1">
              <a:off x="1214067" y="4424538"/>
              <a:ext cx="463108" cy="18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53"/>
            <p:cNvCxnSpPr/>
            <p:nvPr/>
          </p:nvCxnSpPr>
          <p:spPr>
            <a:xfrm flipH="1" flipV="1">
              <a:off x="1263998" y="5275612"/>
              <a:ext cx="363245" cy="370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54"/>
            <p:cNvCxnSpPr/>
            <p:nvPr/>
          </p:nvCxnSpPr>
          <p:spPr>
            <a:xfrm>
              <a:off x="2411347" y="4268314"/>
              <a:ext cx="349347" cy="444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55"/>
            <p:cNvCxnSpPr/>
            <p:nvPr/>
          </p:nvCxnSpPr>
          <p:spPr>
            <a:xfrm flipV="1">
              <a:off x="2411347" y="5373570"/>
              <a:ext cx="463108" cy="18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95" y="5494069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57"/>
            <p:cNvCxnSpPr/>
            <p:nvPr/>
          </p:nvCxnSpPr>
          <p:spPr>
            <a:xfrm flipH="1" flipV="1">
              <a:off x="3008122" y="5340302"/>
              <a:ext cx="188" cy="4366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58"/>
            <p:cNvSpPr txBox="1"/>
            <p:nvPr/>
          </p:nvSpPr>
          <p:spPr>
            <a:xfrm>
              <a:off x="1365765" y="4752392"/>
              <a:ext cx="1903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RINKEBY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44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614" y="5778376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Straight Connector 70"/>
            <p:cNvCxnSpPr>
              <a:stCxn id="36" idx="1"/>
            </p:cNvCxnSpPr>
            <p:nvPr/>
          </p:nvCxnSpPr>
          <p:spPr>
            <a:xfrm flipH="1">
              <a:off x="930078" y="5798183"/>
              <a:ext cx="573204" cy="153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904004" y="3970902"/>
            <a:ext cx="2974973" cy="2270432"/>
            <a:chOff x="7687342" y="4001294"/>
            <a:chExt cx="3666458" cy="2441598"/>
          </a:xfrm>
        </p:grpSpPr>
        <p:pic>
          <p:nvPicPr>
            <p:cNvPr id="47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3749" y="4001294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9512" y="4459175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7342" y="4490595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8427" y="5406358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Straight Connector 64"/>
            <p:cNvCxnSpPr/>
            <p:nvPr/>
          </p:nvCxnSpPr>
          <p:spPr>
            <a:xfrm flipV="1">
              <a:off x="8429212" y="4490595"/>
              <a:ext cx="463108" cy="18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66"/>
            <p:cNvCxnSpPr/>
            <p:nvPr/>
          </p:nvCxnSpPr>
          <p:spPr>
            <a:xfrm flipH="1" flipV="1">
              <a:off x="8479143" y="5341669"/>
              <a:ext cx="363245" cy="370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7"/>
            <p:cNvCxnSpPr/>
            <p:nvPr/>
          </p:nvCxnSpPr>
          <p:spPr>
            <a:xfrm>
              <a:off x="9626492" y="4334371"/>
              <a:ext cx="349347" cy="444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/>
            <p:cNvCxnSpPr/>
            <p:nvPr/>
          </p:nvCxnSpPr>
          <p:spPr>
            <a:xfrm flipV="1">
              <a:off x="9626492" y="5439627"/>
              <a:ext cx="463108" cy="1849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2" descr="Image result for ethere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8037" y="5527129"/>
              <a:ext cx="915763" cy="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Straight Connector 73"/>
            <p:cNvCxnSpPr/>
            <p:nvPr/>
          </p:nvCxnSpPr>
          <p:spPr>
            <a:xfrm flipH="1" flipV="1">
              <a:off x="10319657" y="5439627"/>
              <a:ext cx="345619" cy="4246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76"/>
          <p:cNvCxnSpPr/>
          <p:nvPr/>
        </p:nvCxnSpPr>
        <p:spPr>
          <a:xfrm>
            <a:off x="7058780" y="2428431"/>
            <a:ext cx="12188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22"/>
          <p:cNvSpPr txBox="1"/>
          <p:nvPr/>
        </p:nvSpPr>
        <p:spPr>
          <a:xfrm>
            <a:off x="9546122" y="4576405"/>
            <a:ext cx="158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ROPSTEN</a:t>
            </a:r>
            <a:endParaRPr lang="en-SG" sz="2800" b="1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76"/>
          <p:cNvCxnSpPr/>
          <p:nvPr/>
        </p:nvCxnSpPr>
        <p:spPr>
          <a:xfrm>
            <a:off x="4894430" y="3448547"/>
            <a:ext cx="0" cy="560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76"/>
          <p:cNvCxnSpPr/>
          <p:nvPr/>
        </p:nvCxnSpPr>
        <p:spPr>
          <a:xfrm>
            <a:off x="6308758" y="3569432"/>
            <a:ext cx="624534" cy="636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76"/>
          <p:cNvCxnSpPr/>
          <p:nvPr/>
        </p:nvCxnSpPr>
        <p:spPr>
          <a:xfrm>
            <a:off x="7163172" y="3286363"/>
            <a:ext cx="2210222" cy="979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75"/>
          <p:cNvSpPr txBox="1"/>
          <p:nvPr/>
        </p:nvSpPr>
        <p:spPr>
          <a:xfrm>
            <a:off x="9416835" y="2330993"/>
            <a:ext cx="2705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 err="1"/>
              <a:t>Mainnet</a:t>
            </a:r>
            <a:endParaRPr lang="en-SG" sz="2800" dirty="0"/>
          </a:p>
        </p:txBody>
      </p:sp>
      <p:pic>
        <p:nvPicPr>
          <p:cNvPr id="63" name="圖片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24" y="4249252"/>
            <a:ext cx="1371600" cy="1638300"/>
          </a:xfrm>
          <a:prstGeom prst="rect">
            <a:avLst/>
          </a:prstGeom>
        </p:spPr>
      </p:pic>
      <p:cxnSp>
        <p:nvCxnSpPr>
          <p:cNvPr id="64" name="Straight Arrow Connector 76"/>
          <p:cNvCxnSpPr/>
          <p:nvPr/>
        </p:nvCxnSpPr>
        <p:spPr>
          <a:xfrm flipH="1" flipV="1">
            <a:off x="2490745" y="2065653"/>
            <a:ext cx="1306556" cy="265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Image result for truffle ethere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63" y="2633570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7" y="1284967"/>
            <a:ext cx="1405432" cy="1153027"/>
          </a:xfrm>
          <a:prstGeom prst="rect">
            <a:avLst/>
          </a:prstGeom>
        </p:spPr>
      </p:pic>
      <p:cxnSp>
        <p:nvCxnSpPr>
          <p:cNvPr id="71" name="Straight Arrow Connector 76"/>
          <p:cNvCxnSpPr/>
          <p:nvPr/>
        </p:nvCxnSpPr>
        <p:spPr>
          <a:xfrm flipH="1">
            <a:off x="2490745" y="2591489"/>
            <a:ext cx="1290956" cy="507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6"/>
          <p:cNvCxnSpPr/>
          <p:nvPr/>
        </p:nvCxnSpPr>
        <p:spPr>
          <a:xfrm flipH="1">
            <a:off x="2490745" y="2640606"/>
            <a:ext cx="1306556" cy="1785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3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62" y="216608"/>
            <a:ext cx="10580237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Network ID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 txBox="1">
            <a:spLocks/>
          </p:cNvSpPr>
          <p:nvPr/>
        </p:nvSpPr>
        <p:spPr>
          <a:xfrm>
            <a:off x="815896" y="1718231"/>
            <a:ext cx="10241571" cy="3420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/>
          </a:p>
        </p:txBody>
      </p:sp>
      <p:graphicFrame>
        <p:nvGraphicFramePr>
          <p:cNvPr id="6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390722"/>
              </p:ext>
            </p:extLst>
          </p:nvPr>
        </p:nvGraphicFramePr>
        <p:xfrm>
          <a:off x="933448" y="1663796"/>
          <a:ext cx="9590172" cy="3999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724"/>
                <a:gridCol w="3196724"/>
                <a:gridCol w="3196724"/>
              </a:tblGrid>
              <a:tr h="6665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Network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Network ID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Note</a:t>
                      </a:r>
                      <a:endParaRPr lang="zh-TW" altLang="en-US" sz="3200" dirty="0"/>
                    </a:p>
                  </a:txBody>
                  <a:tcPr/>
                </a:tc>
              </a:tr>
              <a:tr h="666511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Main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/>
                </a:tc>
              </a:tr>
              <a:tr h="666511">
                <a:tc>
                  <a:txBody>
                    <a:bodyPr/>
                    <a:lstStyle/>
                    <a:p>
                      <a:r>
                        <a:rPr lang="en-US" altLang="zh-TW" sz="3200" dirty="0" err="1" smtClean="0"/>
                        <a:t>Morden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Deprecated</a:t>
                      </a:r>
                      <a:endParaRPr lang="zh-TW" altLang="en-US" sz="3200" dirty="0"/>
                    </a:p>
                  </a:txBody>
                  <a:tcPr/>
                </a:tc>
              </a:tr>
              <a:tr h="666511">
                <a:tc>
                  <a:txBody>
                    <a:bodyPr/>
                    <a:lstStyle/>
                    <a:p>
                      <a:r>
                        <a:rPr lang="en-US" altLang="zh-TW" sz="3200" dirty="0" err="1" smtClean="0"/>
                        <a:t>Ropsten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/>
                </a:tc>
              </a:tr>
              <a:tr h="666511">
                <a:tc>
                  <a:txBody>
                    <a:bodyPr/>
                    <a:lstStyle/>
                    <a:p>
                      <a:r>
                        <a:rPr lang="en-US" altLang="zh-TW" sz="3200" dirty="0" err="1" smtClean="0"/>
                        <a:t>Rinkeby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200"/>
                    </a:p>
                  </a:txBody>
                  <a:tcPr/>
                </a:tc>
              </a:tr>
              <a:tr h="666511">
                <a:tc>
                  <a:txBody>
                    <a:bodyPr/>
                    <a:lstStyle/>
                    <a:p>
                      <a:r>
                        <a:rPr lang="en-US" altLang="zh-TW" sz="3200" dirty="0" err="1" smtClean="0"/>
                        <a:t>Kovan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42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5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96" y="611033"/>
            <a:ext cx="10580237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Account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35" y="1680390"/>
            <a:ext cx="8650504" cy="4359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31" y="1680390"/>
            <a:ext cx="846004" cy="118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88" y="699711"/>
            <a:ext cx="10580237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Kenneth Hu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4588" y="2142336"/>
            <a:ext cx="10058400" cy="4050792"/>
          </a:xfrm>
        </p:spPr>
        <p:txBody>
          <a:bodyPr/>
          <a:lstStyle/>
          <a:p>
            <a:r>
              <a:rPr lang="en-US" dirty="0" smtClean="0"/>
              <a:t>I am a software developer , not trader. </a:t>
            </a:r>
          </a:p>
          <a:p>
            <a:r>
              <a:rPr lang="en-US" dirty="0" smtClean="0"/>
              <a:t>I am enthusiast, not expert. </a:t>
            </a:r>
          </a:p>
          <a:p>
            <a:pPr lvl="1"/>
            <a:r>
              <a:rPr lang="en-US" dirty="0" err="1" smtClean="0"/>
              <a:t>Ethereum</a:t>
            </a:r>
            <a:r>
              <a:rPr lang="en-US" dirty="0" smtClean="0"/>
              <a:t>, Bitcoin,  AR,  </a:t>
            </a:r>
            <a:r>
              <a:rPr lang="en-US" dirty="0" err="1" smtClean="0"/>
              <a:t>ChatBot</a:t>
            </a:r>
            <a:endParaRPr lang="en-US" dirty="0" smtClean="0"/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Kenneth.hu@Hotmail.com</a:t>
            </a:r>
            <a:endParaRPr lang="en-US" dirty="0" smtClean="0"/>
          </a:p>
          <a:p>
            <a:r>
              <a:rPr lang="en-US" altLang="zh-TW" dirty="0" smtClean="0"/>
              <a:t>Founder of </a:t>
            </a:r>
            <a:r>
              <a:rPr lang="en-US" altLang="zh-TW" dirty="0" err="1" smtClean="0"/>
              <a:t>Blockchain&amp;Dapps</a:t>
            </a:r>
            <a:r>
              <a:rPr lang="en-US" dirty="0"/>
              <a:t> </a:t>
            </a:r>
            <a:r>
              <a:rPr lang="en-US" dirty="0" err="1"/>
              <a:t>meetup</a:t>
            </a:r>
            <a:endParaRPr lang="en-US" altLang="zh-TW" dirty="0" smtClean="0"/>
          </a:p>
          <a:p>
            <a:r>
              <a:rPr lang="en-US" dirty="0" smtClean="0"/>
              <a:t>Founder of  Singapore IOTA </a:t>
            </a:r>
            <a:r>
              <a:rPr lang="en-US" dirty="0" err="1" smtClean="0"/>
              <a:t>meetupz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99" y="1088173"/>
            <a:ext cx="2731008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85" y="406012"/>
            <a:ext cx="10580237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Create Account 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531083" y="1987997"/>
            <a:ext cx="2078473" cy="355643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699" y="2172866"/>
            <a:ext cx="715240" cy="99913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668028" y="3337999"/>
            <a:ext cx="1873596" cy="6290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Public Key (Account)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668029" y="4251799"/>
            <a:ext cx="1873596" cy="6290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Private Key 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6964981" y="2078330"/>
            <a:ext cx="4440820" cy="3466104"/>
            <a:chOff x="4339086" y="2078331"/>
            <a:chExt cx="4440820" cy="3466104"/>
          </a:xfrm>
        </p:grpSpPr>
        <p:sp>
          <p:nvSpPr>
            <p:cNvPr id="11" name="Rounded Rectangle 10"/>
            <p:cNvSpPr/>
            <p:nvPr/>
          </p:nvSpPr>
          <p:spPr>
            <a:xfrm>
              <a:off x="4339086" y="2078331"/>
              <a:ext cx="1864398" cy="59410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</a:t>
              </a:r>
              <a:endParaRPr lang="en-SG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39086" y="2976112"/>
              <a:ext cx="1864398" cy="63685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Ropsten</a:t>
              </a:r>
              <a:endParaRPr lang="en-SG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339086" y="3897709"/>
              <a:ext cx="1858098" cy="6652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Kovan</a:t>
              </a:r>
              <a:endParaRPr lang="en-SG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339086" y="4880862"/>
              <a:ext cx="1858098" cy="66357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Rinkeby</a:t>
              </a:r>
              <a:endParaRPr lang="en-SG" dirty="0"/>
            </a:p>
          </p:txBody>
        </p:sp>
        <p:sp>
          <p:nvSpPr>
            <p:cNvPr id="15" name="Rounded Rectangle 10"/>
            <p:cNvSpPr/>
            <p:nvPr/>
          </p:nvSpPr>
          <p:spPr>
            <a:xfrm>
              <a:off x="6915508" y="2078331"/>
              <a:ext cx="1864398" cy="59410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altLang="zh-TW" dirty="0" smtClean="0"/>
                <a:t>0xe589….</a:t>
              </a:r>
              <a:endParaRPr lang="en-SG" dirty="0"/>
            </a:p>
          </p:txBody>
        </p:sp>
        <p:sp>
          <p:nvSpPr>
            <p:cNvPr id="16" name="Rounded Rectangle 11"/>
            <p:cNvSpPr/>
            <p:nvPr/>
          </p:nvSpPr>
          <p:spPr>
            <a:xfrm>
              <a:off x="6915508" y="2976112"/>
              <a:ext cx="1864398" cy="63685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altLang="zh-TW" dirty="0"/>
                <a:t>0xe589</a:t>
              </a:r>
              <a:r>
                <a:rPr lang="en-SG" altLang="zh-TW" dirty="0" smtClean="0"/>
                <a:t>….</a:t>
              </a:r>
              <a:endParaRPr lang="en-SG" altLang="zh-TW" dirty="0"/>
            </a:p>
          </p:txBody>
        </p:sp>
        <p:sp>
          <p:nvSpPr>
            <p:cNvPr id="17" name="Rounded Rectangle 12"/>
            <p:cNvSpPr/>
            <p:nvPr/>
          </p:nvSpPr>
          <p:spPr>
            <a:xfrm>
              <a:off x="6915508" y="3897709"/>
              <a:ext cx="1858098" cy="6652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altLang="zh-TW" dirty="0"/>
                <a:t>0xe589</a:t>
              </a:r>
              <a:r>
                <a:rPr lang="en-SG" altLang="zh-TW" dirty="0" smtClean="0"/>
                <a:t>….</a:t>
              </a:r>
              <a:endParaRPr lang="en-SG" altLang="zh-TW" dirty="0"/>
            </a:p>
          </p:txBody>
        </p:sp>
        <p:sp>
          <p:nvSpPr>
            <p:cNvPr id="18" name="Rounded Rectangle 13"/>
            <p:cNvSpPr/>
            <p:nvPr/>
          </p:nvSpPr>
          <p:spPr>
            <a:xfrm>
              <a:off x="6915508" y="4880862"/>
              <a:ext cx="1858098" cy="66357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altLang="zh-TW" dirty="0"/>
                <a:t>0xe589</a:t>
              </a:r>
              <a:r>
                <a:rPr lang="en-SG" altLang="zh-TW" dirty="0" smtClean="0"/>
                <a:t>….</a:t>
              </a:r>
              <a:endParaRPr lang="en-SG" altLang="zh-TW" dirty="0"/>
            </a:p>
          </p:txBody>
        </p:sp>
        <p:cxnSp>
          <p:nvCxnSpPr>
            <p:cNvPr id="19" name="直線單箭頭接點 18"/>
            <p:cNvCxnSpPr>
              <a:stCxn id="11" idx="3"/>
              <a:endCxn id="15" idx="1"/>
            </p:cNvCxnSpPr>
            <p:nvPr/>
          </p:nvCxnSpPr>
          <p:spPr>
            <a:xfrm>
              <a:off x="6203484" y="2375383"/>
              <a:ext cx="71202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6203484" y="3294541"/>
              <a:ext cx="71202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6197184" y="4230320"/>
              <a:ext cx="71202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6203484" y="5212648"/>
              <a:ext cx="71202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單箭頭接點 22"/>
          <p:cNvCxnSpPr/>
          <p:nvPr/>
        </p:nvCxnSpPr>
        <p:spPr>
          <a:xfrm>
            <a:off x="5748657" y="3652530"/>
            <a:ext cx="1078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37" y="1848996"/>
            <a:ext cx="2291774" cy="38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5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71525" y="431800"/>
            <a:ext cx="10515600" cy="1082675"/>
          </a:xfrm>
        </p:spPr>
        <p:txBody>
          <a:bodyPr/>
          <a:lstStyle/>
          <a:p>
            <a:r>
              <a:rPr lang="en-US" altLang="zh-TW" sz="54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Metamask</a:t>
            </a:r>
            <a:r>
              <a:rPr lang="en-US" altLang="zh-TW" sz="54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	- Export Account</a:t>
            </a:r>
            <a:endParaRPr lang="zh-TW" alt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52500" y="1514475"/>
            <a:ext cx="10515600" cy="4351338"/>
          </a:xfrm>
        </p:spPr>
        <p:txBody>
          <a:bodyPr/>
          <a:lstStyle/>
          <a:p>
            <a:r>
              <a:rPr lang="en-SG" altLang="zh-TW" sz="34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Export Account </a:t>
            </a:r>
            <a:r>
              <a:rPr lang="en-SG" altLang="zh-TW" sz="34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  <a:sym typeface="Wingdings" panose="05000000000000000000" pitchFamily="2" charset="2"/>
              </a:rPr>
              <a:t>Export Private Key</a:t>
            </a:r>
            <a:endParaRPr lang="zh-TW" altLang="en-US" sz="3400" dirty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63" y="2061401"/>
            <a:ext cx="2520344" cy="42238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08" y="2085975"/>
            <a:ext cx="2545589" cy="42238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780" y="2098880"/>
            <a:ext cx="2523440" cy="423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71525" y="431800"/>
            <a:ext cx="10515600" cy="1082675"/>
          </a:xfrm>
        </p:spPr>
        <p:txBody>
          <a:bodyPr/>
          <a:lstStyle/>
          <a:p>
            <a:r>
              <a:rPr lang="en-US" altLang="zh-TW" sz="54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Metamask</a:t>
            </a:r>
            <a:r>
              <a:rPr lang="en-US" altLang="zh-TW" sz="54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	- Export Account</a:t>
            </a:r>
            <a:endParaRPr lang="zh-TW" alt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52500" y="1514475"/>
            <a:ext cx="10515600" cy="4351338"/>
          </a:xfrm>
        </p:spPr>
        <p:txBody>
          <a:bodyPr/>
          <a:lstStyle/>
          <a:p>
            <a:r>
              <a:rPr lang="en-SG" altLang="zh-TW" sz="34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Export Account </a:t>
            </a:r>
            <a:r>
              <a:rPr lang="en-SG" altLang="zh-TW" sz="34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en-US" altLang="zh-TW" sz="34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  <a:sym typeface="Wingdings" panose="05000000000000000000" pitchFamily="2" charset="2"/>
              </a:rPr>
              <a:t>Export Seed</a:t>
            </a:r>
            <a:endParaRPr lang="en-SG" altLang="zh-TW" sz="3400" dirty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endParaRPr lang="zh-TW" altLang="en-US" dirty="0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041" y="2331838"/>
            <a:ext cx="2054971" cy="3457388"/>
          </a:xfrm>
          <a:prstGeom prst="rect">
            <a:avLst/>
          </a:prstGeom>
        </p:spPr>
      </p:pic>
      <p:pic>
        <p:nvPicPr>
          <p:cNvPr id="10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181" y="2317722"/>
            <a:ext cx="2071426" cy="3471504"/>
          </a:xfrm>
          <a:prstGeom prst="rect">
            <a:avLst/>
          </a:prstGeom>
        </p:spPr>
      </p:pic>
      <p:pic>
        <p:nvPicPr>
          <p:cNvPr id="11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776" y="2317722"/>
            <a:ext cx="2079437" cy="3471504"/>
          </a:xfrm>
          <a:prstGeom prst="rect">
            <a:avLst/>
          </a:prstGeom>
        </p:spPr>
      </p:pic>
      <p:pic>
        <p:nvPicPr>
          <p:cNvPr id="12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463" y="2320184"/>
            <a:ext cx="2076911" cy="3480696"/>
          </a:xfrm>
          <a:prstGeom prst="rect">
            <a:avLst/>
          </a:prstGeom>
        </p:spPr>
      </p:pic>
      <p:sp>
        <p:nvSpPr>
          <p:cNvPr id="13" name="Rectangle 11"/>
          <p:cNvSpPr/>
          <p:nvPr/>
        </p:nvSpPr>
        <p:spPr>
          <a:xfrm>
            <a:off x="3601306" y="2359004"/>
            <a:ext cx="206705" cy="250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2"/>
          <p:cNvCxnSpPr/>
          <p:nvPr/>
        </p:nvCxnSpPr>
        <p:spPr>
          <a:xfrm>
            <a:off x="3220307" y="2150505"/>
            <a:ext cx="313267" cy="181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/>
          <p:nvPr/>
        </p:nvCxnSpPr>
        <p:spPr>
          <a:xfrm>
            <a:off x="2747341" y="2484238"/>
            <a:ext cx="313267" cy="181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4"/>
          <p:cNvSpPr/>
          <p:nvPr/>
        </p:nvSpPr>
        <p:spPr>
          <a:xfrm>
            <a:off x="3075060" y="2552859"/>
            <a:ext cx="693317" cy="263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5"/>
          <p:cNvSpPr/>
          <p:nvPr/>
        </p:nvSpPr>
        <p:spPr>
          <a:xfrm>
            <a:off x="4020873" y="4957392"/>
            <a:ext cx="1079034" cy="263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6"/>
          <p:cNvCxnSpPr/>
          <p:nvPr/>
        </p:nvCxnSpPr>
        <p:spPr>
          <a:xfrm>
            <a:off x="3724171" y="4776059"/>
            <a:ext cx="313267" cy="181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7"/>
          <p:cNvSpPr/>
          <p:nvPr/>
        </p:nvSpPr>
        <p:spPr>
          <a:xfrm>
            <a:off x="6337441" y="3416458"/>
            <a:ext cx="1624199" cy="263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Arrow Connector 18"/>
          <p:cNvCxnSpPr/>
          <p:nvPr/>
        </p:nvCxnSpPr>
        <p:spPr>
          <a:xfrm>
            <a:off x="6040740" y="3235125"/>
            <a:ext cx="313267" cy="181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9"/>
          <p:cNvSpPr/>
          <p:nvPr/>
        </p:nvSpPr>
        <p:spPr>
          <a:xfrm>
            <a:off x="8645915" y="3403945"/>
            <a:ext cx="1764416" cy="897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" name="Straight Arrow Connector 20"/>
          <p:cNvCxnSpPr/>
          <p:nvPr/>
        </p:nvCxnSpPr>
        <p:spPr>
          <a:xfrm>
            <a:off x="8407414" y="3115705"/>
            <a:ext cx="268136" cy="288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1"/>
          <p:cNvSpPr/>
          <p:nvPr/>
        </p:nvSpPr>
        <p:spPr>
          <a:xfrm>
            <a:off x="8824266" y="4657649"/>
            <a:ext cx="1430783" cy="299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Arrow Connector 22"/>
          <p:cNvCxnSpPr/>
          <p:nvPr/>
        </p:nvCxnSpPr>
        <p:spPr>
          <a:xfrm>
            <a:off x="8514222" y="4503196"/>
            <a:ext cx="313267" cy="181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81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Metamask</a:t>
            </a:r>
            <a:r>
              <a:rPr lang="en-US" altLang="zh-TW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- Import Account</a:t>
            </a:r>
            <a:endParaRPr lang="zh-TW" altLang="en-US" dirty="0"/>
          </a:p>
        </p:txBody>
      </p:sp>
      <p:sp>
        <p:nvSpPr>
          <p:cNvPr id="4" name="文字版面配置區 1"/>
          <p:cNvSpPr txBox="1">
            <a:spLocks/>
          </p:cNvSpPr>
          <p:nvPr/>
        </p:nvSpPr>
        <p:spPr>
          <a:xfrm>
            <a:off x="1123950" y="1181101"/>
            <a:ext cx="9372600" cy="44831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4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Private Key</a:t>
            </a:r>
          </a:p>
          <a:p>
            <a:r>
              <a:rPr lang="en-US" altLang="zh-TW" sz="34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JSON File</a:t>
            </a:r>
            <a:endParaRPr lang="zh-TW" altLang="en-US" sz="3400" dirty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309" y="1181101"/>
            <a:ext cx="2907277" cy="49050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065" y="1181101"/>
            <a:ext cx="2951933" cy="49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36576"/>
            <a:ext cx="10515600" cy="844550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Metamask</a:t>
            </a:r>
            <a:r>
              <a:rPr lang="en-US" altLang="zh-TW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 -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4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Main </a:t>
            </a:r>
            <a:r>
              <a:rPr lang="en-US" altLang="zh-TW" sz="3400" dirty="0" err="1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Ethereum</a:t>
            </a:r>
            <a:r>
              <a:rPr lang="en-US" altLang="zh-TW" sz="34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 Network</a:t>
            </a:r>
          </a:p>
          <a:p>
            <a:r>
              <a:rPr lang="en-US" altLang="zh-TW" sz="3400" dirty="0" err="1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Ropsten</a:t>
            </a:r>
            <a:r>
              <a:rPr lang="en-US" altLang="zh-TW" sz="34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 Test Network</a:t>
            </a:r>
          </a:p>
          <a:p>
            <a:r>
              <a:rPr lang="en-US" altLang="zh-TW" sz="3400" dirty="0" err="1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Kovan</a:t>
            </a:r>
            <a:r>
              <a:rPr lang="en-US" altLang="zh-TW" sz="34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 Test Network</a:t>
            </a:r>
          </a:p>
          <a:p>
            <a:r>
              <a:rPr lang="en-US" altLang="zh-TW" sz="3400" dirty="0" err="1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Rinkeby</a:t>
            </a:r>
            <a:r>
              <a:rPr lang="en-US" altLang="zh-TW" sz="34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 Test Network</a:t>
            </a:r>
          </a:p>
          <a:p>
            <a:r>
              <a:rPr lang="en-US" altLang="zh-TW" sz="3400" dirty="0" err="1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Localhost</a:t>
            </a:r>
            <a:r>
              <a:rPr lang="en-US" altLang="zh-TW" sz="34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 8545</a:t>
            </a:r>
          </a:p>
          <a:p>
            <a:r>
              <a:rPr lang="en-US" altLang="zh-TW" sz="34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Custom RPC</a:t>
            </a:r>
            <a:endParaRPr lang="zh-TW" altLang="en-US" sz="3400" dirty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381126"/>
            <a:ext cx="2990850" cy="50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38200" y="536576"/>
            <a:ext cx="10515600" cy="844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Metamask</a:t>
            </a:r>
            <a:r>
              <a:rPr lang="en-US" altLang="zh-TW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 – Get Ether</a:t>
            </a:r>
            <a:endParaRPr lang="zh-TW" altLang="en-US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00125" y="157797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Ropsten</a:t>
            </a:r>
            <a:r>
              <a:rPr lang="en-US" altLang="zh-TW" dirty="0"/>
              <a:t> faucet</a:t>
            </a:r>
          </a:p>
          <a:p>
            <a:pPr lvl="1"/>
            <a:r>
              <a:rPr lang="en-US" altLang="zh-TW" dirty="0">
                <a:hlinkClick r:id="rId2"/>
              </a:rPr>
              <a:t>https://faucet.metamask.io/</a:t>
            </a:r>
            <a:endParaRPr lang="en-US" altLang="zh-TW" dirty="0"/>
          </a:p>
          <a:p>
            <a:r>
              <a:rPr lang="en-US" altLang="zh-TW" dirty="0" err="1"/>
              <a:t>Kovan</a:t>
            </a:r>
            <a:r>
              <a:rPr lang="en-US" altLang="zh-TW" dirty="0"/>
              <a:t> faucet</a:t>
            </a:r>
          </a:p>
          <a:p>
            <a:pPr lvl="1"/>
            <a:r>
              <a:rPr lang="en-US" altLang="zh-TW" dirty="0">
                <a:hlinkClick r:id="rId3"/>
              </a:rPr>
              <a:t>https://gitter.im/kovan-testnet/faucet</a:t>
            </a:r>
            <a:endParaRPr lang="en-US" altLang="zh-TW" dirty="0"/>
          </a:p>
          <a:p>
            <a:r>
              <a:rPr lang="en-US" altLang="zh-TW" dirty="0" err="1"/>
              <a:t>Rinkeby</a:t>
            </a:r>
            <a:r>
              <a:rPr lang="en-US" altLang="zh-TW" dirty="0"/>
              <a:t> faucet</a:t>
            </a:r>
          </a:p>
          <a:p>
            <a:pPr lvl="1"/>
            <a:r>
              <a:rPr lang="en-US" altLang="zh-TW" dirty="0">
                <a:hlinkClick r:id="rId4"/>
              </a:rPr>
              <a:t>https://faucet.rinkeby.io/</a:t>
            </a:r>
            <a:endParaRPr lang="en-US" altLang="zh-TW" dirty="0"/>
          </a:p>
          <a:p>
            <a:pPr lvl="2"/>
            <a:r>
              <a:rPr lang="en-US" altLang="zh-TW" dirty="0"/>
              <a:t>Twitter</a:t>
            </a:r>
          </a:p>
          <a:p>
            <a:pPr lvl="2"/>
            <a:r>
              <a:rPr lang="en-US" altLang="zh-TW" dirty="0"/>
              <a:t>Google</a:t>
            </a:r>
          </a:p>
          <a:p>
            <a:pPr lvl="2"/>
            <a:r>
              <a:rPr lang="en-US" altLang="zh-TW" dirty="0"/>
              <a:t>Facebook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80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85" y="406012"/>
            <a:ext cx="10580237" cy="1325563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Dapps</a:t>
            </a:r>
            <a:r>
              <a:rPr lang="en-US" altLang="zh-TW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 – </a:t>
            </a:r>
            <a:r>
              <a:rPr lang="en-US" altLang="zh-TW" sz="5400" dirty="0" err="1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Ethereum</a:t>
            </a:r>
            <a:r>
              <a:rPr lang="en-US" altLang="zh-TW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 wallet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SG" altLang="zh-TW" sz="3600" dirty="0"/>
              <a:t>https://wallet.ethereum.org</a:t>
            </a:r>
            <a:endParaRPr lang="zh-TW" altLang="en-US" sz="3600" dirty="0"/>
          </a:p>
          <a:p>
            <a:endParaRPr lang="zh-TW" altLang="en-US" dirty="0"/>
          </a:p>
        </p:txBody>
      </p:sp>
      <p:pic>
        <p:nvPicPr>
          <p:cNvPr id="5" name="Picture 4" descr="Wallet - dash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30" y="2276474"/>
            <a:ext cx="5886340" cy="41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89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85" y="406012"/>
            <a:ext cx="10580237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How to interact with Web3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731575"/>
            <a:ext cx="7371222" cy="414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3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85" y="406012"/>
            <a:ext cx="10580237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How to interact with Web3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4098" name="Picture 2" descr="Image result for abi ethere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4" y="1731575"/>
            <a:ext cx="7489825" cy="421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3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4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96" y="611033"/>
            <a:ext cx="10580237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What is </a:t>
            </a:r>
            <a:r>
              <a:rPr lang="en-US" sz="5400" dirty="0" err="1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Blockchain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 txBox="1">
            <a:spLocks/>
          </p:cNvSpPr>
          <p:nvPr/>
        </p:nvSpPr>
        <p:spPr>
          <a:xfrm>
            <a:off x="1357630" y="1718231"/>
            <a:ext cx="9791633" cy="4089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MetaMask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is a bridge that allows you to visit the distributed web of tomorrow in your browser today. It allows you to run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Ethereum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dApps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right in your browser without running a full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Ethereum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node.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MetaMask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includes a secure identity vault, providing a user interface to manage your identities on different sites and sign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blockchain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transactions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833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96" y="611033"/>
            <a:ext cx="10580237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How  </a:t>
            </a:r>
            <a:r>
              <a:rPr lang="en-US" sz="5400" dirty="0" err="1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Blockchain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 work?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4" name="五邊形 3"/>
          <p:cNvSpPr/>
          <p:nvPr/>
        </p:nvSpPr>
        <p:spPr>
          <a:xfrm>
            <a:off x="2184400" y="3013483"/>
            <a:ext cx="2768600" cy="59690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TW" sz="2400" dirty="0" smtClean="0"/>
              <a:t>Ledger</a:t>
            </a:r>
            <a:endParaRPr lang="zh-TW" altLang="en-US" sz="2400" dirty="0"/>
          </a:p>
        </p:txBody>
      </p:sp>
      <p:sp>
        <p:nvSpPr>
          <p:cNvPr id="5" name="五邊形 4"/>
          <p:cNvSpPr/>
          <p:nvPr/>
        </p:nvSpPr>
        <p:spPr>
          <a:xfrm>
            <a:off x="2184400" y="3898638"/>
            <a:ext cx="2768600" cy="59690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TW" sz="2400" dirty="0"/>
              <a:t>Immutable</a:t>
            </a:r>
            <a:endParaRPr lang="zh-TW" altLang="en-US" sz="2400" dirty="0"/>
          </a:p>
        </p:txBody>
      </p:sp>
      <p:sp>
        <p:nvSpPr>
          <p:cNvPr id="6" name="五邊形 5"/>
          <p:cNvSpPr/>
          <p:nvPr/>
        </p:nvSpPr>
        <p:spPr>
          <a:xfrm>
            <a:off x="2181764" y="2061520"/>
            <a:ext cx="2768600" cy="59690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TW" sz="2400" dirty="0" smtClean="0"/>
              <a:t>Transaction</a:t>
            </a:r>
            <a:endParaRPr lang="zh-TW" altLang="en-US" sz="2400" dirty="0"/>
          </a:p>
        </p:txBody>
      </p:sp>
      <p:sp>
        <p:nvSpPr>
          <p:cNvPr id="7" name="五邊形 6"/>
          <p:cNvSpPr/>
          <p:nvPr/>
        </p:nvSpPr>
        <p:spPr>
          <a:xfrm>
            <a:off x="2184400" y="4806557"/>
            <a:ext cx="2768600" cy="59690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TW" sz="2400" dirty="0" smtClean="0"/>
              <a:t>Block</a:t>
            </a:r>
            <a:endParaRPr lang="zh-TW" altLang="en-US" sz="2400" dirty="0"/>
          </a:p>
        </p:txBody>
      </p:sp>
      <p:sp>
        <p:nvSpPr>
          <p:cNvPr id="8" name="五邊形 7"/>
          <p:cNvSpPr/>
          <p:nvPr/>
        </p:nvSpPr>
        <p:spPr>
          <a:xfrm>
            <a:off x="6540500" y="2082800"/>
            <a:ext cx="2768600" cy="59690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TW" sz="2400" dirty="0" smtClean="0"/>
              <a:t>Chain</a:t>
            </a:r>
            <a:endParaRPr lang="zh-TW" altLang="en-US" sz="2400" dirty="0"/>
          </a:p>
        </p:txBody>
      </p:sp>
      <p:sp>
        <p:nvSpPr>
          <p:cNvPr id="9" name="五邊形 8"/>
          <p:cNvSpPr/>
          <p:nvPr/>
        </p:nvSpPr>
        <p:spPr>
          <a:xfrm>
            <a:off x="6540500" y="2990719"/>
            <a:ext cx="2768600" cy="59690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TW" sz="2400" dirty="0"/>
              <a:t>Mining</a:t>
            </a:r>
            <a:endParaRPr lang="zh-TW" altLang="en-US" sz="2400" dirty="0"/>
          </a:p>
        </p:txBody>
      </p:sp>
      <p:sp>
        <p:nvSpPr>
          <p:cNvPr id="10" name="五邊形 9"/>
          <p:cNvSpPr/>
          <p:nvPr/>
        </p:nvSpPr>
        <p:spPr>
          <a:xfrm>
            <a:off x="6540500" y="3898638"/>
            <a:ext cx="2768600" cy="59690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TW" sz="2400" dirty="0"/>
              <a:t>Consensus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85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 txBox="1">
            <a:spLocks/>
          </p:cNvSpPr>
          <p:nvPr/>
        </p:nvSpPr>
        <p:spPr>
          <a:xfrm>
            <a:off x="815896" y="611033"/>
            <a:ext cx="1058023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What  is transaction?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831744" y="3211630"/>
            <a:ext cx="1818937" cy="2237837"/>
            <a:chOff x="936536" y="1285257"/>
            <a:chExt cx="1818937" cy="2237837"/>
          </a:xfrm>
        </p:grpSpPr>
        <p:sp>
          <p:nvSpPr>
            <p:cNvPr id="3" name="Rectangle 5"/>
            <p:cNvSpPr/>
            <p:nvPr/>
          </p:nvSpPr>
          <p:spPr>
            <a:xfrm>
              <a:off x="963688" y="1285257"/>
              <a:ext cx="1764632" cy="7174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Kenneth</a:t>
              </a:r>
              <a:endParaRPr lang="en-SG" dirty="0"/>
            </a:p>
          </p:txBody>
        </p:sp>
        <p:pic>
          <p:nvPicPr>
            <p:cNvPr id="4" name="Picture 4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536" y="1704156"/>
              <a:ext cx="1818937" cy="1818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群組 10"/>
          <p:cNvGrpSpPr/>
          <p:nvPr/>
        </p:nvGrpSpPr>
        <p:grpSpPr>
          <a:xfrm>
            <a:off x="8466793" y="3108723"/>
            <a:ext cx="1764632" cy="2340744"/>
            <a:chOff x="7922294" y="1219193"/>
            <a:chExt cx="1764632" cy="2340744"/>
          </a:xfrm>
        </p:grpSpPr>
        <p:pic>
          <p:nvPicPr>
            <p:cNvPr id="5" name="Picture 2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868" y="1796879"/>
              <a:ext cx="1763058" cy="1763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7922294" y="1219193"/>
              <a:ext cx="1764632" cy="7174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Alice</a:t>
              </a:r>
              <a:endParaRPr lang="en-SG" dirty="0"/>
            </a:p>
          </p:txBody>
        </p:sp>
      </p:grpSp>
      <p:cxnSp>
        <p:nvCxnSpPr>
          <p:cNvPr id="7" name="直線單箭頭接點 6"/>
          <p:cNvCxnSpPr/>
          <p:nvPr/>
        </p:nvCxnSpPr>
        <p:spPr>
          <a:xfrm>
            <a:off x="4191489" y="4413205"/>
            <a:ext cx="38290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441872" y="4679313"/>
            <a:ext cx="1568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>
                <a:solidFill>
                  <a:srgbClr val="FF0000"/>
                </a:solidFill>
              </a:rPr>
              <a:t>30 SGD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五邊形 12"/>
          <p:cNvSpPr/>
          <p:nvPr/>
        </p:nvSpPr>
        <p:spPr>
          <a:xfrm>
            <a:off x="1708312" y="1640911"/>
            <a:ext cx="10179208" cy="128636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Transaction: </a:t>
            </a:r>
            <a:r>
              <a:rPr lang="en-US" altLang="zh-TW" sz="3200" dirty="0" smtClean="0"/>
              <a:t>“ </a:t>
            </a:r>
            <a:r>
              <a:rPr lang="en-US" altLang="zh-TW" sz="3200" dirty="0" smtClean="0"/>
              <a:t>is a transfer of value</a:t>
            </a:r>
            <a:r>
              <a:rPr lang="en-US" altLang="zh-TW" sz="3200" dirty="0" smtClean="0"/>
              <a:t>”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357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五邊形 12"/>
          <p:cNvSpPr/>
          <p:nvPr/>
        </p:nvSpPr>
        <p:spPr>
          <a:xfrm>
            <a:off x="1866254" y="1520651"/>
            <a:ext cx="10179208" cy="1111294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Ledger : </a:t>
            </a:r>
            <a:r>
              <a:rPr lang="en-US" altLang="zh-TW" sz="3200" dirty="0" smtClean="0"/>
              <a:t>“a collection of financial accounts or transactions”</a:t>
            </a:r>
            <a:endParaRPr lang="zh-TW" altLang="en-US" sz="32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3471620" y="2942482"/>
            <a:ext cx="6090834" cy="3423263"/>
            <a:chOff x="3471620" y="3047257"/>
            <a:chExt cx="6090834" cy="3423263"/>
          </a:xfrm>
          <a:solidFill>
            <a:schemeClr val="accent6">
              <a:lumMod val="75000"/>
            </a:schemeClr>
          </a:solidFill>
        </p:grpSpPr>
        <p:sp>
          <p:nvSpPr>
            <p:cNvPr id="15" name="矩形 14"/>
            <p:cNvSpPr/>
            <p:nvPr/>
          </p:nvSpPr>
          <p:spPr>
            <a:xfrm>
              <a:off x="3471620" y="3047257"/>
              <a:ext cx="6090834" cy="3423263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/>
            <p:cNvCxnSpPr/>
            <p:nvPr/>
          </p:nvCxnSpPr>
          <p:spPr>
            <a:xfrm>
              <a:off x="4122549" y="3874576"/>
              <a:ext cx="477347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6028841" y="3231233"/>
              <a:ext cx="25727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</a:rPr>
                <a:t>Ledger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4122549" y="4079767"/>
            <a:ext cx="4897465" cy="863801"/>
            <a:chOff x="4122549" y="4184542"/>
            <a:chExt cx="4897465" cy="863801"/>
          </a:xfrm>
        </p:grpSpPr>
        <p:sp>
          <p:nvSpPr>
            <p:cNvPr id="19" name="文字方塊 18"/>
            <p:cNvSpPr txBox="1"/>
            <p:nvPr/>
          </p:nvSpPr>
          <p:spPr>
            <a:xfrm>
              <a:off x="4122549" y="4184542"/>
              <a:ext cx="48974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bg1"/>
                  </a:solidFill>
                </a:rPr>
                <a:t>Kenneth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                                      </a:t>
              </a:r>
              <a:r>
                <a:rPr lang="en-US" altLang="zh-TW" sz="2400" dirty="0" smtClean="0">
                  <a:solidFill>
                    <a:schemeClr val="bg1"/>
                  </a:solidFill>
                </a:rPr>
                <a:t>Alice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5776347" y="4415374"/>
              <a:ext cx="178230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214820" y="4525123"/>
              <a:ext cx="11003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</a:rPr>
                <a:t>#30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122549" y="4772264"/>
            <a:ext cx="4897465" cy="863801"/>
            <a:chOff x="4122549" y="4184542"/>
            <a:chExt cx="4897465" cy="863801"/>
          </a:xfrm>
        </p:grpSpPr>
        <p:sp>
          <p:nvSpPr>
            <p:cNvPr id="23" name="文字方塊 22"/>
            <p:cNvSpPr txBox="1"/>
            <p:nvPr/>
          </p:nvSpPr>
          <p:spPr>
            <a:xfrm>
              <a:off x="4122549" y="4184542"/>
              <a:ext cx="48974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bg1"/>
                  </a:solidFill>
                </a:rPr>
                <a:t>Amy  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                                           </a:t>
              </a:r>
              <a:r>
                <a:rPr lang="en-US" altLang="zh-TW" sz="2400" dirty="0" smtClean="0">
                  <a:solidFill>
                    <a:schemeClr val="bg1"/>
                  </a:solidFill>
                </a:rPr>
                <a:t>Jen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直線單箭頭接點 23"/>
            <p:cNvCxnSpPr/>
            <p:nvPr/>
          </p:nvCxnSpPr>
          <p:spPr>
            <a:xfrm>
              <a:off x="5776347" y="4415374"/>
              <a:ext cx="178230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214820" y="4525123"/>
              <a:ext cx="11003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</a:rPr>
                <a:t>#50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流程圖: 接點 25"/>
          <p:cNvSpPr/>
          <p:nvPr/>
        </p:nvSpPr>
        <p:spPr>
          <a:xfrm>
            <a:off x="6509288" y="5737255"/>
            <a:ext cx="106067" cy="10974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接點 26"/>
          <p:cNvSpPr/>
          <p:nvPr/>
        </p:nvSpPr>
        <p:spPr>
          <a:xfrm>
            <a:off x="6509287" y="5945460"/>
            <a:ext cx="106067" cy="10974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流程圖: 接點 27"/>
          <p:cNvSpPr/>
          <p:nvPr/>
        </p:nvSpPr>
        <p:spPr>
          <a:xfrm>
            <a:off x="6508722" y="6165923"/>
            <a:ext cx="106067" cy="10974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邊形 28"/>
          <p:cNvSpPr/>
          <p:nvPr/>
        </p:nvSpPr>
        <p:spPr>
          <a:xfrm>
            <a:off x="1866254" y="1505850"/>
            <a:ext cx="9602492" cy="1126095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Immutable</a:t>
            </a:r>
            <a:r>
              <a:rPr lang="zh-TW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</a:rPr>
              <a:t>:</a:t>
            </a:r>
            <a:r>
              <a:rPr lang="zh-TW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TW" sz="3200" dirty="0" smtClean="0"/>
              <a:t>The ledger cannot be changed.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Ever!</a:t>
            </a:r>
            <a:endParaRPr lang="zh-TW" altLang="en-US" sz="3200" dirty="0"/>
          </a:p>
        </p:txBody>
      </p:sp>
      <p:pic>
        <p:nvPicPr>
          <p:cNvPr id="31" name="Picture 2" descr="Image result for loc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09" y="3992254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loc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09" y="4711845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 txBox="1">
            <a:spLocks/>
          </p:cNvSpPr>
          <p:nvPr/>
        </p:nvSpPr>
        <p:spPr>
          <a:xfrm>
            <a:off x="1611763" y="438251"/>
            <a:ext cx="1058023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What is ledger?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 txBox="1">
            <a:spLocks/>
          </p:cNvSpPr>
          <p:nvPr/>
        </p:nvSpPr>
        <p:spPr>
          <a:xfrm>
            <a:off x="1465225" y="445651"/>
            <a:ext cx="1058023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What is Immutable?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0455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6" grpId="0" animBg="1"/>
      <p:bldP spid="27" grpId="0" animBg="1"/>
      <p:bldP spid="28" grpId="0" animBg="1"/>
      <p:bldP spid="29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 txBox="1">
            <a:spLocks/>
          </p:cNvSpPr>
          <p:nvPr/>
        </p:nvSpPr>
        <p:spPr>
          <a:xfrm>
            <a:off x="815896" y="278581"/>
            <a:ext cx="1058023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What  is block?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352924" y="2235200"/>
            <a:ext cx="4203133" cy="4108450"/>
            <a:chOff x="5037216" y="2197100"/>
            <a:chExt cx="4280842" cy="4432300"/>
          </a:xfrm>
          <a:solidFill>
            <a:schemeClr val="accent6">
              <a:lumMod val="7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5037216" y="2197100"/>
              <a:ext cx="4280842" cy="4432300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580672" y="2363304"/>
              <a:ext cx="1697656" cy="6308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 smtClean="0">
                  <a:solidFill>
                    <a:schemeClr val="bg1"/>
                  </a:solidFill>
                </a:rPr>
                <a:t>BLOCK</a:t>
              </a:r>
              <a:r>
                <a:rPr lang="en-US" altLang="zh-TW" sz="3200" dirty="0" smtClean="0">
                  <a:solidFill>
                    <a:schemeClr val="bg1"/>
                  </a:solidFill>
                </a:rPr>
                <a:t> 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4625376" y="2974035"/>
            <a:ext cx="3765709" cy="1774327"/>
            <a:chOff x="5311176" y="3114283"/>
            <a:chExt cx="3765709" cy="1774327"/>
          </a:xfrm>
        </p:grpSpPr>
        <p:sp>
          <p:nvSpPr>
            <p:cNvPr id="11" name="矩形 10"/>
            <p:cNvSpPr/>
            <p:nvPr/>
          </p:nvSpPr>
          <p:spPr>
            <a:xfrm>
              <a:off x="5311176" y="3114283"/>
              <a:ext cx="3765709" cy="17743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322394" y="3194860"/>
              <a:ext cx="2686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 Block Header 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74631" y="3727393"/>
              <a:ext cx="1809123" cy="51946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Hash of previous block header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623257" y="4282716"/>
              <a:ext cx="1511870" cy="4752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Merkle</a:t>
              </a:r>
              <a:r>
                <a:rPr lang="en-US" altLang="zh-TW" sz="1600" dirty="0">
                  <a:solidFill>
                    <a:schemeClr val="bg1"/>
                  </a:solidFill>
                </a:rPr>
                <a:t> root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375526" y="3739627"/>
              <a:ext cx="1412859" cy="507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Timestamp</a:t>
              </a:r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415800" y="4282989"/>
              <a:ext cx="1395352" cy="4752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Nonce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625376" y="4864588"/>
            <a:ext cx="3765709" cy="1362835"/>
            <a:chOff x="5311176" y="5047490"/>
            <a:chExt cx="3765709" cy="1464990"/>
          </a:xfrm>
        </p:grpSpPr>
        <p:sp>
          <p:nvSpPr>
            <p:cNvPr id="18" name="矩形 17"/>
            <p:cNvSpPr/>
            <p:nvPr/>
          </p:nvSpPr>
          <p:spPr>
            <a:xfrm>
              <a:off x="5311176" y="5047490"/>
              <a:ext cx="3765709" cy="14649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77383" y="5049976"/>
              <a:ext cx="228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Transactions 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6039111" y="5565636"/>
              <a:ext cx="2309838" cy="762136"/>
              <a:chOff x="5889938" y="5207000"/>
              <a:chExt cx="2225362" cy="1109513"/>
            </a:xfrm>
          </p:grpSpPr>
          <p:cxnSp>
            <p:nvCxnSpPr>
              <p:cNvPr id="21" name="直線接點 20"/>
              <p:cNvCxnSpPr/>
              <p:nvPr/>
            </p:nvCxnSpPr>
            <p:spPr>
              <a:xfrm>
                <a:off x="5889938" y="5207000"/>
                <a:ext cx="2225362" cy="0"/>
              </a:xfrm>
              <a:prstGeom prst="line">
                <a:avLst/>
              </a:prstGeom>
              <a:ln w="28575">
                <a:solidFill>
                  <a:schemeClr val="bg2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5889938" y="5396631"/>
                <a:ext cx="2225362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5889938" y="5579913"/>
                <a:ext cx="2225362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5889938" y="5753100"/>
                <a:ext cx="2225362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>
                <a:off x="5889938" y="5943600"/>
                <a:ext cx="2225362" cy="0"/>
              </a:xfrm>
              <a:prstGeom prst="line">
                <a:avLst/>
              </a:prstGeom>
              <a:ln w="28575">
                <a:solidFill>
                  <a:schemeClr val="bg2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>
                <a:off x="5889938" y="6133231"/>
                <a:ext cx="2225362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>
                <a:off x="5889938" y="6316513"/>
                <a:ext cx="2225362" cy="0"/>
              </a:xfrm>
              <a:prstGeom prst="line">
                <a:avLst/>
              </a:prstGeom>
              <a:ln w="28575">
                <a:solidFill>
                  <a:schemeClr val="bg2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五邊形 27"/>
          <p:cNvSpPr/>
          <p:nvPr/>
        </p:nvSpPr>
        <p:spPr>
          <a:xfrm>
            <a:off x="1866254" y="1130652"/>
            <a:ext cx="9602492" cy="972834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Block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A block </a:t>
            </a:r>
            <a:r>
              <a:rPr lang="en-US" altLang="zh-TW" sz="2000" dirty="0" smtClean="0"/>
              <a:t>records </a:t>
            </a:r>
            <a:r>
              <a:rPr lang="en-US" altLang="zh-TW" sz="2000" dirty="0"/>
              <a:t>some or all of the most recent </a:t>
            </a:r>
            <a:r>
              <a:rPr lang="en-US" altLang="zh-TW" sz="2000" dirty="0" smtClean="0"/>
              <a:t>transactions. </a:t>
            </a:r>
            <a:r>
              <a:rPr lang="en-US" altLang="zh-TW" sz="2000" dirty="0"/>
              <a:t>Thus a block is like a page of a ledger or record book.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55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 txBox="1">
            <a:spLocks/>
          </p:cNvSpPr>
          <p:nvPr/>
        </p:nvSpPr>
        <p:spPr>
          <a:xfrm>
            <a:off x="815896" y="278581"/>
            <a:ext cx="1058023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Block</a:t>
            </a:r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header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8298" y="1198252"/>
            <a:ext cx="4491014" cy="4770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69072" y="1888556"/>
            <a:ext cx="3971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BLOCK Header </a:t>
            </a:r>
            <a:r>
              <a:rPr lang="en-US" altLang="zh-TW" sz="3200" dirty="0">
                <a:solidFill>
                  <a:schemeClr val="bg1"/>
                </a:solidFill>
              </a:rPr>
              <a:t/>
            </a:r>
            <a:br>
              <a:rPr lang="en-US" altLang="zh-TW" sz="3200" dirty="0">
                <a:solidFill>
                  <a:schemeClr val="bg1"/>
                </a:solidFill>
              </a:rPr>
            </a:b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69278" y="2966848"/>
            <a:ext cx="1658354" cy="9301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Hash of previous block header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69278" y="4626509"/>
            <a:ext cx="1658354" cy="8567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/>
              <a:t>Merkle</a:t>
            </a:r>
            <a:r>
              <a:rPr lang="en-US" altLang="zh-TW" sz="2000" dirty="0"/>
              <a:t> root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539295" y="2965774"/>
            <a:ext cx="1658354" cy="9301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Timestamp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539295" y="4625435"/>
            <a:ext cx="1658354" cy="8567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Nonce</a:t>
            </a:r>
            <a:endParaRPr lang="zh-TW" altLang="en-US" sz="2000" dirty="0"/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6042694" y="1362092"/>
            <a:ext cx="6063005" cy="44831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00778D"/>
                </a:solidFill>
              </a:rPr>
              <a:t>Hash of previous block header</a:t>
            </a:r>
          </a:p>
          <a:p>
            <a:r>
              <a:rPr lang="en-US" altLang="zh-TW" dirty="0" smtClean="0">
                <a:solidFill>
                  <a:srgbClr val="00778D"/>
                </a:solidFill>
              </a:rPr>
              <a:t>Timestamp :</a:t>
            </a:r>
            <a:r>
              <a:rPr lang="zh-TW" altLang="en-US" dirty="0" smtClean="0">
                <a:solidFill>
                  <a:srgbClr val="00778D"/>
                </a:solidFill>
              </a:rPr>
              <a:t> </a:t>
            </a:r>
            <a:r>
              <a:rPr lang="en-US" altLang="zh-TW" dirty="0" smtClean="0">
                <a:solidFill>
                  <a:srgbClr val="00778D"/>
                </a:solidFill>
              </a:rPr>
              <a:t>It indicates when the block was created.</a:t>
            </a:r>
          </a:p>
          <a:p>
            <a:r>
              <a:rPr lang="en-US" altLang="zh-TW" dirty="0" err="1" smtClean="0">
                <a:solidFill>
                  <a:srgbClr val="00778D"/>
                </a:solidFill>
              </a:rPr>
              <a:t>Merkle</a:t>
            </a:r>
            <a:r>
              <a:rPr lang="en-US" altLang="zh-TW" dirty="0" smtClean="0">
                <a:solidFill>
                  <a:srgbClr val="00778D"/>
                </a:solidFill>
              </a:rPr>
              <a:t> root : hash-based data structure that is a generalization of the hash list.</a:t>
            </a:r>
          </a:p>
          <a:p>
            <a:r>
              <a:rPr lang="en-US" altLang="zh-TW" dirty="0" smtClean="0">
                <a:solidFill>
                  <a:srgbClr val="00778D"/>
                </a:solidFill>
              </a:rPr>
              <a:t>Nonce :Counter used for the Proof of Work algorithm. Each time you mine, the nonce increases by 1 . </a:t>
            </a:r>
            <a:endParaRPr lang="zh-TW" altLang="en-US" dirty="0">
              <a:solidFill>
                <a:srgbClr val="0077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6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253196" y="1365730"/>
            <a:ext cx="3289495" cy="3527116"/>
            <a:chOff x="1378634" y="1987419"/>
            <a:chExt cx="3289495" cy="3527116"/>
          </a:xfrm>
        </p:grpSpPr>
        <p:sp>
          <p:nvSpPr>
            <p:cNvPr id="3" name="矩形 2"/>
            <p:cNvSpPr/>
            <p:nvPr/>
          </p:nvSpPr>
          <p:spPr>
            <a:xfrm>
              <a:off x="1378634" y="1987419"/>
              <a:ext cx="3038621" cy="352711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981200" y="2138289"/>
              <a:ext cx="26869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bg1"/>
                  </a:solidFill>
                </a:rPr>
                <a:t>BLOCK 1</a:t>
              </a:r>
              <a:br>
                <a:rPr lang="en-US" altLang="zh-TW" sz="2800" dirty="0">
                  <a:solidFill>
                    <a:schemeClr val="bg1"/>
                  </a:solidFill>
                </a:rPr>
              </a:br>
              <a:r>
                <a:rPr lang="en-US" altLang="zh-TW" sz="2800" dirty="0">
                  <a:solidFill>
                    <a:schemeClr val="bg1"/>
                  </a:solidFill>
                </a:rPr>
                <a:t>HEADER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51427" y="3295140"/>
              <a:ext cx="2293034" cy="10086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Hash of previous block header</a:t>
              </a:r>
              <a:endParaRPr lang="zh-TW" altLang="en-US" sz="2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751427" y="4522313"/>
              <a:ext cx="2293034" cy="77372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/>
                <a:t>Merkle</a:t>
              </a:r>
              <a:r>
                <a:rPr lang="en-US" altLang="zh-TW" sz="2000" dirty="0"/>
                <a:t> root</a:t>
              </a:r>
              <a:endParaRPr lang="zh-TW" altLang="en-US" sz="20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1253196" y="5194279"/>
            <a:ext cx="3038621" cy="10062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Block 1</a:t>
            </a:r>
          </a:p>
          <a:p>
            <a:pPr algn="ctr"/>
            <a:r>
              <a:rPr lang="en-US" altLang="zh-TW" sz="2400" dirty="0"/>
              <a:t>transactions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5274211" y="1370503"/>
            <a:ext cx="3289495" cy="3527116"/>
            <a:chOff x="1378634" y="1987419"/>
            <a:chExt cx="3289495" cy="3527116"/>
          </a:xfrm>
        </p:grpSpPr>
        <p:sp>
          <p:nvSpPr>
            <p:cNvPr id="9" name="矩形 8"/>
            <p:cNvSpPr/>
            <p:nvPr/>
          </p:nvSpPr>
          <p:spPr>
            <a:xfrm>
              <a:off x="1378634" y="1987419"/>
              <a:ext cx="3038621" cy="35271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981200" y="2138289"/>
              <a:ext cx="268692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</a:rPr>
                <a:t>BLOCK 2</a:t>
              </a:r>
              <a:br>
                <a:rPr lang="en-US" altLang="zh-TW" sz="3200" dirty="0">
                  <a:solidFill>
                    <a:schemeClr val="bg1"/>
                  </a:solidFill>
                </a:rPr>
              </a:br>
              <a:r>
                <a:rPr lang="en-US" altLang="zh-TW" sz="3200" dirty="0">
                  <a:solidFill>
                    <a:schemeClr val="bg1"/>
                  </a:solidFill>
                </a:rPr>
                <a:t>HEADER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51427" y="3295140"/>
              <a:ext cx="2293034" cy="10086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Hash of previous block header</a:t>
              </a:r>
              <a:endParaRPr lang="zh-TW" altLang="en-US" sz="20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751427" y="4522313"/>
              <a:ext cx="2293034" cy="7737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/>
                <a:t>Merkle</a:t>
              </a:r>
              <a:r>
                <a:rPr lang="en-US" altLang="zh-TW" sz="2000" dirty="0"/>
                <a:t> root</a:t>
              </a:r>
              <a:endParaRPr lang="zh-TW" altLang="en-US" sz="20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5274211" y="5199052"/>
            <a:ext cx="3038621" cy="1006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Block 2</a:t>
            </a:r>
          </a:p>
          <a:p>
            <a:pPr algn="ctr"/>
            <a:r>
              <a:rPr lang="en-US" altLang="zh-TW" sz="2400" dirty="0"/>
              <a:t>transactions</a:t>
            </a:r>
            <a:endParaRPr lang="zh-TW" altLang="en-US" sz="24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9044352" y="1365730"/>
            <a:ext cx="3289495" cy="3527116"/>
            <a:chOff x="1378634" y="1987419"/>
            <a:chExt cx="3289495" cy="3527116"/>
          </a:xfrm>
        </p:grpSpPr>
        <p:sp>
          <p:nvSpPr>
            <p:cNvPr id="15" name="矩形 14"/>
            <p:cNvSpPr/>
            <p:nvPr/>
          </p:nvSpPr>
          <p:spPr>
            <a:xfrm>
              <a:off x="1378634" y="1987419"/>
              <a:ext cx="3038621" cy="35271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981200" y="2138289"/>
              <a:ext cx="268692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</a:rPr>
                <a:t>BLOCK 3</a:t>
              </a:r>
              <a:br>
                <a:rPr lang="en-US" altLang="zh-TW" sz="3200" dirty="0">
                  <a:solidFill>
                    <a:schemeClr val="bg1"/>
                  </a:solidFill>
                </a:rPr>
              </a:br>
              <a:r>
                <a:rPr lang="en-US" altLang="zh-TW" sz="3200" dirty="0">
                  <a:solidFill>
                    <a:schemeClr val="bg1"/>
                  </a:solidFill>
                </a:rPr>
                <a:t>HEADER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751427" y="3295140"/>
              <a:ext cx="2293034" cy="100867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Hash of previous block header</a:t>
              </a:r>
              <a:endParaRPr lang="zh-TW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51427" y="4522313"/>
              <a:ext cx="2293034" cy="7737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/>
                <a:t>Merkle</a:t>
              </a:r>
              <a:r>
                <a:rPr lang="en-US" altLang="zh-TW" sz="2000" dirty="0"/>
                <a:t> root</a:t>
              </a:r>
              <a:endParaRPr lang="zh-TW" altLang="en-US" sz="20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9044352" y="5194279"/>
            <a:ext cx="3038621" cy="10062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Block 3</a:t>
            </a:r>
          </a:p>
          <a:p>
            <a:pPr algn="ctr"/>
            <a:r>
              <a:rPr lang="en-US" altLang="zh-TW" sz="2400" dirty="0"/>
              <a:t>transactions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7070378">
            <a:off x="4331392" y="1528889"/>
            <a:ext cx="874636" cy="1897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7190778">
            <a:off x="8165341" y="1686255"/>
            <a:ext cx="874636" cy="1897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 rot="10800000">
            <a:off x="2541670" y="4523308"/>
            <a:ext cx="461671" cy="8187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10800000">
            <a:off x="6610435" y="4523308"/>
            <a:ext cx="461671" cy="8187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10800000">
            <a:off x="10400613" y="4483490"/>
            <a:ext cx="461671" cy="8187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D44A12B5-30C0-BA4C-B58F-B07248EA24A9}"/>
              </a:ext>
            </a:extLst>
          </p:cNvPr>
          <p:cNvSpPr txBox="1">
            <a:spLocks/>
          </p:cNvSpPr>
          <p:nvPr/>
        </p:nvSpPr>
        <p:spPr>
          <a:xfrm>
            <a:off x="815896" y="278581"/>
            <a:ext cx="1058023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 smtClean="0">
                <a:solidFill>
                  <a:schemeClr val="bg1"/>
                </a:solidFill>
                <a:latin typeface="Arial Rounded MT Bold" panose="020F0704030504030204" pitchFamily="34" charset="77"/>
              </a:rPr>
              <a:t>Blockchain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4151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8172</TotalTime>
  <Words>763</Words>
  <Application>Microsoft Office PowerPoint</Application>
  <PresentationFormat>寬螢幕</PresentationFormat>
  <Paragraphs>226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Calibri</vt:lpstr>
      <vt:lpstr>Wingdings</vt:lpstr>
      <vt:lpstr>Arial Rounded MT Bold</vt:lpstr>
      <vt:lpstr>新細明體</vt:lpstr>
      <vt:lpstr>Arial</vt:lpstr>
      <vt:lpstr>Calibri Light</vt:lpstr>
      <vt:lpstr>Office Theme</vt:lpstr>
      <vt:lpstr>Storyboard Layouts</vt:lpstr>
      <vt:lpstr>PowerPoint 簡報</vt:lpstr>
      <vt:lpstr>Kenneth Hu</vt:lpstr>
      <vt:lpstr>What is Blockchain</vt:lpstr>
      <vt:lpstr>How  Blockchain work?</vt:lpstr>
      <vt:lpstr>PowerPoint 簡報</vt:lpstr>
      <vt:lpstr>PowerPoint 簡報</vt:lpstr>
      <vt:lpstr>PowerPoint 簡報</vt:lpstr>
      <vt:lpstr>PowerPoint 簡報</vt:lpstr>
      <vt:lpstr>PowerPoint 簡報</vt:lpstr>
      <vt:lpstr>Mining</vt:lpstr>
      <vt:lpstr>Validate the new block</vt:lpstr>
      <vt:lpstr>PowerPoint 簡報</vt:lpstr>
      <vt:lpstr>PowerPoint 簡報</vt:lpstr>
      <vt:lpstr>PowerPoint 簡報</vt:lpstr>
      <vt:lpstr>What is Ethereum ? </vt:lpstr>
      <vt:lpstr>MetaMask</vt:lpstr>
      <vt:lpstr>Ethereum blockchain Network </vt:lpstr>
      <vt:lpstr>Network ID</vt:lpstr>
      <vt:lpstr>Account</vt:lpstr>
      <vt:lpstr>Create Account </vt:lpstr>
      <vt:lpstr>Metamask - Export Account</vt:lpstr>
      <vt:lpstr>Metamask - Export Account</vt:lpstr>
      <vt:lpstr>Metamask - Import Account</vt:lpstr>
      <vt:lpstr>Metamask - Network</vt:lpstr>
      <vt:lpstr>PowerPoint 簡報</vt:lpstr>
      <vt:lpstr>Dapps – Ethereum wallet</vt:lpstr>
      <vt:lpstr>How to interact with Web3</vt:lpstr>
      <vt:lpstr>How to interact with Web3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Kenneth.Hu</dc:creator>
  <cp:lastModifiedBy>hu Kenneth</cp:lastModifiedBy>
  <cp:revision>77</cp:revision>
  <dcterms:created xsi:type="dcterms:W3CDTF">2018-02-28T13:37:44Z</dcterms:created>
  <dcterms:modified xsi:type="dcterms:W3CDTF">2018-07-05T01:14:10Z</dcterms:modified>
</cp:coreProperties>
</file>