
<file path=[Content_Types].xml><?xml version="1.0" encoding="utf-8"?>
<Types xmlns="http://schemas.openxmlformats.org/package/2006/content-types">
  <Default Extension="xml" ContentType="application/xml"/>
  <Default Extension="pn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notesSlides/notesSlide2.xml" ContentType="application/vnd.openxmlformats-officedocument.presentationml.notesSlide+xml"/>
  <Override PartName="/ppt/media/image11.pn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1"/>
  </p:notesMasterIdLst>
  <p:sldIdLst>
    <p:sldId id="256" r:id="rId2"/>
    <p:sldId id="310" r:id="rId3"/>
    <p:sldId id="311" r:id="rId4"/>
    <p:sldId id="312" r:id="rId5"/>
    <p:sldId id="332" r:id="rId6"/>
    <p:sldId id="313" r:id="rId7"/>
    <p:sldId id="315" r:id="rId8"/>
    <p:sldId id="331" r:id="rId9"/>
    <p:sldId id="317" r:id="rId10"/>
    <p:sldId id="318" r:id="rId11"/>
    <p:sldId id="319" r:id="rId12"/>
    <p:sldId id="320" r:id="rId13"/>
    <p:sldId id="333" r:id="rId14"/>
    <p:sldId id="334" r:id="rId15"/>
    <p:sldId id="335" r:id="rId16"/>
    <p:sldId id="323" r:id="rId17"/>
    <p:sldId id="282" r:id="rId18"/>
    <p:sldId id="330" r:id="rId19"/>
    <p:sldId id="329" r:id="rId20"/>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a:lvl3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3pPr>
    <a:lvl4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4pPr>
    <a:lvl5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5pPr>
    <a:lvl6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6pPr>
    <a:lvl7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7pPr>
    <a:lvl8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8pPr>
    <a:lvl9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11824-E767-44BB-944B-D437A0AB880E}">
  <a:tblStyle styleId="{F3911824-E767-44BB-944B-D437A0AB880E}" styleName="Table_0">
    <a:wholeTbl>
      <a:tcTxStyle b="off" i="off">
        <a:font>
          <a:latin typeface="Segoe UI"/>
          <a:ea typeface="Segoe UI"/>
          <a:cs typeface="Segoe UI"/>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0F5FB"/>
          </a:solidFill>
        </a:fill>
      </a:tcStyle>
    </a:wholeTbl>
    <a:band1H>
      <a:tcStyle>
        <a:tcBdr/>
        <a:fill>
          <a:solidFill>
            <a:srgbClr val="DDEAF6"/>
          </a:solidFill>
        </a:fill>
      </a:tcStyle>
    </a:band1H>
    <a:band1V>
      <a:tcStyle>
        <a:tcBdr/>
        <a:fill>
          <a:solidFill>
            <a:srgbClr val="DDEAF6"/>
          </a:solidFill>
        </a:fill>
      </a:tcStyle>
    </a:band1V>
    <a:lastCol>
      <a:tcTxStyle b="on" i="off">
        <a:font>
          <a:latin typeface="Segoe UI"/>
          <a:ea typeface="Segoe UI"/>
          <a:cs typeface="Segoe UI"/>
        </a:font>
        <a:schemeClr val="lt1"/>
      </a:tcTxStyle>
      <a:tcStyle>
        <a:tcBdr/>
        <a:fill>
          <a:solidFill>
            <a:schemeClr val="accent1"/>
          </a:solidFill>
        </a:fill>
      </a:tcStyle>
    </a:lastCol>
    <a:firstCol>
      <a:tcTxStyle b="on" i="off">
        <a:font>
          <a:latin typeface="Segoe UI"/>
          <a:ea typeface="Segoe UI"/>
          <a:cs typeface="Segoe UI"/>
        </a:font>
        <a:schemeClr val="lt1"/>
      </a:tcTxStyle>
      <a:tcStyle>
        <a:tcBdr/>
        <a:fill>
          <a:solidFill>
            <a:schemeClr val="accent1"/>
          </a:solidFill>
        </a:fill>
      </a:tcStyle>
    </a:firstCol>
    <a:lastRow>
      <a:tcTxStyle b="on" i="off">
        <a:font>
          <a:latin typeface="Segoe UI"/>
          <a:ea typeface="Segoe UI"/>
          <a:cs typeface="Segoe UI"/>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Segoe UI"/>
          <a:ea typeface="Segoe UI"/>
          <a:cs typeface="Segoe UI"/>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1"/>
  </p:normalViewPr>
  <p:slideViewPr>
    <p:cSldViewPr snapToGrid="0" snapToObjects="1">
      <p:cViewPr>
        <p:scale>
          <a:sx n="81" d="100"/>
          <a:sy n="81" d="100"/>
        </p:scale>
        <p:origin x="1216" y="6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spcBef>
                <a:spcPts val="0"/>
              </a:spcBef>
              <a:buNone/>
            </a:pPr>
            <a:endParaRPr sz="1800" b="0" i="0" u="none" strike="noStrike" cap="none" baseline="0"/>
          </a:p>
        </p:txBody>
      </p:sp>
      <p:sp>
        <p:nvSpPr>
          <p:cNvPr id="118" name="Shape 11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79" name="Shape 4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spcBef>
                <a:spcPts val="0"/>
              </a:spcBef>
              <a:buNone/>
            </a:pPr>
            <a:r>
              <a:rPr lang="en" sz="1800" b="0" i="0" u="none" strike="noStrike" cap="none" baseline="0"/>
              <a:t>在 “幻灯片放映”模式，单击箭头进入 PowerPoint 入门中心。</a:t>
            </a:r>
          </a:p>
        </p:txBody>
      </p:sp>
      <p:sp>
        <p:nvSpPr>
          <p:cNvPr id="480" name="Shape 4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4"/>
        <p:cNvGrpSpPr/>
        <p:nvPr/>
      </p:nvGrpSpPr>
      <p:grpSpPr>
        <a:xfrm>
          <a:off x="0" y="0"/>
          <a:ext cx="0" cy="0"/>
          <a:chOff x="0" y="0"/>
          <a:chExt cx="0" cy="0"/>
        </a:xfrm>
      </p:grpSpPr>
      <p:sp>
        <p:nvSpPr>
          <p:cNvPr id="15" name="Shape 15"/>
          <p:cNvSpPr/>
          <p:nvPr/>
        </p:nvSpPr>
        <p:spPr>
          <a:xfrm>
            <a:off x="0" y="0"/>
            <a:ext cx="12192000" cy="4866468"/>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16" name="Shape 16"/>
          <p:cNvSpPr txBox="1">
            <a:spLocks noGrp="1"/>
          </p:cNvSpPr>
          <p:nvPr>
            <p:ph type="ctrTitle"/>
          </p:nvPr>
        </p:nvSpPr>
        <p:spPr>
          <a:xfrm>
            <a:off x="838200" y="2061006"/>
            <a:ext cx="10515599" cy="2387600"/>
          </a:xfrm>
          <a:prstGeom prst="rect">
            <a:avLst/>
          </a:prstGeom>
          <a:noFill/>
          <a:ln>
            <a:noFill/>
          </a:ln>
        </p:spPr>
        <p:txBody>
          <a:bodyPr lIns="91425" tIns="91425" rIns="91425" bIns="91425" anchor="b" anchorCtr="0"/>
          <a:lstStyle>
            <a:lvl1pPr marL="0" marR="0" indent="0" algn="l" rtl="0">
              <a:spcBef>
                <a:spcPts val="0"/>
              </a:spcBef>
              <a:buClr>
                <a:schemeClr val="lt1"/>
              </a:buClr>
              <a:buFont typeface="Times New Roman"/>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7" name="Shape 17"/>
          <p:cNvSpPr txBox="1">
            <a:spLocks noGrp="1"/>
          </p:cNvSpPr>
          <p:nvPr>
            <p:ph type="subTitle" idx="1"/>
          </p:nvPr>
        </p:nvSpPr>
        <p:spPr>
          <a:xfrm>
            <a:off x="838201" y="5110608"/>
            <a:ext cx="6705599" cy="1137792"/>
          </a:xfrm>
          <a:prstGeom prst="rect">
            <a:avLst/>
          </a:prstGeom>
          <a:noFill/>
          <a:ln>
            <a:noFill/>
          </a:ln>
        </p:spPr>
        <p:txBody>
          <a:bodyPr lIns="91425" tIns="91425" rIns="91425" bIns="91425" anchor="t" anchorCtr="0"/>
          <a:lstStyle>
            <a:lvl1pPr marL="0" marR="0" indent="0" algn="l" rtl="0">
              <a:lnSpc>
                <a:spcPct val="150000"/>
              </a:lnSpc>
              <a:spcBef>
                <a:spcPts val="600"/>
              </a:spcBef>
              <a:buClr>
                <a:srgbClr val="D24726"/>
              </a:buClr>
              <a:buFont typeface="Times New Roman"/>
              <a:buNone/>
              <a:defRPr/>
            </a:lvl1pPr>
            <a:lvl2pPr marL="457200" marR="0" indent="0" algn="ctr" rtl="0">
              <a:lnSpc>
                <a:spcPct val="90000"/>
              </a:lnSpc>
              <a:spcBef>
                <a:spcPts val="600"/>
              </a:spcBef>
              <a:buClr>
                <a:schemeClr val="dk1"/>
              </a:buClr>
              <a:buFont typeface="Times New Roman"/>
              <a:buNone/>
              <a:defRPr/>
            </a:lvl2pPr>
            <a:lvl3pPr marL="914400" marR="0" indent="0" algn="ctr" rtl="0">
              <a:lnSpc>
                <a:spcPct val="90000"/>
              </a:lnSpc>
              <a:spcBef>
                <a:spcPts val="540"/>
              </a:spcBef>
              <a:buClr>
                <a:schemeClr val="dk1"/>
              </a:buClr>
              <a:buFont typeface="Times New Roman"/>
              <a:buNone/>
              <a:defRPr/>
            </a:lvl3pPr>
            <a:lvl4pPr marL="1371600" marR="0" indent="0" algn="ctr" rtl="0">
              <a:lnSpc>
                <a:spcPct val="90000"/>
              </a:lnSpc>
              <a:spcBef>
                <a:spcPts val="480"/>
              </a:spcBef>
              <a:buClr>
                <a:schemeClr val="dk1"/>
              </a:buClr>
              <a:buFont typeface="Times New Roman"/>
              <a:buNone/>
              <a:defRPr/>
            </a:lvl4pPr>
            <a:lvl5pPr marL="1828800" marR="0" indent="0" algn="ctr" rtl="0">
              <a:lnSpc>
                <a:spcPct val="90000"/>
              </a:lnSpc>
              <a:spcBef>
                <a:spcPts val="480"/>
              </a:spcBef>
              <a:buClr>
                <a:schemeClr val="dk1"/>
              </a:buClr>
              <a:buFont typeface="Times New Roman"/>
              <a:buNone/>
              <a:defRPr/>
            </a:lvl5pPr>
            <a:lvl6pPr marL="2286000" marR="0" indent="0" algn="ctr" rtl="0">
              <a:lnSpc>
                <a:spcPct val="90000"/>
              </a:lnSpc>
              <a:spcBef>
                <a:spcPts val="480"/>
              </a:spcBef>
              <a:buClr>
                <a:schemeClr val="dk1"/>
              </a:buClr>
              <a:buFont typeface="Times New Roman"/>
              <a:buNone/>
              <a:defRPr/>
            </a:lvl6pPr>
            <a:lvl7pPr marL="2743200" marR="0" indent="0" algn="ctr" rtl="0">
              <a:lnSpc>
                <a:spcPct val="90000"/>
              </a:lnSpc>
              <a:spcBef>
                <a:spcPts val="480"/>
              </a:spcBef>
              <a:buClr>
                <a:schemeClr val="dk1"/>
              </a:buClr>
              <a:buFont typeface="Times New Roman"/>
              <a:buNone/>
              <a:defRPr/>
            </a:lvl7pPr>
            <a:lvl8pPr marL="3200400" marR="0" indent="0" algn="ctr" rtl="0">
              <a:lnSpc>
                <a:spcPct val="90000"/>
              </a:lnSpc>
              <a:spcBef>
                <a:spcPts val="480"/>
              </a:spcBef>
              <a:buClr>
                <a:schemeClr val="dk1"/>
              </a:buClr>
              <a:buFont typeface="Times New Roman"/>
              <a:buNone/>
              <a:defRPr/>
            </a:lvl8pPr>
            <a:lvl9pPr marL="3657600" marR="0" indent="0" algn="ctr" rtl="0">
              <a:lnSpc>
                <a:spcPct val="90000"/>
              </a:lnSpc>
              <a:spcBef>
                <a:spcPts val="480"/>
              </a:spcBef>
              <a:buClr>
                <a:schemeClr val="dk1"/>
              </a:buClr>
              <a:buFont typeface="Times New Roman"/>
              <a:buNone/>
              <a:defRPr/>
            </a:lvl9pPr>
          </a:lstStyle>
          <a:p>
            <a:endParaRPr/>
          </a:p>
        </p:txBody>
      </p:sp>
      <p:sp>
        <p:nvSpPr>
          <p:cNvPr id="18" name="Shape 18"/>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p:nvPr/>
        </p:nvSpPr>
        <p:spPr>
          <a:xfrm>
            <a:off x="0" y="0"/>
            <a:ext cx="12192000" cy="4866468"/>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31"/>
        <p:cNvGrpSpPr/>
        <p:nvPr/>
      </p:nvGrpSpPr>
      <p:grpSpPr>
        <a:xfrm>
          <a:off x="0" y="0"/>
          <a:ext cx="0" cy="0"/>
          <a:chOff x="0" y="0"/>
          <a:chExt cx="0" cy="0"/>
        </a:xfrm>
      </p:grpSpPr>
      <p:sp>
        <p:nvSpPr>
          <p:cNvPr id="32" name="Shape 32"/>
          <p:cNvSpPr/>
          <p:nvPr/>
        </p:nvSpPr>
        <p:spPr>
          <a:xfrm>
            <a:off x="5656882" y="1709738"/>
            <a:ext cx="6535119" cy="3575183"/>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33" name="Shape 33"/>
          <p:cNvSpPr txBox="1">
            <a:spLocks noGrp="1"/>
          </p:cNvSpPr>
          <p:nvPr>
            <p:ph type="title"/>
          </p:nvPr>
        </p:nvSpPr>
        <p:spPr>
          <a:xfrm>
            <a:off x="838200" y="2402238"/>
            <a:ext cx="4508715" cy="2187227"/>
          </a:xfrm>
          <a:prstGeom prst="rect">
            <a:avLst/>
          </a:prstGeom>
          <a:noFill/>
          <a:ln>
            <a:noFill/>
          </a:ln>
        </p:spPr>
        <p:txBody>
          <a:bodyPr lIns="91425" tIns="91425" rIns="91425" bIns="91425" anchor="ctr"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6323307" y="2402236"/>
            <a:ext cx="5269423" cy="2187225"/>
          </a:xfrm>
          <a:prstGeom prst="rect">
            <a:avLst/>
          </a:prstGeom>
          <a:noFill/>
          <a:ln>
            <a:noFill/>
          </a:ln>
        </p:spPr>
        <p:txBody>
          <a:bodyPr lIns="91425" tIns="91425" rIns="91425" bIns="91425" anchor="ctr" anchorCtr="0"/>
          <a:lstStyle>
            <a:lvl1pPr marL="0" indent="0" rtl="0">
              <a:lnSpc>
                <a:spcPct val="150000"/>
              </a:lnSpc>
              <a:spcBef>
                <a:spcPts val="0"/>
              </a:spcBef>
              <a:buClr>
                <a:schemeClr val="lt1"/>
              </a:buClr>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35" name="Shape 35"/>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6" name="Shape 36"/>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7" name="Shape 37"/>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p:nvPr/>
        </p:nvSpPr>
        <p:spPr>
          <a:xfrm>
            <a:off x="5656882" y="1709738"/>
            <a:ext cx="6535119" cy="3575183"/>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pic>
        <p:nvPicPr>
          <p:cNvPr id="39" name="Shape 39"/>
          <p:cNvPicPr preferRelativeResize="0"/>
          <p:nvPr/>
        </p:nvPicPr>
        <p:blipFill rotWithShape="1">
          <a:blip r:embed="rId2"/>
          <a:srcRect/>
          <a:stretch/>
        </p:blipFill>
        <p:spPr>
          <a:xfrm>
            <a:off x="10529570" y="50800"/>
            <a:ext cx="1556385" cy="49783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50"/>
        <p:cNvGrpSpPr/>
        <p:nvPr/>
      </p:nvGrpSpPr>
      <p:grpSpPr>
        <a:xfrm>
          <a:off x="0" y="0"/>
          <a:ext cx="0" cy="0"/>
          <a:chOff x="0" y="0"/>
          <a:chExt cx="0" cy="0"/>
        </a:xfrm>
      </p:grpSpPr>
      <p:sp>
        <p:nvSpPr>
          <p:cNvPr id="51" name="Shape 51"/>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52" name="Shape 52"/>
          <p:cNvSpPr txBox="1">
            <a:spLocks noGrp="1"/>
          </p:cNvSpPr>
          <p:nvPr>
            <p:ph type="title"/>
          </p:nvPr>
        </p:nvSpPr>
        <p:spPr>
          <a:xfrm>
            <a:off x="609600" y="0"/>
            <a:ext cx="10737851" cy="1228435"/>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1"/>
          </p:nvPr>
        </p:nvSpPr>
        <p:spPr>
          <a:xfrm>
            <a:off x="831850" y="1489075"/>
            <a:ext cx="5156199" cy="641350"/>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54" name="Shape 54"/>
          <p:cNvSpPr txBox="1">
            <a:spLocks noGrp="1"/>
          </p:cNvSpPr>
          <p:nvPr>
            <p:ph type="body" idx="2"/>
          </p:nvPr>
        </p:nvSpPr>
        <p:spPr>
          <a:xfrm>
            <a:off x="831850" y="2193926"/>
            <a:ext cx="5156199" cy="39782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3"/>
          </p:nvPr>
        </p:nvSpPr>
        <p:spPr>
          <a:xfrm>
            <a:off x="6189664" y="1489075"/>
            <a:ext cx="5157787" cy="641350"/>
          </a:xfrm>
          <a:prstGeom prst="rect">
            <a:avLst/>
          </a:prstGeom>
          <a:noFill/>
          <a:ln>
            <a:noFill/>
          </a:ln>
        </p:spPr>
        <p:txBody>
          <a:bodyPr lIns="91425" tIns="91425" rIns="91425" bIns="91425" anchor="b"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56" name="Shape 56"/>
          <p:cNvSpPr txBox="1">
            <a:spLocks noGrp="1"/>
          </p:cNvSpPr>
          <p:nvPr>
            <p:ph type="body" idx="4"/>
          </p:nvPr>
        </p:nvSpPr>
        <p:spPr>
          <a:xfrm>
            <a:off x="6189664" y="2193926"/>
            <a:ext cx="5157787" cy="39782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0" name="Shape 60"/>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pic>
        <p:nvPicPr>
          <p:cNvPr id="61" name="Shape 61"/>
          <p:cNvPicPr preferRelativeResize="0"/>
          <p:nvPr/>
        </p:nvPicPr>
        <p:blipFill rotWithShape="1">
          <a:blip r:embed="rId2"/>
          <a:srcRect/>
          <a:stretch/>
        </p:blipFill>
        <p:spPr>
          <a:xfrm>
            <a:off x="10529570" y="50800"/>
            <a:ext cx="1556385" cy="49783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a:spLocks noGrp="1"/>
          </p:cNvSpPr>
          <p:nvPr>
            <p:ph type="pic" idx="2"/>
          </p:nvPr>
        </p:nvSpPr>
        <p:spPr>
          <a:xfrm>
            <a:off x="5183187" y="987426"/>
            <a:ext cx="6172199" cy="4873624"/>
          </a:xfrm>
          <a:prstGeom prst="rect">
            <a:avLst/>
          </a:prstGeom>
          <a:noFill/>
          <a:ln>
            <a:noFill/>
          </a:ln>
        </p:spPr>
      </p:sp>
      <p:sp>
        <p:nvSpPr>
          <p:cNvPr id="86" name="Shape 86"/>
          <p:cNvSpPr txBox="1">
            <a:spLocks noGrp="1"/>
          </p:cNvSpPr>
          <p:nvPr>
            <p:ph type="body" idx="1"/>
          </p:nvPr>
        </p:nvSpPr>
        <p:spPr>
          <a:xfrm>
            <a:off x="839787" y="2101850"/>
            <a:ext cx="3932237" cy="3759199"/>
          </a:xfrm>
          <a:prstGeom prst="rect">
            <a:avLst/>
          </a:prstGeom>
          <a:noFill/>
          <a:ln>
            <a:noFill/>
          </a:ln>
        </p:spPr>
        <p:txBody>
          <a:bodyPr lIns="91425" tIns="91425" rIns="91425" bIns="91425" anchor="t" anchorCtr="0"/>
          <a:lstStyle>
            <a:lvl1pPr marL="0" indent="0" rtl="0">
              <a:spcBef>
                <a:spcPts val="0"/>
              </a:spcBef>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None/>
              <a:defRPr/>
            </a:lvl6pPr>
            <a:lvl7pPr marL="2743200" indent="0" rtl="0">
              <a:spcBef>
                <a:spcPts val="0"/>
              </a:spcBef>
              <a:buNone/>
              <a:defRPr/>
            </a:lvl7pPr>
            <a:lvl8pPr marL="3200400" indent="0" rtl="0">
              <a:spcBef>
                <a:spcPts val="0"/>
              </a:spcBef>
              <a:buNone/>
              <a:defRPr/>
            </a:lvl8pPr>
            <a:lvl9pPr marL="3657600" indent="0" rtl="0">
              <a:spcBef>
                <a:spcPts val="0"/>
              </a:spcBef>
              <a:buNone/>
              <a:defRPr/>
            </a:lvl9pPr>
          </a:lstStyle>
          <a:p>
            <a:endParaRPr/>
          </a:p>
        </p:txBody>
      </p:sp>
      <p:sp>
        <p:nvSpPr>
          <p:cNvPr id="87" name="Shape 87"/>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8" name="Shape 88"/>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9" name="Shape 89"/>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90" name="Shape 90"/>
          <p:cNvPicPr preferRelativeResize="0"/>
          <p:nvPr/>
        </p:nvPicPr>
        <p:blipFill rotWithShape="1">
          <a:blip r:embed="rId2"/>
          <a:srcRect/>
          <a:stretch/>
        </p:blipFill>
        <p:spPr>
          <a:xfrm>
            <a:off x="10554970" y="25400"/>
            <a:ext cx="1556385" cy="49783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91"/>
        <p:cNvGrpSpPr/>
        <p:nvPr/>
      </p:nvGrpSpPr>
      <p:grpSpPr>
        <a:xfrm>
          <a:off x="0" y="0"/>
          <a:ext cx="0" cy="0"/>
          <a:chOff x="0" y="0"/>
          <a:chExt cx="0" cy="0"/>
        </a:xfrm>
      </p:grpSpPr>
      <p:sp>
        <p:nvSpPr>
          <p:cNvPr id="92" name="Shape 92"/>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sp>
        <p:nvSpPr>
          <p:cNvPr id="93" name="Shape 93"/>
          <p:cNvSpPr txBox="1">
            <a:spLocks noGrp="1"/>
          </p:cNvSpPr>
          <p:nvPr>
            <p:ph type="title"/>
          </p:nvPr>
        </p:nvSpPr>
        <p:spPr>
          <a:xfrm>
            <a:off x="609600" y="0"/>
            <a:ext cx="10744199" cy="1228435"/>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4" name="Shape 9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840"/>
              </a:spcBef>
              <a:buClr>
                <a:schemeClr val="dk1"/>
              </a:buClr>
              <a:buChar char="•"/>
              <a:defRPr/>
            </a:lvl1pPr>
            <a:lvl2pPr marL="685800" indent="-76200" algn="l" rtl="0">
              <a:lnSpc>
                <a:spcPct val="90000"/>
              </a:lnSpc>
              <a:spcBef>
                <a:spcPts val="720"/>
              </a:spcBef>
              <a:buClr>
                <a:schemeClr val="dk1"/>
              </a:buClr>
              <a:buChar char="•"/>
              <a:defRPr/>
            </a:lvl2pPr>
            <a:lvl3pPr marL="1143000" indent="-101600" algn="l" rtl="0">
              <a:lnSpc>
                <a:spcPct val="90000"/>
              </a:lnSpc>
              <a:spcBef>
                <a:spcPts val="600"/>
              </a:spcBef>
              <a:buClr>
                <a:schemeClr val="dk1"/>
              </a:buClr>
              <a:buChar char="•"/>
              <a:defRPr/>
            </a:lvl3pPr>
            <a:lvl4pPr marL="1600200" indent="-114300" algn="l" rtl="0">
              <a:lnSpc>
                <a:spcPct val="90000"/>
              </a:lnSpc>
              <a:spcBef>
                <a:spcPts val="540"/>
              </a:spcBef>
              <a:buClr>
                <a:schemeClr val="dk1"/>
              </a:buClr>
              <a:buChar char="•"/>
              <a:defRPr/>
            </a:lvl4pPr>
            <a:lvl5pPr marL="2057400" indent="-114300" algn="l" rtl="0">
              <a:lnSpc>
                <a:spcPct val="90000"/>
              </a:lnSpc>
              <a:spcBef>
                <a:spcPts val="540"/>
              </a:spcBef>
              <a:buClr>
                <a:schemeClr val="dk1"/>
              </a:buClr>
              <a:buChar char="•"/>
              <a:defRPr/>
            </a:lvl5pPr>
            <a:lvl6pPr marL="2514600" indent="-114300" algn="l" rtl="0">
              <a:lnSpc>
                <a:spcPct val="90000"/>
              </a:lnSpc>
              <a:spcBef>
                <a:spcPts val="540"/>
              </a:spcBef>
              <a:buClr>
                <a:schemeClr val="dk1"/>
              </a:buClr>
              <a:buChar char="•"/>
              <a:defRPr/>
            </a:lvl6pPr>
            <a:lvl7pPr marL="2971800" indent="-114300" algn="l" rtl="0">
              <a:lnSpc>
                <a:spcPct val="90000"/>
              </a:lnSpc>
              <a:spcBef>
                <a:spcPts val="540"/>
              </a:spcBef>
              <a:buClr>
                <a:schemeClr val="dk1"/>
              </a:buClr>
              <a:buChar char="•"/>
              <a:defRPr/>
            </a:lvl7pPr>
            <a:lvl8pPr marL="3429000" indent="-114300" algn="l" rtl="0">
              <a:lnSpc>
                <a:spcPct val="90000"/>
              </a:lnSpc>
              <a:spcBef>
                <a:spcPts val="540"/>
              </a:spcBef>
              <a:buClr>
                <a:schemeClr val="dk1"/>
              </a:buClr>
              <a:buChar char="•"/>
              <a:defRPr/>
            </a:lvl8pPr>
            <a:lvl9pPr marL="3886200" indent="-114300" algn="l" rtl="0">
              <a:lnSpc>
                <a:spcPct val="90000"/>
              </a:lnSpc>
              <a:spcBef>
                <a:spcPts val="540"/>
              </a:spcBef>
              <a:buClr>
                <a:schemeClr val="dk1"/>
              </a:buClr>
              <a:buChar char="•"/>
              <a:defRPr/>
            </a:lvl9pPr>
          </a:lstStyle>
          <a:p>
            <a:endParaRPr/>
          </a:p>
        </p:txBody>
      </p:sp>
      <p:sp>
        <p:nvSpPr>
          <p:cNvPr id="95" name="Shape 95"/>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6" name="Shape 96"/>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7" name="Shape 97"/>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8" name="Shape 98"/>
          <p:cNvSpPr/>
          <p:nvPr/>
        </p:nvSpPr>
        <p:spPr>
          <a:xfrm>
            <a:off x="0" y="0"/>
            <a:ext cx="12192000" cy="1332854"/>
          </a:xfrm>
          <a:prstGeom prst="rect">
            <a:avLst/>
          </a:prstGeom>
          <a:solidFill>
            <a:srgbClr val="D24726"/>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Times New Roman"/>
              <a:ea typeface="Times New Roman"/>
              <a:cs typeface="Times New Roman"/>
              <a:sym typeface="Times New Roman"/>
            </a:endParaRPr>
          </a:p>
        </p:txBody>
      </p:sp>
      <p:pic>
        <p:nvPicPr>
          <p:cNvPr id="99" name="Shape 99"/>
          <p:cNvPicPr preferRelativeResize="0"/>
          <p:nvPr/>
        </p:nvPicPr>
        <p:blipFill rotWithShape="1">
          <a:blip r:embed="rId2"/>
          <a:srcRect/>
          <a:stretch/>
        </p:blipFill>
        <p:spPr>
          <a:xfrm>
            <a:off x="10529570" y="50800"/>
            <a:ext cx="1556385" cy="49783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838200" y="365127"/>
            <a:ext cx="10515599" cy="1325562"/>
          </a:xfrm>
          <a:prstGeom prst="rect">
            <a:avLst/>
          </a:prstGeom>
          <a:noFill/>
          <a:ln>
            <a:noFill/>
          </a:ln>
        </p:spPr>
        <p:txBody>
          <a:bodyPr lIns="91425" tIns="91425" rIns="91425" bIns="91425" anchor="ctr" anchorCtr="0"/>
          <a:lstStyle>
            <a:lvl1pPr marL="0" marR="0" indent="0" algn="l" rtl="0">
              <a:spcBef>
                <a:spcPts val="0"/>
              </a:spcBef>
              <a:buClr>
                <a:schemeClr val="dk1"/>
              </a:buClr>
              <a:buFont typeface="Times New Roman"/>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840"/>
              </a:spcBef>
              <a:buClr>
                <a:schemeClr val="dk1"/>
              </a:buClr>
              <a:buFont typeface="Times New Roman"/>
              <a:buChar char="•"/>
              <a:defRPr/>
            </a:lvl1pPr>
            <a:lvl2pPr marL="685800" marR="0" indent="-76200" algn="l" rtl="0">
              <a:lnSpc>
                <a:spcPct val="90000"/>
              </a:lnSpc>
              <a:spcBef>
                <a:spcPts val="720"/>
              </a:spcBef>
              <a:buClr>
                <a:schemeClr val="dk1"/>
              </a:buClr>
              <a:buFont typeface="Times New Roman"/>
              <a:buChar char="•"/>
              <a:defRPr/>
            </a:lvl2pPr>
            <a:lvl3pPr marL="1143000" marR="0" indent="-101600" algn="l" rtl="0">
              <a:lnSpc>
                <a:spcPct val="90000"/>
              </a:lnSpc>
              <a:spcBef>
                <a:spcPts val="600"/>
              </a:spcBef>
              <a:buClr>
                <a:schemeClr val="dk1"/>
              </a:buClr>
              <a:buFont typeface="Times New Roman"/>
              <a:buChar char="•"/>
              <a:defRPr/>
            </a:lvl3pPr>
            <a:lvl4pPr marL="1600200" marR="0" indent="-114300" algn="l" rtl="0">
              <a:lnSpc>
                <a:spcPct val="90000"/>
              </a:lnSpc>
              <a:spcBef>
                <a:spcPts val="540"/>
              </a:spcBef>
              <a:buClr>
                <a:schemeClr val="dk1"/>
              </a:buClr>
              <a:buFont typeface="Times New Roman"/>
              <a:buChar char="•"/>
              <a:defRPr/>
            </a:lvl4pPr>
            <a:lvl5pPr marL="2057400" marR="0" indent="-114300" algn="l" rtl="0">
              <a:lnSpc>
                <a:spcPct val="90000"/>
              </a:lnSpc>
              <a:spcBef>
                <a:spcPts val="540"/>
              </a:spcBef>
              <a:buClr>
                <a:schemeClr val="dk1"/>
              </a:buClr>
              <a:buFont typeface="Times New Roman"/>
              <a:buChar char="•"/>
              <a:defRPr/>
            </a:lvl5pPr>
            <a:lvl6pPr marL="2514600" marR="0" indent="-114300" algn="l" rtl="0">
              <a:lnSpc>
                <a:spcPct val="90000"/>
              </a:lnSpc>
              <a:spcBef>
                <a:spcPts val="540"/>
              </a:spcBef>
              <a:buClr>
                <a:schemeClr val="dk1"/>
              </a:buClr>
              <a:buFont typeface="Times New Roman"/>
              <a:buChar char="•"/>
              <a:defRPr/>
            </a:lvl6pPr>
            <a:lvl7pPr marL="2971800" marR="0" indent="-114300" algn="l" rtl="0">
              <a:lnSpc>
                <a:spcPct val="90000"/>
              </a:lnSpc>
              <a:spcBef>
                <a:spcPts val="540"/>
              </a:spcBef>
              <a:buClr>
                <a:schemeClr val="dk1"/>
              </a:buClr>
              <a:buFont typeface="Times New Roman"/>
              <a:buChar char="•"/>
              <a:defRPr/>
            </a:lvl7pPr>
            <a:lvl8pPr marL="3429000" marR="0" indent="-114300" algn="l" rtl="0">
              <a:lnSpc>
                <a:spcPct val="90000"/>
              </a:lnSpc>
              <a:spcBef>
                <a:spcPts val="540"/>
              </a:spcBef>
              <a:buClr>
                <a:schemeClr val="dk1"/>
              </a:buClr>
              <a:buFont typeface="Times New Roman"/>
              <a:buChar char="•"/>
              <a:defRPr/>
            </a:lvl8pPr>
            <a:lvl9pPr marL="3886200" marR="0" indent="-114300" algn="l" rtl="0">
              <a:lnSpc>
                <a:spcPct val="90000"/>
              </a:lnSpc>
              <a:spcBef>
                <a:spcPts val="540"/>
              </a:spcBef>
              <a:buClr>
                <a:schemeClr val="dk1"/>
              </a:buClr>
              <a:buFont typeface="Times New Roman"/>
              <a:buChar char="•"/>
              <a:defRPr/>
            </a:lvl9pPr>
          </a:lstStyle>
          <a:p>
            <a:endParaRPr/>
          </a:p>
        </p:txBody>
      </p:sp>
      <p:sp>
        <p:nvSpPr>
          <p:cNvPr id="11" name="Shape 11"/>
          <p:cNvSpPr txBox="1">
            <a:spLocks noGrp="1"/>
          </p:cNvSpPr>
          <p:nvPr>
            <p:ph type="dt" idx="10"/>
          </p:nvPr>
        </p:nvSpPr>
        <p:spPr>
          <a:xfrm>
            <a:off x="838200" y="6356351"/>
            <a:ext cx="3276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4648200" y="6356351"/>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8077200" y="6356351"/>
            <a:ext cx="3276600" cy="365125"/>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7"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a:lvl3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3pPr>
      <a:lvl4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4pPr>
      <a:lvl5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5pPr>
      <a:lvl6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6pPr>
      <a:lvl7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7pPr>
      <a:lvl8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8pPr>
      <a:lvl9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1pPr>
      <a:lvl2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2pPr>
      <a:lvl3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3pPr>
      <a:lvl4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4pPr>
      <a:lvl5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5pPr>
      <a:lvl6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6pPr>
      <a:lvl7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7pPr>
      <a:lvl8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8pPr>
      <a:lvl9pPr marR="0" algn="l" rtl="0">
        <a:lnSpc>
          <a:spcPct val="100000"/>
        </a:lnSpc>
        <a:spcBef>
          <a:spcPts val="0"/>
        </a:spcBef>
        <a:spcAft>
          <a:spcPts val="0"/>
        </a:spcAft>
        <a:buNone/>
        <a:defRPr sz="1400" b="0" i="0" u="none" strike="noStrike" cap="none" baseline="0">
          <a:solidFill>
            <a:srgbClr val="000000"/>
          </a:solidFill>
          <a:latin typeface="Times New Roman"/>
          <a:ea typeface="Times New Roman"/>
          <a:cs typeface="Times New Roman"/>
          <a:sym typeface="Times New Roman"/>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truffleframework.com/ganach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truffleframework.com/box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truffleframework.com/tutorials/ethereum-overview" TargetMode="External"/><Relationship Id="rId4" Type="http://schemas.openxmlformats.org/officeDocument/2006/relationships/hyperlink" Target="http://truffleframework.com/tutorials/pet-shop" TargetMode="External"/><Relationship Id="rId5" Type="http://schemas.openxmlformats.org/officeDocument/2006/relationships/hyperlink" Target="https://github.com/BlockGathering/public-course/" TargetMode="External"/><Relationship Id="rId1" Type="http://schemas.openxmlformats.org/officeDocument/2006/relationships/slideLayout" Target="../slideLayouts/slideLayout5.xml"/><Relationship Id="rId2" Type="http://schemas.openxmlformats.org/officeDocument/2006/relationships/hyperlink" Target="https://solidity.readthedocs.io/"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t.me/hiblock" TargetMode="External"/><Relationship Id="rId4" Type="http://schemas.openxmlformats.org/officeDocument/2006/relationships/hyperlink" Target="https://twitter.com/HiBlock_Net"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Olympus-Labs/communit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838200" y="2061006"/>
            <a:ext cx="10515599" cy="2387600"/>
          </a:xfrm>
          <a:prstGeom prst="rect">
            <a:avLst/>
          </a:prstGeom>
          <a:noFill/>
          <a:ln>
            <a:noFill/>
          </a:ln>
        </p:spPr>
        <p:txBody>
          <a:bodyPr lIns="91425" tIns="45700" rIns="91425" bIns="45700" anchor="b" anchorCtr="0">
            <a:noAutofit/>
          </a:bodyPr>
          <a:lstStyle/>
          <a:p>
            <a:pPr marL="0" marR="0" lvl="0" indent="0" algn="ctr" rtl="0">
              <a:spcBef>
                <a:spcPts val="0"/>
              </a:spcBef>
              <a:buClr>
                <a:schemeClr val="lt1"/>
              </a:buClr>
              <a:buSzPct val="25000"/>
              <a:buFont typeface="Times New Roman"/>
              <a:buNone/>
            </a:pPr>
            <a:r>
              <a:rPr lang="en-US" altLang="zh-CN" sz="5400" b="0" i="0" u="none" strike="noStrike" cap="none" baseline="0" dirty="0" err="1" smtClean="0">
                <a:solidFill>
                  <a:schemeClr val="lt1"/>
                </a:solidFill>
                <a:latin typeface="Times New Roman"/>
                <a:ea typeface="Times New Roman"/>
                <a:cs typeface="Times New Roman"/>
                <a:sym typeface="Times New Roman"/>
              </a:rPr>
              <a:t>Ethereum</a:t>
            </a:r>
            <a:r>
              <a:rPr lang="zh-CN" altLang="en-US" sz="5400" b="0" i="0" u="none" strike="noStrike" cap="none" baseline="0" dirty="0" smtClean="0">
                <a:solidFill>
                  <a:schemeClr val="lt1"/>
                </a:solidFill>
                <a:latin typeface="Times New Roman"/>
                <a:ea typeface="Times New Roman"/>
                <a:cs typeface="Times New Roman"/>
                <a:sym typeface="Times New Roman"/>
              </a:rPr>
              <a:t> </a:t>
            </a:r>
            <a:r>
              <a:rPr lang="en-US" altLang="zh-CN" sz="5400" b="0" i="0" u="none" strike="noStrike" cap="none" baseline="0" dirty="0" smtClean="0">
                <a:solidFill>
                  <a:schemeClr val="lt1"/>
                </a:solidFill>
                <a:latin typeface="Times New Roman"/>
                <a:ea typeface="Times New Roman"/>
                <a:cs typeface="Times New Roman"/>
                <a:sym typeface="Times New Roman"/>
              </a:rPr>
              <a:t>Experiencing</a:t>
            </a:r>
            <a:br>
              <a:rPr lang="en-US" altLang="zh-CN" sz="5400" b="0" i="0" u="none" strike="noStrike" cap="none" baseline="0" dirty="0" smtClean="0">
                <a:solidFill>
                  <a:schemeClr val="lt1"/>
                </a:solidFill>
                <a:latin typeface="Times New Roman"/>
                <a:ea typeface="Times New Roman"/>
                <a:cs typeface="Times New Roman"/>
                <a:sym typeface="Times New Roman"/>
              </a:rPr>
            </a:br>
            <a:r>
              <a:rPr lang="en-US" altLang="zh-CN" sz="3600" dirty="0" smtClean="0">
                <a:solidFill>
                  <a:schemeClr val="lt1"/>
                </a:solidFill>
              </a:rPr>
              <a:t>--build</a:t>
            </a:r>
            <a:r>
              <a:rPr lang="zh-CN" altLang="en-US" sz="3600" dirty="0" smtClean="0">
                <a:solidFill>
                  <a:schemeClr val="lt1"/>
                </a:solidFill>
              </a:rPr>
              <a:t> </a:t>
            </a:r>
            <a:r>
              <a:rPr lang="en-US" altLang="zh-CN" sz="3600" dirty="0" smtClean="0">
                <a:solidFill>
                  <a:schemeClr val="lt1"/>
                </a:solidFill>
              </a:rPr>
              <a:t>a</a:t>
            </a:r>
            <a:r>
              <a:rPr lang="zh-CN" altLang="en-US" sz="3600" dirty="0" smtClean="0">
                <a:solidFill>
                  <a:schemeClr val="lt1"/>
                </a:solidFill>
              </a:rPr>
              <a:t> </a:t>
            </a:r>
            <a:r>
              <a:rPr lang="en-US" altLang="zh-CN" sz="3600" dirty="0" smtClean="0">
                <a:solidFill>
                  <a:schemeClr val="lt1"/>
                </a:solidFill>
              </a:rPr>
              <a:t>pet</a:t>
            </a:r>
            <a:r>
              <a:rPr lang="zh-CN" altLang="en-US" sz="3600" dirty="0" smtClean="0">
                <a:solidFill>
                  <a:schemeClr val="lt1"/>
                </a:solidFill>
              </a:rPr>
              <a:t> </a:t>
            </a:r>
            <a:r>
              <a:rPr lang="en-US" altLang="zh-CN" sz="3600" dirty="0" smtClean="0">
                <a:solidFill>
                  <a:schemeClr val="lt1"/>
                </a:solidFill>
              </a:rPr>
              <a:t>shop</a:t>
            </a:r>
            <a:r>
              <a:rPr lang="zh-CN" altLang="en-US" sz="3600" dirty="0" smtClean="0">
                <a:solidFill>
                  <a:schemeClr val="lt1"/>
                </a:solidFill>
              </a:rPr>
              <a:t> </a:t>
            </a:r>
            <a:r>
              <a:rPr lang="en-US" altLang="zh-CN" sz="3600" dirty="0" smtClean="0">
                <a:solidFill>
                  <a:schemeClr val="lt1"/>
                </a:solidFill>
              </a:rPr>
              <a:t>with</a:t>
            </a:r>
            <a:r>
              <a:rPr lang="zh-CN" altLang="en-US" sz="3600" dirty="0" smtClean="0">
                <a:solidFill>
                  <a:schemeClr val="lt1"/>
                </a:solidFill>
              </a:rPr>
              <a:t> </a:t>
            </a:r>
            <a:r>
              <a:rPr lang="en-US" altLang="zh-CN" sz="3600" dirty="0" smtClean="0">
                <a:solidFill>
                  <a:schemeClr val="lt1"/>
                </a:solidFill>
              </a:rPr>
              <a:t>truffle</a:t>
            </a:r>
            <a:r>
              <a:rPr lang="en" sz="5400" b="0" i="0" u="none" strike="noStrike" cap="none" baseline="0" dirty="0" smtClean="0">
                <a:solidFill>
                  <a:schemeClr val="lt1"/>
                </a:solidFill>
                <a:latin typeface="Times New Roman"/>
                <a:ea typeface="Times New Roman"/>
                <a:cs typeface="Times New Roman"/>
                <a:sym typeface="Times New Roman"/>
              </a:rPr>
              <a:t/>
            </a:r>
            <a:br>
              <a:rPr lang="en" sz="5400" b="0" i="0" u="none" strike="noStrike" cap="none" baseline="0" dirty="0" smtClean="0">
                <a:solidFill>
                  <a:schemeClr val="lt1"/>
                </a:solidFill>
                <a:latin typeface="Times New Roman"/>
                <a:ea typeface="Times New Roman"/>
                <a:cs typeface="Times New Roman"/>
                <a:sym typeface="Times New Roman"/>
              </a:rPr>
            </a:br>
            <a:r>
              <a:rPr lang="en" sz="5400" b="0" i="0" u="none" strike="noStrike" cap="none" baseline="0" dirty="0" smtClean="0">
                <a:solidFill>
                  <a:schemeClr val="lt1"/>
                </a:solidFill>
                <a:latin typeface="Times New Roman"/>
                <a:ea typeface="Times New Roman"/>
                <a:cs typeface="Times New Roman"/>
                <a:sym typeface="Times New Roman"/>
              </a:rPr>
              <a:t>        </a:t>
            </a:r>
            <a:endParaRPr lang="en" sz="4000" b="0" i="0" u="none" strike="noStrike" cap="none" baseline="0" dirty="0">
              <a:solidFill>
                <a:schemeClr val="lt1"/>
              </a:solidFill>
              <a:sym typeface="Times New Roman"/>
            </a:endParaRPr>
          </a:p>
        </p:txBody>
      </p:sp>
      <p:sp>
        <p:nvSpPr>
          <p:cNvPr id="111" name="Shape 111"/>
          <p:cNvSpPr txBox="1">
            <a:spLocks noGrp="1"/>
          </p:cNvSpPr>
          <p:nvPr>
            <p:ph type="subTitle" idx="1"/>
          </p:nvPr>
        </p:nvSpPr>
        <p:spPr>
          <a:xfrm>
            <a:off x="349250" y="5068569"/>
            <a:ext cx="11518265" cy="1137920"/>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Clr>
                <a:schemeClr val="dk1"/>
              </a:buClr>
              <a:buSzPct val="25000"/>
              <a:buFont typeface="Times New Roman"/>
              <a:buNone/>
            </a:pPr>
            <a:r>
              <a:rPr lang="en-US" altLang="zh-CN" sz="2800" dirty="0" err="1" smtClean="0">
                <a:solidFill>
                  <a:schemeClr val="dk1"/>
                </a:solidFill>
              </a:rPr>
              <a:t>BoB</a:t>
            </a:r>
            <a:r>
              <a:rPr lang="zh-CN" altLang="en-US" sz="2800" dirty="0" smtClean="0">
                <a:solidFill>
                  <a:schemeClr val="dk1"/>
                </a:solidFill>
              </a:rPr>
              <a:t> </a:t>
            </a:r>
            <a:r>
              <a:rPr lang="en-US" altLang="zh-CN" sz="2800" dirty="0" smtClean="0">
                <a:solidFill>
                  <a:schemeClr val="dk1"/>
                </a:solidFill>
              </a:rPr>
              <a:t>Jiang</a:t>
            </a:r>
          </a:p>
          <a:p>
            <a:pPr marL="0" marR="0" lvl="0" indent="0" algn="ctr" rtl="0">
              <a:lnSpc>
                <a:spcPct val="150000"/>
              </a:lnSpc>
              <a:spcBef>
                <a:spcPts val="0"/>
              </a:spcBef>
              <a:buClr>
                <a:schemeClr val="dk1"/>
              </a:buClr>
              <a:buSzPct val="25000"/>
              <a:buFont typeface="Times New Roman"/>
              <a:buNone/>
            </a:pPr>
            <a:r>
              <a:rPr lang="en-US" altLang="zh-CN" sz="2800" b="0" i="0" u="none" strike="noStrike" cap="none" baseline="0" dirty="0" err="1" smtClean="0">
                <a:solidFill>
                  <a:schemeClr val="dk1"/>
                </a:solidFill>
                <a:latin typeface="Times New Roman"/>
                <a:ea typeface="Times New Roman"/>
                <a:cs typeface="Times New Roman"/>
                <a:sym typeface="Times New Roman"/>
              </a:rPr>
              <a:t>HiBlock</a:t>
            </a:r>
            <a:r>
              <a:rPr lang="zh-CN" altLang="en-US" sz="2800" b="0" i="0" u="none" strike="noStrike" cap="none" baseline="0" dirty="0" smtClean="0">
                <a:solidFill>
                  <a:schemeClr val="dk1"/>
                </a:solidFill>
                <a:latin typeface="Times New Roman"/>
                <a:ea typeface="Times New Roman"/>
                <a:cs typeface="Times New Roman"/>
                <a:sym typeface="Times New Roman"/>
              </a:rPr>
              <a:t> </a:t>
            </a:r>
            <a:r>
              <a:rPr lang="en-US" altLang="zh-CN" sz="2800" b="0" i="0" u="none" strike="noStrike" cap="none" baseline="0" dirty="0" err="1" smtClean="0">
                <a:solidFill>
                  <a:schemeClr val="dk1"/>
                </a:solidFill>
                <a:latin typeface="Times New Roman"/>
                <a:ea typeface="Times New Roman"/>
                <a:cs typeface="Times New Roman"/>
                <a:sym typeface="Times New Roman"/>
              </a:rPr>
              <a:t>blockchain</a:t>
            </a:r>
            <a:r>
              <a:rPr lang="zh-CN" altLang="en-US" sz="2800" b="0" i="0" u="none" strike="noStrike" cap="none" baseline="0" dirty="0" smtClean="0">
                <a:solidFill>
                  <a:schemeClr val="dk1"/>
                </a:solidFill>
                <a:latin typeface="Times New Roman"/>
                <a:ea typeface="Times New Roman"/>
                <a:cs typeface="Times New Roman"/>
                <a:sym typeface="Times New Roman"/>
              </a:rPr>
              <a:t> </a:t>
            </a:r>
            <a:r>
              <a:rPr lang="en-US" altLang="zh-CN" sz="2800" b="0" i="0" u="none" strike="noStrike" cap="none" baseline="0" dirty="0" smtClean="0">
                <a:solidFill>
                  <a:schemeClr val="dk1"/>
                </a:solidFill>
                <a:latin typeface="Times New Roman"/>
                <a:ea typeface="Times New Roman"/>
                <a:cs typeface="Times New Roman"/>
                <a:sym typeface="Times New Roman"/>
              </a:rPr>
              <a:t>developer</a:t>
            </a:r>
            <a:r>
              <a:rPr lang="zh-CN" altLang="en-US" sz="2800" b="0" i="0" u="none" strike="noStrike" cap="none" baseline="0" dirty="0" smtClean="0">
                <a:solidFill>
                  <a:schemeClr val="dk1"/>
                </a:solidFill>
                <a:latin typeface="Times New Roman"/>
                <a:ea typeface="Times New Roman"/>
                <a:cs typeface="Times New Roman"/>
                <a:sym typeface="Times New Roman"/>
              </a:rPr>
              <a:t> </a:t>
            </a:r>
            <a:r>
              <a:rPr lang="en-US" altLang="zh-CN" sz="2800" b="0" i="0" u="none" strike="noStrike" cap="none" baseline="0" dirty="0" smtClean="0">
                <a:solidFill>
                  <a:schemeClr val="dk1"/>
                </a:solidFill>
                <a:latin typeface="Times New Roman"/>
                <a:ea typeface="Times New Roman"/>
                <a:cs typeface="Times New Roman"/>
                <a:sym typeface="Times New Roman"/>
              </a:rPr>
              <a:t>community</a:t>
            </a:r>
            <a:endParaRPr lang="en" sz="2800" b="0" i="0" u="none" strike="noStrike" cap="none" baseline="0" dirty="0">
              <a:solidFill>
                <a:schemeClr val="dk1"/>
              </a:solidFill>
              <a:latin typeface="Times New Roman"/>
              <a:ea typeface="Times New Roman"/>
              <a:cs typeface="Times New Roman"/>
              <a:sym typeface="Times New Roman"/>
            </a:endParaRPr>
          </a:p>
        </p:txBody>
      </p:sp>
      <p:grpSp>
        <p:nvGrpSpPr>
          <p:cNvPr id="112" name="Shape 112"/>
          <p:cNvGrpSpPr/>
          <p:nvPr/>
        </p:nvGrpSpPr>
        <p:grpSpPr>
          <a:xfrm>
            <a:off x="8480424" y="6308725"/>
            <a:ext cx="3475990" cy="334010"/>
            <a:chOff x="12872" y="9851"/>
            <a:chExt cx="5474" cy="526"/>
          </a:xfrm>
        </p:grpSpPr>
        <p:sp>
          <p:nvSpPr>
            <p:cNvPr id="113" name="Shape 113"/>
            <p:cNvSpPr txBox="1"/>
            <p:nvPr/>
          </p:nvSpPr>
          <p:spPr>
            <a:xfrm>
              <a:off x="14600" y="9894"/>
              <a:ext cx="3746" cy="4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 sz="1400" b="0" i="0" u="none" strike="noStrike" cap="none" baseline="0" dirty="0">
                <a:solidFill>
                  <a:schemeClr val="dk1"/>
                </a:solidFill>
                <a:latin typeface="Times New Roman"/>
                <a:ea typeface="Times New Roman"/>
                <a:cs typeface="Times New Roman"/>
                <a:sym typeface="Times New Roman"/>
              </a:endParaRPr>
            </a:p>
          </p:txBody>
        </p:sp>
        <p:pic>
          <p:nvPicPr>
            <p:cNvPr id="114" name="Shape 114"/>
            <p:cNvPicPr preferRelativeResize="0"/>
            <p:nvPr/>
          </p:nvPicPr>
          <p:blipFill rotWithShape="1">
            <a:blip r:embed="rId3"/>
            <a:srcRect/>
            <a:stretch/>
          </p:blipFill>
          <p:spPr>
            <a:xfrm>
              <a:off x="12872" y="9851"/>
              <a:ext cx="1569" cy="501"/>
            </a:xfrm>
            <a:prstGeom prst="rect">
              <a:avLst/>
            </a:prstGeom>
            <a:noFill/>
            <a:ln>
              <a:noFill/>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Developer</a:t>
            </a:r>
            <a:r>
              <a:rPr lang="zh-CN" altLang="en-US" sz="4800" dirty="0" smtClean="0"/>
              <a:t> </a:t>
            </a:r>
            <a:r>
              <a:rPr lang="en-US" altLang="zh-CN" sz="4800" dirty="0" smtClean="0"/>
              <a:t>environment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err="1" smtClean="0"/>
              <a:t>Node.js</a:t>
            </a:r>
            <a:r>
              <a:rPr lang="zh-CN" altLang="en-US" sz="3600" dirty="0" smtClean="0"/>
              <a:t> </a:t>
            </a:r>
            <a:r>
              <a:rPr lang="en-US" altLang="zh-CN" sz="3600" dirty="0" smtClean="0"/>
              <a:t>6+</a:t>
            </a:r>
            <a:r>
              <a:rPr lang="zh-CN" altLang="en-US" sz="3600" dirty="0" smtClean="0"/>
              <a:t> </a:t>
            </a:r>
            <a:r>
              <a:rPr lang="en-US" altLang="zh-CN" sz="3600" dirty="0" smtClean="0"/>
              <a:t>with</a:t>
            </a:r>
            <a:r>
              <a:rPr lang="zh-CN" altLang="en-US" sz="3600" dirty="0" smtClean="0"/>
              <a:t> </a:t>
            </a:r>
            <a:r>
              <a:rPr lang="en-US" altLang="zh-CN" sz="3600" dirty="0" err="1" smtClean="0"/>
              <a:t>npm</a:t>
            </a:r>
            <a:r>
              <a:rPr lang="zh-CN" altLang="en-US" sz="3600" dirty="0" smtClean="0"/>
              <a:t> </a:t>
            </a:r>
            <a:r>
              <a:rPr lang="en-US" altLang="zh-CN" sz="3600" dirty="0" smtClean="0"/>
              <a:t>(bundled)</a:t>
            </a:r>
          </a:p>
          <a:p>
            <a:r>
              <a:rPr lang="en-US" altLang="zh-CN" sz="3600" dirty="0" err="1" smtClean="0"/>
              <a:t>Git</a:t>
            </a:r>
            <a:endParaRPr lang="en-US" altLang="zh-CN" sz="3600" dirty="0" smtClean="0"/>
          </a:p>
          <a:p>
            <a:r>
              <a:rPr lang="en-US" altLang="zh-CN" sz="3600" dirty="0" smtClean="0"/>
              <a:t>Compile/migrate(deploy):</a:t>
            </a:r>
            <a:r>
              <a:rPr lang="zh-CN" altLang="en-US" sz="3600" dirty="0" smtClean="0"/>
              <a:t> </a:t>
            </a:r>
            <a:r>
              <a:rPr lang="en-US" altLang="zh-CN" sz="3600" dirty="0" smtClean="0"/>
              <a:t>truffle</a:t>
            </a:r>
          </a:p>
          <a:p>
            <a:r>
              <a:rPr lang="en-US" altLang="zh-CN" sz="3600" dirty="0" err="1" smtClean="0"/>
              <a:t>Ethereum</a:t>
            </a:r>
            <a:r>
              <a:rPr lang="zh-CN" altLang="en-US" sz="3600" dirty="0" smtClean="0"/>
              <a:t> </a:t>
            </a:r>
            <a:r>
              <a:rPr lang="en-US" altLang="zh-CN" sz="3600" dirty="0" smtClean="0"/>
              <a:t>private(test)</a:t>
            </a:r>
            <a:r>
              <a:rPr lang="zh-CN" altLang="en-US" sz="3600" dirty="0" smtClean="0"/>
              <a:t> </a:t>
            </a:r>
            <a:r>
              <a:rPr lang="en-US" altLang="zh-CN" sz="3600" dirty="0" smtClean="0"/>
              <a:t>chain:</a:t>
            </a:r>
            <a:r>
              <a:rPr lang="zh-CN" altLang="en-US" sz="3600" dirty="0" smtClean="0"/>
              <a:t> </a:t>
            </a:r>
            <a:r>
              <a:rPr lang="en-US" altLang="zh-CN" sz="3600" dirty="0" smtClean="0"/>
              <a:t>ganache</a:t>
            </a:r>
          </a:p>
          <a:p>
            <a:r>
              <a:rPr lang="en-US" altLang="zh-CN" sz="3600" dirty="0">
                <a:hlinkClick r:id="rId2"/>
              </a:rPr>
              <a:t>http://</a:t>
            </a:r>
            <a:r>
              <a:rPr lang="en-US" altLang="zh-CN" sz="3600" dirty="0" smtClean="0">
                <a:hlinkClick r:id="rId2"/>
              </a:rPr>
              <a:t>truffleframework.com/ganache</a:t>
            </a:r>
            <a:r>
              <a:rPr lang="zh-CN" altLang="en-US" sz="3600" dirty="0" smtClean="0"/>
              <a:t> </a:t>
            </a:r>
            <a:endParaRPr lang="en-US" altLang="zh-CN" sz="3600" dirty="0"/>
          </a:p>
          <a:p>
            <a:endParaRPr lang="en-US" sz="3600" dirty="0"/>
          </a:p>
        </p:txBody>
      </p:sp>
    </p:spTree>
    <p:extLst>
      <p:ext uri="{BB962C8B-B14F-4D97-AF65-F5344CB8AC3E}">
        <p14:creationId xmlns:p14="http://schemas.microsoft.com/office/powerpoint/2010/main" val="365845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Create</a:t>
            </a:r>
            <a:r>
              <a:rPr lang="zh-CN" altLang="en-US" sz="4800" dirty="0" smtClean="0"/>
              <a:t> </a:t>
            </a:r>
            <a:r>
              <a:rPr lang="en-US" altLang="zh-CN" sz="4800" dirty="0" smtClean="0"/>
              <a:t>project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Truffle</a:t>
            </a:r>
            <a:r>
              <a:rPr lang="zh-CN" altLang="en-US" sz="3600" dirty="0" smtClean="0"/>
              <a:t> </a:t>
            </a:r>
            <a:r>
              <a:rPr lang="en-US" altLang="zh-CN" sz="3600" dirty="0" smtClean="0"/>
              <a:t>box - </a:t>
            </a:r>
            <a:r>
              <a:rPr lang="en-US" sz="3600" dirty="0" smtClean="0">
                <a:hlinkClick r:id="rId2"/>
              </a:rPr>
              <a:t>http</a:t>
            </a:r>
            <a:r>
              <a:rPr lang="en-US" sz="3600" dirty="0">
                <a:hlinkClick r:id="rId2"/>
              </a:rPr>
              <a:t>://</a:t>
            </a:r>
            <a:r>
              <a:rPr lang="en-US" sz="3600" dirty="0" smtClean="0">
                <a:hlinkClick r:id="rId2"/>
              </a:rPr>
              <a:t>truffleframework.com/boxes</a:t>
            </a:r>
            <a:endParaRPr lang="en-US" sz="3600" dirty="0" smtClean="0"/>
          </a:p>
          <a:p>
            <a:r>
              <a:rPr lang="en-US" altLang="zh-CN" sz="3600" dirty="0" smtClean="0"/>
              <a:t>truffle</a:t>
            </a:r>
            <a:r>
              <a:rPr lang="zh-CN" altLang="en-US" sz="3600" dirty="0" smtClean="0"/>
              <a:t> </a:t>
            </a:r>
            <a:r>
              <a:rPr lang="en-US" altLang="zh-CN" sz="3600" dirty="0" smtClean="0"/>
              <a:t>unbox</a:t>
            </a:r>
            <a:r>
              <a:rPr lang="zh-CN" altLang="en-US" sz="3600" dirty="0" smtClean="0"/>
              <a:t> </a:t>
            </a:r>
            <a:r>
              <a:rPr lang="en-US" altLang="zh-CN" sz="3600" dirty="0" smtClean="0"/>
              <a:t>pet-shop</a:t>
            </a:r>
          </a:p>
          <a:p>
            <a:endParaRPr lang="en-US" altLang="zh-CN" sz="3600" dirty="0" smtClean="0"/>
          </a:p>
          <a:p>
            <a:endParaRPr lang="en-US" altLang="zh-CN" sz="3600" dirty="0"/>
          </a:p>
          <a:p>
            <a:r>
              <a:rPr lang="en-US" altLang="zh-CN" sz="3600" dirty="0" smtClean="0"/>
              <a:t>truffle</a:t>
            </a:r>
            <a:r>
              <a:rPr lang="zh-CN" altLang="en-US" sz="3600" dirty="0" smtClean="0"/>
              <a:t> </a:t>
            </a:r>
            <a:r>
              <a:rPr lang="en-US" altLang="zh-CN" sz="3600" dirty="0" err="1" smtClean="0"/>
              <a:t>init</a:t>
            </a:r>
            <a:endParaRPr lang="en-US" sz="3600" dirty="0"/>
          </a:p>
        </p:txBody>
      </p:sp>
    </p:spTree>
    <p:extLst>
      <p:ext uri="{BB962C8B-B14F-4D97-AF65-F5344CB8AC3E}">
        <p14:creationId xmlns:p14="http://schemas.microsoft.com/office/powerpoint/2010/main" val="668903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Program</a:t>
            </a:r>
            <a:r>
              <a:rPr lang="zh-CN" altLang="en-US" sz="4800" dirty="0" smtClean="0"/>
              <a:t> </a:t>
            </a:r>
            <a:r>
              <a:rPr lang="en-US" altLang="zh-CN" sz="4800" dirty="0" smtClean="0"/>
              <a:t>&amp;</a:t>
            </a:r>
            <a:r>
              <a:rPr lang="zh-CN" altLang="en-US" sz="4800" dirty="0" smtClean="0"/>
              <a:t> </a:t>
            </a:r>
            <a:r>
              <a:rPr lang="en-US" altLang="zh-CN" sz="4800" dirty="0" smtClean="0"/>
              <a:t>Compile</a:t>
            </a:r>
            <a:r>
              <a:rPr lang="zh-CN" altLang="en-US" sz="4800" dirty="0" smtClean="0"/>
              <a:t> </a:t>
            </a:r>
            <a:r>
              <a:rPr lang="en-US" altLang="zh-CN" sz="4800" dirty="0" smtClean="0"/>
              <a:t>&amp;</a:t>
            </a:r>
            <a:r>
              <a:rPr lang="zh-CN" altLang="en-US" sz="4800" dirty="0" smtClean="0"/>
              <a:t> </a:t>
            </a:r>
            <a:r>
              <a:rPr lang="en-US" altLang="zh-CN" sz="4800" dirty="0" smtClean="0"/>
              <a:t>Deploy</a:t>
            </a:r>
            <a:endParaRPr lang="en-US" sz="4800" dirty="0"/>
          </a:p>
        </p:txBody>
      </p:sp>
      <p:grpSp>
        <p:nvGrpSpPr>
          <p:cNvPr id="12" name="Group 11"/>
          <p:cNvGrpSpPr/>
          <p:nvPr/>
        </p:nvGrpSpPr>
        <p:grpSpPr>
          <a:xfrm>
            <a:off x="388357" y="2667000"/>
            <a:ext cx="8234896" cy="1310640"/>
            <a:chOff x="388357" y="2667000"/>
            <a:chExt cx="8234896" cy="1310640"/>
          </a:xfrm>
        </p:grpSpPr>
        <p:sp>
          <p:nvSpPr>
            <p:cNvPr id="4" name="Rectangle 3"/>
            <p:cNvSpPr/>
            <p:nvPr/>
          </p:nvSpPr>
          <p:spPr>
            <a:xfrm>
              <a:off x="388357" y="2880360"/>
              <a:ext cx="166420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Smart</a:t>
              </a:r>
              <a:r>
                <a:rPr lang="zh-CN" altLang="en-US" sz="2000" dirty="0" smtClean="0"/>
                <a:t> </a:t>
              </a:r>
              <a:r>
                <a:rPr lang="en-US" altLang="zh-CN" sz="2000" dirty="0" smtClean="0"/>
                <a:t>Contract</a:t>
              </a:r>
              <a:endParaRPr lang="en-US" sz="2000" dirty="0"/>
            </a:p>
          </p:txBody>
        </p:sp>
        <p:sp>
          <p:nvSpPr>
            <p:cNvPr id="5" name="Rectangle 4"/>
            <p:cNvSpPr/>
            <p:nvPr/>
          </p:nvSpPr>
          <p:spPr>
            <a:xfrm>
              <a:off x="3673701" y="2880360"/>
              <a:ext cx="166420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a:t>
              </a:r>
              <a:r>
                <a:rPr lang="en-US" altLang="zh-CN" sz="2000" dirty="0" err="1" smtClean="0"/>
                <a:t>json</a:t>
              </a:r>
              <a:endParaRPr lang="en-US" altLang="zh-CN" sz="2000" dirty="0" smtClean="0"/>
            </a:p>
            <a:p>
              <a:pPr algn="ctr"/>
              <a:r>
                <a:rPr lang="en-US" altLang="zh-CN" sz="2000" dirty="0" smtClean="0"/>
                <a:t>bytecode</a:t>
              </a:r>
              <a:r>
                <a:rPr lang="zh-CN" altLang="en-US" sz="2000" dirty="0" smtClean="0"/>
                <a:t> </a:t>
              </a:r>
              <a:r>
                <a:rPr lang="en-US" altLang="zh-CN" sz="2000" dirty="0" smtClean="0"/>
                <a:t>or</a:t>
              </a:r>
            </a:p>
            <a:p>
              <a:pPr algn="ctr"/>
              <a:r>
                <a:rPr lang="en-US" altLang="zh-CN" sz="2000" dirty="0" smtClean="0"/>
                <a:t>ABI</a:t>
              </a:r>
              <a:r>
                <a:rPr lang="mr-IN" altLang="zh-CN" sz="2000" dirty="0" smtClean="0"/>
                <a:t>…</a:t>
              </a:r>
              <a:endParaRPr lang="en-US" sz="2000" dirty="0"/>
            </a:p>
          </p:txBody>
        </p:sp>
        <p:sp>
          <p:nvSpPr>
            <p:cNvPr id="6" name="Rectangle 5"/>
            <p:cNvSpPr/>
            <p:nvPr/>
          </p:nvSpPr>
          <p:spPr>
            <a:xfrm>
              <a:off x="6959045" y="2880360"/>
              <a:ext cx="1664208"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t>Ethereum</a:t>
              </a:r>
              <a:r>
                <a:rPr lang="en-US" altLang="zh-CN" sz="2000" dirty="0" smtClean="0"/>
                <a:t>;</a:t>
              </a:r>
            </a:p>
            <a:p>
              <a:pPr algn="ctr"/>
              <a:r>
                <a:rPr lang="en-US" altLang="zh-CN" sz="2000" dirty="0" smtClean="0"/>
                <a:t>Address</a:t>
              </a:r>
              <a:r>
                <a:rPr lang="zh-CN" altLang="en-US" sz="2000" dirty="0" smtClean="0"/>
                <a:t> </a:t>
              </a:r>
              <a:r>
                <a:rPr lang="en-US" altLang="zh-CN" sz="2000" dirty="0" smtClean="0"/>
                <a:t>of</a:t>
              </a:r>
              <a:r>
                <a:rPr lang="zh-CN" altLang="en-US" sz="2000" dirty="0" smtClean="0"/>
                <a:t> </a:t>
              </a:r>
              <a:r>
                <a:rPr lang="en-US" altLang="zh-CN" sz="2000" dirty="0" smtClean="0"/>
                <a:t>contract</a:t>
              </a:r>
              <a:endParaRPr lang="en-US" sz="2000" dirty="0"/>
            </a:p>
          </p:txBody>
        </p:sp>
        <p:cxnSp>
          <p:nvCxnSpPr>
            <p:cNvPr id="7" name="Straight Arrow Connector 6"/>
            <p:cNvCxnSpPr>
              <a:stCxn id="7" idx="3"/>
              <a:endCxn id="8" idx="1"/>
            </p:cNvCxnSpPr>
            <p:nvPr/>
          </p:nvCxnSpPr>
          <p:spPr>
            <a:xfrm>
              <a:off x="2052565" y="3429000"/>
              <a:ext cx="1621136"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05117" y="2667000"/>
              <a:ext cx="990600" cy="369332"/>
            </a:xfrm>
            <a:prstGeom prst="rect">
              <a:avLst/>
            </a:prstGeom>
            <a:noFill/>
          </p:spPr>
          <p:txBody>
            <a:bodyPr wrap="square" rtlCol="0">
              <a:spAutoFit/>
            </a:bodyPr>
            <a:lstStyle/>
            <a:p>
              <a:r>
                <a:rPr lang="en-US" altLang="zh-CN" sz="1800" dirty="0" smtClean="0"/>
                <a:t>Compile</a:t>
              </a:r>
              <a:endParaRPr lang="en-US" sz="1800" dirty="0"/>
            </a:p>
          </p:txBody>
        </p:sp>
        <p:sp>
          <p:nvSpPr>
            <p:cNvPr id="9" name="TextBox 8"/>
            <p:cNvSpPr txBox="1"/>
            <p:nvPr/>
          </p:nvSpPr>
          <p:spPr>
            <a:xfrm>
              <a:off x="5653177" y="2667000"/>
              <a:ext cx="990600" cy="369332"/>
            </a:xfrm>
            <a:prstGeom prst="rect">
              <a:avLst/>
            </a:prstGeom>
            <a:noFill/>
          </p:spPr>
          <p:txBody>
            <a:bodyPr wrap="square" rtlCol="0">
              <a:spAutoFit/>
            </a:bodyPr>
            <a:lstStyle/>
            <a:p>
              <a:r>
                <a:rPr lang="en-US" altLang="zh-CN" sz="1800" dirty="0" smtClean="0"/>
                <a:t>Deploy</a:t>
              </a:r>
              <a:endParaRPr lang="en-US" sz="1800" dirty="0"/>
            </a:p>
          </p:txBody>
        </p:sp>
        <p:cxnSp>
          <p:nvCxnSpPr>
            <p:cNvPr id="10" name="Straight Arrow Connector 9"/>
            <p:cNvCxnSpPr/>
            <p:nvPr/>
          </p:nvCxnSpPr>
          <p:spPr>
            <a:xfrm>
              <a:off x="5364125" y="3429000"/>
              <a:ext cx="1621136"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9689591" y="3117787"/>
            <a:ext cx="1664208" cy="6450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Font-end</a:t>
            </a:r>
            <a:endParaRPr lang="en-US" sz="2000" dirty="0"/>
          </a:p>
        </p:txBody>
      </p:sp>
      <p:cxnSp>
        <p:nvCxnSpPr>
          <p:cNvPr id="14" name="Straight Arrow Connector 13"/>
          <p:cNvCxnSpPr>
            <a:stCxn id="11" idx="1"/>
            <a:endCxn id="6" idx="3"/>
          </p:cNvCxnSpPr>
          <p:nvPr/>
        </p:nvCxnSpPr>
        <p:spPr>
          <a:xfrm flipH="1" flipV="1">
            <a:off x="8623253" y="3429000"/>
            <a:ext cx="1066338" cy="1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58593" y="3977640"/>
            <a:ext cx="2197687" cy="923330"/>
          </a:xfrm>
          <a:prstGeom prst="rect">
            <a:avLst/>
          </a:prstGeom>
          <a:noFill/>
        </p:spPr>
        <p:txBody>
          <a:bodyPr wrap="square" rtlCol="0">
            <a:spAutoFit/>
          </a:bodyPr>
          <a:lstStyle/>
          <a:p>
            <a:pPr marL="342900" indent="-342900">
              <a:buAutoNum type="arabicPeriod"/>
            </a:pPr>
            <a:r>
              <a:rPr lang="en-US" altLang="zh-CN" sz="1800" dirty="0" smtClean="0"/>
              <a:t>web3</a:t>
            </a:r>
            <a:r>
              <a:rPr lang="zh-CN" altLang="en-US" sz="1800" dirty="0" smtClean="0"/>
              <a:t> </a:t>
            </a:r>
            <a:r>
              <a:rPr lang="en-US" altLang="zh-CN" sz="1800" dirty="0" smtClean="0"/>
              <a:t>provider</a:t>
            </a:r>
          </a:p>
          <a:p>
            <a:pPr marL="342900" indent="-342900">
              <a:buAutoNum type="arabicPeriod"/>
            </a:pPr>
            <a:r>
              <a:rPr lang="en-US" altLang="zh-CN" sz="1800" dirty="0" smtClean="0"/>
              <a:t>initiate</a:t>
            </a:r>
            <a:r>
              <a:rPr lang="zh-CN" altLang="en-US" sz="1800" dirty="0" smtClean="0"/>
              <a:t> </a:t>
            </a:r>
            <a:endParaRPr lang="en-US" altLang="zh-CN" sz="1800" dirty="0" smtClean="0"/>
          </a:p>
          <a:p>
            <a:pPr marL="342900" indent="-342900">
              <a:buAutoNum type="arabicPeriod"/>
            </a:pPr>
            <a:r>
              <a:rPr lang="en-US" altLang="zh-CN" sz="1800" dirty="0" smtClean="0"/>
              <a:t>call</a:t>
            </a:r>
            <a:r>
              <a:rPr lang="zh-CN" altLang="en-US" sz="1800" dirty="0" smtClean="0"/>
              <a:t> </a:t>
            </a:r>
            <a:r>
              <a:rPr lang="en-US" altLang="zh-CN" sz="1800" dirty="0" smtClean="0"/>
              <a:t>function</a:t>
            </a:r>
            <a:endParaRPr lang="en-US" sz="1800" dirty="0"/>
          </a:p>
        </p:txBody>
      </p:sp>
      <p:sp>
        <p:nvSpPr>
          <p:cNvPr id="18" name="TextBox 17"/>
          <p:cNvSpPr txBox="1"/>
          <p:nvPr/>
        </p:nvSpPr>
        <p:spPr>
          <a:xfrm>
            <a:off x="5364125" y="5722883"/>
            <a:ext cx="6827875" cy="307777"/>
          </a:xfrm>
          <a:prstGeom prst="rect">
            <a:avLst/>
          </a:prstGeom>
          <a:noFill/>
        </p:spPr>
        <p:txBody>
          <a:bodyPr wrap="square" rtlCol="0">
            <a:spAutoFit/>
          </a:bodyPr>
          <a:lstStyle/>
          <a:p>
            <a:r>
              <a:rPr lang="en-US" dirty="0"/>
              <a:t>https://</a:t>
            </a:r>
            <a:r>
              <a:rPr lang="en-US" dirty="0" err="1"/>
              <a:t>github.com</a:t>
            </a:r>
            <a:r>
              <a:rPr lang="en-US" dirty="0"/>
              <a:t>/</a:t>
            </a:r>
            <a:r>
              <a:rPr lang="en-US" dirty="0" err="1"/>
              <a:t>ethereum</a:t>
            </a:r>
            <a:r>
              <a:rPr lang="en-US" dirty="0"/>
              <a:t>/wiki/wiki/JavaScript-API#web3setprovider</a:t>
            </a:r>
          </a:p>
        </p:txBody>
      </p:sp>
    </p:spTree>
    <p:extLst>
      <p:ext uri="{BB962C8B-B14F-4D97-AF65-F5344CB8AC3E}">
        <p14:creationId xmlns:p14="http://schemas.microsoft.com/office/powerpoint/2010/main" val="1033215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37509" y="0"/>
            <a:ext cx="11916982" cy="6858000"/>
          </a:xfrm>
          <a:prstGeom prst="rect">
            <a:avLst/>
          </a:prstGeom>
        </p:spPr>
      </p:pic>
    </p:spTree>
    <p:extLst>
      <p:ext uri="{BB962C8B-B14F-4D97-AF65-F5344CB8AC3E}">
        <p14:creationId xmlns:p14="http://schemas.microsoft.com/office/powerpoint/2010/main" val="1514840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Compile &amp; Migrate</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truffle compile</a:t>
            </a:r>
          </a:p>
          <a:p>
            <a:endParaRPr lang="en-US" sz="3600" dirty="0" smtClean="0"/>
          </a:p>
          <a:p>
            <a:r>
              <a:rPr lang="en-US" sz="3600" dirty="0" smtClean="0"/>
              <a:t>prepare migration script - </a:t>
            </a:r>
          </a:p>
          <a:p>
            <a:r>
              <a:rPr lang="en-US" sz="3600" dirty="0" smtClean="0"/>
              <a:t>truffle migrate</a:t>
            </a:r>
          </a:p>
          <a:p>
            <a:endParaRPr lang="en-US" sz="3600" dirty="0"/>
          </a:p>
          <a:p>
            <a:endParaRPr lang="en-US" sz="3600" dirty="0"/>
          </a:p>
        </p:txBody>
      </p:sp>
      <p:pic>
        <p:nvPicPr>
          <p:cNvPr id="4" name="Picture 3"/>
          <p:cNvPicPr>
            <a:picLocks noChangeAspect="1"/>
          </p:cNvPicPr>
          <p:nvPr/>
        </p:nvPicPr>
        <p:blipFill>
          <a:blip r:embed="rId2"/>
          <a:stretch>
            <a:fillRect/>
          </a:stretch>
        </p:blipFill>
        <p:spPr>
          <a:xfrm>
            <a:off x="1517650" y="4133636"/>
            <a:ext cx="9156700" cy="2311400"/>
          </a:xfrm>
          <a:prstGeom prst="rect">
            <a:avLst/>
          </a:prstGeom>
        </p:spPr>
      </p:pic>
    </p:spTree>
    <p:extLst>
      <p:ext uri="{BB962C8B-B14F-4D97-AF65-F5344CB8AC3E}">
        <p14:creationId xmlns:p14="http://schemas.microsoft.com/office/powerpoint/2010/main" val="1503698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UI</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err="1" smtClean="0"/>
              <a:t>init</a:t>
            </a:r>
            <a:endParaRPr lang="en-US" altLang="zh-CN" sz="3600" dirty="0" smtClean="0"/>
          </a:p>
          <a:p>
            <a:r>
              <a:rPr lang="en-US" altLang="zh-CN" sz="3600" dirty="0" smtClean="0"/>
              <a:t>initWeb3</a:t>
            </a:r>
          </a:p>
          <a:p>
            <a:r>
              <a:rPr lang="en-US" sz="3600" dirty="0" err="1" smtClean="0"/>
              <a:t>initContract</a:t>
            </a:r>
            <a:endParaRPr lang="en-US" sz="3600" dirty="0" smtClean="0"/>
          </a:p>
          <a:p>
            <a:r>
              <a:rPr lang="en-US" sz="3600" dirty="0" err="1" smtClean="0"/>
              <a:t>markAdopted</a:t>
            </a:r>
            <a:endParaRPr lang="en-US" sz="3600" dirty="0" smtClean="0"/>
          </a:p>
          <a:p>
            <a:r>
              <a:rPr lang="en-US" sz="3600" dirty="0" err="1"/>
              <a:t>handleAdopt</a:t>
            </a:r>
            <a:endParaRPr lang="en-US" sz="3600" dirty="0"/>
          </a:p>
        </p:txBody>
      </p:sp>
      <p:sp>
        <p:nvSpPr>
          <p:cNvPr id="5" name="TextBox 4"/>
          <p:cNvSpPr txBox="1"/>
          <p:nvPr/>
        </p:nvSpPr>
        <p:spPr>
          <a:xfrm>
            <a:off x="7583214" y="5738648"/>
            <a:ext cx="4477407" cy="307777"/>
          </a:xfrm>
          <a:prstGeom prst="rect">
            <a:avLst/>
          </a:prstGeom>
          <a:noFill/>
        </p:spPr>
        <p:txBody>
          <a:bodyPr wrap="square" rtlCol="0">
            <a:spAutoFit/>
          </a:bodyPr>
          <a:lstStyle/>
          <a:p>
            <a:r>
              <a:rPr lang="en-US" dirty="0"/>
              <a:t>https://</a:t>
            </a:r>
            <a:r>
              <a:rPr lang="en-US" dirty="0" err="1"/>
              <a:t>github.com</a:t>
            </a:r>
            <a:r>
              <a:rPr lang="en-US" dirty="0"/>
              <a:t>/</a:t>
            </a:r>
            <a:r>
              <a:rPr lang="en-US" dirty="0" err="1"/>
              <a:t>ethereum</a:t>
            </a:r>
            <a:r>
              <a:rPr lang="en-US" dirty="0"/>
              <a:t>/web3.js/</a:t>
            </a:r>
          </a:p>
        </p:txBody>
      </p:sp>
    </p:spTree>
    <p:extLst>
      <p:ext uri="{BB962C8B-B14F-4D97-AF65-F5344CB8AC3E}">
        <p14:creationId xmlns:p14="http://schemas.microsoft.com/office/powerpoint/2010/main" val="914528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References</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2000" dirty="0">
                <a:hlinkClick r:id="rId2"/>
              </a:rPr>
              <a:t>https://solidity.readthedocs.io</a:t>
            </a:r>
            <a:r>
              <a:rPr lang="en-US" sz="2000" dirty="0" smtClean="0">
                <a:hlinkClick r:id="rId2"/>
              </a:rPr>
              <a:t>/</a:t>
            </a:r>
            <a:endParaRPr lang="en-US" sz="2000" dirty="0" smtClean="0"/>
          </a:p>
          <a:p>
            <a:r>
              <a:rPr lang="en-US" sz="2000" dirty="0" smtClean="0">
                <a:hlinkClick r:id="rId3"/>
              </a:rPr>
              <a:t>http</a:t>
            </a:r>
            <a:r>
              <a:rPr lang="en-US" sz="2000" dirty="0">
                <a:hlinkClick r:id="rId3"/>
              </a:rPr>
              <a:t>://truffleframework.com/tutorials/ethereum-overview</a:t>
            </a:r>
            <a:endParaRPr lang="en-US" sz="2000" dirty="0"/>
          </a:p>
          <a:p>
            <a:r>
              <a:rPr lang="en-US" sz="2000" dirty="0">
                <a:hlinkClick r:id="rId4"/>
              </a:rPr>
              <a:t>http://truffleframework.com/tutorials/pet-shop</a:t>
            </a:r>
            <a:endParaRPr lang="en-US" sz="2000" dirty="0"/>
          </a:p>
          <a:p>
            <a:r>
              <a:rPr lang="en-US" sz="2000" dirty="0" smtClean="0">
                <a:hlinkClick r:id="rId5"/>
              </a:rPr>
              <a:t>https</a:t>
            </a:r>
            <a:r>
              <a:rPr lang="en-US" sz="2000" dirty="0">
                <a:hlinkClick r:id="rId5"/>
              </a:rPr>
              <a:t>://</a:t>
            </a:r>
            <a:r>
              <a:rPr lang="en-US" sz="2000" dirty="0" smtClean="0">
                <a:hlinkClick r:id="rId5"/>
              </a:rPr>
              <a:t>github.com/BlockGathering/public-course/</a:t>
            </a:r>
            <a:r>
              <a:rPr lang="zh-CN" altLang="en-US" sz="2000" dirty="0" smtClean="0"/>
              <a:t> </a:t>
            </a:r>
            <a:r>
              <a:rPr lang="en-US" altLang="zh-CN" sz="2000" dirty="0" smtClean="0"/>
              <a:t>(slides</a:t>
            </a:r>
            <a:r>
              <a:rPr lang="zh-CN" altLang="en-US" sz="2000" dirty="0" smtClean="0"/>
              <a:t> </a:t>
            </a:r>
            <a:r>
              <a:rPr lang="en-US" altLang="zh-CN" sz="2000" dirty="0" smtClean="0"/>
              <a:t>and</a:t>
            </a:r>
            <a:r>
              <a:rPr lang="zh-CN" altLang="en-US" sz="2000" dirty="0" smtClean="0"/>
              <a:t> </a:t>
            </a:r>
            <a:r>
              <a:rPr lang="en-US" altLang="zh-CN" sz="2000" dirty="0" smtClean="0"/>
              <a:t>source</a:t>
            </a:r>
            <a:r>
              <a:rPr lang="zh-CN" altLang="en-US" sz="2000" dirty="0" smtClean="0"/>
              <a:t> </a:t>
            </a:r>
            <a:r>
              <a:rPr lang="en-US" altLang="zh-CN" sz="2000" dirty="0" smtClean="0"/>
              <a:t>codes)</a:t>
            </a:r>
            <a:endParaRPr lang="en-US" sz="2000" dirty="0"/>
          </a:p>
          <a:p>
            <a:endParaRPr lang="en-US" sz="2000" dirty="0"/>
          </a:p>
        </p:txBody>
      </p:sp>
    </p:spTree>
    <p:extLst>
      <p:ext uri="{BB962C8B-B14F-4D97-AF65-F5344CB8AC3E}">
        <p14:creationId xmlns:p14="http://schemas.microsoft.com/office/powerpoint/2010/main" val="1026732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5681272" y="2082197"/>
            <a:ext cx="6307465" cy="2187225"/>
          </a:xfrm>
          <a:prstGeom prst="rect">
            <a:avLst/>
          </a:prstGeom>
          <a:noFill/>
          <a:ln>
            <a:noFill/>
          </a:ln>
        </p:spPr>
        <p:txBody>
          <a:bodyPr lIns="91425" tIns="45700" rIns="91425" bIns="45700" anchor="ctr" anchorCtr="0">
            <a:noAutofit/>
          </a:bodyPr>
          <a:lstStyle/>
          <a:p>
            <a:pPr marL="0" marR="0" lvl="0" indent="0" algn="l" rtl="0">
              <a:lnSpc>
                <a:spcPct val="150000"/>
              </a:lnSpc>
              <a:spcBef>
                <a:spcPts val="0"/>
              </a:spcBef>
              <a:buClr>
                <a:schemeClr val="lt1"/>
              </a:buClr>
              <a:buSzPct val="25000"/>
              <a:buFont typeface="Times New Roman"/>
              <a:buNone/>
            </a:pPr>
            <a:r>
              <a:rPr lang="en-US" altLang="zh-CN" sz="7200" b="0" i="0" u="none" strike="noStrike" cap="none" baseline="0" dirty="0" smtClean="0">
                <a:solidFill>
                  <a:schemeClr val="lt1"/>
                </a:solidFill>
                <a:latin typeface="Times New Roman"/>
                <a:ea typeface="Times New Roman"/>
                <a:cs typeface="Times New Roman"/>
                <a:sym typeface="Times New Roman"/>
              </a:rPr>
              <a:t>Thanks!</a:t>
            </a:r>
            <a:endParaRPr lang="en" sz="7200" b="0" i="0" u="none" strike="noStrike" cap="none" baseline="0" dirty="0">
              <a:solidFill>
                <a:schemeClr val="lt1"/>
              </a:solidFill>
              <a:latin typeface="Times New Roman"/>
              <a:ea typeface="Times New Roman"/>
              <a:cs typeface="Times New Roman"/>
              <a:sym typeface="Times New Roman"/>
            </a:endParaRPr>
          </a:p>
        </p:txBody>
      </p:sp>
      <p:sp>
        <p:nvSpPr>
          <p:cNvPr id="474" name="Shape 474"/>
          <p:cNvSpPr/>
          <p:nvPr/>
        </p:nvSpPr>
        <p:spPr>
          <a:xfrm>
            <a:off x="11557038" y="6134153"/>
            <a:ext cx="431763" cy="431763"/>
          </a:xfrm>
          <a:custGeom>
            <a:avLst/>
            <a:gdLst/>
            <a:ahLst/>
            <a:cxnLst/>
            <a:rect l="0" t="0" r="0" b="0"/>
            <a:pathLst>
              <a:path w="643468" h="643468" extrusionOk="0">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Times New Roman"/>
              <a:ea typeface="Times New Roman"/>
              <a:cs typeface="Times New Roman"/>
              <a:sym typeface="Times New Roman"/>
            </a:endParaRPr>
          </a:p>
        </p:txBody>
      </p:sp>
      <p:sp>
        <p:nvSpPr>
          <p:cNvPr id="2" name="TextBox 1"/>
          <p:cNvSpPr txBox="1"/>
          <p:nvPr/>
        </p:nvSpPr>
        <p:spPr>
          <a:xfrm>
            <a:off x="1024759" y="1781503"/>
            <a:ext cx="4477407" cy="3416320"/>
          </a:xfrm>
          <a:prstGeom prst="rect">
            <a:avLst/>
          </a:prstGeom>
          <a:noFill/>
        </p:spPr>
        <p:txBody>
          <a:bodyPr wrap="square" rtlCol="0">
            <a:spAutoFit/>
          </a:bodyPr>
          <a:lstStyle/>
          <a:p>
            <a:r>
              <a:rPr lang="en-US" altLang="zh-CN" sz="2400" dirty="0" smtClean="0"/>
              <a:t>Contact</a:t>
            </a:r>
            <a:r>
              <a:rPr lang="zh-CN" altLang="en-US" sz="2400" dirty="0" smtClean="0"/>
              <a:t> </a:t>
            </a:r>
            <a:r>
              <a:rPr lang="en-US" altLang="zh-CN" sz="2400" dirty="0" smtClean="0"/>
              <a:t>me:</a:t>
            </a:r>
          </a:p>
          <a:p>
            <a:endParaRPr lang="en-US" sz="2400" dirty="0"/>
          </a:p>
          <a:p>
            <a:r>
              <a:rPr lang="en-US" altLang="zh-CN" sz="2400" dirty="0" smtClean="0"/>
              <a:t>slides</a:t>
            </a:r>
            <a:r>
              <a:rPr lang="zh-CN" altLang="en-US" sz="2400" dirty="0" smtClean="0"/>
              <a:t> </a:t>
            </a:r>
            <a:r>
              <a:rPr lang="en-US" altLang="zh-CN" sz="2400" dirty="0" smtClean="0"/>
              <a:t>will</a:t>
            </a:r>
            <a:r>
              <a:rPr lang="zh-CN" altLang="en-US" sz="2400" dirty="0" smtClean="0"/>
              <a:t> </a:t>
            </a:r>
            <a:r>
              <a:rPr lang="en-US" altLang="zh-CN" sz="2400" dirty="0" smtClean="0"/>
              <a:t>be</a:t>
            </a:r>
            <a:r>
              <a:rPr lang="zh-CN" altLang="en-US" sz="2400" dirty="0" smtClean="0"/>
              <a:t> </a:t>
            </a:r>
            <a:r>
              <a:rPr lang="en-US" altLang="zh-CN" sz="2400" dirty="0" smtClean="0"/>
              <a:t>shared</a:t>
            </a:r>
            <a:r>
              <a:rPr lang="zh-CN" altLang="en-US" sz="2400" dirty="0" smtClean="0"/>
              <a:t> </a:t>
            </a:r>
            <a:r>
              <a:rPr lang="en-US" altLang="zh-CN" sz="2400" dirty="0" smtClean="0"/>
              <a:t>in</a:t>
            </a:r>
            <a:r>
              <a:rPr lang="zh-CN" altLang="en-US" sz="2400" dirty="0" smtClean="0"/>
              <a:t> </a:t>
            </a:r>
            <a:r>
              <a:rPr lang="en-US" altLang="zh-CN" sz="2400" dirty="0" smtClean="0"/>
              <a:t>telegram</a:t>
            </a:r>
            <a:r>
              <a:rPr lang="zh-CN" altLang="en-US" sz="2400" dirty="0" smtClean="0"/>
              <a:t> </a:t>
            </a:r>
            <a:r>
              <a:rPr lang="en-US" altLang="zh-CN" sz="2400" dirty="0" smtClean="0"/>
              <a:t>group:</a:t>
            </a:r>
          </a:p>
          <a:p>
            <a:r>
              <a:rPr lang="en-US" altLang="zh-CN" sz="2400" dirty="0" smtClean="0">
                <a:hlinkClick r:id="rId3"/>
              </a:rPr>
              <a:t>https://t.me/hiblock</a:t>
            </a:r>
            <a:endParaRPr lang="en-US" altLang="zh-CN" sz="2400" dirty="0" smtClean="0"/>
          </a:p>
          <a:p>
            <a:endParaRPr lang="en-US" sz="2400" dirty="0"/>
          </a:p>
          <a:p>
            <a:r>
              <a:rPr lang="en-US" altLang="zh-CN" sz="2400" dirty="0" smtClean="0"/>
              <a:t>twitter:</a:t>
            </a:r>
            <a:r>
              <a:rPr lang="zh-CN" altLang="en-US" sz="2400" dirty="0" smtClean="0"/>
              <a:t> </a:t>
            </a:r>
            <a:r>
              <a:rPr lang="en-US" altLang="zh-CN" sz="2400" dirty="0">
                <a:hlinkClick r:id="rId4"/>
              </a:rPr>
              <a:t>https://</a:t>
            </a:r>
            <a:r>
              <a:rPr lang="en-US" altLang="zh-CN" sz="2400" dirty="0" smtClean="0">
                <a:hlinkClick r:id="rId4"/>
              </a:rPr>
              <a:t>twitter.com/HiBlock_Net</a:t>
            </a:r>
            <a:endParaRPr lang="en-US" altLang="zh-CN" sz="2400" dirty="0" smtClean="0"/>
          </a:p>
          <a:p>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Easter</a:t>
            </a:r>
            <a:r>
              <a:rPr lang="zh-CN" altLang="en-US" sz="4800" dirty="0" smtClean="0"/>
              <a:t> </a:t>
            </a:r>
            <a:r>
              <a:rPr lang="en-US" altLang="zh-CN" sz="4800" dirty="0" smtClean="0"/>
              <a:t>Egg</a:t>
            </a:r>
            <a:r>
              <a:rPr lang="zh-CN" altLang="en-US" sz="4800" dirty="0" smtClean="0"/>
              <a:t> </a:t>
            </a:r>
            <a:r>
              <a:rPr lang="en-US" altLang="zh-CN" sz="4800" dirty="0" smtClean="0"/>
              <a:t>1</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2800" dirty="0" smtClean="0"/>
              <a:t>Assignment</a:t>
            </a:r>
          </a:p>
          <a:p>
            <a:r>
              <a:rPr lang="en-US" altLang="zh-CN" sz="2800" dirty="0">
                <a:hlinkClick r:id="rId2"/>
              </a:rPr>
              <a:t>https://</a:t>
            </a:r>
            <a:r>
              <a:rPr lang="en-US" altLang="zh-CN" sz="2800" dirty="0" smtClean="0">
                <a:hlinkClick r:id="rId2"/>
              </a:rPr>
              <a:t>github.com/Olympus-Labs/community</a:t>
            </a:r>
            <a:r>
              <a:rPr lang="zh-CN" altLang="en-US" sz="2800" dirty="0" smtClean="0"/>
              <a:t> </a:t>
            </a:r>
            <a:endParaRPr lang="zh-CN" altLang="en-US" sz="2800" dirty="0"/>
          </a:p>
          <a:p>
            <a:r>
              <a:rPr lang="en-US" altLang="zh-CN" sz="2800" dirty="0" smtClean="0"/>
              <a:t>By</a:t>
            </a:r>
            <a:r>
              <a:rPr lang="zh-CN" altLang="en-US" sz="2800" dirty="0" smtClean="0"/>
              <a:t> </a:t>
            </a:r>
            <a:r>
              <a:rPr lang="en-US" altLang="zh-CN" sz="2800" dirty="0" smtClean="0"/>
              <a:t>5/15/2018</a:t>
            </a:r>
            <a:endParaRPr lang="en-US" altLang="zh-CN" sz="2800" dirty="0"/>
          </a:p>
          <a:p>
            <a:r>
              <a:rPr lang="en-US" altLang="zh-CN" sz="2800" dirty="0" smtClean="0"/>
              <a:t>Each</a:t>
            </a:r>
            <a:r>
              <a:rPr lang="zh-CN" altLang="en-US" sz="2800" dirty="0" smtClean="0"/>
              <a:t> </a:t>
            </a:r>
            <a:r>
              <a:rPr lang="en-US" altLang="zh-CN" sz="2800" dirty="0" smtClean="0"/>
              <a:t>complete</a:t>
            </a:r>
            <a:r>
              <a:rPr lang="zh-CN" altLang="en-US" sz="2800" dirty="0" smtClean="0"/>
              <a:t> </a:t>
            </a:r>
            <a:r>
              <a:rPr lang="en-US" altLang="zh-CN" sz="2800" dirty="0" smtClean="0"/>
              <a:t>the</a:t>
            </a:r>
            <a:r>
              <a:rPr lang="zh-CN" altLang="en-US" sz="2800" dirty="0" smtClean="0"/>
              <a:t> </a:t>
            </a:r>
            <a:r>
              <a:rPr lang="en-US" altLang="zh-CN" sz="2800" dirty="0" smtClean="0"/>
              <a:t>assignment,</a:t>
            </a:r>
            <a:r>
              <a:rPr lang="zh-CN" altLang="en-US" sz="2800" dirty="0" smtClean="0"/>
              <a:t> </a:t>
            </a:r>
            <a:r>
              <a:rPr lang="en-US" altLang="zh-CN" sz="2800" dirty="0" smtClean="0"/>
              <a:t>will</a:t>
            </a:r>
            <a:r>
              <a:rPr lang="zh-CN" altLang="en-US" sz="2800" dirty="0" smtClean="0"/>
              <a:t> </a:t>
            </a:r>
            <a:r>
              <a:rPr lang="en-US" altLang="zh-CN" sz="2800" dirty="0" smtClean="0"/>
              <a:t>win</a:t>
            </a:r>
            <a:r>
              <a:rPr lang="zh-CN" altLang="en-US" sz="2800" dirty="0" smtClean="0"/>
              <a:t> </a:t>
            </a:r>
            <a:r>
              <a:rPr lang="en-US" altLang="zh-CN" sz="2800" dirty="0" smtClean="0"/>
              <a:t>20</a:t>
            </a:r>
            <a:r>
              <a:rPr lang="zh-CN" altLang="en-US" sz="2800" dirty="0"/>
              <a:t> </a:t>
            </a:r>
            <a:r>
              <a:rPr lang="en-US" altLang="zh-CN" sz="2800" dirty="0" smtClean="0"/>
              <a:t>MOT</a:t>
            </a:r>
          </a:p>
          <a:p>
            <a:pPr lvl="1">
              <a:buFont typeface="Wingdings" charset="2"/>
              <a:buChar char="q"/>
            </a:pPr>
            <a:r>
              <a:rPr lang="en-US" altLang="zh-CN" sz="2800" dirty="0" smtClean="0"/>
              <a:t>code</a:t>
            </a:r>
          </a:p>
          <a:p>
            <a:pPr lvl="1">
              <a:buFont typeface="Wingdings" charset="2"/>
              <a:buChar char="q"/>
            </a:pPr>
            <a:r>
              <a:rPr lang="en-US" altLang="zh-CN" sz="2800" dirty="0" smtClean="0"/>
              <a:t>test</a:t>
            </a:r>
            <a:r>
              <a:rPr lang="zh-CN" altLang="en-US" sz="2800" dirty="0" smtClean="0"/>
              <a:t> </a:t>
            </a:r>
            <a:r>
              <a:rPr lang="en-US" altLang="zh-CN" sz="2800" dirty="0" smtClean="0"/>
              <a:t>pass</a:t>
            </a:r>
          </a:p>
          <a:p>
            <a:pPr lvl="1">
              <a:buFont typeface="Wingdings" charset="2"/>
              <a:buChar char="q"/>
            </a:pPr>
            <a:r>
              <a:rPr lang="en-US" altLang="zh-CN" sz="2800" dirty="0" smtClean="0"/>
              <a:t>pull</a:t>
            </a:r>
            <a:r>
              <a:rPr lang="zh-CN" altLang="en-US" sz="2800" dirty="0" smtClean="0"/>
              <a:t> </a:t>
            </a:r>
            <a:r>
              <a:rPr lang="en-US" altLang="zh-CN" sz="2800" dirty="0" smtClean="0"/>
              <a:t>request</a:t>
            </a:r>
          </a:p>
          <a:p>
            <a:pPr lvl="1">
              <a:buFont typeface="Wingdings" charset="2"/>
              <a:buChar char="q"/>
            </a:pPr>
            <a:r>
              <a:rPr lang="en-US" altLang="zh-CN" sz="2800" dirty="0" smtClean="0"/>
              <a:t>leave</a:t>
            </a:r>
            <a:r>
              <a:rPr lang="zh-CN" altLang="en-US" sz="2800" dirty="0" smtClean="0"/>
              <a:t> </a:t>
            </a:r>
            <a:r>
              <a:rPr lang="en-US" altLang="zh-CN" sz="2800" dirty="0" smtClean="0"/>
              <a:t>your</a:t>
            </a:r>
            <a:r>
              <a:rPr lang="zh-CN" altLang="en-US" sz="2800" dirty="0" smtClean="0"/>
              <a:t> </a:t>
            </a:r>
            <a:r>
              <a:rPr lang="en-US" altLang="zh-CN" sz="2800" dirty="0" smtClean="0"/>
              <a:t>ether</a:t>
            </a:r>
            <a:r>
              <a:rPr lang="zh-CN" altLang="en-US" sz="2800" dirty="0" smtClean="0"/>
              <a:t> </a:t>
            </a:r>
            <a:r>
              <a:rPr lang="en-US" altLang="zh-CN" sz="2800" dirty="0" smtClean="0"/>
              <a:t>wallet</a:t>
            </a:r>
            <a:r>
              <a:rPr lang="zh-CN" altLang="en-US" sz="2800" dirty="0" smtClean="0"/>
              <a:t> </a:t>
            </a:r>
            <a:r>
              <a:rPr lang="en-US" altLang="zh-CN" sz="2800" dirty="0" smtClean="0"/>
              <a:t>address,</a:t>
            </a:r>
            <a:r>
              <a:rPr lang="zh-CN" altLang="en-US" sz="2800" dirty="0" smtClean="0"/>
              <a:t> </a:t>
            </a:r>
            <a:r>
              <a:rPr lang="en-US" altLang="zh-CN" sz="2800" dirty="0" err="1" smtClean="0"/>
              <a:t>e.g</a:t>
            </a:r>
            <a:r>
              <a:rPr lang="zh-CN" altLang="en-US" sz="2800" dirty="0" smtClean="0"/>
              <a:t> </a:t>
            </a:r>
            <a:r>
              <a:rPr lang="en-US" altLang="zh-CN" sz="2800" dirty="0" err="1" smtClean="0"/>
              <a:t>AlphaWallet</a:t>
            </a:r>
            <a:endParaRPr lang="en-US" altLang="zh-CN" sz="2800" dirty="0"/>
          </a:p>
          <a:p>
            <a:r>
              <a:rPr lang="en-US" altLang="zh-CN" sz="2800" dirty="0" smtClean="0"/>
              <a:t>Best</a:t>
            </a:r>
            <a:r>
              <a:rPr lang="zh-CN" altLang="en-US" sz="2800" dirty="0" smtClean="0"/>
              <a:t> </a:t>
            </a:r>
            <a:r>
              <a:rPr lang="en-US" altLang="zh-CN" sz="2800" dirty="0" smtClean="0"/>
              <a:t>one</a:t>
            </a:r>
            <a:r>
              <a:rPr lang="zh-CN" altLang="en-US" sz="2800" dirty="0" smtClean="0"/>
              <a:t> </a:t>
            </a:r>
            <a:r>
              <a:rPr lang="en-US" altLang="zh-CN" sz="2800" dirty="0" smtClean="0"/>
              <a:t>will</a:t>
            </a:r>
            <a:r>
              <a:rPr lang="zh-CN" altLang="en-US" sz="2800" dirty="0" smtClean="0"/>
              <a:t> </a:t>
            </a:r>
            <a:r>
              <a:rPr lang="en-US" altLang="zh-CN" sz="2800" dirty="0" smtClean="0"/>
              <a:t>win</a:t>
            </a:r>
            <a:r>
              <a:rPr lang="zh-CN" altLang="en-US" sz="2800" dirty="0" smtClean="0"/>
              <a:t> </a:t>
            </a:r>
            <a:r>
              <a:rPr lang="en-US" altLang="zh-CN" sz="2800" dirty="0" smtClean="0"/>
              <a:t>200</a:t>
            </a:r>
            <a:r>
              <a:rPr lang="zh-CN" altLang="en-US" sz="2800" dirty="0"/>
              <a:t> </a:t>
            </a:r>
            <a:r>
              <a:rPr lang="en-US" altLang="zh-CN" sz="2800" dirty="0" smtClean="0"/>
              <a:t>MOT</a:t>
            </a:r>
            <a:endParaRPr lang="en-US" altLang="zh-CN" sz="2800" dirty="0"/>
          </a:p>
          <a:p>
            <a:endParaRPr lang="en-US" sz="2800" dirty="0"/>
          </a:p>
        </p:txBody>
      </p:sp>
    </p:spTree>
    <p:extLst>
      <p:ext uri="{BB962C8B-B14F-4D97-AF65-F5344CB8AC3E}">
        <p14:creationId xmlns:p14="http://schemas.microsoft.com/office/powerpoint/2010/main" val="1210839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a:t>Easter</a:t>
            </a:r>
            <a:r>
              <a:rPr lang="zh-CN" altLang="en-US" sz="4800" dirty="0"/>
              <a:t> </a:t>
            </a:r>
            <a:r>
              <a:rPr lang="en-US" altLang="zh-CN" sz="4800" dirty="0"/>
              <a:t>Egg</a:t>
            </a:r>
            <a:r>
              <a:rPr lang="zh-CN" altLang="en-US" sz="4800" dirty="0"/>
              <a:t> </a:t>
            </a:r>
            <a:r>
              <a:rPr lang="en-US" altLang="zh-CN" sz="4800" dirty="0" smtClean="0"/>
              <a:t>2</a:t>
            </a:r>
            <a:endParaRPr lang="en-US" sz="4800"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918857" y="0"/>
            <a:ext cx="4354286" cy="6858000"/>
          </a:xfrm>
          <a:prstGeom prst="rect">
            <a:avLst/>
          </a:prstGeom>
        </p:spPr>
      </p:pic>
    </p:spTree>
    <p:extLst>
      <p:ext uri="{BB962C8B-B14F-4D97-AF65-F5344CB8AC3E}">
        <p14:creationId xmlns:p14="http://schemas.microsoft.com/office/powerpoint/2010/main" val="1802368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Agenda</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Introduce</a:t>
            </a:r>
            <a:r>
              <a:rPr lang="zh-CN" altLang="en-US" sz="3600" dirty="0" smtClean="0"/>
              <a:t> </a:t>
            </a:r>
            <a:r>
              <a:rPr lang="en-US" altLang="zh-CN" sz="3600" dirty="0" err="1" smtClean="0"/>
              <a:t>Ethereum</a:t>
            </a:r>
            <a:endParaRPr lang="en-US" altLang="zh-CN" sz="3600" dirty="0" smtClean="0"/>
          </a:p>
          <a:p>
            <a:r>
              <a:rPr lang="en-US" altLang="zh-CN" sz="3600" dirty="0" smtClean="0"/>
              <a:t>Prepare</a:t>
            </a:r>
            <a:r>
              <a:rPr lang="zh-CN" altLang="en-US" sz="3600" dirty="0" smtClean="0"/>
              <a:t> </a:t>
            </a:r>
            <a:r>
              <a:rPr lang="en-US" altLang="zh-CN" sz="3600" dirty="0" smtClean="0"/>
              <a:t>Developer</a:t>
            </a:r>
            <a:r>
              <a:rPr lang="zh-CN" altLang="en-US" sz="3600" dirty="0" smtClean="0"/>
              <a:t> </a:t>
            </a:r>
            <a:r>
              <a:rPr lang="en-US" altLang="zh-CN" sz="3600" dirty="0" smtClean="0"/>
              <a:t>Environment</a:t>
            </a:r>
          </a:p>
          <a:p>
            <a:r>
              <a:rPr lang="en-US" altLang="zh-CN" sz="3600" dirty="0" smtClean="0"/>
              <a:t>Create</a:t>
            </a:r>
            <a:r>
              <a:rPr lang="zh-CN" altLang="en-US" sz="3600" dirty="0" smtClean="0"/>
              <a:t> </a:t>
            </a:r>
            <a:r>
              <a:rPr lang="en-US" altLang="zh-CN" sz="3600" dirty="0" smtClean="0"/>
              <a:t>project</a:t>
            </a:r>
          </a:p>
          <a:p>
            <a:r>
              <a:rPr lang="en-US" altLang="zh-CN" sz="3600" dirty="0" smtClean="0"/>
              <a:t>Program</a:t>
            </a:r>
            <a:r>
              <a:rPr lang="zh-CN" altLang="en-US" sz="3600" dirty="0" smtClean="0"/>
              <a:t> </a:t>
            </a:r>
            <a:r>
              <a:rPr lang="en-US" altLang="zh-CN" sz="3600" dirty="0" smtClean="0"/>
              <a:t>your</a:t>
            </a:r>
            <a:r>
              <a:rPr lang="zh-CN" altLang="en-US" sz="3600" dirty="0" smtClean="0"/>
              <a:t> </a:t>
            </a:r>
            <a:r>
              <a:rPr lang="en-US" altLang="zh-CN" sz="3600" dirty="0" smtClean="0"/>
              <a:t>first</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solidity</a:t>
            </a:r>
          </a:p>
          <a:p>
            <a:r>
              <a:rPr lang="en-US" altLang="zh-CN" sz="3600" dirty="0" smtClean="0"/>
              <a:t>Compile</a:t>
            </a:r>
            <a:r>
              <a:rPr lang="zh-CN" altLang="en-US" sz="3600" dirty="0" smtClean="0"/>
              <a:t> </a:t>
            </a:r>
            <a:r>
              <a:rPr lang="en-US" altLang="zh-CN" sz="3600" dirty="0" smtClean="0"/>
              <a:t>and</a:t>
            </a:r>
            <a:r>
              <a:rPr lang="zh-CN" altLang="en-US" sz="3600" dirty="0" smtClean="0"/>
              <a:t> </a:t>
            </a:r>
            <a:r>
              <a:rPr lang="en-US" altLang="zh-CN" sz="3600" dirty="0" smtClean="0"/>
              <a:t>migrate</a:t>
            </a:r>
            <a:r>
              <a:rPr lang="zh-CN" altLang="en-US" sz="3600" dirty="0" smtClean="0"/>
              <a:t> </a:t>
            </a:r>
            <a:r>
              <a:rPr lang="en-US" altLang="zh-CN" sz="3600" dirty="0" smtClean="0"/>
              <a:t>your</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truffle</a:t>
            </a:r>
          </a:p>
          <a:p>
            <a:r>
              <a:rPr lang="en-US" altLang="zh-CN" sz="3600" dirty="0" smtClean="0"/>
              <a:t>User</a:t>
            </a:r>
            <a:r>
              <a:rPr lang="zh-CN" altLang="en-US" sz="3600" dirty="0" smtClean="0"/>
              <a:t> </a:t>
            </a:r>
            <a:r>
              <a:rPr lang="en-US" altLang="zh-CN" sz="3600" dirty="0" smtClean="0"/>
              <a:t>Interface</a:t>
            </a:r>
            <a:r>
              <a:rPr lang="zh-CN" altLang="en-US" sz="3600" dirty="0" smtClean="0"/>
              <a:t> </a:t>
            </a:r>
            <a:r>
              <a:rPr lang="en-US" altLang="zh-CN" sz="3600" dirty="0" smtClean="0"/>
              <a:t>(UI)</a:t>
            </a:r>
          </a:p>
          <a:p>
            <a:endParaRPr lang="en-US" sz="3600" dirty="0"/>
          </a:p>
        </p:txBody>
      </p:sp>
    </p:spTree>
    <p:extLst>
      <p:ext uri="{BB962C8B-B14F-4D97-AF65-F5344CB8AC3E}">
        <p14:creationId xmlns:p14="http://schemas.microsoft.com/office/powerpoint/2010/main" val="679414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What</a:t>
            </a:r>
            <a:r>
              <a:rPr lang="zh-CN" altLang="en-US" sz="4800" dirty="0" smtClean="0"/>
              <a:t> </a:t>
            </a:r>
            <a:r>
              <a:rPr lang="en-US" altLang="zh-CN" sz="4800" dirty="0" smtClean="0"/>
              <a:t>is</a:t>
            </a:r>
            <a:r>
              <a:rPr lang="zh-CN" altLang="en-US" sz="4800" dirty="0" smtClean="0"/>
              <a:t> </a:t>
            </a:r>
            <a:r>
              <a:rPr lang="en-US" altLang="zh-CN" sz="4800" dirty="0" err="1" smtClean="0"/>
              <a:t>Ethereum</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3600" dirty="0" err="1"/>
              <a:t>Ethereum</a:t>
            </a:r>
            <a:r>
              <a:rPr lang="en-US" sz="3600" dirty="0"/>
              <a:t> is a </a:t>
            </a:r>
            <a:r>
              <a:rPr lang="en-US" sz="3600" b="1" dirty="0"/>
              <a:t>decentralized platform that runs smart contracts</a:t>
            </a:r>
            <a:r>
              <a:rPr lang="en-US" sz="3600" dirty="0"/>
              <a:t>: applications that run exactly as programmed without any possibility of downtime, censorship, fraud or third-party interference</a:t>
            </a:r>
            <a:r>
              <a:rPr lang="en-US" sz="3600" dirty="0" smtClean="0"/>
              <a:t>.</a:t>
            </a:r>
          </a:p>
          <a:p>
            <a:endParaRPr lang="en-US" sz="3600" dirty="0"/>
          </a:p>
          <a:p>
            <a:r>
              <a:rPr lang="en-US" sz="2000" i="1" dirty="0"/>
              <a:t>On traditional server architectures, every application has to set up its own servers that run their own code in isolated silos, making sharing of data hard. If a single app is compromised or goes offline, many users and other apps are affected</a:t>
            </a:r>
            <a:r>
              <a:rPr lang="en-US" sz="2000" i="1" dirty="0" smtClean="0"/>
              <a:t>.</a:t>
            </a:r>
            <a:r>
              <a:rPr lang="zh-CN" altLang="en-US" sz="2000" i="1" dirty="0" smtClean="0"/>
              <a:t> </a:t>
            </a:r>
            <a:r>
              <a:rPr lang="en-US" altLang="zh-CN" sz="2000" i="1" dirty="0" smtClean="0"/>
              <a:t>(</a:t>
            </a:r>
            <a:r>
              <a:rPr lang="en-US" altLang="zh-CN" sz="2000" i="1" dirty="0" err="1" smtClean="0"/>
              <a:t>E.g</a:t>
            </a:r>
            <a:r>
              <a:rPr lang="zh-CN" altLang="en-US" sz="2000" i="1" dirty="0" smtClean="0"/>
              <a:t> </a:t>
            </a:r>
            <a:r>
              <a:rPr lang="en-US" altLang="zh-CN" sz="2000" i="1" dirty="0" err="1" smtClean="0"/>
              <a:t>Lazada</a:t>
            </a:r>
            <a:r>
              <a:rPr lang="en-US" altLang="zh-CN" sz="2000" i="1" dirty="0" smtClean="0"/>
              <a:t>)</a:t>
            </a:r>
            <a:endParaRPr lang="en-US" sz="2000" i="1" dirty="0" smtClean="0"/>
          </a:p>
          <a:p>
            <a:endParaRPr lang="en-US" sz="2000" i="1" dirty="0"/>
          </a:p>
          <a:p>
            <a:r>
              <a:rPr lang="en-US" sz="2000" i="1" dirty="0"/>
              <a:t>On a </a:t>
            </a:r>
            <a:r>
              <a:rPr lang="en-US" sz="2000" i="1" dirty="0" err="1"/>
              <a:t>blockchain</a:t>
            </a:r>
            <a:r>
              <a:rPr lang="en-US" sz="2000" i="1" dirty="0"/>
              <a:t>, anyone can set up a node that replicates the necessary data for all nodes to reach an agreement and be compensated by users and app developers. This allows user data to remain private and apps to be decentralized like the Internet was supposed to work.</a:t>
            </a:r>
          </a:p>
          <a:p>
            <a:endParaRPr lang="en-US" sz="3600" dirty="0"/>
          </a:p>
        </p:txBody>
      </p:sp>
    </p:spTree>
    <p:extLst>
      <p:ext uri="{BB962C8B-B14F-4D97-AF65-F5344CB8AC3E}">
        <p14:creationId xmlns:p14="http://schemas.microsoft.com/office/powerpoint/2010/main" val="3625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err="1" smtClean="0"/>
              <a:t>Blockchain</a:t>
            </a:r>
            <a:r>
              <a:rPr lang="zh-CN" altLang="en-US" sz="4800" dirty="0" smtClean="0"/>
              <a:t> </a:t>
            </a:r>
            <a:r>
              <a:rPr lang="en-US" altLang="zh-CN" sz="4800" dirty="0" smtClean="0"/>
              <a:t>basis</a:t>
            </a:r>
            <a:endParaRPr lang="en-US" sz="4800" dirty="0"/>
          </a:p>
        </p:txBody>
      </p:sp>
      <p:pic>
        <p:nvPicPr>
          <p:cNvPr id="6" name="Picture 5"/>
          <p:cNvPicPr>
            <a:picLocks noChangeAspect="1"/>
          </p:cNvPicPr>
          <p:nvPr/>
        </p:nvPicPr>
        <p:blipFill rotWithShape="1">
          <a:blip r:embed="rId2"/>
          <a:srcRect t="2258" r="1326"/>
          <a:stretch/>
        </p:blipFill>
        <p:spPr>
          <a:xfrm>
            <a:off x="584637" y="1425030"/>
            <a:ext cx="2443655" cy="2085430"/>
          </a:xfrm>
          <a:prstGeom prst="rect">
            <a:avLst/>
          </a:prstGeom>
        </p:spPr>
      </p:pic>
      <p:pic>
        <p:nvPicPr>
          <p:cNvPr id="7" name="Picture 6"/>
          <p:cNvPicPr>
            <a:picLocks noChangeAspect="1"/>
          </p:cNvPicPr>
          <p:nvPr/>
        </p:nvPicPr>
        <p:blipFill>
          <a:blip r:embed="rId3"/>
          <a:stretch>
            <a:fillRect/>
          </a:stretch>
        </p:blipFill>
        <p:spPr>
          <a:xfrm>
            <a:off x="3207841" y="1425030"/>
            <a:ext cx="2184400" cy="2006600"/>
          </a:xfrm>
          <a:prstGeom prst="rect">
            <a:avLst/>
          </a:prstGeom>
        </p:spPr>
      </p:pic>
      <p:pic>
        <p:nvPicPr>
          <p:cNvPr id="8" name="Picture 7"/>
          <p:cNvPicPr>
            <a:picLocks noChangeAspect="1"/>
          </p:cNvPicPr>
          <p:nvPr/>
        </p:nvPicPr>
        <p:blipFill>
          <a:blip r:embed="rId4"/>
          <a:stretch>
            <a:fillRect/>
          </a:stretch>
        </p:blipFill>
        <p:spPr>
          <a:xfrm>
            <a:off x="5719189" y="1348830"/>
            <a:ext cx="1612900" cy="2159000"/>
          </a:xfrm>
          <a:prstGeom prst="rect">
            <a:avLst/>
          </a:prstGeom>
        </p:spPr>
      </p:pic>
      <p:pic>
        <p:nvPicPr>
          <p:cNvPr id="9" name="Picture 8"/>
          <p:cNvPicPr>
            <a:picLocks noChangeAspect="1"/>
          </p:cNvPicPr>
          <p:nvPr/>
        </p:nvPicPr>
        <p:blipFill>
          <a:blip r:embed="rId5"/>
          <a:stretch>
            <a:fillRect/>
          </a:stretch>
        </p:blipFill>
        <p:spPr>
          <a:xfrm>
            <a:off x="7659037" y="1369195"/>
            <a:ext cx="1308100" cy="2197100"/>
          </a:xfrm>
          <a:prstGeom prst="rect">
            <a:avLst/>
          </a:prstGeom>
        </p:spPr>
      </p:pic>
      <p:pic>
        <p:nvPicPr>
          <p:cNvPr id="10" name="Picture 9"/>
          <p:cNvPicPr>
            <a:picLocks noChangeAspect="1"/>
          </p:cNvPicPr>
          <p:nvPr/>
        </p:nvPicPr>
        <p:blipFill>
          <a:blip r:embed="rId6"/>
          <a:stretch>
            <a:fillRect/>
          </a:stretch>
        </p:blipFill>
        <p:spPr>
          <a:xfrm>
            <a:off x="8967137" y="1437730"/>
            <a:ext cx="2540000" cy="1981200"/>
          </a:xfrm>
          <a:prstGeom prst="rect">
            <a:avLst/>
          </a:prstGeom>
        </p:spPr>
      </p:pic>
      <p:grpSp>
        <p:nvGrpSpPr>
          <p:cNvPr id="18" name="Group 17"/>
          <p:cNvGrpSpPr/>
          <p:nvPr/>
        </p:nvGrpSpPr>
        <p:grpSpPr>
          <a:xfrm>
            <a:off x="2443788" y="4708635"/>
            <a:ext cx="7183749" cy="990600"/>
            <a:chOff x="2443788" y="4708635"/>
            <a:chExt cx="7183749" cy="990600"/>
          </a:xfrm>
        </p:grpSpPr>
        <p:pic>
          <p:nvPicPr>
            <p:cNvPr id="11" name="Picture 10"/>
            <p:cNvPicPr>
              <a:picLocks noChangeAspect="1"/>
            </p:cNvPicPr>
            <p:nvPr/>
          </p:nvPicPr>
          <p:blipFill>
            <a:blip r:embed="rId7"/>
            <a:stretch>
              <a:fillRect/>
            </a:stretch>
          </p:blipFill>
          <p:spPr>
            <a:xfrm>
              <a:off x="2443788" y="4708635"/>
              <a:ext cx="660400" cy="990600"/>
            </a:xfrm>
            <a:prstGeom prst="rect">
              <a:avLst/>
            </a:prstGeom>
          </p:spPr>
        </p:pic>
        <p:pic>
          <p:nvPicPr>
            <p:cNvPr id="12" name="Picture 11"/>
            <p:cNvPicPr>
              <a:picLocks noChangeAspect="1"/>
            </p:cNvPicPr>
            <p:nvPr/>
          </p:nvPicPr>
          <p:blipFill>
            <a:blip r:embed="rId7"/>
            <a:stretch>
              <a:fillRect/>
            </a:stretch>
          </p:blipFill>
          <p:spPr>
            <a:xfrm>
              <a:off x="3747715" y="4708635"/>
              <a:ext cx="660400" cy="990600"/>
            </a:xfrm>
            <a:prstGeom prst="rect">
              <a:avLst/>
            </a:prstGeom>
          </p:spPr>
        </p:pic>
        <p:pic>
          <p:nvPicPr>
            <p:cNvPr id="13" name="Picture 12"/>
            <p:cNvPicPr>
              <a:picLocks noChangeAspect="1"/>
            </p:cNvPicPr>
            <p:nvPr/>
          </p:nvPicPr>
          <p:blipFill>
            <a:blip r:embed="rId7"/>
            <a:stretch>
              <a:fillRect/>
            </a:stretch>
          </p:blipFill>
          <p:spPr>
            <a:xfrm>
              <a:off x="8967137" y="4708635"/>
              <a:ext cx="660400" cy="990600"/>
            </a:xfrm>
            <a:prstGeom prst="rect">
              <a:avLst/>
            </a:prstGeom>
          </p:spPr>
        </p:pic>
        <p:pic>
          <p:nvPicPr>
            <p:cNvPr id="14" name="Picture 13"/>
            <p:cNvPicPr>
              <a:picLocks noChangeAspect="1"/>
            </p:cNvPicPr>
            <p:nvPr/>
          </p:nvPicPr>
          <p:blipFill>
            <a:blip r:embed="rId7"/>
            <a:stretch>
              <a:fillRect/>
            </a:stretch>
          </p:blipFill>
          <p:spPr>
            <a:xfrm>
              <a:off x="5051642" y="4708635"/>
              <a:ext cx="660400" cy="990600"/>
            </a:xfrm>
            <a:prstGeom prst="rect">
              <a:avLst/>
            </a:prstGeom>
          </p:spPr>
        </p:pic>
        <p:pic>
          <p:nvPicPr>
            <p:cNvPr id="15" name="Picture 14"/>
            <p:cNvPicPr>
              <a:picLocks noChangeAspect="1"/>
            </p:cNvPicPr>
            <p:nvPr/>
          </p:nvPicPr>
          <p:blipFill>
            <a:blip r:embed="rId7"/>
            <a:stretch>
              <a:fillRect/>
            </a:stretch>
          </p:blipFill>
          <p:spPr>
            <a:xfrm>
              <a:off x="7661972" y="4708635"/>
              <a:ext cx="660400" cy="990600"/>
            </a:xfrm>
            <a:prstGeom prst="rect">
              <a:avLst/>
            </a:prstGeom>
          </p:spPr>
        </p:pic>
        <p:pic>
          <p:nvPicPr>
            <p:cNvPr id="16" name="Picture 15"/>
            <p:cNvPicPr>
              <a:picLocks noChangeAspect="1"/>
            </p:cNvPicPr>
            <p:nvPr/>
          </p:nvPicPr>
          <p:blipFill>
            <a:blip r:embed="rId7"/>
            <a:stretch>
              <a:fillRect/>
            </a:stretch>
          </p:blipFill>
          <p:spPr>
            <a:xfrm>
              <a:off x="6356807" y="4708635"/>
              <a:ext cx="660400" cy="990600"/>
            </a:xfrm>
            <a:prstGeom prst="rect">
              <a:avLst/>
            </a:prstGeom>
          </p:spPr>
        </p:pic>
      </p:grpSp>
      <p:sp>
        <p:nvSpPr>
          <p:cNvPr id="19" name="TextBox 18"/>
          <p:cNvSpPr txBox="1"/>
          <p:nvPr/>
        </p:nvSpPr>
        <p:spPr>
          <a:xfrm>
            <a:off x="9821917" y="5050046"/>
            <a:ext cx="2081048" cy="307777"/>
          </a:xfrm>
          <a:prstGeom prst="rect">
            <a:avLst/>
          </a:prstGeom>
          <a:noFill/>
        </p:spPr>
        <p:txBody>
          <a:bodyPr wrap="square" rtlCol="0">
            <a:spAutoFit/>
          </a:bodyPr>
          <a:lstStyle/>
          <a:p>
            <a:r>
              <a:rPr lang="mr-IN" altLang="zh-CN" dirty="0" smtClean="0"/>
              <a:t>…</a:t>
            </a:r>
            <a:r>
              <a:rPr lang="zh-CN" altLang="en-US" dirty="0" smtClean="0"/>
              <a:t> </a:t>
            </a:r>
            <a:r>
              <a:rPr lang="en-US" altLang="zh-CN" dirty="0" smtClean="0"/>
              <a:t>more</a:t>
            </a:r>
            <a:r>
              <a:rPr lang="zh-CN" altLang="en-US" dirty="0" smtClean="0"/>
              <a:t> </a:t>
            </a:r>
            <a:r>
              <a:rPr lang="en-US" altLang="zh-CN" dirty="0" err="1" smtClean="0"/>
              <a:t>ethereum</a:t>
            </a:r>
            <a:r>
              <a:rPr lang="zh-CN" altLang="en-US" dirty="0" smtClean="0"/>
              <a:t> </a:t>
            </a:r>
            <a:r>
              <a:rPr lang="en-US" altLang="zh-CN" dirty="0" smtClean="0"/>
              <a:t>nodes</a:t>
            </a:r>
            <a:endParaRPr lang="en-US" dirty="0"/>
          </a:p>
        </p:txBody>
      </p:sp>
      <p:cxnSp>
        <p:nvCxnSpPr>
          <p:cNvPr id="21" name="Curved Connector 20"/>
          <p:cNvCxnSpPr>
            <a:endCxn id="15" idx="0"/>
          </p:cNvCxnSpPr>
          <p:nvPr/>
        </p:nvCxnSpPr>
        <p:spPr>
          <a:xfrm rot="5400000">
            <a:off x="7388300" y="3599320"/>
            <a:ext cx="1713187" cy="50544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91750" y="3852041"/>
            <a:ext cx="630622" cy="307777"/>
          </a:xfrm>
          <a:prstGeom prst="rect">
            <a:avLst/>
          </a:prstGeom>
          <a:noFill/>
        </p:spPr>
        <p:txBody>
          <a:bodyPr wrap="square" rtlCol="0">
            <a:spAutoFit/>
          </a:bodyPr>
          <a:lstStyle/>
          <a:p>
            <a:r>
              <a:rPr lang="en-US" altLang="zh-CN" smtClean="0"/>
              <a:t>P2P</a:t>
            </a:r>
            <a:endParaRPr lang="en-US"/>
          </a:p>
        </p:txBody>
      </p:sp>
      <p:cxnSp>
        <p:nvCxnSpPr>
          <p:cNvPr id="25" name="Curved Connector 24"/>
          <p:cNvCxnSpPr>
            <a:stCxn id="11" idx="3"/>
            <a:endCxn id="12" idx="1"/>
          </p:cNvCxnSpPr>
          <p:nvPr/>
        </p:nvCxnSpPr>
        <p:spPr>
          <a:xfrm>
            <a:off x="3104188" y="5203935"/>
            <a:ext cx="643527" cy="127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a:off x="4358223" y="5203934"/>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a:off x="5614852" y="5214182"/>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a:off x="7000367" y="5203933"/>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a:off x="8298445" y="5216635"/>
            <a:ext cx="740717" cy="1"/>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408540" y="4796046"/>
            <a:ext cx="630622" cy="307777"/>
          </a:xfrm>
          <a:prstGeom prst="rect">
            <a:avLst/>
          </a:prstGeom>
          <a:noFill/>
        </p:spPr>
        <p:txBody>
          <a:bodyPr wrap="square" rtlCol="0">
            <a:spAutoFit/>
          </a:bodyPr>
          <a:lstStyle/>
          <a:p>
            <a:r>
              <a:rPr lang="en-US" altLang="zh-CN" smtClean="0"/>
              <a:t>P2P</a:t>
            </a:r>
            <a:endParaRPr lang="en-US"/>
          </a:p>
        </p:txBody>
      </p:sp>
      <p:cxnSp>
        <p:nvCxnSpPr>
          <p:cNvPr id="4" name="Curved Connector 3"/>
          <p:cNvCxnSpPr>
            <a:stCxn id="11" idx="2"/>
            <a:endCxn id="14" idx="2"/>
          </p:cNvCxnSpPr>
          <p:nvPr/>
        </p:nvCxnSpPr>
        <p:spPr>
          <a:xfrm rot="16200000" flipH="1">
            <a:off x="4077915" y="4395308"/>
            <a:ext cx="12700" cy="2607854"/>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4" idx="2"/>
            <a:endCxn id="15" idx="2"/>
          </p:cNvCxnSpPr>
          <p:nvPr/>
        </p:nvCxnSpPr>
        <p:spPr>
          <a:xfrm rot="16200000" flipH="1">
            <a:off x="6687007" y="4394070"/>
            <a:ext cx="12700" cy="261033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1" idx="2"/>
            <a:endCxn id="16" idx="2"/>
          </p:cNvCxnSpPr>
          <p:nvPr/>
        </p:nvCxnSpPr>
        <p:spPr>
          <a:xfrm rot="16200000" flipH="1">
            <a:off x="4730497" y="3742725"/>
            <a:ext cx="12700" cy="3913019"/>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11" idx="0"/>
            <a:endCxn id="15" idx="0"/>
          </p:cNvCxnSpPr>
          <p:nvPr/>
        </p:nvCxnSpPr>
        <p:spPr>
          <a:xfrm rot="5400000" flipH="1" flipV="1">
            <a:off x="5383080" y="2099543"/>
            <a:ext cx="12700" cy="5218184"/>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12" idx="0"/>
            <a:endCxn id="16" idx="0"/>
          </p:cNvCxnSpPr>
          <p:nvPr/>
        </p:nvCxnSpPr>
        <p:spPr>
          <a:xfrm rot="5400000" flipH="1" flipV="1">
            <a:off x="5382461" y="3404089"/>
            <a:ext cx="12700" cy="2609092"/>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5761" y="1390432"/>
            <a:ext cx="1466193" cy="523220"/>
          </a:xfrm>
          <a:prstGeom prst="rect">
            <a:avLst/>
          </a:prstGeom>
          <a:solidFill>
            <a:schemeClr val="accent6">
              <a:lumMod val="40000"/>
              <a:lumOff val="60000"/>
            </a:schemeClr>
          </a:solidFill>
        </p:spPr>
        <p:txBody>
          <a:bodyPr wrap="square" rtlCol="0">
            <a:spAutoFit/>
          </a:bodyPr>
          <a:lstStyle/>
          <a:p>
            <a:r>
              <a:rPr lang="en-US" altLang="zh-CN" sz="2800" dirty="0" smtClean="0"/>
              <a:t>NODE</a:t>
            </a:r>
            <a:endParaRPr lang="en-US" sz="2800" dirty="0"/>
          </a:p>
        </p:txBody>
      </p:sp>
      <p:sp>
        <p:nvSpPr>
          <p:cNvPr id="40" name="TextBox 39"/>
          <p:cNvSpPr txBox="1"/>
          <p:nvPr/>
        </p:nvSpPr>
        <p:spPr>
          <a:xfrm>
            <a:off x="2105" y="4191765"/>
            <a:ext cx="2117833" cy="523220"/>
          </a:xfrm>
          <a:prstGeom prst="rect">
            <a:avLst/>
          </a:prstGeom>
          <a:solidFill>
            <a:schemeClr val="accent6">
              <a:lumMod val="40000"/>
              <a:lumOff val="60000"/>
            </a:schemeClr>
          </a:solidFill>
        </p:spPr>
        <p:txBody>
          <a:bodyPr wrap="square" rtlCol="0">
            <a:spAutoFit/>
          </a:bodyPr>
          <a:lstStyle/>
          <a:p>
            <a:r>
              <a:rPr lang="en-US" altLang="zh-CN" sz="2800" smtClean="0"/>
              <a:t>NETWORK</a:t>
            </a:r>
            <a:endParaRPr lang="en-US" sz="2800" dirty="0"/>
          </a:p>
        </p:txBody>
      </p:sp>
    </p:spTree>
    <p:extLst>
      <p:ext uri="{BB962C8B-B14F-4D97-AF65-F5344CB8AC3E}">
        <p14:creationId xmlns:p14="http://schemas.microsoft.com/office/powerpoint/2010/main" val="308428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What</a:t>
            </a:r>
            <a:r>
              <a:rPr lang="zh-CN" altLang="en-US" sz="4800" dirty="0" smtClean="0"/>
              <a:t> </a:t>
            </a:r>
            <a:r>
              <a:rPr lang="en-US" altLang="zh-CN" sz="4800" dirty="0" smtClean="0"/>
              <a:t>is</a:t>
            </a:r>
            <a:r>
              <a:rPr lang="zh-CN" altLang="en-US" sz="4800" dirty="0" smtClean="0"/>
              <a:t> </a:t>
            </a:r>
            <a:r>
              <a:rPr lang="en-US" altLang="zh-CN" sz="4800" dirty="0" err="1" smtClean="0"/>
              <a:t>Ethereum</a:t>
            </a:r>
            <a:r>
              <a:rPr lang="zh-CN" altLang="en-US" sz="4800" dirty="0" smtClean="0"/>
              <a:t> </a:t>
            </a:r>
            <a:r>
              <a:rPr lang="en-US" altLang="zh-CN" sz="4800" dirty="0" smtClean="0"/>
              <a:t>Virtual</a:t>
            </a:r>
            <a:r>
              <a:rPr lang="zh-CN" altLang="en-US" sz="4800" dirty="0" smtClean="0"/>
              <a:t> </a:t>
            </a:r>
            <a:r>
              <a:rPr lang="en-US" altLang="zh-CN" sz="4800" dirty="0" smtClean="0"/>
              <a:t>Machine</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sz="3600" dirty="0"/>
              <a:t>The </a:t>
            </a:r>
            <a:r>
              <a:rPr lang="en-US" sz="3600" dirty="0" err="1"/>
              <a:t>Ethereum</a:t>
            </a:r>
            <a:r>
              <a:rPr lang="en-US" sz="3600" dirty="0"/>
              <a:t> Virtual Machine or EVM is the runtime environment for smart contracts in </a:t>
            </a:r>
            <a:r>
              <a:rPr lang="en-US" sz="3600" dirty="0" err="1"/>
              <a:t>Ethereum</a:t>
            </a:r>
            <a:r>
              <a:rPr lang="en-US" sz="3600" dirty="0"/>
              <a:t>. </a:t>
            </a:r>
            <a:endParaRPr lang="en-US" sz="3600" dirty="0" smtClean="0"/>
          </a:p>
          <a:p>
            <a:endParaRPr lang="en-US" altLang="zh-CN" sz="3600" dirty="0" smtClean="0"/>
          </a:p>
          <a:p>
            <a:r>
              <a:rPr lang="en-US" altLang="zh-CN" sz="3600" dirty="0" smtClean="0"/>
              <a:t>Accounts</a:t>
            </a:r>
          </a:p>
          <a:p>
            <a:r>
              <a:rPr lang="en-US" altLang="zh-CN" sz="3600" dirty="0" smtClean="0"/>
              <a:t>Transactions</a:t>
            </a:r>
          </a:p>
          <a:p>
            <a:r>
              <a:rPr lang="en-US" altLang="zh-CN" sz="3600" dirty="0"/>
              <a:t>G</a:t>
            </a:r>
            <a:r>
              <a:rPr lang="en-US" altLang="zh-CN" sz="3600" dirty="0" smtClean="0"/>
              <a:t>as</a:t>
            </a:r>
          </a:p>
          <a:p>
            <a:endParaRPr lang="en-US" sz="3600" dirty="0"/>
          </a:p>
        </p:txBody>
      </p:sp>
      <p:sp>
        <p:nvSpPr>
          <p:cNvPr id="4" name="TextBox 3"/>
          <p:cNvSpPr txBox="1"/>
          <p:nvPr/>
        </p:nvSpPr>
        <p:spPr>
          <a:xfrm>
            <a:off x="4498426" y="6274676"/>
            <a:ext cx="7693573" cy="307777"/>
          </a:xfrm>
          <a:prstGeom prst="rect">
            <a:avLst/>
          </a:prstGeom>
          <a:noFill/>
        </p:spPr>
        <p:txBody>
          <a:bodyPr wrap="square" rtlCol="0">
            <a:spAutoFit/>
          </a:bodyPr>
          <a:lstStyle/>
          <a:p>
            <a:r>
              <a:rPr lang="en-US" dirty="0"/>
              <a:t>https://</a:t>
            </a:r>
            <a:r>
              <a:rPr lang="en-US" dirty="0" err="1"/>
              <a:t>solidity.readthedocs.io</a:t>
            </a:r>
            <a:r>
              <a:rPr lang="en-US" dirty="0"/>
              <a:t>/</a:t>
            </a:r>
            <a:r>
              <a:rPr lang="en-US" dirty="0" err="1"/>
              <a:t>en</a:t>
            </a:r>
            <a:r>
              <a:rPr lang="en-US" dirty="0"/>
              <a:t>/v0.4.23/</a:t>
            </a:r>
            <a:r>
              <a:rPr lang="en-US" dirty="0" err="1"/>
              <a:t>introduction-to-smart-contracts.html#overview</a:t>
            </a:r>
            <a:endParaRPr lang="en-US" dirty="0"/>
          </a:p>
        </p:txBody>
      </p:sp>
    </p:spTree>
    <p:extLst>
      <p:ext uri="{BB962C8B-B14F-4D97-AF65-F5344CB8AC3E}">
        <p14:creationId xmlns:p14="http://schemas.microsoft.com/office/powerpoint/2010/main" val="762766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What</a:t>
            </a:r>
            <a:r>
              <a:rPr lang="zh-CN" altLang="en-US" sz="4800" dirty="0" smtClean="0"/>
              <a:t> </a:t>
            </a:r>
            <a:r>
              <a:rPr lang="en-US" altLang="zh-CN" sz="4800" dirty="0" smtClean="0"/>
              <a:t>is</a:t>
            </a:r>
            <a:r>
              <a:rPr lang="zh-CN" altLang="en-US" sz="4800" dirty="0" smtClean="0"/>
              <a:t> </a:t>
            </a:r>
            <a:r>
              <a:rPr lang="en-US" altLang="zh-CN" sz="4800" dirty="0" smtClean="0"/>
              <a:t>Smart</a:t>
            </a:r>
            <a:r>
              <a:rPr lang="zh-CN" altLang="en-US" sz="4800" dirty="0" smtClean="0"/>
              <a:t> </a:t>
            </a:r>
            <a:r>
              <a:rPr lang="en-US" altLang="zh-CN" sz="4800" dirty="0" smtClean="0"/>
              <a:t>Contract</a:t>
            </a:r>
            <a:endParaRPr lang="en-US" sz="4800" dirty="0"/>
          </a:p>
        </p:txBody>
      </p:sp>
      <p:sp>
        <p:nvSpPr>
          <p:cNvPr id="4" name="Text Placeholder 3"/>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0" y="1489406"/>
            <a:ext cx="12192000" cy="4687558"/>
          </a:xfrm>
          <a:prstGeom prst="rect">
            <a:avLst/>
          </a:prstGeom>
        </p:spPr>
      </p:pic>
    </p:spTree>
    <p:extLst>
      <p:ext uri="{BB962C8B-B14F-4D97-AF65-F5344CB8AC3E}">
        <p14:creationId xmlns:p14="http://schemas.microsoft.com/office/powerpoint/2010/main" val="145232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6000" dirty="0" smtClean="0"/>
              <a:t>Let’s</a:t>
            </a:r>
            <a:r>
              <a:rPr lang="zh-CN" altLang="en-US" sz="6000" dirty="0" smtClean="0"/>
              <a:t> </a:t>
            </a:r>
            <a:r>
              <a:rPr lang="en-US" altLang="zh-CN" sz="6000" dirty="0" smtClean="0"/>
              <a:t>do</a:t>
            </a:r>
            <a:r>
              <a:rPr lang="zh-CN" altLang="en-US" sz="6000" dirty="0" smtClean="0"/>
              <a:t> </a:t>
            </a:r>
            <a:r>
              <a:rPr lang="en-US" altLang="zh-CN" sz="6000" dirty="0" smtClean="0"/>
              <a:t>IT</a:t>
            </a:r>
            <a:endParaRPr lang="en-US" sz="6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7259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Agenda</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smtClean="0"/>
              <a:t>Introduce</a:t>
            </a:r>
            <a:r>
              <a:rPr lang="zh-CN" altLang="en-US" sz="3600" dirty="0" smtClean="0"/>
              <a:t> </a:t>
            </a:r>
            <a:r>
              <a:rPr lang="en-US" altLang="zh-CN" sz="3600" dirty="0" err="1" smtClean="0"/>
              <a:t>Ethereum</a:t>
            </a:r>
            <a:endParaRPr lang="en-US" altLang="zh-CN" sz="3600" dirty="0" smtClean="0"/>
          </a:p>
          <a:p>
            <a:r>
              <a:rPr lang="en-US" altLang="zh-CN" sz="3600" dirty="0" smtClean="0"/>
              <a:t>Prepare</a:t>
            </a:r>
            <a:r>
              <a:rPr lang="zh-CN" altLang="en-US" sz="3600" dirty="0" smtClean="0"/>
              <a:t> </a:t>
            </a:r>
            <a:r>
              <a:rPr lang="en-US" altLang="zh-CN" sz="3600" dirty="0" smtClean="0"/>
              <a:t>Developer</a:t>
            </a:r>
            <a:r>
              <a:rPr lang="zh-CN" altLang="en-US" sz="3600" dirty="0" smtClean="0"/>
              <a:t> </a:t>
            </a:r>
            <a:r>
              <a:rPr lang="en-US" altLang="zh-CN" sz="3600" dirty="0" smtClean="0"/>
              <a:t>Environment</a:t>
            </a:r>
          </a:p>
          <a:p>
            <a:r>
              <a:rPr lang="en-US" altLang="zh-CN" sz="3600" dirty="0" smtClean="0"/>
              <a:t>Create</a:t>
            </a:r>
            <a:r>
              <a:rPr lang="zh-CN" altLang="en-US" sz="3600" dirty="0" smtClean="0"/>
              <a:t> </a:t>
            </a:r>
            <a:r>
              <a:rPr lang="en-US" altLang="zh-CN" sz="3600" dirty="0" smtClean="0"/>
              <a:t>project</a:t>
            </a:r>
          </a:p>
          <a:p>
            <a:r>
              <a:rPr lang="en-US" altLang="zh-CN" sz="3600" dirty="0" smtClean="0"/>
              <a:t>Program</a:t>
            </a:r>
            <a:r>
              <a:rPr lang="zh-CN" altLang="en-US" sz="3600" dirty="0" smtClean="0"/>
              <a:t> </a:t>
            </a:r>
            <a:r>
              <a:rPr lang="en-US" altLang="zh-CN" sz="3600" dirty="0" smtClean="0"/>
              <a:t>your</a:t>
            </a:r>
            <a:r>
              <a:rPr lang="zh-CN" altLang="en-US" sz="3600" dirty="0" smtClean="0"/>
              <a:t> </a:t>
            </a:r>
            <a:r>
              <a:rPr lang="en-US" altLang="zh-CN" sz="3600" dirty="0" smtClean="0"/>
              <a:t>first</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solidity</a:t>
            </a:r>
          </a:p>
          <a:p>
            <a:r>
              <a:rPr lang="en-US" altLang="zh-CN" sz="3600" dirty="0" smtClean="0"/>
              <a:t>Compile</a:t>
            </a:r>
            <a:r>
              <a:rPr lang="zh-CN" altLang="en-US" sz="3600" dirty="0" smtClean="0"/>
              <a:t> </a:t>
            </a:r>
            <a:r>
              <a:rPr lang="en-US" altLang="zh-CN" sz="3600" dirty="0" smtClean="0"/>
              <a:t>and</a:t>
            </a:r>
            <a:r>
              <a:rPr lang="zh-CN" altLang="en-US" sz="3600" dirty="0" smtClean="0"/>
              <a:t> </a:t>
            </a:r>
            <a:r>
              <a:rPr lang="en-US" altLang="zh-CN" sz="3600" dirty="0" smtClean="0"/>
              <a:t>migrate</a:t>
            </a:r>
            <a:r>
              <a:rPr lang="zh-CN" altLang="en-US" sz="3600" dirty="0" smtClean="0"/>
              <a:t> </a:t>
            </a:r>
            <a:r>
              <a:rPr lang="en-US" altLang="zh-CN" sz="3600" dirty="0" smtClean="0"/>
              <a:t>your</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b="1" dirty="0" smtClean="0"/>
              <a:t>truffle</a:t>
            </a:r>
          </a:p>
          <a:p>
            <a:r>
              <a:rPr lang="en-US" altLang="zh-CN" sz="3600" dirty="0" smtClean="0"/>
              <a:t>User</a:t>
            </a:r>
            <a:r>
              <a:rPr lang="zh-CN" altLang="en-US" sz="3600" dirty="0" smtClean="0"/>
              <a:t> </a:t>
            </a:r>
            <a:r>
              <a:rPr lang="en-US" altLang="zh-CN" sz="3600" dirty="0" smtClean="0"/>
              <a:t>Interface</a:t>
            </a:r>
            <a:r>
              <a:rPr lang="zh-CN" altLang="en-US" sz="3600" dirty="0" smtClean="0"/>
              <a:t> </a:t>
            </a:r>
            <a:r>
              <a:rPr lang="en-US" altLang="zh-CN" sz="3600" dirty="0" smtClean="0"/>
              <a:t>(UI)</a:t>
            </a:r>
          </a:p>
          <a:p>
            <a:endParaRPr lang="en-US" sz="3600" dirty="0"/>
          </a:p>
        </p:txBody>
      </p:sp>
    </p:spTree>
    <p:extLst>
      <p:ext uri="{BB962C8B-B14F-4D97-AF65-F5344CB8AC3E}">
        <p14:creationId xmlns:p14="http://schemas.microsoft.com/office/powerpoint/2010/main" val="1869721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800" dirty="0" smtClean="0"/>
              <a:t>Context</a:t>
            </a:r>
            <a:endParaRPr lang="en-US" sz="4800" dirty="0"/>
          </a:p>
        </p:txBody>
      </p:sp>
      <p:sp>
        <p:nvSpPr>
          <p:cNvPr id="3" name="Text Placeholder 2"/>
          <p:cNvSpPr>
            <a:spLocks noGrp="1"/>
          </p:cNvSpPr>
          <p:nvPr>
            <p:ph type="body" idx="1"/>
          </p:nvPr>
        </p:nvSpPr>
        <p:spPr>
          <a:xfrm>
            <a:off x="0" y="1540042"/>
            <a:ext cx="12191999" cy="5317958"/>
          </a:xfrm>
        </p:spPr>
        <p:txBody>
          <a:bodyPr vert="horz" lIns="216000" rIns="216000" anchor="t" anchorCtr="0"/>
          <a:lstStyle/>
          <a:p>
            <a:r>
              <a:rPr lang="en-US" altLang="zh-CN" sz="3600" dirty="0" err="1" smtClean="0"/>
              <a:t>BoB</a:t>
            </a:r>
            <a:r>
              <a:rPr lang="zh-CN" altLang="en-US" sz="3600" dirty="0" smtClean="0"/>
              <a:t> </a:t>
            </a:r>
            <a:r>
              <a:rPr lang="en-US" altLang="zh-CN" sz="3600" dirty="0" smtClean="0"/>
              <a:t>would</a:t>
            </a:r>
            <a:r>
              <a:rPr lang="zh-CN" altLang="en-US" sz="3600" dirty="0" smtClean="0"/>
              <a:t> </a:t>
            </a:r>
            <a:r>
              <a:rPr lang="en-US" altLang="zh-CN" sz="3600" dirty="0" smtClean="0"/>
              <a:t>like</a:t>
            </a:r>
            <a:r>
              <a:rPr lang="zh-CN" altLang="en-US" sz="3600" dirty="0" smtClean="0"/>
              <a:t> </a:t>
            </a:r>
            <a:r>
              <a:rPr lang="en-US" altLang="zh-CN" sz="3600" dirty="0" smtClean="0"/>
              <a:t>to</a:t>
            </a:r>
            <a:r>
              <a:rPr lang="zh-CN" altLang="en-US" sz="3600" dirty="0" smtClean="0"/>
              <a:t> </a:t>
            </a:r>
            <a:r>
              <a:rPr lang="en-US" altLang="zh-CN" sz="3600" dirty="0" smtClean="0"/>
              <a:t>hold</a:t>
            </a:r>
            <a:r>
              <a:rPr lang="zh-CN" altLang="en-US" sz="3600" dirty="0" smtClean="0"/>
              <a:t> </a:t>
            </a:r>
            <a:r>
              <a:rPr lang="en-US" altLang="zh-CN" sz="3600" dirty="0" smtClean="0"/>
              <a:t>a</a:t>
            </a:r>
            <a:r>
              <a:rPr lang="zh-CN" altLang="en-US" sz="3600" dirty="0" smtClean="0"/>
              <a:t> </a:t>
            </a:r>
            <a:r>
              <a:rPr lang="en-US" altLang="zh-CN" sz="3600" dirty="0" smtClean="0"/>
              <a:t>pet</a:t>
            </a:r>
            <a:r>
              <a:rPr lang="zh-CN" altLang="en-US" sz="3600" dirty="0" smtClean="0"/>
              <a:t> </a:t>
            </a:r>
            <a:r>
              <a:rPr lang="en-US" altLang="zh-CN" sz="3600" dirty="0" smtClean="0"/>
              <a:t>shop</a:t>
            </a:r>
            <a:r>
              <a:rPr lang="zh-CN" altLang="en-US" sz="3600" dirty="0" smtClean="0"/>
              <a:t> </a:t>
            </a:r>
            <a:r>
              <a:rPr lang="en-US" altLang="zh-CN" sz="3600" dirty="0" smtClean="0"/>
              <a:t>for</a:t>
            </a:r>
            <a:r>
              <a:rPr lang="zh-CN" altLang="en-US" sz="3600" dirty="0" smtClean="0"/>
              <a:t> </a:t>
            </a:r>
            <a:r>
              <a:rPr lang="en-US" altLang="zh-CN" sz="3600" dirty="0" smtClean="0"/>
              <a:t>adopting</a:t>
            </a:r>
            <a:r>
              <a:rPr lang="zh-CN" altLang="en-US" sz="3600" dirty="0" smtClean="0"/>
              <a:t> </a:t>
            </a:r>
            <a:r>
              <a:rPr lang="en-US" altLang="zh-CN" sz="3600" dirty="0" smtClean="0"/>
              <a:t>pets.</a:t>
            </a:r>
            <a:r>
              <a:rPr lang="zh-CN" altLang="en-US" sz="3600" dirty="0" smtClean="0"/>
              <a:t> </a:t>
            </a:r>
            <a:r>
              <a:rPr lang="en-US" altLang="zh-CN" sz="3600" dirty="0" smtClean="0"/>
              <a:t>The</a:t>
            </a:r>
            <a:r>
              <a:rPr lang="zh-CN" altLang="en-US" sz="3600" dirty="0" smtClean="0"/>
              <a:t> </a:t>
            </a:r>
            <a:r>
              <a:rPr lang="en-US" altLang="zh-CN" sz="3600" dirty="0" smtClean="0"/>
              <a:t>shop</a:t>
            </a:r>
            <a:r>
              <a:rPr lang="zh-CN" altLang="en-US" sz="3600" dirty="0" smtClean="0"/>
              <a:t> </a:t>
            </a:r>
            <a:r>
              <a:rPr lang="en-US" altLang="zh-CN" sz="3600" dirty="0" smtClean="0"/>
              <a:t>has</a:t>
            </a:r>
            <a:r>
              <a:rPr lang="zh-CN" altLang="en-US" sz="3600" dirty="0" smtClean="0"/>
              <a:t> </a:t>
            </a:r>
            <a:r>
              <a:rPr lang="en-US" altLang="zh-CN" sz="3600" dirty="0" smtClean="0"/>
              <a:t>only</a:t>
            </a:r>
            <a:r>
              <a:rPr lang="zh-CN" altLang="en-US" sz="3600" dirty="0" smtClean="0"/>
              <a:t> </a:t>
            </a:r>
            <a:r>
              <a:rPr lang="en-US" altLang="zh-CN" sz="3600" dirty="0" smtClean="0"/>
              <a:t>16</a:t>
            </a:r>
            <a:r>
              <a:rPr lang="zh-CN" altLang="en-US" sz="3600" dirty="0" smtClean="0"/>
              <a:t> </a:t>
            </a:r>
            <a:r>
              <a:rPr lang="en-US" altLang="zh-CN" sz="3600" dirty="0" smtClean="0"/>
              <a:t>pets</a:t>
            </a:r>
            <a:r>
              <a:rPr lang="zh-CN" altLang="en-US" sz="3600" dirty="0" smtClean="0"/>
              <a:t> </a:t>
            </a:r>
            <a:r>
              <a:rPr lang="en-US" altLang="zh-CN" sz="3600" dirty="0" smtClean="0"/>
              <a:t>at</a:t>
            </a:r>
            <a:r>
              <a:rPr lang="zh-CN" altLang="en-US" sz="3600" dirty="0" smtClean="0"/>
              <a:t> </a:t>
            </a:r>
            <a:r>
              <a:rPr lang="en-US" altLang="zh-CN" sz="3600" dirty="0" smtClean="0"/>
              <a:t>this</a:t>
            </a:r>
            <a:r>
              <a:rPr lang="zh-CN" altLang="en-US" sz="3600" dirty="0" smtClean="0"/>
              <a:t> </a:t>
            </a:r>
            <a:r>
              <a:rPr lang="en-US" altLang="zh-CN" sz="3600" dirty="0" smtClean="0"/>
              <a:t>time,</a:t>
            </a:r>
            <a:r>
              <a:rPr lang="zh-CN" altLang="en-US" sz="3600" dirty="0" smtClean="0"/>
              <a:t> </a:t>
            </a:r>
            <a:r>
              <a:rPr lang="en-US" altLang="zh-CN" sz="3600" dirty="0" smtClean="0"/>
              <a:t>and</a:t>
            </a:r>
            <a:r>
              <a:rPr lang="zh-CN" altLang="en-US" sz="3600" dirty="0" smtClean="0"/>
              <a:t> </a:t>
            </a:r>
            <a:r>
              <a:rPr lang="en-US" altLang="zh-CN" sz="3600" dirty="0" smtClean="0"/>
              <a:t>they</a:t>
            </a:r>
            <a:r>
              <a:rPr lang="zh-CN" altLang="en-US" sz="3600" dirty="0" smtClean="0"/>
              <a:t> </a:t>
            </a:r>
            <a:r>
              <a:rPr lang="en-US" altLang="zh-CN" sz="3600" dirty="0" smtClean="0"/>
              <a:t>are</a:t>
            </a:r>
            <a:r>
              <a:rPr lang="zh-CN" altLang="en-US" sz="3600" dirty="0" smtClean="0"/>
              <a:t> </a:t>
            </a:r>
            <a:r>
              <a:rPr lang="en-US" altLang="zh-CN" sz="3600" dirty="0" smtClean="0"/>
              <a:t>already</a:t>
            </a:r>
            <a:r>
              <a:rPr lang="zh-CN" altLang="en-US" sz="3600" dirty="0" smtClean="0"/>
              <a:t> </a:t>
            </a:r>
            <a:r>
              <a:rPr lang="en-US" altLang="zh-CN" sz="3600" dirty="0" smtClean="0"/>
              <a:t>there.</a:t>
            </a:r>
            <a:r>
              <a:rPr lang="zh-CN" altLang="en-US" sz="3600" dirty="0" smtClean="0"/>
              <a:t> </a:t>
            </a:r>
            <a:r>
              <a:rPr lang="en-US" altLang="zh-CN" sz="3600" dirty="0" smtClean="0"/>
              <a:t>As</a:t>
            </a:r>
            <a:r>
              <a:rPr lang="zh-CN" altLang="en-US" sz="3600" dirty="0" smtClean="0"/>
              <a:t> </a:t>
            </a:r>
            <a:r>
              <a:rPr lang="en-US" altLang="zh-CN" sz="3600" dirty="0" smtClean="0"/>
              <a:t>an</a:t>
            </a:r>
            <a:r>
              <a:rPr lang="zh-CN" altLang="en-US" sz="3600" dirty="0" smtClean="0"/>
              <a:t> </a:t>
            </a:r>
            <a:r>
              <a:rPr lang="en-US" altLang="zh-CN" sz="3600" dirty="0" smtClean="0"/>
              <a:t>initial</a:t>
            </a:r>
            <a:r>
              <a:rPr lang="zh-CN" altLang="en-US" sz="3600" dirty="0" smtClean="0"/>
              <a:t> </a:t>
            </a:r>
            <a:r>
              <a:rPr lang="en-US" altLang="zh-CN" sz="3600" dirty="0" err="1" smtClean="0"/>
              <a:t>PoC</a:t>
            </a:r>
            <a:r>
              <a:rPr lang="en-US" altLang="zh-CN" sz="3600" dirty="0" smtClean="0"/>
              <a:t>,</a:t>
            </a:r>
            <a:r>
              <a:rPr lang="zh-CN" altLang="en-US" sz="3600" dirty="0" smtClean="0"/>
              <a:t> </a:t>
            </a:r>
            <a:r>
              <a:rPr lang="en-US" altLang="zh-CN" sz="3600" dirty="0" err="1" smtClean="0"/>
              <a:t>BoB</a:t>
            </a:r>
            <a:r>
              <a:rPr lang="zh-CN" altLang="en-US" sz="3600" dirty="0" smtClean="0"/>
              <a:t> </a:t>
            </a:r>
            <a:r>
              <a:rPr lang="en-US" altLang="zh-CN" sz="3600" dirty="0" smtClean="0"/>
              <a:t>wants</a:t>
            </a:r>
            <a:r>
              <a:rPr lang="zh-CN" altLang="en-US" sz="3600" dirty="0" smtClean="0"/>
              <a:t> </a:t>
            </a:r>
            <a:r>
              <a:rPr lang="en-US" altLang="zh-CN" sz="3600" dirty="0" smtClean="0"/>
              <a:t>to</a:t>
            </a:r>
            <a:r>
              <a:rPr lang="zh-CN" altLang="en-US" sz="3600" dirty="0" smtClean="0"/>
              <a:t> </a:t>
            </a:r>
            <a:r>
              <a:rPr lang="en-US" altLang="zh-CN" sz="3600" dirty="0" smtClean="0"/>
              <a:t>see</a:t>
            </a:r>
            <a:r>
              <a:rPr lang="zh-CN" altLang="en-US" sz="3600" dirty="0" smtClean="0"/>
              <a:t> </a:t>
            </a:r>
            <a:r>
              <a:rPr lang="en-US" altLang="zh-CN" sz="3600" dirty="0" smtClean="0"/>
              <a:t>a</a:t>
            </a:r>
            <a:r>
              <a:rPr lang="zh-CN" altLang="en-US" sz="3600" dirty="0" smtClean="0"/>
              <a:t> </a:t>
            </a:r>
            <a:r>
              <a:rPr lang="en-US" altLang="zh-CN" sz="3600" dirty="0" err="1" smtClean="0"/>
              <a:t>dapp</a:t>
            </a:r>
            <a:r>
              <a:rPr lang="zh-CN" altLang="en-US" sz="3600" dirty="0" smtClean="0"/>
              <a:t> </a:t>
            </a:r>
            <a:r>
              <a:rPr lang="en-US" altLang="zh-CN" sz="3600" dirty="0" smtClean="0"/>
              <a:t>which</a:t>
            </a:r>
            <a:r>
              <a:rPr lang="zh-CN" altLang="en-US" sz="3600" dirty="0" smtClean="0"/>
              <a:t> </a:t>
            </a:r>
            <a:r>
              <a:rPr lang="en-US" altLang="zh-CN" sz="3600" dirty="0" smtClean="0"/>
              <a:t>associates</a:t>
            </a:r>
            <a:r>
              <a:rPr lang="zh-CN" altLang="en-US" sz="3600" dirty="0" smtClean="0"/>
              <a:t> </a:t>
            </a:r>
            <a:r>
              <a:rPr lang="en-US" altLang="zh-CN" sz="3600" dirty="0" smtClean="0"/>
              <a:t>an</a:t>
            </a:r>
            <a:r>
              <a:rPr lang="zh-CN" altLang="en-US" sz="3600" dirty="0" smtClean="0"/>
              <a:t> </a:t>
            </a:r>
            <a:r>
              <a:rPr lang="en-US" altLang="zh-CN" sz="3600" dirty="0" err="1" smtClean="0"/>
              <a:t>Ethereum</a:t>
            </a:r>
            <a:r>
              <a:rPr lang="zh-CN" altLang="en-US" sz="3600" dirty="0" smtClean="0"/>
              <a:t> </a:t>
            </a:r>
            <a:r>
              <a:rPr lang="en-US" altLang="zh-CN" sz="3600" dirty="0" smtClean="0"/>
              <a:t>address</a:t>
            </a:r>
            <a:r>
              <a:rPr lang="zh-CN" altLang="en-US" sz="3600" dirty="0" smtClean="0"/>
              <a:t> </a:t>
            </a:r>
            <a:r>
              <a:rPr lang="en-US" altLang="zh-CN" sz="3600" dirty="0" smtClean="0"/>
              <a:t>with</a:t>
            </a:r>
            <a:r>
              <a:rPr lang="zh-CN" altLang="en-US" sz="3600" dirty="0" smtClean="0"/>
              <a:t> </a:t>
            </a:r>
            <a:r>
              <a:rPr lang="en-US" altLang="zh-CN" sz="3600" dirty="0" smtClean="0"/>
              <a:t>a</a:t>
            </a:r>
            <a:r>
              <a:rPr lang="zh-CN" altLang="en-US" sz="3600" dirty="0" smtClean="0"/>
              <a:t> </a:t>
            </a:r>
            <a:r>
              <a:rPr lang="en-US" altLang="zh-CN" sz="3600" dirty="0" smtClean="0"/>
              <a:t>pet</a:t>
            </a:r>
            <a:r>
              <a:rPr lang="zh-CN" altLang="en-US" sz="3600" dirty="0" smtClean="0"/>
              <a:t> </a:t>
            </a:r>
            <a:r>
              <a:rPr lang="en-US" altLang="zh-CN" sz="3600" dirty="0" smtClean="0"/>
              <a:t>to</a:t>
            </a:r>
            <a:r>
              <a:rPr lang="zh-CN" altLang="en-US" sz="3600" dirty="0" smtClean="0"/>
              <a:t> </a:t>
            </a:r>
            <a:r>
              <a:rPr lang="en-US" altLang="zh-CN" sz="3600" dirty="0" smtClean="0"/>
              <a:t>be</a:t>
            </a:r>
            <a:r>
              <a:rPr lang="zh-CN" altLang="en-US" sz="3600" dirty="0" smtClean="0"/>
              <a:t> </a:t>
            </a:r>
            <a:r>
              <a:rPr lang="en-US" altLang="zh-CN" sz="3600" dirty="0" smtClean="0"/>
              <a:t>adopted.</a:t>
            </a:r>
          </a:p>
          <a:p>
            <a:r>
              <a:rPr lang="en-US" altLang="zh-CN" sz="3600" dirty="0" smtClean="0"/>
              <a:t>In</a:t>
            </a:r>
            <a:r>
              <a:rPr lang="zh-CN" altLang="en-US" sz="3600" dirty="0" smtClean="0"/>
              <a:t> </a:t>
            </a:r>
            <a:r>
              <a:rPr lang="en-US" altLang="zh-CN" sz="3600" dirty="0" smtClean="0"/>
              <a:t>this</a:t>
            </a:r>
            <a:r>
              <a:rPr lang="zh-CN" altLang="en-US" sz="3600" dirty="0" smtClean="0"/>
              <a:t> </a:t>
            </a:r>
            <a:r>
              <a:rPr lang="en-US" altLang="zh-CN" sz="3600" dirty="0" smtClean="0"/>
              <a:t>example,</a:t>
            </a:r>
            <a:r>
              <a:rPr lang="zh-CN" altLang="en-US" sz="3600" dirty="0" smtClean="0"/>
              <a:t> </a:t>
            </a:r>
            <a:r>
              <a:rPr lang="en-US" altLang="zh-CN" sz="3600" dirty="0" smtClean="0"/>
              <a:t>website</a:t>
            </a:r>
            <a:r>
              <a:rPr lang="zh-CN" altLang="en-US" sz="3600" dirty="0" smtClean="0"/>
              <a:t> </a:t>
            </a:r>
            <a:r>
              <a:rPr lang="en-US" altLang="zh-CN" sz="3600" dirty="0" smtClean="0"/>
              <a:t>structure</a:t>
            </a:r>
            <a:r>
              <a:rPr lang="zh-CN" altLang="en-US" sz="3600" dirty="0" smtClean="0"/>
              <a:t> </a:t>
            </a:r>
            <a:r>
              <a:rPr lang="en-US" altLang="zh-CN" sz="3600" dirty="0" smtClean="0"/>
              <a:t>will</a:t>
            </a:r>
            <a:r>
              <a:rPr lang="zh-CN" altLang="en-US" sz="3600" dirty="0" smtClean="0"/>
              <a:t> </a:t>
            </a:r>
            <a:r>
              <a:rPr lang="en-US" altLang="zh-CN" sz="3600" dirty="0" smtClean="0"/>
              <a:t>be</a:t>
            </a:r>
            <a:r>
              <a:rPr lang="zh-CN" altLang="en-US" sz="3600" dirty="0" smtClean="0"/>
              <a:t> </a:t>
            </a:r>
            <a:r>
              <a:rPr lang="en-US" altLang="zh-CN" sz="3600" dirty="0" smtClean="0"/>
              <a:t>supplied,</a:t>
            </a:r>
            <a:r>
              <a:rPr lang="zh-CN" altLang="en-US" sz="3600" dirty="0" smtClean="0"/>
              <a:t> </a:t>
            </a:r>
            <a:r>
              <a:rPr lang="en-US" altLang="zh-CN" sz="3600" dirty="0" smtClean="0"/>
              <a:t>so</a:t>
            </a:r>
            <a:r>
              <a:rPr lang="zh-CN" altLang="en-US" sz="3600" dirty="0" smtClean="0"/>
              <a:t> </a:t>
            </a:r>
            <a:r>
              <a:rPr lang="en-US" altLang="zh-CN" sz="3600" dirty="0" smtClean="0"/>
              <a:t>we</a:t>
            </a:r>
            <a:r>
              <a:rPr lang="zh-CN" altLang="en-US" sz="3600" dirty="0" smtClean="0"/>
              <a:t> </a:t>
            </a:r>
            <a:r>
              <a:rPr lang="en-US" altLang="zh-CN" sz="3600" dirty="0" smtClean="0"/>
              <a:t>will</a:t>
            </a:r>
            <a:r>
              <a:rPr lang="zh-CN" altLang="en-US" sz="3600" dirty="0" smtClean="0"/>
              <a:t> </a:t>
            </a:r>
            <a:r>
              <a:rPr lang="en-US" altLang="zh-CN" sz="3600" dirty="0" smtClean="0"/>
              <a:t>focus</a:t>
            </a:r>
            <a:r>
              <a:rPr lang="zh-CN" altLang="en-US" sz="3600" dirty="0" smtClean="0"/>
              <a:t> </a:t>
            </a:r>
            <a:r>
              <a:rPr lang="en-US" altLang="zh-CN" sz="3600" dirty="0" smtClean="0"/>
              <a:t>on</a:t>
            </a:r>
            <a:r>
              <a:rPr lang="zh-CN" altLang="en-US" sz="3600" dirty="0" smtClean="0"/>
              <a:t> </a:t>
            </a:r>
            <a:r>
              <a:rPr lang="en-US" altLang="zh-CN" sz="3600" dirty="0" smtClean="0"/>
              <a:t>program</a:t>
            </a:r>
            <a:r>
              <a:rPr lang="zh-CN" altLang="en-US" sz="3600" dirty="0" smtClean="0"/>
              <a:t> </a:t>
            </a:r>
            <a:r>
              <a:rPr lang="en-US" altLang="zh-CN" sz="3600" dirty="0" smtClean="0"/>
              <a:t>our</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and</a:t>
            </a:r>
            <a:r>
              <a:rPr lang="zh-CN" altLang="en-US" sz="3600" dirty="0" smtClean="0"/>
              <a:t> </a:t>
            </a:r>
            <a:r>
              <a:rPr lang="en-US" altLang="zh-CN" sz="3600" dirty="0" smtClean="0"/>
              <a:t>front-end</a:t>
            </a:r>
            <a:r>
              <a:rPr lang="zh-CN" altLang="en-US" sz="3600" dirty="0" smtClean="0"/>
              <a:t> </a:t>
            </a:r>
            <a:r>
              <a:rPr lang="en-US" altLang="zh-CN" sz="3600" dirty="0" smtClean="0"/>
              <a:t>logic.</a:t>
            </a:r>
          </a:p>
          <a:p>
            <a:endParaRPr lang="en-US" sz="3600" dirty="0"/>
          </a:p>
          <a:p>
            <a:r>
              <a:rPr lang="en-US" altLang="zh-CN" sz="3600" dirty="0" smtClean="0"/>
              <a:t>Our</a:t>
            </a:r>
            <a:r>
              <a:rPr lang="zh-CN" altLang="en-US" sz="3600" dirty="0" smtClean="0"/>
              <a:t> </a:t>
            </a:r>
            <a:r>
              <a:rPr lang="en-US" altLang="zh-CN" sz="3600" dirty="0" smtClean="0"/>
              <a:t>focus:</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dirty="0" smtClean="0"/>
              <a:t>solidity,</a:t>
            </a:r>
            <a:r>
              <a:rPr lang="zh-CN" altLang="en-US" sz="3600" dirty="0" smtClean="0"/>
              <a:t> </a:t>
            </a:r>
            <a:r>
              <a:rPr lang="en-US" altLang="zh-CN" sz="3600" dirty="0" smtClean="0"/>
              <a:t>and</a:t>
            </a:r>
            <a:r>
              <a:rPr lang="zh-CN" altLang="en-US" sz="3600" dirty="0" smtClean="0"/>
              <a:t> </a:t>
            </a:r>
            <a:r>
              <a:rPr lang="en-US" altLang="zh-CN" sz="3600" dirty="0" smtClean="0"/>
              <a:t>interact</a:t>
            </a:r>
            <a:r>
              <a:rPr lang="zh-CN" altLang="en-US" sz="3600" dirty="0" smtClean="0"/>
              <a:t> </a:t>
            </a:r>
            <a:r>
              <a:rPr lang="en-US" altLang="zh-CN" sz="3600" dirty="0" smtClean="0"/>
              <a:t>with</a:t>
            </a:r>
            <a:r>
              <a:rPr lang="zh-CN" altLang="en-US" sz="3600" dirty="0" smtClean="0"/>
              <a:t> </a:t>
            </a:r>
            <a:r>
              <a:rPr lang="en-US" altLang="zh-CN" sz="3600" dirty="0" smtClean="0"/>
              <a:t>smart</a:t>
            </a:r>
            <a:r>
              <a:rPr lang="zh-CN" altLang="en-US" sz="3600" dirty="0" smtClean="0"/>
              <a:t> </a:t>
            </a:r>
            <a:r>
              <a:rPr lang="en-US" altLang="zh-CN" sz="3600" dirty="0" smtClean="0"/>
              <a:t>contract</a:t>
            </a:r>
            <a:r>
              <a:rPr lang="zh-CN" altLang="en-US" sz="3600" dirty="0" smtClean="0"/>
              <a:t> </a:t>
            </a:r>
            <a:r>
              <a:rPr lang="en-US" altLang="zh-CN" sz="3600" dirty="0" smtClean="0"/>
              <a:t>with</a:t>
            </a:r>
            <a:r>
              <a:rPr lang="zh-CN" altLang="en-US" sz="3600" dirty="0" smtClean="0"/>
              <a:t> </a:t>
            </a:r>
            <a:r>
              <a:rPr lang="en-US" altLang="zh-CN" sz="3600" dirty="0" smtClean="0"/>
              <a:t>web3</a:t>
            </a:r>
            <a:endParaRPr lang="en-US" sz="3600" dirty="0"/>
          </a:p>
        </p:txBody>
      </p:sp>
    </p:spTree>
    <p:extLst>
      <p:ext uri="{BB962C8B-B14F-4D97-AF65-F5344CB8AC3E}">
        <p14:creationId xmlns:p14="http://schemas.microsoft.com/office/powerpoint/2010/main" val="1352169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26082</TotalTime>
  <Words>379</Words>
  <Application>Microsoft Macintosh PowerPoint</Application>
  <PresentationFormat>Widescreen</PresentationFormat>
  <Paragraphs>107</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Mangal</vt:lpstr>
      <vt:lpstr>Times New Roman</vt:lpstr>
      <vt:lpstr>Wingdings</vt:lpstr>
      <vt:lpstr>宋体</vt:lpstr>
      <vt:lpstr>WelcomeDoc</vt:lpstr>
      <vt:lpstr>Ethereum Experiencing --build a pet shop with truffle         </vt:lpstr>
      <vt:lpstr>Agenda</vt:lpstr>
      <vt:lpstr>What is Ethereum</vt:lpstr>
      <vt:lpstr>Blockchain basis</vt:lpstr>
      <vt:lpstr>What is Ethereum Virtual Machine</vt:lpstr>
      <vt:lpstr>What is Smart Contract</vt:lpstr>
      <vt:lpstr>Let’s do IT</vt:lpstr>
      <vt:lpstr>Agenda</vt:lpstr>
      <vt:lpstr>Context</vt:lpstr>
      <vt:lpstr>Developer environment</vt:lpstr>
      <vt:lpstr>Create project</vt:lpstr>
      <vt:lpstr>Program &amp; Compile &amp; Deploy</vt:lpstr>
      <vt:lpstr>PowerPoint Presentation</vt:lpstr>
      <vt:lpstr>Compile &amp; Migrate</vt:lpstr>
      <vt:lpstr>UI</vt:lpstr>
      <vt:lpstr>References</vt:lpstr>
      <vt:lpstr>PowerPoint Presentation</vt:lpstr>
      <vt:lpstr>Easter Egg 1</vt:lpstr>
      <vt:lpstr>Easter Egg 2</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敏捷与区块链             ——未来的工作，工作的未来</dc:title>
  <cp:lastModifiedBy>Jiang Bob</cp:lastModifiedBy>
  <cp:revision>120</cp:revision>
  <dcterms:modified xsi:type="dcterms:W3CDTF">2018-05-03T01:20:59Z</dcterms:modified>
</cp:coreProperties>
</file>