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2.jpeg" ContentType="image/jpeg"/>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 Id="rId3" Type="http://schemas.openxmlformats.org/officeDocument/2006/relationships/hyperlink" Target="https://www.google.com/chrome/" TargetMode="External"/><Relationship Id="rId4" Type="http://schemas.openxmlformats.org/officeDocument/2006/relationships/hyperlink" Target="https://www.mozilla.org/en-GB/firefox/new" TargetMode="External"/><Relationship Id="rId5" Type="http://schemas.openxmlformats.org/officeDocument/2006/relationships/hyperlink" Target="https://brave.com/" TargetMode="External"/><Relationship Id="rId6" Type="http://schemas.openxmlformats.org/officeDocument/2006/relationships/hyperlink" Target="https://www.bitdegree.org/tutorials/what-is-ethereum/" TargetMode="Externa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 Id="rId3" Type="http://schemas.openxmlformats.org/officeDocument/2006/relationships/hyperlink" Target="https://www.google.com/chrome/" TargetMode="External"/><Relationship Id="rId4" Type="http://schemas.openxmlformats.org/officeDocument/2006/relationships/hyperlink" Target="https://www.mozilla.org/en-GB/firefox/new" TargetMode="External"/><Relationship Id="rId5" Type="http://schemas.openxmlformats.org/officeDocument/2006/relationships/hyperlink" Target="https://brave.com/" TargetMode="External"/><Relationship Id="rId6" Type="http://schemas.openxmlformats.org/officeDocument/2006/relationships/hyperlink" Target="https://www.bitdegree.org/tutorials/what-is-ethereum/" TargetMode="Externa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Shape 120"/>
          <p:cNvSpPr/>
          <p:nvPr>
            <p:ph type="sldImg"/>
          </p:nvPr>
        </p:nvSpPr>
        <p:spPr>
          <a:prstGeom prst="rect">
            <a:avLst/>
          </a:prstGeom>
        </p:spPr>
        <p:txBody>
          <a:bodyPr/>
          <a:lstStyle/>
          <a:p>
            <a:pPr/>
          </a:p>
        </p:txBody>
      </p:sp>
      <p:sp>
        <p:nvSpPr>
          <p:cNvPr id="121" name="Shape 121"/>
          <p:cNvSpPr/>
          <p:nvPr>
            <p:ph type="body" sz="quarter" idx="1"/>
          </p:nvPr>
        </p:nvSpPr>
        <p:spPr>
          <a:prstGeom prst="rect">
            <a:avLst/>
          </a:prstGeom>
        </p:spPr>
        <p:txBody>
          <a:bodyPr/>
          <a:lstStyle/>
          <a:p>
            <a:pPr/>
            <a:r>
              <a:t>Metamask is a cryptocurrency wallet which can be used on the </a:t>
            </a:r>
            <a:r>
              <a:rPr u="sng">
                <a:solidFill>
                  <a:srgbClr val="0563C1"/>
                </a:solidFill>
                <a:uFill>
                  <a:solidFill>
                    <a:srgbClr val="0563C1"/>
                  </a:solidFill>
                </a:uFill>
                <a:hlinkClick r:id="rId3" invalidUrl="" action="" tgtFrame="" tooltip="" history="1" highlightClick="0" endSnd="0"/>
              </a:rPr>
              <a:t>Chrome</a:t>
            </a:r>
            <a:r>
              <a:t>, </a:t>
            </a:r>
            <a:r>
              <a:rPr u="sng">
                <a:solidFill>
                  <a:srgbClr val="0563C1"/>
                </a:solidFill>
                <a:uFill>
                  <a:solidFill>
                    <a:srgbClr val="0563C1"/>
                  </a:solidFill>
                </a:uFill>
                <a:hlinkClick r:id="rId4" invalidUrl="" action="" tgtFrame="" tooltip="" history="1" highlightClick="0" endSnd="0"/>
              </a:rPr>
              <a:t>Firefox</a:t>
            </a:r>
            <a:r>
              <a:t> and </a:t>
            </a:r>
            <a:r>
              <a:rPr u="sng">
                <a:solidFill>
                  <a:srgbClr val="0563C1"/>
                </a:solidFill>
                <a:uFill>
                  <a:solidFill>
                    <a:srgbClr val="0563C1"/>
                  </a:solidFill>
                </a:uFill>
                <a:hlinkClick r:id="rId5" invalidUrl="" action="" tgtFrame="" tooltip="" history="1" highlightClick="0" endSnd="0"/>
              </a:rPr>
              <a:t>Brave</a:t>
            </a:r>
            <a:r>
              <a:t> browsers. It’s also a browser extension. This means that it works like a bridge between normal browsers and the </a:t>
            </a:r>
            <a:r>
              <a:rPr i="1" u="sng">
                <a:solidFill>
                  <a:srgbClr val="0563C1"/>
                </a:solidFill>
                <a:uFill>
                  <a:solidFill>
                    <a:srgbClr val="0563C1"/>
                  </a:solidFill>
                </a:uFill>
                <a:hlinkClick r:id="rId6" invalidUrl="" action="" tgtFrame="" tooltip="" history="1" highlightClick="0" endSnd="0"/>
              </a:rPr>
              <a:t>Ethereum</a:t>
            </a:r>
            <a:r>
              <a:t> blockchain.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Shape 128"/>
          <p:cNvSpPr/>
          <p:nvPr>
            <p:ph type="sldImg"/>
          </p:nvPr>
        </p:nvSpPr>
        <p:spPr>
          <a:prstGeom prst="rect">
            <a:avLst/>
          </a:prstGeom>
        </p:spPr>
        <p:txBody>
          <a:bodyPr/>
          <a:lstStyle/>
          <a:p>
            <a:pPr/>
          </a:p>
        </p:txBody>
      </p:sp>
      <p:sp>
        <p:nvSpPr>
          <p:cNvPr id="129" name="Shape 129"/>
          <p:cNvSpPr/>
          <p:nvPr>
            <p:ph type="body" sz="quarter" idx="1"/>
          </p:nvPr>
        </p:nvSpPr>
        <p:spPr>
          <a:prstGeom prst="rect">
            <a:avLst/>
          </a:prstGeom>
        </p:spPr>
        <p:txBody>
          <a:bodyPr/>
          <a:lstStyle/>
          <a:p>
            <a:pPr/>
            <a:r>
              <a:t>Metamask is a cryptocurrency wallet which can be used on the </a:t>
            </a:r>
            <a:r>
              <a:rPr u="sng">
                <a:solidFill>
                  <a:srgbClr val="0563C1"/>
                </a:solidFill>
                <a:uFill>
                  <a:solidFill>
                    <a:srgbClr val="0563C1"/>
                  </a:solidFill>
                </a:uFill>
                <a:hlinkClick r:id="rId3" invalidUrl="" action="" tgtFrame="" tooltip="" history="1" highlightClick="0" endSnd="0"/>
              </a:rPr>
              <a:t>Chrome</a:t>
            </a:r>
            <a:r>
              <a:t>, </a:t>
            </a:r>
            <a:r>
              <a:rPr u="sng">
                <a:solidFill>
                  <a:srgbClr val="0563C1"/>
                </a:solidFill>
                <a:uFill>
                  <a:solidFill>
                    <a:srgbClr val="0563C1"/>
                  </a:solidFill>
                </a:uFill>
                <a:hlinkClick r:id="rId4" invalidUrl="" action="" tgtFrame="" tooltip="" history="1" highlightClick="0" endSnd="0"/>
              </a:rPr>
              <a:t>Firefox</a:t>
            </a:r>
            <a:r>
              <a:t> and </a:t>
            </a:r>
            <a:r>
              <a:rPr u="sng">
                <a:solidFill>
                  <a:srgbClr val="0563C1"/>
                </a:solidFill>
                <a:uFill>
                  <a:solidFill>
                    <a:srgbClr val="0563C1"/>
                  </a:solidFill>
                </a:uFill>
                <a:hlinkClick r:id="rId5" invalidUrl="" action="" tgtFrame="" tooltip="" history="1" highlightClick="0" endSnd="0"/>
              </a:rPr>
              <a:t>Brave</a:t>
            </a:r>
            <a:r>
              <a:t> browsers. It’s also a browser extension. This means that it works like a bridge between normal browsers and the </a:t>
            </a:r>
            <a:r>
              <a:rPr i="1" u="sng">
                <a:solidFill>
                  <a:srgbClr val="0563C1"/>
                </a:solidFill>
                <a:uFill>
                  <a:solidFill>
                    <a:srgbClr val="0563C1"/>
                  </a:solidFill>
                </a:uFill>
                <a:hlinkClick r:id="rId6" invalidUrl="" action="" tgtFrame="" tooltip="" history="1" highlightClick="0" endSnd="0"/>
              </a:rPr>
              <a:t>Ethereum</a:t>
            </a:r>
            <a:r>
              <a:t> blockchain.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p>
            <a:pPr/>
            <a:r>
              <a:t>https://www.bitdegree.org/tutorials/metamask/</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a:r>
              <a:t>https://www.bitdegree.org/tutorials/metamask/</a:t>
            </a:r>
          </a:p>
          <a:p>
            <a:pPr/>
            <a:r>
              <a:t>Online wallets have advantages and disadvantages. One of the main disadvantages is security. Any information that’s stored online is more at risk from hackers than information that’s stored offline. MetaMask doesn’t provide enough security by itself.</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Title Text"/>
          <p:cNvSpPr/>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2" name="Title Text"/>
          <p:cNvSpPr/>
          <p:nvPr>
            <p:ph type="title"/>
          </p:nvPr>
        </p:nvSpPr>
        <p:spPr>
          <a:prstGeom prst="rect">
            <a:avLst/>
          </a:prstGeom>
        </p:spPr>
        <p:txBody>
          <a:bodyPr/>
          <a:lstStyle/>
          <a:p>
            <a:pPr/>
            <a:r>
              <a:t>Title Text</a:t>
            </a:r>
          </a:p>
        </p:txBody>
      </p:sp>
      <p:sp>
        <p:nvSpPr>
          <p:cNvPr id="93"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1" name="Title Text"/>
          <p:cNvSpPr/>
          <p:nvPr>
            <p:ph type="title"/>
          </p:nvPr>
        </p:nvSpPr>
        <p:spPr>
          <a:xfrm>
            <a:off x="8724900" y="365125"/>
            <a:ext cx="2628900" cy="5811838"/>
          </a:xfrm>
          <a:prstGeom prst="rect">
            <a:avLst/>
          </a:prstGeom>
        </p:spPr>
        <p:txBody>
          <a:bodyPr/>
          <a:lstStyle/>
          <a:p>
            <a:pPr/>
            <a:r>
              <a:t>Title Text</a:t>
            </a:r>
          </a:p>
        </p:txBody>
      </p:sp>
      <p:sp>
        <p:nvSpPr>
          <p:cNvPr id="102" name="Body Level One…"/>
          <p:cNvSpPr/>
          <p:nvPr>
            <p:ph type="body" idx="1"/>
          </p:nvPr>
        </p:nvSpPr>
        <p:spPr>
          <a:xfrm>
            <a:off x="838200" y="365125"/>
            <a:ext cx="7734300" cy="58118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Title Text"/>
          <p:cNvSpPr/>
          <p:nvPr>
            <p:ph type="title"/>
          </p:nvPr>
        </p:nvSpPr>
        <p:spPr>
          <a:prstGeom prst="rect">
            <a:avLst/>
          </a:prstGeom>
        </p:spPr>
        <p:txBody>
          <a:bodyPr/>
          <a:lstStyle/>
          <a:p>
            <a:pPr/>
            <a:r>
              <a:t>Title Text</a:t>
            </a:r>
          </a:p>
        </p:txBody>
      </p:sp>
      <p:sp>
        <p:nvSpPr>
          <p:cNvPr id="21"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Title Text"/>
          <p:cNvSpPr/>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Title Text"/>
          <p:cNvSpPr/>
          <p:nvPr>
            <p:ph type="title"/>
          </p:nvPr>
        </p:nvSpPr>
        <p:spPr>
          <a:prstGeom prst="rect">
            <a:avLst/>
          </a:prstGeom>
        </p:spPr>
        <p:txBody>
          <a:bodyPr/>
          <a:lstStyle/>
          <a:p>
            <a:pPr/>
            <a:r>
              <a:t>Title Text</a:t>
            </a:r>
          </a:p>
        </p:txBody>
      </p:sp>
      <p:sp>
        <p:nvSpPr>
          <p:cNvPr id="39" name="Body Level One…"/>
          <p:cNvSpPr/>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Title Text"/>
          <p:cNvSpPr/>
          <p:nvPr>
            <p:ph type="title"/>
          </p:nvPr>
        </p:nvSpPr>
        <p:spPr>
          <a:xfrm>
            <a:off x="839787" y="365125"/>
            <a:ext cx="10515601" cy="1325563"/>
          </a:xfrm>
          <a:prstGeom prst="rect">
            <a:avLst/>
          </a:prstGeom>
        </p:spPr>
        <p:txBody>
          <a:bodyPr/>
          <a:lstStyle/>
          <a:p>
            <a:pPr/>
            <a:r>
              <a:t>Title Text</a:t>
            </a:r>
          </a:p>
        </p:txBody>
      </p:sp>
      <p:sp>
        <p:nvSpPr>
          <p:cNvPr id="48" name="Body Level One…"/>
          <p:cNvSpPr/>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13"/>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7" name="Title Text"/>
          <p:cNvSpPr/>
          <p:nvPr>
            <p:ph type="title"/>
          </p:nvPr>
        </p:nvSpPr>
        <p:spPr>
          <a:prstGeom prst="rect">
            <a:avLst/>
          </a:prstGeom>
        </p:spPr>
        <p:txBody>
          <a:bodyPr/>
          <a:lstStyle/>
          <a:p>
            <a:pPr/>
            <a:r>
              <a:t>Title Text</a:t>
            </a:r>
          </a:p>
        </p:txBody>
      </p:sp>
      <p:sp>
        <p:nvSpPr>
          <p:cNvPr id="58"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2" name="Title Text"/>
          <p:cNvSpPr/>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13"/>
          </p:nvPr>
        </p:nvSpPr>
        <p:spPr>
          <a:xfrm>
            <a:off x="839787" y="2057400"/>
            <a:ext cx="3932239" cy="3811588"/>
          </a:xfrm>
          <a:prstGeom prst="rect">
            <a:avLst/>
          </a:prstGeom>
        </p:spPr>
        <p:txBody>
          <a:bodyPr/>
          <a:lstStyle/>
          <a:p>
            <a:pPr marL="0" indent="0">
              <a:buSzTx/>
              <a:buFontTx/>
              <a:buNone/>
              <a:defRPr sz="1600"/>
            </a:pPr>
          </a:p>
        </p:txBody>
      </p:sp>
      <p:sp>
        <p:nvSpPr>
          <p:cNvPr id="7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2" name="Title Text"/>
          <p:cNvSpPr/>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13"/>
          </p:nvPr>
        </p:nvSpPr>
        <p:spPr>
          <a:xfrm>
            <a:off x="5183187" y="987425"/>
            <a:ext cx="6172201" cy="4873625"/>
          </a:xfrm>
          <a:prstGeom prst="rect">
            <a:avLst/>
          </a:prstGeom>
        </p:spPr>
        <p:txBody>
          <a:bodyPr lIns="91439" rIns="91439">
            <a:noAutofit/>
          </a:bodyPr>
          <a:lstStyle/>
          <a:p>
            <a:pPr/>
          </a:p>
        </p:txBody>
      </p:sp>
      <p:sp>
        <p:nvSpPr>
          <p:cNvPr id="84" name="Body Level One…"/>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3.png"/><Relationship Id="rId6" Type="http://schemas.openxmlformats.org/officeDocument/2006/relationships/image" Target="../media/image14.png"/><Relationship Id="rId7" Type="http://schemas.openxmlformats.org/officeDocument/2006/relationships/image" Target="../media/image13.png"/><Relationship Id="rId8" Type="http://schemas.openxmlformats.org/officeDocument/2006/relationships/image" Target="../media/image15.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13.png"/><Relationship Id="rId6" Type="http://schemas.openxmlformats.org/officeDocument/2006/relationships/image" Target="../media/image5.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6.png"/><Relationship Id="rId4" Type="http://schemas.openxmlformats.org/officeDocument/2006/relationships/image" Target="../media/image10.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0.png"/><Relationship Id="rId4" Type="http://schemas.openxmlformats.org/officeDocument/2006/relationships/image" Target="../media/image17.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hyperlink" Target="mailto:Kenneth.hu@Hotmail.com" TargetMode="External"/><Relationship Id="rId4" Type="http://schemas.openxmlformats.org/officeDocument/2006/relationships/image" Target="../media/image1.jpe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tif"/><Relationship Id="rId4" Type="http://schemas.openxmlformats.org/officeDocument/2006/relationships/image" Target="../media/image2.tif"/></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tif"/><Relationship Id="rId4" Type="http://schemas.openxmlformats.org/officeDocument/2006/relationships/image" Target="../media/image1.tif"/></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4.tif"/><Relationship Id="rId4" Type="http://schemas.openxmlformats.org/officeDocument/2006/relationships/image" Target="../media/image5.tif"/></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24.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25.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26.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27.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6.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s://twitter.com/metamask_io/status/942816957920829440" TargetMode="Externa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13.pn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46" name="Title 1"/>
          <p:cNvSpPr/>
          <p:nvPr>
            <p:ph type="title"/>
          </p:nvPr>
        </p:nvSpPr>
        <p:spPr>
          <a:xfrm>
            <a:off x="815895" y="611033"/>
            <a:ext cx="10580239" cy="1325563"/>
          </a:xfrm>
          <a:prstGeom prst="rect">
            <a:avLst/>
          </a:prstGeom>
        </p:spPr>
        <p:txBody>
          <a:bodyPr/>
          <a:lstStyle>
            <a:lvl1pPr>
              <a:defRPr sz="5400">
                <a:solidFill>
                  <a:srgbClr val="FFFFFF"/>
                </a:solidFill>
                <a:latin typeface="Arial Rounded MT Bold"/>
                <a:ea typeface="Arial Rounded MT Bold"/>
                <a:cs typeface="Arial Rounded MT Bold"/>
                <a:sym typeface="Arial Rounded MT Bold"/>
              </a:defRPr>
            </a:lvl1pPr>
          </a:lstStyle>
          <a:p>
            <a:pPr/>
            <a:r>
              <a:t>How the metamask works</a:t>
            </a:r>
          </a:p>
        </p:txBody>
      </p:sp>
      <p:sp>
        <p:nvSpPr>
          <p:cNvPr id="247" name="Title 1"/>
          <p:cNvSpPr/>
          <p:nvPr/>
        </p:nvSpPr>
        <p:spPr>
          <a:xfrm>
            <a:off x="1357629" y="1718231"/>
            <a:ext cx="9791635" cy="408901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marL="571500" indent="-571500">
              <a:lnSpc>
                <a:spcPct val="90000"/>
              </a:lnSpc>
              <a:buSzPct val="100000"/>
              <a:buFont typeface="Arial"/>
              <a:buChar char="•"/>
              <a:defRPr sz="3700">
                <a:solidFill>
                  <a:srgbClr val="203864"/>
                </a:solidFill>
              </a:defRPr>
            </a:pPr>
            <a:r>
              <a:t>Difference : Call/Transaction</a:t>
            </a:r>
            <a:endParaRPr sz="4000">
              <a:latin typeface="Calibri Light"/>
              <a:ea typeface="Calibri Light"/>
              <a:cs typeface="Calibri Light"/>
              <a:sym typeface="Calibri Light"/>
            </a:endParaRPr>
          </a:p>
          <a:p>
            <a:pPr marL="571500" indent="-571500">
              <a:lnSpc>
                <a:spcPct val="90000"/>
              </a:lnSpc>
              <a:buSzPct val="100000"/>
              <a:buFont typeface="Arial"/>
              <a:buChar char="•"/>
              <a:defRPr sz="4000">
                <a:solidFill>
                  <a:srgbClr val="203864"/>
                </a:solidFill>
              </a:defRPr>
            </a:pPr>
          </a:p>
          <a:p>
            <a:pPr marL="571500" indent="-571500">
              <a:lnSpc>
                <a:spcPct val="90000"/>
              </a:lnSpc>
              <a:buSzPct val="100000"/>
              <a:buFont typeface="Arial"/>
              <a:buChar char="•"/>
              <a:defRPr sz="3700">
                <a:solidFill>
                  <a:srgbClr val="203864"/>
                </a:solidFill>
              </a:defRPr>
            </a:pPr>
            <a:r>
              <a:t>Transaction Invoked through injected web3</a:t>
            </a:r>
            <a:endParaRPr sz="4000">
              <a:latin typeface="Calibri Light"/>
              <a:ea typeface="Calibri Light"/>
              <a:cs typeface="Calibri Light"/>
              <a:sym typeface="Calibri Light"/>
            </a:endParaRPr>
          </a:p>
          <a:p>
            <a:pPr lvl="1" marL="1028700" indent="-571500">
              <a:lnSpc>
                <a:spcPct val="90000"/>
              </a:lnSpc>
              <a:buSzPct val="100000"/>
              <a:buFont typeface="Arial"/>
              <a:buChar char="•"/>
              <a:defRPr sz="2200">
                <a:solidFill>
                  <a:srgbClr val="203864"/>
                </a:solidFill>
              </a:defRPr>
            </a:pPr>
            <a:r>
              <a:t>Web3.eth.sendTransaction(…)</a:t>
            </a:r>
            <a:endParaRPr sz="1600"/>
          </a:p>
          <a:p>
            <a:pPr lvl="1" marL="1028700" indent="-571500">
              <a:lnSpc>
                <a:spcPct val="90000"/>
              </a:lnSpc>
              <a:buSzPct val="100000"/>
              <a:buFont typeface="Arial"/>
              <a:buChar char="•"/>
              <a:defRPr sz="2200">
                <a:solidFill>
                  <a:srgbClr val="203864"/>
                </a:solidFill>
              </a:defRPr>
            </a:pPr>
            <a:r>
              <a:t>Popup appears</a:t>
            </a:r>
            <a:endParaRPr sz="1600"/>
          </a:p>
          <a:p>
            <a:pPr lvl="1" marL="1028700" indent="-571500">
              <a:lnSpc>
                <a:spcPct val="90000"/>
              </a:lnSpc>
              <a:buSzPct val="100000"/>
              <a:buFont typeface="Arial"/>
              <a:buChar char="•"/>
              <a:defRPr sz="2200">
                <a:solidFill>
                  <a:srgbClr val="203864"/>
                </a:solidFill>
              </a:defRPr>
            </a:pPr>
            <a:r>
              <a:t>User accepts transaction</a:t>
            </a:r>
            <a:endParaRPr sz="1600"/>
          </a:p>
          <a:p>
            <a:pPr lvl="1" marL="1028700" indent="-571500">
              <a:lnSpc>
                <a:spcPct val="90000"/>
              </a:lnSpc>
              <a:buSzPct val="100000"/>
              <a:buFont typeface="Arial"/>
              <a:buChar char="•"/>
              <a:defRPr sz="2200">
                <a:solidFill>
                  <a:srgbClr val="203864"/>
                </a:solidFill>
              </a:defRPr>
            </a:pPr>
            <a:r>
              <a:t>MetaMask Plugin signs transaction</a:t>
            </a:r>
            <a:endParaRPr sz="1600"/>
          </a:p>
          <a:p>
            <a:pPr lvl="1" marL="1028700" indent="-571500">
              <a:lnSpc>
                <a:spcPct val="90000"/>
              </a:lnSpc>
              <a:buSzPct val="100000"/>
              <a:buFont typeface="Arial"/>
              <a:buChar char="•"/>
              <a:defRPr sz="2200">
                <a:solidFill>
                  <a:srgbClr val="203864"/>
                </a:solidFill>
              </a:defRPr>
            </a:pPr>
            <a:r>
              <a:t>Sent through the network</a:t>
            </a:r>
            <a:endParaRPr sz="1600"/>
          </a:p>
          <a:p>
            <a:pPr marL="571500" indent="-571500">
              <a:lnSpc>
                <a:spcPct val="81000"/>
              </a:lnSpc>
              <a:buSzPct val="100000"/>
              <a:buFont typeface="Arial"/>
              <a:buChar char="•"/>
              <a:defRPr sz="3700">
                <a:solidFill>
                  <a:srgbClr val="203864"/>
                </a:solidFill>
              </a:defRPr>
            </a:pPr>
            <a:r>
              <a:t>Call</a:t>
            </a:r>
            <a:endParaRPr sz="4000">
              <a:latin typeface="Calibri Light"/>
              <a:ea typeface="Calibri Light"/>
              <a:cs typeface="Calibri Light"/>
              <a:sym typeface="Calibri Light"/>
            </a:endParaRPr>
          </a:p>
          <a:p>
            <a:pPr lvl="1" marL="1028700" indent="-571500">
              <a:lnSpc>
                <a:spcPct val="90000"/>
              </a:lnSpc>
              <a:buSzPct val="100000"/>
              <a:buFont typeface="Arial"/>
              <a:buChar char="•"/>
              <a:defRPr sz="2200">
                <a:solidFill>
                  <a:srgbClr val="203864"/>
                </a:solidFill>
              </a:defRPr>
            </a:pPr>
            <a:r>
              <a:t>Data is downloaded from the Network</a:t>
            </a:r>
            <a:endParaRPr sz="1600"/>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49" name="Title 1"/>
          <p:cNvSpPr/>
          <p:nvPr>
            <p:ph type="title"/>
          </p:nvPr>
        </p:nvSpPr>
        <p:spPr>
          <a:xfrm>
            <a:off x="815895" y="611033"/>
            <a:ext cx="10580239" cy="1325563"/>
          </a:xfrm>
          <a:prstGeom prst="rect">
            <a:avLst/>
          </a:prstGeom>
        </p:spPr>
        <p:txBody>
          <a:bodyPr/>
          <a:lstStyle>
            <a:lvl1pPr>
              <a:defRPr sz="5400">
                <a:solidFill>
                  <a:srgbClr val="FFFFFF"/>
                </a:solidFill>
                <a:latin typeface="Arial Rounded MT Bold"/>
                <a:ea typeface="Arial Rounded MT Bold"/>
                <a:cs typeface="Arial Rounded MT Bold"/>
                <a:sym typeface="Arial Rounded MT Bold"/>
              </a:defRPr>
            </a:lvl1pPr>
          </a:lstStyle>
          <a:p>
            <a:pPr/>
            <a:r>
              <a:t>DATA SOURCE</a:t>
            </a:r>
          </a:p>
        </p:txBody>
      </p:sp>
      <p:sp>
        <p:nvSpPr>
          <p:cNvPr id="250" name="Title 1"/>
          <p:cNvSpPr/>
          <p:nvPr/>
        </p:nvSpPr>
        <p:spPr>
          <a:xfrm>
            <a:off x="1357629" y="1718231"/>
            <a:ext cx="9791635" cy="408901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marL="571500" indent="-571500">
              <a:lnSpc>
                <a:spcPct val="90000"/>
              </a:lnSpc>
              <a:buSzPct val="100000"/>
              <a:buFont typeface="Arial"/>
              <a:buChar char="•"/>
              <a:defRPr sz="4000">
                <a:solidFill>
                  <a:srgbClr val="203864"/>
                </a:solidFill>
              </a:defRPr>
            </a:pPr>
            <a:r>
              <a:t>Data needs to come from somewhere</a:t>
            </a:r>
            <a:endParaRPr sz="4400">
              <a:latin typeface="Calibri Light"/>
              <a:ea typeface="Calibri Light"/>
              <a:cs typeface="Calibri Light"/>
              <a:sym typeface="Calibri Light"/>
            </a:endParaRPr>
          </a:p>
          <a:p>
            <a:pPr marL="571500" indent="-571500">
              <a:lnSpc>
                <a:spcPct val="90000"/>
              </a:lnSpc>
              <a:buSzPct val="100000"/>
              <a:buFont typeface="Arial"/>
              <a:buChar char="•"/>
              <a:defRPr sz="4000">
                <a:solidFill>
                  <a:srgbClr val="203864"/>
                </a:solidFill>
              </a:defRPr>
            </a:pPr>
            <a:r>
              <a:t>RPC Interface of some kind</a:t>
            </a:r>
            <a:endParaRPr sz="4400">
              <a:latin typeface="Calibri Light"/>
              <a:ea typeface="Calibri Light"/>
              <a:cs typeface="Calibri Light"/>
              <a:sym typeface="Calibri Light"/>
            </a:endParaRPr>
          </a:p>
          <a:p>
            <a:pPr marL="571500" indent="-571500">
              <a:lnSpc>
                <a:spcPct val="90000"/>
              </a:lnSpc>
              <a:buSzPct val="100000"/>
              <a:buFont typeface="Arial"/>
              <a:buChar char="•"/>
              <a:defRPr sz="4000">
                <a:solidFill>
                  <a:srgbClr val="203864"/>
                </a:solidFill>
              </a:defRPr>
            </a:pPr>
          </a:p>
          <a:p>
            <a:pPr marL="571500" indent="-571500">
              <a:lnSpc>
                <a:spcPct val="90000"/>
              </a:lnSpc>
              <a:buSzPct val="100000"/>
              <a:buFont typeface="Arial"/>
              <a:buChar char="•"/>
              <a:defRPr sz="4000">
                <a:solidFill>
                  <a:srgbClr val="203864"/>
                </a:solidFill>
              </a:defRPr>
            </a:pPr>
            <a:r>
              <a:t>Infura</a:t>
            </a:r>
          </a:p>
          <a:p>
            <a:pPr lvl="1" marL="1028700" indent="-571500">
              <a:lnSpc>
                <a:spcPct val="90000"/>
              </a:lnSpc>
              <a:buSzPct val="100000"/>
              <a:buFont typeface="Arial"/>
              <a:buChar char="•"/>
              <a:defRPr sz="2000">
                <a:solidFill>
                  <a:srgbClr val="203864"/>
                </a:solidFill>
              </a:defRPr>
            </a:pPr>
            <a:r>
              <a:t>Scalable Blockchain Infrastructure</a:t>
            </a:r>
          </a:p>
          <a:p>
            <a:pPr lvl="1" marL="1028700" indent="-571500">
              <a:lnSpc>
                <a:spcPct val="90000"/>
              </a:lnSpc>
              <a:buSzPct val="100000"/>
              <a:buFont typeface="Arial"/>
              <a:buChar char="•"/>
              <a:defRPr sz="2000">
                <a:solidFill>
                  <a:srgbClr val="203864"/>
                </a:solidFill>
              </a:defRPr>
            </a:pPr>
            <a:r>
              <a:t>500 Million Requests per Day</a:t>
            </a:r>
          </a:p>
          <a:p>
            <a:pPr lvl="1" marL="1028700" indent="-571500">
              <a:lnSpc>
                <a:spcPct val="90000"/>
              </a:lnSpc>
              <a:buSzPct val="100000"/>
              <a:buFont typeface="Arial"/>
              <a:buChar char="•"/>
              <a:defRPr sz="1400">
                <a:solidFill>
                  <a:srgbClr val="203864"/>
                </a:solidFill>
              </a:defRPr>
            </a:pPr>
          </a:p>
          <a:p>
            <a:pPr marL="571500" indent="-571500">
              <a:lnSpc>
                <a:spcPct val="81000"/>
              </a:lnSpc>
              <a:buSzPct val="100000"/>
              <a:buFont typeface="Arial"/>
              <a:buChar char="•"/>
              <a:defRPr sz="4000">
                <a:solidFill>
                  <a:srgbClr val="203864"/>
                </a:solidFill>
              </a:defRPr>
            </a:pPr>
            <a:r>
              <a:t>“HOSTED BLOCKCHAIN”</a:t>
            </a:r>
            <a:endParaRPr sz="4400">
              <a:latin typeface="Calibri Light"/>
              <a:ea typeface="Calibri Light"/>
              <a:cs typeface="Calibri Light"/>
              <a:sym typeface="Calibri Light"/>
            </a:endParaRPr>
          </a:p>
          <a:p>
            <a:pPr lvl="1" marL="1028700" indent="-571500">
              <a:lnSpc>
                <a:spcPct val="90000"/>
              </a:lnSpc>
              <a:buSzPct val="100000"/>
              <a:buFont typeface="Arial"/>
              <a:buChar char="•"/>
              <a:defRPr sz="2000">
                <a:solidFill>
                  <a:srgbClr val="203864"/>
                </a:solidFill>
              </a:defRPr>
            </a:pPr>
            <a:r>
              <a:t>Like running your geth node lik ganache, testrpc… etc.</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52" name="Title 1"/>
          <p:cNvSpPr/>
          <p:nvPr>
            <p:ph type="title"/>
          </p:nvPr>
        </p:nvSpPr>
        <p:spPr>
          <a:xfrm>
            <a:off x="815895" y="611033"/>
            <a:ext cx="10580239" cy="1325563"/>
          </a:xfrm>
          <a:prstGeom prst="rect">
            <a:avLst/>
          </a:prstGeom>
        </p:spPr>
        <p:txBody>
          <a:bodyPr/>
          <a:lstStyle>
            <a:lvl1pPr>
              <a:defRPr sz="5400">
                <a:solidFill>
                  <a:srgbClr val="FFFFFF"/>
                </a:solidFill>
                <a:latin typeface="Arial Rounded MT Bold"/>
                <a:ea typeface="Arial Rounded MT Bold"/>
                <a:cs typeface="Arial Rounded MT Bold"/>
                <a:sym typeface="Arial Rounded MT Bold"/>
              </a:defRPr>
            </a:lvl1pPr>
          </a:lstStyle>
          <a:p>
            <a:pPr/>
            <a:r>
              <a:t>How transactions work visually</a:t>
            </a:r>
          </a:p>
        </p:txBody>
      </p:sp>
      <p:grpSp>
        <p:nvGrpSpPr>
          <p:cNvPr id="263" name="Group 23"/>
          <p:cNvGrpSpPr/>
          <p:nvPr/>
        </p:nvGrpSpPr>
        <p:grpSpPr>
          <a:xfrm>
            <a:off x="9262595" y="2586639"/>
            <a:ext cx="2428403" cy="2014785"/>
            <a:chOff x="0" y="0"/>
            <a:chExt cx="2428401" cy="2014784"/>
          </a:xfrm>
        </p:grpSpPr>
        <p:pic>
          <p:nvPicPr>
            <p:cNvPr id="253" name="Picture 2" descr="Picture 2"/>
            <p:cNvPicPr>
              <a:picLocks noChangeAspect="1"/>
            </p:cNvPicPr>
            <p:nvPr/>
          </p:nvPicPr>
          <p:blipFill>
            <a:blip r:embed="rId3">
              <a:extLst/>
            </a:blip>
            <a:stretch>
              <a:fillRect/>
            </a:stretch>
          </p:blipFill>
          <p:spPr>
            <a:xfrm>
              <a:off x="759298" y="0"/>
              <a:ext cx="606538" cy="755680"/>
            </a:xfrm>
            <a:prstGeom prst="rect">
              <a:avLst/>
            </a:prstGeom>
            <a:ln w="12700" cap="flat">
              <a:noFill/>
              <a:miter lim="400000"/>
            </a:ln>
            <a:effectLst/>
          </p:spPr>
        </p:pic>
        <p:pic>
          <p:nvPicPr>
            <p:cNvPr id="254" name="Picture 2" descr="Picture 2"/>
            <p:cNvPicPr>
              <a:picLocks noChangeAspect="1"/>
            </p:cNvPicPr>
            <p:nvPr/>
          </p:nvPicPr>
          <p:blipFill>
            <a:blip r:embed="rId3">
              <a:extLst/>
            </a:blip>
            <a:stretch>
              <a:fillRect/>
            </a:stretch>
          </p:blipFill>
          <p:spPr>
            <a:xfrm>
              <a:off x="1365835" y="377839"/>
              <a:ext cx="606537" cy="755680"/>
            </a:xfrm>
            <a:prstGeom prst="rect">
              <a:avLst/>
            </a:prstGeom>
            <a:ln w="12700" cap="flat">
              <a:noFill/>
              <a:miter lim="400000"/>
            </a:ln>
            <a:effectLst/>
          </p:spPr>
        </p:pic>
        <p:pic>
          <p:nvPicPr>
            <p:cNvPr id="255" name="Picture 2" descr="Picture 2"/>
            <p:cNvPicPr>
              <a:picLocks noChangeAspect="1"/>
            </p:cNvPicPr>
            <p:nvPr/>
          </p:nvPicPr>
          <p:blipFill>
            <a:blip r:embed="rId3">
              <a:extLst/>
            </a:blip>
            <a:stretch>
              <a:fillRect/>
            </a:stretch>
          </p:blipFill>
          <p:spPr>
            <a:xfrm>
              <a:off x="0" y="403766"/>
              <a:ext cx="606537" cy="755681"/>
            </a:xfrm>
            <a:prstGeom prst="rect">
              <a:avLst/>
            </a:prstGeom>
            <a:ln w="12700" cap="flat">
              <a:noFill/>
              <a:miter lim="400000"/>
            </a:ln>
            <a:effectLst/>
          </p:spPr>
        </p:pic>
        <p:pic>
          <p:nvPicPr>
            <p:cNvPr id="256" name="Picture 2" descr="Picture 2"/>
            <p:cNvPicPr>
              <a:picLocks noChangeAspect="1"/>
            </p:cNvPicPr>
            <p:nvPr/>
          </p:nvPicPr>
          <p:blipFill>
            <a:blip r:embed="rId3">
              <a:extLst/>
            </a:blip>
            <a:stretch>
              <a:fillRect/>
            </a:stretch>
          </p:blipFill>
          <p:spPr>
            <a:xfrm>
              <a:off x="682917" y="1159446"/>
              <a:ext cx="606538" cy="755680"/>
            </a:xfrm>
            <a:prstGeom prst="rect">
              <a:avLst/>
            </a:prstGeom>
            <a:ln w="12700" cap="flat">
              <a:noFill/>
              <a:miter lim="400000"/>
            </a:ln>
            <a:effectLst/>
          </p:spPr>
        </p:pic>
        <p:sp>
          <p:nvSpPr>
            <p:cNvPr id="257" name="Straight Connector 28"/>
            <p:cNvSpPr/>
            <p:nvPr/>
          </p:nvSpPr>
          <p:spPr>
            <a:xfrm flipV="1">
              <a:off x="491362" y="403767"/>
              <a:ext cx="306730" cy="152596"/>
            </a:xfrm>
            <a:prstGeom prst="line">
              <a:avLst/>
            </a:prstGeom>
            <a:noFill/>
            <a:ln w="19050" cap="flat">
              <a:solidFill>
                <a:srgbClr val="000000"/>
              </a:solidFill>
              <a:prstDash val="solid"/>
              <a:miter lim="800000"/>
            </a:ln>
            <a:effectLst/>
          </p:spPr>
          <p:txBody>
            <a:bodyPr wrap="square" lIns="45719" tIns="45719" rIns="45719" bIns="45719" numCol="1" anchor="t">
              <a:noAutofit/>
            </a:bodyPr>
            <a:lstStyle/>
            <a:p>
              <a:pPr/>
            </a:p>
          </p:txBody>
        </p:sp>
        <p:sp>
          <p:nvSpPr>
            <p:cNvPr id="258" name="Straight Connector 29"/>
            <p:cNvSpPr/>
            <p:nvPr/>
          </p:nvSpPr>
          <p:spPr>
            <a:xfrm flipH="1" flipV="1">
              <a:off x="524433" y="1106066"/>
              <a:ext cx="240588" cy="306080"/>
            </a:xfrm>
            <a:prstGeom prst="line">
              <a:avLst/>
            </a:prstGeom>
            <a:noFill/>
            <a:ln w="19050" cap="flat">
              <a:solidFill>
                <a:srgbClr val="000000"/>
              </a:solidFill>
              <a:prstDash val="solid"/>
              <a:miter lim="800000"/>
            </a:ln>
            <a:effectLst/>
          </p:spPr>
          <p:txBody>
            <a:bodyPr wrap="square" lIns="45719" tIns="45719" rIns="45719" bIns="45719" numCol="1" anchor="t">
              <a:noAutofit/>
            </a:bodyPr>
            <a:lstStyle/>
            <a:p>
              <a:pPr/>
            </a:p>
          </p:txBody>
        </p:sp>
        <p:sp>
          <p:nvSpPr>
            <p:cNvPr id="259" name="Straight Connector 30"/>
            <p:cNvSpPr/>
            <p:nvPr/>
          </p:nvSpPr>
          <p:spPr>
            <a:xfrm>
              <a:off x="1284355" y="274852"/>
              <a:ext cx="231383" cy="366763"/>
            </a:xfrm>
            <a:prstGeom prst="line">
              <a:avLst/>
            </a:prstGeom>
            <a:noFill/>
            <a:ln w="19050" cap="flat">
              <a:solidFill>
                <a:srgbClr val="000000"/>
              </a:solidFill>
              <a:prstDash val="solid"/>
              <a:miter lim="800000"/>
            </a:ln>
            <a:effectLst/>
          </p:spPr>
          <p:txBody>
            <a:bodyPr wrap="square" lIns="45719" tIns="45719" rIns="45719" bIns="45719" numCol="1" anchor="t">
              <a:noAutofit/>
            </a:bodyPr>
            <a:lstStyle/>
            <a:p>
              <a:pPr/>
            </a:p>
          </p:txBody>
        </p:sp>
        <p:sp>
          <p:nvSpPr>
            <p:cNvPr id="260" name="Straight Connector 31"/>
            <p:cNvSpPr/>
            <p:nvPr/>
          </p:nvSpPr>
          <p:spPr>
            <a:xfrm flipV="1">
              <a:off x="1284355" y="1186899"/>
              <a:ext cx="306730" cy="152596"/>
            </a:xfrm>
            <a:prstGeom prst="line">
              <a:avLst/>
            </a:prstGeom>
            <a:noFill/>
            <a:ln w="19050" cap="flat">
              <a:solidFill>
                <a:srgbClr val="000000"/>
              </a:solidFill>
              <a:prstDash val="solid"/>
              <a:miter lim="800000"/>
            </a:ln>
            <a:effectLst/>
          </p:spPr>
          <p:txBody>
            <a:bodyPr wrap="square" lIns="45719" tIns="45719" rIns="45719" bIns="45719" numCol="1" anchor="t">
              <a:noAutofit/>
            </a:bodyPr>
            <a:lstStyle/>
            <a:p>
              <a:pPr/>
            </a:p>
          </p:txBody>
        </p:sp>
        <p:pic>
          <p:nvPicPr>
            <p:cNvPr id="261" name="Picture 2" descr="Picture 2"/>
            <p:cNvPicPr>
              <a:picLocks noChangeAspect="1"/>
            </p:cNvPicPr>
            <p:nvPr/>
          </p:nvPicPr>
          <p:blipFill>
            <a:blip r:embed="rId3">
              <a:extLst/>
            </a:blip>
            <a:stretch>
              <a:fillRect/>
            </a:stretch>
          </p:blipFill>
          <p:spPr>
            <a:xfrm>
              <a:off x="1821865" y="1259105"/>
              <a:ext cx="606537" cy="755680"/>
            </a:xfrm>
            <a:prstGeom prst="rect">
              <a:avLst/>
            </a:prstGeom>
            <a:ln w="12700" cap="flat">
              <a:noFill/>
              <a:miter lim="400000"/>
            </a:ln>
            <a:effectLst/>
          </p:spPr>
        </p:pic>
        <p:sp>
          <p:nvSpPr>
            <p:cNvPr id="262" name="Straight Connector 33"/>
            <p:cNvSpPr/>
            <p:nvPr/>
          </p:nvSpPr>
          <p:spPr>
            <a:xfrm flipH="1" flipV="1">
              <a:off x="1743459" y="1186900"/>
              <a:ext cx="228914" cy="350387"/>
            </a:xfrm>
            <a:prstGeom prst="line">
              <a:avLst/>
            </a:prstGeom>
            <a:noFill/>
            <a:ln w="19050" cap="flat">
              <a:solidFill>
                <a:srgbClr val="000000"/>
              </a:solidFill>
              <a:prstDash val="solid"/>
              <a:miter lim="800000"/>
            </a:ln>
            <a:effectLst/>
          </p:spPr>
          <p:txBody>
            <a:bodyPr wrap="square" lIns="45719" tIns="45719" rIns="45719" bIns="45719" numCol="1" anchor="t">
              <a:noAutofit/>
            </a:bodyPr>
            <a:lstStyle/>
            <a:p>
              <a:pPr/>
            </a:p>
          </p:txBody>
        </p:sp>
      </p:grpSp>
      <p:sp>
        <p:nvSpPr>
          <p:cNvPr id="264" name="TextBox 75"/>
          <p:cNvSpPr/>
          <p:nvPr/>
        </p:nvSpPr>
        <p:spPr>
          <a:xfrm>
            <a:off x="9553856" y="3177397"/>
            <a:ext cx="2378239"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lvl1pPr>
          </a:lstStyle>
          <a:p>
            <a:pPr/>
            <a:r>
              <a:t>Mainnet</a:t>
            </a:r>
          </a:p>
        </p:txBody>
      </p:sp>
      <p:pic>
        <p:nvPicPr>
          <p:cNvPr id="265" name="Picture 2" descr="Picture 2"/>
          <p:cNvPicPr>
            <a:picLocks noChangeAspect="1"/>
          </p:cNvPicPr>
          <p:nvPr/>
        </p:nvPicPr>
        <p:blipFill>
          <a:blip r:embed="rId4">
            <a:extLst/>
          </a:blip>
          <a:stretch>
            <a:fillRect/>
          </a:stretch>
        </p:blipFill>
        <p:spPr>
          <a:xfrm>
            <a:off x="508107" y="2574596"/>
            <a:ext cx="1497428" cy="1760640"/>
          </a:xfrm>
          <a:prstGeom prst="rect">
            <a:avLst/>
          </a:prstGeom>
          <a:ln w="12700">
            <a:miter lim="400000"/>
          </a:ln>
        </p:spPr>
      </p:pic>
      <p:pic>
        <p:nvPicPr>
          <p:cNvPr id="266" name="Picture 4" descr="Picture 4"/>
          <p:cNvPicPr>
            <a:picLocks noChangeAspect="1"/>
          </p:cNvPicPr>
          <p:nvPr/>
        </p:nvPicPr>
        <p:blipFill>
          <a:blip r:embed="rId5">
            <a:extLst/>
          </a:blip>
          <a:stretch>
            <a:fillRect/>
          </a:stretch>
        </p:blipFill>
        <p:spPr>
          <a:xfrm>
            <a:off x="2871765" y="2419187"/>
            <a:ext cx="2807805" cy="1704739"/>
          </a:xfrm>
          <a:prstGeom prst="rect">
            <a:avLst/>
          </a:prstGeom>
          <a:ln w="12700">
            <a:miter lim="400000"/>
          </a:ln>
        </p:spPr>
      </p:pic>
      <p:pic>
        <p:nvPicPr>
          <p:cNvPr id="267" name="Picture 6" descr="Picture 6"/>
          <p:cNvPicPr>
            <a:picLocks noChangeAspect="1"/>
          </p:cNvPicPr>
          <p:nvPr/>
        </p:nvPicPr>
        <p:blipFill>
          <a:blip r:embed="rId6">
            <a:extLst/>
          </a:blip>
          <a:stretch>
            <a:fillRect/>
          </a:stretch>
        </p:blipFill>
        <p:spPr>
          <a:xfrm>
            <a:off x="3872481" y="1797194"/>
            <a:ext cx="971746" cy="517475"/>
          </a:xfrm>
          <a:prstGeom prst="rect">
            <a:avLst/>
          </a:prstGeom>
          <a:ln w="12700">
            <a:miter lim="400000"/>
          </a:ln>
        </p:spPr>
      </p:pic>
      <p:pic>
        <p:nvPicPr>
          <p:cNvPr id="268" name="Picture 8" descr="Picture 8"/>
          <p:cNvPicPr>
            <a:picLocks noChangeAspect="1"/>
          </p:cNvPicPr>
          <p:nvPr/>
        </p:nvPicPr>
        <p:blipFill>
          <a:blip r:embed="rId7">
            <a:extLst/>
          </a:blip>
          <a:stretch>
            <a:fillRect/>
          </a:stretch>
        </p:blipFill>
        <p:spPr>
          <a:xfrm>
            <a:off x="6480466" y="3127217"/>
            <a:ext cx="1789958" cy="655401"/>
          </a:xfrm>
          <a:prstGeom prst="rect">
            <a:avLst/>
          </a:prstGeom>
          <a:ln w="12700">
            <a:miter lim="400000"/>
          </a:ln>
        </p:spPr>
      </p:pic>
      <p:sp>
        <p:nvSpPr>
          <p:cNvPr id="269" name="直線單箭頭接點 17"/>
          <p:cNvSpPr/>
          <p:nvPr/>
        </p:nvSpPr>
        <p:spPr>
          <a:xfrm>
            <a:off x="2208178" y="3466900"/>
            <a:ext cx="1425344" cy="1"/>
          </a:xfrm>
          <a:prstGeom prst="line">
            <a:avLst/>
          </a:prstGeom>
          <a:ln w="57150">
            <a:solidFill>
              <a:srgbClr val="000000"/>
            </a:solidFill>
            <a:miter/>
            <a:tailEnd type="triangle"/>
          </a:ln>
        </p:spPr>
        <p:txBody>
          <a:bodyPr lIns="45719" rIns="45719"/>
          <a:lstStyle/>
          <a:p>
            <a:pPr/>
          </a:p>
        </p:txBody>
      </p:sp>
      <p:sp>
        <p:nvSpPr>
          <p:cNvPr id="270" name="直線單箭頭接點 22"/>
          <p:cNvSpPr/>
          <p:nvPr/>
        </p:nvSpPr>
        <p:spPr>
          <a:xfrm>
            <a:off x="5297666" y="3490260"/>
            <a:ext cx="868690" cy="1"/>
          </a:xfrm>
          <a:prstGeom prst="line">
            <a:avLst/>
          </a:prstGeom>
          <a:ln w="57150">
            <a:solidFill>
              <a:srgbClr val="000000"/>
            </a:solidFill>
            <a:miter/>
            <a:tailEnd type="triangle"/>
          </a:ln>
        </p:spPr>
        <p:txBody>
          <a:bodyPr lIns="45719" rIns="45719"/>
          <a:lstStyle/>
          <a:p>
            <a:pPr/>
          </a:p>
        </p:txBody>
      </p:sp>
      <p:sp>
        <p:nvSpPr>
          <p:cNvPr id="271" name="直線單箭頭接點 23"/>
          <p:cNvSpPr/>
          <p:nvPr/>
        </p:nvSpPr>
        <p:spPr>
          <a:xfrm>
            <a:off x="8393906" y="3490260"/>
            <a:ext cx="868690" cy="1"/>
          </a:xfrm>
          <a:prstGeom prst="line">
            <a:avLst/>
          </a:prstGeom>
          <a:ln w="57150">
            <a:solidFill>
              <a:srgbClr val="000000"/>
            </a:solidFill>
            <a:miter/>
            <a:tailEnd type="triangle"/>
          </a:ln>
        </p:spPr>
        <p:txBody>
          <a:bodyPr lIns="45719" rIns="45719"/>
          <a:lstStyle/>
          <a:p>
            <a:pPr/>
          </a:p>
        </p:txBody>
      </p:sp>
      <p:sp>
        <p:nvSpPr>
          <p:cNvPr id="272" name="直線單箭頭接點 24"/>
          <p:cNvSpPr/>
          <p:nvPr/>
        </p:nvSpPr>
        <p:spPr>
          <a:xfrm>
            <a:off x="4313192" y="2289555"/>
            <a:ext cx="1" cy="502347"/>
          </a:xfrm>
          <a:prstGeom prst="line">
            <a:avLst/>
          </a:prstGeom>
          <a:ln w="57150">
            <a:solidFill>
              <a:srgbClr val="000000"/>
            </a:solidFill>
            <a:miter/>
            <a:tailEnd type="triangle"/>
          </a:ln>
        </p:spPr>
        <p:txBody>
          <a:bodyPr lIns="45719" rIns="45719"/>
          <a:lstStyle/>
          <a:p>
            <a:pPr/>
          </a:p>
        </p:txBody>
      </p:sp>
      <p:sp>
        <p:nvSpPr>
          <p:cNvPr id="273" name="文字方塊 20"/>
          <p:cNvSpPr/>
          <p:nvPr/>
        </p:nvSpPr>
        <p:spPr>
          <a:xfrm>
            <a:off x="1840643" y="2588830"/>
            <a:ext cx="2336054"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1. starts transaction</a:t>
            </a:r>
          </a:p>
        </p:txBody>
      </p:sp>
      <p:pic>
        <p:nvPicPr>
          <p:cNvPr id="274" name="Picture 12" descr="Picture 12"/>
          <p:cNvPicPr>
            <a:picLocks noChangeAspect="1"/>
          </p:cNvPicPr>
          <p:nvPr/>
        </p:nvPicPr>
        <p:blipFill>
          <a:blip r:embed="rId8">
            <a:extLst/>
          </a:blip>
          <a:stretch>
            <a:fillRect/>
          </a:stretch>
        </p:blipFill>
        <p:spPr>
          <a:xfrm>
            <a:off x="3978031" y="4793574"/>
            <a:ext cx="749805" cy="749804"/>
          </a:xfrm>
          <a:prstGeom prst="rect">
            <a:avLst/>
          </a:prstGeom>
          <a:ln w="12700">
            <a:miter lim="400000"/>
          </a:ln>
        </p:spPr>
      </p:pic>
      <p:sp>
        <p:nvSpPr>
          <p:cNvPr id="275" name="直線單箭頭接點 31"/>
          <p:cNvSpPr/>
          <p:nvPr/>
        </p:nvSpPr>
        <p:spPr>
          <a:xfrm flipH="1" flipV="1">
            <a:off x="4347512" y="3954886"/>
            <a:ext cx="10843" cy="675080"/>
          </a:xfrm>
          <a:prstGeom prst="line">
            <a:avLst/>
          </a:prstGeom>
          <a:ln w="57150">
            <a:solidFill>
              <a:srgbClr val="000000"/>
            </a:solidFill>
            <a:miter/>
            <a:tailEnd type="triangle"/>
          </a:ln>
        </p:spPr>
        <p:txBody>
          <a:bodyPr lIns="45719" rIns="45719"/>
          <a:lstStyle/>
          <a:p>
            <a:pPr/>
          </a:p>
        </p:txBody>
      </p:sp>
      <p:sp>
        <p:nvSpPr>
          <p:cNvPr id="276" name="文字方塊 33"/>
          <p:cNvSpPr/>
          <p:nvPr/>
        </p:nvSpPr>
        <p:spPr>
          <a:xfrm>
            <a:off x="2942490" y="5704380"/>
            <a:ext cx="3040020"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2. User submits transaction</a:t>
            </a:r>
          </a:p>
        </p:txBody>
      </p:sp>
      <p:sp>
        <p:nvSpPr>
          <p:cNvPr id="277" name="文字方塊 37"/>
          <p:cNvSpPr/>
          <p:nvPr/>
        </p:nvSpPr>
        <p:spPr>
          <a:xfrm>
            <a:off x="5000254" y="1781156"/>
            <a:ext cx="2506383"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3. signs transaction with User’s private key</a:t>
            </a:r>
          </a:p>
        </p:txBody>
      </p:sp>
      <p:sp>
        <p:nvSpPr>
          <p:cNvPr id="278" name="文字方塊 39"/>
          <p:cNvSpPr/>
          <p:nvPr/>
        </p:nvSpPr>
        <p:spPr>
          <a:xfrm>
            <a:off x="5089964" y="3836015"/>
            <a:ext cx="2506383"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4. Sends the signed transaction to infura</a:t>
            </a:r>
          </a:p>
        </p:txBody>
      </p:sp>
      <p:sp>
        <p:nvSpPr>
          <p:cNvPr id="279" name="文字方塊 40"/>
          <p:cNvSpPr/>
          <p:nvPr/>
        </p:nvSpPr>
        <p:spPr>
          <a:xfrm>
            <a:off x="7897768" y="3830408"/>
            <a:ext cx="2506383"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5. Published on the network</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252"/>
                                        </p:tgtEl>
                                        <p:attrNameLst>
                                          <p:attrName>style.visibility</p:attrName>
                                        </p:attrNameLst>
                                      </p:cBhvr>
                                      <p:to>
                                        <p:strVal val="visible"/>
                                      </p:to>
                                    </p:set>
                                    <p:animEffect filter="dissolve" transition="in">
                                      <p:cBhvr>
                                        <p:cTn id="7" dur="500"/>
                                        <p:tgtEl>
                                          <p:spTgt spid="252"/>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0" presetID="1" grpId="2" fill="hold">
                                  <p:stCondLst>
                                    <p:cond delay="0"/>
                                  </p:stCondLst>
                                  <p:iterate type="el" backwards="0">
                                    <p:tmAbs val="0"/>
                                  </p:iterate>
                                  <p:childTnLst>
                                    <p:set>
                                      <p:cBhvr>
                                        <p:cTn id="11" fill="hold"/>
                                        <p:tgtEl>
                                          <p:spTgt spid="273"/>
                                        </p:tgtEl>
                                        <p:attrNameLst>
                                          <p:attrName>style.visibility</p:attrName>
                                        </p:attrNameLst>
                                      </p:cBhvr>
                                      <p:to>
                                        <p:strVal val="visible"/>
                                      </p:to>
                                    </p:set>
                                  </p:childTnLst>
                                </p:cTn>
                              </p:par>
                            </p:childTnLst>
                          </p:cTn>
                        </p:par>
                        <p:par>
                          <p:cTn id="12" fill="hold">
                            <p:stCondLst>
                              <p:cond delay="0"/>
                            </p:stCondLst>
                            <p:childTnLst>
                              <p:par>
                                <p:cTn id="13" presetClass="entr" nodeType="afterEffect" presetSubtype="0" presetID="1" grpId="3" fill="hold">
                                  <p:stCondLst>
                                    <p:cond delay="0"/>
                                  </p:stCondLst>
                                  <p:iterate type="el" backwards="0">
                                    <p:tmAbs val="0"/>
                                  </p:iterate>
                                  <p:childTnLst>
                                    <p:set>
                                      <p:cBhvr>
                                        <p:cTn id="14" fill="hold"/>
                                        <p:tgtEl>
                                          <p:spTgt spid="2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2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274"/>
                                        </p:tgtEl>
                                        <p:attrNameLst>
                                          <p:attrName>style.visibility</p:attrName>
                                        </p:attrNameLst>
                                      </p:cBhvr>
                                      <p:to>
                                        <p:strVal val="visible"/>
                                      </p:to>
                                    </p:set>
                                  </p:childTnLst>
                                </p:cTn>
                              </p:par>
                            </p:childTnLst>
                          </p:cTn>
                        </p:par>
                        <p:par>
                          <p:cTn id="23" fill="hold">
                            <p:stCondLst>
                              <p:cond delay="0"/>
                            </p:stCondLst>
                            <p:childTnLst>
                              <p:par>
                                <p:cTn id="24" presetClass="entr" nodeType="afterEffect" presetSubtype="0" presetID="1" grpId="6" fill="hold">
                                  <p:stCondLst>
                                    <p:cond delay="0"/>
                                  </p:stCondLst>
                                  <p:iterate type="el" backwards="0">
                                    <p:tmAbs val="0"/>
                                  </p:iterate>
                                  <p:childTnLst>
                                    <p:set>
                                      <p:cBhvr>
                                        <p:cTn id="25" fill="hold"/>
                                        <p:tgtEl>
                                          <p:spTgt spid="275"/>
                                        </p:tgtEl>
                                        <p:attrNameLst>
                                          <p:attrName>style.visibility</p:attrName>
                                        </p:attrNameLst>
                                      </p:cBhvr>
                                      <p:to>
                                        <p:strVal val="visible"/>
                                      </p:to>
                                    </p:set>
                                  </p:childTnLst>
                                </p:cTn>
                              </p:par>
                            </p:childTnLst>
                          </p:cTn>
                        </p:par>
                        <p:par>
                          <p:cTn id="26" fill="hold">
                            <p:stCondLst>
                              <p:cond delay="0"/>
                            </p:stCondLst>
                            <p:childTnLst>
                              <p:par>
                                <p:cTn id="27" presetClass="entr" nodeType="afterEffect" presetSubtype="0" presetID="1" grpId="7" fill="hold">
                                  <p:stCondLst>
                                    <p:cond delay="0"/>
                                  </p:stCondLst>
                                  <p:iterate type="el" backwards="0">
                                    <p:tmAbs val="0"/>
                                  </p:iterate>
                                  <p:childTnLst>
                                    <p:set>
                                      <p:cBhvr>
                                        <p:cTn id="28" fill="hold"/>
                                        <p:tgtEl>
                                          <p:spTgt spid="27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8" fill="hold">
                                  <p:stCondLst>
                                    <p:cond delay="0"/>
                                  </p:stCondLst>
                                  <p:iterate type="el" backwards="0">
                                    <p:tmAbs val="0"/>
                                  </p:iterate>
                                  <p:childTnLst>
                                    <p:set>
                                      <p:cBhvr>
                                        <p:cTn id="32" fill="hold"/>
                                        <p:tgtEl>
                                          <p:spTgt spid="277"/>
                                        </p:tgtEl>
                                        <p:attrNameLst>
                                          <p:attrName>style.visibility</p:attrName>
                                        </p:attrNameLst>
                                      </p:cBhvr>
                                      <p:to>
                                        <p:strVal val="visible"/>
                                      </p:to>
                                    </p:set>
                                  </p:childTnLst>
                                </p:cTn>
                              </p:par>
                            </p:childTnLst>
                          </p:cTn>
                        </p:par>
                        <p:par>
                          <p:cTn id="33" fill="hold">
                            <p:stCondLst>
                              <p:cond delay="0"/>
                            </p:stCondLst>
                            <p:childTnLst>
                              <p:par>
                                <p:cTn id="34" presetClass="entr" nodeType="afterEffect" presetSubtype="0" presetID="1" grpId="9" fill="hold">
                                  <p:stCondLst>
                                    <p:cond delay="0"/>
                                  </p:stCondLst>
                                  <p:iterate type="el" backwards="0">
                                    <p:tmAbs val="0"/>
                                  </p:iterate>
                                  <p:childTnLst>
                                    <p:set>
                                      <p:cBhvr>
                                        <p:cTn id="35" fill="hold"/>
                                        <p:tgtEl>
                                          <p:spTgt spid="267"/>
                                        </p:tgtEl>
                                        <p:attrNameLst>
                                          <p:attrName>style.visibility</p:attrName>
                                        </p:attrNameLst>
                                      </p:cBhvr>
                                      <p:to>
                                        <p:strVal val="visible"/>
                                      </p:to>
                                    </p:set>
                                  </p:childTnLst>
                                </p:cTn>
                              </p:par>
                            </p:childTnLst>
                          </p:cTn>
                        </p:par>
                        <p:par>
                          <p:cTn id="36" fill="hold">
                            <p:stCondLst>
                              <p:cond delay="0"/>
                            </p:stCondLst>
                            <p:childTnLst>
                              <p:par>
                                <p:cTn id="37" presetClass="entr" nodeType="afterEffect" presetSubtype="0" presetID="1" grpId="10" fill="hold">
                                  <p:stCondLst>
                                    <p:cond delay="0"/>
                                  </p:stCondLst>
                                  <p:iterate type="el" backwards="0">
                                    <p:tmAbs val="0"/>
                                  </p:iterate>
                                  <p:childTnLst>
                                    <p:set>
                                      <p:cBhvr>
                                        <p:cTn id="38" fill="hold"/>
                                        <p:tgtEl>
                                          <p:spTgt spid="27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0" presetID="1" grpId="11" fill="hold">
                                  <p:stCondLst>
                                    <p:cond delay="0"/>
                                  </p:stCondLst>
                                  <p:iterate type="el" backwards="0">
                                    <p:tmAbs val="0"/>
                                  </p:iterate>
                                  <p:childTnLst>
                                    <p:set>
                                      <p:cBhvr>
                                        <p:cTn id="42" fill="hold"/>
                                        <p:tgtEl>
                                          <p:spTgt spid="278"/>
                                        </p:tgtEl>
                                        <p:attrNameLst>
                                          <p:attrName>style.visibility</p:attrName>
                                        </p:attrNameLst>
                                      </p:cBhvr>
                                      <p:to>
                                        <p:strVal val="visible"/>
                                      </p:to>
                                    </p:set>
                                  </p:childTnLst>
                                </p:cTn>
                              </p:par>
                            </p:childTnLst>
                          </p:cTn>
                        </p:par>
                        <p:par>
                          <p:cTn id="43" fill="hold">
                            <p:stCondLst>
                              <p:cond delay="0"/>
                            </p:stCondLst>
                            <p:childTnLst>
                              <p:par>
                                <p:cTn id="44" presetClass="entr" nodeType="afterEffect" presetSubtype="0" presetID="1" grpId="12" fill="hold">
                                  <p:stCondLst>
                                    <p:cond delay="0"/>
                                  </p:stCondLst>
                                  <p:iterate type="el" backwards="0">
                                    <p:tmAbs val="0"/>
                                  </p:iterate>
                                  <p:childTnLst>
                                    <p:set>
                                      <p:cBhvr>
                                        <p:cTn id="45" fill="hold"/>
                                        <p:tgtEl>
                                          <p:spTgt spid="27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Class="entr" nodeType="clickEffect" presetSubtype="0" presetID="1" grpId="13" fill="hold">
                                  <p:stCondLst>
                                    <p:cond delay="0"/>
                                  </p:stCondLst>
                                  <p:iterate type="el" backwards="0">
                                    <p:tmAbs val="0"/>
                                  </p:iterate>
                                  <p:childTnLst>
                                    <p:set>
                                      <p:cBhvr>
                                        <p:cTn id="49" fill="hold"/>
                                        <p:tgtEl>
                                          <p:spTgt spid="26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Class="entr" nodeType="clickEffect" presetSubtype="0" presetID="1" grpId="14" fill="hold">
                                  <p:stCondLst>
                                    <p:cond delay="0"/>
                                  </p:stCondLst>
                                  <p:iterate type="el" backwards="0">
                                    <p:tmAbs val="0"/>
                                  </p:iterate>
                                  <p:childTnLst>
                                    <p:set>
                                      <p:cBhvr>
                                        <p:cTn id="53" fill="hold"/>
                                        <p:tgtEl>
                                          <p:spTgt spid="271"/>
                                        </p:tgtEl>
                                        <p:attrNameLst>
                                          <p:attrName>style.visibility</p:attrName>
                                        </p:attrNameLst>
                                      </p:cBhvr>
                                      <p:to>
                                        <p:strVal val="visible"/>
                                      </p:to>
                                    </p:set>
                                  </p:childTnLst>
                                </p:cTn>
                              </p:par>
                            </p:childTnLst>
                          </p:cTn>
                        </p:par>
                        <p:par>
                          <p:cTn id="54" fill="hold">
                            <p:stCondLst>
                              <p:cond delay="0"/>
                            </p:stCondLst>
                            <p:childTnLst>
                              <p:par>
                                <p:cTn id="55" presetClass="entr" nodeType="afterEffect" presetSubtype="0" presetID="1" grpId="15" fill="hold">
                                  <p:stCondLst>
                                    <p:cond delay="0"/>
                                  </p:stCondLst>
                                  <p:iterate type="el" backwards="0">
                                    <p:tmAbs val="0"/>
                                  </p:iterate>
                                  <p:childTnLst>
                                    <p:set>
                                      <p:cBhvr>
                                        <p:cTn id="56" fill="hold"/>
                                        <p:tgtEl>
                                          <p:spTgt spid="2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9" grpId="15"/>
      <p:bldP build="whole" bldLvl="1" animBg="1" rev="0" advAuto="0" spid="274" grpId="5"/>
      <p:bldP build="whole" bldLvl="1" animBg="1" rev="0" advAuto="0" spid="273" grpId="2"/>
      <p:bldP build="whole" bldLvl="1" animBg="1" rev="0" advAuto="0" spid="276" grpId="7"/>
      <p:bldP build="whole" bldLvl="1" animBg="1" rev="0" advAuto="0" spid="278" grpId="11"/>
      <p:bldP build="whole" bldLvl="1" animBg="1" rev="0" advAuto="0" spid="267" grpId="9"/>
      <p:bldP build="whole" bldLvl="1" animBg="1" rev="0" advAuto="0" spid="272" grpId="10"/>
      <p:bldP build="whole" bldLvl="1" animBg="1" rev="0" advAuto="0" spid="268" grpId="13"/>
      <p:bldP build="whole" bldLvl="1" animBg="1" rev="0" advAuto="0" spid="271" grpId="14"/>
      <p:bldP build="whole" bldLvl="1" animBg="1" rev="0" advAuto="0" spid="270" grpId="12"/>
      <p:bldP build="whole" bldLvl="1" animBg="1" rev="0" advAuto="0" spid="277" grpId="8"/>
      <p:bldP build="whole" bldLvl="1" animBg="1" rev="0" advAuto="0" spid="275" grpId="6"/>
      <p:bldP build="whole" bldLvl="1" animBg="1" rev="0" advAuto="0" spid="266" grpId="4"/>
      <p:bldP build="whole" bldLvl="1" animBg="1" rev="0" advAuto="0" spid="252" grpId="1"/>
      <p:bldP build="whole" bldLvl="1" animBg="1" rev="0" advAuto="0" spid="269" grpId="3"/>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81" name="Title 1"/>
          <p:cNvSpPr/>
          <p:nvPr>
            <p:ph type="title"/>
          </p:nvPr>
        </p:nvSpPr>
        <p:spPr>
          <a:xfrm>
            <a:off x="937527" y="622248"/>
            <a:ext cx="10580239" cy="1325564"/>
          </a:xfrm>
          <a:prstGeom prst="rect">
            <a:avLst/>
          </a:prstGeom>
        </p:spPr>
        <p:txBody>
          <a:bodyPr/>
          <a:lstStyle>
            <a:lvl1pPr>
              <a:defRPr sz="5400">
                <a:solidFill>
                  <a:srgbClr val="FFFFFF"/>
                </a:solidFill>
                <a:latin typeface="Arial Rounded MT Bold"/>
                <a:ea typeface="Arial Rounded MT Bold"/>
                <a:cs typeface="Arial Rounded MT Bold"/>
                <a:sym typeface="Arial Rounded MT Bold"/>
              </a:defRPr>
            </a:lvl1pPr>
          </a:lstStyle>
          <a:p>
            <a:pPr/>
            <a:r>
              <a:t>How calls work visually</a:t>
            </a:r>
          </a:p>
        </p:txBody>
      </p:sp>
      <p:pic>
        <p:nvPicPr>
          <p:cNvPr id="282" name="Picture 2" descr="Picture 2"/>
          <p:cNvPicPr>
            <a:picLocks noChangeAspect="1"/>
          </p:cNvPicPr>
          <p:nvPr/>
        </p:nvPicPr>
        <p:blipFill>
          <a:blip r:embed="rId3">
            <a:extLst/>
          </a:blip>
          <a:stretch>
            <a:fillRect/>
          </a:stretch>
        </p:blipFill>
        <p:spPr>
          <a:xfrm>
            <a:off x="508107" y="2574596"/>
            <a:ext cx="1497428" cy="1760640"/>
          </a:xfrm>
          <a:prstGeom prst="rect">
            <a:avLst/>
          </a:prstGeom>
          <a:ln w="12700">
            <a:miter lim="400000"/>
          </a:ln>
        </p:spPr>
      </p:pic>
      <p:pic>
        <p:nvPicPr>
          <p:cNvPr id="283" name="Picture 4" descr="Picture 4"/>
          <p:cNvPicPr>
            <a:picLocks noChangeAspect="1"/>
          </p:cNvPicPr>
          <p:nvPr/>
        </p:nvPicPr>
        <p:blipFill>
          <a:blip r:embed="rId4">
            <a:extLst/>
          </a:blip>
          <a:stretch>
            <a:fillRect/>
          </a:stretch>
        </p:blipFill>
        <p:spPr>
          <a:xfrm>
            <a:off x="2871765" y="2419187"/>
            <a:ext cx="2807805" cy="1704739"/>
          </a:xfrm>
          <a:prstGeom prst="rect">
            <a:avLst/>
          </a:prstGeom>
          <a:ln w="12700">
            <a:miter lim="400000"/>
          </a:ln>
        </p:spPr>
      </p:pic>
      <p:pic>
        <p:nvPicPr>
          <p:cNvPr id="284" name="Picture 8" descr="Picture 8"/>
          <p:cNvPicPr>
            <a:picLocks noChangeAspect="1"/>
          </p:cNvPicPr>
          <p:nvPr/>
        </p:nvPicPr>
        <p:blipFill>
          <a:blip r:embed="rId5">
            <a:extLst/>
          </a:blip>
          <a:stretch>
            <a:fillRect/>
          </a:stretch>
        </p:blipFill>
        <p:spPr>
          <a:xfrm>
            <a:off x="6480466" y="3127217"/>
            <a:ext cx="1789958" cy="655401"/>
          </a:xfrm>
          <a:prstGeom prst="rect">
            <a:avLst/>
          </a:prstGeom>
          <a:ln w="12700">
            <a:miter lim="400000"/>
          </a:ln>
        </p:spPr>
      </p:pic>
      <p:sp>
        <p:nvSpPr>
          <p:cNvPr id="285" name="直線單箭頭接點 6"/>
          <p:cNvSpPr/>
          <p:nvPr/>
        </p:nvSpPr>
        <p:spPr>
          <a:xfrm>
            <a:off x="2208178" y="3466900"/>
            <a:ext cx="1425344" cy="1"/>
          </a:xfrm>
          <a:prstGeom prst="line">
            <a:avLst/>
          </a:prstGeom>
          <a:ln w="57150">
            <a:solidFill>
              <a:srgbClr val="000000"/>
            </a:solidFill>
            <a:miter/>
            <a:tailEnd type="triangle"/>
          </a:ln>
        </p:spPr>
        <p:txBody>
          <a:bodyPr lIns="45719" rIns="45719"/>
          <a:lstStyle/>
          <a:p>
            <a:pPr/>
          </a:p>
        </p:txBody>
      </p:sp>
      <p:sp>
        <p:nvSpPr>
          <p:cNvPr id="286" name="直線單箭頭接點 7"/>
          <p:cNvSpPr/>
          <p:nvPr/>
        </p:nvSpPr>
        <p:spPr>
          <a:xfrm>
            <a:off x="5297666" y="3490260"/>
            <a:ext cx="868690" cy="1"/>
          </a:xfrm>
          <a:prstGeom prst="line">
            <a:avLst/>
          </a:prstGeom>
          <a:ln w="57150">
            <a:solidFill>
              <a:srgbClr val="000000"/>
            </a:solidFill>
            <a:miter/>
            <a:tailEnd type="triangle"/>
          </a:ln>
        </p:spPr>
        <p:txBody>
          <a:bodyPr lIns="45719" rIns="45719"/>
          <a:lstStyle/>
          <a:p>
            <a:pPr/>
          </a:p>
        </p:txBody>
      </p:sp>
      <p:sp>
        <p:nvSpPr>
          <p:cNvPr id="287" name="直線單箭頭接點 8"/>
          <p:cNvSpPr/>
          <p:nvPr/>
        </p:nvSpPr>
        <p:spPr>
          <a:xfrm>
            <a:off x="8393906" y="3490260"/>
            <a:ext cx="868690" cy="1"/>
          </a:xfrm>
          <a:prstGeom prst="line">
            <a:avLst/>
          </a:prstGeom>
          <a:ln w="57150">
            <a:solidFill>
              <a:srgbClr val="000000"/>
            </a:solidFill>
            <a:miter/>
            <a:tailEnd type="triangle"/>
          </a:ln>
        </p:spPr>
        <p:txBody>
          <a:bodyPr lIns="45719" rIns="45719"/>
          <a:lstStyle/>
          <a:p>
            <a:pPr/>
          </a:p>
        </p:txBody>
      </p:sp>
      <p:sp>
        <p:nvSpPr>
          <p:cNvPr id="288" name="文字方塊 9"/>
          <p:cNvSpPr/>
          <p:nvPr/>
        </p:nvSpPr>
        <p:spPr>
          <a:xfrm>
            <a:off x="1954744" y="2342739"/>
            <a:ext cx="2336054"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1. Asks for information (call)</a:t>
            </a:r>
          </a:p>
        </p:txBody>
      </p:sp>
      <p:grpSp>
        <p:nvGrpSpPr>
          <p:cNvPr id="299" name="Group 23"/>
          <p:cNvGrpSpPr/>
          <p:nvPr/>
        </p:nvGrpSpPr>
        <p:grpSpPr>
          <a:xfrm>
            <a:off x="9262595" y="2586639"/>
            <a:ext cx="2428403" cy="2014785"/>
            <a:chOff x="0" y="0"/>
            <a:chExt cx="2428401" cy="2014784"/>
          </a:xfrm>
        </p:grpSpPr>
        <p:pic>
          <p:nvPicPr>
            <p:cNvPr id="289" name="Picture 2" descr="Picture 2"/>
            <p:cNvPicPr>
              <a:picLocks noChangeAspect="1"/>
            </p:cNvPicPr>
            <p:nvPr/>
          </p:nvPicPr>
          <p:blipFill>
            <a:blip r:embed="rId6">
              <a:extLst/>
            </a:blip>
            <a:stretch>
              <a:fillRect/>
            </a:stretch>
          </p:blipFill>
          <p:spPr>
            <a:xfrm>
              <a:off x="759298" y="0"/>
              <a:ext cx="606538" cy="755680"/>
            </a:xfrm>
            <a:prstGeom prst="rect">
              <a:avLst/>
            </a:prstGeom>
            <a:ln w="12700" cap="flat">
              <a:noFill/>
              <a:miter lim="400000"/>
            </a:ln>
            <a:effectLst/>
          </p:spPr>
        </p:pic>
        <p:pic>
          <p:nvPicPr>
            <p:cNvPr id="290" name="Picture 2" descr="Picture 2"/>
            <p:cNvPicPr>
              <a:picLocks noChangeAspect="1"/>
            </p:cNvPicPr>
            <p:nvPr/>
          </p:nvPicPr>
          <p:blipFill>
            <a:blip r:embed="rId6">
              <a:extLst/>
            </a:blip>
            <a:stretch>
              <a:fillRect/>
            </a:stretch>
          </p:blipFill>
          <p:spPr>
            <a:xfrm>
              <a:off x="1365835" y="377839"/>
              <a:ext cx="606537" cy="755680"/>
            </a:xfrm>
            <a:prstGeom prst="rect">
              <a:avLst/>
            </a:prstGeom>
            <a:ln w="12700" cap="flat">
              <a:noFill/>
              <a:miter lim="400000"/>
            </a:ln>
            <a:effectLst/>
          </p:spPr>
        </p:pic>
        <p:pic>
          <p:nvPicPr>
            <p:cNvPr id="291" name="Picture 2" descr="Picture 2"/>
            <p:cNvPicPr>
              <a:picLocks noChangeAspect="1"/>
            </p:cNvPicPr>
            <p:nvPr/>
          </p:nvPicPr>
          <p:blipFill>
            <a:blip r:embed="rId6">
              <a:extLst/>
            </a:blip>
            <a:stretch>
              <a:fillRect/>
            </a:stretch>
          </p:blipFill>
          <p:spPr>
            <a:xfrm>
              <a:off x="0" y="403766"/>
              <a:ext cx="606537" cy="755681"/>
            </a:xfrm>
            <a:prstGeom prst="rect">
              <a:avLst/>
            </a:prstGeom>
            <a:ln w="12700" cap="flat">
              <a:noFill/>
              <a:miter lim="400000"/>
            </a:ln>
            <a:effectLst/>
          </p:spPr>
        </p:pic>
        <p:pic>
          <p:nvPicPr>
            <p:cNvPr id="292" name="Picture 2" descr="Picture 2"/>
            <p:cNvPicPr>
              <a:picLocks noChangeAspect="1"/>
            </p:cNvPicPr>
            <p:nvPr/>
          </p:nvPicPr>
          <p:blipFill>
            <a:blip r:embed="rId6">
              <a:extLst/>
            </a:blip>
            <a:stretch>
              <a:fillRect/>
            </a:stretch>
          </p:blipFill>
          <p:spPr>
            <a:xfrm>
              <a:off x="682917" y="1159446"/>
              <a:ext cx="606538" cy="755680"/>
            </a:xfrm>
            <a:prstGeom prst="rect">
              <a:avLst/>
            </a:prstGeom>
            <a:ln w="12700" cap="flat">
              <a:noFill/>
              <a:miter lim="400000"/>
            </a:ln>
            <a:effectLst/>
          </p:spPr>
        </p:pic>
        <p:sp>
          <p:nvSpPr>
            <p:cNvPr id="293" name="Straight Connector 28"/>
            <p:cNvSpPr/>
            <p:nvPr/>
          </p:nvSpPr>
          <p:spPr>
            <a:xfrm flipV="1">
              <a:off x="491362" y="403767"/>
              <a:ext cx="306730" cy="152596"/>
            </a:xfrm>
            <a:prstGeom prst="line">
              <a:avLst/>
            </a:prstGeom>
            <a:noFill/>
            <a:ln w="19050" cap="flat">
              <a:solidFill>
                <a:srgbClr val="000000"/>
              </a:solidFill>
              <a:prstDash val="solid"/>
              <a:miter lim="800000"/>
            </a:ln>
            <a:effectLst/>
          </p:spPr>
          <p:txBody>
            <a:bodyPr wrap="square" lIns="45719" tIns="45719" rIns="45719" bIns="45719" numCol="1" anchor="t">
              <a:noAutofit/>
            </a:bodyPr>
            <a:lstStyle/>
            <a:p>
              <a:pPr/>
            </a:p>
          </p:txBody>
        </p:sp>
        <p:sp>
          <p:nvSpPr>
            <p:cNvPr id="294" name="Straight Connector 29"/>
            <p:cNvSpPr/>
            <p:nvPr/>
          </p:nvSpPr>
          <p:spPr>
            <a:xfrm flipH="1" flipV="1">
              <a:off x="524433" y="1106066"/>
              <a:ext cx="240588" cy="306080"/>
            </a:xfrm>
            <a:prstGeom prst="line">
              <a:avLst/>
            </a:prstGeom>
            <a:noFill/>
            <a:ln w="19050" cap="flat">
              <a:solidFill>
                <a:srgbClr val="000000"/>
              </a:solidFill>
              <a:prstDash val="solid"/>
              <a:miter lim="800000"/>
            </a:ln>
            <a:effectLst/>
          </p:spPr>
          <p:txBody>
            <a:bodyPr wrap="square" lIns="45719" tIns="45719" rIns="45719" bIns="45719" numCol="1" anchor="t">
              <a:noAutofit/>
            </a:bodyPr>
            <a:lstStyle/>
            <a:p>
              <a:pPr/>
            </a:p>
          </p:txBody>
        </p:sp>
        <p:sp>
          <p:nvSpPr>
            <p:cNvPr id="295" name="Straight Connector 30"/>
            <p:cNvSpPr/>
            <p:nvPr/>
          </p:nvSpPr>
          <p:spPr>
            <a:xfrm>
              <a:off x="1284355" y="274852"/>
              <a:ext cx="231383" cy="366763"/>
            </a:xfrm>
            <a:prstGeom prst="line">
              <a:avLst/>
            </a:prstGeom>
            <a:noFill/>
            <a:ln w="19050" cap="flat">
              <a:solidFill>
                <a:srgbClr val="000000"/>
              </a:solidFill>
              <a:prstDash val="solid"/>
              <a:miter lim="800000"/>
            </a:ln>
            <a:effectLst/>
          </p:spPr>
          <p:txBody>
            <a:bodyPr wrap="square" lIns="45719" tIns="45719" rIns="45719" bIns="45719" numCol="1" anchor="t">
              <a:noAutofit/>
            </a:bodyPr>
            <a:lstStyle/>
            <a:p>
              <a:pPr/>
            </a:p>
          </p:txBody>
        </p:sp>
        <p:sp>
          <p:nvSpPr>
            <p:cNvPr id="296" name="Straight Connector 31"/>
            <p:cNvSpPr/>
            <p:nvPr/>
          </p:nvSpPr>
          <p:spPr>
            <a:xfrm flipV="1">
              <a:off x="1284355" y="1186899"/>
              <a:ext cx="306730" cy="152596"/>
            </a:xfrm>
            <a:prstGeom prst="line">
              <a:avLst/>
            </a:prstGeom>
            <a:noFill/>
            <a:ln w="19050" cap="flat">
              <a:solidFill>
                <a:srgbClr val="000000"/>
              </a:solidFill>
              <a:prstDash val="solid"/>
              <a:miter lim="800000"/>
            </a:ln>
            <a:effectLst/>
          </p:spPr>
          <p:txBody>
            <a:bodyPr wrap="square" lIns="45719" tIns="45719" rIns="45719" bIns="45719" numCol="1" anchor="t">
              <a:noAutofit/>
            </a:bodyPr>
            <a:lstStyle/>
            <a:p>
              <a:pPr/>
            </a:p>
          </p:txBody>
        </p:sp>
        <p:pic>
          <p:nvPicPr>
            <p:cNvPr id="297" name="Picture 2" descr="Picture 2"/>
            <p:cNvPicPr>
              <a:picLocks noChangeAspect="1"/>
            </p:cNvPicPr>
            <p:nvPr/>
          </p:nvPicPr>
          <p:blipFill>
            <a:blip r:embed="rId6">
              <a:extLst/>
            </a:blip>
            <a:stretch>
              <a:fillRect/>
            </a:stretch>
          </p:blipFill>
          <p:spPr>
            <a:xfrm>
              <a:off x="1821865" y="1259105"/>
              <a:ext cx="606537" cy="755680"/>
            </a:xfrm>
            <a:prstGeom prst="rect">
              <a:avLst/>
            </a:prstGeom>
            <a:ln w="12700" cap="flat">
              <a:noFill/>
              <a:miter lim="400000"/>
            </a:ln>
            <a:effectLst/>
          </p:spPr>
        </p:pic>
        <p:sp>
          <p:nvSpPr>
            <p:cNvPr id="298" name="Straight Connector 33"/>
            <p:cNvSpPr/>
            <p:nvPr/>
          </p:nvSpPr>
          <p:spPr>
            <a:xfrm flipH="1" flipV="1">
              <a:off x="1743459" y="1186900"/>
              <a:ext cx="228914" cy="350387"/>
            </a:xfrm>
            <a:prstGeom prst="line">
              <a:avLst/>
            </a:prstGeom>
            <a:noFill/>
            <a:ln w="19050" cap="flat">
              <a:solidFill>
                <a:srgbClr val="000000"/>
              </a:solidFill>
              <a:prstDash val="solid"/>
              <a:miter lim="800000"/>
            </a:ln>
            <a:effectLst/>
          </p:spPr>
          <p:txBody>
            <a:bodyPr wrap="square" lIns="45719" tIns="45719" rIns="45719" bIns="45719" numCol="1" anchor="t">
              <a:noAutofit/>
            </a:bodyPr>
            <a:lstStyle/>
            <a:p>
              <a:pPr/>
            </a:p>
          </p:txBody>
        </p:sp>
      </p:grpSp>
      <p:sp>
        <p:nvSpPr>
          <p:cNvPr id="300" name="TextBox 75"/>
          <p:cNvSpPr/>
          <p:nvPr/>
        </p:nvSpPr>
        <p:spPr>
          <a:xfrm>
            <a:off x="9664562" y="4717031"/>
            <a:ext cx="2378239"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lvl1pPr>
          </a:lstStyle>
          <a:p>
            <a:pPr/>
            <a:r>
              <a:t>Mainnet</a:t>
            </a:r>
          </a:p>
        </p:txBody>
      </p:sp>
      <p:sp>
        <p:nvSpPr>
          <p:cNvPr id="301" name="文字方塊 26"/>
          <p:cNvSpPr/>
          <p:nvPr/>
        </p:nvSpPr>
        <p:spPr>
          <a:xfrm>
            <a:off x="4911991" y="2359191"/>
            <a:ext cx="2336054"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2. Forwards the call via RPC to infura</a:t>
            </a:r>
          </a:p>
        </p:txBody>
      </p:sp>
      <p:sp>
        <p:nvSpPr>
          <p:cNvPr id="302" name="直線單箭頭接點 27"/>
          <p:cNvSpPr/>
          <p:nvPr/>
        </p:nvSpPr>
        <p:spPr>
          <a:xfrm flipH="1">
            <a:off x="5238936" y="3833166"/>
            <a:ext cx="841083" cy="1"/>
          </a:xfrm>
          <a:prstGeom prst="line">
            <a:avLst/>
          </a:prstGeom>
          <a:ln w="57150">
            <a:solidFill>
              <a:srgbClr val="000000"/>
            </a:solidFill>
            <a:miter/>
            <a:tailEnd type="triangle"/>
          </a:ln>
        </p:spPr>
        <p:txBody>
          <a:bodyPr lIns="45719" rIns="45719"/>
          <a:lstStyle/>
          <a:p>
            <a:pPr/>
          </a:p>
        </p:txBody>
      </p:sp>
      <p:sp>
        <p:nvSpPr>
          <p:cNvPr id="303" name="文字方塊 30"/>
          <p:cNvSpPr/>
          <p:nvPr/>
        </p:nvSpPr>
        <p:spPr>
          <a:xfrm>
            <a:off x="6250232" y="4123925"/>
            <a:ext cx="2614989" cy="358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3. Node sends Data back</a:t>
            </a:r>
          </a:p>
        </p:txBody>
      </p:sp>
      <p:sp>
        <p:nvSpPr>
          <p:cNvPr id="304" name="直線單箭頭接點 31"/>
          <p:cNvSpPr/>
          <p:nvPr/>
        </p:nvSpPr>
        <p:spPr>
          <a:xfrm flipH="1" flipV="1">
            <a:off x="2208178" y="3773539"/>
            <a:ext cx="1321528" cy="9079"/>
          </a:xfrm>
          <a:prstGeom prst="line">
            <a:avLst/>
          </a:prstGeom>
          <a:ln w="57150">
            <a:solidFill>
              <a:srgbClr val="000000"/>
            </a:solidFill>
            <a:miter/>
            <a:tailEnd type="triangle"/>
          </a:ln>
        </p:spPr>
        <p:txBody>
          <a:bodyPr lIns="45719" rIns="45719"/>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85"/>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28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3" fill="hold">
                                  <p:stCondLst>
                                    <p:cond delay="0"/>
                                  </p:stCondLst>
                                  <p:iterate type="el" backwards="0">
                                    <p:tmAbs val="0"/>
                                  </p:iterate>
                                  <p:childTnLst>
                                    <p:set>
                                      <p:cBhvr>
                                        <p:cTn id="13" fill="hold"/>
                                        <p:tgtEl>
                                          <p:spTgt spid="286"/>
                                        </p:tgtEl>
                                        <p:attrNameLst>
                                          <p:attrName>style.visibility</p:attrName>
                                        </p:attrNameLst>
                                      </p:cBhvr>
                                      <p:to>
                                        <p:strVal val="visible"/>
                                      </p:to>
                                    </p:set>
                                  </p:childTnLst>
                                </p:cTn>
                              </p:par>
                            </p:childTnLst>
                          </p:cTn>
                        </p:par>
                        <p:par>
                          <p:cTn id="14" fill="hold">
                            <p:stCondLst>
                              <p:cond delay="0"/>
                            </p:stCondLst>
                            <p:childTnLst>
                              <p:par>
                                <p:cTn id="15" presetClass="entr" nodeType="afterEffect" presetSubtype="0" presetID="1" grpId="4" fill="hold">
                                  <p:stCondLst>
                                    <p:cond delay="0"/>
                                  </p:stCondLst>
                                  <p:iterate type="el" backwards="0">
                                    <p:tmAbs val="0"/>
                                  </p:iterate>
                                  <p:childTnLst>
                                    <p:set>
                                      <p:cBhvr>
                                        <p:cTn id="16" fill="hold"/>
                                        <p:tgtEl>
                                          <p:spTgt spid="301"/>
                                        </p:tgtEl>
                                        <p:attrNameLst>
                                          <p:attrName>style.visibility</p:attrName>
                                        </p:attrNameLst>
                                      </p:cBhvr>
                                      <p:to>
                                        <p:strVal val="visible"/>
                                      </p:to>
                                    </p:set>
                                  </p:childTnLst>
                                </p:cTn>
                              </p:par>
                            </p:childTnLst>
                          </p:cTn>
                        </p:par>
                        <p:par>
                          <p:cTn id="17" fill="hold">
                            <p:stCondLst>
                              <p:cond delay="0"/>
                            </p:stCondLst>
                            <p:childTnLst>
                              <p:par>
                                <p:cTn id="18" presetClass="entr" nodeType="afterEffect" presetSubtype="0" presetID="1" grpId="5" fill="hold">
                                  <p:stCondLst>
                                    <p:cond delay="0"/>
                                  </p:stCondLst>
                                  <p:iterate type="el" backwards="0">
                                    <p:tmAbs val="0"/>
                                  </p:iterate>
                                  <p:childTnLst>
                                    <p:set>
                                      <p:cBhvr>
                                        <p:cTn id="19" fill="hold"/>
                                        <p:tgtEl>
                                          <p:spTgt spid="28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0" presetID="1" grpId="6" fill="hold">
                                  <p:stCondLst>
                                    <p:cond delay="0"/>
                                  </p:stCondLst>
                                  <p:iterate type="el" backwards="0">
                                    <p:tmAbs val="0"/>
                                  </p:iterate>
                                  <p:childTnLst>
                                    <p:set>
                                      <p:cBhvr>
                                        <p:cTn id="23" fill="hold"/>
                                        <p:tgtEl>
                                          <p:spTgt spid="303"/>
                                        </p:tgtEl>
                                        <p:attrNameLst>
                                          <p:attrName>style.visibility</p:attrName>
                                        </p:attrNameLst>
                                      </p:cBhvr>
                                      <p:to>
                                        <p:strVal val="visible"/>
                                      </p:to>
                                    </p:set>
                                  </p:childTnLst>
                                </p:cTn>
                              </p:par>
                            </p:childTnLst>
                          </p:cTn>
                        </p:par>
                        <p:par>
                          <p:cTn id="24" fill="hold">
                            <p:stCondLst>
                              <p:cond delay="0"/>
                            </p:stCondLst>
                            <p:childTnLst>
                              <p:par>
                                <p:cTn id="25" presetClass="entr" nodeType="afterEffect" presetSubtype="0" presetID="1" grpId="7" fill="hold">
                                  <p:stCondLst>
                                    <p:cond delay="0"/>
                                  </p:stCondLst>
                                  <p:iterate type="el" backwards="0">
                                    <p:tmAbs val="0"/>
                                  </p:iterate>
                                  <p:childTnLst>
                                    <p:set>
                                      <p:cBhvr>
                                        <p:cTn id="26" fill="hold"/>
                                        <p:tgtEl>
                                          <p:spTgt spid="30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8" fill="hold">
                                  <p:stCondLst>
                                    <p:cond delay="0"/>
                                  </p:stCondLst>
                                  <p:iterate type="el" backwards="0">
                                    <p:tmAbs val="0"/>
                                  </p:iterate>
                                  <p:childTnLst>
                                    <p:set>
                                      <p:cBhvr>
                                        <p:cTn id="30" fill="hold"/>
                                        <p:tgtEl>
                                          <p:spTgt spid="3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4" grpId="8"/>
      <p:bldP build="whole" bldLvl="1" animBg="1" rev="0" advAuto="0" spid="287" grpId="5"/>
      <p:bldP build="whole" bldLvl="1" animBg="1" rev="0" advAuto="0" spid="301" grpId="4"/>
      <p:bldP build="whole" bldLvl="1" animBg="1" rev="0" advAuto="0" spid="285" grpId="1"/>
      <p:bldP build="whole" bldLvl="1" animBg="1" rev="0" advAuto="0" spid="286" grpId="3"/>
      <p:bldP build="whole" bldLvl="1" animBg="1" rev="0" advAuto="0" spid="303" grpId="6"/>
      <p:bldP build="whole" bldLvl="1" animBg="1" rev="0" advAuto="0" spid="288" grpId="2"/>
      <p:bldP build="whole" bldLvl="1" animBg="1" rev="0" advAuto="0" spid="302" grpId="7"/>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06" name="Title 1"/>
          <p:cNvSpPr/>
          <p:nvPr>
            <p:ph type="title"/>
          </p:nvPr>
        </p:nvSpPr>
        <p:spPr>
          <a:xfrm>
            <a:off x="937527" y="622248"/>
            <a:ext cx="10580239" cy="1325564"/>
          </a:xfrm>
          <a:prstGeom prst="rect">
            <a:avLst/>
          </a:prstGeom>
        </p:spPr>
        <p:txBody>
          <a:bodyPr/>
          <a:lstStyle>
            <a:lvl1pPr>
              <a:defRPr sz="5400">
                <a:solidFill>
                  <a:srgbClr val="FFFFFF"/>
                </a:solidFill>
                <a:latin typeface="Arial Rounded MT Bold"/>
                <a:ea typeface="Arial Rounded MT Bold"/>
                <a:cs typeface="Arial Rounded MT Bold"/>
                <a:sym typeface="Arial Rounded MT Bold"/>
              </a:defRPr>
            </a:lvl1pPr>
          </a:lstStyle>
          <a:p>
            <a:pPr/>
            <a:r>
              <a:t>Is it “SECURE” ?</a:t>
            </a:r>
          </a:p>
        </p:txBody>
      </p:sp>
      <p:sp>
        <p:nvSpPr>
          <p:cNvPr id="307" name="Title 1"/>
          <p:cNvSpPr/>
          <p:nvPr/>
        </p:nvSpPr>
        <p:spPr>
          <a:xfrm>
            <a:off x="1357629" y="1718231"/>
            <a:ext cx="10261943" cy="408901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marL="571500" indent="-571500">
              <a:lnSpc>
                <a:spcPct val="90000"/>
              </a:lnSpc>
              <a:buSzPct val="100000"/>
              <a:buFont typeface="Arial"/>
              <a:buChar char="•"/>
              <a:defRPr sz="4000">
                <a:solidFill>
                  <a:srgbClr val="203864"/>
                </a:solidFill>
              </a:defRPr>
            </a:pPr>
            <a:r>
              <a:t>Private keys are only stored on your browser</a:t>
            </a:r>
            <a:endParaRPr sz="4400">
              <a:latin typeface="Calibri Light"/>
              <a:ea typeface="Calibri Light"/>
              <a:cs typeface="Calibri Light"/>
              <a:sym typeface="Calibri Light"/>
            </a:endParaRPr>
          </a:p>
          <a:p>
            <a:pPr lvl="1" marL="1028700" indent="-571500">
              <a:buSzPct val="100000"/>
              <a:buFont typeface="Arial"/>
              <a:buChar char="•"/>
              <a:defRPr sz="2800">
                <a:solidFill>
                  <a:srgbClr val="203864"/>
                </a:solidFill>
              </a:defRPr>
            </a:pPr>
            <a:r>
              <a:t>Don’t lose the seed or password</a:t>
            </a:r>
          </a:p>
          <a:p>
            <a:pPr marL="571500" indent="-571500">
              <a:lnSpc>
                <a:spcPct val="90000"/>
              </a:lnSpc>
              <a:buSzPct val="100000"/>
              <a:buFont typeface="Arial"/>
              <a:buChar char="•"/>
              <a:defRPr sz="4000">
                <a:solidFill>
                  <a:srgbClr val="203864"/>
                </a:solidFill>
              </a:defRPr>
            </a:pPr>
            <a:r>
              <a:t>Not totally decentralized</a:t>
            </a:r>
            <a:endParaRPr sz="4400">
              <a:latin typeface="Calibri Light"/>
              <a:ea typeface="Calibri Light"/>
              <a:cs typeface="Calibri Light"/>
              <a:sym typeface="Calibri Light"/>
            </a:endParaRPr>
          </a:p>
          <a:p>
            <a:pPr lvl="1" marL="1028700" indent="-571500">
              <a:buSzPct val="100000"/>
              <a:buFont typeface="Arial"/>
              <a:buChar char="•"/>
              <a:defRPr sz="2800">
                <a:solidFill>
                  <a:srgbClr val="203864"/>
                </a:solidFill>
              </a:defRPr>
            </a:pPr>
            <a:r>
              <a:t>You have to trust infura</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09" name="Title 1"/>
          <p:cNvSpPr/>
          <p:nvPr>
            <p:ph type="title"/>
          </p:nvPr>
        </p:nvSpPr>
        <p:spPr>
          <a:xfrm>
            <a:off x="937527" y="622248"/>
            <a:ext cx="10580239" cy="1325564"/>
          </a:xfrm>
          <a:prstGeom prst="rect">
            <a:avLst/>
          </a:prstGeom>
        </p:spPr>
        <p:txBody>
          <a:bodyPr/>
          <a:lstStyle>
            <a:lvl1pPr>
              <a:defRPr sz="5400">
                <a:solidFill>
                  <a:srgbClr val="FFFFFF"/>
                </a:solidFill>
                <a:latin typeface="Arial Rounded MT Bold"/>
                <a:ea typeface="Arial Rounded MT Bold"/>
                <a:cs typeface="Arial Rounded MT Bold"/>
                <a:sym typeface="Arial Rounded MT Bold"/>
              </a:defRPr>
            </a:lvl1pPr>
          </a:lstStyle>
          <a:p>
            <a:pPr/>
            <a:r>
              <a:t>MetaMask</a:t>
            </a:r>
          </a:p>
        </p:txBody>
      </p:sp>
      <p:sp>
        <p:nvSpPr>
          <p:cNvPr id="310" name="Title 1"/>
          <p:cNvSpPr/>
          <p:nvPr/>
        </p:nvSpPr>
        <p:spPr>
          <a:xfrm>
            <a:off x="1357629" y="1718231"/>
            <a:ext cx="9791635" cy="408901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marL="417195" indent="-417195" defTabSz="667512">
              <a:lnSpc>
                <a:spcPct val="90000"/>
              </a:lnSpc>
              <a:buSzPct val="100000"/>
              <a:buFont typeface="Arial"/>
              <a:buChar char="•"/>
              <a:defRPr sz="2920">
                <a:solidFill>
                  <a:srgbClr val="203864"/>
                </a:solidFill>
              </a:defRPr>
            </a:pPr>
            <a:r>
              <a:t>How to use METAMASK</a:t>
            </a:r>
            <a:endParaRPr sz="3212">
              <a:latin typeface="Calibri Light"/>
              <a:ea typeface="Calibri Light"/>
              <a:cs typeface="Calibri Light"/>
              <a:sym typeface="Calibri Light"/>
            </a:endParaRPr>
          </a:p>
          <a:p>
            <a:pPr marL="417195" indent="-417195" defTabSz="667512">
              <a:lnSpc>
                <a:spcPct val="90000"/>
              </a:lnSpc>
              <a:buSzPct val="100000"/>
              <a:buFont typeface="Arial"/>
              <a:buChar char="•"/>
              <a:defRPr sz="2920">
                <a:solidFill>
                  <a:srgbClr val="203864"/>
                </a:solidFill>
              </a:defRPr>
            </a:pPr>
            <a:r>
              <a:t>Create Account</a:t>
            </a:r>
            <a:endParaRPr sz="3212">
              <a:latin typeface="Calibri Light"/>
              <a:ea typeface="Calibri Light"/>
              <a:cs typeface="Calibri Light"/>
              <a:sym typeface="Calibri Light"/>
            </a:endParaRPr>
          </a:p>
          <a:p>
            <a:pPr marL="417195" indent="-417195" defTabSz="667512">
              <a:lnSpc>
                <a:spcPct val="90000"/>
              </a:lnSpc>
              <a:buSzPct val="100000"/>
              <a:buFont typeface="Arial"/>
              <a:buChar char="•"/>
              <a:defRPr sz="2920">
                <a:solidFill>
                  <a:srgbClr val="203864"/>
                </a:solidFill>
              </a:defRPr>
            </a:pPr>
            <a:r>
              <a:t>Export Account</a:t>
            </a:r>
          </a:p>
          <a:p>
            <a:pPr marL="417195" indent="-417195" defTabSz="667512">
              <a:lnSpc>
                <a:spcPct val="90000"/>
              </a:lnSpc>
              <a:buSzPct val="100000"/>
              <a:buFont typeface="Arial"/>
              <a:buChar char="•"/>
              <a:defRPr sz="2920">
                <a:solidFill>
                  <a:srgbClr val="203864"/>
                </a:solidFill>
              </a:defRPr>
            </a:pPr>
            <a:r>
              <a:t>Import Accounts</a:t>
            </a:r>
            <a:endParaRPr sz="3212">
              <a:latin typeface="Calibri Light"/>
              <a:ea typeface="Calibri Light"/>
              <a:cs typeface="Calibri Light"/>
              <a:sym typeface="Calibri Light"/>
            </a:endParaRPr>
          </a:p>
          <a:p>
            <a:pPr lvl="1" marL="750951" indent="-417195" defTabSz="667512">
              <a:buSzPct val="100000"/>
              <a:buFont typeface="Arial"/>
              <a:buChar char="•"/>
              <a:defRPr sz="2920">
                <a:solidFill>
                  <a:srgbClr val="203864"/>
                </a:solidFill>
              </a:defRPr>
            </a:pPr>
            <a:r>
              <a:t>Private key</a:t>
            </a:r>
          </a:p>
          <a:p>
            <a:pPr lvl="1" marL="750951" indent="-417195" defTabSz="667512">
              <a:buSzPct val="100000"/>
              <a:buFont typeface="Arial"/>
              <a:buChar char="•"/>
              <a:defRPr sz="2920">
                <a:solidFill>
                  <a:srgbClr val="203864"/>
                </a:solidFill>
              </a:defRPr>
            </a:pPr>
            <a:r>
              <a:t>JSON File</a:t>
            </a:r>
          </a:p>
          <a:p>
            <a:pPr marL="417195" indent="-417195" defTabSz="667512">
              <a:lnSpc>
                <a:spcPct val="90000"/>
              </a:lnSpc>
              <a:buSzPct val="100000"/>
              <a:buFont typeface="Arial"/>
              <a:buChar char="•"/>
              <a:defRPr sz="2920">
                <a:solidFill>
                  <a:srgbClr val="203864"/>
                </a:solidFill>
              </a:defRPr>
            </a:pPr>
            <a:r>
              <a:t>Send Ether</a:t>
            </a:r>
          </a:p>
          <a:p>
            <a:pPr marL="417195" indent="-417195" defTabSz="667512">
              <a:lnSpc>
                <a:spcPct val="90000"/>
              </a:lnSpc>
              <a:buSzPct val="100000"/>
              <a:buFont typeface="Arial"/>
              <a:buChar char="•"/>
              <a:defRPr sz="2920">
                <a:solidFill>
                  <a:srgbClr val="203864"/>
                </a:solidFill>
              </a:defRPr>
            </a:pPr>
            <a:r>
              <a:t>Buy Ether</a:t>
            </a:r>
          </a:p>
          <a:p>
            <a:pPr marL="417195" indent="-417195" defTabSz="667512">
              <a:lnSpc>
                <a:spcPct val="90000"/>
              </a:lnSpc>
              <a:buSzPct val="100000"/>
              <a:buFont typeface="Arial"/>
              <a:buChar char="•"/>
              <a:defRPr sz="2920">
                <a:solidFill>
                  <a:srgbClr val="203864"/>
                </a:solidFill>
              </a:defRPr>
            </a:pPr>
            <a:r>
              <a:t>Network</a:t>
            </a:r>
            <a:endParaRPr sz="3212">
              <a:latin typeface="Calibri Light"/>
              <a:ea typeface="Calibri Light"/>
              <a:cs typeface="Calibri Light"/>
              <a:sym typeface="Calibri Light"/>
            </a:endParaRPr>
          </a:p>
        </p:txBody>
      </p:sp>
      <p:pic>
        <p:nvPicPr>
          <p:cNvPr id="311" name="Picture 4" descr="Picture 4"/>
          <p:cNvPicPr>
            <a:picLocks noChangeAspect="1"/>
          </p:cNvPicPr>
          <p:nvPr/>
        </p:nvPicPr>
        <p:blipFill>
          <a:blip r:embed="rId3">
            <a:extLst/>
          </a:blip>
          <a:stretch>
            <a:fillRect/>
          </a:stretch>
        </p:blipFill>
        <p:spPr>
          <a:xfrm>
            <a:off x="6227645" y="1718230"/>
            <a:ext cx="5580326" cy="3388056"/>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13" name="Title 1"/>
          <p:cNvSpPr/>
          <p:nvPr>
            <p:ph type="title"/>
          </p:nvPr>
        </p:nvSpPr>
        <p:spPr>
          <a:xfrm>
            <a:off x="815895" y="611033"/>
            <a:ext cx="10580239" cy="1325563"/>
          </a:xfrm>
          <a:prstGeom prst="rect">
            <a:avLst/>
          </a:prstGeom>
        </p:spPr>
        <p:txBody>
          <a:bodyPr/>
          <a:lstStyle>
            <a:lvl1pPr>
              <a:defRPr sz="5400">
                <a:solidFill>
                  <a:srgbClr val="FFFFFF"/>
                </a:solidFill>
                <a:latin typeface="Arial Rounded MT Bold"/>
                <a:ea typeface="Arial Rounded MT Bold"/>
                <a:cs typeface="Arial Rounded MT Bold"/>
                <a:sym typeface="Arial Rounded MT Bold"/>
              </a:defRPr>
            </a:lvl1pPr>
          </a:lstStyle>
          <a:p>
            <a:pPr/>
            <a:r>
              <a:t>Account</a:t>
            </a:r>
          </a:p>
        </p:txBody>
      </p:sp>
      <p:pic>
        <p:nvPicPr>
          <p:cNvPr id="314" name="圖片 4" descr="圖片 4"/>
          <p:cNvPicPr>
            <a:picLocks noChangeAspect="1"/>
          </p:cNvPicPr>
          <p:nvPr/>
        </p:nvPicPr>
        <p:blipFill>
          <a:blip r:embed="rId3">
            <a:extLst/>
          </a:blip>
          <a:stretch>
            <a:fillRect/>
          </a:stretch>
        </p:blipFill>
        <p:spPr>
          <a:xfrm>
            <a:off x="1961034" y="1680390"/>
            <a:ext cx="8650505" cy="4359131"/>
          </a:xfrm>
          <a:prstGeom prst="rect">
            <a:avLst/>
          </a:prstGeom>
          <a:ln w="12700">
            <a:miter lim="400000"/>
          </a:ln>
        </p:spPr>
      </p:pic>
      <p:pic>
        <p:nvPicPr>
          <p:cNvPr id="315" name="Picture 5" descr="Picture 5"/>
          <p:cNvPicPr>
            <a:picLocks noChangeAspect="1"/>
          </p:cNvPicPr>
          <p:nvPr/>
        </p:nvPicPr>
        <p:blipFill>
          <a:blip r:embed="rId4">
            <a:extLst/>
          </a:blip>
          <a:stretch>
            <a:fillRect/>
          </a:stretch>
        </p:blipFill>
        <p:spPr>
          <a:xfrm>
            <a:off x="1115030" y="1680390"/>
            <a:ext cx="846005" cy="1181803"/>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17" name="Title 1"/>
          <p:cNvSpPr/>
          <p:nvPr>
            <p:ph type="title"/>
          </p:nvPr>
        </p:nvSpPr>
        <p:spPr>
          <a:xfrm>
            <a:off x="1187724" y="651227"/>
            <a:ext cx="10580239" cy="1325564"/>
          </a:xfrm>
          <a:prstGeom prst="rect">
            <a:avLst/>
          </a:prstGeom>
        </p:spPr>
        <p:txBody>
          <a:bodyPr/>
          <a:lstStyle>
            <a:lvl1pPr>
              <a:defRPr sz="5400">
                <a:solidFill>
                  <a:srgbClr val="FFFFFF"/>
                </a:solidFill>
                <a:latin typeface="Arial Rounded MT Bold"/>
                <a:ea typeface="Arial Rounded MT Bold"/>
                <a:cs typeface="Arial Rounded MT Bold"/>
                <a:sym typeface="Arial Rounded MT Bold"/>
              </a:defRPr>
            </a:lvl1pPr>
          </a:lstStyle>
          <a:p>
            <a:pPr/>
            <a:r>
              <a:t>Create Account </a:t>
            </a:r>
          </a:p>
        </p:txBody>
      </p:sp>
      <p:sp>
        <p:nvSpPr>
          <p:cNvPr id="318" name="圓角矩形 5"/>
          <p:cNvSpPr/>
          <p:nvPr/>
        </p:nvSpPr>
        <p:spPr>
          <a:xfrm>
            <a:off x="3478016" y="1943993"/>
            <a:ext cx="2078473" cy="3556439"/>
          </a:xfrm>
          <a:prstGeom prst="roundRect">
            <a:avLst>
              <a:gd name="adj" fmla="val 16667"/>
            </a:avLst>
          </a:prstGeom>
          <a:ln w="12700">
            <a:solidFill>
              <a:srgbClr val="000000"/>
            </a:solidFill>
            <a:miter/>
          </a:ln>
        </p:spPr>
        <p:txBody>
          <a:bodyPr lIns="45719" rIns="45719" anchor="ctr"/>
          <a:lstStyle/>
          <a:p>
            <a:pPr algn="ctr"/>
          </a:p>
        </p:txBody>
      </p:sp>
      <p:pic>
        <p:nvPicPr>
          <p:cNvPr id="319" name="Picture 5" descr="Picture 5"/>
          <p:cNvPicPr>
            <a:picLocks noChangeAspect="1"/>
          </p:cNvPicPr>
          <p:nvPr/>
        </p:nvPicPr>
        <p:blipFill>
          <a:blip r:embed="rId3">
            <a:extLst/>
          </a:blip>
          <a:stretch>
            <a:fillRect/>
          </a:stretch>
        </p:blipFill>
        <p:spPr>
          <a:xfrm>
            <a:off x="4159632" y="2128863"/>
            <a:ext cx="715241" cy="999136"/>
          </a:xfrm>
          <a:prstGeom prst="rect">
            <a:avLst/>
          </a:prstGeom>
          <a:ln w="12700">
            <a:miter lim="400000"/>
          </a:ln>
        </p:spPr>
      </p:pic>
      <p:grpSp>
        <p:nvGrpSpPr>
          <p:cNvPr id="322" name="圓角矩形 7"/>
          <p:cNvGrpSpPr/>
          <p:nvPr/>
        </p:nvGrpSpPr>
        <p:grpSpPr>
          <a:xfrm>
            <a:off x="3614961" y="3293995"/>
            <a:ext cx="1873597" cy="629063"/>
            <a:chOff x="0" y="0"/>
            <a:chExt cx="1873595" cy="629061"/>
          </a:xfrm>
        </p:grpSpPr>
        <p:sp>
          <p:nvSpPr>
            <p:cNvPr id="320" name="Rounded Rectangle"/>
            <p:cNvSpPr/>
            <p:nvPr/>
          </p:nvSpPr>
          <p:spPr>
            <a:xfrm>
              <a:off x="0" y="0"/>
              <a:ext cx="1873596" cy="629062"/>
            </a:xfrm>
            <a:prstGeom prst="roundRect">
              <a:avLst>
                <a:gd name="adj" fmla="val 16667"/>
              </a:avLst>
            </a:prstGeom>
            <a:solidFill>
              <a:schemeClr val="accent5"/>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321" name="Public Key (Account)"/>
            <p:cNvSpPr/>
            <p:nvPr/>
          </p:nvSpPr>
          <p:spPr>
            <a:xfrm>
              <a:off x="30707" y="2111"/>
              <a:ext cx="1812181"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Public Key (Account)</a:t>
              </a:r>
            </a:p>
          </p:txBody>
        </p:sp>
      </p:grpSp>
      <p:grpSp>
        <p:nvGrpSpPr>
          <p:cNvPr id="325" name="圓角矩形 8"/>
          <p:cNvGrpSpPr/>
          <p:nvPr/>
        </p:nvGrpSpPr>
        <p:grpSpPr>
          <a:xfrm>
            <a:off x="3614961" y="4207795"/>
            <a:ext cx="1873597" cy="629063"/>
            <a:chOff x="0" y="0"/>
            <a:chExt cx="1873595" cy="629061"/>
          </a:xfrm>
        </p:grpSpPr>
        <p:sp>
          <p:nvSpPr>
            <p:cNvPr id="323" name="Rounded Rectangle"/>
            <p:cNvSpPr/>
            <p:nvPr/>
          </p:nvSpPr>
          <p:spPr>
            <a:xfrm>
              <a:off x="0" y="0"/>
              <a:ext cx="1873596" cy="629062"/>
            </a:xfrm>
            <a:prstGeom prst="roundRect">
              <a:avLst>
                <a:gd name="adj" fmla="val 16667"/>
              </a:avLst>
            </a:prstGeom>
            <a:solidFill>
              <a:schemeClr val="accent2"/>
            </a:solidFill>
            <a:ln w="12700" cap="flat">
              <a:solidFill>
                <a:srgbClr val="AD5B24"/>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324" name="Private Key"/>
            <p:cNvSpPr/>
            <p:nvPr/>
          </p:nvSpPr>
          <p:spPr>
            <a:xfrm>
              <a:off x="30707" y="135460"/>
              <a:ext cx="1812181"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Private Key </a:t>
              </a:r>
            </a:p>
          </p:txBody>
        </p:sp>
      </p:grpSp>
      <p:grpSp>
        <p:nvGrpSpPr>
          <p:cNvPr id="354" name="群組 9"/>
          <p:cNvGrpSpPr/>
          <p:nvPr/>
        </p:nvGrpSpPr>
        <p:grpSpPr>
          <a:xfrm>
            <a:off x="6911913" y="2034326"/>
            <a:ext cx="4440821" cy="3466105"/>
            <a:chOff x="0" y="0"/>
            <a:chExt cx="4440820" cy="3466104"/>
          </a:xfrm>
        </p:grpSpPr>
        <p:grpSp>
          <p:nvGrpSpPr>
            <p:cNvPr id="328" name="Rounded Rectangle 10"/>
            <p:cNvGrpSpPr/>
            <p:nvPr/>
          </p:nvGrpSpPr>
          <p:grpSpPr>
            <a:xfrm>
              <a:off x="-1" y="-1"/>
              <a:ext cx="1864400" cy="594104"/>
              <a:chOff x="0" y="0"/>
              <a:chExt cx="1864398" cy="594103"/>
            </a:xfrm>
          </p:grpSpPr>
          <p:sp>
            <p:nvSpPr>
              <p:cNvPr id="326" name="Rounded Rectangle"/>
              <p:cNvSpPr/>
              <p:nvPr/>
            </p:nvSpPr>
            <p:spPr>
              <a:xfrm>
                <a:off x="0" y="0"/>
                <a:ext cx="1864399" cy="594104"/>
              </a:xfrm>
              <a:prstGeom prst="roundRect">
                <a:avLst>
                  <a:gd name="adj" fmla="val 16667"/>
                </a:avLst>
              </a:prstGeom>
              <a:solidFill>
                <a:schemeClr val="accent5"/>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327" name="Main"/>
              <p:cNvSpPr/>
              <p:nvPr/>
            </p:nvSpPr>
            <p:spPr>
              <a:xfrm>
                <a:off x="29001" y="117981"/>
                <a:ext cx="1806396"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Main</a:t>
                </a:r>
              </a:p>
            </p:txBody>
          </p:sp>
        </p:grpSp>
        <p:grpSp>
          <p:nvGrpSpPr>
            <p:cNvPr id="331" name="Rounded Rectangle 11"/>
            <p:cNvGrpSpPr/>
            <p:nvPr/>
          </p:nvGrpSpPr>
          <p:grpSpPr>
            <a:xfrm>
              <a:off x="-1" y="897780"/>
              <a:ext cx="1864400" cy="636860"/>
              <a:chOff x="0" y="0"/>
              <a:chExt cx="1864398" cy="636858"/>
            </a:xfrm>
          </p:grpSpPr>
          <p:sp>
            <p:nvSpPr>
              <p:cNvPr id="329" name="Rounded Rectangle"/>
              <p:cNvSpPr/>
              <p:nvPr/>
            </p:nvSpPr>
            <p:spPr>
              <a:xfrm>
                <a:off x="0" y="0"/>
                <a:ext cx="1864399" cy="636859"/>
              </a:xfrm>
              <a:prstGeom prst="roundRect">
                <a:avLst>
                  <a:gd name="adj" fmla="val 16667"/>
                </a:avLst>
              </a:prstGeom>
              <a:solidFill>
                <a:srgbClr val="806000"/>
              </a:solidFill>
              <a:ln w="12700" cap="flat">
                <a:solidFill>
                  <a:srgbClr val="BA8C00"/>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330" name="Ropsten"/>
              <p:cNvSpPr/>
              <p:nvPr/>
            </p:nvSpPr>
            <p:spPr>
              <a:xfrm>
                <a:off x="31088" y="139359"/>
                <a:ext cx="1802222"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Ropsten</a:t>
                </a:r>
              </a:p>
            </p:txBody>
          </p:sp>
        </p:grpSp>
        <p:grpSp>
          <p:nvGrpSpPr>
            <p:cNvPr id="334" name="Rounded Rectangle 12"/>
            <p:cNvGrpSpPr/>
            <p:nvPr/>
          </p:nvGrpSpPr>
          <p:grpSpPr>
            <a:xfrm>
              <a:off x="-1" y="1819377"/>
              <a:ext cx="1858100" cy="665223"/>
              <a:chOff x="0" y="0"/>
              <a:chExt cx="1858098" cy="665221"/>
            </a:xfrm>
          </p:grpSpPr>
          <p:sp>
            <p:nvSpPr>
              <p:cNvPr id="332" name="Rounded Rectangle"/>
              <p:cNvSpPr/>
              <p:nvPr/>
            </p:nvSpPr>
            <p:spPr>
              <a:xfrm>
                <a:off x="0" y="0"/>
                <a:ext cx="1858099" cy="665222"/>
              </a:xfrm>
              <a:prstGeom prst="roundRect">
                <a:avLst>
                  <a:gd name="adj" fmla="val 16667"/>
                </a:avLst>
              </a:prstGeom>
              <a:solidFill>
                <a:srgbClr val="548235"/>
              </a:solidFill>
              <a:ln w="12700" cap="flat">
                <a:solidFill>
                  <a:srgbClr val="BA8C00"/>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333" name="Kovan"/>
              <p:cNvSpPr/>
              <p:nvPr/>
            </p:nvSpPr>
            <p:spPr>
              <a:xfrm>
                <a:off x="32473" y="153540"/>
                <a:ext cx="1793152"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Kovan</a:t>
                </a:r>
              </a:p>
            </p:txBody>
          </p:sp>
        </p:grpSp>
        <p:grpSp>
          <p:nvGrpSpPr>
            <p:cNvPr id="337" name="Rounded Rectangle 13"/>
            <p:cNvGrpSpPr/>
            <p:nvPr/>
          </p:nvGrpSpPr>
          <p:grpSpPr>
            <a:xfrm>
              <a:off x="-1" y="2802530"/>
              <a:ext cx="1858100" cy="663574"/>
              <a:chOff x="0" y="0"/>
              <a:chExt cx="1858098" cy="663573"/>
            </a:xfrm>
          </p:grpSpPr>
          <p:sp>
            <p:nvSpPr>
              <p:cNvPr id="335" name="Rounded Rectangle"/>
              <p:cNvSpPr/>
              <p:nvPr/>
            </p:nvSpPr>
            <p:spPr>
              <a:xfrm>
                <a:off x="0" y="0"/>
                <a:ext cx="1858099" cy="663574"/>
              </a:xfrm>
              <a:prstGeom prst="roundRect">
                <a:avLst>
                  <a:gd name="adj" fmla="val 16667"/>
                </a:avLst>
              </a:prstGeom>
              <a:solidFill>
                <a:srgbClr val="535353"/>
              </a:solidFill>
              <a:ln w="12700" cap="flat">
                <a:solidFill>
                  <a:srgbClr val="787878"/>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336" name="Rinkeby"/>
              <p:cNvSpPr/>
              <p:nvPr/>
            </p:nvSpPr>
            <p:spPr>
              <a:xfrm>
                <a:off x="32392" y="152716"/>
                <a:ext cx="1793314"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Rinkeby</a:t>
                </a:r>
              </a:p>
            </p:txBody>
          </p:sp>
        </p:grpSp>
        <p:grpSp>
          <p:nvGrpSpPr>
            <p:cNvPr id="340" name="Rounded Rectangle 10"/>
            <p:cNvGrpSpPr/>
            <p:nvPr/>
          </p:nvGrpSpPr>
          <p:grpSpPr>
            <a:xfrm>
              <a:off x="2576422" y="-1"/>
              <a:ext cx="1864399" cy="594104"/>
              <a:chOff x="0" y="0"/>
              <a:chExt cx="1864398" cy="594103"/>
            </a:xfrm>
          </p:grpSpPr>
          <p:sp>
            <p:nvSpPr>
              <p:cNvPr id="338" name="Rounded Rectangle"/>
              <p:cNvSpPr/>
              <p:nvPr/>
            </p:nvSpPr>
            <p:spPr>
              <a:xfrm>
                <a:off x="0" y="0"/>
                <a:ext cx="1864399" cy="594104"/>
              </a:xfrm>
              <a:prstGeom prst="roundRect">
                <a:avLst>
                  <a:gd name="adj" fmla="val 16667"/>
                </a:avLst>
              </a:prstGeom>
              <a:solidFill>
                <a:schemeClr val="accent5"/>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339" name="0xe589…."/>
              <p:cNvSpPr/>
              <p:nvPr/>
            </p:nvSpPr>
            <p:spPr>
              <a:xfrm>
                <a:off x="29001" y="117981"/>
                <a:ext cx="1806396"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0xe589….</a:t>
                </a:r>
              </a:p>
            </p:txBody>
          </p:sp>
        </p:grpSp>
        <p:grpSp>
          <p:nvGrpSpPr>
            <p:cNvPr id="343" name="Rounded Rectangle 11"/>
            <p:cNvGrpSpPr/>
            <p:nvPr/>
          </p:nvGrpSpPr>
          <p:grpSpPr>
            <a:xfrm>
              <a:off x="2576422" y="897780"/>
              <a:ext cx="1864399" cy="636860"/>
              <a:chOff x="0" y="0"/>
              <a:chExt cx="1864398" cy="636858"/>
            </a:xfrm>
          </p:grpSpPr>
          <p:sp>
            <p:nvSpPr>
              <p:cNvPr id="341" name="Rounded Rectangle"/>
              <p:cNvSpPr/>
              <p:nvPr/>
            </p:nvSpPr>
            <p:spPr>
              <a:xfrm>
                <a:off x="0" y="0"/>
                <a:ext cx="1864399" cy="636859"/>
              </a:xfrm>
              <a:prstGeom prst="roundRect">
                <a:avLst>
                  <a:gd name="adj" fmla="val 16667"/>
                </a:avLst>
              </a:prstGeom>
              <a:solidFill>
                <a:srgbClr val="806000"/>
              </a:solidFill>
              <a:ln w="12700" cap="flat">
                <a:solidFill>
                  <a:srgbClr val="BA8C00"/>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342" name="0xe589…."/>
              <p:cNvSpPr/>
              <p:nvPr/>
            </p:nvSpPr>
            <p:spPr>
              <a:xfrm>
                <a:off x="31088" y="139359"/>
                <a:ext cx="1802222"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0xe589….</a:t>
                </a:r>
              </a:p>
            </p:txBody>
          </p:sp>
        </p:grpSp>
        <p:grpSp>
          <p:nvGrpSpPr>
            <p:cNvPr id="346" name="Rounded Rectangle 12"/>
            <p:cNvGrpSpPr/>
            <p:nvPr/>
          </p:nvGrpSpPr>
          <p:grpSpPr>
            <a:xfrm>
              <a:off x="2576422" y="1819377"/>
              <a:ext cx="1858099" cy="665223"/>
              <a:chOff x="0" y="0"/>
              <a:chExt cx="1858098" cy="665221"/>
            </a:xfrm>
          </p:grpSpPr>
          <p:sp>
            <p:nvSpPr>
              <p:cNvPr id="344" name="Rounded Rectangle"/>
              <p:cNvSpPr/>
              <p:nvPr/>
            </p:nvSpPr>
            <p:spPr>
              <a:xfrm>
                <a:off x="0" y="0"/>
                <a:ext cx="1858099" cy="665222"/>
              </a:xfrm>
              <a:prstGeom prst="roundRect">
                <a:avLst>
                  <a:gd name="adj" fmla="val 16667"/>
                </a:avLst>
              </a:prstGeom>
              <a:solidFill>
                <a:srgbClr val="548235"/>
              </a:solidFill>
              <a:ln w="12700" cap="flat">
                <a:solidFill>
                  <a:srgbClr val="BA8C00"/>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345" name="0xe589…."/>
              <p:cNvSpPr/>
              <p:nvPr/>
            </p:nvSpPr>
            <p:spPr>
              <a:xfrm>
                <a:off x="32473" y="153540"/>
                <a:ext cx="1793152"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0xe589….</a:t>
                </a:r>
              </a:p>
            </p:txBody>
          </p:sp>
        </p:grpSp>
        <p:grpSp>
          <p:nvGrpSpPr>
            <p:cNvPr id="349" name="Rounded Rectangle 13"/>
            <p:cNvGrpSpPr/>
            <p:nvPr/>
          </p:nvGrpSpPr>
          <p:grpSpPr>
            <a:xfrm>
              <a:off x="2576422" y="2802530"/>
              <a:ext cx="1858099" cy="663574"/>
              <a:chOff x="0" y="0"/>
              <a:chExt cx="1858098" cy="663573"/>
            </a:xfrm>
          </p:grpSpPr>
          <p:sp>
            <p:nvSpPr>
              <p:cNvPr id="347" name="Rounded Rectangle"/>
              <p:cNvSpPr/>
              <p:nvPr/>
            </p:nvSpPr>
            <p:spPr>
              <a:xfrm>
                <a:off x="0" y="0"/>
                <a:ext cx="1858099" cy="663574"/>
              </a:xfrm>
              <a:prstGeom prst="roundRect">
                <a:avLst>
                  <a:gd name="adj" fmla="val 16667"/>
                </a:avLst>
              </a:prstGeom>
              <a:solidFill>
                <a:srgbClr val="535353"/>
              </a:solidFill>
              <a:ln w="12700" cap="flat">
                <a:solidFill>
                  <a:srgbClr val="787878"/>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348" name="0xe589…."/>
              <p:cNvSpPr/>
              <p:nvPr/>
            </p:nvSpPr>
            <p:spPr>
              <a:xfrm>
                <a:off x="32392" y="152716"/>
                <a:ext cx="1793314" cy="358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0xe589….</a:t>
                </a:r>
              </a:p>
            </p:txBody>
          </p:sp>
        </p:grpSp>
        <p:sp>
          <p:nvSpPr>
            <p:cNvPr id="350" name="直線單箭頭接點 18"/>
            <p:cNvSpPr/>
            <p:nvPr/>
          </p:nvSpPr>
          <p:spPr>
            <a:xfrm>
              <a:off x="1864397" y="297051"/>
              <a:ext cx="712025" cy="1"/>
            </a:xfrm>
            <a:prstGeom prst="line">
              <a:avLst/>
            </a:prstGeom>
            <a:noFill/>
            <a:ln w="57150" cap="flat">
              <a:solidFill>
                <a:srgbClr val="000000"/>
              </a:solidFill>
              <a:prstDash val="solid"/>
              <a:miter lim="800000"/>
              <a:tailEnd type="triangle" w="med" len="med"/>
            </a:ln>
            <a:effectLst/>
          </p:spPr>
          <p:txBody>
            <a:bodyPr wrap="square" lIns="45719" tIns="45719" rIns="45719" bIns="45719" numCol="1" anchor="t">
              <a:noAutofit/>
            </a:bodyPr>
            <a:lstStyle/>
            <a:p>
              <a:pPr/>
            </a:p>
          </p:txBody>
        </p:sp>
        <p:sp>
          <p:nvSpPr>
            <p:cNvPr id="351" name="直線單箭頭接點 19"/>
            <p:cNvSpPr/>
            <p:nvPr/>
          </p:nvSpPr>
          <p:spPr>
            <a:xfrm>
              <a:off x="1864397" y="1216209"/>
              <a:ext cx="712025" cy="1"/>
            </a:xfrm>
            <a:prstGeom prst="line">
              <a:avLst/>
            </a:prstGeom>
            <a:noFill/>
            <a:ln w="57150" cap="flat">
              <a:solidFill>
                <a:srgbClr val="000000"/>
              </a:solidFill>
              <a:prstDash val="solid"/>
              <a:miter lim="800000"/>
              <a:tailEnd type="triangle" w="med" len="med"/>
            </a:ln>
            <a:effectLst/>
          </p:spPr>
          <p:txBody>
            <a:bodyPr wrap="square" lIns="45719" tIns="45719" rIns="45719" bIns="45719" numCol="1" anchor="t">
              <a:noAutofit/>
            </a:bodyPr>
            <a:lstStyle/>
            <a:p>
              <a:pPr/>
            </a:p>
          </p:txBody>
        </p:sp>
        <p:sp>
          <p:nvSpPr>
            <p:cNvPr id="352" name="直線單箭頭接點 20"/>
            <p:cNvSpPr/>
            <p:nvPr/>
          </p:nvSpPr>
          <p:spPr>
            <a:xfrm>
              <a:off x="1858097" y="2151988"/>
              <a:ext cx="712025" cy="1"/>
            </a:xfrm>
            <a:prstGeom prst="line">
              <a:avLst/>
            </a:prstGeom>
            <a:noFill/>
            <a:ln w="57150" cap="flat">
              <a:solidFill>
                <a:srgbClr val="000000"/>
              </a:solidFill>
              <a:prstDash val="solid"/>
              <a:miter lim="800000"/>
              <a:tailEnd type="triangle" w="med" len="med"/>
            </a:ln>
            <a:effectLst/>
          </p:spPr>
          <p:txBody>
            <a:bodyPr wrap="square" lIns="45719" tIns="45719" rIns="45719" bIns="45719" numCol="1" anchor="t">
              <a:noAutofit/>
            </a:bodyPr>
            <a:lstStyle/>
            <a:p>
              <a:pPr/>
            </a:p>
          </p:txBody>
        </p:sp>
        <p:sp>
          <p:nvSpPr>
            <p:cNvPr id="353" name="直線單箭頭接點 21"/>
            <p:cNvSpPr/>
            <p:nvPr/>
          </p:nvSpPr>
          <p:spPr>
            <a:xfrm>
              <a:off x="1864397" y="3134316"/>
              <a:ext cx="712025" cy="1"/>
            </a:xfrm>
            <a:prstGeom prst="line">
              <a:avLst/>
            </a:prstGeom>
            <a:noFill/>
            <a:ln w="57150" cap="flat">
              <a:solidFill>
                <a:srgbClr val="000000"/>
              </a:solidFill>
              <a:prstDash val="solid"/>
              <a:miter lim="800000"/>
              <a:tailEnd type="triangle" w="med" len="med"/>
            </a:ln>
            <a:effectLst/>
          </p:spPr>
          <p:txBody>
            <a:bodyPr wrap="square" lIns="45719" tIns="45719" rIns="45719" bIns="45719" numCol="1" anchor="t">
              <a:noAutofit/>
            </a:bodyPr>
            <a:lstStyle/>
            <a:p>
              <a:pPr/>
            </a:p>
          </p:txBody>
        </p:sp>
      </p:grpSp>
      <p:sp>
        <p:nvSpPr>
          <p:cNvPr id="355" name="直線單箭頭接點 22"/>
          <p:cNvSpPr/>
          <p:nvPr/>
        </p:nvSpPr>
        <p:spPr>
          <a:xfrm>
            <a:off x="5695589" y="3923057"/>
            <a:ext cx="1078303" cy="1"/>
          </a:xfrm>
          <a:prstGeom prst="line">
            <a:avLst/>
          </a:prstGeom>
          <a:ln w="57150">
            <a:solidFill>
              <a:srgbClr val="000000"/>
            </a:solidFill>
            <a:miter/>
            <a:tailEnd type="triangle"/>
          </a:ln>
        </p:spPr>
        <p:txBody>
          <a:bodyPr lIns="45719" rIns="45719"/>
          <a:lstStyle/>
          <a:p>
            <a:pPr/>
          </a:p>
        </p:txBody>
      </p:sp>
      <p:pic>
        <p:nvPicPr>
          <p:cNvPr id="356" name="圖片 23" descr="圖片 23"/>
          <p:cNvPicPr>
            <a:picLocks noChangeAspect="1"/>
          </p:cNvPicPr>
          <p:nvPr/>
        </p:nvPicPr>
        <p:blipFill>
          <a:blip r:embed="rId4">
            <a:extLst/>
          </a:blip>
          <a:stretch>
            <a:fillRect/>
          </a:stretch>
        </p:blipFill>
        <p:spPr>
          <a:xfrm>
            <a:off x="613668" y="2016162"/>
            <a:ext cx="2140533" cy="3581391"/>
          </a:xfrm>
          <a:prstGeom prst="rect">
            <a:avLst/>
          </a:prstGeom>
          <a:ln w="12700">
            <a:miter lim="400000"/>
          </a:ln>
        </p:spPr>
      </p:pic>
      <p:sp>
        <p:nvSpPr>
          <p:cNvPr id="357" name="直線單箭頭接點 24"/>
          <p:cNvSpPr/>
          <p:nvPr/>
        </p:nvSpPr>
        <p:spPr>
          <a:xfrm>
            <a:off x="2757351" y="3923057"/>
            <a:ext cx="720666" cy="1"/>
          </a:xfrm>
          <a:prstGeom prst="line">
            <a:avLst/>
          </a:prstGeom>
          <a:ln w="57150">
            <a:solidFill>
              <a:srgbClr val="000000"/>
            </a:solidFill>
            <a:miter/>
            <a:tailEnd type="triangle"/>
          </a:ln>
        </p:spPr>
        <p:txBody>
          <a:bodyPr lIns="45719" rIns="45719"/>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18"/>
                                        </p:tgtEl>
                                        <p:attrNameLst>
                                          <p:attrName>style.visibility</p:attrName>
                                        </p:attrNameLst>
                                      </p:cBhvr>
                                      <p:to>
                                        <p:strVal val="visible"/>
                                      </p:to>
                                    </p:set>
                                  </p:childTnLst>
                                </p:cTn>
                              </p:par>
                            </p:childTnLst>
                          </p:cTn>
                        </p:par>
                        <p:par>
                          <p:cTn id="11" fill="hold">
                            <p:stCondLst>
                              <p:cond delay="0"/>
                            </p:stCondLst>
                            <p:childTnLst>
                              <p:par>
                                <p:cTn id="12" presetClass="entr" nodeType="afterEffect" presetSubtype="0" presetID="1" grpId="3" fill="hold">
                                  <p:stCondLst>
                                    <p:cond delay="0"/>
                                  </p:stCondLst>
                                  <p:iterate type="el" backwards="0">
                                    <p:tmAbs val="0"/>
                                  </p:iterate>
                                  <p:childTnLst>
                                    <p:set>
                                      <p:cBhvr>
                                        <p:cTn id="13" fill="hold"/>
                                        <p:tgtEl>
                                          <p:spTgt spid="319"/>
                                        </p:tgtEl>
                                        <p:attrNameLst>
                                          <p:attrName>style.visibility</p:attrName>
                                        </p:attrNameLst>
                                      </p:cBhvr>
                                      <p:to>
                                        <p:strVal val="visible"/>
                                      </p:to>
                                    </p:set>
                                  </p:childTnLst>
                                </p:cTn>
                              </p:par>
                            </p:childTnLst>
                          </p:cTn>
                        </p:par>
                        <p:par>
                          <p:cTn id="14" fill="hold">
                            <p:stCondLst>
                              <p:cond delay="0"/>
                            </p:stCondLst>
                            <p:childTnLst>
                              <p:par>
                                <p:cTn id="15" presetClass="entr" nodeType="afterEffect" presetSubtype="0" presetID="1" grpId="4" fill="hold">
                                  <p:stCondLst>
                                    <p:cond delay="0"/>
                                  </p:stCondLst>
                                  <p:iterate type="el" backwards="0">
                                    <p:tmAbs val="0"/>
                                  </p:iterate>
                                  <p:childTnLst>
                                    <p:set>
                                      <p:cBhvr>
                                        <p:cTn id="16" fill="hold"/>
                                        <p:tgtEl>
                                          <p:spTgt spid="322"/>
                                        </p:tgtEl>
                                        <p:attrNameLst>
                                          <p:attrName>style.visibility</p:attrName>
                                        </p:attrNameLst>
                                      </p:cBhvr>
                                      <p:to>
                                        <p:strVal val="visible"/>
                                      </p:to>
                                    </p:set>
                                  </p:childTnLst>
                                </p:cTn>
                              </p:par>
                            </p:childTnLst>
                          </p:cTn>
                        </p:par>
                        <p:par>
                          <p:cTn id="17" fill="hold">
                            <p:stCondLst>
                              <p:cond delay="0"/>
                            </p:stCondLst>
                            <p:childTnLst>
                              <p:par>
                                <p:cTn id="18" presetClass="entr" nodeType="afterEffect" presetSubtype="0" presetID="1" grpId="5" fill="hold">
                                  <p:stCondLst>
                                    <p:cond delay="0"/>
                                  </p:stCondLst>
                                  <p:iterate type="el" backwards="0">
                                    <p:tmAbs val="0"/>
                                  </p:iterate>
                                  <p:childTnLst>
                                    <p:set>
                                      <p:cBhvr>
                                        <p:cTn id="19" fill="hold"/>
                                        <p:tgtEl>
                                          <p:spTgt spid="32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0" presetID="1" grpId="6" fill="hold">
                                  <p:stCondLst>
                                    <p:cond delay="0"/>
                                  </p:stCondLst>
                                  <p:iterate type="el" backwards="0">
                                    <p:tmAbs val="0"/>
                                  </p:iterate>
                                  <p:childTnLst>
                                    <p:set>
                                      <p:cBhvr>
                                        <p:cTn id="23" fill="hold"/>
                                        <p:tgtEl>
                                          <p:spTgt spid="35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0" presetID="1" grpId="7" fill="hold">
                                  <p:stCondLst>
                                    <p:cond delay="0"/>
                                  </p:stCondLst>
                                  <p:iterate type="el" backwards="0">
                                    <p:tmAbs val="0"/>
                                  </p:iterate>
                                  <p:childTnLst>
                                    <p:set>
                                      <p:cBhvr>
                                        <p:cTn id="27" fill="hold"/>
                                        <p:tgtEl>
                                          <p:spTgt spid="3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4" grpId="7"/>
      <p:bldP build="whole" bldLvl="1" animBg="1" rev="0" advAuto="0" spid="319" grpId="3"/>
      <p:bldP build="whole" bldLvl="1" animBg="1" rev="0" advAuto="0" spid="355" grpId="6"/>
      <p:bldP build="whole" bldLvl="1" animBg="1" rev="0" advAuto="0" spid="318" grpId="2"/>
      <p:bldP build="whole" bldLvl="1" animBg="1" rev="0" advAuto="0" spid="357" grpId="1"/>
      <p:bldP build="whole" bldLvl="1" animBg="1" rev="0" advAuto="0" spid="325" grpId="5"/>
      <p:bldP build="whole" bldLvl="1" animBg="1" rev="0" advAuto="0" spid="322" grpId="4"/>
    </p:bldLst>
  </p:timing>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59" name="Title 1"/>
          <p:cNvSpPr/>
          <p:nvPr>
            <p:ph type="title"/>
          </p:nvPr>
        </p:nvSpPr>
        <p:spPr>
          <a:xfrm>
            <a:off x="435884" y="406011"/>
            <a:ext cx="10580239" cy="1325564"/>
          </a:xfrm>
          <a:prstGeom prst="rect">
            <a:avLst/>
          </a:prstGeom>
        </p:spPr>
        <p:txBody>
          <a:bodyPr/>
          <a:lstStyle>
            <a:lvl1pPr>
              <a:defRPr sz="5400">
                <a:solidFill>
                  <a:srgbClr val="FFFFFF"/>
                </a:solidFill>
                <a:latin typeface="Arial Rounded MT Bold"/>
                <a:ea typeface="Arial Rounded MT Bold"/>
                <a:cs typeface="Arial Rounded MT Bold"/>
                <a:sym typeface="Arial Rounded MT Bold"/>
              </a:defRPr>
            </a:lvl1pPr>
          </a:lstStyle>
          <a:p>
            <a:pPr/>
            <a:r>
              <a:t>Metamask – Export account</a:t>
            </a:r>
          </a:p>
        </p:txBody>
      </p:sp>
      <p:sp>
        <p:nvSpPr>
          <p:cNvPr id="360" name="Title 1"/>
          <p:cNvSpPr/>
          <p:nvPr/>
        </p:nvSpPr>
        <p:spPr>
          <a:xfrm>
            <a:off x="1357629" y="1718231"/>
            <a:ext cx="9791635" cy="408901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571500" indent="-571500">
              <a:buSzPct val="100000"/>
              <a:buFont typeface="Arial"/>
              <a:buChar char="•"/>
              <a:defRPr sz="4000">
                <a:solidFill>
                  <a:srgbClr val="203864"/>
                </a:solidFill>
              </a:defRPr>
            </a:pPr>
            <a:r>
              <a:t>Export account </a:t>
            </a:r>
            <a:r>
              <a:rPr>
                <a:latin typeface="Wingdings"/>
                <a:ea typeface="Wingdings"/>
                <a:cs typeface="Wingdings"/>
                <a:sym typeface="Wingdings"/>
              </a:rPr>
              <a:t></a:t>
            </a:r>
            <a:r>
              <a:t>Export private key </a:t>
            </a:r>
          </a:p>
        </p:txBody>
      </p:sp>
      <p:pic>
        <p:nvPicPr>
          <p:cNvPr id="361" name="圖片 25" descr="圖片 25"/>
          <p:cNvPicPr>
            <a:picLocks noChangeAspect="1"/>
          </p:cNvPicPr>
          <p:nvPr/>
        </p:nvPicPr>
        <p:blipFill>
          <a:blip r:embed="rId3">
            <a:extLst/>
          </a:blip>
          <a:stretch>
            <a:fillRect/>
          </a:stretch>
        </p:blipFill>
        <p:spPr>
          <a:xfrm>
            <a:off x="1798318" y="2530880"/>
            <a:ext cx="2097848" cy="3515784"/>
          </a:xfrm>
          <a:prstGeom prst="rect">
            <a:avLst/>
          </a:prstGeom>
          <a:ln w="12700">
            <a:miter lim="400000"/>
          </a:ln>
        </p:spPr>
      </p:pic>
      <p:pic>
        <p:nvPicPr>
          <p:cNvPr id="362" name="圖片 26" descr="圖片 26"/>
          <p:cNvPicPr>
            <a:picLocks noChangeAspect="1"/>
          </p:cNvPicPr>
          <p:nvPr/>
        </p:nvPicPr>
        <p:blipFill>
          <a:blip r:embed="rId4">
            <a:extLst/>
          </a:blip>
          <a:stretch>
            <a:fillRect/>
          </a:stretch>
        </p:blipFill>
        <p:spPr>
          <a:xfrm>
            <a:off x="4720997" y="2509557"/>
            <a:ext cx="2118861" cy="3515784"/>
          </a:xfrm>
          <a:prstGeom prst="rect">
            <a:avLst/>
          </a:prstGeom>
          <a:ln w="12700">
            <a:miter lim="400000"/>
          </a:ln>
        </p:spPr>
      </p:pic>
      <p:pic>
        <p:nvPicPr>
          <p:cNvPr id="363" name="圖片 27" descr="圖片 27"/>
          <p:cNvPicPr>
            <a:picLocks noChangeAspect="1"/>
          </p:cNvPicPr>
          <p:nvPr/>
        </p:nvPicPr>
        <p:blipFill>
          <a:blip r:embed="rId5">
            <a:extLst/>
          </a:blip>
          <a:stretch>
            <a:fillRect/>
          </a:stretch>
        </p:blipFill>
        <p:spPr>
          <a:xfrm>
            <a:off x="7460756" y="2524879"/>
            <a:ext cx="2100425" cy="3527785"/>
          </a:xfrm>
          <a:prstGeom prst="rect">
            <a:avLst/>
          </a:prstGeom>
          <a:ln w="12700">
            <a:miter lim="400000"/>
          </a:ln>
        </p:spPr>
      </p:pic>
      <p:sp>
        <p:nvSpPr>
          <p:cNvPr id="364" name="矩形 2"/>
          <p:cNvSpPr/>
          <p:nvPr/>
        </p:nvSpPr>
        <p:spPr>
          <a:xfrm>
            <a:off x="5051500" y="3865191"/>
            <a:ext cx="1427358" cy="280922"/>
          </a:xfrm>
          <a:prstGeom prst="rect">
            <a:avLst/>
          </a:prstGeom>
          <a:ln w="38100">
            <a:solidFill>
              <a:srgbClr val="FF0000"/>
            </a:solidFill>
            <a:miter/>
          </a:ln>
        </p:spPr>
        <p:txBody>
          <a:bodyPr lIns="45719" rIns="45719" anchor="ctr"/>
          <a:lstStyle/>
          <a:p>
            <a:pPr algn="ctr">
              <a:defRPr>
                <a:solidFill>
                  <a:srgbClr val="FFFFFF"/>
                </a:solidFill>
              </a:defRPr>
            </a:pPr>
          </a:p>
        </p:txBody>
      </p:sp>
      <p:sp>
        <p:nvSpPr>
          <p:cNvPr id="365" name="直線單箭頭接點 4"/>
          <p:cNvSpPr/>
          <p:nvPr/>
        </p:nvSpPr>
        <p:spPr>
          <a:xfrm flipV="1">
            <a:off x="4466264" y="4242873"/>
            <a:ext cx="585237" cy="424275"/>
          </a:xfrm>
          <a:prstGeom prst="line">
            <a:avLst/>
          </a:prstGeom>
          <a:ln w="57150">
            <a:solidFill>
              <a:srgbClr val="FF0000"/>
            </a:solidFill>
            <a:miter/>
            <a:tailEnd type="triangle"/>
          </a:ln>
        </p:spPr>
        <p:txBody>
          <a:bodyPr lIns="45719" rIns="45719"/>
          <a:lstStyle/>
          <a:p>
            <a:pPr/>
          </a:p>
        </p:txBody>
      </p:sp>
      <p:sp>
        <p:nvSpPr>
          <p:cNvPr id="366" name="矩形 29"/>
          <p:cNvSpPr/>
          <p:nvPr/>
        </p:nvSpPr>
        <p:spPr>
          <a:xfrm>
            <a:off x="7921567" y="4024295"/>
            <a:ext cx="843291" cy="280922"/>
          </a:xfrm>
          <a:prstGeom prst="rect">
            <a:avLst/>
          </a:prstGeom>
          <a:ln w="38100">
            <a:solidFill>
              <a:srgbClr val="FF0000"/>
            </a:solidFill>
            <a:miter/>
          </a:ln>
        </p:spPr>
        <p:txBody>
          <a:bodyPr lIns="45719" rIns="45719" anchor="ctr"/>
          <a:lstStyle/>
          <a:p>
            <a:pPr algn="ctr">
              <a:defRPr>
                <a:solidFill>
                  <a:srgbClr val="FFFFFF"/>
                </a:solidFill>
              </a:defRPr>
            </a:pPr>
          </a:p>
        </p:txBody>
      </p:sp>
      <p:sp>
        <p:nvSpPr>
          <p:cNvPr id="367" name="直線單箭頭接點 30"/>
          <p:cNvSpPr/>
          <p:nvPr/>
        </p:nvSpPr>
        <p:spPr>
          <a:xfrm flipV="1">
            <a:off x="7336332" y="4401977"/>
            <a:ext cx="585237" cy="424275"/>
          </a:xfrm>
          <a:prstGeom prst="line">
            <a:avLst/>
          </a:prstGeom>
          <a:ln w="57150">
            <a:solidFill>
              <a:srgbClr val="FF0000"/>
            </a:solidFill>
            <a:miter/>
            <a:tailEnd type="triangle"/>
          </a:ln>
        </p:spPr>
        <p:txBody>
          <a:bodyPr lIns="45719" rIns="45719"/>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362"/>
                                        </p:tgtEl>
                                        <p:attrNameLst>
                                          <p:attrName>style.visibility</p:attrName>
                                        </p:attrNameLst>
                                      </p:cBhvr>
                                      <p:to>
                                        <p:strVal val="visible"/>
                                      </p:to>
                                    </p:set>
                                    <p:anim calcmode="lin" valueType="num">
                                      <p:cBhvr>
                                        <p:cTn id="7" dur="500" fill="hold"/>
                                        <p:tgtEl>
                                          <p:spTgt spid="362"/>
                                        </p:tgtEl>
                                        <p:attrNameLst>
                                          <p:attrName>ppt_x</p:attrName>
                                        </p:attrNameLst>
                                      </p:cBhvr>
                                      <p:tavLst>
                                        <p:tav tm="0">
                                          <p:val>
                                            <p:strVal val="#ppt_x"/>
                                          </p:val>
                                        </p:tav>
                                        <p:tav tm="100000">
                                          <p:val>
                                            <p:strVal val="#ppt_x"/>
                                          </p:val>
                                        </p:tav>
                                      </p:tavLst>
                                    </p:anim>
                                    <p:anim calcmode="lin" valueType="num">
                                      <p:cBhvr>
                                        <p:cTn id="8" dur="500" fill="hold"/>
                                        <p:tgtEl>
                                          <p:spTgt spid="3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2" fill="hold">
                                  <p:stCondLst>
                                    <p:cond delay="0"/>
                                  </p:stCondLst>
                                  <p:iterate type="el" backwards="0">
                                    <p:tmAbs val="0"/>
                                  </p:iterate>
                                  <p:childTnLst>
                                    <p:set>
                                      <p:cBhvr>
                                        <p:cTn id="12" fill="hold"/>
                                        <p:tgtEl>
                                          <p:spTgt spid="364"/>
                                        </p:tgtEl>
                                        <p:attrNameLst>
                                          <p:attrName>style.visibility</p:attrName>
                                        </p:attrNameLst>
                                      </p:cBhvr>
                                      <p:to>
                                        <p:strVal val="visible"/>
                                      </p:to>
                                    </p:set>
                                  </p:childTnLst>
                                </p:cTn>
                              </p:par>
                            </p:childTnLst>
                          </p:cTn>
                        </p:par>
                        <p:par>
                          <p:cTn id="13" fill="hold">
                            <p:stCondLst>
                              <p:cond delay="0"/>
                            </p:stCondLst>
                            <p:childTnLst>
                              <p:par>
                                <p:cTn id="14" presetClass="entr" nodeType="afterEffect" presetSubtype="0" presetID="1" grpId="3" fill="hold">
                                  <p:stCondLst>
                                    <p:cond delay="0"/>
                                  </p:stCondLst>
                                  <p:iterate type="el" backwards="0">
                                    <p:tmAbs val="0"/>
                                  </p:iterate>
                                  <p:childTnLst>
                                    <p:set>
                                      <p:cBhvr>
                                        <p:cTn id="15" fill="hold"/>
                                        <p:tgtEl>
                                          <p:spTgt spid="36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4" presetID="2" grpId="4" fill="hold">
                                  <p:stCondLst>
                                    <p:cond delay="0"/>
                                  </p:stCondLst>
                                  <p:iterate type="el" backwards="0">
                                    <p:tmAbs val="0"/>
                                  </p:iterate>
                                  <p:childTnLst>
                                    <p:set>
                                      <p:cBhvr>
                                        <p:cTn id="19" fill="hold"/>
                                        <p:tgtEl>
                                          <p:spTgt spid="363"/>
                                        </p:tgtEl>
                                        <p:attrNameLst>
                                          <p:attrName>style.visibility</p:attrName>
                                        </p:attrNameLst>
                                      </p:cBhvr>
                                      <p:to>
                                        <p:strVal val="visible"/>
                                      </p:to>
                                    </p:set>
                                    <p:anim calcmode="lin" valueType="num">
                                      <p:cBhvr>
                                        <p:cTn id="20" dur="500" fill="hold"/>
                                        <p:tgtEl>
                                          <p:spTgt spid="363"/>
                                        </p:tgtEl>
                                        <p:attrNameLst>
                                          <p:attrName>ppt_x</p:attrName>
                                        </p:attrNameLst>
                                      </p:cBhvr>
                                      <p:tavLst>
                                        <p:tav tm="0">
                                          <p:val>
                                            <p:strVal val="#ppt_x"/>
                                          </p:val>
                                        </p:tav>
                                        <p:tav tm="100000">
                                          <p:val>
                                            <p:strVal val="#ppt_x"/>
                                          </p:val>
                                        </p:tav>
                                      </p:tavLst>
                                    </p:anim>
                                    <p:anim calcmode="lin" valueType="num">
                                      <p:cBhvr>
                                        <p:cTn id="21" dur="500" fill="hold"/>
                                        <p:tgtEl>
                                          <p:spTgt spid="36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0" presetID="1" grpId="5" fill="hold">
                                  <p:stCondLst>
                                    <p:cond delay="0"/>
                                  </p:stCondLst>
                                  <p:iterate type="el" backwards="0">
                                    <p:tmAbs val="0"/>
                                  </p:iterate>
                                  <p:childTnLst>
                                    <p:set>
                                      <p:cBhvr>
                                        <p:cTn id="25" fill="hold"/>
                                        <p:tgtEl>
                                          <p:spTgt spid="366"/>
                                        </p:tgtEl>
                                        <p:attrNameLst>
                                          <p:attrName>style.visibility</p:attrName>
                                        </p:attrNameLst>
                                      </p:cBhvr>
                                      <p:to>
                                        <p:strVal val="visible"/>
                                      </p:to>
                                    </p:set>
                                  </p:childTnLst>
                                </p:cTn>
                              </p:par>
                            </p:childTnLst>
                          </p:cTn>
                        </p:par>
                        <p:par>
                          <p:cTn id="26" fill="hold">
                            <p:stCondLst>
                              <p:cond delay="0"/>
                            </p:stCondLst>
                            <p:childTnLst>
                              <p:par>
                                <p:cTn id="27" presetClass="entr" nodeType="afterEffect" presetSubtype="0" presetID="1" grpId="6" fill="hold">
                                  <p:stCondLst>
                                    <p:cond delay="0"/>
                                  </p:stCondLst>
                                  <p:iterate type="el" backwards="0">
                                    <p:tmAbs val="0"/>
                                  </p:iterate>
                                  <p:childTnLst>
                                    <p:set>
                                      <p:cBhvr>
                                        <p:cTn id="28" fill="hold"/>
                                        <p:tgtEl>
                                          <p:spTgt spid="3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62" grpId="1"/>
      <p:bldP build="whole" bldLvl="1" animBg="1" rev="0" advAuto="0" spid="364" grpId="2"/>
      <p:bldP build="whole" bldLvl="1" animBg="1" rev="0" advAuto="0" spid="363" grpId="4"/>
      <p:bldP build="whole" bldLvl="1" animBg="1" rev="0" advAuto="0" spid="366" grpId="5"/>
      <p:bldP build="whole" bldLvl="1" animBg="1" rev="0" advAuto="0" spid="367" grpId="6"/>
      <p:bldP build="whole" bldLvl="1" animBg="1" rev="0" advAuto="0" spid="365" grpId="3"/>
    </p:bldLst>
  </p:timing>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69" name="Title 1"/>
          <p:cNvSpPr/>
          <p:nvPr>
            <p:ph type="title"/>
          </p:nvPr>
        </p:nvSpPr>
        <p:spPr>
          <a:xfrm>
            <a:off x="435884" y="406011"/>
            <a:ext cx="10580239" cy="1325564"/>
          </a:xfrm>
          <a:prstGeom prst="rect">
            <a:avLst/>
          </a:prstGeom>
        </p:spPr>
        <p:txBody>
          <a:bodyPr/>
          <a:lstStyle>
            <a:lvl1pPr>
              <a:defRPr sz="5400">
                <a:solidFill>
                  <a:srgbClr val="FFFFFF"/>
                </a:solidFill>
                <a:latin typeface="Arial Rounded MT Bold"/>
                <a:ea typeface="Arial Rounded MT Bold"/>
                <a:cs typeface="Arial Rounded MT Bold"/>
                <a:sym typeface="Arial Rounded MT Bold"/>
              </a:defRPr>
            </a:lvl1pPr>
          </a:lstStyle>
          <a:p>
            <a:pPr/>
            <a:r>
              <a:t>Metamask – Import account</a:t>
            </a:r>
          </a:p>
        </p:txBody>
      </p:sp>
      <p:sp>
        <p:nvSpPr>
          <p:cNvPr id="370" name="Title 1"/>
          <p:cNvSpPr/>
          <p:nvPr/>
        </p:nvSpPr>
        <p:spPr>
          <a:xfrm>
            <a:off x="498245" y="1736090"/>
            <a:ext cx="9791635" cy="4089012"/>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571500" indent="-571500">
              <a:buSzPct val="100000"/>
              <a:buFont typeface="Arial"/>
              <a:buChar char="•"/>
              <a:defRPr sz="4000">
                <a:solidFill>
                  <a:srgbClr val="203864"/>
                </a:solidFill>
              </a:defRPr>
            </a:pPr>
            <a:r>
              <a:t>Private Key</a:t>
            </a:r>
            <a:endParaRPr sz="4400">
              <a:latin typeface="Calibri Light"/>
              <a:ea typeface="Calibri Light"/>
              <a:cs typeface="Calibri Light"/>
              <a:sym typeface="Calibri Light"/>
            </a:endParaRPr>
          </a:p>
          <a:p>
            <a:pPr marL="571500" indent="-571500">
              <a:buSzPct val="100000"/>
              <a:buFont typeface="Arial"/>
              <a:buChar char="•"/>
              <a:defRPr sz="4000">
                <a:solidFill>
                  <a:srgbClr val="203864"/>
                </a:solidFill>
              </a:defRPr>
            </a:pPr>
            <a:r>
              <a:t>JSON File </a:t>
            </a:r>
          </a:p>
        </p:txBody>
      </p:sp>
      <p:pic>
        <p:nvPicPr>
          <p:cNvPr id="371" name="圖片 10" descr="圖片 10"/>
          <p:cNvPicPr>
            <a:picLocks noChangeAspect="1"/>
          </p:cNvPicPr>
          <p:nvPr/>
        </p:nvPicPr>
        <p:blipFill>
          <a:blip r:embed="rId3">
            <a:extLst/>
          </a:blip>
          <a:stretch>
            <a:fillRect/>
          </a:stretch>
        </p:blipFill>
        <p:spPr>
          <a:xfrm>
            <a:off x="9391115" y="1760152"/>
            <a:ext cx="2447753" cy="4129728"/>
          </a:xfrm>
          <a:prstGeom prst="rect">
            <a:avLst/>
          </a:prstGeom>
          <a:ln w="12700">
            <a:miter lim="400000"/>
          </a:ln>
        </p:spPr>
      </p:pic>
      <p:pic>
        <p:nvPicPr>
          <p:cNvPr id="372" name="圖片 11" descr="圖片 11"/>
          <p:cNvPicPr>
            <a:picLocks noChangeAspect="1"/>
          </p:cNvPicPr>
          <p:nvPr/>
        </p:nvPicPr>
        <p:blipFill>
          <a:blip r:embed="rId4">
            <a:extLst/>
          </a:blip>
          <a:stretch>
            <a:fillRect/>
          </a:stretch>
        </p:blipFill>
        <p:spPr>
          <a:xfrm>
            <a:off x="3953009" y="1736090"/>
            <a:ext cx="2485351" cy="4153789"/>
          </a:xfrm>
          <a:prstGeom prst="rect">
            <a:avLst/>
          </a:prstGeom>
          <a:ln w="12700">
            <a:miter lim="400000"/>
          </a:ln>
        </p:spPr>
      </p:pic>
      <p:pic>
        <p:nvPicPr>
          <p:cNvPr id="373" name="圖片 3" descr="圖片 3"/>
          <p:cNvPicPr>
            <a:picLocks noChangeAspect="1"/>
          </p:cNvPicPr>
          <p:nvPr/>
        </p:nvPicPr>
        <p:blipFill>
          <a:blip r:embed="rId5">
            <a:extLst/>
          </a:blip>
          <a:stretch>
            <a:fillRect/>
          </a:stretch>
        </p:blipFill>
        <p:spPr>
          <a:xfrm>
            <a:off x="6682316" y="1773733"/>
            <a:ext cx="2464844" cy="4170212"/>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3" name="Content Placeholder 2"/>
          <p:cNvSpPr/>
          <p:nvPr>
            <p:ph type="body" idx="1"/>
          </p:nvPr>
        </p:nvSpPr>
        <p:spPr>
          <a:xfrm>
            <a:off x="894588" y="2142336"/>
            <a:ext cx="10058401" cy="4050793"/>
          </a:xfrm>
          <a:prstGeom prst="rect">
            <a:avLst/>
          </a:prstGeom>
        </p:spPr>
        <p:txBody>
          <a:bodyPr/>
          <a:lstStyle/>
          <a:p>
            <a:pPr/>
            <a:r>
              <a:t>I am a software developer , not trader. </a:t>
            </a:r>
          </a:p>
          <a:p>
            <a:pPr/>
            <a:r>
              <a:t>I am enthusiast, not expert. </a:t>
            </a:r>
          </a:p>
          <a:p>
            <a:pPr lvl="1" marL="685800" indent="-228600">
              <a:spcBef>
                <a:spcPts val="500"/>
              </a:spcBef>
              <a:defRPr sz="2400"/>
            </a:pPr>
            <a:r>
              <a:t>Ethereum, Bitcoin,  AR,  ChatBot</a:t>
            </a:r>
          </a:p>
          <a:p>
            <a:pPr lvl="1" marL="685800" indent="-228600">
              <a:spcBef>
                <a:spcPts val="500"/>
              </a:spcBef>
              <a:defRPr sz="2400"/>
            </a:pPr>
            <a:r>
              <a:t>Email: </a:t>
            </a:r>
            <a:r>
              <a:rPr u="sng">
                <a:solidFill>
                  <a:srgbClr val="0563C1"/>
                </a:solidFill>
                <a:uFill>
                  <a:solidFill>
                    <a:srgbClr val="0563C1"/>
                  </a:solidFill>
                </a:uFill>
                <a:hlinkClick r:id="rId3" invalidUrl="" action="" tgtFrame="" tooltip="" history="1" highlightClick="0" endSnd="0"/>
              </a:rPr>
              <a:t>Kenneth.hu@Hotmail.com</a:t>
            </a:r>
          </a:p>
          <a:p>
            <a:pPr/>
            <a:r>
              <a:t>Founder of Blockchain&amp;Dapps meetup</a:t>
            </a:r>
          </a:p>
          <a:p>
            <a:pPr/>
            <a:r>
              <a:t>Founder of  Singapore IOTA meetupz</a:t>
            </a:r>
          </a:p>
        </p:txBody>
      </p:sp>
      <p:pic>
        <p:nvPicPr>
          <p:cNvPr id="114" name="Picture 5" descr="Picture 5"/>
          <p:cNvPicPr>
            <a:picLocks noChangeAspect="1"/>
          </p:cNvPicPr>
          <p:nvPr/>
        </p:nvPicPr>
        <p:blipFill>
          <a:blip r:embed="rId4">
            <a:extLst/>
          </a:blip>
          <a:stretch>
            <a:fillRect/>
          </a:stretch>
        </p:blipFill>
        <p:spPr>
          <a:xfrm>
            <a:off x="8482899" y="1088173"/>
            <a:ext cx="2731009" cy="3639312"/>
          </a:xfrm>
          <a:prstGeom prst="rect">
            <a:avLst/>
          </a:prstGeom>
          <a:ln w="12700">
            <a:miter lim="400000"/>
          </a:ln>
        </p:spPr>
      </p:pic>
      <p:sp>
        <p:nvSpPr>
          <p:cNvPr id="115" name="Title 1"/>
          <p:cNvSpPr/>
          <p:nvPr>
            <p:ph type="title"/>
          </p:nvPr>
        </p:nvSpPr>
        <p:spPr>
          <a:xfrm>
            <a:off x="815895" y="611033"/>
            <a:ext cx="10580239" cy="1325563"/>
          </a:xfrm>
          <a:prstGeom prst="rect">
            <a:avLst/>
          </a:prstGeom>
        </p:spPr>
        <p:txBody>
          <a:bodyPr/>
          <a:lstStyle>
            <a:lvl1pPr>
              <a:defRPr sz="5400">
                <a:solidFill>
                  <a:srgbClr val="FFFFFF"/>
                </a:solidFill>
                <a:latin typeface="Arial Rounded MT Bold"/>
                <a:ea typeface="Arial Rounded MT Bold"/>
                <a:cs typeface="Arial Rounded MT Bold"/>
                <a:sym typeface="Arial Rounded MT Bold"/>
              </a:defRPr>
            </a:lvl1pPr>
          </a:lstStyle>
          <a:p>
            <a:pPr/>
            <a:r>
              <a:t>Kenneth Hu</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75" name="Title 1"/>
          <p:cNvSpPr/>
          <p:nvPr>
            <p:ph type="title"/>
          </p:nvPr>
        </p:nvSpPr>
        <p:spPr>
          <a:xfrm>
            <a:off x="435884" y="406011"/>
            <a:ext cx="10580239" cy="1325564"/>
          </a:xfrm>
          <a:prstGeom prst="rect">
            <a:avLst/>
          </a:prstGeom>
        </p:spPr>
        <p:txBody>
          <a:bodyPr/>
          <a:lstStyle>
            <a:lvl1pPr>
              <a:defRPr sz="5400">
                <a:solidFill>
                  <a:srgbClr val="FFFFFF"/>
                </a:solidFill>
                <a:latin typeface="Arial Rounded MT Bold"/>
                <a:ea typeface="Arial Rounded MT Bold"/>
                <a:cs typeface="Arial Rounded MT Bold"/>
                <a:sym typeface="Arial Rounded MT Bold"/>
              </a:defRPr>
            </a:lvl1pPr>
          </a:lstStyle>
          <a:p>
            <a:pPr/>
            <a:r>
              <a:t>Metamask – send Ether</a:t>
            </a:r>
          </a:p>
        </p:txBody>
      </p:sp>
      <p:sp>
        <p:nvSpPr>
          <p:cNvPr id="376" name="Title 1"/>
          <p:cNvSpPr/>
          <p:nvPr/>
        </p:nvSpPr>
        <p:spPr>
          <a:xfrm>
            <a:off x="498245" y="1736090"/>
            <a:ext cx="9791635" cy="4089012"/>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571500" indent="-571500">
              <a:buSzPct val="100000"/>
              <a:buFont typeface="Arial"/>
              <a:buChar char="•"/>
              <a:defRPr sz="4000">
                <a:solidFill>
                  <a:srgbClr val="203864"/>
                </a:solidFill>
              </a:defRPr>
            </a:pPr>
            <a:r>
              <a:t>Click “SEND”</a:t>
            </a:r>
            <a:endParaRPr sz="4400">
              <a:latin typeface="Calibri Light"/>
              <a:ea typeface="Calibri Light"/>
              <a:cs typeface="Calibri Light"/>
              <a:sym typeface="Calibri Light"/>
            </a:endParaRPr>
          </a:p>
          <a:p>
            <a:pPr marL="571500" indent="-571500">
              <a:buSzPct val="100000"/>
              <a:buFont typeface="Arial"/>
              <a:buChar char="•"/>
              <a:defRPr sz="4000">
                <a:solidFill>
                  <a:srgbClr val="203864"/>
                </a:solidFill>
              </a:defRPr>
            </a:pPr>
            <a:r>
              <a:t> </a:t>
            </a:r>
          </a:p>
        </p:txBody>
      </p:sp>
      <p:pic>
        <p:nvPicPr>
          <p:cNvPr id="377" name="pasted-image.tiff" descr="pasted-image.tiff"/>
          <p:cNvPicPr>
            <a:picLocks noChangeAspect="1"/>
          </p:cNvPicPr>
          <p:nvPr/>
        </p:nvPicPr>
        <p:blipFill>
          <a:blip r:embed="rId3">
            <a:extLst/>
          </a:blip>
          <a:stretch>
            <a:fillRect/>
          </a:stretch>
        </p:blipFill>
        <p:spPr>
          <a:xfrm>
            <a:off x="4295480" y="1597243"/>
            <a:ext cx="2861047" cy="4740057"/>
          </a:xfrm>
          <a:prstGeom prst="rect">
            <a:avLst/>
          </a:prstGeom>
          <a:ln w="12700">
            <a:miter lim="400000"/>
          </a:ln>
        </p:spPr>
      </p:pic>
      <p:sp>
        <p:nvSpPr>
          <p:cNvPr id="378" name="矩形 2"/>
          <p:cNvSpPr/>
          <p:nvPr/>
        </p:nvSpPr>
        <p:spPr>
          <a:xfrm>
            <a:off x="6403703" y="2811091"/>
            <a:ext cx="697455" cy="280922"/>
          </a:xfrm>
          <a:prstGeom prst="rect">
            <a:avLst/>
          </a:prstGeom>
          <a:ln w="38100">
            <a:solidFill>
              <a:srgbClr val="FF0000"/>
            </a:solidFill>
            <a:miter/>
          </a:ln>
        </p:spPr>
        <p:txBody>
          <a:bodyPr lIns="45719" rIns="45719" anchor="ctr"/>
          <a:lstStyle/>
          <a:p>
            <a:pPr algn="ctr">
              <a:defRPr>
                <a:solidFill>
                  <a:srgbClr val="FFFFFF"/>
                </a:solidFill>
              </a:defRPr>
            </a:pPr>
          </a:p>
        </p:txBody>
      </p:sp>
      <p:sp>
        <p:nvSpPr>
          <p:cNvPr id="379" name="直線單箭頭接點 4"/>
          <p:cNvSpPr/>
          <p:nvPr/>
        </p:nvSpPr>
        <p:spPr>
          <a:xfrm flipV="1">
            <a:off x="5710864" y="3205295"/>
            <a:ext cx="585237" cy="424275"/>
          </a:xfrm>
          <a:prstGeom prst="line">
            <a:avLst/>
          </a:prstGeom>
          <a:ln w="57150">
            <a:solidFill>
              <a:srgbClr val="FF0000"/>
            </a:solidFill>
            <a:miter/>
            <a:tailEnd type="triangle"/>
          </a:ln>
        </p:spPr>
        <p:txBody>
          <a:bodyPr lIns="45719" rIns="45719"/>
          <a:lstStyle/>
          <a:p>
            <a:pPr/>
          </a:p>
        </p:txBody>
      </p:sp>
      <p:pic>
        <p:nvPicPr>
          <p:cNvPr id="380" name="pasted-image.tiff" descr="pasted-image.tiff"/>
          <p:cNvPicPr>
            <a:picLocks noChangeAspect="1"/>
          </p:cNvPicPr>
          <p:nvPr/>
        </p:nvPicPr>
        <p:blipFill>
          <a:blip r:embed="rId4">
            <a:extLst/>
          </a:blip>
          <a:stretch>
            <a:fillRect/>
          </a:stretch>
        </p:blipFill>
        <p:spPr>
          <a:xfrm>
            <a:off x="7688300" y="1691494"/>
            <a:ext cx="2747269" cy="4551556"/>
          </a:xfrm>
          <a:prstGeom prst="rect">
            <a:avLst/>
          </a:prstGeom>
          <a:ln w="12700">
            <a:miter lim="400000"/>
          </a:ln>
        </p:spPr>
      </p:pic>
      <p:sp>
        <p:nvSpPr>
          <p:cNvPr id="381" name="矩形 2"/>
          <p:cNvSpPr/>
          <p:nvPr/>
        </p:nvSpPr>
        <p:spPr>
          <a:xfrm>
            <a:off x="7826103" y="3179391"/>
            <a:ext cx="2471663" cy="280922"/>
          </a:xfrm>
          <a:prstGeom prst="rect">
            <a:avLst/>
          </a:prstGeom>
          <a:ln w="38100">
            <a:solidFill>
              <a:srgbClr val="FF0000"/>
            </a:solidFill>
            <a:miter/>
          </a:ln>
        </p:spPr>
        <p:txBody>
          <a:bodyPr lIns="45719" rIns="45719" anchor="ctr"/>
          <a:lstStyle/>
          <a:p>
            <a:pPr algn="ctr">
              <a:defRPr>
                <a:solidFill>
                  <a:srgbClr val="FFFFFF"/>
                </a:solidFill>
              </a:defRPr>
            </a:pPr>
          </a:p>
        </p:txBody>
      </p:sp>
      <p:sp>
        <p:nvSpPr>
          <p:cNvPr id="382" name="直線單箭頭接點 4"/>
          <p:cNvSpPr/>
          <p:nvPr/>
        </p:nvSpPr>
        <p:spPr>
          <a:xfrm flipV="1">
            <a:off x="7133264" y="3573595"/>
            <a:ext cx="585237" cy="424275"/>
          </a:xfrm>
          <a:prstGeom prst="line">
            <a:avLst/>
          </a:prstGeom>
          <a:ln w="57150">
            <a:solidFill>
              <a:srgbClr val="FF0000"/>
            </a:solidFill>
            <a:miter/>
            <a:tailEnd type="triangle"/>
          </a:ln>
        </p:spPr>
        <p:txBody>
          <a:bodyPr lIns="45719" rIns="45719"/>
          <a:lstStyle/>
          <a:p>
            <a:pPr/>
          </a:p>
        </p:txBody>
      </p:sp>
      <p:sp>
        <p:nvSpPr>
          <p:cNvPr id="383" name="矩形 2"/>
          <p:cNvSpPr/>
          <p:nvPr/>
        </p:nvSpPr>
        <p:spPr>
          <a:xfrm>
            <a:off x="7826103" y="3640135"/>
            <a:ext cx="1887215" cy="280922"/>
          </a:xfrm>
          <a:prstGeom prst="rect">
            <a:avLst/>
          </a:prstGeom>
          <a:ln w="38100">
            <a:solidFill>
              <a:srgbClr val="FF0000"/>
            </a:solidFill>
            <a:miter/>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78"/>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37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3" fill="hold">
                                  <p:stCondLst>
                                    <p:cond delay="0"/>
                                  </p:stCondLst>
                                  <p:iterate type="el" backwards="0">
                                    <p:tmAbs val="0"/>
                                  </p:iterate>
                                  <p:childTnLst>
                                    <p:set>
                                      <p:cBhvr>
                                        <p:cTn id="13" fill="hold"/>
                                        <p:tgtEl>
                                          <p:spTgt spid="381"/>
                                        </p:tgtEl>
                                        <p:attrNameLst>
                                          <p:attrName>style.visibility</p:attrName>
                                        </p:attrNameLst>
                                      </p:cBhvr>
                                      <p:to>
                                        <p:strVal val="visible"/>
                                      </p:to>
                                    </p:set>
                                  </p:childTnLst>
                                </p:cTn>
                              </p:par>
                            </p:childTnLst>
                          </p:cTn>
                        </p:par>
                        <p:par>
                          <p:cTn id="14" fill="hold">
                            <p:stCondLst>
                              <p:cond delay="0"/>
                            </p:stCondLst>
                            <p:childTnLst>
                              <p:par>
                                <p:cTn id="15" presetClass="entr" nodeType="afterEffect" presetSubtype="0" presetID="1" grpId="4" fill="hold">
                                  <p:stCondLst>
                                    <p:cond delay="0"/>
                                  </p:stCondLst>
                                  <p:iterate type="el" backwards="0">
                                    <p:tmAbs val="0"/>
                                  </p:iterate>
                                  <p:childTnLst>
                                    <p:set>
                                      <p:cBhvr>
                                        <p:cTn id="16" fill="hold"/>
                                        <p:tgtEl>
                                          <p:spTgt spid="38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5" fill="hold">
                                  <p:stCondLst>
                                    <p:cond delay="0"/>
                                  </p:stCondLst>
                                  <p:iterate type="el" backwards="0">
                                    <p:tmAbs val="0"/>
                                  </p:iterate>
                                  <p:childTnLst>
                                    <p:set>
                                      <p:cBhvr>
                                        <p:cTn id="20" fill="hold"/>
                                        <p:tgtEl>
                                          <p:spTgt spid="3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2" grpId="4"/>
      <p:bldP build="whole" bldLvl="1" animBg="1" rev="0" advAuto="0" spid="378" grpId="1"/>
      <p:bldP build="whole" bldLvl="1" animBg="1" rev="0" advAuto="0" spid="379" grpId="2"/>
      <p:bldP build="whole" bldLvl="1" animBg="1" rev="0" advAuto="0" spid="381" grpId="3"/>
      <p:bldP build="whole" bldLvl="1" animBg="1" rev="0" advAuto="0" spid="383" grpId="5"/>
    </p:bldLst>
  </p:timing>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385" name="pasted-image.tiff" descr="pasted-image.tiff"/>
          <p:cNvPicPr>
            <a:picLocks noChangeAspect="1"/>
          </p:cNvPicPr>
          <p:nvPr/>
        </p:nvPicPr>
        <p:blipFill>
          <a:blip r:embed="rId3">
            <a:extLst/>
          </a:blip>
          <a:stretch>
            <a:fillRect/>
          </a:stretch>
        </p:blipFill>
        <p:spPr>
          <a:xfrm>
            <a:off x="7122967" y="1630105"/>
            <a:ext cx="2664902" cy="4415095"/>
          </a:xfrm>
          <a:prstGeom prst="rect">
            <a:avLst/>
          </a:prstGeom>
          <a:ln w="12700">
            <a:miter lim="400000"/>
          </a:ln>
        </p:spPr>
      </p:pic>
      <p:sp>
        <p:nvSpPr>
          <p:cNvPr id="386" name="Title 1"/>
          <p:cNvSpPr/>
          <p:nvPr>
            <p:ph type="title"/>
          </p:nvPr>
        </p:nvSpPr>
        <p:spPr>
          <a:xfrm>
            <a:off x="435884" y="406011"/>
            <a:ext cx="10580239" cy="1325564"/>
          </a:xfrm>
          <a:prstGeom prst="rect">
            <a:avLst/>
          </a:prstGeom>
        </p:spPr>
        <p:txBody>
          <a:bodyPr/>
          <a:lstStyle>
            <a:lvl1pPr>
              <a:defRPr sz="5400">
                <a:solidFill>
                  <a:srgbClr val="FFFFFF"/>
                </a:solidFill>
                <a:latin typeface="Arial Rounded MT Bold"/>
                <a:ea typeface="Arial Rounded MT Bold"/>
                <a:cs typeface="Arial Rounded MT Bold"/>
                <a:sym typeface="Arial Rounded MT Bold"/>
              </a:defRPr>
            </a:lvl1pPr>
          </a:lstStyle>
          <a:p>
            <a:pPr/>
            <a:r>
              <a:t>Metamask – Buy Ether</a:t>
            </a:r>
          </a:p>
        </p:txBody>
      </p:sp>
      <p:sp>
        <p:nvSpPr>
          <p:cNvPr id="387" name="Title 1"/>
          <p:cNvSpPr/>
          <p:nvPr/>
        </p:nvSpPr>
        <p:spPr>
          <a:xfrm>
            <a:off x="648858" y="1685290"/>
            <a:ext cx="9791634" cy="4089012"/>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571500" indent="-571500">
              <a:buSzPct val="100000"/>
              <a:buFont typeface="Arial"/>
              <a:buChar char="•"/>
              <a:defRPr sz="4000">
                <a:solidFill>
                  <a:srgbClr val="203864"/>
                </a:solidFill>
              </a:defRPr>
            </a:pPr>
            <a:r>
              <a:t>Coinbase</a:t>
            </a:r>
            <a:endParaRPr sz="4400">
              <a:latin typeface="Calibri Light"/>
              <a:ea typeface="Calibri Light"/>
              <a:cs typeface="Calibri Light"/>
              <a:sym typeface="Calibri Light"/>
            </a:endParaRPr>
          </a:p>
          <a:p>
            <a:pPr marL="571500" indent="-571500">
              <a:buSzPct val="100000"/>
              <a:buFont typeface="Arial"/>
              <a:buChar char="•"/>
              <a:defRPr sz="4000">
                <a:solidFill>
                  <a:srgbClr val="203864"/>
                </a:solidFill>
              </a:defRPr>
            </a:pPr>
            <a:r>
              <a:t> ShapeShift</a:t>
            </a:r>
          </a:p>
        </p:txBody>
      </p:sp>
      <p:pic>
        <p:nvPicPr>
          <p:cNvPr id="388" name="pasted-image.tiff" descr="pasted-image.tiff"/>
          <p:cNvPicPr>
            <a:picLocks noChangeAspect="1"/>
          </p:cNvPicPr>
          <p:nvPr/>
        </p:nvPicPr>
        <p:blipFill>
          <a:blip r:embed="rId4">
            <a:extLst/>
          </a:blip>
          <a:stretch>
            <a:fillRect/>
          </a:stretch>
        </p:blipFill>
        <p:spPr>
          <a:xfrm>
            <a:off x="4212224" y="1630105"/>
            <a:ext cx="2664902" cy="4415095"/>
          </a:xfrm>
          <a:prstGeom prst="rect">
            <a:avLst/>
          </a:prstGeom>
          <a:ln w="12700">
            <a:miter lim="400000"/>
          </a:ln>
        </p:spPr>
      </p:pic>
      <p:sp>
        <p:nvSpPr>
          <p:cNvPr id="389" name="矩形 2"/>
          <p:cNvSpPr/>
          <p:nvPr/>
        </p:nvSpPr>
        <p:spPr>
          <a:xfrm>
            <a:off x="5844903" y="2811091"/>
            <a:ext cx="697455" cy="280922"/>
          </a:xfrm>
          <a:prstGeom prst="rect">
            <a:avLst/>
          </a:prstGeom>
          <a:ln w="38100">
            <a:solidFill>
              <a:srgbClr val="FF0000"/>
            </a:solidFill>
            <a:miter/>
          </a:ln>
        </p:spPr>
        <p:txBody>
          <a:bodyPr lIns="45719" rIns="45719" anchor="ctr"/>
          <a:lstStyle/>
          <a:p>
            <a:pPr algn="ctr">
              <a:defRPr>
                <a:solidFill>
                  <a:srgbClr val="FFFFFF"/>
                </a:solidFill>
              </a:defRPr>
            </a:pPr>
          </a:p>
        </p:txBody>
      </p:sp>
      <p:sp>
        <p:nvSpPr>
          <p:cNvPr id="390" name="直線單箭頭接點 4"/>
          <p:cNvSpPr/>
          <p:nvPr/>
        </p:nvSpPr>
        <p:spPr>
          <a:xfrm flipV="1">
            <a:off x="5152064" y="3205295"/>
            <a:ext cx="585237" cy="424275"/>
          </a:xfrm>
          <a:prstGeom prst="line">
            <a:avLst/>
          </a:prstGeom>
          <a:ln w="57150">
            <a:solidFill>
              <a:srgbClr val="FF0000"/>
            </a:solidFill>
            <a:miter/>
            <a:tailEnd type="triangle"/>
          </a:ln>
        </p:spPr>
        <p:txBody>
          <a:bodyPr lIns="45719" rIns="45719"/>
          <a:lstStyle/>
          <a:p>
            <a:pPr/>
          </a:p>
        </p:txBody>
      </p:sp>
      <p:sp>
        <p:nvSpPr>
          <p:cNvPr id="391" name="矩形 2"/>
          <p:cNvSpPr/>
          <p:nvPr/>
        </p:nvSpPr>
        <p:spPr>
          <a:xfrm>
            <a:off x="7219586" y="2988891"/>
            <a:ext cx="2471664" cy="452819"/>
          </a:xfrm>
          <a:prstGeom prst="rect">
            <a:avLst/>
          </a:prstGeom>
          <a:ln w="38100">
            <a:solidFill>
              <a:srgbClr val="FF0000"/>
            </a:solidFill>
            <a:miter/>
          </a:ln>
        </p:spPr>
        <p:txBody>
          <a:bodyPr lIns="45719" rIns="45719" anchor="ctr"/>
          <a:lstStyle/>
          <a:p>
            <a:pPr algn="ctr">
              <a:defRPr>
                <a:solidFill>
                  <a:srgbClr val="FFFFFF"/>
                </a:solidFill>
              </a:defRPr>
            </a:pPr>
          </a:p>
        </p:txBody>
      </p:sp>
      <p:sp>
        <p:nvSpPr>
          <p:cNvPr id="392" name="直線單箭頭接點 4"/>
          <p:cNvSpPr/>
          <p:nvPr/>
        </p:nvSpPr>
        <p:spPr>
          <a:xfrm flipV="1">
            <a:off x="6965602" y="4538795"/>
            <a:ext cx="585237" cy="424275"/>
          </a:xfrm>
          <a:prstGeom prst="line">
            <a:avLst/>
          </a:prstGeom>
          <a:ln w="57150">
            <a:solidFill>
              <a:srgbClr val="FF0000"/>
            </a:solidFill>
            <a:miter/>
            <a:tailEnd type="triangle"/>
          </a:ln>
        </p:spPr>
        <p:txBody>
          <a:bodyPr lIns="45719" rIns="45719"/>
          <a:lstStyle/>
          <a:p>
            <a:pPr/>
          </a:p>
        </p:txBody>
      </p:sp>
      <p:sp>
        <p:nvSpPr>
          <p:cNvPr id="393" name="矩形 2"/>
          <p:cNvSpPr/>
          <p:nvPr/>
        </p:nvSpPr>
        <p:spPr>
          <a:xfrm>
            <a:off x="7604486" y="4215639"/>
            <a:ext cx="1887215" cy="280922"/>
          </a:xfrm>
          <a:prstGeom prst="rect">
            <a:avLst/>
          </a:prstGeom>
          <a:ln w="38100">
            <a:solidFill>
              <a:srgbClr val="FF0000"/>
            </a:solidFill>
            <a:miter/>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89"/>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39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3" fill="hold">
                                  <p:stCondLst>
                                    <p:cond delay="0"/>
                                  </p:stCondLst>
                                  <p:iterate type="el" backwards="0">
                                    <p:tmAbs val="0"/>
                                  </p:iterate>
                                  <p:childTnLst>
                                    <p:set>
                                      <p:cBhvr>
                                        <p:cTn id="13" fill="hold"/>
                                        <p:tgtEl>
                                          <p:spTgt spid="391"/>
                                        </p:tgtEl>
                                        <p:attrNameLst>
                                          <p:attrName>style.visibility</p:attrName>
                                        </p:attrNameLst>
                                      </p:cBhvr>
                                      <p:to>
                                        <p:strVal val="visible"/>
                                      </p:to>
                                    </p:set>
                                  </p:childTnLst>
                                </p:cTn>
                              </p:par>
                            </p:childTnLst>
                          </p:cTn>
                        </p:par>
                        <p:par>
                          <p:cTn id="14" fill="hold">
                            <p:stCondLst>
                              <p:cond delay="0"/>
                            </p:stCondLst>
                            <p:childTnLst>
                              <p:par>
                                <p:cTn id="15" presetClass="entr" nodeType="afterEffect" presetSubtype="0" presetID="1" grpId="4" fill="hold">
                                  <p:stCondLst>
                                    <p:cond delay="0"/>
                                  </p:stCondLst>
                                  <p:iterate type="el" backwards="0">
                                    <p:tmAbs val="0"/>
                                  </p:iterate>
                                  <p:childTnLst>
                                    <p:set>
                                      <p:cBhvr>
                                        <p:cTn id="16" fill="hold"/>
                                        <p:tgtEl>
                                          <p:spTgt spid="39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5" fill="hold">
                                  <p:stCondLst>
                                    <p:cond delay="0"/>
                                  </p:stCondLst>
                                  <p:iterate type="el" backwards="0">
                                    <p:tmAbs val="0"/>
                                  </p:iterate>
                                  <p:childTnLst>
                                    <p:set>
                                      <p:cBhvr>
                                        <p:cTn id="20" fill="hold"/>
                                        <p:tgtEl>
                                          <p:spTgt spid="3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3" grpId="5"/>
      <p:bldP build="whole" bldLvl="1" animBg="1" rev="0" advAuto="0" spid="392" grpId="4"/>
      <p:bldP build="whole" bldLvl="1" animBg="1" rev="0" advAuto="0" spid="390" grpId="2"/>
      <p:bldP build="whole" bldLvl="1" animBg="1" rev="0" advAuto="0" spid="391" grpId="3"/>
      <p:bldP build="whole" bldLvl="1" animBg="1" rev="0" advAuto="0" spid="389" grpId="1"/>
    </p:bldLst>
  </p:timing>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95" name="Title 1"/>
          <p:cNvSpPr/>
          <p:nvPr>
            <p:ph type="title"/>
          </p:nvPr>
        </p:nvSpPr>
        <p:spPr>
          <a:xfrm>
            <a:off x="435884" y="406011"/>
            <a:ext cx="10580239" cy="1325564"/>
          </a:xfrm>
          <a:prstGeom prst="rect">
            <a:avLst/>
          </a:prstGeom>
        </p:spPr>
        <p:txBody>
          <a:bodyPr/>
          <a:lstStyle>
            <a:lvl1pPr>
              <a:defRPr sz="5400">
                <a:solidFill>
                  <a:srgbClr val="FFFFFF"/>
                </a:solidFill>
                <a:latin typeface="Arial Rounded MT Bold"/>
                <a:ea typeface="Arial Rounded MT Bold"/>
                <a:cs typeface="Arial Rounded MT Bold"/>
                <a:sym typeface="Arial Rounded MT Bold"/>
              </a:defRPr>
            </a:lvl1pPr>
          </a:lstStyle>
          <a:p>
            <a:pPr/>
            <a:r>
              <a:t>Metamask – Buy Ether</a:t>
            </a:r>
          </a:p>
        </p:txBody>
      </p:sp>
      <p:sp>
        <p:nvSpPr>
          <p:cNvPr id="396" name="Title 1"/>
          <p:cNvSpPr/>
          <p:nvPr/>
        </p:nvSpPr>
        <p:spPr>
          <a:xfrm>
            <a:off x="1029858" y="1583690"/>
            <a:ext cx="9791634" cy="4089012"/>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571500" indent="-571500">
              <a:buSzPct val="100000"/>
              <a:buFont typeface="Arial"/>
              <a:buChar char="•"/>
              <a:defRPr sz="4000">
                <a:solidFill>
                  <a:srgbClr val="203864"/>
                </a:solidFill>
              </a:defRPr>
            </a:pPr>
            <a:r>
              <a:t>Coinbase</a:t>
            </a:r>
            <a:r>
              <a:rPr sz="4400">
                <a:latin typeface="Calibri Light"/>
                <a:ea typeface="Calibri Light"/>
                <a:cs typeface="Calibri Light"/>
                <a:sym typeface="Calibri Light"/>
              </a:rPr>
              <a:t>                   </a:t>
            </a:r>
            <a:r>
              <a:t>ShapeShift</a:t>
            </a:r>
          </a:p>
        </p:txBody>
      </p:sp>
      <p:pic>
        <p:nvPicPr>
          <p:cNvPr id="397" name="pasted-image.tiff" descr="pasted-image.tiff"/>
          <p:cNvPicPr>
            <a:picLocks noChangeAspect="1"/>
          </p:cNvPicPr>
          <p:nvPr/>
        </p:nvPicPr>
        <p:blipFill>
          <a:blip r:embed="rId3">
            <a:extLst/>
          </a:blip>
          <a:stretch>
            <a:fillRect/>
          </a:stretch>
        </p:blipFill>
        <p:spPr>
          <a:xfrm>
            <a:off x="1484705" y="2449089"/>
            <a:ext cx="2712632" cy="3479403"/>
          </a:xfrm>
          <a:prstGeom prst="rect">
            <a:avLst/>
          </a:prstGeom>
          <a:ln w="12700">
            <a:miter lim="400000"/>
          </a:ln>
        </p:spPr>
      </p:pic>
      <p:pic>
        <p:nvPicPr>
          <p:cNvPr id="398" name="pasted-image.tiff" descr="pasted-image.tiff"/>
          <p:cNvPicPr>
            <a:picLocks noChangeAspect="1"/>
          </p:cNvPicPr>
          <p:nvPr/>
        </p:nvPicPr>
        <p:blipFill>
          <a:blip r:embed="rId4">
            <a:extLst/>
          </a:blip>
          <a:stretch>
            <a:fillRect/>
          </a:stretch>
        </p:blipFill>
        <p:spPr>
          <a:xfrm>
            <a:off x="6891077" y="2525289"/>
            <a:ext cx="2160242" cy="3578995"/>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00" name="Title 1"/>
          <p:cNvSpPr/>
          <p:nvPr>
            <p:ph type="title"/>
          </p:nvPr>
        </p:nvSpPr>
        <p:spPr>
          <a:xfrm>
            <a:off x="435884" y="406011"/>
            <a:ext cx="10580239" cy="1325564"/>
          </a:xfrm>
          <a:prstGeom prst="rect">
            <a:avLst/>
          </a:prstGeom>
        </p:spPr>
        <p:txBody>
          <a:bodyPr/>
          <a:lstStyle>
            <a:lvl1pPr>
              <a:defRPr sz="5400">
                <a:solidFill>
                  <a:srgbClr val="FFFFFF"/>
                </a:solidFill>
                <a:latin typeface="Arial Rounded MT Bold"/>
                <a:ea typeface="Arial Rounded MT Bold"/>
                <a:cs typeface="Arial Rounded MT Bold"/>
                <a:sym typeface="Arial Rounded MT Bold"/>
              </a:defRPr>
            </a:lvl1pPr>
          </a:lstStyle>
          <a:p>
            <a:pPr/>
            <a:r>
              <a:t>Metamask – Network</a:t>
            </a:r>
          </a:p>
        </p:txBody>
      </p:sp>
      <p:sp>
        <p:nvSpPr>
          <p:cNvPr id="401" name="Title 1"/>
          <p:cNvSpPr/>
          <p:nvPr/>
        </p:nvSpPr>
        <p:spPr>
          <a:xfrm>
            <a:off x="830185" y="1736090"/>
            <a:ext cx="9791635" cy="4089012"/>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571500" indent="-571500">
              <a:lnSpc>
                <a:spcPct val="90000"/>
              </a:lnSpc>
              <a:buSzPct val="100000"/>
              <a:buFont typeface="Arial"/>
              <a:buChar char="•"/>
              <a:defRPr sz="4000">
                <a:solidFill>
                  <a:srgbClr val="203864"/>
                </a:solidFill>
              </a:defRPr>
            </a:pPr>
            <a:r>
              <a:t>Main Ethereum Network</a:t>
            </a:r>
            <a:endParaRPr sz="4400">
              <a:latin typeface="Calibri Light"/>
              <a:ea typeface="Calibri Light"/>
              <a:cs typeface="Calibri Light"/>
              <a:sym typeface="Calibri Light"/>
            </a:endParaRPr>
          </a:p>
          <a:p>
            <a:pPr marL="571500" indent="-571500">
              <a:lnSpc>
                <a:spcPct val="90000"/>
              </a:lnSpc>
              <a:buSzPct val="100000"/>
              <a:buFont typeface="Arial"/>
              <a:buChar char="•"/>
              <a:defRPr sz="4000">
                <a:solidFill>
                  <a:srgbClr val="203864"/>
                </a:solidFill>
              </a:defRPr>
            </a:pPr>
            <a:r>
              <a:t>Ropsten Test Network</a:t>
            </a:r>
            <a:endParaRPr sz="4400">
              <a:latin typeface="Calibri Light"/>
              <a:ea typeface="Calibri Light"/>
              <a:cs typeface="Calibri Light"/>
              <a:sym typeface="Calibri Light"/>
            </a:endParaRPr>
          </a:p>
          <a:p>
            <a:pPr marL="571500" indent="-571500">
              <a:lnSpc>
                <a:spcPct val="90000"/>
              </a:lnSpc>
              <a:buSzPct val="100000"/>
              <a:buFont typeface="Arial"/>
              <a:buChar char="•"/>
              <a:defRPr sz="4000">
                <a:solidFill>
                  <a:srgbClr val="203864"/>
                </a:solidFill>
              </a:defRPr>
            </a:pPr>
            <a:r>
              <a:t>Kovan Test Network</a:t>
            </a:r>
            <a:endParaRPr sz="4400">
              <a:latin typeface="Calibri Light"/>
              <a:ea typeface="Calibri Light"/>
              <a:cs typeface="Calibri Light"/>
              <a:sym typeface="Calibri Light"/>
            </a:endParaRPr>
          </a:p>
          <a:p>
            <a:pPr marL="571500" indent="-571500">
              <a:lnSpc>
                <a:spcPct val="90000"/>
              </a:lnSpc>
              <a:buSzPct val="100000"/>
              <a:buFont typeface="Arial"/>
              <a:buChar char="•"/>
              <a:defRPr sz="4000">
                <a:solidFill>
                  <a:srgbClr val="203864"/>
                </a:solidFill>
              </a:defRPr>
            </a:pPr>
            <a:r>
              <a:t>Rinkeby Test Network</a:t>
            </a:r>
            <a:endParaRPr sz="4400">
              <a:latin typeface="Calibri Light"/>
              <a:ea typeface="Calibri Light"/>
              <a:cs typeface="Calibri Light"/>
              <a:sym typeface="Calibri Light"/>
            </a:endParaRPr>
          </a:p>
          <a:p>
            <a:pPr marL="571500" indent="-571500">
              <a:lnSpc>
                <a:spcPct val="90000"/>
              </a:lnSpc>
              <a:buSzPct val="100000"/>
              <a:buFont typeface="Arial"/>
              <a:buChar char="•"/>
              <a:defRPr sz="4000">
                <a:solidFill>
                  <a:srgbClr val="203864"/>
                </a:solidFill>
              </a:defRPr>
            </a:pPr>
            <a:r>
              <a:t>Localhost 8545</a:t>
            </a:r>
            <a:endParaRPr sz="4400">
              <a:latin typeface="Calibri Light"/>
              <a:ea typeface="Calibri Light"/>
              <a:cs typeface="Calibri Light"/>
              <a:sym typeface="Calibri Light"/>
            </a:endParaRPr>
          </a:p>
          <a:p>
            <a:pPr marL="571500" indent="-571500">
              <a:lnSpc>
                <a:spcPct val="90000"/>
              </a:lnSpc>
              <a:buSzPct val="100000"/>
              <a:buFont typeface="Arial"/>
              <a:buChar char="•"/>
              <a:defRPr sz="4000">
                <a:solidFill>
                  <a:srgbClr val="203864"/>
                </a:solidFill>
              </a:defRPr>
            </a:pPr>
            <a:r>
              <a:t>Custom RPC</a:t>
            </a:r>
          </a:p>
        </p:txBody>
      </p:sp>
      <p:pic>
        <p:nvPicPr>
          <p:cNvPr id="402" name="圖片 6" descr="圖片 6"/>
          <p:cNvPicPr>
            <a:picLocks noChangeAspect="1"/>
          </p:cNvPicPr>
          <p:nvPr/>
        </p:nvPicPr>
        <p:blipFill>
          <a:blip r:embed="rId3">
            <a:extLst/>
          </a:blip>
          <a:stretch>
            <a:fillRect/>
          </a:stretch>
        </p:blipFill>
        <p:spPr>
          <a:xfrm>
            <a:off x="7579359" y="1518963"/>
            <a:ext cx="2575100" cy="4306139"/>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04" name="Title 1"/>
          <p:cNvSpPr/>
          <p:nvPr>
            <p:ph type="title"/>
          </p:nvPr>
        </p:nvSpPr>
        <p:spPr>
          <a:xfrm>
            <a:off x="435884" y="406011"/>
            <a:ext cx="10580239" cy="1325564"/>
          </a:xfrm>
          <a:prstGeom prst="rect">
            <a:avLst/>
          </a:prstGeom>
        </p:spPr>
        <p:txBody>
          <a:bodyPr/>
          <a:lstStyle>
            <a:lvl1pPr>
              <a:defRPr sz="5400">
                <a:solidFill>
                  <a:srgbClr val="FFFFFF"/>
                </a:solidFill>
                <a:latin typeface="Arial Rounded MT Bold"/>
                <a:ea typeface="Arial Rounded MT Bold"/>
                <a:cs typeface="Arial Rounded MT Bold"/>
                <a:sym typeface="Arial Rounded MT Bold"/>
              </a:defRPr>
            </a:lvl1pPr>
          </a:lstStyle>
          <a:p>
            <a:pPr/>
            <a:r>
              <a:t>Metamask –Architecture</a:t>
            </a:r>
          </a:p>
        </p:txBody>
      </p:sp>
      <p:pic>
        <p:nvPicPr>
          <p:cNvPr id="405" name="Picture 2" descr="Picture 2"/>
          <p:cNvPicPr>
            <a:picLocks noChangeAspect="1"/>
          </p:cNvPicPr>
          <p:nvPr/>
        </p:nvPicPr>
        <p:blipFill>
          <a:blip r:embed="rId3">
            <a:extLst/>
          </a:blip>
          <a:stretch>
            <a:fillRect/>
          </a:stretch>
        </p:blipFill>
        <p:spPr>
          <a:xfrm>
            <a:off x="4675387" y="1564639"/>
            <a:ext cx="2401688" cy="4523425"/>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07" name="Title 1"/>
          <p:cNvSpPr/>
          <p:nvPr>
            <p:ph type="title"/>
          </p:nvPr>
        </p:nvSpPr>
        <p:spPr>
          <a:xfrm>
            <a:off x="435884" y="406011"/>
            <a:ext cx="10580239" cy="1325564"/>
          </a:xfrm>
          <a:prstGeom prst="rect">
            <a:avLst/>
          </a:prstGeom>
        </p:spPr>
        <p:txBody>
          <a:bodyPr/>
          <a:lstStyle>
            <a:lvl1pPr>
              <a:defRPr sz="5400">
                <a:solidFill>
                  <a:srgbClr val="FFFFFF"/>
                </a:solidFill>
                <a:latin typeface="Arial Rounded MT Bold"/>
                <a:ea typeface="Arial Rounded MT Bold"/>
                <a:cs typeface="Arial Rounded MT Bold"/>
                <a:sym typeface="Arial Rounded MT Bold"/>
              </a:defRPr>
            </a:lvl1pPr>
          </a:lstStyle>
          <a:p>
            <a:pPr/>
            <a:r>
              <a:t>Metamask –web3</a:t>
            </a:r>
          </a:p>
        </p:txBody>
      </p:sp>
      <p:pic>
        <p:nvPicPr>
          <p:cNvPr id="408" name="圖片 2" descr="圖片 2"/>
          <p:cNvPicPr>
            <a:picLocks noChangeAspect="1"/>
          </p:cNvPicPr>
          <p:nvPr/>
        </p:nvPicPr>
        <p:blipFill>
          <a:blip r:embed="rId3">
            <a:extLst/>
          </a:blip>
          <a:stretch>
            <a:fillRect/>
          </a:stretch>
        </p:blipFill>
        <p:spPr>
          <a:xfrm>
            <a:off x="1686853" y="2485236"/>
            <a:ext cx="9329268" cy="3014747"/>
          </a:xfrm>
          <a:prstGeom prst="rect">
            <a:avLst/>
          </a:prstGeom>
          <a:ln w="12700">
            <a:miter lim="400000"/>
          </a:ln>
        </p:spPr>
      </p:pic>
      <p:sp>
        <p:nvSpPr>
          <p:cNvPr id="409" name="Title 1"/>
          <p:cNvSpPr/>
          <p:nvPr/>
        </p:nvSpPr>
        <p:spPr>
          <a:xfrm>
            <a:off x="830185" y="1736090"/>
            <a:ext cx="9791635" cy="4089012"/>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571500" indent="-571500">
              <a:lnSpc>
                <a:spcPct val="90000"/>
              </a:lnSpc>
              <a:buSzPct val="100000"/>
              <a:buFont typeface="Arial"/>
              <a:buChar char="•"/>
              <a:defRPr sz="4000">
                <a:solidFill>
                  <a:srgbClr val="203864"/>
                </a:solidFill>
              </a:defRPr>
            </a:lvl1pPr>
          </a:lstStyle>
          <a:p>
            <a:pPr/>
            <a:r>
              <a:t>Metamask already initial web3 object</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411" name="Title 1"/>
          <p:cNvSpPr/>
          <p:nvPr>
            <p:ph type="title"/>
          </p:nvPr>
        </p:nvSpPr>
        <p:spPr>
          <a:xfrm>
            <a:off x="646561" y="216608"/>
            <a:ext cx="10580239" cy="1325563"/>
          </a:xfrm>
          <a:prstGeom prst="rect">
            <a:avLst/>
          </a:prstGeom>
        </p:spPr>
        <p:txBody>
          <a:bodyPr/>
          <a:lstStyle>
            <a:lvl1pPr>
              <a:defRPr sz="5400">
                <a:solidFill>
                  <a:srgbClr val="FFFFFF"/>
                </a:solidFill>
                <a:latin typeface="Arial Rounded MT Bold"/>
                <a:ea typeface="Arial Rounded MT Bold"/>
                <a:cs typeface="Arial Rounded MT Bold"/>
                <a:sym typeface="Arial Rounded MT Bold"/>
              </a:defRPr>
            </a:lvl1pPr>
          </a:lstStyle>
          <a:p>
            <a:pPr/>
            <a:r>
              <a:t>Network check</a:t>
            </a:r>
          </a:p>
        </p:txBody>
      </p:sp>
      <p:pic>
        <p:nvPicPr>
          <p:cNvPr id="412" name="圖片 4" descr="圖片 4"/>
          <p:cNvPicPr>
            <a:picLocks noChangeAspect="1"/>
          </p:cNvPicPr>
          <p:nvPr/>
        </p:nvPicPr>
        <p:blipFill>
          <a:blip r:embed="rId3">
            <a:extLst/>
          </a:blip>
          <a:stretch>
            <a:fillRect/>
          </a:stretch>
        </p:blipFill>
        <p:spPr>
          <a:xfrm>
            <a:off x="2725142" y="1366110"/>
            <a:ext cx="5939887" cy="4797166"/>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411"/>
                                        </p:tgtEl>
                                        <p:attrNameLst>
                                          <p:attrName>style.visibility</p:attrName>
                                        </p:attrNameLst>
                                      </p:cBhvr>
                                      <p:to>
                                        <p:strVal val="visible"/>
                                      </p:to>
                                    </p:set>
                                    <p:animEffect filter="dissolve" transition="in">
                                      <p:cBhvr>
                                        <p:cTn id="7" dur="500"/>
                                        <p:tgtEl>
                                          <p:spTgt spid="4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11" grpId="1"/>
    </p:bldLst>
  </p:timing>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3"/>
          <a:srcRect l="0" t="0" r="0" b="0"/>
          <a:stretch>
            <a:fillRect/>
          </a:stretch>
        </a:blipFill>
      </p:bgPr>
    </p:bg>
    <p:spTree>
      <p:nvGrpSpPr>
        <p:cNvPr id="1" name=""/>
        <p:cNvGrpSpPr/>
        <p:nvPr/>
      </p:nvGrpSpPr>
      <p:grpSpPr>
        <a:xfrm>
          <a:off x="0" y="0"/>
          <a:ext cx="0" cy="0"/>
          <a:chOff x="0" y="0"/>
          <a:chExt cx="0" cy="0"/>
        </a:xfrm>
      </p:grpSpPr>
      <p:sp>
        <p:nvSpPr>
          <p:cNvPr id="117" name="Title 1"/>
          <p:cNvSpPr/>
          <p:nvPr>
            <p:ph type="title"/>
          </p:nvPr>
        </p:nvSpPr>
        <p:spPr>
          <a:xfrm>
            <a:off x="815895" y="611033"/>
            <a:ext cx="10580239" cy="1325563"/>
          </a:xfrm>
          <a:prstGeom prst="rect">
            <a:avLst/>
          </a:prstGeom>
        </p:spPr>
        <p:txBody>
          <a:bodyPr/>
          <a:lstStyle>
            <a:lvl1pPr>
              <a:defRPr sz="5400">
                <a:solidFill>
                  <a:srgbClr val="FFFFFF"/>
                </a:solidFill>
                <a:latin typeface="Arial Rounded MT Bold"/>
                <a:ea typeface="Arial Rounded MT Bold"/>
                <a:cs typeface="Arial Rounded MT Bold"/>
                <a:sym typeface="Arial Rounded MT Bold"/>
              </a:defRPr>
            </a:lvl1pPr>
          </a:lstStyle>
          <a:p>
            <a:pPr/>
            <a:r>
              <a:t>        MetaMask</a:t>
            </a:r>
          </a:p>
        </p:txBody>
      </p:sp>
      <p:sp>
        <p:nvSpPr>
          <p:cNvPr id="118" name="Title 1"/>
          <p:cNvSpPr/>
          <p:nvPr/>
        </p:nvSpPr>
        <p:spPr>
          <a:xfrm>
            <a:off x="1357629" y="1718231"/>
            <a:ext cx="9791635" cy="408901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marL="571500" indent="-571500">
              <a:buSzPct val="100000"/>
              <a:buFont typeface="Arial"/>
              <a:buChar char="•"/>
              <a:defRPr sz="4000">
                <a:solidFill>
                  <a:srgbClr val="203864"/>
                </a:solidFill>
              </a:defRPr>
            </a:pPr>
            <a:r>
              <a:t>A</a:t>
            </a:r>
            <a:r>
              <a:t> </a:t>
            </a:r>
            <a:r>
              <a:t>Ether Wallet</a:t>
            </a:r>
            <a:endParaRPr sz="4400">
              <a:latin typeface="Calibri Light"/>
              <a:ea typeface="Calibri Light"/>
              <a:cs typeface="Calibri Light"/>
              <a:sym typeface="Calibri Light"/>
            </a:endParaRPr>
          </a:p>
          <a:p>
            <a:pPr marL="571500" indent="-571500">
              <a:buSzPct val="100000"/>
              <a:buFont typeface="Arial"/>
              <a:buChar char="•"/>
              <a:defRPr sz="4000">
                <a:solidFill>
                  <a:srgbClr val="203864"/>
                </a:solidFill>
              </a:defRPr>
            </a:pPr>
            <a:r>
              <a:t>Chrome</a:t>
            </a:r>
            <a:r>
              <a:t>、</a:t>
            </a:r>
            <a:r>
              <a:t>Firefox and Opera Plugin</a:t>
            </a:r>
            <a:endParaRPr sz="4400">
              <a:latin typeface="Calibri Light"/>
              <a:ea typeface="Calibri Light"/>
              <a:cs typeface="Calibri Light"/>
              <a:sym typeface="Calibri Light"/>
            </a:endParaRPr>
          </a:p>
          <a:p>
            <a:pPr marL="571500" indent="-571500">
              <a:buSzPct val="100000"/>
              <a:buFont typeface="Arial"/>
              <a:buChar char="•"/>
              <a:defRPr sz="4000">
                <a:solidFill>
                  <a:srgbClr val="203864"/>
                </a:solidFill>
              </a:defRPr>
            </a:pPr>
            <a:r>
              <a:t>Similar to MIST-Browser</a:t>
            </a:r>
            <a:endParaRPr sz="4400">
              <a:latin typeface="Calibri Light"/>
              <a:ea typeface="Calibri Light"/>
              <a:cs typeface="Calibri Light"/>
              <a:sym typeface="Calibri Light"/>
            </a:endParaRPr>
          </a:p>
          <a:p>
            <a:pPr marL="571500" indent="-571500">
              <a:buSzPct val="100000"/>
              <a:buFont typeface="Arial"/>
              <a:buChar char="•"/>
              <a:defRPr sz="4000">
                <a:solidFill>
                  <a:srgbClr val="203864"/>
                </a:solidFill>
              </a:defRPr>
            </a:pPr>
            <a:r>
              <a:t>No geth node</a:t>
            </a:r>
            <a:endParaRPr sz="4400">
              <a:latin typeface="Calibri Light"/>
              <a:ea typeface="Calibri Light"/>
              <a:cs typeface="Calibri Light"/>
              <a:sym typeface="Calibri Light"/>
            </a:endParaRPr>
          </a:p>
          <a:p>
            <a:pPr lvl="1" marL="1028700" indent="-571500">
              <a:buSzPct val="100000"/>
              <a:buFont typeface="Arial"/>
              <a:buChar char="•"/>
              <a:defRPr sz="2800">
                <a:solidFill>
                  <a:srgbClr val="203864"/>
                </a:solidFill>
              </a:defRPr>
            </a:pPr>
            <a:r>
              <a:t>Is a bridge</a:t>
            </a:r>
          </a:p>
          <a:p>
            <a:pPr lvl="1" marL="1028700" indent="-571500">
              <a:buSzPct val="100000"/>
              <a:buFont typeface="Arial"/>
              <a:buChar char="•"/>
              <a:defRPr sz="2800">
                <a:solidFill>
                  <a:srgbClr val="203864"/>
                </a:solidFill>
              </a:defRPr>
            </a:pPr>
            <a:r>
              <a:t>Like a “light-client”</a:t>
            </a:r>
          </a:p>
          <a:p>
            <a:pPr marL="571500" indent="-571500">
              <a:lnSpc>
                <a:spcPct val="90000"/>
              </a:lnSpc>
              <a:buSzPct val="100000"/>
              <a:buFont typeface="Arial"/>
              <a:buChar char="•"/>
              <a:defRPr sz="4000">
                <a:solidFill>
                  <a:srgbClr val="203864"/>
                </a:solidFill>
              </a:defRPr>
            </a:pPr>
            <a:r>
              <a:t>A “Key store” for your private keys</a:t>
            </a:r>
          </a:p>
        </p:txBody>
      </p:sp>
      <p:pic>
        <p:nvPicPr>
          <p:cNvPr id="119" name="Picture 4" descr="Picture 4"/>
          <p:cNvPicPr>
            <a:picLocks noChangeAspect="1"/>
          </p:cNvPicPr>
          <p:nvPr/>
        </p:nvPicPr>
        <p:blipFill>
          <a:blip r:embed="rId4">
            <a:extLst/>
          </a:blip>
          <a:stretch>
            <a:fillRect/>
          </a:stretch>
        </p:blipFill>
        <p:spPr>
          <a:xfrm>
            <a:off x="39665" y="234787"/>
            <a:ext cx="2807805" cy="1704739"/>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3"/>
          <a:srcRect l="0" t="0" r="0" b="0"/>
          <a:stretch>
            <a:fillRect/>
          </a:stretch>
        </a:blipFill>
      </p:bgPr>
    </p:bg>
    <p:spTree>
      <p:nvGrpSpPr>
        <p:cNvPr id="1" name=""/>
        <p:cNvGrpSpPr/>
        <p:nvPr/>
      </p:nvGrpSpPr>
      <p:grpSpPr>
        <a:xfrm>
          <a:off x="0" y="0"/>
          <a:ext cx="0" cy="0"/>
          <a:chOff x="0" y="0"/>
          <a:chExt cx="0" cy="0"/>
        </a:xfrm>
      </p:grpSpPr>
      <p:sp>
        <p:nvSpPr>
          <p:cNvPr id="123" name="Title 1"/>
          <p:cNvSpPr/>
          <p:nvPr>
            <p:ph type="title"/>
          </p:nvPr>
        </p:nvSpPr>
        <p:spPr>
          <a:xfrm>
            <a:off x="815895" y="611033"/>
            <a:ext cx="10580239" cy="1325563"/>
          </a:xfrm>
          <a:prstGeom prst="rect">
            <a:avLst/>
          </a:prstGeom>
        </p:spPr>
        <p:txBody>
          <a:bodyPr/>
          <a:lstStyle>
            <a:lvl1pPr>
              <a:defRPr sz="5400">
                <a:solidFill>
                  <a:srgbClr val="FFFFFF"/>
                </a:solidFill>
                <a:latin typeface="Arial Rounded MT Bold"/>
                <a:ea typeface="Arial Rounded MT Bold"/>
                <a:cs typeface="Arial Rounded MT Bold"/>
                <a:sym typeface="Arial Rounded MT Bold"/>
              </a:defRPr>
            </a:lvl1pPr>
          </a:lstStyle>
          <a:p>
            <a:pPr/>
            <a:r>
              <a:t>        MetaMask – dev team</a:t>
            </a:r>
          </a:p>
        </p:txBody>
      </p:sp>
      <p:sp>
        <p:nvSpPr>
          <p:cNvPr id="124" name="Title 1"/>
          <p:cNvSpPr/>
          <p:nvPr/>
        </p:nvSpPr>
        <p:spPr>
          <a:xfrm>
            <a:off x="1357629" y="1718231"/>
            <a:ext cx="9791635" cy="408901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571500" indent="-571500">
              <a:buSzPct val="100000"/>
              <a:buFont typeface="Arial"/>
              <a:buChar char="•"/>
              <a:defRPr b="1" sz="3600">
                <a:solidFill>
                  <a:srgbClr val="203864"/>
                </a:solidFill>
              </a:defRPr>
            </a:pPr>
            <a:r>
              <a:t>Team leader </a:t>
            </a:r>
            <a:r>
              <a:rPr b="0"/>
              <a:t>:  </a:t>
            </a:r>
            <a:r>
              <a:rPr b="0">
                <a:solidFill>
                  <a:srgbClr val="000000"/>
                </a:solidFill>
                <a:latin typeface="Calibri Light"/>
                <a:ea typeface="Calibri Light"/>
                <a:cs typeface="Calibri Light"/>
                <a:sym typeface="Calibri Light"/>
              </a:rPr>
              <a:t>Aaron “kumavis” Davis</a:t>
            </a:r>
            <a:endParaRPr sz="4400">
              <a:latin typeface="Calibri Light"/>
              <a:ea typeface="Calibri Light"/>
              <a:cs typeface="Calibri Light"/>
              <a:sym typeface="Calibri Light"/>
            </a:endParaRPr>
          </a:p>
          <a:p>
            <a:pPr marL="571500" indent="-571500">
              <a:buSzPct val="100000"/>
              <a:buFont typeface="Arial"/>
              <a:buChar char="•"/>
              <a:defRPr sz="3600">
                <a:latin typeface="Calibri Light"/>
                <a:ea typeface="Calibri Light"/>
                <a:cs typeface="Calibri Light"/>
                <a:sym typeface="Calibri Light"/>
              </a:defRPr>
            </a:pPr>
            <a:r>
              <a:rPr b="1">
                <a:latin typeface="Trebuchet MS"/>
                <a:ea typeface="Trebuchet MS"/>
                <a:cs typeface="Trebuchet MS"/>
                <a:sym typeface="Trebuchet MS"/>
              </a:rPr>
              <a:t>Designer</a:t>
            </a:r>
            <a:r>
              <a:t> : Christian Jeria </a:t>
            </a:r>
          </a:p>
        </p:txBody>
      </p:sp>
      <p:pic>
        <p:nvPicPr>
          <p:cNvPr id="125" name="Picture 2" descr="Picture 2"/>
          <p:cNvPicPr>
            <a:picLocks noChangeAspect="1"/>
          </p:cNvPicPr>
          <p:nvPr/>
        </p:nvPicPr>
        <p:blipFill>
          <a:blip r:embed="rId4">
            <a:extLst/>
          </a:blip>
          <a:stretch>
            <a:fillRect/>
          </a:stretch>
        </p:blipFill>
        <p:spPr>
          <a:xfrm>
            <a:off x="1821358" y="3043794"/>
            <a:ext cx="2926081" cy="2857501"/>
          </a:xfrm>
          <a:prstGeom prst="rect">
            <a:avLst/>
          </a:prstGeom>
          <a:ln w="12700">
            <a:miter lim="400000"/>
          </a:ln>
        </p:spPr>
      </p:pic>
      <p:pic>
        <p:nvPicPr>
          <p:cNvPr id="126" name="Picture 4" descr="Picture 4"/>
          <p:cNvPicPr>
            <a:picLocks noChangeAspect="1"/>
          </p:cNvPicPr>
          <p:nvPr/>
        </p:nvPicPr>
        <p:blipFill>
          <a:blip r:embed="rId5">
            <a:extLst/>
          </a:blip>
          <a:stretch>
            <a:fillRect/>
          </a:stretch>
        </p:blipFill>
        <p:spPr>
          <a:xfrm>
            <a:off x="-46272" y="231857"/>
            <a:ext cx="2807805" cy="1704739"/>
          </a:xfrm>
          <a:prstGeom prst="rect">
            <a:avLst/>
          </a:prstGeom>
          <a:ln w="12700">
            <a:miter lim="400000"/>
          </a:ln>
        </p:spPr>
      </p:pic>
      <p:pic>
        <p:nvPicPr>
          <p:cNvPr id="127" name="圖片 4" descr="圖片 4"/>
          <p:cNvPicPr>
            <a:picLocks noChangeAspect="1"/>
          </p:cNvPicPr>
          <p:nvPr/>
        </p:nvPicPr>
        <p:blipFill>
          <a:blip r:embed="rId6">
            <a:extLst/>
          </a:blip>
          <a:stretch>
            <a:fillRect/>
          </a:stretch>
        </p:blipFill>
        <p:spPr>
          <a:xfrm>
            <a:off x="5511827" y="3043794"/>
            <a:ext cx="4873048" cy="2904444"/>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1" name="Title 1"/>
          <p:cNvSpPr/>
          <p:nvPr>
            <p:ph type="title"/>
          </p:nvPr>
        </p:nvSpPr>
        <p:spPr>
          <a:xfrm>
            <a:off x="646561" y="216608"/>
            <a:ext cx="10580239" cy="1325563"/>
          </a:xfrm>
          <a:prstGeom prst="rect">
            <a:avLst/>
          </a:prstGeom>
        </p:spPr>
        <p:txBody>
          <a:bodyPr/>
          <a:lstStyle>
            <a:lvl1pPr>
              <a:defRPr sz="5400">
                <a:solidFill>
                  <a:srgbClr val="FFFFFF"/>
                </a:solidFill>
                <a:latin typeface="Arial Rounded MT Bold"/>
                <a:ea typeface="Arial Rounded MT Bold"/>
                <a:cs typeface="Arial Rounded MT Bold"/>
                <a:sym typeface="Arial Rounded MT Bold"/>
              </a:defRPr>
            </a:lvl1pPr>
          </a:lstStyle>
          <a:p>
            <a:pPr/>
            <a:r>
              <a:t>Metamask supported networks </a:t>
            </a:r>
          </a:p>
        </p:txBody>
      </p:sp>
      <p:grpSp>
        <p:nvGrpSpPr>
          <p:cNvPr id="142" name="Group 23"/>
          <p:cNvGrpSpPr/>
          <p:nvPr/>
        </p:nvGrpSpPr>
        <p:grpSpPr>
          <a:xfrm>
            <a:off x="8906289" y="1589441"/>
            <a:ext cx="2974974" cy="2270434"/>
            <a:chOff x="0" y="0"/>
            <a:chExt cx="2974973" cy="2270432"/>
          </a:xfrm>
        </p:grpSpPr>
        <p:pic>
          <p:nvPicPr>
            <p:cNvPr id="132" name="Picture 2" descr="Picture 2"/>
            <p:cNvPicPr>
              <a:picLocks noChangeAspect="1"/>
            </p:cNvPicPr>
            <p:nvPr/>
          </p:nvPicPr>
          <p:blipFill>
            <a:blip r:embed="rId3">
              <a:extLst/>
            </a:blip>
            <a:stretch>
              <a:fillRect/>
            </a:stretch>
          </p:blipFill>
          <p:spPr>
            <a:xfrm>
              <a:off x="930197" y="-1"/>
              <a:ext cx="743053" cy="851566"/>
            </a:xfrm>
            <a:prstGeom prst="rect">
              <a:avLst/>
            </a:prstGeom>
            <a:ln w="12700" cap="flat">
              <a:noFill/>
              <a:miter lim="400000"/>
            </a:ln>
            <a:effectLst/>
          </p:spPr>
        </p:pic>
        <p:pic>
          <p:nvPicPr>
            <p:cNvPr id="133" name="Picture 2" descr="Picture 2"/>
            <p:cNvPicPr>
              <a:picLocks noChangeAspect="1"/>
            </p:cNvPicPr>
            <p:nvPr/>
          </p:nvPicPr>
          <p:blipFill>
            <a:blip r:embed="rId3">
              <a:extLst/>
            </a:blip>
            <a:stretch>
              <a:fillRect/>
            </a:stretch>
          </p:blipFill>
          <p:spPr>
            <a:xfrm>
              <a:off x="1673249" y="425781"/>
              <a:ext cx="743054" cy="851565"/>
            </a:xfrm>
            <a:prstGeom prst="rect">
              <a:avLst/>
            </a:prstGeom>
            <a:ln w="12700" cap="flat">
              <a:noFill/>
              <a:miter lim="400000"/>
            </a:ln>
            <a:effectLst/>
          </p:spPr>
        </p:pic>
        <p:pic>
          <p:nvPicPr>
            <p:cNvPr id="134" name="Picture 2" descr="Picture 2"/>
            <p:cNvPicPr>
              <a:picLocks noChangeAspect="1"/>
            </p:cNvPicPr>
            <p:nvPr/>
          </p:nvPicPr>
          <p:blipFill>
            <a:blip r:embed="rId3">
              <a:extLst/>
            </a:blip>
            <a:stretch>
              <a:fillRect/>
            </a:stretch>
          </p:blipFill>
          <p:spPr>
            <a:xfrm>
              <a:off x="-1" y="454998"/>
              <a:ext cx="743054" cy="851566"/>
            </a:xfrm>
            <a:prstGeom prst="rect">
              <a:avLst/>
            </a:prstGeom>
            <a:ln w="12700" cap="flat">
              <a:noFill/>
              <a:miter lim="400000"/>
            </a:ln>
            <a:effectLst/>
          </p:spPr>
        </p:pic>
        <p:pic>
          <p:nvPicPr>
            <p:cNvPr id="135" name="Picture 2" descr="Picture 2"/>
            <p:cNvPicPr>
              <a:picLocks noChangeAspect="1"/>
            </p:cNvPicPr>
            <p:nvPr/>
          </p:nvPicPr>
          <p:blipFill>
            <a:blip r:embed="rId3">
              <a:extLst/>
            </a:blip>
            <a:stretch>
              <a:fillRect/>
            </a:stretch>
          </p:blipFill>
          <p:spPr>
            <a:xfrm>
              <a:off x="836624" y="1306563"/>
              <a:ext cx="743054" cy="851565"/>
            </a:xfrm>
            <a:prstGeom prst="rect">
              <a:avLst/>
            </a:prstGeom>
            <a:ln w="12700" cap="flat">
              <a:noFill/>
              <a:miter lim="400000"/>
            </a:ln>
            <a:effectLst/>
          </p:spPr>
        </p:pic>
        <p:sp>
          <p:nvSpPr>
            <p:cNvPr id="136" name="Straight Connector 28"/>
            <p:cNvSpPr/>
            <p:nvPr/>
          </p:nvSpPr>
          <p:spPr>
            <a:xfrm flipV="1">
              <a:off x="601955" y="454999"/>
              <a:ext cx="375768" cy="171958"/>
            </a:xfrm>
            <a:prstGeom prst="line">
              <a:avLst/>
            </a:prstGeom>
            <a:noFill/>
            <a:ln w="19050" cap="flat">
              <a:solidFill>
                <a:srgbClr val="000000"/>
              </a:solidFill>
              <a:prstDash val="solid"/>
              <a:miter lim="800000"/>
            </a:ln>
            <a:effectLst/>
          </p:spPr>
          <p:txBody>
            <a:bodyPr wrap="square" lIns="45719" tIns="45719" rIns="45719" bIns="45719" numCol="1" anchor="t">
              <a:noAutofit/>
            </a:bodyPr>
            <a:lstStyle/>
            <a:p>
              <a:pPr/>
            </a:p>
          </p:txBody>
        </p:sp>
        <p:sp>
          <p:nvSpPr>
            <p:cNvPr id="137" name="Straight Connector 29"/>
            <p:cNvSpPr/>
            <p:nvPr/>
          </p:nvSpPr>
          <p:spPr>
            <a:xfrm flipH="1" flipV="1">
              <a:off x="642470" y="1246409"/>
              <a:ext cx="294738" cy="344918"/>
            </a:xfrm>
            <a:prstGeom prst="line">
              <a:avLst/>
            </a:prstGeom>
            <a:noFill/>
            <a:ln w="19050" cap="flat">
              <a:solidFill>
                <a:srgbClr val="000000"/>
              </a:solidFill>
              <a:prstDash val="solid"/>
              <a:miter lim="800000"/>
            </a:ln>
            <a:effectLst/>
          </p:spPr>
          <p:txBody>
            <a:bodyPr wrap="square" lIns="45719" tIns="45719" rIns="45719" bIns="45719" numCol="1" anchor="t">
              <a:noAutofit/>
            </a:bodyPr>
            <a:lstStyle/>
            <a:p>
              <a:pPr/>
            </a:p>
          </p:txBody>
        </p:sp>
        <p:sp>
          <p:nvSpPr>
            <p:cNvPr id="138" name="Straight Connector 30"/>
            <p:cNvSpPr/>
            <p:nvPr/>
          </p:nvSpPr>
          <p:spPr>
            <a:xfrm>
              <a:off x="1573431" y="309726"/>
              <a:ext cx="283462" cy="413300"/>
            </a:xfrm>
            <a:prstGeom prst="line">
              <a:avLst/>
            </a:prstGeom>
            <a:noFill/>
            <a:ln w="19050" cap="flat">
              <a:solidFill>
                <a:srgbClr val="000000"/>
              </a:solidFill>
              <a:prstDash val="solid"/>
              <a:miter lim="800000"/>
            </a:ln>
            <a:effectLst/>
          </p:spPr>
          <p:txBody>
            <a:bodyPr wrap="square" lIns="45719" tIns="45719" rIns="45719" bIns="45719" numCol="1" anchor="t">
              <a:noAutofit/>
            </a:bodyPr>
            <a:lstStyle/>
            <a:p>
              <a:pPr/>
            </a:p>
          </p:txBody>
        </p:sp>
        <p:sp>
          <p:nvSpPr>
            <p:cNvPr id="139" name="Straight Connector 31"/>
            <p:cNvSpPr/>
            <p:nvPr/>
          </p:nvSpPr>
          <p:spPr>
            <a:xfrm flipV="1">
              <a:off x="1573431" y="1337500"/>
              <a:ext cx="375768" cy="171958"/>
            </a:xfrm>
            <a:prstGeom prst="line">
              <a:avLst/>
            </a:prstGeom>
            <a:noFill/>
            <a:ln w="19050" cap="flat">
              <a:solidFill>
                <a:srgbClr val="000000"/>
              </a:solidFill>
              <a:prstDash val="solid"/>
              <a:miter lim="800000"/>
            </a:ln>
            <a:effectLst/>
          </p:spPr>
          <p:txBody>
            <a:bodyPr wrap="square" lIns="45719" tIns="45719" rIns="45719" bIns="45719" numCol="1" anchor="t">
              <a:noAutofit/>
            </a:bodyPr>
            <a:lstStyle/>
            <a:p>
              <a:pPr/>
            </a:p>
          </p:txBody>
        </p:sp>
        <p:pic>
          <p:nvPicPr>
            <p:cNvPr id="140" name="Picture 2" descr="Picture 2"/>
            <p:cNvPicPr>
              <a:picLocks noChangeAspect="1"/>
            </p:cNvPicPr>
            <p:nvPr/>
          </p:nvPicPr>
          <p:blipFill>
            <a:blip r:embed="rId3">
              <a:extLst/>
            </a:blip>
            <a:stretch>
              <a:fillRect/>
            </a:stretch>
          </p:blipFill>
          <p:spPr>
            <a:xfrm>
              <a:off x="2231920" y="1418867"/>
              <a:ext cx="743054" cy="851566"/>
            </a:xfrm>
            <a:prstGeom prst="rect">
              <a:avLst/>
            </a:prstGeom>
            <a:ln w="12700" cap="flat">
              <a:noFill/>
              <a:miter lim="400000"/>
            </a:ln>
            <a:effectLst/>
          </p:spPr>
        </p:pic>
        <p:sp>
          <p:nvSpPr>
            <p:cNvPr id="141" name="Straight Connector 33"/>
            <p:cNvSpPr/>
            <p:nvPr/>
          </p:nvSpPr>
          <p:spPr>
            <a:xfrm flipH="1" flipV="1">
              <a:off x="2135866" y="1337500"/>
              <a:ext cx="280437" cy="394846"/>
            </a:xfrm>
            <a:prstGeom prst="line">
              <a:avLst/>
            </a:prstGeom>
            <a:noFill/>
            <a:ln w="19050" cap="flat">
              <a:solidFill>
                <a:srgbClr val="000000"/>
              </a:solidFill>
              <a:prstDash val="solid"/>
              <a:miter lim="800000"/>
            </a:ln>
            <a:effectLst/>
          </p:spPr>
          <p:txBody>
            <a:bodyPr wrap="square" lIns="45719" tIns="45719" rIns="45719" bIns="45719" numCol="1" anchor="t">
              <a:noAutofit/>
            </a:bodyPr>
            <a:lstStyle/>
            <a:p>
              <a:pPr/>
            </a:p>
          </p:txBody>
        </p:sp>
      </p:grpSp>
      <p:grpSp>
        <p:nvGrpSpPr>
          <p:cNvPr id="154" name="Group 74"/>
          <p:cNvGrpSpPr/>
          <p:nvPr/>
        </p:nvGrpSpPr>
        <p:grpSpPr>
          <a:xfrm>
            <a:off x="6372771" y="4298563"/>
            <a:ext cx="1975304" cy="1938310"/>
            <a:chOff x="0" y="0"/>
            <a:chExt cx="1975303" cy="1938309"/>
          </a:xfrm>
        </p:grpSpPr>
        <p:pic>
          <p:nvPicPr>
            <p:cNvPr id="143" name="Picture 2" descr="Picture 2"/>
            <p:cNvPicPr>
              <a:picLocks noChangeAspect="1"/>
            </p:cNvPicPr>
            <p:nvPr/>
          </p:nvPicPr>
          <p:blipFill>
            <a:blip r:embed="rId3">
              <a:extLst/>
            </a:blip>
            <a:stretch>
              <a:fillRect/>
            </a:stretch>
          </p:blipFill>
          <p:spPr>
            <a:xfrm>
              <a:off x="725785" y="0"/>
              <a:ext cx="579767" cy="675673"/>
            </a:xfrm>
            <a:prstGeom prst="rect">
              <a:avLst/>
            </a:prstGeom>
            <a:ln w="12700" cap="flat">
              <a:noFill/>
              <a:miter lim="400000"/>
            </a:ln>
            <a:effectLst/>
          </p:spPr>
        </p:pic>
        <p:pic>
          <p:nvPicPr>
            <p:cNvPr id="144" name="Picture 2" descr="Picture 2"/>
            <p:cNvPicPr>
              <a:picLocks noChangeAspect="1"/>
            </p:cNvPicPr>
            <p:nvPr/>
          </p:nvPicPr>
          <p:blipFill>
            <a:blip r:embed="rId3">
              <a:extLst/>
            </a:blip>
            <a:stretch>
              <a:fillRect/>
            </a:stretch>
          </p:blipFill>
          <p:spPr>
            <a:xfrm>
              <a:off x="1395537" y="353086"/>
              <a:ext cx="579767" cy="675673"/>
            </a:xfrm>
            <a:prstGeom prst="rect">
              <a:avLst/>
            </a:prstGeom>
            <a:ln w="12700" cap="flat">
              <a:noFill/>
              <a:miter lim="400000"/>
            </a:ln>
            <a:effectLst/>
          </p:spPr>
        </p:pic>
        <p:pic>
          <p:nvPicPr>
            <p:cNvPr id="145" name="Picture 2" descr="Picture 2"/>
            <p:cNvPicPr>
              <a:picLocks noChangeAspect="1"/>
            </p:cNvPicPr>
            <p:nvPr/>
          </p:nvPicPr>
          <p:blipFill>
            <a:blip r:embed="rId3">
              <a:extLst/>
            </a:blip>
            <a:stretch>
              <a:fillRect/>
            </a:stretch>
          </p:blipFill>
          <p:spPr>
            <a:xfrm>
              <a:off x="0" y="361018"/>
              <a:ext cx="579766" cy="675674"/>
            </a:xfrm>
            <a:prstGeom prst="rect">
              <a:avLst/>
            </a:prstGeom>
            <a:ln w="12700" cap="flat">
              <a:noFill/>
              <a:miter lim="400000"/>
            </a:ln>
            <a:effectLst/>
          </p:spPr>
        </p:pic>
        <p:pic>
          <p:nvPicPr>
            <p:cNvPr id="146" name="Picture 2" descr="Picture 2"/>
            <p:cNvPicPr>
              <a:picLocks noChangeAspect="1"/>
            </p:cNvPicPr>
            <p:nvPr/>
          </p:nvPicPr>
          <p:blipFill>
            <a:blip r:embed="rId3">
              <a:extLst/>
            </a:blip>
            <a:stretch>
              <a:fillRect/>
            </a:stretch>
          </p:blipFill>
          <p:spPr>
            <a:xfrm>
              <a:off x="652775" y="1036691"/>
              <a:ext cx="579767" cy="675674"/>
            </a:xfrm>
            <a:prstGeom prst="rect">
              <a:avLst/>
            </a:prstGeom>
            <a:ln w="12700" cap="flat">
              <a:noFill/>
              <a:miter lim="400000"/>
            </a:ln>
            <a:effectLst/>
          </p:spPr>
        </p:pic>
        <p:sp>
          <p:nvSpPr>
            <p:cNvPr id="147" name="Straight Connector 7"/>
            <p:cNvSpPr/>
            <p:nvPr/>
          </p:nvSpPr>
          <p:spPr>
            <a:xfrm flipV="1">
              <a:off x="469674" y="361018"/>
              <a:ext cx="293192" cy="136440"/>
            </a:xfrm>
            <a:prstGeom prst="line">
              <a:avLst/>
            </a:prstGeom>
            <a:noFill/>
            <a:ln w="19050" cap="flat">
              <a:solidFill>
                <a:srgbClr val="000000"/>
              </a:solidFill>
              <a:prstDash val="solid"/>
              <a:miter lim="800000"/>
            </a:ln>
            <a:effectLst/>
          </p:spPr>
          <p:txBody>
            <a:bodyPr wrap="square" lIns="45719" tIns="45719" rIns="45719" bIns="45719" numCol="1" anchor="t">
              <a:noAutofit/>
            </a:bodyPr>
            <a:lstStyle/>
            <a:p>
              <a:pPr/>
            </a:p>
          </p:txBody>
        </p:sp>
        <p:sp>
          <p:nvSpPr>
            <p:cNvPr id="148" name="Straight Connector 10"/>
            <p:cNvSpPr/>
            <p:nvPr/>
          </p:nvSpPr>
          <p:spPr>
            <a:xfrm flipH="1" flipV="1">
              <a:off x="501286" y="988962"/>
              <a:ext cx="229969" cy="273675"/>
            </a:xfrm>
            <a:prstGeom prst="line">
              <a:avLst/>
            </a:prstGeom>
            <a:noFill/>
            <a:ln w="19050" cap="flat">
              <a:solidFill>
                <a:srgbClr val="000000"/>
              </a:solidFill>
              <a:prstDash val="solid"/>
              <a:miter lim="800000"/>
            </a:ln>
            <a:effectLst/>
          </p:spPr>
          <p:txBody>
            <a:bodyPr wrap="square" lIns="45719" tIns="45719" rIns="45719" bIns="45719" numCol="1" anchor="t">
              <a:noAutofit/>
            </a:bodyPr>
            <a:lstStyle/>
            <a:p>
              <a:pPr/>
            </a:p>
          </p:txBody>
        </p:sp>
        <p:sp>
          <p:nvSpPr>
            <p:cNvPr id="149" name="Straight Connector 13"/>
            <p:cNvSpPr/>
            <p:nvPr/>
          </p:nvSpPr>
          <p:spPr>
            <a:xfrm>
              <a:off x="1227668" y="245752"/>
              <a:ext cx="221171" cy="327933"/>
            </a:xfrm>
            <a:prstGeom prst="line">
              <a:avLst/>
            </a:prstGeom>
            <a:noFill/>
            <a:ln w="19050" cap="flat">
              <a:solidFill>
                <a:srgbClr val="000000"/>
              </a:solidFill>
              <a:prstDash val="solid"/>
              <a:miter lim="800000"/>
            </a:ln>
            <a:effectLst/>
          </p:spPr>
          <p:txBody>
            <a:bodyPr wrap="square" lIns="45719" tIns="45719" rIns="45719" bIns="45719" numCol="1" anchor="t">
              <a:noAutofit/>
            </a:bodyPr>
            <a:lstStyle/>
            <a:p>
              <a:pPr/>
            </a:p>
          </p:txBody>
        </p:sp>
        <p:sp>
          <p:nvSpPr>
            <p:cNvPr id="150" name="Straight Connector 15"/>
            <p:cNvSpPr/>
            <p:nvPr/>
          </p:nvSpPr>
          <p:spPr>
            <a:xfrm flipV="1">
              <a:off x="1227668" y="1061238"/>
              <a:ext cx="293192" cy="136440"/>
            </a:xfrm>
            <a:prstGeom prst="line">
              <a:avLst/>
            </a:prstGeom>
            <a:noFill/>
            <a:ln w="19050" cap="flat">
              <a:solidFill>
                <a:srgbClr val="000000"/>
              </a:solidFill>
              <a:prstDash val="solid"/>
              <a:miter lim="800000"/>
            </a:ln>
            <a:effectLst/>
          </p:spPr>
          <p:txBody>
            <a:bodyPr wrap="square" lIns="45719" tIns="45719" rIns="45719" bIns="45719" numCol="1" anchor="t">
              <a:noAutofit/>
            </a:bodyPr>
            <a:lstStyle/>
            <a:p>
              <a:pPr/>
            </a:p>
          </p:txBody>
        </p:sp>
        <p:pic>
          <p:nvPicPr>
            <p:cNvPr id="151" name="Picture 2" descr="Picture 2"/>
            <p:cNvPicPr>
              <a:picLocks noChangeAspect="1"/>
            </p:cNvPicPr>
            <p:nvPr/>
          </p:nvPicPr>
          <p:blipFill>
            <a:blip r:embed="rId3">
              <a:extLst/>
            </a:blip>
            <a:stretch>
              <a:fillRect/>
            </a:stretch>
          </p:blipFill>
          <p:spPr>
            <a:xfrm>
              <a:off x="0" y="1262636"/>
              <a:ext cx="579766" cy="675674"/>
            </a:xfrm>
            <a:prstGeom prst="rect">
              <a:avLst/>
            </a:prstGeom>
            <a:ln w="12700" cap="flat">
              <a:noFill/>
              <a:miter lim="400000"/>
            </a:ln>
            <a:effectLst/>
          </p:spPr>
        </p:pic>
        <p:sp>
          <p:nvSpPr>
            <p:cNvPr id="152" name="Straight Connector 17"/>
            <p:cNvSpPr/>
            <p:nvPr/>
          </p:nvSpPr>
          <p:spPr>
            <a:xfrm flipV="1">
              <a:off x="579765" y="1476515"/>
              <a:ext cx="151490" cy="123958"/>
            </a:xfrm>
            <a:prstGeom prst="line">
              <a:avLst/>
            </a:prstGeom>
            <a:noFill/>
            <a:ln w="19050" cap="flat">
              <a:solidFill>
                <a:srgbClr val="000000"/>
              </a:solidFill>
              <a:prstDash val="solid"/>
              <a:miter lim="800000"/>
            </a:ln>
            <a:effectLst/>
          </p:spPr>
          <p:txBody>
            <a:bodyPr wrap="square" lIns="45719" tIns="45719" rIns="45719" bIns="45719" numCol="1" anchor="t">
              <a:noAutofit/>
            </a:bodyPr>
            <a:lstStyle/>
            <a:p>
              <a:pPr/>
            </a:p>
          </p:txBody>
        </p:sp>
        <p:sp>
          <p:nvSpPr>
            <p:cNvPr id="153" name="TextBox 34"/>
            <p:cNvSpPr/>
            <p:nvPr/>
          </p:nvSpPr>
          <p:spPr>
            <a:xfrm>
              <a:off x="565714" y="602917"/>
              <a:ext cx="1230844" cy="497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b="1" sz="2800">
                  <a:solidFill>
                    <a:srgbClr val="FF0000"/>
                  </a:solidFill>
                </a:defRPr>
              </a:lvl1pPr>
            </a:lstStyle>
            <a:p>
              <a:pPr/>
              <a:r>
                <a:t>KOVAN</a:t>
              </a:r>
            </a:p>
          </p:txBody>
        </p:sp>
      </p:grpSp>
      <p:grpSp>
        <p:nvGrpSpPr>
          <p:cNvPr id="168" name="Group 71"/>
          <p:cNvGrpSpPr/>
          <p:nvPr/>
        </p:nvGrpSpPr>
        <p:grpSpPr>
          <a:xfrm>
            <a:off x="3346063" y="4115114"/>
            <a:ext cx="2571970" cy="2158127"/>
            <a:chOff x="0" y="0"/>
            <a:chExt cx="2571969" cy="2158126"/>
          </a:xfrm>
        </p:grpSpPr>
        <p:pic>
          <p:nvPicPr>
            <p:cNvPr id="155" name="Picture 2" descr="Picture 2"/>
            <p:cNvPicPr>
              <a:picLocks noChangeAspect="1"/>
            </p:cNvPicPr>
            <p:nvPr/>
          </p:nvPicPr>
          <p:blipFill>
            <a:blip r:embed="rId3">
              <a:extLst/>
            </a:blip>
            <a:stretch>
              <a:fillRect/>
            </a:stretch>
          </p:blipFill>
          <p:spPr>
            <a:xfrm>
              <a:off x="1128998" y="0"/>
              <a:ext cx="721486" cy="716348"/>
            </a:xfrm>
            <a:prstGeom prst="rect">
              <a:avLst/>
            </a:prstGeom>
            <a:ln w="12700" cap="flat">
              <a:noFill/>
              <a:miter lim="400000"/>
            </a:ln>
            <a:effectLst/>
          </p:spPr>
        </p:pic>
        <p:pic>
          <p:nvPicPr>
            <p:cNvPr id="156" name="Picture 2" descr="Picture 2"/>
            <p:cNvPicPr>
              <a:picLocks noChangeAspect="1"/>
            </p:cNvPicPr>
            <p:nvPr/>
          </p:nvPicPr>
          <p:blipFill>
            <a:blip r:embed="rId3">
              <a:extLst/>
            </a:blip>
            <a:stretch>
              <a:fillRect/>
            </a:stretch>
          </p:blipFill>
          <p:spPr>
            <a:xfrm>
              <a:off x="1850483" y="358173"/>
              <a:ext cx="721487" cy="716349"/>
            </a:xfrm>
            <a:prstGeom prst="rect">
              <a:avLst/>
            </a:prstGeom>
            <a:ln w="12700" cap="flat">
              <a:noFill/>
              <a:miter lim="400000"/>
            </a:ln>
            <a:effectLst/>
          </p:spPr>
        </p:pic>
        <p:pic>
          <p:nvPicPr>
            <p:cNvPr id="157" name="Picture 2" descr="Picture 2"/>
            <p:cNvPicPr>
              <a:picLocks noChangeAspect="1"/>
            </p:cNvPicPr>
            <p:nvPr/>
          </p:nvPicPr>
          <p:blipFill>
            <a:blip r:embed="rId3">
              <a:extLst/>
            </a:blip>
            <a:stretch>
              <a:fillRect/>
            </a:stretch>
          </p:blipFill>
          <p:spPr>
            <a:xfrm>
              <a:off x="225799" y="382751"/>
              <a:ext cx="721487" cy="716349"/>
            </a:xfrm>
            <a:prstGeom prst="rect">
              <a:avLst/>
            </a:prstGeom>
            <a:ln w="12700" cap="flat">
              <a:noFill/>
              <a:miter lim="400000"/>
            </a:ln>
            <a:effectLst/>
          </p:spPr>
        </p:pic>
        <p:pic>
          <p:nvPicPr>
            <p:cNvPr id="158" name="Picture 2" descr="Picture 2"/>
            <p:cNvPicPr>
              <a:picLocks noChangeAspect="1"/>
            </p:cNvPicPr>
            <p:nvPr/>
          </p:nvPicPr>
          <p:blipFill>
            <a:blip r:embed="rId3">
              <a:extLst/>
            </a:blip>
            <a:stretch>
              <a:fillRect/>
            </a:stretch>
          </p:blipFill>
          <p:spPr>
            <a:xfrm>
              <a:off x="1038141" y="1099099"/>
              <a:ext cx="721487" cy="716348"/>
            </a:xfrm>
            <a:prstGeom prst="rect">
              <a:avLst/>
            </a:prstGeom>
            <a:ln w="12700" cap="flat">
              <a:noFill/>
              <a:miter lim="400000"/>
            </a:ln>
            <a:effectLst/>
          </p:spPr>
        </p:pic>
        <p:sp>
          <p:nvSpPr>
            <p:cNvPr id="159" name="Straight Connector 52"/>
            <p:cNvSpPr/>
            <p:nvPr/>
          </p:nvSpPr>
          <p:spPr>
            <a:xfrm flipV="1">
              <a:off x="810283" y="382752"/>
              <a:ext cx="364861" cy="144653"/>
            </a:xfrm>
            <a:prstGeom prst="line">
              <a:avLst/>
            </a:prstGeom>
            <a:noFill/>
            <a:ln w="19050" cap="flat">
              <a:solidFill>
                <a:srgbClr val="000000"/>
              </a:solidFill>
              <a:prstDash val="solid"/>
              <a:miter lim="800000"/>
            </a:ln>
            <a:effectLst/>
          </p:spPr>
          <p:txBody>
            <a:bodyPr wrap="square" lIns="45719" tIns="45719" rIns="45719" bIns="45719" numCol="1" anchor="t">
              <a:noAutofit/>
            </a:bodyPr>
            <a:lstStyle/>
            <a:p>
              <a:pPr/>
            </a:p>
          </p:txBody>
        </p:sp>
        <p:sp>
          <p:nvSpPr>
            <p:cNvPr id="160" name="Straight Connector 53"/>
            <p:cNvSpPr/>
            <p:nvPr/>
          </p:nvSpPr>
          <p:spPr>
            <a:xfrm flipH="1" flipV="1">
              <a:off x="849621" y="1048497"/>
              <a:ext cx="286184" cy="290149"/>
            </a:xfrm>
            <a:prstGeom prst="line">
              <a:avLst/>
            </a:prstGeom>
            <a:noFill/>
            <a:ln w="19050" cap="flat">
              <a:solidFill>
                <a:srgbClr val="000000"/>
              </a:solidFill>
              <a:prstDash val="solid"/>
              <a:miter lim="800000"/>
            </a:ln>
            <a:effectLst/>
          </p:spPr>
          <p:txBody>
            <a:bodyPr wrap="square" lIns="45719" tIns="45719" rIns="45719" bIns="45719" numCol="1" anchor="t">
              <a:noAutofit/>
            </a:bodyPr>
            <a:lstStyle/>
            <a:p>
              <a:pPr/>
            </a:p>
          </p:txBody>
        </p:sp>
        <p:sp>
          <p:nvSpPr>
            <p:cNvPr id="161" name="Straight Connector 54"/>
            <p:cNvSpPr/>
            <p:nvPr/>
          </p:nvSpPr>
          <p:spPr>
            <a:xfrm>
              <a:off x="1753562" y="260546"/>
              <a:ext cx="275234" cy="347674"/>
            </a:xfrm>
            <a:prstGeom prst="line">
              <a:avLst/>
            </a:prstGeom>
            <a:noFill/>
            <a:ln w="19050" cap="flat">
              <a:solidFill>
                <a:srgbClr val="000000"/>
              </a:solidFill>
              <a:prstDash val="solid"/>
              <a:miter lim="800000"/>
            </a:ln>
            <a:effectLst/>
          </p:spPr>
          <p:txBody>
            <a:bodyPr wrap="square" lIns="45719" tIns="45719" rIns="45719" bIns="45719" numCol="1" anchor="t">
              <a:noAutofit/>
            </a:bodyPr>
            <a:lstStyle/>
            <a:p>
              <a:pPr/>
            </a:p>
          </p:txBody>
        </p:sp>
        <p:sp>
          <p:nvSpPr>
            <p:cNvPr id="162" name="Straight Connector 55"/>
            <p:cNvSpPr/>
            <p:nvPr/>
          </p:nvSpPr>
          <p:spPr>
            <a:xfrm flipV="1">
              <a:off x="1753562" y="1125124"/>
              <a:ext cx="364861" cy="144653"/>
            </a:xfrm>
            <a:prstGeom prst="line">
              <a:avLst/>
            </a:prstGeom>
            <a:noFill/>
            <a:ln w="19050" cap="flat">
              <a:solidFill>
                <a:srgbClr val="000000"/>
              </a:solidFill>
              <a:prstDash val="solid"/>
              <a:miter lim="800000"/>
            </a:ln>
            <a:effectLst/>
          </p:spPr>
          <p:txBody>
            <a:bodyPr wrap="square" lIns="45719" tIns="45719" rIns="45719" bIns="45719" numCol="1" anchor="t">
              <a:noAutofit/>
            </a:bodyPr>
            <a:lstStyle/>
            <a:p>
              <a:pPr/>
            </a:p>
          </p:txBody>
        </p:sp>
        <p:pic>
          <p:nvPicPr>
            <p:cNvPr id="163" name="Picture 2" descr="Picture 2"/>
            <p:cNvPicPr>
              <a:picLocks noChangeAspect="1"/>
            </p:cNvPicPr>
            <p:nvPr/>
          </p:nvPicPr>
          <p:blipFill>
            <a:blip r:embed="rId3">
              <a:extLst/>
            </a:blip>
            <a:stretch>
              <a:fillRect/>
            </a:stretch>
          </p:blipFill>
          <p:spPr>
            <a:xfrm>
              <a:off x="-1" y="1219382"/>
              <a:ext cx="721487" cy="716349"/>
            </a:xfrm>
            <a:prstGeom prst="rect">
              <a:avLst/>
            </a:prstGeom>
            <a:ln w="12700" cap="flat">
              <a:noFill/>
              <a:miter lim="400000"/>
            </a:ln>
            <a:effectLst/>
          </p:spPr>
        </p:pic>
        <p:sp>
          <p:nvSpPr>
            <p:cNvPr id="164" name="Straight Connector 57"/>
            <p:cNvSpPr/>
            <p:nvPr/>
          </p:nvSpPr>
          <p:spPr>
            <a:xfrm flipH="1" flipV="1">
              <a:off x="2223732" y="1099100"/>
              <a:ext cx="149" cy="341563"/>
            </a:xfrm>
            <a:prstGeom prst="line">
              <a:avLst/>
            </a:prstGeom>
            <a:noFill/>
            <a:ln w="19050" cap="flat">
              <a:solidFill>
                <a:srgbClr val="000000"/>
              </a:solidFill>
              <a:prstDash val="solid"/>
              <a:miter lim="800000"/>
            </a:ln>
            <a:effectLst/>
          </p:spPr>
          <p:txBody>
            <a:bodyPr wrap="square" lIns="45719" tIns="45719" rIns="45719" bIns="45719" numCol="1" anchor="t">
              <a:noAutofit/>
            </a:bodyPr>
            <a:lstStyle/>
            <a:p>
              <a:pPr/>
            </a:p>
          </p:txBody>
        </p:sp>
        <p:sp>
          <p:nvSpPr>
            <p:cNvPr id="165" name="TextBox 58"/>
            <p:cNvSpPr/>
            <p:nvPr/>
          </p:nvSpPr>
          <p:spPr>
            <a:xfrm>
              <a:off x="929798" y="639212"/>
              <a:ext cx="1509178" cy="497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b="1" sz="2800">
                  <a:solidFill>
                    <a:srgbClr val="FF0000"/>
                  </a:solidFill>
                </a:defRPr>
              </a:lvl1pPr>
            </a:lstStyle>
            <a:p>
              <a:pPr/>
              <a:r>
                <a:t>RINKEBY</a:t>
              </a:r>
            </a:p>
          </p:txBody>
        </p:sp>
        <p:pic>
          <p:nvPicPr>
            <p:cNvPr id="166" name="Picture 2" descr="Picture 2"/>
            <p:cNvPicPr>
              <a:picLocks noChangeAspect="1"/>
            </p:cNvPicPr>
            <p:nvPr/>
          </p:nvPicPr>
          <p:blipFill>
            <a:blip r:embed="rId3">
              <a:extLst/>
            </a:blip>
            <a:stretch>
              <a:fillRect/>
            </a:stretch>
          </p:blipFill>
          <p:spPr>
            <a:xfrm>
              <a:off x="1775832" y="1441779"/>
              <a:ext cx="721486" cy="716348"/>
            </a:xfrm>
            <a:prstGeom prst="rect">
              <a:avLst/>
            </a:prstGeom>
            <a:ln w="12700" cap="flat">
              <a:noFill/>
              <a:miter lim="400000"/>
            </a:ln>
            <a:effectLst/>
          </p:spPr>
        </p:pic>
        <p:sp>
          <p:nvSpPr>
            <p:cNvPr id="167" name="Straight Connector 70"/>
            <p:cNvSpPr/>
            <p:nvPr/>
          </p:nvSpPr>
          <p:spPr>
            <a:xfrm flipH="1">
              <a:off x="586542" y="1457273"/>
              <a:ext cx="451600" cy="120283"/>
            </a:xfrm>
            <a:prstGeom prst="line">
              <a:avLst/>
            </a:prstGeom>
            <a:noFill/>
            <a:ln w="19050" cap="flat">
              <a:solidFill>
                <a:srgbClr val="000000"/>
              </a:solidFill>
              <a:prstDash val="solid"/>
              <a:miter lim="800000"/>
            </a:ln>
            <a:effectLst/>
          </p:spPr>
          <p:txBody>
            <a:bodyPr wrap="square" lIns="45719" tIns="45719" rIns="45719" bIns="45719" numCol="1" anchor="t">
              <a:noAutofit/>
            </a:bodyPr>
            <a:lstStyle/>
            <a:p>
              <a:pPr/>
            </a:p>
          </p:txBody>
        </p:sp>
      </p:grpSp>
      <p:grpSp>
        <p:nvGrpSpPr>
          <p:cNvPr id="179" name="Group 45"/>
          <p:cNvGrpSpPr/>
          <p:nvPr/>
        </p:nvGrpSpPr>
        <p:grpSpPr>
          <a:xfrm>
            <a:off x="8904003" y="3970901"/>
            <a:ext cx="2974974" cy="2270433"/>
            <a:chOff x="0" y="0"/>
            <a:chExt cx="2974973" cy="2270432"/>
          </a:xfrm>
        </p:grpSpPr>
        <p:pic>
          <p:nvPicPr>
            <p:cNvPr id="169" name="Picture 2" descr="Picture 2"/>
            <p:cNvPicPr>
              <a:picLocks noChangeAspect="1"/>
            </p:cNvPicPr>
            <p:nvPr/>
          </p:nvPicPr>
          <p:blipFill>
            <a:blip r:embed="rId3">
              <a:extLst/>
            </a:blip>
            <a:stretch>
              <a:fillRect/>
            </a:stretch>
          </p:blipFill>
          <p:spPr>
            <a:xfrm>
              <a:off x="930197" y="-1"/>
              <a:ext cx="743053" cy="851566"/>
            </a:xfrm>
            <a:prstGeom prst="rect">
              <a:avLst/>
            </a:prstGeom>
            <a:ln w="12700" cap="flat">
              <a:noFill/>
              <a:miter lim="400000"/>
            </a:ln>
            <a:effectLst/>
          </p:spPr>
        </p:pic>
        <p:pic>
          <p:nvPicPr>
            <p:cNvPr id="170" name="Picture 2" descr="Picture 2"/>
            <p:cNvPicPr>
              <a:picLocks noChangeAspect="1"/>
            </p:cNvPicPr>
            <p:nvPr/>
          </p:nvPicPr>
          <p:blipFill>
            <a:blip r:embed="rId3">
              <a:extLst/>
            </a:blip>
            <a:stretch>
              <a:fillRect/>
            </a:stretch>
          </p:blipFill>
          <p:spPr>
            <a:xfrm>
              <a:off x="1673249" y="425781"/>
              <a:ext cx="743054" cy="851565"/>
            </a:xfrm>
            <a:prstGeom prst="rect">
              <a:avLst/>
            </a:prstGeom>
            <a:ln w="12700" cap="flat">
              <a:noFill/>
              <a:miter lim="400000"/>
            </a:ln>
            <a:effectLst/>
          </p:spPr>
        </p:pic>
        <p:pic>
          <p:nvPicPr>
            <p:cNvPr id="171" name="Picture 2" descr="Picture 2"/>
            <p:cNvPicPr>
              <a:picLocks noChangeAspect="1"/>
            </p:cNvPicPr>
            <p:nvPr/>
          </p:nvPicPr>
          <p:blipFill>
            <a:blip r:embed="rId3">
              <a:extLst/>
            </a:blip>
            <a:stretch>
              <a:fillRect/>
            </a:stretch>
          </p:blipFill>
          <p:spPr>
            <a:xfrm>
              <a:off x="-1" y="454998"/>
              <a:ext cx="743054" cy="851566"/>
            </a:xfrm>
            <a:prstGeom prst="rect">
              <a:avLst/>
            </a:prstGeom>
            <a:ln w="12700" cap="flat">
              <a:noFill/>
              <a:miter lim="400000"/>
            </a:ln>
            <a:effectLst/>
          </p:spPr>
        </p:pic>
        <p:pic>
          <p:nvPicPr>
            <p:cNvPr id="172" name="Picture 2" descr="Picture 2"/>
            <p:cNvPicPr>
              <a:picLocks noChangeAspect="1"/>
            </p:cNvPicPr>
            <p:nvPr/>
          </p:nvPicPr>
          <p:blipFill>
            <a:blip r:embed="rId3">
              <a:extLst/>
            </a:blip>
            <a:stretch>
              <a:fillRect/>
            </a:stretch>
          </p:blipFill>
          <p:spPr>
            <a:xfrm>
              <a:off x="836624" y="1306563"/>
              <a:ext cx="743054" cy="851565"/>
            </a:xfrm>
            <a:prstGeom prst="rect">
              <a:avLst/>
            </a:prstGeom>
            <a:ln w="12700" cap="flat">
              <a:noFill/>
              <a:miter lim="400000"/>
            </a:ln>
            <a:effectLst/>
          </p:spPr>
        </p:pic>
        <p:sp>
          <p:nvSpPr>
            <p:cNvPr id="173" name="Straight Connector 64"/>
            <p:cNvSpPr/>
            <p:nvPr/>
          </p:nvSpPr>
          <p:spPr>
            <a:xfrm flipV="1">
              <a:off x="601955" y="454999"/>
              <a:ext cx="375768" cy="171958"/>
            </a:xfrm>
            <a:prstGeom prst="line">
              <a:avLst/>
            </a:prstGeom>
            <a:noFill/>
            <a:ln w="19050" cap="flat">
              <a:solidFill>
                <a:srgbClr val="000000"/>
              </a:solidFill>
              <a:prstDash val="solid"/>
              <a:miter lim="800000"/>
            </a:ln>
            <a:effectLst/>
          </p:spPr>
          <p:txBody>
            <a:bodyPr wrap="square" lIns="45719" tIns="45719" rIns="45719" bIns="45719" numCol="1" anchor="t">
              <a:noAutofit/>
            </a:bodyPr>
            <a:lstStyle/>
            <a:p>
              <a:pPr/>
            </a:p>
          </p:txBody>
        </p:sp>
        <p:sp>
          <p:nvSpPr>
            <p:cNvPr id="174" name="Straight Connector 66"/>
            <p:cNvSpPr/>
            <p:nvPr/>
          </p:nvSpPr>
          <p:spPr>
            <a:xfrm flipH="1" flipV="1">
              <a:off x="642470" y="1246409"/>
              <a:ext cx="294738" cy="344918"/>
            </a:xfrm>
            <a:prstGeom prst="line">
              <a:avLst/>
            </a:prstGeom>
            <a:noFill/>
            <a:ln w="19050" cap="flat">
              <a:solidFill>
                <a:srgbClr val="000000"/>
              </a:solidFill>
              <a:prstDash val="solid"/>
              <a:miter lim="800000"/>
            </a:ln>
            <a:effectLst/>
          </p:spPr>
          <p:txBody>
            <a:bodyPr wrap="square" lIns="45719" tIns="45719" rIns="45719" bIns="45719" numCol="1" anchor="t">
              <a:noAutofit/>
            </a:bodyPr>
            <a:lstStyle/>
            <a:p>
              <a:pPr/>
            </a:p>
          </p:txBody>
        </p:sp>
        <p:sp>
          <p:nvSpPr>
            <p:cNvPr id="175" name="Straight Connector 67"/>
            <p:cNvSpPr/>
            <p:nvPr/>
          </p:nvSpPr>
          <p:spPr>
            <a:xfrm>
              <a:off x="1573431" y="309726"/>
              <a:ext cx="283462" cy="413300"/>
            </a:xfrm>
            <a:prstGeom prst="line">
              <a:avLst/>
            </a:prstGeom>
            <a:noFill/>
            <a:ln w="19050" cap="flat">
              <a:solidFill>
                <a:srgbClr val="000000"/>
              </a:solidFill>
              <a:prstDash val="solid"/>
              <a:miter lim="800000"/>
            </a:ln>
            <a:effectLst/>
          </p:spPr>
          <p:txBody>
            <a:bodyPr wrap="square" lIns="45719" tIns="45719" rIns="45719" bIns="45719" numCol="1" anchor="t">
              <a:noAutofit/>
            </a:bodyPr>
            <a:lstStyle/>
            <a:p>
              <a:pPr/>
            </a:p>
          </p:txBody>
        </p:sp>
        <p:sp>
          <p:nvSpPr>
            <p:cNvPr id="176" name="Straight Connector 69"/>
            <p:cNvSpPr/>
            <p:nvPr/>
          </p:nvSpPr>
          <p:spPr>
            <a:xfrm flipV="1">
              <a:off x="1573431" y="1337500"/>
              <a:ext cx="375768" cy="171958"/>
            </a:xfrm>
            <a:prstGeom prst="line">
              <a:avLst/>
            </a:prstGeom>
            <a:noFill/>
            <a:ln w="19050" cap="flat">
              <a:solidFill>
                <a:srgbClr val="000000"/>
              </a:solidFill>
              <a:prstDash val="solid"/>
              <a:miter lim="800000"/>
            </a:ln>
            <a:effectLst/>
          </p:spPr>
          <p:txBody>
            <a:bodyPr wrap="square" lIns="45719" tIns="45719" rIns="45719" bIns="45719" numCol="1" anchor="t">
              <a:noAutofit/>
            </a:bodyPr>
            <a:lstStyle/>
            <a:p>
              <a:pPr/>
            </a:p>
          </p:txBody>
        </p:sp>
        <p:pic>
          <p:nvPicPr>
            <p:cNvPr id="177" name="Picture 2" descr="Picture 2"/>
            <p:cNvPicPr>
              <a:picLocks noChangeAspect="1"/>
            </p:cNvPicPr>
            <p:nvPr/>
          </p:nvPicPr>
          <p:blipFill>
            <a:blip r:embed="rId3">
              <a:extLst/>
            </a:blip>
            <a:stretch>
              <a:fillRect/>
            </a:stretch>
          </p:blipFill>
          <p:spPr>
            <a:xfrm>
              <a:off x="2231920" y="1418867"/>
              <a:ext cx="743054" cy="851566"/>
            </a:xfrm>
            <a:prstGeom prst="rect">
              <a:avLst/>
            </a:prstGeom>
            <a:ln w="12700" cap="flat">
              <a:noFill/>
              <a:miter lim="400000"/>
            </a:ln>
            <a:effectLst/>
          </p:spPr>
        </p:pic>
        <p:sp>
          <p:nvSpPr>
            <p:cNvPr id="178" name="Straight Connector 73"/>
            <p:cNvSpPr/>
            <p:nvPr/>
          </p:nvSpPr>
          <p:spPr>
            <a:xfrm flipH="1" flipV="1">
              <a:off x="2135866" y="1337500"/>
              <a:ext cx="280437" cy="394846"/>
            </a:xfrm>
            <a:prstGeom prst="line">
              <a:avLst/>
            </a:prstGeom>
            <a:noFill/>
            <a:ln w="19050" cap="flat">
              <a:solidFill>
                <a:srgbClr val="000000"/>
              </a:solidFill>
              <a:prstDash val="solid"/>
              <a:miter lim="800000"/>
            </a:ln>
            <a:effectLst/>
          </p:spPr>
          <p:txBody>
            <a:bodyPr wrap="square" lIns="45719" tIns="45719" rIns="45719" bIns="45719" numCol="1" anchor="t">
              <a:noAutofit/>
            </a:bodyPr>
            <a:lstStyle/>
            <a:p>
              <a:pPr/>
            </a:p>
          </p:txBody>
        </p:sp>
      </p:grpSp>
      <p:sp>
        <p:nvSpPr>
          <p:cNvPr id="180" name="Straight Arrow Connector 76"/>
          <p:cNvSpPr/>
          <p:nvPr/>
        </p:nvSpPr>
        <p:spPr>
          <a:xfrm>
            <a:off x="7058779" y="2428431"/>
            <a:ext cx="1218824" cy="1"/>
          </a:xfrm>
          <a:prstGeom prst="line">
            <a:avLst/>
          </a:prstGeom>
          <a:ln w="38100">
            <a:solidFill>
              <a:srgbClr val="000000"/>
            </a:solidFill>
            <a:miter/>
            <a:tailEnd type="triangle"/>
          </a:ln>
        </p:spPr>
        <p:txBody>
          <a:bodyPr lIns="45719" rIns="45719"/>
          <a:lstStyle/>
          <a:p>
            <a:pPr/>
          </a:p>
        </p:txBody>
      </p:sp>
      <p:sp>
        <p:nvSpPr>
          <p:cNvPr id="181" name="TextBox 22"/>
          <p:cNvSpPr/>
          <p:nvPr/>
        </p:nvSpPr>
        <p:spPr>
          <a:xfrm>
            <a:off x="9546121" y="4576405"/>
            <a:ext cx="1589804" cy="904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0000"/>
                </a:solidFill>
              </a:defRPr>
            </a:lvl1pPr>
          </a:lstStyle>
          <a:p>
            <a:pPr/>
            <a:r>
              <a:t>ROPSTEN</a:t>
            </a:r>
          </a:p>
        </p:txBody>
      </p:sp>
      <p:sp>
        <p:nvSpPr>
          <p:cNvPr id="182" name="Straight Arrow Connector 76"/>
          <p:cNvSpPr/>
          <p:nvPr/>
        </p:nvSpPr>
        <p:spPr>
          <a:xfrm>
            <a:off x="4894429" y="3448546"/>
            <a:ext cx="1" cy="560261"/>
          </a:xfrm>
          <a:prstGeom prst="line">
            <a:avLst/>
          </a:prstGeom>
          <a:ln w="38100">
            <a:solidFill>
              <a:srgbClr val="000000"/>
            </a:solidFill>
            <a:miter/>
            <a:tailEnd type="triangle"/>
          </a:ln>
        </p:spPr>
        <p:txBody>
          <a:bodyPr lIns="45719" rIns="45719"/>
          <a:lstStyle/>
          <a:p>
            <a:pPr/>
          </a:p>
        </p:txBody>
      </p:sp>
      <p:sp>
        <p:nvSpPr>
          <p:cNvPr id="183" name="Straight Arrow Connector 76"/>
          <p:cNvSpPr/>
          <p:nvPr/>
        </p:nvSpPr>
        <p:spPr>
          <a:xfrm>
            <a:off x="6308757" y="3569432"/>
            <a:ext cx="624535" cy="636805"/>
          </a:xfrm>
          <a:prstGeom prst="line">
            <a:avLst/>
          </a:prstGeom>
          <a:ln w="38100">
            <a:solidFill>
              <a:srgbClr val="000000"/>
            </a:solidFill>
            <a:miter/>
            <a:tailEnd type="triangle"/>
          </a:ln>
        </p:spPr>
        <p:txBody>
          <a:bodyPr lIns="45719" rIns="45719"/>
          <a:lstStyle/>
          <a:p>
            <a:pPr/>
          </a:p>
        </p:txBody>
      </p:sp>
      <p:sp>
        <p:nvSpPr>
          <p:cNvPr id="184" name="Straight Arrow Connector 76"/>
          <p:cNvSpPr/>
          <p:nvPr/>
        </p:nvSpPr>
        <p:spPr>
          <a:xfrm>
            <a:off x="7163172" y="3286362"/>
            <a:ext cx="2210223" cy="979723"/>
          </a:xfrm>
          <a:prstGeom prst="line">
            <a:avLst/>
          </a:prstGeom>
          <a:ln w="38100">
            <a:solidFill>
              <a:srgbClr val="000000"/>
            </a:solidFill>
            <a:miter/>
            <a:tailEnd type="triangle"/>
          </a:ln>
        </p:spPr>
        <p:txBody>
          <a:bodyPr lIns="45719" rIns="45719"/>
          <a:lstStyle/>
          <a:p>
            <a:pPr/>
          </a:p>
        </p:txBody>
      </p:sp>
      <p:sp>
        <p:nvSpPr>
          <p:cNvPr id="185" name="TextBox 75"/>
          <p:cNvSpPr/>
          <p:nvPr/>
        </p:nvSpPr>
        <p:spPr>
          <a:xfrm>
            <a:off x="9416835" y="2330992"/>
            <a:ext cx="2705526"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lvl1pPr>
          </a:lstStyle>
          <a:p>
            <a:pPr/>
            <a:r>
              <a:t>Mainnet</a:t>
            </a:r>
          </a:p>
        </p:txBody>
      </p:sp>
      <p:pic>
        <p:nvPicPr>
          <p:cNvPr id="186" name="圖片 62" descr="圖片 62"/>
          <p:cNvPicPr>
            <a:picLocks noChangeAspect="1"/>
          </p:cNvPicPr>
          <p:nvPr/>
        </p:nvPicPr>
        <p:blipFill>
          <a:blip r:embed="rId4">
            <a:extLst/>
          </a:blip>
          <a:stretch>
            <a:fillRect/>
          </a:stretch>
        </p:blipFill>
        <p:spPr>
          <a:xfrm>
            <a:off x="880924" y="4249251"/>
            <a:ext cx="1371601" cy="1638301"/>
          </a:xfrm>
          <a:prstGeom prst="rect">
            <a:avLst/>
          </a:prstGeom>
          <a:ln w="12700">
            <a:miter lim="400000"/>
          </a:ln>
        </p:spPr>
      </p:pic>
      <p:sp>
        <p:nvSpPr>
          <p:cNvPr id="187" name="Straight Arrow Connector 76"/>
          <p:cNvSpPr/>
          <p:nvPr/>
        </p:nvSpPr>
        <p:spPr>
          <a:xfrm flipH="1" flipV="1">
            <a:off x="2490745" y="2065653"/>
            <a:ext cx="1665603" cy="78718"/>
          </a:xfrm>
          <a:prstGeom prst="line">
            <a:avLst/>
          </a:prstGeom>
          <a:ln w="38100">
            <a:solidFill>
              <a:srgbClr val="000000"/>
            </a:solidFill>
            <a:miter/>
            <a:tailEnd type="triangle"/>
          </a:ln>
        </p:spPr>
        <p:txBody>
          <a:bodyPr lIns="45719" rIns="45719"/>
          <a:lstStyle/>
          <a:p>
            <a:pPr/>
          </a:p>
        </p:txBody>
      </p:sp>
      <p:pic>
        <p:nvPicPr>
          <p:cNvPr id="188" name="Picture 2" descr="Picture 2"/>
          <p:cNvPicPr>
            <a:picLocks noChangeAspect="1"/>
          </p:cNvPicPr>
          <p:nvPr/>
        </p:nvPicPr>
        <p:blipFill>
          <a:blip r:embed="rId5">
            <a:extLst/>
          </a:blip>
          <a:stretch>
            <a:fillRect/>
          </a:stretch>
        </p:blipFill>
        <p:spPr>
          <a:xfrm>
            <a:off x="1023663" y="2633570"/>
            <a:ext cx="1092201" cy="1092201"/>
          </a:xfrm>
          <a:prstGeom prst="rect">
            <a:avLst/>
          </a:prstGeom>
          <a:ln w="12700">
            <a:miter lim="400000"/>
          </a:ln>
        </p:spPr>
      </p:pic>
      <p:pic>
        <p:nvPicPr>
          <p:cNvPr id="189" name="圖片 66" descr="圖片 66"/>
          <p:cNvPicPr>
            <a:picLocks noChangeAspect="1"/>
          </p:cNvPicPr>
          <p:nvPr/>
        </p:nvPicPr>
        <p:blipFill>
          <a:blip r:embed="rId6">
            <a:extLst/>
          </a:blip>
          <a:stretch>
            <a:fillRect/>
          </a:stretch>
        </p:blipFill>
        <p:spPr>
          <a:xfrm>
            <a:off x="934486" y="1284967"/>
            <a:ext cx="1405433" cy="1153028"/>
          </a:xfrm>
          <a:prstGeom prst="rect">
            <a:avLst/>
          </a:prstGeom>
          <a:ln w="12700">
            <a:miter lim="400000"/>
          </a:ln>
        </p:spPr>
      </p:pic>
      <p:sp>
        <p:nvSpPr>
          <p:cNvPr id="190" name="Straight Arrow Connector 76"/>
          <p:cNvSpPr/>
          <p:nvPr/>
        </p:nvSpPr>
        <p:spPr>
          <a:xfrm flipH="1">
            <a:off x="2490745" y="2835850"/>
            <a:ext cx="1728723" cy="263049"/>
          </a:xfrm>
          <a:prstGeom prst="line">
            <a:avLst/>
          </a:prstGeom>
          <a:ln w="38100">
            <a:solidFill>
              <a:srgbClr val="000000"/>
            </a:solidFill>
            <a:miter/>
            <a:tailEnd type="triangle"/>
          </a:ln>
        </p:spPr>
        <p:txBody>
          <a:bodyPr lIns="45719" rIns="45719"/>
          <a:lstStyle/>
          <a:p>
            <a:pPr/>
          </a:p>
        </p:txBody>
      </p:sp>
      <p:sp>
        <p:nvSpPr>
          <p:cNvPr id="191" name="Straight Arrow Connector 76"/>
          <p:cNvSpPr/>
          <p:nvPr/>
        </p:nvSpPr>
        <p:spPr>
          <a:xfrm flipH="1">
            <a:off x="2490744" y="3098899"/>
            <a:ext cx="1821555" cy="1327003"/>
          </a:xfrm>
          <a:prstGeom prst="line">
            <a:avLst/>
          </a:prstGeom>
          <a:ln w="38100">
            <a:solidFill>
              <a:srgbClr val="000000"/>
            </a:solidFill>
            <a:miter/>
            <a:tailEnd type="triangle"/>
          </a:ln>
        </p:spPr>
        <p:txBody>
          <a:bodyPr lIns="45719" rIns="45719"/>
          <a:lstStyle/>
          <a:p>
            <a:pPr/>
          </a:p>
        </p:txBody>
      </p:sp>
      <p:pic>
        <p:nvPicPr>
          <p:cNvPr id="192" name="Picture 4" descr="Picture 4"/>
          <p:cNvPicPr>
            <a:picLocks noChangeAspect="1"/>
          </p:cNvPicPr>
          <p:nvPr/>
        </p:nvPicPr>
        <p:blipFill>
          <a:blip r:embed="rId7">
            <a:extLst/>
          </a:blip>
          <a:stretch>
            <a:fillRect/>
          </a:stretch>
        </p:blipFill>
        <p:spPr>
          <a:xfrm>
            <a:off x="4219202" y="1415887"/>
            <a:ext cx="2807805" cy="1704739"/>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4" name="Title 1"/>
          <p:cNvSpPr/>
          <p:nvPr>
            <p:ph type="title"/>
          </p:nvPr>
        </p:nvSpPr>
        <p:spPr>
          <a:xfrm>
            <a:off x="815895" y="611033"/>
            <a:ext cx="10580239" cy="1325563"/>
          </a:xfrm>
          <a:prstGeom prst="rect">
            <a:avLst/>
          </a:prstGeom>
        </p:spPr>
        <p:txBody>
          <a:bodyPr/>
          <a:lstStyle>
            <a:lvl1pPr>
              <a:defRPr sz="5400">
                <a:solidFill>
                  <a:srgbClr val="FFFFFF"/>
                </a:solidFill>
                <a:latin typeface="Arial Rounded MT Bold"/>
                <a:ea typeface="Arial Rounded MT Bold"/>
                <a:cs typeface="Arial Rounded MT Bold"/>
                <a:sym typeface="Arial Rounded MT Bold"/>
              </a:defRPr>
            </a:lvl1pPr>
          </a:lstStyle>
          <a:p>
            <a:pPr/>
            <a:r>
              <a:t>Metamask - Dapps</a:t>
            </a:r>
          </a:p>
        </p:txBody>
      </p:sp>
      <p:pic>
        <p:nvPicPr>
          <p:cNvPr id="195" name="圖片 13" descr="圖片 13"/>
          <p:cNvPicPr>
            <a:picLocks noChangeAspect="1"/>
          </p:cNvPicPr>
          <p:nvPr/>
        </p:nvPicPr>
        <p:blipFill>
          <a:blip r:embed="rId3">
            <a:extLst/>
          </a:blip>
          <a:stretch>
            <a:fillRect/>
          </a:stretch>
        </p:blipFill>
        <p:spPr>
          <a:xfrm>
            <a:off x="1149246" y="1987482"/>
            <a:ext cx="3796030" cy="2657476"/>
          </a:xfrm>
          <a:prstGeom prst="rect">
            <a:avLst/>
          </a:prstGeom>
          <a:ln w="12700">
            <a:miter lim="400000"/>
          </a:ln>
        </p:spPr>
      </p:pic>
      <p:pic>
        <p:nvPicPr>
          <p:cNvPr id="196" name="Picture 5" descr="Picture 5"/>
          <p:cNvPicPr>
            <a:picLocks noChangeAspect="1"/>
          </p:cNvPicPr>
          <p:nvPr/>
        </p:nvPicPr>
        <p:blipFill>
          <a:blip r:embed="rId4">
            <a:extLst/>
          </a:blip>
          <a:stretch>
            <a:fillRect/>
          </a:stretch>
        </p:blipFill>
        <p:spPr>
          <a:xfrm>
            <a:off x="5835486" y="1987482"/>
            <a:ext cx="846005" cy="1181803"/>
          </a:xfrm>
          <a:prstGeom prst="rect">
            <a:avLst/>
          </a:prstGeom>
          <a:ln w="12700">
            <a:miter lim="400000"/>
          </a:ln>
        </p:spPr>
      </p:pic>
      <p:sp>
        <p:nvSpPr>
          <p:cNvPr id="197" name="Straight Arrow Connector 14"/>
          <p:cNvSpPr/>
          <p:nvPr/>
        </p:nvSpPr>
        <p:spPr>
          <a:xfrm>
            <a:off x="5422482" y="3316220"/>
            <a:ext cx="2709842" cy="1"/>
          </a:xfrm>
          <a:prstGeom prst="line">
            <a:avLst/>
          </a:prstGeom>
          <a:ln w="76200">
            <a:solidFill>
              <a:srgbClr val="000000"/>
            </a:solidFill>
            <a:miter/>
            <a:tailEnd type="triangle"/>
          </a:ln>
        </p:spPr>
        <p:txBody>
          <a:bodyPr lIns="45719" rIns="45719"/>
          <a:lstStyle/>
          <a:p>
            <a:pPr/>
          </a:p>
        </p:txBody>
      </p:sp>
      <p:grpSp>
        <p:nvGrpSpPr>
          <p:cNvPr id="200" name="Group 12"/>
          <p:cNvGrpSpPr/>
          <p:nvPr/>
        </p:nvGrpSpPr>
        <p:grpSpPr>
          <a:xfrm>
            <a:off x="8334423" y="2268272"/>
            <a:ext cx="2570673" cy="2073443"/>
            <a:chOff x="0" y="0"/>
            <a:chExt cx="2570671" cy="2073442"/>
          </a:xfrm>
        </p:grpSpPr>
        <p:sp>
          <p:nvSpPr>
            <p:cNvPr id="198" name="TextBox 11"/>
            <p:cNvSpPr/>
            <p:nvPr/>
          </p:nvSpPr>
          <p:spPr>
            <a:xfrm>
              <a:off x="0" y="1512102"/>
              <a:ext cx="2570672" cy="561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sz="3200"/>
              </a:lvl1pPr>
            </a:lstStyle>
            <a:p>
              <a:pPr/>
              <a:r>
                <a:t>Blockchain</a:t>
              </a:r>
            </a:p>
          </p:txBody>
        </p:sp>
        <p:pic>
          <p:nvPicPr>
            <p:cNvPr id="199" name="Picture 8" descr="Picture 8"/>
            <p:cNvPicPr>
              <a:picLocks noChangeAspect="1"/>
            </p:cNvPicPr>
            <p:nvPr/>
          </p:nvPicPr>
          <p:blipFill>
            <a:blip r:embed="rId5">
              <a:extLst/>
            </a:blip>
            <a:stretch>
              <a:fillRect/>
            </a:stretch>
          </p:blipFill>
          <p:spPr>
            <a:xfrm>
              <a:off x="300695" y="0"/>
              <a:ext cx="1407753" cy="1337087"/>
            </a:xfrm>
            <a:prstGeom prst="rect">
              <a:avLst/>
            </a:prstGeom>
            <a:ln w="12700" cap="flat">
              <a:noFill/>
              <a:miter lim="400000"/>
            </a:ln>
            <a:effectLst/>
          </p:spPr>
        </p:pic>
      </p:grpSp>
      <p:pic>
        <p:nvPicPr>
          <p:cNvPr id="201" name="圖片 19" descr="圖片 19"/>
          <p:cNvPicPr>
            <a:picLocks noChangeAspect="1"/>
          </p:cNvPicPr>
          <p:nvPr/>
        </p:nvPicPr>
        <p:blipFill>
          <a:blip r:embed="rId6">
            <a:extLst/>
          </a:blip>
          <a:stretch>
            <a:fillRect/>
          </a:stretch>
        </p:blipFill>
        <p:spPr>
          <a:xfrm>
            <a:off x="8749214" y="4365149"/>
            <a:ext cx="1371601" cy="1638301"/>
          </a:xfrm>
          <a:prstGeom prst="rect">
            <a:avLst/>
          </a:prstGeom>
          <a:ln w="12700">
            <a:miter lim="400000"/>
          </a:ln>
        </p:spPr>
      </p:pic>
      <p:sp>
        <p:nvSpPr>
          <p:cNvPr id="202" name="Straight Arrow Connector 14"/>
          <p:cNvSpPr/>
          <p:nvPr/>
        </p:nvSpPr>
        <p:spPr>
          <a:xfrm>
            <a:off x="5562167" y="3316220"/>
            <a:ext cx="2570156" cy="1868080"/>
          </a:xfrm>
          <a:prstGeom prst="line">
            <a:avLst/>
          </a:prstGeom>
          <a:ln w="76200">
            <a:solidFill>
              <a:srgbClr val="000000"/>
            </a:solidFill>
            <a:miter/>
            <a:tailEnd type="triangle"/>
          </a:ln>
        </p:spPr>
        <p:txBody>
          <a:bodyPr lIns="45719" rIns="45719"/>
          <a:lstStyle/>
          <a:p>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3"/>
          <a:srcRect l="0" t="0" r="0" b="0"/>
          <a:stretch>
            <a:fillRect/>
          </a:stretch>
        </a:blipFill>
      </p:bgPr>
    </p:bg>
    <p:spTree>
      <p:nvGrpSpPr>
        <p:cNvPr id="1" name=""/>
        <p:cNvGrpSpPr/>
        <p:nvPr/>
      </p:nvGrpSpPr>
      <p:grpSpPr>
        <a:xfrm>
          <a:off x="0" y="0"/>
          <a:ext cx="0" cy="0"/>
          <a:chOff x="0" y="0"/>
          <a:chExt cx="0" cy="0"/>
        </a:xfrm>
      </p:grpSpPr>
      <p:sp>
        <p:nvSpPr>
          <p:cNvPr id="204" name="Title 1"/>
          <p:cNvSpPr/>
          <p:nvPr>
            <p:ph type="title"/>
          </p:nvPr>
        </p:nvSpPr>
        <p:spPr>
          <a:xfrm>
            <a:off x="815895" y="611033"/>
            <a:ext cx="10580239" cy="1325563"/>
          </a:xfrm>
          <a:prstGeom prst="rect">
            <a:avLst/>
          </a:prstGeom>
        </p:spPr>
        <p:txBody>
          <a:bodyPr/>
          <a:lstStyle>
            <a:lvl1pPr>
              <a:defRPr sz="5400">
                <a:solidFill>
                  <a:srgbClr val="FFFFFF"/>
                </a:solidFill>
                <a:latin typeface="Arial Rounded MT Bold"/>
                <a:ea typeface="Arial Rounded MT Bold"/>
                <a:cs typeface="Arial Rounded MT Bold"/>
                <a:sym typeface="Arial Rounded MT Bold"/>
              </a:defRPr>
            </a:lvl1pPr>
          </a:lstStyle>
          <a:p>
            <a:pPr/>
            <a:r>
              <a:t>MetaMask : The Good stuff</a:t>
            </a:r>
          </a:p>
        </p:txBody>
      </p:sp>
      <p:sp>
        <p:nvSpPr>
          <p:cNvPr id="205" name="Title 1"/>
          <p:cNvSpPr/>
          <p:nvPr/>
        </p:nvSpPr>
        <p:spPr>
          <a:xfrm>
            <a:off x="1357629" y="1718231"/>
            <a:ext cx="9791635" cy="408901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marL="571500" indent="-571500">
              <a:lnSpc>
                <a:spcPct val="90000"/>
              </a:lnSpc>
              <a:buSzPct val="100000"/>
              <a:buFont typeface="Arial"/>
              <a:buChar char="•"/>
              <a:defRPr sz="3700">
                <a:solidFill>
                  <a:srgbClr val="203864"/>
                </a:solidFill>
              </a:defRPr>
            </a:pPr>
            <a:r>
              <a:t>Open source</a:t>
            </a:r>
            <a:endParaRPr sz="4000">
              <a:latin typeface="Calibri Light"/>
              <a:ea typeface="Calibri Light"/>
              <a:cs typeface="Calibri Light"/>
              <a:sym typeface="Calibri Light"/>
            </a:endParaRPr>
          </a:p>
          <a:p>
            <a:pPr marL="571500" indent="-571500">
              <a:lnSpc>
                <a:spcPct val="90000"/>
              </a:lnSpc>
              <a:buSzPct val="100000"/>
              <a:buFont typeface="Arial"/>
              <a:buChar char="•"/>
              <a:defRPr sz="3700">
                <a:solidFill>
                  <a:srgbClr val="203864"/>
                </a:solidFill>
              </a:defRPr>
            </a:pPr>
            <a:r>
              <a:t>HD  setting (</a:t>
            </a:r>
            <a:r>
              <a:rPr i="1">
                <a:solidFill>
                  <a:srgbClr val="000000"/>
                </a:solidFill>
                <a:latin typeface="Calibri Light"/>
                <a:ea typeface="Calibri Light"/>
                <a:cs typeface="Calibri Light"/>
                <a:sym typeface="Calibri Light"/>
              </a:rPr>
              <a:t>Hierarchical deterministic </a:t>
            </a:r>
            <a:r>
              <a:t>)</a:t>
            </a:r>
            <a:endParaRPr sz="4000">
              <a:latin typeface="Calibri Light"/>
              <a:ea typeface="Calibri Light"/>
              <a:cs typeface="Calibri Light"/>
              <a:sym typeface="Calibri Light"/>
            </a:endParaRPr>
          </a:p>
          <a:p>
            <a:pPr marL="571500" indent="-571500">
              <a:lnSpc>
                <a:spcPct val="90000"/>
              </a:lnSpc>
              <a:buSzPct val="100000"/>
              <a:buFont typeface="Arial"/>
              <a:buChar char="•"/>
              <a:defRPr sz="3700">
                <a:solidFill>
                  <a:srgbClr val="203864"/>
                </a:solidFill>
              </a:defRPr>
            </a:pPr>
            <a:r>
              <a:t>Built-in coin purchasing</a:t>
            </a:r>
            <a:endParaRPr sz="4000">
              <a:latin typeface="Calibri Light"/>
              <a:ea typeface="Calibri Light"/>
              <a:cs typeface="Calibri Light"/>
              <a:sym typeface="Calibri Light"/>
            </a:endParaRPr>
          </a:p>
          <a:p>
            <a:pPr lvl="1" marL="1028700" indent="-571500">
              <a:lnSpc>
                <a:spcPct val="90000"/>
              </a:lnSpc>
              <a:buSzPct val="100000"/>
              <a:buFont typeface="Arial"/>
              <a:buChar char="•"/>
              <a:defRPr sz="2900">
                <a:solidFill>
                  <a:srgbClr val="203864"/>
                </a:solidFill>
              </a:defRPr>
            </a:pPr>
            <a:r>
              <a:t>Coinbase</a:t>
            </a:r>
            <a:endParaRPr sz="3200"/>
          </a:p>
          <a:p>
            <a:pPr lvl="1" marL="1028700" indent="-571500">
              <a:lnSpc>
                <a:spcPct val="90000"/>
              </a:lnSpc>
              <a:buSzPct val="100000"/>
              <a:buFont typeface="Arial"/>
              <a:buChar char="•"/>
              <a:defRPr sz="2900">
                <a:solidFill>
                  <a:srgbClr val="203864"/>
                </a:solidFill>
              </a:defRPr>
            </a:pPr>
            <a:r>
              <a:t>ShapeShift</a:t>
            </a:r>
            <a:endParaRPr sz="3200"/>
          </a:p>
          <a:p>
            <a:pPr marL="571500" indent="-571500">
              <a:lnSpc>
                <a:spcPct val="90000"/>
              </a:lnSpc>
              <a:buSzPct val="100000"/>
              <a:buFont typeface="Arial"/>
              <a:buChar char="•"/>
              <a:defRPr sz="3700">
                <a:solidFill>
                  <a:srgbClr val="203864"/>
                </a:solidFill>
              </a:defRPr>
            </a:pPr>
            <a:r>
              <a:t>Simple interface</a:t>
            </a:r>
            <a:endParaRPr sz="4000">
              <a:latin typeface="Calibri Light"/>
              <a:ea typeface="Calibri Light"/>
              <a:cs typeface="Calibri Light"/>
              <a:sym typeface="Calibri Light"/>
            </a:endParaRPr>
          </a:p>
          <a:p>
            <a:pPr marL="571500" indent="-571500">
              <a:lnSpc>
                <a:spcPct val="90000"/>
              </a:lnSpc>
              <a:buSzPct val="100000"/>
              <a:buFont typeface="Arial"/>
              <a:buChar char="•"/>
              <a:defRPr sz="3700">
                <a:solidFill>
                  <a:srgbClr val="203864"/>
                </a:solidFill>
              </a:defRPr>
            </a:pPr>
            <a:r>
              <a:t>Local key storage</a:t>
            </a:r>
            <a:endParaRPr sz="4000">
              <a:latin typeface="Calibri Light"/>
              <a:ea typeface="Calibri Light"/>
              <a:cs typeface="Calibri Light"/>
              <a:sym typeface="Calibri Light"/>
            </a:endParaRPr>
          </a:p>
          <a:p>
            <a:pPr marL="571500" indent="-571500">
              <a:lnSpc>
                <a:spcPct val="90000"/>
              </a:lnSpc>
              <a:buSzPct val="100000"/>
              <a:buFont typeface="Arial"/>
              <a:buChar char="•"/>
              <a:defRPr sz="3700">
                <a:solidFill>
                  <a:srgbClr val="203864"/>
                </a:solidFill>
              </a:defRPr>
            </a:pPr>
            <a:r>
              <a:t>Community </a:t>
            </a:r>
            <a:r>
              <a:rPr sz="2900"/>
              <a:t>- over </a:t>
            </a:r>
            <a:r>
              <a:rPr sz="2900" u="sng">
                <a:solidFill>
                  <a:srgbClr val="0563C1"/>
                </a:solidFill>
                <a:uFill>
                  <a:solidFill>
                    <a:srgbClr val="0563C1"/>
                  </a:solidFill>
                </a:uFill>
                <a:hlinkClick r:id="rId4" invalidUrl="" action="" tgtFrame="" tooltip="" history="1" highlightClick="0" endSnd="0"/>
              </a:rPr>
              <a:t>40</a:t>
            </a:r>
            <a:r>
              <a:rPr sz="2900"/>
              <a:t> thousand followers on Twitter</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3"/>
          <a:srcRect l="0" t="0" r="0" b="0"/>
          <a:stretch>
            <a:fillRect/>
          </a:stretch>
        </a:blipFill>
      </p:bgPr>
    </p:bg>
    <p:spTree>
      <p:nvGrpSpPr>
        <p:cNvPr id="1" name=""/>
        <p:cNvGrpSpPr/>
        <p:nvPr/>
      </p:nvGrpSpPr>
      <p:grpSpPr>
        <a:xfrm>
          <a:off x="0" y="0"/>
          <a:ext cx="0" cy="0"/>
          <a:chOff x="0" y="0"/>
          <a:chExt cx="0" cy="0"/>
        </a:xfrm>
      </p:grpSpPr>
      <p:sp>
        <p:nvSpPr>
          <p:cNvPr id="209" name="Title 1"/>
          <p:cNvSpPr/>
          <p:nvPr>
            <p:ph type="title"/>
          </p:nvPr>
        </p:nvSpPr>
        <p:spPr>
          <a:xfrm>
            <a:off x="815895" y="611033"/>
            <a:ext cx="10580239" cy="1325563"/>
          </a:xfrm>
          <a:prstGeom prst="rect">
            <a:avLst/>
          </a:prstGeom>
        </p:spPr>
        <p:txBody>
          <a:bodyPr/>
          <a:lstStyle>
            <a:lvl1pPr>
              <a:defRPr sz="5400">
                <a:solidFill>
                  <a:srgbClr val="FFFFFF"/>
                </a:solidFill>
                <a:latin typeface="Arial Rounded MT Bold"/>
                <a:ea typeface="Arial Rounded MT Bold"/>
                <a:cs typeface="Arial Rounded MT Bold"/>
                <a:sym typeface="Arial Rounded MT Bold"/>
              </a:defRPr>
            </a:lvl1pPr>
          </a:lstStyle>
          <a:p>
            <a:pPr/>
            <a:r>
              <a:t>MetaMask : The Bad stuff</a:t>
            </a:r>
          </a:p>
        </p:txBody>
      </p:sp>
      <p:sp>
        <p:nvSpPr>
          <p:cNvPr id="210" name="Title 1"/>
          <p:cNvSpPr/>
          <p:nvPr/>
        </p:nvSpPr>
        <p:spPr>
          <a:xfrm>
            <a:off x="1357629" y="1718231"/>
            <a:ext cx="9791635" cy="408901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marL="571500" indent="-571500">
              <a:buSzPct val="100000"/>
              <a:buFont typeface="Arial"/>
              <a:buChar char="•"/>
              <a:defRPr sz="4000">
                <a:solidFill>
                  <a:srgbClr val="203864"/>
                </a:solidFill>
              </a:defRPr>
            </a:pPr>
            <a:r>
              <a:t>Easy to lost your private key or seeds if you did not do backup</a:t>
            </a:r>
            <a:endParaRPr sz="4400">
              <a:latin typeface="Calibri Light"/>
              <a:ea typeface="Calibri Light"/>
              <a:cs typeface="Calibri Light"/>
              <a:sym typeface="Calibri Light"/>
            </a:endParaRPr>
          </a:p>
          <a:p>
            <a:pPr marL="571500" indent="-571500">
              <a:buSzPct val="100000"/>
              <a:buFont typeface="Arial"/>
              <a:buChar char="•"/>
              <a:defRPr sz="4000">
                <a:solidFill>
                  <a:srgbClr val="203864"/>
                </a:solidFill>
              </a:defRPr>
            </a:pPr>
            <a:r>
              <a:t>Online </a:t>
            </a:r>
            <a:endParaRPr sz="4400">
              <a:latin typeface="Calibri Light"/>
              <a:ea typeface="Calibri Light"/>
              <a:cs typeface="Calibri Light"/>
              <a:sym typeface="Calibri Light"/>
            </a:endParaRPr>
          </a:p>
          <a:p>
            <a:pPr marL="571500" indent="-571500">
              <a:buSzPct val="100000"/>
              <a:buFont typeface="Arial"/>
              <a:buChar char="•"/>
              <a:defRPr sz="4000">
                <a:solidFill>
                  <a:srgbClr val="203864"/>
                </a:solidFill>
              </a:defRPr>
            </a:pPr>
            <a:r>
              <a:t>Only support hot storage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14" name="Title 1"/>
          <p:cNvSpPr/>
          <p:nvPr>
            <p:ph type="title"/>
          </p:nvPr>
        </p:nvSpPr>
        <p:spPr>
          <a:xfrm>
            <a:off x="815895" y="611033"/>
            <a:ext cx="10580239" cy="1325563"/>
          </a:xfrm>
          <a:prstGeom prst="rect">
            <a:avLst/>
          </a:prstGeom>
        </p:spPr>
        <p:txBody>
          <a:bodyPr/>
          <a:lstStyle>
            <a:lvl1pPr>
              <a:defRPr sz="5400">
                <a:solidFill>
                  <a:srgbClr val="FFFFFF"/>
                </a:solidFill>
                <a:latin typeface="Arial Rounded MT Bold"/>
                <a:ea typeface="Arial Rounded MT Bold"/>
                <a:cs typeface="Arial Rounded MT Bold"/>
                <a:sym typeface="Arial Rounded MT Bold"/>
              </a:defRPr>
            </a:lvl1pPr>
          </a:lstStyle>
          <a:p>
            <a:pPr/>
            <a:r>
              <a:t>How the metamask works</a:t>
            </a:r>
          </a:p>
        </p:txBody>
      </p:sp>
      <p:pic>
        <p:nvPicPr>
          <p:cNvPr id="215" name="Picture 2" descr="Picture 2"/>
          <p:cNvPicPr>
            <a:picLocks noChangeAspect="1"/>
          </p:cNvPicPr>
          <p:nvPr/>
        </p:nvPicPr>
        <p:blipFill>
          <a:blip r:embed="rId3">
            <a:extLst/>
          </a:blip>
          <a:stretch>
            <a:fillRect/>
          </a:stretch>
        </p:blipFill>
        <p:spPr>
          <a:xfrm>
            <a:off x="508107" y="2574596"/>
            <a:ext cx="1497428" cy="1760640"/>
          </a:xfrm>
          <a:prstGeom prst="rect">
            <a:avLst/>
          </a:prstGeom>
          <a:ln w="12700">
            <a:miter lim="400000"/>
          </a:ln>
        </p:spPr>
      </p:pic>
      <p:pic>
        <p:nvPicPr>
          <p:cNvPr id="216" name="Picture 4" descr="Picture 4"/>
          <p:cNvPicPr>
            <a:picLocks noChangeAspect="1"/>
          </p:cNvPicPr>
          <p:nvPr/>
        </p:nvPicPr>
        <p:blipFill>
          <a:blip r:embed="rId4">
            <a:extLst/>
          </a:blip>
          <a:stretch>
            <a:fillRect/>
          </a:stretch>
        </p:blipFill>
        <p:spPr>
          <a:xfrm>
            <a:off x="2871765" y="2419187"/>
            <a:ext cx="2807805" cy="1704739"/>
          </a:xfrm>
          <a:prstGeom prst="rect">
            <a:avLst/>
          </a:prstGeom>
          <a:ln w="12700">
            <a:miter lim="400000"/>
          </a:ln>
        </p:spPr>
      </p:pic>
      <p:pic>
        <p:nvPicPr>
          <p:cNvPr id="217" name="Picture 8" descr="Picture 8"/>
          <p:cNvPicPr>
            <a:picLocks noChangeAspect="1"/>
          </p:cNvPicPr>
          <p:nvPr/>
        </p:nvPicPr>
        <p:blipFill>
          <a:blip r:embed="rId5">
            <a:extLst/>
          </a:blip>
          <a:stretch>
            <a:fillRect/>
          </a:stretch>
        </p:blipFill>
        <p:spPr>
          <a:xfrm>
            <a:off x="6480466" y="3127217"/>
            <a:ext cx="1789958" cy="655401"/>
          </a:xfrm>
          <a:prstGeom prst="rect">
            <a:avLst/>
          </a:prstGeom>
          <a:ln w="12700">
            <a:miter lim="400000"/>
          </a:ln>
        </p:spPr>
      </p:pic>
      <p:sp>
        <p:nvSpPr>
          <p:cNvPr id="218" name="直線單箭頭接點 6"/>
          <p:cNvSpPr/>
          <p:nvPr/>
        </p:nvSpPr>
        <p:spPr>
          <a:xfrm>
            <a:off x="2208178" y="3466900"/>
            <a:ext cx="1425344" cy="1"/>
          </a:xfrm>
          <a:prstGeom prst="line">
            <a:avLst/>
          </a:prstGeom>
          <a:ln w="57150">
            <a:solidFill>
              <a:srgbClr val="000000"/>
            </a:solidFill>
            <a:miter/>
            <a:tailEnd type="triangle"/>
          </a:ln>
        </p:spPr>
        <p:txBody>
          <a:bodyPr lIns="45719" rIns="45719"/>
          <a:lstStyle/>
          <a:p>
            <a:pPr/>
          </a:p>
        </p:txBody>
      </p:sp>
      <p:sp>
        <p:nvSpPr>
          <p:cNvPr id="219" name="直線單箭頭接點 7"/>
          <p:cNvSpPr/>
          <p:nvPr/>
        </p:nvSpPr>
        <p:spPr>
          <a:xfrm>
            <a:off x="5297666" y="3490260"/>
            <a:ext cx="868690" cy="1"/>
          </a:xfrm>
          <a:prstGeom prst="line">
            <a:avLst/>
          </a:prstGeom>
          <a:ln w="57150">
            <a:solidFill>
              <a:srgbClr val="000000"/>
            </a:solidFill>
            <a:miter/>
            <a:tailEnd type="triangle"/>
          </a:ln>
        </p:spPr>
        <p:txBody>
          <a:bodyPr lIns="45719" rIns="45719"/>
          <a:lstStyle/>
          <a:p>
            <a:pPr/>
          </a:p>
        </p:txBody>
      </p:sp>
      <p:sp>
        <p:nvSpPr>
          <p:cNvPr id="220" name="直線單箭頭接點 8"/>
          <p:cNvSpPr/>
          <p:nvPr/>
        </p:nvSpPr>
        <p:spPr>
          <a:xfrm>
            <a:off x="8393906" y="3490260"/>
            <a:ext cx="868690" cy="1"/>
          </a:xfrm>
          <a:prstGeom prst="line">
            <a:avLst/>
          </a:prstGeom>
          <a:ln w="57150">
            <a:solidFill>
              <a:srgbClr val="000000"/>
            </a:solidFill>
            <a:miter/>
            <a:tailEnd type="triangle"/>
          </a:ln>
        </p:spPr>
        <p:txBody>
          <a:bodyPr lIns="45719" rIns="45719"/>
          <a:lstStyle/>
          <a:p>
            <a:pPr/>
          </a:p>
        </p:txBody>
      </p:sp>
      <p:pic>
        <p:nvPicPr>
          <p:cNvPr id="221" name="Picture 2" descr="Picture 2"/>
          <p:cNvPicPr>
            <a:picLocks noChangeAspect="1"/>
          </p:cNvPicPr>
          <p:nvPr/>
        </p:nvPicPr>
        <p:blipFill>
          <a:blip r:embed="rId6">
            <a:extLst/>
          </a:blip>
          <a:stretch>
            <a:fillRect/>
          </a:stretch>
        </p:blipFill>
        <p:spPr>
          <a:xfrm>
            <a:off x="10021893" y="2586639"/>
            <a:ext cx="606538" cy="755681"/>
          </a:xfrm>
          <a:prstGeom prst="rect">
            <a:avLst/>
          </a:prstGeom>
          <a:ln w="12700">
            <a:miter lim="400000"/>
          </a:ln>
        </p:spPr>
      </p:pic>
      <p:pic>
        <p:nvPicPr>
          <p:cNvPr id="222" name="Picture 2" descr="Picture 2"/>
          <p:cNvPicPr>
            <a:picLocks noChangeAspect="1"/>
          </p:cNvPicPr>
          <p:nvPr/>
        </p:nvPicPr>
        <p:blipFill>
          <a:blip r:embed="rId6">
            <a:extLst/>
          </a:blip>
          <a:stretch>
            <a:fillRect/>
          </a:stretch>
        </p:blipFill>
        <p:spPr>
          <a:xfrm>
            <a:off x="10628430" y="2964477"/>
            <a:ext cx="606538" cy="755681"/>
          </a:xfrm>
          <a:prstGeom prst="rect">
            <a:avLst/>
          </a:prstGeom>
          <a:ln w="12700">
            <a:miter lim="400000"/>
          </a:ln>
        </p:spPr>
      </p:pic>
      <p:pic>
        <p:nvPicPr>
          <p:cNvPr id="223" name="Picture 2" descr="Picture 2"/>
          <p:cNvPicPr>
            <a:picLocks noChangeAspect="1"/>
          </p:cNvPicPr>
          <p:nvPr/>
        </p:nvPicPr>
        <p:blipFill>
          <a:blip r:embed="rId6">
            <a:extLst/>
          </a:blip>
          <a:stretch>
            <a:fillRect/>
          </a:stretch>
        </p:blipFill>
        <p:spPr>
          <a:xfrm>
            <a:off x="9262595" y="2990406"/>
            <a:ext cx="606538" cy="755681"/>
          </a:xfrm>
          <a:prstGeom prst="rect">
            <a:avLst/>
          </a:prstGeom>
          <a:ln w="12700">
            <a:miter lim="400000"/>
          </a:ln>
        </p:spPr>
      </p:pic>
      <p:pic>
        <p:nvPicPr>
          <p:cNvPr id="224" name="Picture 2" descr="Picture 2"/>
          <p:cNvPicPr>
            <a:picLocks noChangeAspect="1"/>
          </p:cNvPicPr>
          <p:nvPr/>
        </p:nvPicPr>
        <p:blipFill>
          <a:blip r:embed="rId6">
            <a:extLst/>
          </a:blip>
          <a:stretch>
            <a:fillRect/>
          </a:stretch>
        </p:blipFill>
        <p:spPr>
          <a:xfrm>
            <a:off x="9945513" y="3746084"/>
            <a:ext cx="606538" cy="755681"/>
          </a:xfrm>
          <a:prstGeom prst="rect">
            <a:avLst/>
          </a:prstGeom>
          <a:ln w="12700">
            <a:miter lim="400000"/>
          </a:ln>
        </p:spPr>
      </p:pic>
      <p:sp>
        <p:nvSpPr>
          <p:cNvPr id="225" name="Straight Connector 28"/>
          <p:cNvSpPr/>
          <p:nvPr/>
        </p:nvSpPr>
        <p:spPr>
          <a:xfrm flipV="1">
            <a:off x="9753957" y="2990406"/>
            <a:ext cx="306731" cy="152596"/>
          </a:xfrm>
          <a:prstGeom prst="line">
            <a:avLst/>
          </a:prstGeom>
          <a:ln w="19050">
            <a:solidFill>
              <a:srgbClr val="000000"/>
            </a:solidFill>
            <a:miter/>
          </a:ln>
        </p:spPr>
        <p:txBody>
          <a:bodyPr lIns="45719" rIns="45719"/>
          <a:lstStyle/>
          <a:p>
            <a:pPr/>
          </a:p>
        </p:txBody>
      </p:sp>
      <p:sp>
        <p:nvSpPr>
          <p:cNvPr id="226" name="Straight Connector 29"/>
          <p:cNvSpPr/>
          <p:nvPr/>
        </p:nvSpPr>
        <p:spPr>
          <a:xfrm flipH="1" flipV="1">
            <a:off x="9787028" y="3692704"/>
            <a:ext cx="240589" cy="306081"/>
          </a:xfrm>
          <a:prstGeom prst="line">
            <a:avLst/>
          </a:prstGeom>
          <a:ln w="19050">
            <a:solidFill>
              <a:srgbClr val="000000"/>
            </a:solidFill>
            <a:miter/>
          </a:ln>
        </p:spPr>
        <p:txBody>
          <a:bodyPr lIns="45719" rIns="45719"/>
          <a:lstStyle/>
          <a:p>
            <a:pPr/>
          </a:p>
        </p:txBody>
      </p:sp>
      <p:sp>
        <p:nvSpPr>
          <p:cNvPr id="227" name="Straight Connector 30"/>
          <p:cNvSpPr/>
          <p:nvPr/>
        </p:nvSpPr>
        <p:spPr>
          <a:xfrm>
            <a:off x="10546950" y="2861491"/>
            <a:ext cx="231384" cy="366764"/>
          </a:xfrm>
          <a:prstGeom prst="line">
            <a:avLst/>
          </a:prstGeom>
          <a:ln w="19050">
            <a:solidFill>
              <a:srgbClr val="000000"/>
            </a:solidFill>
            <a:miter/>
          </a:ln>
        </p:spPr>
        <p:txBody>
          <a:bodyPr lIns="45719" rIns="45719"/>
          <a:lstStyle/>
          <a:p>
            <a:pPr/>
          </a:p>
        </p:txBody>
      </p:sp>
      <p:sp>
        <p:nvSpPr>
          <p:cNvPr id="228" name="Straight Connector 31"/>
          <p:cNvSpPr/>
          <p:nvPr/>
        </p:nvSpPr>
        <p:spPr>
          <a:xfrm flipV="1">
            <a:off x="10546950" y="3773539"/>
            <a:ext cx="306731" cy="152596"/>
          </a:xfrm>
          <a:prstGeom prst="line">
            <a:avLst/>
          </a:prstGeom>
          <a:ln w="19050">
            <a:solidFill>
              <a:srgbClr val="000000"/>
            </a:solidFill>
            <a:miter/>
          </a:ln>
        </p:spPr>
        <p:txBody>
          <a:bodyPr lIns="45719" rIns="45719"/>
          <a:lstStyle/>
          <a:p>
            <a:pPr/>
          </a:p>
        </p:txBody>
      </p:sp>
      <p:pic>
        <p:nvPicPr>
          <p:cNvPr id="229" name="Picture 2" descr="Picture 2"/>
          <p:cNvPicPr>
            <a:picLocks noChangeAspect="1"/>
          </p:cNvPicPr>
          <p:nvPr/>
        </p:nvPicPr>
        <p:blipFill>
          <a:blip r:embed="rId6">
            <a:extLst/>
          </a:blip>
          <a:stretch>
            <a:fillRect/>
          </a:stretch>
        </p:blipFill>
        <p:spPr>
          <a:xfrm>
            <a:off x="11084459" y="3845743"/>
            <a:ext cx="606538" cy="755681"/>
          </a:xfrm>
          <a:prstGeom prst="rect">
            <a:avLst/>
          </a:prstGeom>
          <a:ln w="12700">
            <a:miter lim="400000"/>
          </a:ln>
        </p:spPr>
      </p:pic>
      <p:sp>
        <p:nvSpPr>
          <p:cNvPr id="230" name="Straight Connector 33"/>
          <p:cNvSpPr/>
          <p:nvPr/>
        </p:nvSpPr>
        <p:spPr>
          <a:xfrm flipH="1" flipV="1">
            <a:off x="11006053" y="3773539"/>
            <a:ext cx="228915" cy="350388"/>
          </a:xfrm>
          <a:prstGeom prst="line">
            <a:avLst/>
          </a:prstGeom>
          <a:ln w="19050">
            <a:solidFill>
              <a:srgbClr val="000000"/>
            </a:solidFill>
            <a:miter/>
          </a:ln>
        </p:spPr>
        <p:txBody>
          <a:bodyPr lIns="45719" rIns="45719"/>
          <a:lstStyle/>
          <a:p>
            <a:pPr/>
          </a:p>
        </p:txBody>
      </p:sp>
      <p:sp>
        <p:nvSpPr>
          <p:cNvPr id="231" name="直線單箭頭接點 22"/>
          <p:cNvSpPr/>
          <p:nvPr/>
        </p:nvSpPr>
        <p:spPr>
          <a:xfrm flipH="1">
            <a:off x="5238936" y="3833166"/>
            <a:ext cx="841083" cy="1"/>
          </a:xfrm>
          <a:prstGeom prst="line">
            <a:avLst/>
          </a:prstGeom>
          <a:ln w="57150">
            <a:solidFill>
              <a:srgbClr val="000000"/>
            </a:solidFill>
            <a:miter/>
            <a:tailEnd type="triangle"/>
          </a:ln>
        </p:spPr>
        <p:txBody>
          <a:bodyPr lIns="45719" rIns="45719"/>
          <a:lstStyle/>
          <a:p>
            <a:pPr/>
          </a:p>
        </p:txBody>
      </p:sp>
      <p:sp>
        <p:nvSpPr>
          <p:cNvPr id="232" name="直線單箭頭接點 24"/>
          <p:cNvSpPr/>
          <p:nvPr/>
        </p:nvSpPr>
        <p:spPr>
          <a:xfrm flipH="1" flipV="1">
            <a:off x="2208178" y="3773539"/>
            <a:ext cx="1321528" cy="9079"/>
          </a:xfrm>
          <a:prstGeom prst="line">
            <a:avLst/>
          </a:prstGeom>
          <a:ln w="57150">
            <a:solidFill>
              <a:srgbClr val="000000"/>
            </a:solidFill>
            <a:miter/>
            <a:tailEnd type="triangle"/>
          </a:ln>
        </p:spPr>
        <p:txBody>
          <a:bodyPr lIns="45719" rIns="45719"/>
          <a:lstStyle/>
          <a:p>
            <a:pPr/>
          </a:p>
        </p:txBody>
      </p:sp>
      <p:sp>
        <p:nvSpPr>
          <p:cNvPr id="233" name="直線單箭頭接點 25"/>
          <p:cNvSpPr/>
          <p:nvPr/>
        </p:nvSpPr>
        <p:spPr>
          <a:xfrm flipH="1">
            <a:off x="8393906" y="3848589"/>
            <a:ext cx="841083" cy="1"/>
          </a:xfrm>
          <a:prstGeom prst="line">
            <a:avLst/>
          </a:prstGeom>
          <a:ln w="57150">
            <a:solidFill>
              <a:srgbClr val="000000"/>
            </a:solidFill>
            <a:miter/>
            <a:tailEnd type="triangle"/>
          </a:ln>
        </p:spPr>
        <p:txBody>
          <a:bodyPr lIns="45719" rIns="45719"/>
          <a:lstStyle/>
          <a:p>
            <a:pPr/>
          </a:p>
        </p:txBody>
      </p:sp>
      <p:sp>
        <p:nvSpPr>
          <p:cNvPr id="234" name="TextBox 75"/>
          <p:cNvSpPr/>
          <p:nvPr/>
        </p:nvSpPr>
        <p:spPr>
          <a:xfrm>
            <a:off x="5504951" y="4253567"/>
            <a:ext cx="4147964"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lvl1pPr>
          </a:lstStyle>
          <a:p>
            <a:pPr/>
            <a:r>
              <a:t>Infura – Ethereum node</a:t>
            </a:r>
          </a:p>
        </p:txBody>
      </p:sp>
      <p:sp>
        <p:nvSpPr>
          <p:cNvPr id="235" name="TextBox 75"/>
          <p:cNvSpPr/>
          <p:nvPr/>
        </p:nvSpPr>
        <p:spPr>
          <a:xfrm>
            <a:off x="9690385" y="4682040"/>
            <a:ext cx="2946798" cy="1310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lvl1pPr>
          </a:lstStyle>
          <a:p>
            <a:pPr/>
            <a:r>
              <a:t>Ethereum blockchain network</a:t>
            </a:r>
          </a:p>
        </p:txBody>
      </p:sp>
      <p:pic>
        <p:nvPicPr>
          <p:cNvPr id="236" name="Picture 2" descr="Picture 2"/>
          <p:cNvPicPr>
            <a:picLocks noChangeAspect="1"/>
          </p:cNvPicPr>
          <p:nvPr/>
        </p:nvPicPr>
        <p:blipFill>
          <a:blip r:embed="rId6">
            <a:extLst/>
          </a:blip>
          <a:stretch>
            <a:fillRect/>
          </a:stretch>
        </p:blipFill>
        <p:spPr>
          <a:xfrm>
            <a:off x="10817242" y="1721547"/>
            <a:ext cx="606538" cy="755681"/>
          </a:xfrm>
          <a:prstGeom prst="rect">
            <a:avLst/>
          </a:prstGeom>
          <a:ln w="12700">
            <a:miter lim="400000"/>
          </a:ln>
        </p:spPr>
      </p:pic>
      <p:pic>
        <p:nvPicPr>
          <p:cNvPr id="237" name="Picture 2" descr="Picture 2"/>
          <p:cNvPicPr>
            <a:picLocks noChangeAspect="1"/>
          </p:cNvPicPr>
          <p:nvPr/>
        </p:nvPicPr>
        <p:blipFill>
          <a:blip r:embed="rId6">
            <a:extLst/>
          </a:blip>
          <a:stretch>
            <a:fillRect/>
          </a:stretch>
        </p:blipFill>
        <p:spPr>
          <a:xfrm>
            <a:off x="9338975" y="1643363"/>
            <a:ext cx="606538" cy="755681"/>
          </a:xfrm>
          <a:prstGeom prst="rect">
            <a:avLst/>
          </a:prstGeom>
          <a:ln w="12700">
            <a:miter lim="400000"/>
          </a:ln>
        </p:spPr>
      </p:pic>
      <p:pic>
        <p:nvPicPr>
          <p:cNvPr id="238" name="Picture 2" descr="Picture 2"/>
          <p:cNvPicPr>
            <a:picLocks noChangeAspect="1"/>
          </p:cNvPicPr>
          <p:nvPr/>
        </p:nvPicPr>
        <p:blipFill>
          <a:blip r:embed="rId6">
            <a:extLst/>
          </a:blip>
          <a:stretch>
            <a:fillRect/>
          </a:stretch>
        </p:blipFill>
        <p:spPr>
          <a:xfrm>
            <a:off x="11346794" y="2462223"/>
            <a:ext cx="606538" cy="755681"/>
          </a:xfrm>
          <a:prstGeom prst="rect">
            <a:avLst/>
          </a:prstGeom>
          <a:ln w="12700">
            <a:miter lim="400000"/>
          </a:ln>
        </p:spPr>
      </p:pic>
      <p:pic>
        <p:nvPicPr>
          <p:cNvPr id="239" name="Picture 2" descr="Picture 2"/>
          <p:cNvPicPr>
            <a:picLocks noChangeAspect="1"/>
          </p:cNvPicPr>
          <p:nvPr/>
        </p:nvPicPr>
        <p:blipFill>
          <a:blip r:embed="rId6">
            <a:extLst/>
          </a:blip>
          <a:stretch>
            <a:fillRect/>
          </a:stretch>
        </p:blipFill>
        <p:spPr>
          <a:xfrm>
            <a:off x="7188813" y="2196756"/>
            <a:ext cx="606538" cy="755681"/>
          </a:xfrm>
          <a:prstGeom prst="rect">
            <a:avLst/>
          </a:prstGeom>
          <a:ln w="12700">
            <a:miter lim="400000"/>
          </a:ln>
        </p:spPr>
      </p:pic>
      <p:sp>
        <p:nvSpPr>
          <p:cNvPr id="240" name="Straight Connector 28"/>
          <p:cNvSpPr/>
          <p:nvPr/>
        </p:nvSpPr>
        <p:spPr>
          <a:xfrm>
            <a:off x="9942051" y="2036254"/>
            <a:ext cx="875191" cy="63133"/>
          </a:xfrm>
          <a:prstGeom prst="line">
            <a:avLst/>
          </a:prstGeom>
          <a:ln w="19050">
            <a:solidFill>
              <a:srgbClr val="000000"/>
            </a:solidFill>
            <a:miter/>
          </a:ln>
        </p:spPr>
        <p:txBody>
          <a:bodyPr lIns="45719" rIns="45719"/>
          <a:lstStyle/>
          <a:p>
            <a:pPr/>
          </a:p>
        </p:txBody>
      </p:sp>
      <p:sp>
        <p:nvSpPr>
          <p:cNvPr id="241" name="Straight Connector 28"/>
          <p:cNvSpPr/>
          <p:nvPr/>
        </p:nvSpPr>
        <p:spPr>
          <a:xfrm>
            <a:off x="9840311" y="2440701"/>
            <a:ext cx="214977" cy="280820"/>
          </a:xfrm>
          <a:prstGeom prst="line">
            <a:avLst/>
          </a:prstGeom>
          <a:ln w="19050">
            <a:solidFill>
              <a:srgbClr val="000000"/>
            </a:solidFill>
            <a:miter/>
          </a:ln>
        </p:spPr>
        <p:txBody>
          <a:bodyPr lIns="45719" rIns="45719"/>
          <a:lstStyle/>
          <a:p>
            <a:pPr/>
          </a:p>
        </p:txBody>
      </p:sp>
      <p:sp>
        <p:nvSpPr>
          <p:cNvPr id="242" name="Straight Connector 28"/>
          <p:cNvSpPr/>
          <p:nvPr/>
        </p:nvSpPr>
        <p:spPr>
          <a:xfrm>
            <a:off x="11346794" y="2399042"/>
            <a:ext cx="146788" cy="280068"/>
          </a:xfrm>
          <a:prstGeom prst="line">
            <a:avLst/>
          </a:prstGeom>
          <a:ln w="19050">
            <a:solidFill>
              <a:srgbClr val="000000"/>
            </a:solidFill>
            <a:miter/>
          </a:ln>
        </p:spPr>
        <p:txBody>
          <a:bodyPr lIns="45719" rIns="45719"/>
          <a:lstStyle/>
          <a:p>
            <a:pPr/>
          </a:p>
        </p:txBody>
      </p:sp>
      <p:sp>
        <p:nvSpPr>
          <p:cNvPr id="243" name="Straight Connector 28"/>
          <p:cNvSpPr/>
          <p:nvPr/>
        </p:nvSpPr>
        <p:spPr>
          <a:xfrm flipV="1">
            <a:off x="11120510" y="2952437"/>
            <a:ext cx="275624" cy="190565"/>
          </a:xfrm>
          <a:prstGeom prst="line">
            <a:avLst/>
          </a:prstGeom>
          <a:ln w="19050">
            <a:solidFill>
              <a:srgbClr val="000000"/>
            </a:solidFill>
            <a:miter/>
          </a:ln>
        </p:spPr>
        <p:txBody>
          <a:bodyPr lIns="45719" rIns="45719"/>
          <a:lstStyle/>
          <a:p>
            <a:pPr/>
          </a:p>
        </p:txBody>
      </p:sp>
      <p:sp>
        <p:nvSpPr>
          <p:cNvPr id="244" name="Straight Connector 28"/>
          <p:cNvSpPr/>
          <p:nvPr/>
        </p:nvSpPr>
        <p:spPr>
          <a:xfrm flipV="1">
            <a:off x="10628430" y="2251787"/>
            <a:ext cx="341213" cy="409484"/>
          </a:xfrm>
          <a:prstGeom prst="line">
            <a:avLst/>
          </a:prstGeom>
          <a:ln w="19050">
            <a:solidFill>
              <a:srgbClr val="000000"/>
            </a:solidFill>
            <a:miter/>
          </a:ln>
        </p:spPr>
        <p:txBody>
          <a:bodyPr lIns="45719" rIns="45719"/>
          <a:lstStyle/>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