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  <p:sldMasterId id="2147483677" r:id="rId3"/>
  </p:sldMasterIdLst>
  <p:notesMasterIdLst>
    <p:notesMasterId r:id="rId29"/>
  </p:notesMasterIdLst>
  <p:handoutMasterIdLst>
    <p:handoutMasterId r:id="rId30"/>
  </p:handoutMasterIdLst>
  <p:sldIdLst>
    <p:sldId id="256" r:id="rId4"/>
    <p:sldId id="262" r:id="rId5"/>
    <p:sldId id="263" r:id="rId6"/>
    <p:sldId id="265" r:id="rId7"/>
    <p:sldId id="264" r:id="rId8"/>
    <p:sldId id="266" r:id="rId9"/>
    <p:sldId id="267" r:id="rId10"/>
    <p:sldId id="271" r:id="rId11"/>
    <p:sldId id="270" r:id="rId12"/>
    <p:sldId id="268" r:id="rId13"/>
    <p:sldId id="269" r:id="rId14"/>
    <p:sldId id="272" r:id="rId15"/>
    <p:sldId id="274" r:id="rId16"/>
    <p:sldId id="275" r:id="rId17"/>
    <p:sldId id="276" r:id="rId18"/>
    <p:sldId id="257" r:id="rId19"/>
    <p:sldId id="258" r:id="rId20"/>
    <p:sldId id="261" r:id="rId21"/>
    <p:sldId id="260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585"/>
  </p:normalViewPr>
  <p:slideViewPr>
    <p:cSldViewPr snapToGrid="0" snapToObjects="1">
      <p:cViewPr>
        <p:scale>
          <a:sx n="91" d="100"/>
          <a:sy n="91" d="100"/>
        </p:scale>
        <p:origin x="113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16743-7912-8146-882A-8588933F35F2}" type="datetimeFigureOut">
              <a:t>2019/3/15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22AB7-AC75-284D-9CA2-388D7C127F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0309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88009-6766-1C47-BDD7-F497769F194E}" type="datetimeFigureOut">
              <a:t>2019/3/15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4BD34-D176-C348-8AB0-78FD87C6D9A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1488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6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71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7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2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10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95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11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05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19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7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21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77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7864" y="1182037"/>
            <a:ext cx="7756398" cy="833663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tIns="108000" bIns="108000" anchor="b">
            <a:spAutoFit/>
          </a:bodyPr>
          <a:lstStyle>
            <a:lvl1pPr algn="ctr">
              <a:lnSpc>
                <a:spcPct val="100000"/>
              </a:lnSpc>
              <a:defRPr sz="4000" b="1" baseline="0">
                <a:solidFill>
                  <a:srgbClr val="C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67063" y="2872123"/>
            <a:ext cx="685800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请输入副标题</a:t>
            </a:r>
            <a:r>
              <a:rPr kumimoji="1" lang="en-US" altLang="zh-CN"/>
              <a:t>or</a:t>
            </a:r>
            <a:r>
              <a:rPr kumimoji="1" lang="zh-CN" altLang="en-US"/>
              <a:t>说明信息</a:t>
            </a:r>
          </a:p>
        </p:txBody>
      </p:sp>
    </p:spTree>
    <p:extLst>
      <p:ext uri="{BB962C8B-B14F-4D97-AF65-F5344CB8AC3E}">
        <p14:creationId xmlns:p14="http://schemas.microsoft.com/office/powerpoint/2010/main" val="8561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628650" y="1333160"/>
            <a:ext cx="7886700" cy="435133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7775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75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idx="1" hasCustomPrompt="1"/>
          </p:nvPr>
        </p:nvSpPr>
        <p:spPr>
          <a:xfrm>
            <a:off x="628650" y="2323760"/>
            <a:ext cx="7886700" cy="2500685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/>
            </a:lvl1pPr>
            <a:lvl2pPr marL="914400" indent="-457200">
              <a:lnSpc>
                <a:spcPct val="2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/>
            </a:lvl3pPr>
            <a:lvl4pPr marL="1714500" indent="-342900">
              <a:lnSpc>
                <a:spcPct val="150000"/>
              </a:lnSpc>
              <a:buFont typeface="+mj-lt"/>
              <a:buAutoNum type="arabicPeriod"/>
              <a:defRPr/>
            </a:lvl4pPr>
            <a:lvl5pPr marL="2171700" indent="-342900">
              <a:lnSpc>
                <a:spcPct val="150000"/>
              </a:lnSpc>
              <a:buFont typeface="+mj-lt"/>
              <a:buAutoNum type="arabicPeriod"/>
              <a:defRPr/>
            </a:lvl5pPr>
          </a:lstStyle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1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2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3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mr-IN" altLang="zh-CN"/>
              <a:t>…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72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5E05-805F-874C-AAD4-345962CC2E75}" type="datetimeFigureOut">
              <a:t>2019/3/15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EC302-410D-7F47-9028-D01AC950B7C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94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A662-2711-4648-B529-91799B66188F}" type="datetimeFigureOut">
              <a:t>2019/3/15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00D3-85F8-2F46-82B8-B931A7096C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66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D7B-A854-A645-BEE3-3BB7EDC54EED}" type="datetimeFigureOut">
              <a:t>2019/3/15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029A6-47BD-1845-9F49-D700AE3032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74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常见</a:t>
            </a:r>
            <a:r>
              <a:rPr kumimoji="1" lang="en-US" altLang="zh-CN"/>
              <a:t>sketch</a:t>
            </a:r>
            <a:r>
              <a:rPr kumimoji="1" lang="zh-CN" altLang="en-US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2019-02-28</a:t>
            </a:r>
          </a:p>
          <a:p>
            <a:r>
              <a:rPr kumimoji="1" lang="en-US" altLang="zh-CN" sz="1600"/>
              <a:t>https://github.com/BlockLiu/Algorithms-for-Per-flow-Measurement</a:t>
            </a:r>
          </a:p>
        </p:txBody>
      </p:sp>
    </p:spTree>
    <p:extLst>
      <p:ext uri="{BB962C8B-B14F-4D97-AF65-F5344CB8AC3E}">
        <p14:creationId xmlns:p14="http://schemas.microsoft.com/office/powerpoint/2010/main" val="19821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kBF</a:t>
            </a:r>
            <a:endParaRPr kumimoji="1"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21" y="2104218"/>
            <a:ext cx="5743501" cy="4619149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4" y="1142659"/>
            <a:ext cx="7692406" cy="141766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key-value Bloom Filter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Key technique: encoding &amp; decoding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43248"/>
              </p:ext>
            </p:extLst>
          </p:nvPr>
        </p:nvGraphicFramePr>
        <p:xfrm>
          <a:off x="6635496" y="4580760"/>
          <a:ext cx="2151888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944"/>
                <a:gridCol w="1075944"/>
              </a:tblGrid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counter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encoding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590666" y="41558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C00000"/>
                </a:solidFill>
              </a:rPr>
              <a:t>a cell in kBF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907024" y="3264408"/>
            <a:ext cx="1389888" cy="131635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09310" y="5354294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e.g.     3 bit         29-bit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4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kBF</a:t>
            </a:r>
            <a:endParaRPr kumimoji="1" lang="zh-CN" altLang="en-US" sz="240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4" y="1142659"/>
            <a:ext cx="7692406" cy="55233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value-&gt;encoding (</a:t>
            </a:r>
            <a:r>
              <a:rPr kumimoji="1" lang="zh-CN" altLang="en-US" sz="2000"/>
              <a:t>静态，</a:t>
            </a:r>
            <a:r>
              <a:rPr kumimoji="1" lang="en-US" altLang="zh-CN" sz="2000"/>
              <a:t>n</a:t>
            </a:r>
            <a:r>
              <a:rPr kumimoji="1" lang="zh-CN" altLang="en-US" sz="2000"/>
              <a:t>个不同</a:t>
            </a:r>
            <a:r>
              <a:rPr kumimoji="1" lang="en-US" altLang="zh-CN" sz="2000"/>
              <a:t>value): 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不同</a:t>
            </a:r>
            <a:r>
              <a:rPr kumimoji="1" lang="en-US" altLang="zh-CN" sz="1600"/>
              <a:t>value</a:t>
            </a:r>
            <a:r>
              <a:rPr kumimoji="1" lang="zh-CN" altLang="en-US" sz="1600"/>
              <a:t>对应的</a:t>
            </a:r>
            <a:r>
              <a:rPr kumimoji="1" lang="en-US" altLang="zh-CN" sz="1600"/>
              <a:t>encoding</a:t>
            </a:r>
            <a:r>
              <a:rPr kumimoji="1" lang="zh-CN" altLang="en-US" sz="1600"/>
              <a:t>不同</a:t>
            </a:r>
            <a:endParaRPr kumimoji="1" lang="en-US" altLang="zh-CN" sz="16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任意两个</a:t>
            </a:r>
            <a:r>
              <a:rPr kumimoji="1" lang="en-US" altLang="zh-CN" sz="1600"/>
              <a:t>encoding</a:t>
            </a:r>
            <a:r>
              <a:rPr kumimoji="1" lang="zh-CN" altLang="en-US" sz="1600"/>
              <a:t>异或的结果都不一样</a:t>
            </a: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encoding insertion (k</a:t>
            </a:r>
            <a:r>
              <a:rPr kumimoji="1" lang="zh-CN" altLang="en-US" sz="2000"/>
              <a:t>个</a:t>
            </a:r>
            <a:r>
              <a:rPr kumimoji="1" lang="en-US" altLang="zh-CN" sz="2000"/>
              <a:t>hash</a:t>
            </a:r>
            <a:r>
              <a:rPr kumimoji="1" lang="zh-CN" altLang="en-US" sz="2000"/>
              <a:t>位置</a:t>
            </a:r>
            <a:r>
              <a:rPr kumimoji="1" lang="en-US" altLang="zh-CN" sz="2000"/>
              <a:t>): 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600"/>
              <a:t>counter++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600"/>
              <a:t>encoding</a:t>
            </a:r>
            <a:r>
              <a:rPr kumimoji="1" lang="zh-CN" altLang="en-US" sz="1600"/>
              <a:t>异或方式插入</a:t>
            </a: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query (</a:t>
            </a:r>
            <a:r>
              <a:rPr kumimoji="1" lang="zh-CN" altLang="en-US" sz="2000"/>
              <a:t>由</a:t>
            </a:r>
            <a:r>
              <a:rPr kumimoji="1" lang="en-US" altLang="zh-CN" sz="2000"/>
              <a:t>k</a:t>
            </a:r>
            <a:r>
              <a:rPr kumimoji="1" lang="zh-CN" altLang="en-US" sz="2000"/>
              <a:t>个</a:t>
            </a:r>
            <a:r>
              <a:rPr kumimoji="1" lang="en-US" altLang="zh-CN" sz="2000"/>
              <a:t>hash</a:t>
            </a:r>
            <a:r>
              <a:rPr kumimoji="1" lang="zh-CN" altLang="en-US" sz="2000"/>
              <a:t> </a:t>
            </a:r>
            <a:r>
              <a:rPr kumimoji="1" lang="en-US" altLang="zh-CN" sz="2000"/>
              <a:t>cell</a:t>
            </a:r>
            <a:r>
              <a:rPr kumimoji="1" lang="zh-CN" altLang="en-US" sz="2000"/>
              <a:t>内容得到对应的</a:t>
            </a:r>
            <a:r>
              <a:rPr kumimoji="1" lang="en-US" altLang="zh-CN" sz="2000"/>
              <a:t>encoding):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如果有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</a:t>
            </a:r>
            <a:r>
              <a:rPr kumimoji="1" lang="en-US" altLang="zh-CN" sz="1600"/>
              <a:t>counter</a:t>
            </a:r>
            <a:r>
              <a:rPr kumimoji="1" lang="zh-CN" altLang="en-US" sz="1600"/>
              <a:t>值为</a:t>
            </a:r>
            <a:r>
              <a:rPr kumimoji="1" lang="en-US" altLang="zh-CN" sz="1600"/>
              <a:t>1</a:t>
            </a:r>
            <a:r>
              <a:rPr kumimoji="1" lang="zh-CN" altLang="en-US" sz="1600"/>
              <a:t>，</a:t>
            </a:r>
            <a:r>
              <a:rPr kumimoji="1" lang="en-US" altLang="zh-CN" sz="1600"/>
              <a:t>done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如果有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</a:t>
            </a:r>
            <a:r>
              <a:rPr kumimoji="1" lang="en-US" altLang="zh-CN" sz="1600"/>
              <a:t>counter</a:t>
            </a:r>
            <a:r>
              <a:rPr kumimoji="1" lang="zh-CN" altLang="en-US" sz="1600"/>
              <a:t>值为</a:t>
            </a:r>
            <a:r>
              <a:rPr kumimoji="1" lang="en-US" altLang="zh-CN" sz="1600"/>
              <a:t>2</a:t>
            </a:r>
            <a:r>
              <a:rPr kumimoji="1" lang="zh-CN" altLang="en-US" sz="1600"/>
              <a:t>，</a:t>
            </a:r>
            <a:r>
              <a:rPr kumimoji="1" lang="en-US" altLang="zh-CN" sz="1600"/>
              <a:t>O(n)</a:t>
            </a:r>
            <a:r>
              <a:rPr kumimoji="1" lang="zh-CN" altLang="en-US" sz="1600"/>
              <a:t>的时间恢复</a:t>
            </a:r>
            <a:endParaRPr kumimoji="1" lang="en-US" altLang="zh-CN" sz="160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200"/>
              <a:t>通过预先构建一个记录所有两两异或值的</a:t>
            </a:r>
            <a:r>
              <a:rPr kumimoji="1" lang="en-US" altLang="zh-CN" sz="1200"/>
              <a:t>bloom</a:t>
            </a:r>
            <a:r>
              <a:rPr kumimoji="1" lang="zh-CN" altLang="en-US" sz="1200"/>
              <a:t> </a:t>
            </a:r>
            <a:r>
              <a:rPr kumimoji="1" lang="en-US" altLang="zh-CN" sz="1200"/>
              <a:t>filter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如果所有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</a:t>
            </a:r>
            <a:r>
              <a:rPr kumimoji="1" lang="en-US" altLang="zh-CN" sz="1600"/>
              <a:t>counter</a:t>
            </a:r>
            <a:r>
              <a:rPr kumimoji="1" lang="zh-CN" altLang="en-US" sz="1600"/>
              <a:t>值</a:t>
            </a:r>
            <a:r>
              <a:rPr kumimoji="1" lang="en-US" altLang="zh-CN" sz="1600"/>
              <a:t>&gt;2</a:t>
            </a:r>
            <a:r>
              <a:rPr kumimoji="1" lang="zh-CN" altLang="en-US" sz="1600"/>
              <a:t>，用类似方法</a:t>
            </a:r>
            <a:endParaRPr kumimoji="1" lang="en-US" altLang="zh-CN" sz="160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200"/>
              <a:t>先用</a:t>
            </a:r>
            <a:r>
              <a:rPr kumimoji="1" lang="en-US" altLang="zh-CN" sz="1200"/>
              <a:t>O(n)</a:t>
            </a:r>
            <a:r>
              <a:rPr kumimoji="1" lang="zh-CN" altLang="en-US" sz="1200"/>
              <a:t>时间恢复一个，再用</a:t>
            </a:r>
            <a:r>
              <a:rPr kumimoji="1" lang="en-US" altLang="zh-CN" sz="1200"/>
              <a:t>O(n)</a:t>
            </a:r>
            <a:r>
              <a:rPr kumimoji="1" lang="zh-CN" altLang="en-US" sz="1200"/>
              <a:t>时间恢复剩下两个，但不保证完全准确</a:t>
            </a:r>
            <a:endParaRPr kumimoji="1" lang="en-US" altLang="zh-CN" sz="12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encoding-&gt;value: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给</a:t>
            </a:r>
            <a:r>
              <a:rPr kumimoji="1" lang="en-US" altLang="zh-CN" sz="1600"/>
              <a:t>value</a:t>
            </a:r>
            <a:r>
              <a:rPr kumimoji="1" lang="zh-CN" altLang="en-US" sz="1600"/>
              <a:t>分配</a:t>
            </a:r>
            <a:r>
              <a:rPr kumimoji="1" lang="en-US" altLang="zh-CN" sz="1600"/>
              <a:t>encoding</a:t>
            </a:r>
            <a:r>
              <a:rPr kumimoji="1" lang="zh-CN" altLang="en-US" sz="1600"/>
              <a:t>时按照升序分配 </a:t>
            </a:r>
            <a:r>
              <a:rPr kumimoji="1" lang="en-US" altLang="zh-CN" sz="1600"/>
              <a:t>=&gt;</a:t>
            </a:r>
            <a:r>
              <a:rPr kumimoji="1" lang="zh-CN" altLang="en-US" sz="1600"/>
              <a:t> 二分查找</a:t>
            </a: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 lvl="2">
              <a:spcBef>
                <a:spcPts val="0"/>
              </a:spcBef>
              <a:defRPr/>
            </a:pPr>
            <a:endParaRPr kumimoji="1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748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Bloomier Filter</a:t>
            </a:r>
            <a:endParaRPr kumimoji="1"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849939"/>
              </p:ext>
            </p:extLst>
          </p:nvPr>
        </p:nvGraphicFramePr>
        <p:xfrm>
          <a:off x="1512277" y="3561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4783015" y="2327318"/>
            <a:ext cx="360000" cy="461665"/>
            <a:chOff x="4947138" y="1808258"/>
            <a:chExt cx="360000" cy="461665"/>
          </a:xfrm>
        </p:grpSpPr>
        <p:sp>
          <p:nvSpPr>
            <p:cNvPr id="7" name="椭圆 6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直线箭头连接符 9"/>
          <p:cNvCxnSpPr/>
          <p:nvPr/>
        </p:nvCxnSpPr>
        <p:spPr>
          <a:xfrm flipH="1">
            <a:off x="2476339" y="271122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5101840" y="271799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372708" y="278119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426450" cy="56239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作用：精确记录</a:t>
            </a:r>
            <a:r>
              <a:rPr kumimoji="1" lang="en-US" altLang="zh-CN" sz="2000"/>
              <a:t>key-value</a:t>
            </a:r>
            <a:r>
              <a:rPr kumimoji="1" lang="zh-CN" altLang="en-US" sz="2000"/>
              <a:t>对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局限：需事先知道有哪些</a:t>
            </a:r>
            <a:r>
              <a:rPr kumimoji="1" lang="en-US" altLang="zh-CN" sz="2000"/>
              <a:t>key</a:t>
            </a:r>
            <a:r>
              <a:rPr kumimoji="1" lang="zh-CN" altLang="en-US" sz="2000"/>
              <a:t>，且不支持插入</a:t>
            </a:r>
            <a:r>
              <a:rPr kumimoji="1" lang="en-US" altLang="zh-CN" sz="2000"/>
              <a:t>new</a:t>
            </a:r>
            <a:r>
              <a:rPr kumimoji="1" lang="zh-CN" altLang="en-US" sz="2000"/>
              <a:t> </a:t>
            </a:r>
            <a:r>
              <a:rPr kumimoji="1" lang="en-US" altLang="zh-CN" sz="2000"/>
              <a:t>key-value</a:t>
            </a:r>
            <a:r>
              <a:rPr kumimoji="1" lang="zh-CN" altLang="en-US" sz="2000"/>
              <a:t> </a:t>
            </a:r>
            <a:r>
              <a:rPr kumimoji="1" lang="en-US" altLang="zh-CN" sz="2000"/>
              <a:t>pair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关键点：</a:t>
            </a:r>
            <a:r>
              <a:rPr kumimoji="1" lang="en-US" altLang="zh-CN" sz="2000"/>
              <a:t>hash</a:t>
            </a:r>
            <a:r>
              <a:rPr kumimoji="1" lang="zh-CN" altLang="en-US" sz="2000"/>
              <a:t>函数的选择（</a:t>
            </a:r>
            <a:r>
              <a:rPr kumimoji="1" lang="en-US" altLang="zh-CN" sz="2000"/>
              <a:t>1 for mask, k for location)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给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值定义一个顺序，记</a:t>
            </a:r>
            <a:r>
              <a:rPr kumimoji="1" lang="en-US" altLang="zh-CN" sz="2000"/>
              <a:t>T(key)</a:t>
            </a:r>
            <a:r>
              <a:rPr kumimoji="1" lang="zh-CN" altLang="en-US" sz="2000"/>
              <a:t>为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值在</a:t>
            </a:r>
            <a:r>
              <a:rPr kumimoji="1" lang="en-US" altLang="zh-CN" sz="2000"/>
              <a:t>array</a:t>
            </a:r>
            <a:r>
              <a:rPr kumimoji="1" lang="zh-CN" altLang="en-US" sz="2000"/>
              <a:t>中记录的位置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400"/>
              <a:t>如果</a:t>
            </a:r>
            <a:r>
              <a:rPr kumimoji="1" lang="en-US" altLang="zh-CN" sz="1400"/>
              <a:t>key1&gt;key2</a:t>
            </a:r>
            <a:r>
              <a:rPr kumimoji="1" lang="zh-CN" altLang="en-US" sz="1400"/>
              <a:t>，那么</a:t>
            </a:r>
            <a:r>
              <a:rPr kumimoji="1" lang="en-US" altLang="zh-CN" sz="1400"/>
              <a:t>T(key1)</a:t>
            </a:r>
            <a:r>
              <a:rPr kumimoji="1" lang="zh-CN" altLang="en-US" sz="1400"/>
              <a:t>不能出现在</a:t>
            </a:r>
            <a:r>
              <a:rPr kumimoji="1" lang="en-US" altLang="zh-CN" sz="1400"/>
              <a:t>key2</a:t>
            </a:r>
            <a:r>
              <a:rPr kumimoji="1" lang="zh-CN" altLang="en-US" sz="1400"/>
              <a:t>的所有</a:t>
            </a:r>
            <a:r>
              <a:rPr kumimoji="1" lang="en-US" altLang="zh-CN" sz="1400"/>
              <a:t>hash</a:t>
            </a:r>
            <a:r>
              <a:rPr kumimoji="1" lang="zh-CN" altLang="en-US" sz="1400"/>
              <a:t>位置中</a:t>
            </a:r>
            <a:endParaRPr kumimoji="1" lang="en-US" altLang="zh-CN" sz="1400"/>
          </a:p>
          <a:p>
            <a:pPr>
              <a:spcBef>
                <a:spcPts val="0"/>
              </a:spcBef>
              <a:defRPr/>
            </a:pPr>
            <a:r>
              <a:rPr kumimoji="1" lang="zh-CN" altLang="en-US" sz="1800"/>
              <a:t>按照</a:t>
            </a:r>
            <a:r>
              <a:rPr kumimoji="1" lang="en-US" altLang="zh-CN" sz="1800"/>
              <a:t>key</a:t>
            </a:r>
            <a:r>
              <a:rPr kumimoji="1" lang="zh-CN" altLang="en-US" sz="1800"/>
              <a:t>的顺序构建两个</a:t>
            </a:r>
            <a:r>
              <a:rPr kumimoji="1" lang="en-US" altLang="zh-CN" sz="1800"/>
              <a:t>table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1600"/>
          </a:p>
        </p:txBody>
      </p:sp>
      <p:grpSp>
        <p:nvGrpSpPr>
          <p:cNvPr id="17" name="组 16"/>
          <p:cNvGrpSpPr/>
          <p:nvPr/>
        </p:nvGrpSpPr>
        <p:grpSpPr>
          <a:xfrm>
            <a:off x="3501276" y="2368738"/>
            <a:ext cx="639919" cy="378823"/>
            <a:chOff x="5891348" y="2534194"/>
            <a:chExt cx="639919" cy="378823"/>
          </a:xfrm>
        </p:grpSpPr>
        <p:sp>
          <p:nvSpPr>
            <p:cNvPr id="15" name="圆角矩形 14"/>
            <p:cNvSpPr/>
            <p:nvPr/>
          </p:nvSpPr>
          <p:spPr>
            <a:xfrm>
              <a:off x="5969726" y="2534194"/>
              <a:ext cx="470263" cy="3788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91348" y="254545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solidFill>
                    <a:schemeClr val="bg1"/>
                  </a:solidFill>
                </a:rPr>
                <a:t>mask</a:t>
              </a:r>
            </a:p>
          </p:txBody>
        </p:sp>
      </p:grpSp>
      <p:cxnSp>
        <p:nvCxnSpPr>
          <p:cNvPr id="19" name="直线箭头连接符 18"/>
          <p:cNvCxnSpPr/>
          <p:nvPr/>
        </p:nvCxnSpPr>
        <p:spPr>
          <a:xfrm flipH="1">
            <a:off x="4049917" y="2586988"/>
            <a:ext cx="7330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684435" y="3562562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key</a:t>
            </a:r>
            <a:r>
              <a:rPr kumimoji="1" lang="zh-CN" altLang="en-US"/>
              <a:t>是否存在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25354"/>
              </p:ext>
            </p:extLst>
          </p:nvPr>
        </p:nvGraphicFramePr>
        <p:xfrm>
          <a:off x="1512277" y="419882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684435" y="421472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记录</a:t>
            </a:r>
            <a:r>
              <a:rPr kumimoji="1" lang="en-US" altLang="zh-CN"/>
              <a:t>val</a:t>
            </a:r>
            <a:r>
              <a:rPr kumimoji="1" lang="zh-CN" altLang="en-US"/>
              <a:t>信息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0075" y="356474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Table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44787" y="419882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Table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7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Bloomier Filter</a:t>
            </a:r>
            <a:endParaRPr kumimoji="1"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12277" y="357411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4783015" y="2340378"/>
            <a:ext cx="360000" cy="461665"/>
            <a:chOff x="4947138" y="1808258"/>
            <a:chExt cx="360000" cy="461665"/>
          </a:xfrm>
        </p:grpSpPr>
        <p:sp>
          <p:nvSpPr>
            <p:cNvPr id="7" name="椭圆 6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直线箭头连接符 9"/>
          <p:cNvCxnSpPr/>
          <p:nvPr/>
        </p:nvCxnSpPr>
        <p:spPr>
          <a:xfrm flipH="1">
            <a:off x="2476339" y="272428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5101840" y="273105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372708" y="279425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426450" cy="56239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给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值定义一个顺序，记</a:t>
            </a:r>
            <a:r>
              <a:rPr kumimoji="1" lang="en-US" altLang="zh-CN" sz="2000"/>
              <a:t>T(key)</a:t>
            </a:r>
            <a:r>
              <a:rPr kumimoji="1" lang="zh-CN" altLang="en-US" sz="2000"/>
              <a:t>为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值在</a:t>
            </a:r>
            <a:r>
              <a:rPr kumimoji="1" lang="en-US" altLang="zh-CN" sz="2000"/>
              <a:t>array</a:t>
            </a:r>
            <a:r>
              <a:rPr kumimoji="1" lang="zh-CN" altLang="en-US" sz="2000"/>
              <a:t>中记录的位置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400"/>
              <a:t>如果</a:t>
            </a:r>
            <a:r>
              <a:rPr kumimoji="1" lang="en-US" altLang="zh-CN" sz="1400"/>
              <a:t>key1&gt;key2</a:t>
            </a:r>
            <a:r>
              <a:rPr kumimoji="1" lang="zh-CN" altLang="en-US" sz="1400"/>
              <a:t>，那么</a:t>
            </a:r>
            <a:r>
              <a:rPr kumimoji="1" lang="en-US" altLang="zh-CN" sz="1400"/>
              <a:t>T(key1)</a:t>
            </a:r>
            <a:r>
              <a:rPr kumimoji="1" lang="zh-CN" altLang="en-US" sz="1400"/>
              <a:t>不能出现在</a:t>
            </a:r>
            <a:r>
              <a:rPr kumimoji="1" lang="en-US" altLang="zh-CN" sz="1400"/>
              <a:t>key2</a:t>
            </a:r>
            <a:r>
              <a:rPr kumimoji="1" lang="zh-CN" altLang="en-US" sz="1400"/>
              <a:t>的所有</a:t>
            </a:r>
            <a:r>
              <a:rPr kumimoji="1" lang="en-US" altLang="zh-CN" sz="1400"/>
              <a:t>hash</a:t>
            </a:r>
            <a:r>
              <a:rPr kumimoji="1" lang="zh-CN" altLang="en-US" sz="1400"/>
              <a:t>位置中</a:t>
            </a:r>
            <a:endParaRPr kumimoji="1" lang="en-US" altLang="zh-CN" sz="1400"/>
          </a:p>
          <a:p>
            <a:pPr>
              <a:spcBef>
                <a:spcPts val="0"/>
              </a:spcBef>
              <a:defRPr/>
            </a:pPr>
            <a:r>
              <a:rPr kumimoji="1" lang="zh-CN" altLang="en-US" sz="1800"/>
              <a:t>按照</a:t>
            </a:r>
            <a:r>
              <a:rPr kumimoji="1" lang="en-US" altLang="zh-CN" sz="1800"/>
              <a:t>key</a:t>
            </a:r>
            <a:r>
              <a:rPr kumimoji="1" lang="zh-CN" altLang="en-US" sz="1800"/>
              <a:t>的（从小到大）顺序构建两个</a:t>
            </a:r>
            <a:r>
              <a:rPr kumimoji="1" lang="en-US" altLang="zh-CN" sz="1800"/>
              <a:t>table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r>
              <a:rPr kumimoji="1" lang="zh-CN" altLang="en-US" sz="1800"/>
              <a:t>插入</a:t>
            </a:r>
            <a:r>
              <a:rPr kumimoji="1" lang="en-US" altLang="zh-CN" sz="1800"/>
              <a:t>key</a:t>
            </a:r>
            <a:r>
              <a:rPr kumimoji="1" lang="zh-CN" altLang="en-US" sz="1800"/>
              <a:t>时：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400"/>
              <a:t>Table1:</a:t>
            </a:r>
            <a:r>
              <a:rPr kumimoji="1" lang="zh-CN" altLang="en-US" sz="1400"/>
              <a:t> </a:t>
            </a:r>
            <a:r>
              <a:rPr kumimoji="1"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深灰色部分的值 </a:t>
            </a:r>
            <a:r>
              <a:rPr kumimoji="1" lang="zh-CN" altLang="en-US" sz="1400" b="1">
                <a:solidFill>
                  <a:schemeClr val="accent2"/>
                </a:solidFill>
              </a:rPr>
              <a:t>异或 </a:t>
            </a:r>
            <a:r>
              <a:rPr kumimoji="1" lang="en-US" altLang="zh-CN" sz="1400" b="1">
                <a:solidFill>
                  <a:schemeClr val="accent1"/>
                </a:solidFill>
              </a:rPr>
              <a:t>mask</a:t>
            </a:r>
            <a:r>
              <a:rPr kumimoji="1" lang="zh-CN" altLang="en-US" sz="1400" b="1">
                <a:solidFill>
                  <a:schemeClr val="accent1"/>
                </a:solidFill>
              </a:rPr>
              <a:t> </a:t>
            </a:r>
            <a:r>
              <a:rPr kumimoji="1" lang="zh-CN" altLang="en-US" sz="1400" b="1">
                <a:solidFill>
                  <a:schemeClr val="accent2"/>
                </a:solidFill>
              </a:rPr>
              <a:t>异或 </a:t>
            </a:r>
            <a:r>
              <a:rPr kumimoji="1" lang="en-US" altLang="zh-CN" sz="1400" b="1"/>
              <a:t>hashID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400"/>
              <a:t>Table2:</a:t>
            </a:r>
            <a:r>
              <a:rPr kumimoji="1" lang="zh-CN" altLang="en-US" sz="1400"/>
              <a:t> 记录</a:t>
            </a:r>
            <a:r>
              <a:rPr kumimoji="1" lang="en-US" altLang="zh-CN" sz="1400"/>
              <a:t>val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1800"/>
              <a:t>trick</a:t>
            </a:r>
            <a:r>
              <a:rPr kumimoji="1" lang="zh-CN" altLang="en-US" sz="1800"/>
              <a:t>：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400"/>
              <a:t>paper</a:t>
            </a:r>
            <a:r>
              <a:rPr kumimoji="1" lang="zh-CN" altLang="en-US" sz="1400"/>
              <a:t>中说明</a:t>
            </a:r>
            <a:r>
              <a:rPr kumimoji="1" lang="en-US" altLang="zh-CN" sz="1400"/>
              <a:t>table1</a:t>
            </a:r>
            <a:r>
              <a:rPr kumimoji="1" lang="zh-CN" altLang="en-US" sz="1400"/>
              <a:t>可以不需要初始化为</a:t>
            </a:r>
            <a:r>
              <a:rPr kumimoji="1" lang="en-US" altLang="zh-CN" sz="1400"/>
              <a:t>0</a:t>
            </a:r>
            <a:r>
              <a:rPr kumimoji="1" lang="zh-CN" altLang="en-US" sz="1400"/>
              <a:t>。但初始化为</a:t>
            </a:r>
            <a:r>
              <a:rPr kumimoji="1" lang="en-US" altLang="zh-CN" sz="1400"/>
              <a:t>0</a:t>
            </a:r>
            <a:r>
              <a:rPr kumimoji="1" lang="zh-CN" altLang="en-US" sz="1400"/>
              <a:t>后，异或操作并无必要</a:t>
            </a:r>
            <a:endParaRPr kumimoji="1" lang="en-US" altLang="zh-CN" sz="1400"/>
          </a:p>
          <a:p>
            <a:pPr lvl="1">
              <a:spcBef>
                <a:spcPts val="0"/>
              </a:spcBef>
              <a:defRPr/>
            </a:pPr>
            <a:endParaRPr kumimoji="1" lang="en-US" altLang="zh-CN" sz="1200"/>
          </a:p>
        </p:txBody>
      </p:sp>
      <p:grpSp>
        <p:nvGrpSpPr>
          <p:cNvPr id="17" name="组 16"/>
          <p:cNvGrpSpPr/>
          <p:nvPr/>
        </p:nvGrpSpPr>
        <p:grpSpPr>
          <a:xfrm>
            <a:off x="3501276" y="2381798"/>
            <a:ext cx="639919" cy="378823"/>
            <a:chOff x="5891348" y="2534194"/>
            <a:chExt cx="639919" cy="378823"/>
          </a:xfrm>
        </p:grpSpPr>
        <p:sp>
          <p:nvSpPr>
            <p:cNvPr id="15" name="圆角矩形 14"/>
            <p:cNvSpPr/>
            <p:nvPr/>
          </p:nvSpPr>
          <p:spPr>
            <a:xfrm>
              <a:off x="5969726" y="2534194"/>
              <a:ext cx="470263" cy="3788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91348" y="254545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solidFill>
                    <a:schemeClr val="bg1"/>
                  </a:solidFill>
                </a:rPr>
                <a:t>mask</a:t>
              </a:r>
            </a:p>
          </p:txBody>
        </p:sp>
      </p:grpSp>
      <p:cxnSp>
        <p:nvCxnSpPr>
          <p:cNvPr id="19" name="直线箭头连接符 18"/>
          <p:cNvCxnSpPr/>
          <p:nvPr/>
        </p:nvCxnSpPr>
        <p:spPr>
          <a:xfrm flipH="1">
            <a:off x="4049917" y="2600048"/>
            <a:ext cx="7330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684435" y="3575622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key</a:t>
            </a:r>
            <a:r>
              <a:rPr kumimoji="1" lang="zh-CN" altLang="en-US"/>
              <a:t>是否存在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1512277" y="421188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684435" y="422778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记录</a:t>
            </a:r>
            <a:r>
              <a:rPr kumimoji="1" lang="en-US" altLang="zh-CN"/>
              <a:t>val</a:t>
            </a:r>
            <a:r>
              <a:rPr kumimoji="1" lang="zh-CN" altLang="en-US"/>
              <a:t>信息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0075" y="35778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Table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44787" y="421188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Table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52517" y="292194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hashID</a:t>
            </a: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241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Bloomier Filter</a:t>
            </a:r>
            <a:endParaRPr kumimoji="1"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426450" cy="56239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给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值定义一个顺序，记</a:t>
            </a:r>
            <a:r>
              <a:rPr kumimoji="1" lang="en-US" altLang="zh-CN" sz="2000"/>
              <a:t>T(key)</a:t>
            </a:r>
            <a:r>
              <a:rPr kumimoji="1" lang="zh-CN" altLang="en-US" sz="2000"/>
              <a:t>为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值在</a:t>
            </a:r>
            <a:r>
              <a:rPr kumimoji="1" lang="en-US" altLang="zh-CN" sz="2000"/>
              <a:t>array</a:t>
            </a:r>
            <a:r>
              <a:rPr kumimoji="1" lang="zh-CN" altLang="en-US" sz="2000"/>
              <a:t>中记录的位置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400"/>
              <a:t>如果</a:t>
            </a:r>
            <a:r>
              <a:rPr kumimoji="1" lang="en-US" altLang="zh-CN" sz="1400"/>
              <a:t>key1&gt;key2</a:t>
            </a:r>
            <a:r>
              <a:rPr kumimoji="1" lang="zh-CN" altLang="en-US" sz="1400"/>
              <a:t>，那么</a:t>
            </a:r>
            <a:r>
              <a:rPr kumimoji="1" lang="en-US" altLang="zh-CN" sz="1400"/>
              <a:t>T(key1)</a:t>
            </a:r>
            <a:r>
              <a:rPr kumimoji="1" lang="zh-CN" altLang="en-US" sz="1400"/>
              <a:t>不能出现在</a:t>
            </a:r>
            <a:r>
              <a:rPr kumimoji="1" lang="en-US" altLang="zh-CN" sz="1400"/>
              <a:t>key2</a:t>
            </a:r>
            <a:r>
              <a:rPr kumimoji="1" lang="zh-CN" altLang="en-US" sz="1400"/>
              <a:t>的所有</a:t>
            </a:r>
            <a:r>
              <a:rPr kumimoji="1" lang="en-US" altLang="zh-CN" sz="1400"/>
              <a:t>hash</a:t>
            </a:r>
            <a:r>
              <a:rPr kumimoji="1" lang="zh-CN" altLang="en-US" sz="1400"/>
              <a:t>位置中</a:t>
            </a:r>
            <a:endParaRPr kumimoji="1" lang="en-US" altLang="zh-CN" sz="14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如何选择这样的哈希函数</a:t>
            </a:r>
            <a:r>
              <a:rPr kumimoji="1" lang="en-US" altLang="zh-CN" sz="2000"/>
              <a:t>&amp;T(key)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随机选择</a:t>
            </a:r>
            <a:r>
              <a:rPr kumimoji="1" lang="en-US" altLang="zh-CN" sz="1600"/>
              <a:t>k</a:t>
            </a:r>
            <a:r>
              <a:rPr kumimoji="1" lang="zh-CN" altLang="en-US" sz="1600"/>
              <a:t>个哈希函数</a:t>
            </a:r>
            <a:endParaRPr kumimoji="1" lang="en-US" altLang="zh-CN" sz="160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计算集合</a:t>
            </a:r>
            <a:r>
              <a:rPr kumimoji="1" lang="en-US" altLang="zh-CN" sz="1600"/>
              <a:t>S</a:t>
            </a:r>
            <a:r>
              <a:rPr kumimoji="1" lang="zh-CN" altLang="en-US" sz="1600"/>
              <a:t>中元素的</a:t>
            </a:r>
            <a:r>
              <a:rPr kumimoji="1" lang="en-US" altLang="zh-CN" sz="1600"/>
              <a:t>k</a:t>
            </a:r>
            <a:r>
              <a:rPr kumimoji="1" lang="zh-CN" altLang="en-US" sz="1600"/>
              <a:t>个哈希值</a:t>
            </a:r>
            <a:endParaRPr kumimoji="1" lang="en-US" altLang="zh-CN" sz="160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若元素 </a:t>
            </a:r>
            <a:r>
              <a:rPr kumimoji="1" lang="en-US" altLang="zh-CN" sz="1600"/>
              <a:t>t</a:t>
            </a:r>
            <a:r>
              <a:rPr kumimoji="1" lang="zh-CN" altLang="en-US" sz="1600"/>
              <a:t> 存在一个哈希值</a:t>
            </a:r>
            <a:r>
              <a:rPr kumimoji="1" lang="en-US" altLang="zh-CN" sz="1600"/>
              <a:t>h</a:t>
            </a:r>
            <a:r>
              <a:rPr kumimoji="1" lang="zh-CN" altLang="en-US" sz="1600"/>
              <a:t>，其它所有元素都没有，那么</a:t>
            </a:r>
            <a:r>
              <a:rPr kumimoji="1" lang="en-US" altLang="zh-CN" sz="1600"/>
              <a:t>h</a:t>
            </a:r>
            <a:r>
              <a:rPr kumimoji="1" lang="zh-CN" altLang="en-US" sz="1600"/>
              <a:t>就是</a:t>
            </a:r>
            <a:r>
              <a:rPr kumimoji="1" lang="en-US" altLang="zh-CN" sz="1600"/>
              <a:t>t</a:t>
            </a:r>
            <a:r>
              <a:rPr kumimoji="1" lang="zh-CN" altLang="en-US" sz="1600"/>
              <a:t>的</a:t>
            </a:r>
            <a:r>
              <a:rPr kumimoji="1" lang="en-US" altLang="zh-CN" sz="1600"/>
              <a:t>T(key)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第</a:t>
            </a:r>
            <a:r>
              <a:rPr kumimoji="1" lang="en-US" altLang="zh-CN" sz="1600"/>
              <a:t>3</a:t>
            </a:r>
            <a:r>
              <a:rPr kumimoji="1" lang="zh-CN" altLang="en-US" sz="1600"/>
              <a:t>步中这样的元素</a:t>
            </a:r>
            <a:r>
              <a:rPr kumimoji="1" lang="en-US" altLang="zh-CN" sz="1600"/>
              <a:t>t</a:t>
            </a:r>
            <a:r>
              <a:rPr kumimoji="1" lang="zh-CN" altLang="en-US" sz="1600"/>
              <a:t>构成集合</a:t>
            </a:r>
            <a:r>
              <a:rPr kumimoji="1" lang="en-US" altLang="zh-CN" sz="1600"/>
              <a:t>E</a:t>
            </a:r>
            <a:r>
              <a:rPr kumimoji="1" lang="zh-CN" altLang="en-US" sz="1600"/>
              <a:t>，</a:t>
            </a:r>
            <a:r>
              <a:rPr kumimoji="1" lang="en-US" altLang="zh-CN" sz="1600"/>
              <a:t>E</a:t>
            </a:r>
            <a:r>
              <a:rPr kumimoji="1" lang="zh-CN" altLang="en-US" sz="1600"/>
              <a:t>属于</a:t>
            </a:r>
            <a:r>
              <a:rPr kumimoji="1" lang="en-US" altLang="zh-CN" sz="1600"/>
              <a:t>S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将集合</a:t>
            </a:r>
            <a:r>
              <a:rPr kumimoji="1" lang="en-US" altLang="zh-CN" sz="1600"/>
              <a:t>E</a:t>
            </a:r>
            <a:r>
              <a:rPr kumimoji="1" lang="zh-CN" altLang="en-US" sz="1600"/>
              <a:t>中元素视为</a:t>
            </a:r>
            <a:r>
              <a:rPr kumimoji="1" lang="en-US" altLang="zh-CN" sz="1600"/>
              <a:t>S</a:t>
            </a:r>
            <a:r>
              <a:rPr kumimoji="1" lang="zh-CN" altLang="en-US" sz="1600"/>
              <a:t>中最大的元素（集合内顺序随意）</a:t>
            </a:r>
            <a:endParaRPr kumimoji="1" lang="en-US" altLang="zh-CN" sz="160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en-US" altLang="zh-CN" sz="1600"/>
              <a:t>S=S-E</a:t>
            </a:r>
            <a:r>
              <a:rPr kumimoji="1" lang="zh-CN" altLang="en-US" sz="1600"/>
              <a:t>，递归到第</a:t>
            </a:r>
            <a:r>
              <a:rPr kumimoji="1" lang="en-US" altLang="zh-CN" sz="1600"/>
              <a:t>2</a:t>
            </a:r>
            <a:r>
              <a:rPr kumimoji="1" lang="zh-CN" altLang="en-US" sz="1600"/>
              <a:t>步，直到</a:t>
            </a:r>
            <a:r>
              <a:rPr kumimoji="1" lang="en-US" altLang="zh-CN" sz="1600"/>
              <a:t>S</a:t>
            </a:r>
            <a:r>
              <a:rPr kumimoji="1" lang="zh-CN" altLang="en-US" sz="1600"/>
              <a:t>为空</a:t>
            </a:r>
            <a:endParaRPr kumimoji="1" lang="en-US" altLang="zh-CN" sz="160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若发现存在</a:t>
            </a:r>
            <a:r>
              <a:rPr kumimoji="1" lang="en-US" altLang="zh-CN" sz="1600"/>
              <a:t>S</a:t>
            </a:r>
            <a:r>
              <a:rPr kumimoji="1" lang="zh-CN" altLang="en-US" sz="1600"/>
              <a:t>不为空，但</a:t>
            </a:r>
            <a:r>
              <a:rPr kumimoji="1" lang="en-US" altLang="zh-CN" sz="1600"/>
              <a:t>E</a:t>
            </a:r>
            <a:r>
              <a:rPr kumimoji="1" lang="zh-CN" altLang="en-US" sz="1600"/>
              <a:t>为空，则换一组哈希函数重新开始</a:t>
            </a:r>
            <a:endParaRPr kumimoji="1" lang="en-US" altLang="zh-CN" sz="160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0300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Invertible</a:t>
            </a:r>
            <a:r>
              <a:rPr kumimoji="1" lang="zh-CN" altLang="en-US"/>
              <a:t> </a:t>
            </a:r>
            <a:r>
              <a:rPr kumimoji="1" lang="en-US" altLang="zh-CN"/>
              <a:t>Bloom</a:t>
            </a:r>
            <a:r>
              <a:rPr kumimoji="1" lang="zh-CN" altLang="en-US"/>
              <a:t> </a:t>
            </a:r>
            <a:r>
              <a:rPr kumimoji="1" lang="en-US" altLang="zh-CN"/>
              <a:t>Lookup</a:t>
            </a:r>
            <a:r>
              <a:rPr kumimoji="1" lang="zh-CN" altLang="en-US"/>
              <a:t> </a:t>
            </a:r>
            <a:r>
              <a:rPr kumimoji="1" lang="en-US" altLang="zh-CN"/>
              <a:t>Table</a:t>
            </a:r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426450" cy="56239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</a:t>
            </a:r>
            <a:r>
              <a:rPr kumimoji="1" lang="en-US" altLang="zh-CN" sz="2000"/>
              <a:t>key-value</a:t>
            </a:r>
            <a:r>
              <a:rPr kumimoji="1" lang="zh-CN" altLang="en-US" sz="2000"/>
              <a:t>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数据结构：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一个包含</a:t>
            </a:r>
            <a:r>
              <a:rPr kumimoji="1" lang="en-US" altLang="zh-CN" sz="1600"/>
              <a:t>m</a:t>
            </a:r>
            <a:r>
              <a:rPr kumimoji="1" lang="zh-CN" altLang="en-US" sz="1600"/>
              <a:t>个</a:t>
            </a:r>
            <a:r>
              <a:rPr kumimoji="1" lang="en-US" altLang="zh-CN" sz="1800"/>
              <a:t>cell</a:t>
            </a:r>
            <a:r>
              <a:rPr kumimoji="1" lang="zh-CN" altLang="en-US" sz="1800"/>
              <a:t>的</a:t>
            </a:r>
            <a:r>
              <a:rPr kumimoji="1" lang="en-US" altLang="zh-CN" sz="1800"/>
              <a:t>table</a:t>
            </a:r>
            <a:r>
              <a:rPr kumimoji="1" lang="zh-CN" altLang="en-US" sz="1800"/>
              <a:t>，以及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个哈希函数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/>
              <a:t>每个</a:t>
            </a:r>
            <a:r>
              <a:rPr kumimoji="1" lang="en-US" altLang="zh-CN" sz="1800"/>
              <a:t>cell</a:t>
            </a:r>
            <a:r>
              <a:rPr kumimoji="1" lang="zh-CN" altLang="en-US" sz="1800"/>
              <a:t>包含</a:t>
            </a:r>
            <a:r>
              <a:rPr kumimoji="1" lang="en-US" altLang="zh-CN" sz="1800"/>
              <a:t>3</a:t>
            </a:r>
            <a:r>
              <a:rPr kumimoji="1" lang="zh-CN" altLang="en-US" sz="1800"/>
              <a:t>个</a:t>
            </a:r>
            <a:r>
              <a:rPr kumimoji="1" lang="en-US" altLang="zh-CN" sz="1800"/>
              <a:t>field</a:t>
            </a:r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1600"/>
              <a:t>count</a:t>
            </a:r>
            <a:r>
              <a:rPr kumimoji="1" lang="zh-CN" altLang="en-US" sz="1600"/>
              <a:t> </a:t>
            </a:r>
            <a:r>
              <a:rPr kumimoji="1" lang="en-US" altLang="zh-CN" sz="1600"/>
              <a:t>field</a:t>
            </a:r>
            <a:r>
              <a:rPr kumimoji="1" lang="zh-CN" altLang="en-US" sz="1600"/>
              <a:t>：记录映射到该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</a:t>
            </a:r>
            <a:r>
              <a:rPr kumimoji="1" lang="en-US" altLang="zh-CN" sz="1600"/>
              <a:t>entry</a:t>
            </a:r>
            <a:r>
              <a:rPr kumimoji="1" lang="zh-CN" altLang="en-US" sz="1600"/>
              <a:t>个数</a:t>
            </a:r>
            <a:endParaRPr kumimoji="1" lang="en-US" altLang="zh-CN" sz="1600"/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1600"/>
              <a:t>keySum</a:t>
            </a:r>
            <a:r>
              <a:rPr kumimoji="1" lang="zh-CN" altLang="en-US" sz="1600"/>
              <a:t>：记录映射到这个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的所有</a:t>
            </a:r>
            <a:r>
              <a:rPr kumimoji="1" lang="en-US" altLang="zh-CN" sz="1600"/>
              <a:t>entry</a:t>
            </a:r>
            <a:r>
              <a:rPr kumimoji="1" lang="zh-CN" altLang="en-US" sz="1600"/>
              <a:t>的</a:t>
            </a:r>
            <a:r>
              <a:rPr kumimoji="1" lang="en-US" altLang="zh-CN" sz="1600"/>
              <a:t>key</a:t>
            </a:r>
            <a:r>
              <a:rPr kumimoji="1" lang="zh-CN" altLang="en-US" sz="1600"/>
              <a:t>的和</a:t>
            </a:r>
            <a:endParaRPr kumimoji="1" lang="en-US" altLang="zh-CN" sz="1600"/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1600"/>
              <a:t>valueSum</a:t>
            </a:r>
            <a:r>
              <a:rPr kumimoji="1" lang="zh-CN" altLang="en-US" sz="1600"/>
              <a:t>：记录映射到这个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的所有</a:t>
            </a:r>
            <a:r>
              <a:rPr kumimoji="1" lang="en-US" altLang="zh-CN" sz="1600"/>
              <a:t>value</a:t>
            </a:r>
            <a:r>
              <a:rPr kumimoji="1" lang="zh-CN" altLang="en-US" sz="1600"/>
              <a:t>的和</a:t>
            </a: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插入、删除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查询（从</a:t>
            </a:r>
            <a:r>
              <a:rPr kumimoji="1" lang="en-US" altLang="zh-CN" sz="2000"/>
              <a:t>k</a:t>
            </a:r>
            <a:r>
              <a:rPr kumimoji="1" lang="zh-CN" altLang="en-US" sz="2000"/>
              <a:t>个映射到的</a:t>
            </a:r>
            <a:r>
              <a:rPr kumimoji="1" lang="en-US" altLang="zh-CN" sz="2000"/>
              <a:t>cell</a:t>
            </a:r>
            <a:r>
              <a:rPr kumimoji="1" lang="zh-CN" altLang="en-US" sz="2000"/>
              <a:t>里找）：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/>
              <a:t>如果找到</a:t>
            </a:r>
            <a:r>
              <a:rPr kumimoji="1" lang="en-US" altLang="zh-CN" sz="1800"/>
              <a:t>count</a:t>
            </a:r>
            <a:r>
              <a:rPr kumimoji="1" lang="zh-CN" altLang="en-US" sz="1800"/>
              <a:t>为</a:t>
            </a:r>
            <a:r>
              <a:rPr kumimoji="1" lang="en-US" altLang="zh-CN" sz="1800"/>
              <a:t>0</a:t>
            </a:r>
            <a:r>
              <a:rPr kumimoji="1" lang="zh-CN" altLang="en-US" sz="1800"/>
              <a:t>的</a:t>
            </a:r>
            <a:r>
              <a:rPr kumimoji="1" lang="en-US" altLang="zh-CN" sz="1800"/>
              <a:t>cell</a:t>
            </a:r>
            <a:r>
              <a:rPr kumimoji="1" lang="zh-CN" altLang="en-US" sz="1800"/>
              <a:t>，表示不存在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/>
              <a:t>如果找到</a:t>
            </a:r>
            <a:r>
              <a:rPr kumimoji="1" lang="en-US" altLang="zh-CN" sz="1800"/>
              <a:t>count</a:t>
            </a:r>
            <a:r>
              <a:rPr kumimoji="1" lang="zh-CN" altLang="en-US" sz="1800"/>
              <a:t>为</a:t>
            </a:r>
            <a:r>
              <a:rPr kumimoji="1" lang="en-US" altLang="zh-CN" sz="1800"/>
              <a:t>1</a:t>
            </a:r>
            <a:r>
              <a:rPr kumimoji="1" lang="zh-CN" altLang="en-US" sz="1800"/>
              <a:t>的</a:t>
            </a:r>
            <a:r>
              <a:rPr kumimoji="1" lang="en-US" altLang="zh-CN" sz="1800"/>
              <a:t>cell</a:t>
            </a:r>
            <a:r>
              <a:rPr kumimoji="1" lang="zh-CN" altLang="en-US" sz="1800"/>
              <a:t>，且</a:t>
            </a:r>
            <a:r>
              <a:rPr kumimoji="1" lang="en-US" altLang="zh-CN" sz="1800"/>
              <a:t>keySum</a:t>
            </a:r>
            <a:r>
              <a:rPr kumimoji="1" lang="zh-CN" altLang="en-US" sz="1800"/>
              <a:t>匹配，则返回</a:t>
            </a:r>
            <a:r>
              <a:rPr kumimoji="1" lang="en-US" altLang="zh-CN" sz="1800"/>
              <a:t>valueSum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/>
              <a:t>否则，返回“</a:t>
            </a:r>
            <a:r>
              <a:rPr kumimoji="1" lang="en-US" altLang="zh-CN" sz="1800"/>
              <a:t>not</a:t>
            </a:r>
            <a:r>
              <a:rPr kumimoji="1" lang="zh-CN" altLang="en-US" sz="1800"/>
              <a:t> </a:t>
            </a:r>
            <a:r>
              <a:rPr kumimoji="1" lang="en-US" altLang="zh-CN" sz="1800"/>
              <a:t>found</a:t>
            </a:r>
            <a:r>
              <a:rPr kumimoji="1" lang="zh-CN" altLang="en-US" sz="1800"/>
              <a:t>”</a:t>
            </a: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r>
              <a:rPr kumimoji="1" lang="en-US" altLang="zh-CN" sz="2200"/>
              <a:t>list</a:t>
            </a:r>
            <a:r>
              <a:rPr kumimoji="1" lang="zh-CN" altLang="en-US" sz="2200"/>
              <a:t> </a:t>
            </a:r>
            <a:r>
              <a:rPr kumimoji="1" lang="en-US" altLang="zh-CN" sz="2200"/>
              <a:t>out</a:t>
            </a:r>
            <a:r>
              <a:rPr kumimoji="1" lang="zh-CN" altLang="en-US" sz="2200"/>
              <a:t> </a:t>
            </a:r>
            <a:r>
              <a:rPr kumimoji="1" lang="en-US" altLang="zh-CN" sz="2200"/>
              <a:t>all</a:t>
            </a:r>
            <a:r>
              <a:rPr kumimoji="1" lang="zh-CN" altLang="en-US" sz="2200"/>
              <a:t> </a:t>
            </a:r>
            <a:r>
              <a:rPr kumimoji="1" lang="en-US" altLang="zh-CN" sz="2200"/>
              <a:t>key-value</a:t>
            </a:r>
            <a:r>
              <a:rPr kumimoji="1" lang="zh-CN" altLang="en-US" sz="2200"/>
              <a:t> </a:t>
            </a:r>
            <a:r>
              <a:rPr kumimoji="1" lang="en-US" altLang="zh-CN" sz="2200"/>
              <a:t>pair</a:t>
            </a:r>
            <a:r>
              <a:rPr kumimoji="1" lang="zh-CN" altLang="en-US" sz="2200"/>
              <a:t>：查询</a:t>
            </a:r>
            <a:r>
              <a:rPr kumimoji="1" lang="en-US" altLang="zh-CN" sz="2200"/>
              <a:t>+</a:t>
            </a:r>
            <a:r>
              <a:rPr kumimoji="1" lang="zh-CN" altLang="en-US" sz="2200"/>
              <a:t>删除</a:t>
            </a:r>
            <a:endParaRPr kumimoji="1"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2049587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4611519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Bloom Filters</a:t>
            </a:r>
          </a:p>
          <a:p>
            <a:pPr>
              <a:buFont typeface="Arial" charset="0"/>
              <a:buChar char="•"/>
            </a:pPr>
            <a:r>
              <a:rPr kumimoji="1" lang="en-US" altLang="zh-CN"/>
              <a:t>Evaluation Metrics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Sampling Methods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Sketches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Some Other Work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Evaluation</a:t>
            </a:r>
            <a:r>
              <a:rPr kumimoji="1" lang="zh-CN" altLang="en-US"/>
              <a:t> </a:t>
            </a:r>
            <a:r>
              <a:rPr kumimoji="1" lang="en-US" altLang="zh-CN"/>
              <a:t>Metrics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449614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/>
              <a:t>Sketches are usually designed for per-flow measurement: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/>
              <a:t>	</a:t>
            </a:r>
          </a:p>
        </p:txBody>
      </p:sp>
      <p:grpSp>
        <p:nvGrpSpPr>
          <p:cNvPr id="34" name="组 33"/>
          <p:cNvGrpSpPr/>
          <p:nvPr/>
        </p:nvGrpSpPr>
        <p:grpSpPr>
          <a:xfrm>
            <a:off x="2071969" y="1897093"/>
            <a:ext cx="5000062" cy="1376622"/>
            <a:chOff x="1171220" y="1877307"/>
            <a:chExt cx="5000062" cy="1376622"/>
          </a:xfrm>
        </p:grpSpPr>
        <p:pic>
          <p:nvPicPr>
            <p:cNvPr id="4" name="Picture 26" descr="核心交换机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809" y="2385991"/>
              <a:ext cx="1189473" cy="86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组 22"/>
            <p:cNvGrpSpPr/>
            <p:nvPr/>
          </p:nvGrpSpPr>
          <p:grpSpPr>
            <a:xfrm>
              <a:off x="1598489" y="1877307"/>
              <a:ext cx="2667184" cy="474968"/>
              <a:chOff x="1780488" y="1753244"/>
              <a:chExt cx="2667184" cy="474968"/>
            </a:xfrm>
          </p:grpSpPr>
          <p:grpSp>
            <p:nvGrpSpPr>
              <p:cNvPr id="8" name="组 7"/>
              <p:cNvGrpSpPr>
                <a:grpSpLocks noChangeAspect="1"/>
              </p:cNvGrpSpPr>
              <p:nvPr/>
            </p:nvGrpSpPr>
            <p:grpSpPr>
              <a:xfrm>
                <a:off x="1780488" y="1753244"/>
                <a:ext cx="327819" cy="461665"/>
                <a:chOff x="2247900" y="3240000"/>
                <a:chExt cx="1260000" cy="1774449"/>
              </a:xfrm>
            </p:grpSpPr>
            <p:sp>
              <p:nvSpPr>
                <p:cNvPr id="6" name="椭圆 5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" name="组 8"/>
              <p:cNvGrpSpPr>
                <a:grpSpLocks noChangeAspect="1"/>
              </p:cNvGrpSpPr>
              <p:nvPr/>
            </p:nvGrpSpPr>
            <p:grpSpPr>
              <a:xfrm>
                <a:off x="2361238" y="1776219"/>
                <a:ext cx="327819" cy="430887"/>
                <a:chOff x="2247900" y="3313218"/>
                <a:chExt cx="1260000" cy="1656151"/>
              </a:xfrm>
              <a:solidFill>
                <a:srgbClr val="7030A0"/>
              </a:solidFill>
            </p:grpSpPr>
            <p:sp>
              <p:nvSpPr>
                <p:cNvPr id="10" name="椭圆 9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2374508" y="3313218"/>
                  <a:ext cx="1080001" cy="1656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200">
                      <a:solidFill>
                        <a:schemeClr val="bg1"/>
                      </a:solidFill>
                    </a:rPr>
                    <a:t>b</a:t>
                  </a:r>
                  <a:endParaRPr kumimoji="1" lang="zh-CN" altLang="en-US" sz="22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>
                <a:grpSpLocks noChangeAspect="1"/>
              </p:cNvGrpSpPr>
              <p:nvPr/>
            </p:nvGrpSpPr>
            <p:grpSpPr>
              <a:xfrm>
                <a:off x="2904682" y="1757168"/>
                <a:ext cx="327819" cy="461665"/>
                <a:chOff x="2247900" y="3240000"/>
                <a:chExt cx="1260000" cy="1774449"/>
              </a:xfrm>
            </p:grpSpPr>
            <p:sp>
              <p:nvSpPr>
                <p:cNvPr id="13" name="椭圆 12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组 14"/>
              <p:cNvGrpSpPr>
                <a:grpSpLocks noChangeAspect="1"/>
              </p:cNvGrpSpPr>
              <p:nvPr/>
            </p:nvGrpSpPr>
            <p:grpSpPr>
              <a:xfrm>
                <a:off x="3500341" y="1766547"/>
                <a:ext cx="327819" cy="461665"/>
                <a:chOff x="2247900" y="3313220"/>
                <a:chExt cx="1260000" cy="1774449"/>
              </a:xfrm>
            </p:grpSpPr>
            <p:sp>
              <p:nvSpPr>
                <p:cNvPr id="16" name="椭圆 15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2337898" y="331322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" name="组 17"/>
              <p:cNvGrpSpPr>
                <a:grpSpLocks noChangeAspect="1"/>
              </p:cNvGrpSpPr>
              <p:nvPr/>
            </p:nvGrpSpPr>
            <p:grpSpPr>
              <a:xfrm>
                <a:off x="4119853" y="1757168"/>
                <a:ext cx="327819" cy="461665"/>
                <a:chOff x="2247900" y="3240000"/>
                <a:chExt cx="1260000" cy="1774449"/>
              </a:xfrm>
              <a:solidFill>
                <a:schemeClr val="accent2"/>
              </a:solidFill>
            </p:grpSpPr>
            <p:sp>
              <p:nvSpPr>
                <p:cNvPr id="19" name="椭圆 18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c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6" name="组 25"/>
            <p:cNvGrpSpPr/>
            <p:nvPr/>
          </p:nvGrpSpPr>
          <p:grpSpPr>
            <a:xfrm>
              <a:off x="1171220" y="2586293"/>
              <a:ext cx="3683808" cy="472133"/>
              <a:chOff x="1018820" y="2433893"/>
              <a:chExt cx="3683808" cy="472133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1161535" y="2433893"/>
                <a:ext cx="3541093" cy="472133"/>
              </a:xfrm>
              <a:prstGeom prst="right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111767" y="2485293"/>
                <a:ext cx="1534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mr-IN" altLang="zh-CN"/>
                  <a:t>……………………</a:t>
                </a:r>
                <a:endParaRPr kumimoji="1"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18820" y="2485293"/>
                <a:ext cx="1847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endParaRPr kumimoji="1" lang="zh-CN" altLang="en-US"/>
              </a:p>
            </p:txBody>
          </p:sp>
        </p:grpSp>
      </p:grpSp>
      <p:sp>
        <p:nvSpPr>
          <p:cNvPr id="31" name="文本框 30"/>
          <p:cNvSpPr txBox="1"/>
          <p:nvPr/>
        </p:nvSpPr>
        <p:spPr>
          <a:xfrm>
            <a:off x="480646" y="3610708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Metrics</a:t>
            </a:r>
          </a:p>
          <a:p>
            <a:endParaRPr kumimoji="1"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81382" y="4028148"/>
                <a:ext cx="5256567" cy="2580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Accuracy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AAE (Average Absolute Error):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|</m:t>
                        </m:r>
                      </m:e>
                    </m:nary>
                  </m:oMath>
                </a14:m>
                <a:endParaRPr kumimoji="1" lang="en-US" altLang="zh-CN"/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ARE (Average Relative Error):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|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kumimoji="1" lang="en-US" altLang="zh-CN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Throuput (insertion)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Memory Usage</a:t>
                </a:r>
                <a:endParaRPr kumimoji="1" lang="zh-CN" altLang="en-US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82" y="4028148"/>
                <a:ext cx="5256567" cy="2580578"/>
              </a:xfrm>
              <a:prstGeom prst="rect">
                <a:avLst/>
              </a:prstGeom>
              <a:blipFill rotWithShape="0">
                <a:blip r:embed="rId3"/>
                <a:stretch>
                  <a:fillRect l="-695" r="-579" b="-3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Bloom Filters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/>
              <a:t>Sampling Methods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Sketches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Some Other Work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NetFlow &amp; sFlow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60"/>
                <a:ext cx="8426450" cy="449614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2000"/>
                  <a:t>NetFlow</a:t>
                </a:r>
                <a:r>
                  <a:rPr kumimoji="1" lang="zh-CN" altLang="en-US" sz="2000"/>
                  <a:t>，思科系统（</a:t>
                </a:r>
                <a:r>
                  <a:rPr kumimoji="1" lang="en-US" altLang="zh-CN" sz="2000"/>
                  <a:t>Cisco system</a:t>
                </a:r>
                <a:r>
                  <a:rPr kumimoji="1" lang="zh-CN" altLang="en-US" sz="2000"/>
                  <a:t>）</a:t>
                </a: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2000"/>
                  <a:t>sFlow</a:t>
                </a:r>
                <a:r>
                  <a:rPr kumimoji="1" lang="zh-CN" altLang="en-US" sz="2000"/>
                  <a:t>，</a:t>
                </a:r>
                <a:r>
                  <a:rPr kumimoji="1" lang="en-US" altLang="zh-CN" sz="2000"/>
                  <a:t>RFC</a:t>
                </a:r>
                <a:r>
                  <a:rPr kumimoji="1" lang="zh-CN" altLang="en-US" sz="2000"/>
                  <a:t> </a:t>
                </a:r>
                <a:r>
                  <a:rPr kumimoji="1" lang="en-US" altLang="zh-CN" sz="2000"/>
                  <a:t>3176</a:t>
                </a:r>
                <a:r>
                  <a:rPr kumimoji="1" lang="zh-CN" altLang="en-US" sz="2000"/>
                  <a:t>标准协议</a:t>
                </a:r>
                <a:endParaRPr kumimoji="1" lang="en-US" altLang="zh-CN" sz="2000"/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1800" b="1"/>
                  <a:t>采样方法：</a:t>
                </a:r>
                <a:r>
                  <a:rPr kumimoji="1" lang="zh-CN" altLang="en-US" sz="1800"/>
                  <a:t>每 </a:t>
                </a:r>
                <a:r>
                  <a:rPr kumimoji="1" lang="en-US" altLang="zh-CN" sz="1800"/>
                  <a:t>x</a:t>
                </a:r>
                <a:r>
                  <a:rPr kumimoji="1" lang="zh-CN" altLang="en-US" sz="1800"/>
                  <a:t> 个包采一个</a:t>
                </a:r>
                <a:endParaRPr kumimoji="1" lang="en-US" altLang="zh-CN" sz="18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18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1800" b="1"/>
                  <a:t>Accuracy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analysis</a:t>
                </a:r>
                <a:r>
                  <a:rPr kumimoji="1" lang="zh-CN" altLang="en-US" sz="1800" b="1"/>
                  <a:t>：</a:t>
                </a:r>
                <a:endParaRPr kumimoji="1" lang="en-US" altLang="zh-CN" sz="1800" b="1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对一个流</a:t>
                </a:r>
                <a:r>
                  <a:rPr kumimoji="1" lang="en-US" altLang="zh-CN" sz="1600"/>
                  <a:t>f</a:t>
                </a:r>
                <a:r>
                  <a:rPr kumimoji="1" lang="zh-CN" altLang="en-US" sz="1600"/>
                  <a:t>，真实大小是</a:t>
                </a:r>
                <a:r>
                  <a:rPr kumimoji="1" lang="en-US" altLang="zh-CN" sz="1600"/>
                  <a:t>s</a:t>
                </a:r>
                <a:r>
                  <a:rPr kumimoji="1" lang="zh-CN" altLang="en-US" sz="1600"/>
                  <a:t>，假设采样后计数器</a:t>
                </a:r>
                <a:r>
                  <a:rPr kumimoji="1" lang="en-US" altLang="zh-CN" sz="1600"/>
                  <a:t>counter</a:t>
                </a:r>
                <a:r>
                  <a:rPr kumimoji="1" lang="zh-CN" altLang="en-US" sz="1600"/>
                  <a:t>的值为</a:t>
                </a:r>
                <a:r>
                  <a:rPr kumimoji="1" lang="en-US" altLang="zh-CN" sz="1600"/>
                  <a:t>c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en-US" altLang="zh-CN" sz="1600"/>
                  <a:t>c</a:t>
                </a:r>
                <a:r>
                  <a:rPr kumimoji="1" lang="zh-CN" altLang="en-US" sz="1600"/>
                  <a:t>的期望是</a:t>
                </a:r>
                <a:r>
                  <a:rPr kumimoji="1" lang="en-US" altLang="zh-CN" sz="160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16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600" b="0" i="1">
                            <a:latin typeface="Cambria Math" charset="0"/>
                          </a:rPr>
                          <m:t>𝑠</m:t>
                        </m:r>
                      </m:num>
                      <m:den>
                        <m:r>
                          <a:rPr kumimoji="1" lang="en-US" altLang="zh-CN" sz="1600" b="0" i="1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zh-CN" altLang="en-US" sz="1600"/>
                  <a:t>，因此估计值应为 </a:t>
                </a:r>
                <a:r>
                  <a:rPr kumimoji="1" lang="en-US" altLang="zh-CN" sz="1600"/>
                  <a:t>cx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en-US" altLang="zh-CN" sz="1600"/>
                  <a:t>C</a:t>
                </a:r>
                <a:r>
                  <a:rPr kumimoji="1" lang="zh-CN" altLang="en-US" sz="1600"/>
                  <a:t>的标准差为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𝑆𝐷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mr-IN" altLang="zh-CN" sz="16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𝑠</m:t>
                            </m:r>
                          </m:num>
                          <m:den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b="0" i="1">
                            <a:latin typeface="Cambria Math" charset="0"/>
                          </a:rPr>
                          <m:t>(1−</m:t>
                        </m:r>
                        <m:f>
                          <m:fPr>
                            <m:ctrlPr>
                              <a:rPr kumimoji="1" lang="mr-IN" altLang="zh-CN" sz="16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b="0" i="1"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kumimoji="1" lang="zh-CN" altLang="en-US" sz="1600"/>
                  <a:t>，因此估计值的标准差为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1600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𝑠𝑥</m:t>
                        </m:r>
                        <m:r>
                          <a:rPr kumimoji="1" lang="mr-IN" altLang="zh-CN" sz="1600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sz="1600" i="1">
                            <a:latin typeface="Cambria Math" charset="0"/>
                          </a:rPr>
                          <m:t>(1−</m:t>
                        </m:r>
                        <m:f>
                          <m:fPr>
                            <m:ctrlPr>
                              <a:rPr kumimoji="1" lang="mr-IN" altLang="zh-CN" sz="1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60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i="1"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endParaRPr kumimoji="1" lang="en-US" altLang="zh-CN" sz="16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60"/>
                <a:ext cx="8426450" cy="4496140"/>
              </a:xfrm>
              <a:blipFill rotWithShape="0">
                <a:blip r:embed="rId3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7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 marL="514350" indent="-514350">
              <a:buFont typeface="Arial" charset="0"/>
              <a:buChar char="•"/>
            </a:pPr>
            <a:r>
              <a:rPr kumimoji="1" lang="en-US" altLang="zh-CN"/>
              <a:t>Bloom Filters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Sampling Methods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Sketches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Some Other Work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Bloom Filters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Sampling Methods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/>
              <a:t>Sketches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Some Other Work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CM &amp; CU</a:t>
            </a:r>
            <a:r>
              <a:rPr kumimoji="1" lang="zh-CN" altLang="en-US"/>
              <a:t>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Count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57153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数据结构：</a:t>
            </a:r>
            <a:r>
              <a:rPr kumimoji="1" lang="en-US" altLang="zh-CN" sz="2200"/>
              <a:t>k</a:t>
            </a:r>
            <a:r>
              <a:rPr kumimoji="1" lang="zh-CN" altLang="en-US" sz="2200"/>
              <a:t>个</a:t>
            </a:r>
            <a:r>
              <a:rPr kumimoji="1" lang="en-US" altLang="zh-CN" sz="2200"/>
              <a:t>counter</a:t>
            </a:r>
            <a:r>
              <a:rPr kumimoji="1" lang="zh-CN" altLang="en-US" sz="2200"/>
              <a:t>数组（每个包含</a:t>
            </a:r>
            <a:r>
              <a:rPr kumimoji="1" lang="en-US" altLang="zh-CN" sz="2200"/>
              <a:t>m</a:t>
            </a:r>
            <a:r>
              <a:rPr kumimoji="1" lang="zh-CN" altLang="en-US" sz="2200"/>
              <a:t>个</a:t>
            </a:r>
            <a:r>
              <a:rPr kumimoji="1" lang="en-US" altLang="zh-CN" sz="2200"/>
              <a:t>counter</a:t>
            </a:r>
            <a:r>
              <a:rPr kumimoji="1" lang="zh-CN" altLang="en-US" sz="2200"/>
              <a:t>）</a:t>
            </a:r>
            <a:endParaRPr kumimoji="1" lang="en-US" altLang="zh-CN" sz="22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CM&amp;CU</a:t>
            </a:r>
            <a:r>
              <a:rPr kumimoji="1" lang="zh-CN" altLang="en-US" sz="1800"/>
              <a:t>：</a:t>
            </a:r>
            <a:r>
              <a:rPr kumimoji="1" lang="en-US" altLang="zh-CN" sz="1800"/>
              <a:t> k</a:t>
            </a:r>
            <a:r>
              <a:rPr kumimoji="1" lang="zh-CN" altLang="en-US" sz="1800"/>
              <a:t>个哈希函数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Count</a:t>
            </a:r>
            <a:r>
              <a:rPr kumimoji="1" lang="zh-CN" altLang="en-US" sz="1800"/>
              <a:t>：</a:t>
            </a:r>
            <a:r>
              <a:rPr kumimoji="1" lang="en-US" altLang="zh-CN" sz="1800"/>
              <a:t>2k</a:t>
            </a:r>
            <a:r>
              <a:rPr kumimoji="1" lang="zh-CN" altLang="en-US" sz="1800"/>
              <a:t>个哈希函数</a:t>
            </a: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插入操作：</a:t>
            </a:r>
            <a:endParaRPr kumimoji="1" lang="en-US" altLang="zh-CN" sz="22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CM</a:t>
            </a:r>
            <a:r>
              <a:rPr kumimoji="1" lang="zh-CN" altLang="en-US" sz="1800"/>
              <a:t>：映射到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，每个</a:t>
            </a:r>
            <a:r>
              <a:rPr kumimoji="1" lang="en-US" altLang="zh-CN" sz="1800"/>
              <a:t>+1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CU</a:t>
            </a:r>
            <a:r>
              <a:rPr kumimoji="1" lang="zh-CN" altLang="en-US" sz="1800"/>
              <a:t>：映射到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，选最小的（一个或多个）</a:t>
            </a:r>
            <a:r>
              <a:rPr kumimoji="1" lang="en-US" altLang="zh-CN" sz="1800"/>
              <a:t>counter+1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Count</a:t>
            </a:r>
            <a:r>
              <a:rPr kumimoji="1" lang="zh-CN" altLang="en-US" sz="1800"/>
              <a:t>：映射到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，每个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根据另外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个哈希值判断</a:t>
            </a:r>
            <a:r>
              <a:rPr kumimoji="1" lang="en-US" altLang="zh-CN" sz="1800"/>
              <a:t>+1</a:t>
            </a:r>
            <a:r>
              <a:rPr kumimoji="1" lang="zh-CN" altLang="en-US" sz="1800"/>
              <a:t> </a:t>
            </a:r>
            <a:r>
              <a:rPr kumimoji="1" lang="en-US" altLang="zh-CN" sz="1800"/>
              <a:t>or</a:t>
            </a:r>
            <a:r>
              <a:rPr kumimoji="1" lang="zh-CN" altLang="en-US" sz="1800"/>
              <a:t> </a:t>
            </a:r>
            <a:r>
              <a:rPr kumimoji="1" lang="en-US" altLang="zh-CN" sz="1800"/>
              <a:t>-1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查询操作：</a:t>
            </a:r>
            <a:endParaRPr kumimoji="1" lang="en-US" altLang="zh-CN" sz="22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CM&amp;CU</a:t>
            </a:r>
            <a:r>
              <a:rPr kumimoji="1" lang="zh-CN" altLang="en-US" sz="1800"/>
              <a:t>：返回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个映射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里的最小值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Count</a:t>
            </a:r>
            <a:r>
              <a:rPr kumimoji="1" lang="zh-CN" altLang="en-US" sz="1800"/>
              <a:t>：返回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个映射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值的绝对值的中位数</a:t>
            </a: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8896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CSM (Counter Sum-estimation Method)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60"/>
                <a:ext cx="8426450" cy="571534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200"/>
                  <a:t>数据结构：</a:t>
                </a:r>
                <a:r>
                  <a:rPr kumimoji="1" lang="en-US" altLang="zh-CN" sz="2200"/>
                  <a:t>1</a:t>
                </a:r>
                <a:r>
                  <a:rPr kumimoji="1" lang="zh-CN" altLang="en-US" sz="2200"/>
                  <a:t>个</a:t>
                </a:r>
                <a:r>
                  <a:rPr kumimoji="1" lang="en-US" altLang="zh-CN" sz="2200"/>
                  <a:t>counter</a:t>
                </a:r>
                <a:r>
                  <a:rPr kumimoji="1" lang="zh-CN" altLang="en-US" sz="2200"/>
                  <a:t>数组（包含</a:t>
                </a:r>
                <a:r>
                  <a:rPr kumimoji="1" lang="en-US" altLang="zh-CN" sz="2200"/>
                  <a:t>m</a:t>
                </a:r>
                <a:r>
                  <a:rPr kumimoji="1" lang="zh-CN" altLang="en-US" sz="2200"/>
                  <a:t>个</a:t>
                </a:r>
                <a:r>
                  <a:rPr kumimoji="1" lang="en-US" altLang="zh-CN" sz="2200"/>
                  <a:t>counter</a:t>
                </a:r>
                <a:r>
                  <a:rPr kumimoji="1" lang="zh-CN" altLang="en-US" sz="2200"/>
                  <a:t>），</a:t>
                </a:r>
                <a:r>
                  <a:rPr kumimoji="1" lang="en-US" altLang="zh-CN" sz="2200"/>
                  <a:t>k</a:t>
                </a:r>
                <a:r>
                  <a:rPr kumimoji="1" lang="zh-CN" altLang="en-US" sz="2200"/>
                  <a:t>个哈希函数</a:t>
                </a:r>
                <a:endParaRPr kumimoji="1" lang="en-US" altLang="zh-CN" sz="22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200"/>
                  <a:t>插入操作：</a:t>
                </a:r>
                <a:endParaRPr kumimoji="1" lang="en-US" altLang="zh-CN" sz="22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映射到</a:t>
                </a:r>
                <a:r>
                  <a:rPr kumimoji="1" lang="en-US" altLang="zh-CN" sz="2000"/>
                  <a:t>k</a:t>
                </a:r>
                <a:r>
                  <a:rPr kumimoji="1" lang="zh-CN" altLang="en-US" sz="2000"/>
                  <a:t>个位置，随机选取其中一个</a:t>
                </a:r>
                <a:r>
                  <a:rPr kumimoji="1" lang="en-US" altLang="zh-CN" sz="2000"/>
                  <a:t>+1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600"/>
                  <a:t>查询操作：</a:t>
                </a:r>
                <a:endParaRPr kumimoji="1" lang="en-US" altLang="zh-CN" sz="2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取出所有映射到的</a:t>
                </a:r>
                <a:r>
                  <a:rPr kumimoji="1" lang="en-US" altLang="zh-CN" sz="2000"/>
                  <a:t>counter</a:t>
                </a:r>
                <a:r>
                  <a:rPr kumimoji="1" lang="zh-CN" altLang="en-US" sz="2000"/>
                  <a:t>的值，将它们相加，记为</a:t>
                </a:r>
                <a:r>
                  <a:rPr kumimoji="1" lang="en-US" altLang="zh-CN" sz="2000"/>
                  <a:t>S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估计的频率为：</a:t>
                </a:r>
                <a:r>
                  <a:rPr kumimoji="1" lang="en-US" altLang="zh-CN" sz="200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sz="2000" b="0" i="1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kumimoji="1" lang="en-US" altLang="zh-CN" sz="2000" b="0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mr-IN" altLang="zh-CN" sz="2000" b="0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kumimoji="1" lang="is-IS" altLang="zh-CN" sz="20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20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−1</m:t>
                            </m:r>
                          </m:sup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𝐶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000" i="1">
                                        <a:latin typeface="Cambria Math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sz="20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CN" sz="20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000" i="1">
                                        <a:latin typeface="Cambria Math" charset="0"/>
                                      </a:rPr>
                                      <m:t>𝑘𝑒𝑦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  <m:r>
                      <a:rPr kumimoji="1" lang="en-US" altLang="zh-CN" sz="2000" b="0" i="1">
                        <a:latin typeface="Cambria Math" charset="0"/>
                      </a:rPr>
                      <m:t>−</m:t>
                    </m:r>
                    <m:r>
                      <a:rPr kumimoji="1" lang="en-US" altLang="zh-CN" sz="2000" b="0" i="1">
                        <a:latin typeface="Cambria Math" charset="0"/>
                      </a:rPr>
                      <m:t>𝑘</m:t>
                    </m:r>
                    <m:f>
                      <m:fPr>
                        <m:ctrlPr>
                          <a:rPr kumimoji="1" lang="mr-IN" altLang="zh-CN" sz="20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2000" b="0" i="1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sz="2000" b="0" i="1">
                            <a:latin typeface="Cambria Math" charset="0"/>
                          </a:rPr>
                          <m:t>𝑚</m:t>
                        </m:r>
                      </m:den>
                    </m:f>
                  </m:oMath>
                </a14:m>
                <a:endParaRPr kumimoji="1" lang="en-US" altLang="zh-CN" sz="2000"/>
              </a:p>
              <a:p>
                <a:pPr lvl="2">
                  <a:spcBef>
                    <a:spcPts val="0"/>
                  </a:spcBef>
                  <a:defRPr/>
                </a:pPr>
                <a:r>
                  <a:rPr kumimoji="1" lang="en-US" altLang="zh-CN" sz="1800"/>
                  <a:t>n</a:t>
                </a:r>
                <a:r>
                  <a:rPr kumimoji="1" lang="zh-CN" altLang="en-US" sz="1800"/>
                  <a:t>是插入的元素的总数</a:t>
                </a:r>
                <a:endParaRPr kumimoji="1" lang="en-US" altLang="zh-CN" sz="18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后一项表示全局的</a:t>
                </a:r>
                <a:r>
                  <a:rPr kumimoji="1" lang="en-US" altLang="zh-CN" sz="2000"/>
                  <a:t>noise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60"/>
                <a:ext cx="8426450" cy="5715340"/>
              </a:xfrm>
              <a:blipFill rotWithShape="0">
                <a:blip r:embed="rId2"/>
                <a:stretch>
                  <a:fillRect l="-1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54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Pyramid</a:t>
            </a:r>
            <a:r>
              <a:rPr kumimoji="1" lang="zh-CN" altLang="en-US"/>
              <a:t> </a:t>
            </a:r>
            <a:r>
              <a:rPr kumimoji="1" lang="en-US" altLang="zh-CN"/>
              <a:t>Sketch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195"/>
            <a:ext cx="9144000" cy="4117474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57153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数据结构</a:t>
            </a:r>
            <a:endParaRPr kumimoji="1" lang="en-US" altLang="zh-CN" sz="2200"/>
          </a:p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插入、删除、查询</a:t>
            </a:r>
            <a:endParaRPr kumimoji="1" lang="en-US" altLang="zh-CN" sz="2200"/>
          </a:p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好处：低层可以使用较小的</a:t>
            </a:r>
            <a:r>
              <a:rPr kumimoji="1" lang="en-US" altLang="zh-CN" sz="2200"/>
              <a:t>counter</a:t>
            </a: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50717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Bloom Filters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Sampling Methods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Sketches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/>
              <a:t>Some Other Work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Space-Saving</a:t>
            </a:r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57153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作用：</a:t>
            </a:r>
            <a:r>
              <a:rPr kumimoji="1" lang="en-US" altLang="zh-CN" sz="2200"/>
              <a:t>finding</a:t>
            </a:r>
            <a:r>
              <a:rPr kumimoji="1" lang="zh-CN" altLang="en-US" sz="2200"/>
              <a:t> </a:t>
            </a:r>
            <a:r>
              <a:rPr kumimoji="1" lang="en-US" altLang="zh-CN" sz="2200"/>
              <a:t>heavy</a:t>
            </a:r>
            <a:r>
              <a:rPr kumimoji="1" lang="zh-CN" altLang="en-US" sz="2200"/>
              <a:t> </a:t>
            </a:r>
            <a:r>
              <a:rPr kumimoji="1" lang="en-US" altLang="zh-CN" sz="2200"/>
              <a:t>items</a:t>
            </a:r>
            <a:r>
              <a:rPr kumimoji="1" lang="zh-CN" altLang="en-US" sz="2200"/>
              <a:t>（</a:t>
            </a:r>
            <a:r>
              <a:rPr kumimoji="1" lang="en-US" altLang="zh-CN" sz="2200"/>
              <a:t>items</a:t>
            </a:r>
            <a:r>
              <a:rPr kumimoji="1" lang="zh-CN" altLang="en-US" sz="2200"/>
              <a:t> </a:t>
            </a:r>
            <a:r>
              <a:rPr kumimoji="1" lang="en-US" altLang="zh-CN" sz="2200"/>
              <a:t>with</a:t>
            </a:r>
            <a:r>
              <a:rPr kumimoji="1" lang="zh-CN" altLang="en-US" sz="2200"/>
              <a:t> </a:t>
            </a:r>
            <a:r>
              <a:rPr kumimoji="1" lang="en-US" altLang="zh-CN" sz="2200"/>
              <a:t>large</a:t>
            </a:r>
            <a:r>
              <a:rPr kumimoji="1" lang="zh-CN" altLang="en-US" sz="2200"/>
              <a:t> </a:t>
            </a:r>
            <a:r>
              <a:rPr kumimoji="1" lang="en-US" altLang="zh-CN" sz="2200"/>
              <a:t>frequency</a:t>
            </a:r>
            <a:r>
              <a:rPr kumimoji="1" lang="zh-CN" altLang="en-US" sz="2200"/>
              <a:t>）</a:t>
            </a:r>
            <a:endParaRPr kumimoji="1" lang="en-US" altLang="zh-CN" sz="2200"/>
          </a:p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插入、删除、查询</a:t>
            </a:r>
            <a:endParaRPr kumimoji="1" lang="en-US" altLang="zh-CN" sz="2200"/>
          </a:p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好处：低层可以使用较小的</a:t>
            </a:r>
            <a:r>
              <a:rPr kumimoji="1" lang="en-US" altLang="zh-CN" sz="2200"/>
              <a:t>counter</a:t>
            </a:r>
            <a:endParaRPr kumimoji="1"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9309"/>
            <a:ext cx="9144000" cy="40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6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 Filters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59"/>
                <a:ext cx="8426450" cy="5094017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作用：单集合元素存在性查询（元素是否在集合中出现）</a:t>
                </a: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准确性分析：</a:t>
                </a:r>
                <a:endParaRPr kumimoji="1" lang="en-US" altLang="zh-CN" sz="20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假设：包含</a:t>
                </a:r>
                <a:r>
                  <a:rPr kumimoji="1" lang="en-US" altLang="zh-CN" sz="1600"/>
                  <a:t>m</a:t>
                </a:r>
                <a:r>
                  <a:rPr kumimoji="1" lang="zh-CN" altLang="en-US" sz="1600"/>
                  <a:t>个比特，使用</a:t>
                </a:r>
                <a:r>
                  <a:rPr kumimoji="1" lang="en-US" altLang="zh-CN" sz="1600"/>
                  <a:t>k</a:t>
                </a:r>
                <a:r>
                  <a:rPr kumimoji="1" lang="zh-CN" altLang="en-US" sz="1600"/>
                  <a:t>个哈希函数，集合里有</a:t>
                </a:r>
                <a:r>
                  <a:rPr kumimoji="1" lang="en-US" altLang="zh-CN" sz="1600"/>
                  <a:t>n</a:t>
                </a:r>
                <a:r>
                  <a:rPr kumimoji="1" lang="zh-CN" altLang="en-US" sz="1600"/>
                  <a:t>个不重复元素</a:t>
                </a:r>
                <a:endParaRPr kumimoji="1" lang="en-US" altLang="zh-CN" sz="1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假阳性概率为：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>
                        <a:latin typeface="Cambria Math" charset="0"/>
                      </a:rPr>
                      <m:t>Fpr</m:t>
                    </m:r>
                    <m:r>
                      <a:rPr lang="en-US" altLang="zh-CN" sz="1600" b="0" i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>
                            <a:latin typeface="Cambria Math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>
                                    <a:latin typeface="Cambria Math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mr-IN" altLang="zh-CN" sz="16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charset="0"/>
                              </a:rPr>
                              <m:t>𝑛𝑘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600"/>
                          <m:t> </m:t>
                        </m:r>
                      </m:e>
                      <m:sup>
                        <m:r>
                          <a:rPr lang="en-US" altLang="zh-CN" sz="1600" b="0" i="1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endParaRPr kumimoji="1" lang="en-US" altLang="zh-CN" sz="1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最优</a:t>
                </a:r>
                <a:r>
                  <a:rPr kumimoji="1" lang="en-US" altLang="zh-CN" sz="1600"/>
                  <a:t>k</a:t>
                </a:r>
                <a:r>
                  <a:rPr kumimoji="1" lang="zh-CN" altLang="en-US" sz="1600"/>
                  <a:t>值为：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𝑘</m:t>
                    </m:r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16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600" b="0" i="1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sz="1600" b="0" i="1">
                            <a:latin typeface="Cambria Math" charset="0"/>
                          </a:rPr>
                          <m:t>𝑚</m:t>
                        </m:r>
                      </m:den>
                    </m:f>
                    <m:func>
                      <m:funcPr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 b="0" i="0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2</m:t>
                        </m:r>
                      </m:e>
                    </m:func>
                  </m:oMath>
                </a14:m>
                <a:endParaRPr kumimoji="1" lang="en-US" altLang="zh-CN" sz="160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59"/>
                <a:ext cx="8426450" cy="5094017"/>
              </a:xfrm>
              <a:blipFill rotWithShape="0"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89313"/>
              </p:ext>
            </p:extLst>
          </p:nvPr>
        </p:nvGraphicFramePr>
        <p:xfrm>
          <a:off x="1512277" y="3561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云形 7"/>
          <p:cNvSpPr/>
          <p:nvPr/>
        </p:nvSpPr>
        <p:spPr>
          <a:xfrm>
            <a:off x="2239107" y="1946030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</a:t>
            </a:r>
            <a:endParaRPr kumimoji="1"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4783015" y="2327318"/>
            <a:ext cx="360000" cy="461665"/>
            <a:chOff x="4947138" y="1808258"/>
            <a:chExt cx="360000" cy="461665"/>
          </a:xfrm>
        </p:grpSpPr>
        <p:sp>
          <p:nvSpPr>
            <p:cNvPr id="9" name="椭圆 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直线箭头连接符 12"/>
          <p:cNvCxnSpPr>
            <a:stCxn id="8" idx="0"/>
            <a:endCxn id="10" idx="1"/>
          </p:cNvCxnSpPr>
          <p:nvPr/>
        </p:nvCxnSpPr>
        <p:spPr>
          <a:xfrm>
            <a:off x="3586138" y="2315307"/>
            <a:ext cx="1202417" cy="24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2476339" y="271122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5101840" y="271799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4372708" y="278119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Counting Bloom Filters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8775" y="1142658"/>
            <a:ext cx="8426450" cy="57153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作用：多重集合元素存在性查询（元素在集合中出现多少次）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简单的把比特换成</a:t>
            </a:r>
            <a:r>
              <a:rPr kumimoji="1" lang="en-US" altLang="zh-CN" sz="2000"/>
              <a:t>counter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查询时，汇报</a:t>
            </a:r>
            <a:r>
              <a:rPr kumimoji="1" lang="en-US" altLang="zh-CN" sz="2000"/>
              <a:t>counter</a:t>
            </a:r>
            <a:r>
              <a:rPr kumimoji="1" lang="zh-CN" altLang="en-US" sz="2000"/>
              <a:t>中最小的值作为该元素出现次数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支持更新操作</a:t>
            </a:r>
            <a:endParaRPr kumimoji="1" lang="en-US" altLang="zh-CN" sz="200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53251"/>
              </p:ext>
            </p:extLst>
          </p:nvPr>
        </p:nvGraphicFramePr>
        <p:xfrm>
          <a:off x="1512277" y="3561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云形 26"/>
          <p:cNvSpPr/>
          <p:nvPr/>
        </p:nvSpPr>
        <p:spPr>
          <a:xfrm>
            <a:off x="2239107" y="1946030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</a:t>
            </a:r>
            <a:endParaRPr kumimoji="1" lang="zh-CN" altLang="en-US"/>
          </a:p>
        </p:txBody>
      </p:sp>
      <p:grpSp>
        <p:nvGrpSpPr>
          <p:cNvPr id="28" name="组 27"/>
          <p:cNvGrpSpPr/>
          <p:nvPr/>
        </p:nvGrpSpPr>
        <p:grpSpPr>
          <a:xfrm>
            <a:off x="4783015" y="2327318"/>
            <a:ext cx="360000" cy="461665"/>
            <a:chOff x="4947138" y="1808258"/>
            <a:chExt cx="360000" cy="461665"/>
          </a:xfrm>
        </p:grpSpPr>
        <p:sp>
          <p:nvSpPr>
            <p:cNvPr id="29" name="椭圆 2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直线箭头连接符 30"/>
          <p:cNvCxnSpPr>
            <a:stCxn id="32" idx="0"/>
            <a:endCxn id="35" idx="1"/>
          </p:cNvCxnSpPr>
          <p:nvPr/>
        </p:nvCxnSpPr>
        <p:spPr>
          <a:xfrm>
            <a:off x="3586138" y="2315307"/>
            <a:ext cx="1202417" cy="24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H="1">
            <a:off x="2476339" y="271122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5101840" y="271799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4372708" y="278119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Summary Cache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8775" y="1142658"/>
            <a:ext cx="8426450" cy="571534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作用：多集合元素存在性查询（元素属于哪个集合）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缺点：查询时需要</a:t>
            </a:r>
            <a:r>
              <a:rPr kumimoji="1" lang="en-US" altLang="zh-CN" sz="2000"/>
              <a:t>s</a:t>
            </a:r>
            <a:r>
              <a:rPr kumimoji="1" lang="zh-CN" altLang="en-US" sz="2000"/>
              <a:t>*</a:t>
            </a:r>
            <a:r>
              <a:rPr kumimoji="1" lang="en-US" altLang="zh-CN" sz="2000"/>
              <a:t>k</a:t>
            </a:r>
            <a:r>
              <a:rPr kumimoji="1" lang="zh-CN" altLang="en-US" sz="2000"/>
              <a:t>此访存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600"/>
              <a:t>s</a:t>
            </a:r>
            <a:r>
              <a:rPr kumimoji="1" lang="zh-CN" altLang="en-US" sz="1600"/>
              <a:t>个集合</a:t>
            </a:r>
            <a:endParaRPr kumimoji="1" lang="en-US" altLang="zh-CN" sz="16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每个</a:t>
            </a:r>
            <a:r>
              <a:rPr kumimoji="1" lang="en-US" altLang="zh-CN" sz="1600"/>
              <a:t>bloom</a:t>
            </a:r>
            <a:r>
              <a:rPr kumimoji="1" lang="zh-CN" altLang="en-US" sz="1600"/>
              <a:t> </a:t>
            </a:r>
            <a:r>
              <a:rPr kumimoji="1" lang="en-US" altLang="zh-CN" sz="1600"/>
              <a:t>filter</a:t>
            </a:r>
            <a:r>
              <a:rPr kumimoji="1" lang="zh-CN" altLang="en-US" sz="1600"/>
              <a:t>用</a:t>
            </a:r>
            <a:r>
              <a:rPr kumimoji="1" lang="en-US" altLang="zh-CN" sz="1600"/>
              <a:t>k</a:t>
            </a:r>
            <a:r>
              <a:rPr kumimoji="1" lang="zh-CN" altLang="en-US" sz="1600"/>
              <a:t>个</a:t>
            </a:r>
            <a:r>
              <a:rPr kumimoji="1" lang="en-US" altLang="zh-CN" sz="1600"/>
              <a:t>hash</a:t>
            </a:r>
            <a:r>
              <a:rPr kumimoji="1" lang="zh-CN" altLang="en-US" sz="1600"/>
              <a:t> </a:t>
            </a:r>
            <a:r>
              <a:rPr kumimoji="1" lang="en-US" altLang="zh-CN" sz="1600"/>
              <a:t>function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7434"/>
              </p:ext>
            </p:extLst>
          </p:nvPr>
        </p:nvGraphicFramePr>
        <p:xfrm>
          <a:off x="4947138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12967"/>
              </p:ext>
            </p:extLst>
          </p:nvPr>
        </p:nvGraphicFramePr>
        <p:xfrm>
          <a:off x="5767753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89077" y="31919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/>
              <a:t>…</a:t>
            </a:r>
            <a:r>
              <a:rPr kumimoji="1" lang="en-US" altLang="zh-CN"/>
              <a:t> </a:t>
            </a:r>
            <a:r>
              <a:rPr kumimoji="1" lang="mr-IN" altLang="zh-CN"/>
              <a:t>…</a:t>
            </a:r>
            <a:r>
              <a:rPr kumimoji="1" lang="en-US" altLang="zh-CN"/>
              <a:t> </a:t>
            </a:r>
            <a:endParaRPr kumimoji="1"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19327"/>
              </p:ext>
            </p:extLst>
          </p:nvPr>
        </p:nvGraphicFramePr>
        <p:xfrm>
          <a:off x="7665288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云形 18"/>
          <p:cNvSpPr/>
          <p:nvPr/>
        </p:nvSpPr>
        <p:spPr>
          <a:xfrm>
            <a:off x="775820" y="2291494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S1</a:t>
            </a:r>
            <a:endParaRPr kumimoji="1" lang="zh-CN" altLang="en-US"/>
          </a:p>
        </p:txBody>
      </p:sp>
      <p:grpSp>
        <p:nvGrpSpPr>
          <p:cNvPr id="20" name="组 19"/>
          <p:cNvGrpSpPr/>
          <p:nvPr/>
        </p:nvGrpSpPr>
        <p:grpSpPr>
          <a:xfrm>
            <a:off x="3151590" y="2517821"/>
            <a:ext cx="360000" cy="461665"/>
            <a:chOff x="4947138" y="1808258"/>
            <a:chExt cx="360000" cy="461665"/>
          </a:xfrm>
        </p:grpSpPr>
        <p:sp>
          <p:nvSpPr>
            <p:cNvPr id="22" name="椭圆 21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线箭头连接符 23"/>
          <p:cNvCxnSpPr>
            <a:endCxn id="23" idx="1"/>
          </p:cNvCxnSpPr>
          <p:nvPr/>
        </p:nvCxnSpPr>
        <p:spPr>
          <a:xfrm>
            <a:off x="2123974" y="2660771"/>
            <a:ext cx="1033156" cy="878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22" idx="6"/>
          </p:cNvCxnSpPr>
          <p:nvPr/>
        </p:nvCxnSpPr>
        <p:spPr>
          <a:xfrm flipV="1">
            <a:off x="3511590" y="2404279"/>
            <a:ext cx="1424452" cy="373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2" idx="6"/>
          </p:cNvCxnSpPr>
          <p:nvPr/>
        </p:nvCxnSpPr>
        <p:spPr>
          <a:xfrm>
            <a:off x="3511590" y="2777491"/>
            <a:ext cx="1435548" cy="783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3" idx="3"/>
          </p:cNvCxnSpPr>
          <p:nvPr/>
        </p:nvCxnSpPr>
        <p:spPr>
          <a:xfrm>
            <a:off x="3500494" y="2748654"/>
            <a:ext cx="1435548" cy="1896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云形 39"/>
          <p:cNvSpPr/>
          <p:nvPr/>
        </p:nvSpPr>
        <p:spPr>
          <a:xfrm>
            <a:off x="1138043" y="4056334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S2</a:t>
            </a:r>
            <a:endParaRPr kumimoji="1" lang="zh-CN" altLang="en-US"/>
          </a:p>
        </p:txBody>
      </p:sp>
      <p:grpSp>
        <p:nvGrpSpPr>
          <p:cNvPr id="41" name="组 40"/>
          <p:cNvGrpSpPr/>
          <p:nvPr/>
        </p:nvGrpSpPr>
        <p:grpSpPr>
          <a:xfrm>
            <a:off x="6410457" y="4333223"/>
            <a:ext cx="360000" cy="461665"/>
            <a:chOff x="4947138" y="1808258"/>
            <a:chExt cx="360000" cy="461665"/>
          </a:xfrm>
        </p:grpSpPr>
        <p:sp>
          <p:nvSpPr>
            <p:cNvPr id="42" name="椭圆 41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直线箭头连接符 43"/>
          <p:cNvCxnSpPr>
            <a:stCxn id="43" idx="3"/>
          </p:cNvCxnSpPr>
          <p:nvPr/>
        </p:nvCxnSpPr>
        <p:spPr>
          <a:xfrm flipV="1">
            <a:off x="6759361" y="2724429"/>
            <a:ext cx="901353" cy="183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3" idx="3"/>
          </p:cNvCxnSpPr>
          <p:nvPr/>
        </p:nvCxnSpPr>
        <p:spPr>
          <a:xfrm flipV="1">
            <a:off x="6759361" y="3853080"/>
            <a:ext cx="901353" cy="710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43" idx="3"/>
          </p:cNvCxnSpPr>
          <p:nvPr/>
        </p:nvCxnSpPr>
        <p:spPr>
          <a:xfrm>
            <a:off x="6759361" y="4564056"/>
            <a:ext cx="901353" cy="467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任意形状 62"/>
          <p:cNvSpPr/>
          <p:nvPr/>
        </p:nvSpPr>
        <p:spPr>
          <a:xfrm>
            <a:off x="2473569" y="4411129"/>
            <a:ext cx="4079631" cy="1245252"/>
          </a:xfrm>
          <a:custGeom>
            <a:avLst/>
            <a:gdLst>
              <a:gd name="connsiteX0" fmla="*/ 0 w 4079631"/>
              <a:gd name="connsiteY0" fmla="*/ 0 h 1245252"/>
              <a:gd name="connsiteX1" fmla="*/ 2907323 w 4079631"/>
              <a:gd name="connsiteY1" fmla="*/ 1242646 h 1245252"/>
              <a:gd name="connsiteX2" fmla="*/ 4079631 w 4079631"/>
              <a:gd name="connsiteY2" fmla="*/ 351692 h 124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9631" h="1245252">
                <a:moveTo>
                  <a:pt x="0" y="0"/>
                </a:moveTo>
                <a:cubicBezTo>
                  <a:pt x="1113692" y="592015"/>
                  <a:pt x="2227385" y="1184031"/>
                  <a:pt x="2907323" y="1242646"/>
                </a:cubicBezTo>
                <a:cubicBezTo>
                  <a:pt x="3587261" y="1301261"/>
                  <a:pt x="4079631" y="351692"/>
                  <a:pt x="4079631" y="35169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Coded Bloom Filter</a:t>
            </a:r>
            <a:endParaRPr kumimoji="1"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011502" cy="16146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Motivation</a:t>
            </a:r>
            <a:r>
              <a:rPr kumimoji="1" lang="zh-CN" altLang="en-US" sz="2000"/>
              <a:t>：</a:t>
            </a:r>
            <a:r>
              <a:rPr kumimoji="1" lang="en-US" altLang="zh-CN" sz="2000"/>
              <a:t>Summary</a:t>
            </a:r>
            <a:r>
              <a:rPr kumimoji="1" lang="zh-CN" altLang="en-US" sz="2000"/>
              <a:t> </a:t>
            </a:r>
            <a:r>
              <a:rPr kumimoji="1" lang="en-US" altLang="zh-CN" sz="2000"/>
              <a:t>Cache</a:t>
            </a:r>
            <a:r>
              <a:rPr kumimoji="1" lang="zh-CN" altLang="en-US" sz="2000"/>
              <a:t>很费空间（</a:t>
            </a:r>
            <a:r>
              <a:rPr kumimoji="1" lang="en-US" altLang="zh-CN" sz="2000"/>
              <a:t>s</a:t>
            </a:r>
            <a:r>
              <a:rPr kumimoji="1" lang="zh-CN" altLang="en-US" sz="2000"/>
              <a:t>个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  <a:r>
              <a:rPr kumimoji="1" lang="zh-CN" altLang="en-US" sz="2000"/>
              <a:t>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改进：集合用序号表示，每个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  <a:r>
              <a:rPr kumimoji="1" lang="zh-CN" altLang="en-US" sz="2000"/>
              <a:t>表示集合</a:t>
            </a:r>
            <a:r>
              <a:rPr kumimoji="1" lang="en-US" altLang="zh-CN" sz="2000"/>
              <a:t>ID</a:t>
            </a:r>
            <a:r>
              <a:rPr kumimoji="1" lang="zh-CN" altLang="en-US" sz="2000"/>
              <a:t>的一个比特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22075"/>
              </p:ext>
            </p:extLst>
          </p:nvPr>
        </p:nvGraphicFramePr>
        <p:xfrm>
          <a:off x="231673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41492"/>
              </p:ext>
            </p:extLst>
          </p:nvPr>
        </p:nvGraphicFramePr>
        <p:xfrm>
          <a:off x="313735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57206"/>
              </p:ext>
            </p:extLst>
          </p:nvPr>
        </p:nvGraphicFramePr>
        <p:xfrm>
          <a:off x="477858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83102"/>
              </p:ext>
            </p:extLst>
          </p:nvPr>
        </p:nvGraphicFramePr>
        <p:xfrm>
          <a:off x="395796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34628"/>
              </p:ext>
            </p:extLst>
          </p:nvPr>
        </p:nvGraphicFramePr>
        <p:xfrm>
          <a:off x="559919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5829"/>
              </p:ext>
            </p:extLst>
          </p:nvPr>
        </p:nvGraphicFramePr>
        <p:xfrm>
          <a:off x="641981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90612"/>
              </p:ext>
            </p:extLst>
          </p:nvPr>
        </p:nvGraphicFramePr>
        <p:xfrm>
          <a:off x="806104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41462"/>
              </p:ext>
            </p:extLst>
          </p:nvPr>
        </p:nvGraphicFramePr>
        <p:xfrm>
          <a:off x="724042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云形 12"/>
          <p:cNvSpPr/>
          <p:nvPr/>
        </p:nvSpPr>
        <p:spPr>
          <a:xfrm>
            <a:off x="471570" y="3931285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集合</a:t>
            </a:r>
            <a:r>
              <a:rPr kumimoji="1" lang="en-US" altLang="zh-CN" sz="1400"/>
              <a:t>105</a:t>
            </a:r>
          </a:p>
          <a:p>
            <a:pPr algn="ctr"/>
            <a:r>
              <a:rPr kumimoji="1" lang="en-US" altLang="zh-CN" sz="1050"/>
              <a:t>(01101001)</a:t>
            </a:r>
            <a:r>
              <a:rPr kumimoji="1" lang="en-US" altLang="zh-CN" sz="1050" baseline="-25000"/>
              <a:t>2</a:t>
            </a:r>
            <a:r>
              <a:rPr kumimoji="1" lang="zh-CN" altLang="en-US" sz="1050"/>
              <a:t> </a:t>
            </a:r>
          </a:p>
        </p:txBody>
      </p:sp>
      <p:cxnSp>
        <p:nvCxnSpPr>
          <p:cNvPr id="14" name="直线箭头连接符 13"/>
          <p:cNvCxnSpPr>
            <a:stCxn id="13" idx="1"/>
          </p:cNvCxnSpPr>
          <p:nvPr/>
        </p:nvCxnSpPr>
        <p:spPr>
          <a:xfrm>
            <a:off x="1145647" y="4669053"/>
            <a:ext cx="205105" cy="693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 17"/>
          <p:cNvGrpSpPr/>
          <p:nvPr/>
        </p:nvGrpSpPr>
        <p:grpSpPr>
          <a:xfrm>
            <a:off x="1206991" y="5278512"/>
            <a:ext cx="360000" cy="461665"/>
            <a:chOff x="4947138" y="1808258"/>
            <a:chExt cx="360000" cy="461665"/>
          </a:xfrm>
        </p:grpSpPr>
        <p:sp>
          <p:nvSpPr>
            <p:cNvPr id="19" name="椭圆 1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2" name="任意形状 21"/>
          <p:cNvSpPr/>
          <p:nvPr/>
        </p:nvSpPr>
        <p:spPr>
          <a:xfrm>
            <a:off x="1507061" y="5650091"/>
            <a:ext cx="1794933" cy="539328"/>
          </a:xfrm>
          <a:custGeom>
            <a:avLst/>
            <a:gdLst>
              <a:gd name="connsiteX0" fmla="*/ 0 w 1794933"/>
              <a:gd name="connsiteY0" fmla="*/ 0 h 539328"/>
              <a:gd name="connsiteX1" fmla="*/ 897467 w 1794933"/>
              <a:gd name="connsiteY1" fmla="*/ 530578 h 539328"/>
              <a:gd name="connsiteX2" fmla="*/ 1794933 w 1794933"/>
              <a:gd name="connsiteY2" fmla="*/ 344311 h 53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539328">
                <a:moveTo>
                  <a:pt x="0" y="0"/>
                </a:moveTo>
                <a:cubicBezTo>
                  <a:pt x="299156" y="236596"/>
                  <a:pt x="598312" y="473193"/>
                  <a:pt x="897467" y="530578"/>
                </a:cubicBezTo>
                <a:cubicBezTo>
                  <a:pt x="1196623" y="587963"/>
                  <a:pt x="1794933" y="344311"/>
                  <a:pt x="1794933" y="344311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/>
        </p:nvSpPr>
        <p:spPr>
          <a:xfrm>
            <a:off x="1507061" y="5661380"/>
            <a:ext cx="2619022" cy="766429"/>
          </a:xfrm>
          <a:custGeom>
            <a:avLst/>
            <a:gdLst>
              <a:gd name="connsiteX0" fmla="*/ 0 w 2619022"/>
              <a:gd name="connsiteY0" fmla="*/ 0 h 766429"/>
              <a:gd name="connsiteX1" fmla="*/ 784578 w 2619022"/>
              <a:gd name="connsiteY1" fmla="*/ 762000 h 766429"/>
              <a:gd name="connsiteX2" fmla="*/ 2619022 w 2619022"/>
              <a:gd name="connsiteY2" fmla="*/ 333022 h 76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022" h="766429">
                <a:moveTo>
                  <a:pt x="0" y="0"/>
                </a:moveTo>
                <a:cubicBezTo>
                  <a:pt x="174037" y="353248"/>
                  <a:pt x="348074" y="706496"/>
                  <a:pt x="784578" y="762000"/>
                </a:cubicBezTo>
                <a:cubicBezTo>
                  <a:pt x="1221082" y="817504"/>
                  <a:pt x="2619022" y="333022"/>
                  <a:pt x="2619022" y="333022"/>
                </a:cubicBezTo>
              </a:path>
            </a:pathLst>
          </a:custGeom>
          <a:noFill/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/>
        </p:nvSpPr>
        <p:spPr>
          <a:xfrm>
            <a:off x="1428039" y="5712180"/>
            <a:ext cx="4346222" cy="888609"/>
          </a:xfrm>
          <a:custGeom>
            <a:avLst/>
            <a:gdLst>
              <a:gd name="connsiteX0" fmla="*/ 0 w 4346222"/>
              <a:gd name="connsiteY0" fmla="*/ 0 h 888609"/>
              <a:gd name="connsiteX1" fmla="*/ 2968978 w 4346222"/>
              <a:gd name="connsiteY1" fmla="*/ 886178 h 888609"/>
              <a:gd name="connsiteX2" fmla="*/ 4346222 w 4346222"/>
              <a:gd name="connsiteY2" fmla="*/ 282222 h 88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6222" h="888609">
                <a:moveTo>
                  <a:pt x="0" y="0"/>
                </a:moveTo>
                <a:cubicBezTo>
                  <a:pt x="1122304" y="419570"/>
                  <a:pt x="2244608" y="839141"/>
                  <a:pt x="2968978" y="886178"/>
                </a:cubicBezTo>
                <a:cubicBezTo>
                  <a:pt x="3693348" y="933215"/>
                  <a:pt x="4346222" y="282222"/>
                  <a:pt x="4346222" y="282222"/>
                </a:cubicBezTo>
              </a:path>
            </a:pathLst>
          </a:custGeom>
          <a:noFill/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任意形状 25"/>
          <p:cNvSpPr/>
          <p:nvPr/>
        </p:nvSpPr>
        <p:spPr>
          <a:xfrm>
            <a:off x="1354661" y="5712180"/>
            <a:ext cx="6891867" cy="1068637"/>
          </a:xfrm>
          <a:custGeom>
            <a:avLst/>
            <a:gdLst>
              <a:gd name="connsiteX0" fmla="*/ 0 w 6891867"/>
              <a:gd name="connsiteY0" fmla="*/ 0 h 1068637"/>
              <a:gd name="connsiteX1" fmla="*/ 4425244 w 6891867"/>
              <a:gd name="connsiteY1" fmla="*/ 1066800 h 1068637"/>
              <a:gd name="connsiteX2" fmla="*/ 6891867 w 6891867"/>
              <a:gd name="connsiteY2" fmla="*/ 276578 h 106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867" h="1068637">
                <a:moveTo>
                  <a:pt x="0" y="0"/>
                </a:moveTo>
                <a:cubicBezTo>
                  <a:pt x="1638300" y="510352"/>
                  <a:pt x="3276600" y="1020704"/>
                  <a:pt x="4425244" y="1066800"/>
                </a:cubicBezTo>
                <a:cubicBezTo>
                  <a:pt x="5573888" y="1112896"/>
                  <a:pt x="6891867" y="276578"/>
                  <a:pt x="6891867" y="276578"/>
                </a:cubicBez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932364" y="2508729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>
                <a:solidFill>
                  <a:srgbClr val="C00000"/>
                </a:solidFill>
              </a:rPr>
              <a:t>update</a:t>
            </a:r>
            <a:endParaRPr kumimoji="1" lang="zh-CN" altLang="en-US" sz="1600" b="1">
              <a:solidFill>
                <a:srgbClr val="C00000"/>
              </a:solidFill>
            </a:endParaRPr>
          </a:p>
        </p:txBody>
      </p:sp>
      <p:cxnSp>
        <p:nvCxnSpPr>
          <p:cNvPr id="29" name="直线箭头连接符 28"/>
          <p:cNvCxnSpPr>
            <a:stCxn id="27" idx="2"/>
            <a:endCxn id="6" idx="0"/>
          </p:cNvCxnSpPr>
          <p:nvPr/>
        </p:nvCxnSpPr>
        <p:spPr>
          <a:xfrm flipH="1">
            <a:off x="3317351" y="2847283"/>
            <a:ext cx="2035962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7" idx="2"/>
            <a:endCxn id="8" idx="0"/>
          </p:cNvCxnSpPr>
          <p:nvPr/>
        </p:nvCxnSpPr>
        <p:spPr>
          <a:xfrm flipH="1">
            <a:off x="4137966" y="2847283"/>
            <a:ext cx="1215347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endCxn id="9" idx="0"/>
          </p:cNvCxnSpPr>
          <p:nvPr/>
        </p:nvCxnSpPr>
        <p:spPr>
          <a:xfrm>
            <a:off x="5353312" y="2847283"/>
            <a:ext cx="425884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7" idx="2"/>
            <a:endCxn id="11" idx="0"/>
          </p:cNvCxnSpPr>
          <p:nvPr/>
        </p:nvCxnSpPr>
        <p:spPr>
          <a:xfrm>
            <a:off x="5353313" y="2847283"/>
            <a:ext cx="2887728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Combinatorial Bloom Filter</a:t>
            </a:r>
            <a:endParaRPr kumimoji="1"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4" y="1142659"/>
            <a:ext cx="9188637" cy="6360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Motivation</a:t>
            </a:r>
            <a:r>
              <a:rPr kumimoji="1" lang="zh-CN" altLang="en-US" sz="2000"/>
              <a:t>：希望只想使用一个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改进：用不同的</a:t>
            </a:r>
            <a:r>
              <a:rPr kumimoji="1" lang="en-US" altLang="zh-CN" sz="2000"/>
              <a:t>hash</a:t>
            </a:r>
            <a:r>
              <a:rPr kumimoji="1" lang="zh-CN" altLang="en-US" sz="2000"/>
              <a:t>函数组，来表示不同的集合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1600"/>
              <a:t>也可以利用</a:t>
            </a:r>
            <a:r>
              <a:rPr kumimoji="1" lang="en-US" altLang="zh-CN" sz="1600"/>
              <a:t>Coded</a:t>
            </a:r>
            <a:r>
              <a:rPr kumimoji="1" lang="zh-CN" altLang="en-US" sz="1600"/>
              <a:t> </a:t>
            </a:r>
            <a:r>
              <a:rPr kumimoji="1" lang="en-US" altLang="zh-CN" sz="1600"/>
              <a:t>Bloom</a:t>
            </a:r>
            <a:r>
              <a:rPr kumimoji="1" lang="zh-CN" altLang="en-US" sz="1600"/>
              <a:t> </a:t>
            </a:r>
            <a:r>
              <a:rPr kumimoji="1" lang="en-US" altLang="zh-CN" sz="1600"/>
              <a:t>Filter</a:t>
            </a:r>
            <a:r>
              <a:rPr kumimoji="1" lang="zh-CN" altLang="en-US" sz="1600"/>
              <a:t>的思想：不同</a:t>
            </a:r>
            <a:r>
              <a:rPr kumimoji="1" lang="en-US" altLang="zh-CN" sz="1600"/>
              <a:t>hash</a:t>
            </a:r>
            <a:r>
              <a:rPr kumimoji="1" lang="zh-CN" altLang="en-US" sz="1600"/>
              <a:t>函数组表示集合</a:t>
            </a:r>
            <a:r>
              <a:rPr kumimoji="1" lang="en-US" altLang="zh-CN" sz="1600"/>
              <a:t>ID</a:t>
            </a:r>
            <a:r>
              <a:rPr kumimoji="1" lang="zh-CN" altLang="en-US" sz="1600"/>
              <a:t>的不同比特</a:t>
            </a: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73250"/>
              </p:ext>
            </p:extLst>
          </p:nvPr>
        </p:nvGraphicFramePr>
        <p:xfrm>
          <a:off x="972000" y="5532537"/>
          <a:ext cx="720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云形 27"/>
          <p:cNvSpPr/>
          <p:nvPr/>
        </p:nvSpPr>
        <p:spPr>
          <a:xfrm>
            <a:off x="1698458" y="2855493"/>
            <a:ext cx="1348154" cy="738554"/>
          </a:xfrm>
          <a:prstGeom prst="clou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S1</a:t>
            </a:r>
            <a:endParaRPr kumimoji="1" lang="zh-CN" altLang="en-US"/>
          </a:p>
        </p:txBody>
      </p:sp>
      <p:sp>
        <p:nvSpPr>
          <p:cNvPr id="30" name="云形 29"/>
          <p:cNvSpPr/>
          <p:nvPr/>
        </p:nvSpPr>
        <p:spPr>
          <a:xfrm>
            <a:off x="5800658" y="2855493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S2</a:t>
            </a:r>
            <a:endParaRPr kumimoji="1" lang="zh-CN" altLang="en-US"/>
          </a:p>
        </p:txBody>
      </p:sp>
      <p:grpSp>
        <p:nvGrpSpPr>
          <p:cNvPr id="32" name="组 31"/>
          <p:cNvGrpSpPr/>
          <p:nvPr/>
        </p:nvGrpSpPr>
        <p:grpSpPr>
          <a:xfrm>
            <a:off x="2780887" y="3732767"/>
            <a:ext cx="360000" cy="461665"/>
            <a:chOff x="4947138" y="1808258"/>
            <a:chExt cx="360000" cy="461665"/>
          </a:xfrm>
        </p:grpSpPr>
        <p:sp>
          <p:nvSpPr>
            <p:cNvPr id="33" name="椭圆 32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5620658" y="3732767"/>
            <a:ext cx="360000" cy="461665"/>
            <a:chOff x="4947138" y="1808258"/>
            <a:chExt cx="360000" cy="461665"/>
          </a:xfrm>
        </p:grpSpPr>
        <p:sp>
          <p:nvSpPr>
            <p:cNvPr id="38" name="椭圆 37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直线箭头连接符 15"/>
          <p:cNvCxnSpPr/>
          <p:nvPr/>
        </p:nvCxnSpPr>
        <p:spPr>
          <a:xfrm>
            <a:off x="2719010" y="3499491"/>
            <a:ext cx="222100" cy="327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5889003" y="3514989"/>
            <a:ext cx="165938" cy="327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013768" y="449993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1</a:t>
            </a:r>
            <a:endParaRPr kumimoji="1" lang="zh-CN" altLang="en-US" sz="1200" baseline="-25000"/>
          </a:p>
        </p:txBody>
      </p:sp>
      <p:sp>
        <p:nvSpPr>
          <p:cNvPr id="42" name="圆角矩形 41"/>
          <p:cNvSpPr/>
          <p:nvPr/>
        </p:nvSpPr>
        <p:spPr>
          <a:xfrm>
            <a:off x="2785370" y="449993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2</a:t>
            </a:r>
            <a:endParaRPr kumimoji="1" lang="zh-CN" altLang="en-US" sz="1200" baseline="-25000"/>
          </a:p>
        </p:txBody>
      </p:sp>
      <p:sp>
        <p:nvSpPr>
          <p:cNvPr id="43" name="圆角矩形 42"/>
          <p:cNvSpPr/>
          <p:nvPr/>
        </p:nvSpPr>
        <p:spPr>
          <a:xfrm>
            <a:off x="3556972" y="449993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3</a:t>
            </a:r>
            <a:endParaRPr kumimoji="1" lang="zh-CN" altLang="en-US" sz="1200" baseline="-25000"/>
          </a:p>
        </p:txBody>
      </p:sp>
      <p:sp>
        <p:nvSpPr>
          <p:cNvPr id="45" name="圆角矩形 44"/>
          <p:cNvSpPr/>
          <p:nvPr/>
        </p:nvSpPr>
        <p:spPr>
          <a:xfrm>
            <a:off x="5334617" y="4494190"/>
            <a:ext cx="36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1</a:t>
            </a:r>
            <a:endParaRPr kumimoji="1" lang="zh-CN" altLang="en-US" sz="1200" baseline="-25000"/>
          </a:p>
        </p:txBody>
      </p:sp>
      <p:sp>
        <p:nvSpPr>
          <p:cNvPr id="46" name="圆角矩形 45"/>
          <p:cNvSpPr/>
          <p:nvPr/>
        </p:nvSpPr>
        <p:spPr>
          <a:xfrm>
            <a:off x="6106219" y="4494190"/>
            <a:ext cx="36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2</a:t>
            </a:r>
            <a:endParaRPr kumimoji="1" lang="zh-CN" altLang="en-US" sz="1200" baseline="-25000"/>
          </a:p>
        </p:txBody>
      </p:sp>
      <p:sp>
        <p:nvSpPr>
          <p:cNvPr id="47" name="圆角矩形 46"/>
          <p:cNvSpPr/>
          <p:nvPr/>
        </p:nvSpPr>
        <p:spPr>
          <a:xfrm>
            <a:off x="6877821" y="4494190"/>
            <a:ext cx="36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3</a:t>
            </a:r>
            <a:endParaRPr kumimoji="1" lang="zh-CN" altLang="en-US" sz="1200" baseline="-25000"/>
          </a:p>
        </p:txBody>
      </p:sp>
      <p:cxnSp>
        <p:nvCxnSpPr>
          <p:cNvPr id="51" name="直线箭头连接符 50"/>
          <p:cNvCxnSpPr>
            <a:stCxn id="35" idx="2"/>
          </p:cNvCxnSpPr>
          <p:nvPr/>
        </p:nvCxnSpPr>
        <p:spPr>
          <a:xfrm flipH="1">
            <a:off x="2193768" y="4194432"/>
            <a:ext cx="764341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35" idx="2"/>
            <a:endCxn id="42" idx="0"/>
          </p:cNvCxnSpPr>
          <p:nvPr/>
        </p:nvCxnSpPr>
        <p:spPr>
          <a:xfrm>
            <a:off x="2958109" y="4194432"/>
            <a:ext cx="7261" cy="305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43" idx="0"/>
          </p:cNvCxnSpPr>
          <p:nvPr/>
        </p:nvCxnSpPr>
        <p:spPr>
          <a:xfrm>
            <a:off x="2958109" y="4202558"/>
            <a:ext cx="778863" cy="297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39" idx="2"/>
            <a:endCxn id="46" idx="0"/>
          </p:cNvCxnSpPr>
          <p:nvPr/>
        </p:nvCxnSpPr>
        <p:spPr>
          <a:xfrm>
            <a:off x="5797880" y="4194432"/>
            <a:ext cx="488339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39" idx="2"/>
            <a:endCxn id="45" idx="0"/>
          </p:cNvCxnSpPr>
          <p:nvPr/>
        </p:nvCxnSpPr>
        <p:spPr>
          <a:xfrm flipH="1">
            <a:off x="5514617" y="4194432"/>
            <a:ext cx="283263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39" idx="2"/>
            <a:endCxn id="47" idx="0"/>
          </p:cNvCxnSpPr>
          <p:nvPr/>
        </p:nvCxnSpPr>
        <p:spPr>
          <a:xfrm>
            <a:off x="5797880" y="4194432"/>
            <a:ext cx="1259941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41" idx="2"/>
          </p:cNvCxnSpPr>
          <p:nvPr/>
        </p:nvCxnSpPr>
        <p:spPr>
          <a:xfrm flipH="1">
            <a:off x="1506354" y="4859930"/>
            <a:ext cx="687414" cy="66686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/>
          <p:nvPr/>
        </p:nvCxnSpPr>
        <p:spPr>
          <a:xfrm>
            <a:off x="2958109" y="4860616"/>
            <a:ext cx="1099453" cy="67766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43" idx="2"/>
          </p:cNvCxnSpPr>
          <p:nvPr/>
        </p:nvCxnSpPr>
        <p:spPr>
          <a:xfrm>
            <a:off x="3736972" y="4859930"/>
            <a:ext cx="2808207" cy="66686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45" idx="2"/>
          </p:cNvCxnSpPr>
          <p:nvPr/>
        </p:nvCxnSpPr>
        <p:spPr>
          <a:xfrm flipH="1">
            <a:off x="2951949" y="4854190"/>
            <a:ext cx="2562668" cy="67834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46" idx="2"/>
          </p:cNvCxnSpPr>
          <p:nvPr/>
        </p:nvCxnSpPr>
        <p:spPr>
          <a:xfrm flipH="1">
            <a:off x="4057562" y="4854190"/>
            <a:ext cx="2228657" cy="67834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47" idx="2"/>
          </p:cNvCxnSpPr>
          <p:nvPr/>
        </p:nvCxnSpPr>
        <p:spPr>
          <a:xfrm>
            <a:off x="7057821" y="4854190"/>
            <a:ext cx="234441" cy="6719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3854450" y="5708650"/>
            <a:ext cx="352425" cy="1774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0" y="2076992"/>
            <a:ext cx="6765496" cy="39974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endParaRPr kumimoji="1"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4" y="1142659"/>
            <a:ext cx="9188637" cy="6360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少计算一次哈希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1600"/>
              <a:t>也可以利用</a:t>
            </a:r>
            <a:r>
              <a:rPr kumimoji="1" lang="en-US" altLang="zh-CN" sz="1600"/>
              <a:t>counting</a:t>
            </a:r>
            <a:r>
              <a:rPr kumimoji="1" lang="zh-CN" altLang="en-US" sz="1600"/>
              <a:t> </a:t>
            </a:r>
            <a:r>
              <a:rPr kumimoji="1" lang="en-US" altLang="zh-CN" sz="1600"/>
              <a:t>bloom</a:t>
            </a:r>
            <a:r>
              <a:rPr kumimoji="1" lang="zh-CN" altLang="en-US" sz="1600"/>
              <a:t> </a:t>
            </a:r>
            <a:r>
              <a:rPr kumimoji="1" lang="en-US" altLang="zh-CN" sz="1600"/>
              <a:t>filter</a:t>
            </a:r>
            <a:r>
              <a:rPr kumimoji="1" lang="zh-CN" altLang="en-US" sz="1600"/>
              <a:t>的方法，支持动态更新</a:t>
            </a: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5611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Shifting Bloom Filter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17" y="3902984"/>
            <a:ext cx="5605699" cy="2205207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8775" y="1142658"/>
            <a:ext cx="8011502" cy="49655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Motivation</a:t>
            </a:r>
            <a:r>
              <a:rPr kumimoji="1" lang="zh-CN" altLang="en-US" sz="2000"/>
              <a:t>：使用</a:t>
            </a:r>
            <a:r>
              <a:rPr kumimoji="1" lang="en-US" altLang="zh-CN" sz="2000"/>
              <a:t>offset</a:t>
            </a:r>
            <a:r>
              <a:rPr kumimoji="1" lang="zh-CN" altLang="en-US" sz="2000"/>
              <a:t>来表示附加的信息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insertion</a:t>
            </a:r>
            <a:r>
              <a:rPr kumimoji="1" lang="zh-CN" altLang="en-US" sz="2000"/>
              <a:t>：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600"/>
              <a:t>k</a:t>
            </a:r>
            <a:r>
              <a:rPr kumimoji="1" lang="zh-CN" altLang="en-US" sz="1600"/>
              <a:t>次</a:t>
            </a:r>
            <a:r>
              <a:rPr kumimoji="1" lang="en-US" altLang="zh-CN" sz="1600"/>
              <a:t>hash</a:t>
            </a:r>
            <a:r>
              <a:rPr kumimoji="1" lang="zh-CN" altLang="en-US" sz="1600"/>
              <a:t>定位到</a:t>
            </a:r>
            <a:r>
              <a:rPr kumimoji="1" lang="en-US" altLang="zh-CN" sz="1600"/>
              <a:t>k</a:t>
            </a:r>
            <a:r>
              <a:rPr kumimoji="1" lang="zh-CN" altLang="en-US" sz="1600"/>
              <a:t>个</a:t>
            </a:r>
            <a:r>
              <a:rPr kumimoji="1" lang="en-US" altLang="zh-CN" sz="1600"/>
              <a:t>bits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每个位置还设置一个</a:t>
            </a:r>
            <a:r>
              <a:rPr kumimoji="1" lang="en-US" altLang="zh-CN" sz="1600"/>
              <a:t>offset</a:t>
            </a:r>
            <a:r>
              <a:rPr kumimoji="1" lang="zh-CN" altLang="en-US" sz="1600"/>
              <a:t> </a:t>
            </a:r>
            <a:r>
              <a:rPr kumimoji="1" lang="en-US" altLang="zh-CN" sz="1600"/>
              <a:t>bit</a:t>
            </a:r>
            <a:r>
              <a:rPr kumimoji="1" lang="zh-CN" altLang="en-US" sz="1600"/>
              <a:t>为</a:t>
            </a:r>
            <a:r>
              <a:rPr kumimoji="1" lang="en-US" altLang="zh-CN" sz="1600"/>
              <a:t>1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例如：若</a:t>
            </a:r>
            <a:r>
              <a:rPr kumimoji="1" lang="en-US" altLang="zh-CN" sz="1600"/>
              <a:t>e</a:t>
            </a:r>
            <a:r>
              <a:rPr kumimoji="1" lang="zh-CN" altLang="en-US" sz="1600"/>
              <a:t>属于集合</a:t>
            </a:r>
            <a:r>
              <a:rPr kumimoji="1" lang="en-US" altLang="zh-CN" sz="1600"/>
              <a:t>8</a:t>
            </a:r>
            <a:r>
              <a:rPr kumimoji="1" lang="zh-CN" altLang="en-US" sz="1600"/>
              <a:t>，那么</a:t>
            </a:r>
            <a:r>
              <a:rPr kumimoji="1" lang="en-US" altLang="zh-CN" sz="1600"/>
              <a:t>o(e)=8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5337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380D055A-ACE8-D04C-8567-9A30EE411EB1}"/>
    </a:ext>
  </a:extLst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E9EB9DE3-419D-6B48-AA45-67095F12BEB3}"/>
    </a:ext>
  </a:extLst>
</a:theme>
</file>

<file path=ppt/theme/theme3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C9AC863B-010A-B74C-B553-0FF3444B9795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红灰模板</Template>
  <TotalTime>1920</TotalTime>
  <Words>1580</Words>
  <Application>Microsoft Macintosh PowerPoint</Application>
  <PresentationFormat>全屏显示(4:3)</PresentationFormat>
  <Paragraphs>319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Cambria Math</vt:lpstr>
      <vt:lpstr>DengXian</vt:lpstr>
      <vt:lpstr>DengXian Light</vt:lpstr>
      <vt:lpstr>Mangal</vt:lpstr>
      <vt:lpstr>Office 主题</vt:lpstr>
      <vt:lpstr>正文</vt:lpstr>
      <vt:lpstr>目录</vt:lpstr>
      <vt:lpstr>常见sketch算法</vt:lpstr>
      <vt:lpstr>Outline</vt:lpstr>
      <vt:lpstr>Bloom Filters</vt:lpstr>
      <vt:lpstr>Counting Bloom Filters</vt:lpstr>
      <vt:lpstr>Summary Cache</vt:lpstr>
      <vt:lpstr>Coded Bloom Filter</vt:lpstr>
      <vt:lpstr>Combinatorial Bloom Filter</vt:lpstr>
      <vt:lpstr>Bloom tree</vt:lpstr>
      <vt:lpstr>Shifting Bloom Filter</vt:lpstr>
      <vt:lpstr>kBF</vt:lpstr>
      <vt:lpstr>kBF</vt:lpstr>
      <vt:lpstr>Bloomier Filter</vt:lpstr>
      <vt:lpstr>Bloomier Filter</vt:lpstr>
      <vt:lpstr>Bloomier Filter</vt:lpstr>
      <vt:lpstr>Invertible Bloom Lookup Table</vt:lpstr>
      <vt:lpstr>Outline</vt:lpstr>
      <vt:lpstr>Evaluation Metrics</vt:lpstr>
      <vt:lpstr>Outline</vt:lpstr>
      <vt:lpstr>NetFlow &amp; sFlow</vt:lpstr>
      <vt:lpstr>Outline</vt:lpstr>
      <vt:lpstr>CM &amp; CU &amp; Count</vt:lpstr>
      <vt:lpstr>CSM (Counter Sum-estimation Method)</vt:lpstr>
      <vt:lpstr>Pyramid Sketch</vt:lpstr>
      <vt:lpstr>Outline</vt:lpstr>
      <vt:lpstr>Space-Saving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常见sketch算法</dc:title>
  <dc:creator>乘 风</dc:creator>
  <cp:lastModifiedBy>乘 风</cp:lastModifiedBy>
  <cp:revision>192</cp:revision>
  <dcterms:created xsi:type="dcterms:W3CDTF">2019-02-28T06:41:38Z</dcterms:created>
  <dcterms:modified xsi:type="dcterms:W3CDTF">2019-03-15T13:47:43Z</dcterms:modified>
</cp:coreProperties>
</file>