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549"/>
  </p:normalViewPr>
  <p:slideViewPr>
    <p:cSldViewPr snapToGrid="0" snapToObjects="1">
      <p:cViewPr>
        <p:scale>
          <a:sx n="190" d="100"/>
          <a:sy n="190" d="100"/>
        </p:scale>
        <p:origin x="1880" y="-1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6743-7912-8146-882A-8588933F35F2}" type="datetimeFigureOut">
              <a:t>2019/3/2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2AB7-AC75-284D-9CA2-388D7C127F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3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8009-6766-1C47-BDD7-F497769F194E}" type="datetimeFigureOut">
              <a:t>2019/3/2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BD34-D176-C348-8AB0-78FD87C6D9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4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97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9722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864" y="1182037"/>
            <a:ext cx="7756398" cy="833663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tIns="108000" bIns="108000" anchor="b">
            <a:sp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67063" y="2872123"/>
            <a:ext cx="6858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请输入副标题</a:t>
            </a:r>
            <a:r>
              <a:rPr kumimoji="1" lang="en-US" altLang="zh-CN"/>
              <a:t>or</a:t>
            </a:r>
            <a:r>
              <a:rPr kumimoji="1" lang="zh-CN" altLang="en-US"/>
              <a:t>说明信息</a:t>
            </a:r>
          </a:p>
        </p:txBody>
      </p:sp>
    </p:spTree>
    <p:extLst>
      <p:ext uri="{BB962C8B-B14F-4D97-AF65-F5344CB8AC3E}">
        <p14:creationId xmlns:p14="http://schemas.microsoft.com/office/powerpoint/2010/main" val="8561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333160"/>
            <a:ext cx="78867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77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8650" y="2323760"/>
            <a:ext cx="7886700" cy="250068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/>
            </a:lvl1pPr>
            <a:lvl2pPr marL="914400" indent="-457200">
              <a:lnSpc>
                <a:spcPct val="2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3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E05-805F-874C-AAD4-345962CC2E75}" type="datetimeFigureOut"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302-410D-7F47-9028-D01AC950B7C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662-2711-4648-B529-91799B66188F}" type="datetimeFigureOut"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0D3-85F8-2F46-82B8-B931A7096C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6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D7B-A854-A645-BEE3-3BB7EDC54EED}" type="datetimeFigureOut"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29A6-47BD-1845-9F49-D700AE3032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常见</a:t>
            </a:r>
            <a:r>
              <a:rPr kumimoji="1" lang="en-US" altLang="zh-CN"/>
              <a:t>sketch</a:t>
            </a:r>
            <a:r>
              <a:rPr kumimoji="1" lang="zh-CN" altLang="en-US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2019-02-28</a:t>
            </a:r>
          </a:p>
          <a:p>
            <a:r>
              <a:rPr kumimoji="1" lang="en-US" altLang="zh-CN" sz="1600"/>
              <a:t>https://github.com/BlockLiu/Algorithms-for-Per-flow-Measurement</a:t>
            </a:r>
          </a:p>
        </p:txBody>
      </p:sp>
    </p:spTree>
    <p:extLst>
      <p:ext uri="{BB962C8B-B14F-4D97-AF65-F5344CB8AC3E}">
        <p14:creationId xmlns:p14="http://schemas.microsoft.com/office/powerpoint/2010/main" val="1982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Coded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011502" cy="16146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</a:t>
            </a:r>
            <a:r>
              <a:rPr kumimoji="1" lang="en-US" altLang="zh-CN" sz="2000"/>
              <a:t>Summary</a:t>
            </a:r>
            <a:r>
              <a:rPr kumimoji="1" lang="zh-CN" altLang="en-US" sz="2000"/>
              <a:t> </a:t>
            </a:r>
            <a:r>
              <a:rPr kumimoji="1" lang="en-US" altLang="zh-CN" sz="2000"/>
              <a:t>Cache</a:t>
            </a:r>
            <a:r>
              <a:rPr kumimoji="1" lang="zh-CN" altLang="en-US" sz="2000"/>
              <a:t>很费空间（</a:t>
            </a:r>
            <a:r>
              <a:rPr kumimoji="1" lang="en-US" altLang="zh-CN" sz="2000"/>
              <a:t>s</a:t>
            </a:r>
            <a:r>
              <a:rPr kumimoji="1" lang="zh-CN" altLang="en-US" sz="2000"/>
              <a:t>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改进：集合用序号表示，每个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表示集合</a:t>
            </a:r>
            <a:r>
              <a:rPr kumimoji="1" lang="en-US" altLang="zh-CN" sz="2000"/>
              <a:t>ID</a:t>
            </a:r>
            <a:r>
              <a:rPr kumimoji="1" lang="zh-CN" altLang="en-US" sz="2000"/>
              <a:t>的一个比特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2075"/>
              </p:ext>
            </p:extLst>
          </p:nvPr>
        </p:nvGraphicFramePr>
        <p:xfrm>
          <a:off x="231673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41492"/>
              </p:ext>
            </p:extLst>
          </p:nvPr>
        </p:nvGraphicFramePr>
        <p:xfrm>
          <a:off x="313735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7206"/>
              </p:ext>
            </p:extLst>
          </p:nvPr>
        </p:nvGraphicFramePr>
        <p:xfrm>
          <a:off x="477858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83102"/>
              </p:ext>
            </p:extLst>
          </p:nvPr>
        </p:nvGraphicFramePr>
        <p:xfrm>
          <a:off x="395796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34628"/>
              </p:ext>
            </p:extLst>
          </p:nvPr>
        </p:nvGraphicFramePr>
        <p:xfrm>
          <a:off x="559919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29"/>
              </p:ext>
            </p:extLst>
          </p:nvPr>
        </p:nvGraphicFramePr>
        <p:xfrm>
          <a:off x="641981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90612"/>
              </p:ext>
            </p:extLst>
          </p:nvPr>
        </p:nvGraphicFramePr>
        <p:xfrm>
          <a:off x="806104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41462"/>
              </p:ext>
            </p:extLst>
          </p:nvPr>
        </p:nvGraphicFramePr>
        <p:xfrm>
          <a:off x="724042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云形 12"/>
          <p:cNvSpPr/>
          <p:nvPr/>
        </p:nvSpPr>
        <p:spPr>
          <a:xfrm>
            <a:off x="471570" y="3931285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集合</a:t>
            </a:r>
            <a:r>
              <a:rPr kumimoji="1" lang="en-US" altLang="zh-CN" sz="1400"/>
              <a:t>105</a:t>
            </a:r>
          </a:p>
          <a:p>
            <a:pPr algn="ctr"/>
            <a:r>
              <a:rPr kumimoji="1" lang="en-US" altLang="zh-CN" sz="1050"/>
              <a:t>(01101001)</a:t>
            </a:r>
            <a:r>
              <a:rPr kumimoji="1" lang="en-US" altLang="zh-CN" sz="1050" baseline="-25000"/>
              <a:t>2</a:t>
            </a:r>
            <a:r>
              <a:rPr kumimoji="1" lang="zh-CN" altLang="en-US" sz="1050"/>
              <a:t> </a:t>
            </a:r>
            <a:endParaRPr kumimoji="1" lang="zh-CN" altLang="en-US" sz="1050"/>
          </a:p>
        </p:txBody>
      </p:sp>
      <p:cxnSp>
        <p:nvCxnSpPr>
          <p:cNvPr id="14" name="直线箭头连接符 13"/>
          <p:cNvCxnSpPr>
            <a:stCxn id="13" idx="1"/>
          </p:cNvCxnSpPr>
          <p:nvPr/>
        </p:nvCxnSpPr>
        <p:spPr>
          <a:xfrm>
            <a:off x="1145647" y="4669053"/>
            <a:ext cx="205105" cy="693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206991" y="5278512"/>
            <a:ext cx="360000" cy="461665"/>
            <a:chOff x="4947138" y="1808258"/>
            <a:chExt cx="360000" cy="461665"/>
          </a:xfrm>
        </p:grpSpPr>
        <p:sp>
          <p:nvSpPr>
            <p:cNvPr id="19" name="椭圆 1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任意形状 21"/>
          <p:cNvSpPr/>
          <p:nvPr/>
        </p:nvSpPr>
        <p:spPr>
          <a:xfrm>
            <a:off x="1507061" y="5650091"/>
            <a:ext cx="1794933" cy="539328"/>
          </a:xfrm>
          <a:custGeom>
            <a:avLst/>
            <a:gdLst>
              <a:gd name="connsiteX0" fmla="*/ 0 w 1794933"/>
              <a:gd name="connsiteY0" fmla="*/ 0 h 539328"/>
              <a:gd name="connsiteX1" fmla="*/ 897467 w 1794933"/>
              <a:gd name="connsiteY1" fmla="*/ 530578 h 539328"/>
              <a:gd name="connsiteX2" fmla="*/ 1794933 w 1794933"/>
              <a:gd name="connsiteY2" fmla="*/ 344311 h 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539328">
                <a:moveTo>
                  <a:pt x="0" y="0"/>
                </a:moveTo>
                <a:cubicBezTo>
                  <a:pt x="299156" y="236596"/>
                  <a:pt x="598312" y="473193"/>
                  <a:pt x="897467" y="530578"/>
                </a:cubicBezTo>
                <a:cubicBezTo>
                  <a:pt x="1196623" y="587963"/>
                  <a:pt x="1794933" y="344311"/>
                  <a:pt x="1794933" y="344311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1507061" y="5661380"/>
            <a:ext cx="2619022" cy="766429"/>
          </a:xfrm>
          <a:custGeom>
            <a:avLst/>
            <a:gdLst>
              <a:gd name="connsiteX0" fmla="*/ 0 w 2619022"/>
              <a:gd name="connsiteY0" fmla="*/ 0 h 766429"/>
              <a:gd name="connsiteX1" fmla="*/ 784578 w 2619022"/>
              <a:gd name="connsiteY1" fmla="*/ 762000 h 766429"/>
              <a:gd name="connsiteX2" fmla="*/ 2619022 w 2619022"/>
              <a:gd name="connsiteY2" fmla="*/ 333022 h 7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022" h="766429">
                <a:moveTo>
                  <a:pt x="0" y="0"/>
                </a:moveTo>
                <a:cubicBezTo>
                  <a:pt x="174037" y="353248"/>
                  <a:pt x="348074" y="706496"/>
                  <a:pt x="784578" y="762000"/>
                </a:cubicBezTo>
                <a:cubicBezTo>
                  <a:pt x="1221082" y="817504"/>
                  <a:pt x="2619022" y="333022"/>
                  <a:pt x="2619022" y="33302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1428039" y="5712180"/>
            <a:ext cx="4346222" cy="888609"/>
          </a:xfrm>
          <a:custGeom>
            <a:avLst/>
            <a:gdLst>
              <a:gd name="connsiteX0" fmla="*/ 0 w 4346222"/>
              <a:gd name="connsiteY0" fmla="*/ 0 h 888609"/>
              <a:gd name="connsiteX1" fmla="*/ 2968978 w 4346222"/>
              <a:gd name="connsiteY1" fmla="*/ 886178 h 888609"/>
              <a:gd name="connsiteX2" fmla="*/ 4346222 w 4346222"/>
              <a:gd name="connsiteY2" fmla="*/ 282222 h 8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222" h="888609">
                <a:moveTo>
                  <a:pt x="0" y="0"/>
                </a:moveTo>
                <a:cubicBezTo>
                  <a:pt x="1122304" y="419570"/>
                  <a:pt x="2244608" y="839141"/>
                  <a:pt x="2968978" y="886178"/>
                </a:cubicBezTo>
                <a:cubicBezTo>
                  <a:pt x="3693348" y="933215"/>
                  <a:pt x="4346222" y="282222"/>
                  <a:pt x="4346222" y="282222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1354661" y="5712180"/>
            <a:ext cx="6891867" cy="1068637"/>
          </a:xfrm>
          <a:custGeom>
            <a:avLst/>
            <a:gdLst>
              <a:gd name="connsiteX0" fmla="*/ 0 w 6891867"/>
              <a:gd name="connsiteY0" fmla="*/ 0 h 1068637"/>
              <a:gd name="connsiteX1" fmla="*/ 4425244 w 6891867"/>
              <a:gd name="connsiteY1" fmla="*/ 1066800 h 1068637"/>
              <a:gd name="connsiteX2" fmla="*/ 6891867 w 6891867"/>
              <a:gd name="connsiteY2" fmla="*/ 276578 h 1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867" h="1068637">
                <a:moveTo>
                  <a:pt x="0" y="0"/>
                </a:moveTo>
                <a:cubicBezTo>
                  <a:pt x="1638300" y="510352"/>
                  <a:pt x="3276600" y="1020704"/>
                  <a:pt x="4425244" y="1066800"/>
                </a:cubicBezTo>
                <a:cubicBezTo>
                  <a:pt x="5573888" y="1112896"/>
                  <a:pt x="6891867" y="276578"/>
                  <a:pt x="6891867" y="276578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932364" y="250872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solidFill>
                  <a:srgbClr val="C00000"/>
                </a:solidFill>
              </a:rPr>
              <a:t>update</a:t>
            </a:r>
            <a:endParaRPr kumimoji="1"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29" name="直线箭头连接符 28"/>
          <p:cNvCxnSpPr>
            <a:stCxn id="27" idx="2"/>
            <a:endCxn id="6" idx="0"/>
          </p:cNvCxnSpPr>
          <p:nvPr/>
        </p:nvCxnSpPr>
        <p:spPr>
          <a:xfrm flipH="1">
            <a:off x="3317351" y="2847283"/>
            <a:ext cx="2035962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2"/>
            <a:endCxn id="8" idx="0"/>
          </p:cNvCxnSpPr>
          <p:nvPr/>
        </p:nvCxnSpPr>
        <p:spPr>
          <a:xfrm flipH="1">
            <a:off x="4137966" y="2847283"/>
            <a:ext cx="1215347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9" idx="0"/>
          </p:cNvCxnSpPr>
          <p:nvPr/>
        </p:nvCxnSpPr>
        <p:spPr>
          <a:xfrm>
            <a:off x="5353312" y="2847283"/>
            <a:ext cx="425884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  <a:endCxn id="11" idx="0"/>
          </p:cNvCxnSpPr>
          <p:nvPr/>
        </p:nvCxnSpPr>
        <p:spPr>
          <a:xfrm>
            <a:off x="5353313" y="2847283"/>
            <a:ext cx="2887728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2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Combinatorial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：希望只想使用一个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</a:t>
            </a:r>
            <a:r>
              <a:rPr kumimoji="1" lang="zh-CN" altLang="en-US" sz="2000"/>
              <a:t>用不同的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函数组，来表示不同的集合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</a:t>
            </a:r>
            <a:r>
              <a:rPr kumimoji="1" lang="zh-CN" altLang="en-US" sz="1600"/>
              <a:t>利用</a:t>
            </a:r>
            <a:r>
              <a:rPr kumimoji="1" lang="en-US" altLang="zh-CN" sz="1600"/>
              <a:t>Coded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的思想：不同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函数组表示</a:t>
            </a:r>
            <a:r>
              <a:rPr kumimoji="1" lang="zh-CN" altLang="en-US" sz="1600"/>
              <a:t>集合</a:t>
            </a:r>
            <a:r>
              <a:rPr kumimoji="1" lang="en-US" altLang="zh-CN" sz="1600"/>
              <a:t>ID</a:t>
            </a:r>
            <a:r>
              <a:rPr kumimoji="1" lang="zh-CN" altLang="en-US" sz="1600"/>
              <a:t>的不同比特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3250"/>
              </p:ext>
            </p:extLst>
          </p:nvPr>
        </p:nvGraphicFramePr>
        <p:xfrm>
          <a:off x="972000" y="5532537"/>
          <a:ext cx="72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云形 27"/>
          <p:cNvSpPr/>
          <p:nvPr/>
        </p:nvSpPr>
        <p:spPr>
          <a:xfrm>
            <a:off x="1698458" y="2855493"/>
            <a:ext cx="1348154" cy="73855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5800658" y="2855493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32" name="组 31"/>
          <p:cNvGrpSpPr/>
          <p:nvPr/>
        </p:nvGrpSpPr>
        <p:grpSpPr>
          <a:xfrm>
            <a:off x="2780887" y="3732767"/>
            <a:ext cx="360000" cy="461665"/>
            <a:chOff x="4947138" y="1808258"/>
            <a:chExt cx="360000" cy="461665"/>
          </a:xfrm>
        </p:grpSpPr>
        <p:sp>
          <p:nvSpPr>
            <p:cNvPr id="33" name="椭圆 32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620658" y="3732767"/>
            <a:ext cx="360000" cy="461665"/>
            <a:chOff x="4947138" y="1808258"/>
            <a:chExt cx="360000" cy="461665"/>
          </a:xfrm>
        </p:grpSpPr>
        <p:sp>
          <p:nvSpPr>
            <p:cNvPr id="38" name="椭圆 37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2719010" y="3499491"/>
            <a:ext cx="222100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5889003" y="3514989"/>
            <a:ext cx="165938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013768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2" name="圆角矩形 41"/>
          <p:cNvSpPr/>
          <p:nvPr/>
        </p:nvSpPr>
        <p:spPr>
          <a:xfrm>
            <a:off x="2785370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3" name="圆角矩形 42"/>
          <p:cNvSpPr/>
          <p:nvPr/>
        </p:nvSpPr>
        <p:spPr>
          <a:xfrm>
            <a:off x="3556972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sp>
        <p:nvSpPr>
          <p:cNvPr id="45" name="圆角矩形 44"/>
          <p:cNvSpPr/>
          <p:nvPr/>
        </p:nvSpPr>
        <p:spPr>
          <a:xfrm>
            <a:off x="5334617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6" name="圆角矩形 45"/>
          <p:cNvSpPr/>
          <p:nvPr/>
        </p:nvSpPr>
        <p:spPr>
          <a:xfrm>
            <a:off x="6106219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7" name="圆角矩形 46"/>
          <p:cNvSpPr/>
          <p:nvPr/>
        </p:nvSpPr>
        <p:spPr>
          <a:xfrm>
            <a:off x="6877821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cxnSp>
        <p:nvCxnSpPr>
          <p:cNvPr id="51" name="直线箭头连接符 50"/>
          <p:cNvCxnSpPr>
            <a:stCxn id="35" idx="2"/>
          </p:cNvCxnSpPr>
          <p:nvPr/>
        </p:nvCxnSpPr>
        <p:spPr>
          <a:xfrm flipH="1">
            <a:off x="2193768" y="4194432"/>
            <a:ext cx="7643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5" idx="2"/>
            <a:endCxn id="42" idx="0"/>
          </p:cNvCxnSpPr>
          <p:nvPr/>
        </p:nvCxnSpPr>
        <p:spPr>
          <a:xfrm>
            <a:off x="2958109" y="4194432"/>
            <a:ext cx="7261" cy="305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43" idx="0"/>
          </p:cNvCxnSpPr>
          <p:nvPr/>
        </p:nvCxnSpPr>
        <p:spPr>
          <a:xfrm>
            <a:off x="2958109" y="4202558"/>
            <a:ext cx="778863" cy="297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9" idx="2"/>
            <a:endCxn id="46" idx="0"/>
          </p:cNvCxnSpPr>
          <p:nvPr/>
        </p:nvCxnSpPr>
        <p:spPr>
          <a:xfrm>
            <a:off x="5797880" y="4194432"/>
            <a:ext cx="488339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9" idx="2"/>
            <a:endCxn id="45" idx="0"/>
          </p:cNvCxnSpPr>
          <p:nvPr/>
        </p:nvCxnSpPr>
        <p:spPr>
          <a:xfrm flipH="1">
            <a:off x="5514617" y="4194432"/>
            <a:ext cx="283263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39" idx="2"/>
            <a:endCxn id="47" idx="0"/>
          </p:cNvCxnSpPr>
          <p:nvPr/>
        </p:nvCxnSpPr>
        <p:spPr>
          <a:xfrm>
            <a:off x="5797880" y="4194432"/>
            <a:ext cx="12599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1" idx="2"/>
          </p:cNvCxnSpPr>
          <p:nvPr/>
        </p:nvCxnSpPr>
        <p:spPr>
          <a:xfrm flipH="1">
            <a:off x="1506354" y="4859930"/>
            <a:ext cx="687414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>
            <a:off x="2958109" y="4860616"/>
            <a:ext cx="1099453" cy="6776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3" idx="2"/>
          </p:cNvCxnSpPr>
          <p:nvPr/>
        </p:nvCxnSpPr>
        <p:spPr>
          <a:xfrm>
            <a:off x="3736972" y="4859930"/>
            <a:ext cx="2808207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45" idx="2"/>
          </p:cNvCxnSpPr>
          <p:nvPr/>
        </p:nvCxnSpPr>
        <p:spPr>
          <a:xfrm flipH="1">
            <a:off x="2951949" y="4854190"/>
            <a:ext cx="2562668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46" idx="2"/>
          </p:cNvCxnSpPr>
          <p:nvPr/>
        </p:nvCxnSpPr>
        <p:spPr>
          <a:xfrm flipH="1">
            <a:off x="4057562" y="4854190"/>
            <a:ext cx="2228657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47" idx="2"/>
          </p:cNvCxnSpPr>
          <p:nvPr/>
        </p:nvCxnSpPr>
        <p:spPr>
          <a:xfrm>
            <a:off x="7057821" y="4854190"/>
            <a:ext cx="234441" cy="6719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854450" y="5708650"/>
            <a:ext cx="352425" cy="1774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/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Metrics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44961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/>
              <a:t>Sketches are usually designed for per-flow measurement: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/>
              <a:t>	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2071969" y="1897093"/>
            <a:ext cx="5000062" cy="1376622"/>
            <a:chOff x="1171220" y="1877307"/>
            <a:chExt cx="5000062" cy="1376622"/>
          </a:xfrm>
        </p:grpSpPr>
        <p:pic>
          <p:nvPicPr>
            <p:cNvPr id="4" name="Picture 26" descr="核心交换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09" y="2385991"/>
              <a:ext cx="1189473" cy="86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组 22"/>
            <p:cNvGrpSpPr/>
            <p:nvPr/>
          </p:nvGrpSpPr>
          <p:grpSpPr>
            <a:xfrm>
              <a:off x="1598489" y="1877307"/>
              <a:ext cx="2667184" cy="474968"/>
              <a:chOff x="1780488" y="1753244"/>
              <a:chExt cx="2667184" cy="474968"/>
            </a:xfrm>
          </p:grpSpPr>
          <p:grpSp>
            <p:nvGrpSpPr>
              <p:cNvPr id="8" name="组 7"/>
              <p:cNvGrpSpPr>
                <a:grpSpLocks noChangeAspect="1"/>
              </p:cNvGrpSpPr>
              <p:nvPr/>
            </p:nvGrpSpPr>
            <p:grpSpPr>
              <a:xfrm>
                <a:off x="1780488" y="1753244"/>
                <a:ext cx="327819" cy="461665"/>
                <a:chOff x="2247900" y="3240000"/>
                <a:chExt cx="1260000" cy="1774449"/>
              </a:xfrm>
            </p:grpSpPr>
            <p:sp>
              <p:nvSpPr>
                <p:cNvPr id="6" name="椭圆 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 8"/>
              <p:cNvGrpSpPr>
                <a:grpSpLocks noChangeAspect="1"/>
              </p:cNvGrpSpPr>
              <p:nvPr/>
            </p:nvGrpSpPr>
            <p:grpSpPr>
              <a:xfrm>
                <a:off x="2361238" y="1776219"/>
                <a:ext cx="327819" cy="430887"/>
                <a:chOff x="2247900" y="3313218"/>
                <a:chExt cx="1260000" cy="1656151"/>
              </a:xfrm>
              <a:solidFill>
                <a:srgbClr val="7030A0"/>
              </a:solidFill>
            </p:grpSpPr>
            <p:sp>
              <p:nvSpPr>
                <p:cNvPr id="10" name="椭圆 9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374508" y="3313218"/>
                  <a:ext cx="1080001" cy="1656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200">
                      <a:solidFill>
                        <a:schemeClr val="bg1"/>
                      </a:solidFill>
                    </a:rPr>
                    <a:t>b</a:t>
                  </a:r>
                  <a:endParaRPr kumimoji="1" lang="zh-CN" altLang="en-US" sz="2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>
                <a:off x="2904682" y="1757168"/>
                <a:ext cx="327819" cy="461665"/>
                <a:chOff x="2247900" y="3240000"/>
                <a:chExt cx="1260000" cy="1774449"/>
              </a:xfrm>
            </p:grpSpPr>
            <p:sp>
              <p:nvSpPr>
                <p:cNvPr id="13" name="椭圆 12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组 14"/>
              <p:cNvGrpSpPr>
                <a:grpSpLocks noChangeAspect="1"/>
              </p:cNvGrpSpPr>
              <p:nvPr/>
            </p:nvGrpSpPr>
            <p:grpSpPr>
              <a:xfrm>
                <a:off x="3500341" y="1766547"/>
                <a:ext cx="327819" cy="461665"/>
                <a:chOff x="2247900" y="3313220"/>
                <a:chExt cx="1260000" cy="1774449"/>
              </a:xfrm>
            </p:grpSpPr>
            <p:sp>
              <p:nvSpPr>
                <p:cNvPr id="16" name="椭圆 1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37898" y="331322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组 17"/>
              <p:cNvGrpSpPr>
                <a:grpSpLocks noChangeAspect="1"/>
              </p:cNvGrpSpPr>
              <p:nvPr/>
            </p:nvGrpSpPr>
            <p:grpSpPr>
              <a:xfrm>
                <a:off x="4119853" y="1757168"/>
                <a:ext cx="327819" cy="461665"/>
                <a:chOff x="2247900" y="3240000"/>
                <a:chExt cx="1260000" cy="1774449"/>
              </a:xfrm>
              <a:solidFill>
                <a:schemeClr val="accent2"/>
              </a:solidFill>
            </p:grpSpPr>
            <p:sp>
              <p:nvSpPr>
                <p:cNvPr id="19" name="椭圆 18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c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" name="组 25"/>
            <p:cNvGrpSpPr/>
            <p:nvPr/>
          </p:nvGrpSpPr>
          <p:grpSpPr>
            <a:xfrm>
              <a:off x="1171220" y="2586293"/>
              <a:ext cx="3683808" cy="472133"/>
              <a:chOff x="1018820" y="2433893"/>
              <a:chExt cx="3683808" cy="472133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161535" y="2433893"/>
                <a:ext cx="3541093" cy="472133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111767" y="2485293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/>
                  <a:t>……………………</a:t>
                </a:r>
                <a:endParaRPr kumimoji="1"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18820" y="2485293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kumimoji="1"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0646" y="36107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Metrics</a:t>
            </a:r>
          </a:p>
          <a:p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Accuracy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AAE (Average Absolute Error):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ARE (Average Relative Error):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Throuput (insertion)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Memory Usage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blipFill rotWithShape="0">
                <a:blip r:embed="rId3"/>
                <a:stretch>
                  <a:fillRect l="-695" r="-579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NetFlow &amp; sFlow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NetFlow</a:t>
                </a:r>
                <a:r>
                  <a:rPr kumimoji="1" lang="zh-CN" altLang="en-US" sz="2000"/>
                  <a:t>，思科系统（</a:t>
                </a:r>
                <a:r>
                  <a:rPr kumimoji="1" lang="en-US" altLang="zh-CN" sz="2000"/>
                  <a:t>Cisco system</a:t>
                </a:r>
                <a:r>
                  <a:rPr kumimoji="1" lang="zh-CN" altLang="en-US" sz="2000"/>
                  <a:t>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sFlow</a:t>
                </a:r>
                <a:r>
                  <a:rPr kumimoji="1" lang="zh-CN" altLang="en-US" sz="2000"/>
                  <a:t>，</a:t>
                </a:r>
                <a:r>
                  <a:rPr kumimoji="1" lang="en-US" altLang="zh-CN" sz="2000"/>
                  <a:t>RFC</a:t>
                </a:r>
                <a:r>
                  <a:rPr kumimoji="1" lang="zh-CN" altLang="en-US" sz="2000"/>
                  <a:t> </a:t>
                </a:r>
                <a:r>
                  <a:rPr kumimoji="1" lang="en-US" altLang="zh-CN" sz="2000"/>
                  <a:t>3176</a:t>
                </a:r>
                <a:r>
                  <a:rPr kumimoji="1" lang="zh-CN" altLang="en-US" sz="2000"/>
                  <a:t>标准协议</a:t>
                </a:r>
                <a:endParaRPr kumimoji="1" lang="en-US" altLang="zh-CN" sz="200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1800" b="1"/>
                  <a:t>采样方法：</a:t>
                </a:r>
                <a:r>
                  <a:rPr kumimoji="1" lang="zh-CN" altLang="en-US" sz="1800"/>
                  <a:t>每 </a:t>
                </a:r>
                <a:r>
                  <a:rPr kumimoji="1" lang="en-US" altLang="zh-CN" sz="1800"/>
                  <a:t>x</a:t>
                </a:r>
                <a:r>
                  <a:rPr kumimoji="1" lang="zh-CN" altLang="en-US" sz="1800"/>
                  <a:t> 个包采一个</a:t>
                </a: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1800" b="1"/>
                  <a:t>Accuracy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analysis</a:t>
                </a:r>
                <a:r>
                  <a:rPr kumimoji="1" lang="zh-CN" altLang="en-US" sz="1800" b="1"/>
                  <a:t>：</a:t>
                </a:r>
                <a:endParaRPr kumimoji="1" lang="en-US" altLang="zh-CN" sz="1800" b="1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对一个流</a:t>
                </a:r>
                <a:r>
                  <a:rPr kumimoji="1" lang="en-US" altLang="zh-CN" sz="1600"/>
                  <a:t>f</a:t>
                </a:r>
                <a:r>
                  <a:rPr kumimoji="1" lang="zh-CN" altLang="en-US" sz="1600"/>
                  <a:t>，真实大小是</a:t>
                </a:r>
                <a:r>
                  <a:rPr kumimoji="1" lang="en-US" altLang="zh-CN" sz="1600"/>
                  <a:t>s</a:t>
                </a:r>
                <a:r>
                  <a:rPr kumimoji="1" lang="zh-CN" altLang="en-US" sz="1600"/>
                  <a:t>，假设采样后计数器</a:t>
                </a:r>
                <a:r>
                  <a:rPr kumimoji="1" lang="en-US" altLang="zh-CN" sz="1600"/>
                  <a:t>counter</a:t>
                </a:r>
                <a:r>
                  <a:rPr kumimoji="1" lang="zh-CN" altLang="en-US" sz="1600"/>
                  <a:t>的值为</a:t>
                </a:r>
                <a:r>
                  <a:rPr kumimoji="1" lang="en-US" altLang="zh-CN" sz="1600"/>
                  <a:t>c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的期望是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1600"/>
                  <a:t>，因此估计值应为 </a:t>
                </a:r>
                <a:r>
                  <a:rPr kumimoji="1" lang="en-US" altLang="zh-CN" sz="1600"/>
                  <a:t>cx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的标准差为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𝑆𝐷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zh-CN" altLang="en-US" sz="1600"/>
                  <a:t>，因此估计值的标准差为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𝑠𝑥</m:t>
                        </m:r>
                        <m:r>
                          <a:rPr kumimoji="1" lang="mr-IN" altLang="zh-CN" sz="1600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 Filters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作用：单集合元素存在性查询（元素是否在集合中出现）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准确性分析：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假设：包含</a:t>
                </a:r>
                <a:r>
                  <a:rPr kumimoji="1" lang="en-US" altLang="zh-CN" sz="1600"/>
                  <a:t>m</a:t>
                </a:r>
                <a:r>
                  <a:rPr kumimoji="1" lang="zh-CN" altLang="en-US" sz="1600"/>
                  <a:t>个比特，使用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个哈希函数，集合里有</a:t>
                </a:r>
                <a:r>
                  <a:rPr kumimoji="1" lang="en-US" altLang="zh-CN" sz="1600"/>
                  <a:t>n</a:t>
                </a:r>
                <a:r>
                  <a:rPr kumimoji="1" lang="zh-CN" altLang="en-US" sz="1600"/>
                  <a:t>个不重复元素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假阳性概率为：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latin typeface="Cambria Math" charset="0"/>
                      </a:rPr>
                      <m:t>Fpr</m:t>
                    </m:r>
                    <m:r>
                      <a:rPr lang="en-US" altLang="zh-CN" sz="1600" b="0" i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mr-IN" altLang="zh-CN" sz="16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/>
                          <m:t> </m:t>
                        </m:r>
                      </m:e>
                      <m:sup>
                        <m:r>
                          <a:rPr lang="en-US" altLang="zh-CN" sz="1600" b="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最优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值为：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𝑘</m:t>
                    </m:r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313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云形 7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9" name="椭圆 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8" idx="0"/>
            <a:endCxn id="10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Counting Bloom Filters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作用：多重集合元素存在性查询（元素在集合中出现多少次）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简单的把比特换成</a:t>
            </a:r>
            <a:r>
              <a:rPr kumimoji="1" lang="en-US" altLang="zh-CN" sz="2000"/>
              <a:t>counter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查询时，汇报</a:t>
            </a:r>
            <a:r>
              <a:rPr kumimoji="1" lang="en-US" altLang="zh-CN" sz="2000"/>
              <a:t>counter</a:t>
            </a:r>
            <a:r>
              <a:rPr kumimoji="1" lang="zh-CN" altLang="en-US" sz="2000"/>
              <a:t>中最小的值作为该元素出现次数</a:t>
            </a:r>
            <a:endParaRPr kumimoji="1" lang="en-US" altLang="zh-CN" sz="20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3251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云形 26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29" name="椭圆 2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线箭头连接符 30"/>
          <p:cNvCxnSpPr>
            <a:stCxn id="32" idx="0"/>
            <a:endCxn id="35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Cache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作用：多集合元素存在性查询（元素属于哪个集合）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缺点：查询时需要</a:t>
            </a:r>
            <a:r>
              <a:rPr kumimoji="1" lang="en-US" altLang="zh-CN" sz="2000"/>
              <a:t>s</a:t>
            </a:r>
            <a:r>
              <a:rPr kumimoji="1" lang="zh-CN" altLang="en-US" sz="2000"/>
              <a:t>*</a:t>
            </a:r>
            <a:r>
              <a:rPr kumimoji="1" lang="en-US" altLang="zh-CN" sz="2000"/>
              <a:t>k</a:t>
            </a:r>
            <a:r>
              <a:rPr kumimoji="1" lang="zh-CN" altLang="en-US" sz="2000"/>
              <a:t>此访存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</a:t>
            </a:r>
            <a:r>
              <a:rPr kumimoji="1" lang="zh-CN" altLang="en-US" sz="1600"/>
              <a:t>个集合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用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 </a:t>
            </a:r>
            <a:r>
              <a:rPr kumimoji="1" lang="en-US" altLang="zh-CN" sz="1600"/>
              <a:t>function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34"/>
              </p:ext>
            </p:extLst>
          </p:nvPr>
        </p:nvGraphicFramePr>
        <p:xfrm>
          <a:off x="494713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12967"/>
              </p:ext>
            </p:extLst>
          </p:nvPr>
        </p:nvGraphicFramePr>
        <p:xfrm>
          <a:off x="5767753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9077" y="3191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r>
              <a:rPr kumimoji="1" lang="en-US" altLang="zh-CN"/>
              <a:t> </a:t>
            </a:r>
            <a:r>
              <a:rPr kumimoji="1" lang="mr-IN" altLang="zh-CN"/>
              <a:t>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9327"/>
              </p:ext>
            </p:extLst>
          </p:nvPr>
        </p:nvGraphicFramePr>
        <p:xfrm>
          <a:off x="766528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云形 18"/>
          <p:cNvSpPr/>
          <p:nvPr/>
        </p:nvSpPr>
        <p:spPr>
          <a:xfrm>
            <a:off x="775820" y="229149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3151590" y="2517821"/>
            <a:ext cx="360000" cy="461665"/>
            <a:chOff x="4947138" y="1808258"/>
            <a:chExt cx="360000" cy="461665"/>
          </a:xfrm>
        </p:grpSpPr>
        <p:sp>
          <p:nvSpPr>
            <p:cNvPr id="22" name="椭圆 2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123974" y="2660771"/>
            <a:ext cx="1033156" cy="87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2" idx="6"/>
          </p:cNvCxnSpPr>
          <p:nvPr/>
        </p:nvCxnSpPr>
        <p:spPr>
          <a:xfrm flipV="1">
            <a:off x="3511590" y="2404279"/>
            <a:ext cx="1424452" cy="37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</p:cNvCxnSpPr>
          <p:nvPr/>
        </p:nvCxnSpPr>
        <p:spPr>
          <a:xfrm>
            <a:off x="3511590" y="2777491"/>
            <a:ext cx="1435548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</p:cNvCxnSpPr>
          <p:nvPr/>
        </p:nvCxnSpPr>
        <p:spPr>
          <a:xfrm>
            <a:off x="3500494" y="2748654"/>
            <a:ext cx="1435548" cy="189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1138043" y="405633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6410457" y="4333223"/>
            <a:ext cx="360000" cy="461665"/>
            <a:chOff x="4947138" y="1808258"/>
            <a:chExt cx="360000" cy="461665"/>
          </a:xfrm>
        </p:grpSpPr>
        <p:sp>
          <p:nvSpPr>
            <p:cNvPr id="42" name="椭圆 4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线箭头连接符 43"/>
          <p:cNvCxnSpPr>
            <a:stCxn id="43" idx="3"/>
          </p:cNvCxnSpPr>
          <p:nvPr/>
        </p:nvCxnSpPr>
        <p:spPr>
          <a:xfrm flipV="1">
            <a:off x="6759361" y="2724429"/>
            <a:ext cx="901353" cy="183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3" idx="3"/>
          </p:cNvCxnSpPr>
          <p:nvPr/>
        </p:nvCxnSpPr>
        <p:spPr>
          <a:xfrm flipV="1">
            <a:off x="6759361" y="3853080"/>
            <a:ext cx="901353" cy="710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3" idx="3"/>
          </p:cNvCxnSpPr>
          <p:nvPr/>
        </p:nvCxnSpPr>
        <p:spPr>
          <a:xfrm>
            <a:off x="6759361" y="4564056"/>
            <a:ext cx="901353" cy="46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形状 62"/>
          <p:cNvSpPr/>
          <p:nvPr/>
        </p:nvSpPr>
        <p:spPr>
          <a:xfrm>
            <a:off x="2473569" y="4411129"/>
            <a:ext cx="4079631" cy="1245252"/>
          </a:xfrm>
          <a:custGeom>
            <a:avLst/>
            <a:gdLst>
              <a:gd name="connsiteX0" fmla="*/ 0 w 4079631"/>
              <a:gd name="connsiteY0" fmla="*/ 0 h 1245252"/>
              <a:gd name="connsiteX1" fmla="*/ 2907323 w 4079631"/>
              <a:gd name="connsiteY1" fmla="*/ 1242646 h 1245252"/>
              <a:gd name="connsiteX2" fmla="*/ 4079631 w 4079631"/>
              <a:gd name="connsiteY2" fmla="*/ 351692 h 124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9631" h="1245252">
                <a:moveTo>
                  <a:pt x="0" y="0"/>
                </a:moveTo>
                <a:cubicBezTo>
                  <a:pt x="1113692" y="592015"/>
                  <a:pt x="2227385" y="1184031"/>
                  <a:pt x="2907323" y="1242646"/>
                </a:cubicBezTo>
                <a:cubicBezTo>
                  <a:pt x="3587261" y="1301261"/>
                  <a:pt x="4079631" y="351692"/>
                  <a:pt x="4079631" y="35169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380D055A-ACE8-D04C-8567-9A30EE411EB1}"/>
    </a:ext>
  </a:extLst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E9EB9DE3-419D-6B48-AA45-67095F12BEB3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C9AC863B-010A-B74C-B553-0FF3444B979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红灰模板</Template>
  <TotalTime>617</TotalTime>
  <Words>515</Words>
  <Application>Microsoft Macintosh PowerPoint</Application>
  <PresentationFormat>全屏显示(4:3)</PresentationFormat>
  <Paragraphs>146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Cambria Math</vt:lpstr>
      <vt:lpstr>DengXian</vt:lpstr>
      <vt:lpstr>DengXian Light</vt:lpstr>
      <vt:lpstr>Mangal</vt:lpstr>
      <vt:lpstr>Arial</vt:lpstr>
      <vt:lpstr>Office 主题</vt:lpstr>
      <vt:lpstr>正文</vt:lpstr>
      <vt:lpstr>目录</vt:lpstr>
      <vt:lpstr>常见sketch算法</vt:lpstr>
      <vt:lpstr>Outline</vt:lpstr>
      <vt:lpstr>Evaluation Metrics</vt:lpstr>
      <vt:lpstr>Outline</vt:lpstr>
      <vt:lpstr>NetFlow &amp; sFlow</vt:lpstr>
      <vt:lpstr>Outline</vt:lpstr>
      <vt:lpstr>Bloom Filters</vt:lpstr>
      <vt:lpstr>Counting Bloom Filters</vt:lpstr>
      <vt:lpstr>Summary Cache</vt:lpstr>
      <vt:lpstr>Coded Bloom Filter</vt:lpstr>
      <vt:lpstr>Combinatorial Bloom Filter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常见sketch算法</dc:title>
  <dc:creator>乘 风</dc:creator>
  <cp:lastModifiedBy>乘 风</cp:lastModifiedBy>
  <cp:revision>79</cp:revision>
  <dcterms:created xsi:type="dcterms:W3CDTF">2019-02-28T06:41:38Z</dcterms:created>
  <dcterms:modified xsi:type="dcterms:W3CDTF">2019-03-02T11:47:12Z</dcterms:modified>
</cp:coreProperties>
</file>