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47"/>
  </p:normalViewPr>
  <p:slideViewPr>
    <p:cSldViewPr snapToGrid="0" snapToObjects="1">
      <p:cViewPr>
        <p:scale>
          <a:sx n="107" d="100"/>
          <a:sy n="107" d="100"/>
        </p:scale>
        <p:origin x="1680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2019/3/3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2019/3/3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9771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11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29722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1319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2019/3/3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2019/3/3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2019/3/3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Coded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011502" cy="1614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</a:t>
            </a:r>
            <a:r>
              <a:rPr kumimoji="1" lang="en-US" altLang="zh-CN" sz="2000"/>
              <a:t>Summary</a:t>
            </a:r>
            <a:r>
              <a:rPr kumimoji="1" lang="zh-CN" altLang="en-US" sz="2000"/>
              <a:t> </a:t>
            </a:r>
            <a:r>
              <a:rPr kumimoji="1" lang="en-US" altLang="zh-CN" sz="2000"/>
              <a:t>Cache</a:t>
            </a:r>
            <a:r>
              <a:rPr kumimoji="1" lang="zh-CN" altLang="en-US" sz="2000"/>
              <a:t>很费空间（</a:t>
            </a:r>
            <a:r>
              <a:rPr kumimoji="1" lang="en-US" altLang="zh-CN" sz="2000"/>
              <a:t>s</a:t>
            </a:r>
            <a:r>
              <a:rPr kumimoji="1" lang="zh-CN" altLang="en-US" sz="2000"/>
              <a:t>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改进：集合用序号表示，每个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表示集合</a:t>
            </a:r>
            <a:r>
              <a:rPr kumimoji="1" lang="en-US" altLang="zh-CN" sz="2000"/>
              <a:t>ID</a:t>
            </a:r>
            <a:r>
              <a:rPr kumimoji="1" lang="zh-CN" altLang="en-US" sz="2000"/>
              <a:t>的一个比特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2075"/>
              </p:ext>
            </p:extLst>
          </p:nvPr>
        </p:nvGraphicFramePr>
        <p:xfrm>
          <a:off x="231673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1492"/>
              </p:ext>
            </p:extLst>
          </p:nvPr>
        </p:nvGraphicFramePr>
        <p:xfrm>
          <a:off x="313735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7206"/>
              </p:ext>
            </p:extLst>
          </p:nvPr>
        </p:nvGraphicFramePr>
        <p:xfrm>
          <a:off x="477858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3102"/>
              </p:ext>
            </p:extLst>
          </p:nvPr>
        </p:nvGraphicFramePr>
        <p:xfrm>
          <a:off x="395796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4628"/>
              </p:ext>
            </p:extLst>
          </p:nvPr>
        </p:nvGraphicFramePr>
        <p:xfrm>
          <a:off x="559919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29"/>
              </p:ext>
            </p:extLst>
          </p:nvPr>
        </p:nvGraphicFramePr>
        <p:xfrm>
          <a:off x="641981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90612"/>
              </p:ext>
            </p:extLst>
          </p:nvPr>
        </p:nvGraphicFramePr>
        <p:xfrm>
          <a:off x="806104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1462"/>
              </p:ext>
            </p:extLst>
          </p:nvPr>
        </p:nvGraphicFramePr>
        <p:xfrm>
          <a:off x="724042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 12"/>
          <p:cNvSpPr/>
          <p:nvPr/>
        </p:nvSpPr>
        <p:spPr>
          <a:xfrm>
            <a:off x="471570" y="3931285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集合</a:t>
            </a:r>
            <a:r>
              <a:rPr kumimoji="1" lang="en-US" altLang="zh-CN" sz="1400"/>
              <a:t>105</a:t>
            </a:r>
          </a:p>
          <a:p>
            <a:pPr algn="ctr"/>
            <a:r>
              <a:rPr kumimoji="1" lang="en-US" altLang="zh-CN" sz="1050"/>
              <a:t>(01101001)</a:t>
            </a:r>
            <a:r>
              <a:rPr kumimoji="1" lang="en-US" altLang="zh-CN" sz="1050" baseline="-25000"/>
              <a:t>2</a:t>
            </a:r>
            <a:r>
              <a:rPr kumimoji="1" lang="zh-CN" altLang="en-US" sz="1050"/>
              <a:t> </a:t>
            </a:r>
          </a:p>
        </p:txBody>
      </p:sp>
      <p:cxnSp>
        <p:nvCxnSpPr>
          <p:cNvPr id="14" name="直线箭头连接符 13"/>
          <p:cNvCxnSpPr>
            <a:stCxn id="13" idx="1"/>
          </p:cNvCxnSpPr>
          <p:nvPr/>
        </p:nvCxnSpPr>
        <p:spPr>
          <a:xfrm>
            <a:off x="1145647" y="4669053"/>
            <a:ext cx="205105" cy="693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206991" y="5278512"/>
            <a:ext cx="360000" cy="461665"/>
            <a:chOff x="4947138" y="1808258"/>
            <a:chExt cx="360000" cy="461665"/>
          </a:xfrm>
        </p:grpSpPr>
        <p:sp>
          <p:nvSpPr>
            <p:cNvPr id="19" name="椭圆 1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任意形状 21"/>
          <p:cNvSpPr/>
          <p:nvPr/>
        </p:nvSpPr>
        <p:spPr>
          <a:xfrm>
            <a:off x="1507061" y="5650091"/>
            <a:ext cx="1794933" cy="539328"/>
          </a:xfrm>
          <a:custGeom>
            <a:avLst/>
            <a:gdLst>
              <a:gd name="connsiteX0" fmla="*/ 0 w 1794933"/>
              <a:gd name="connsiteY0" fmla="*/ 0 h 539328"/>
              <a:gd name="connsiteX1" fmla="*/ 897467 w 1794933"/>
              <a:gd name="connsiteY1" fmla="*/ 530578 h 539328"/>
              <a:gd name="connsiteX2" fmla="*/ 1794933 w 1794933"/>
              <a:gd name="connsiteY2" fmla="*/ 344311 h 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539328">
                <a:moveTo>
                  <a:pt x="0" y="0"/>
                </a:moveTo>
                <a:cubicBezTo>
                  <a:pt x="299156" y="236596"/>
                  <a:pt x="598312" y="473193"/>
                  <a:pt x="897467" y="530578"/>
                </a:cubicBezTo>
                <a:cubicBezTo>
                  <a:pt x="1196623" y="587963"/>
                  <a:pt x="1794933" y="344311"/>
                  <a:pt x="1794933" y="34431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1507061" y="5661380"/>
            <a:ext cx="2619022" cy="766429"/>
          </a:xfrm>
          <a:custGeom>
            <a:avLst/>
            <a:gdLst>
              <a:gd name="connsiteX0" fmla="*/ 0 w 2619022"/>
              <a:gd name="connsiteY0" fmla="*/ 0 h 766429"/>
              <a:gd name="connsiteX1" fmla="*/ 784578 w 2619022"/>
              <a:gd name="connsiteY1" fmla="*/ 762000 h 766429"/>
              <a:gd name="connsiteX2" fmla="*/ 2619022 w 2619022"/>
              <a:gd name="connsiteY2" fmla="*/ 333022 h 7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022" h="766429">
                <a:moveTo>
                  <a:pt x="0" y="0"/>
                </a:moveTo>
                <a:cubicBezTo>
                  <a:pt x="174037" y="353248"/>
                  <a:pt x="348074" y="706496"/>
                  <a:pt x="784578" y="762000"/>
                </a:cubicBezTo>
                <a:cubicBezTo>
                  <a:pt x="1221082" y="817504"/>
                  <a:pt x="2619022" y="333022"/>
                  <a:pt x="2619022" y="33302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1428039" y="5712180"/>
            <a:ext cx="4346222" cy="888609"/>
          </a:xfrm>
          <a:custGeom>
            <a:avLst/>
            <a:gdLst>
              <a:gd name="connsiteX0" fmla="*/ 0 w 4346222"/>
              <a:gd name="connsiteY0" fmla="*/ 0 h 888609"/>
              <a:gd name="connsiteX1" fmla="*/ 2968978 w 4346222"/>
              <a:gd name="connsiteY1" fmla="*/ 886178 h 888609"/>
              <a:gd name="connsiteX2" fmla="*/ 4346222 w 4346222"/>
              <a:gd name="connsiteY2" fmla="*/ 282222 h 8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222" h="888609">
                <a:moveTo>
                  <a:pt x="0" y="0"/>
                </a:moveTo>
                <a:cubicBezTo>
                  <a:pt x="1122304" y="419570"/>
                  <a:pt x="2244608" y="839141"/>
                  <a:pt x="2968978" y="886178"/>
                </a:cubicBezTo>
                <a:cubicBezTo>
                  <a:pt x="3693348" y="933215"/>
                  <a:pt x="4346222" y="282222"/>
                  <a:pt x="4346222" y="282222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1354661" y="5712180"/>
            <a:ext cx="6891867" cy="1068637"/>
          </a:xfrm>
          <a:custGeom>
            <a:avLst/>
            <a:gdLst>
              <a:gd name="connsiteX0" fmla="*/ 0 w 6891867"/>
              <a:gd name="connsiteY0" fmla="*/ 0 h 1068637"/>
              <a:gd name="connsiteX1" fmla="*/ 4425244 w 6891867"/>
              <a:gd name="connsiteY1" fmla="*/ 1066800 h 1068637"/>
              <a:gd name="connsiteX2" fmla="*/ 6891867 w 6891867"/>
              <a:gd name="connsiteY2" fmla="*/ 276578 h 1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867" h="1068637">
                <a:moveTo>
                  <a:pt x="0" y="0"/>
                </a:moveTo>
                <a:cubicBezTo>
                  <a:pt x="1638300" y="510352"/>
                  <a:pt x="3276600" y="1020704"/>
                  <a:pt x="4425244" y="1066800"/>
                </a:cubicBezTo>
                <a:cubicBezTo>
                  <a:pt x="5573888" y="1112896"/>
                  <a:pt x="6891867" y="276578"/>
                  <a:pt x="6891867" y="276578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932364" y="250872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rgbClr val="C00000"/>
                </a:solidFill>
              </a:rPr>
              <a:t>update</a:t>
            </a:r>
            <a:endParaRPr kumimoji="1"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29" name="直线箭头连接符 28"/>
          <p:cNvCxnSpPr>
            <a:stCxn id="27" idx="2"/>
            <a:endCxn id="6" idx="0"/>
          </p:cNvCxnSpPr>
          <p:nvPr/>
        </p:nvCxnSpPr>
        <p:spPr>
          <a:xfrm flipH="1">
            <a:off x="3317351" y="2847283"/>
            <a:ext cx="2035962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  <a:endCxn id="8" idx="0"/>
          </p:cNvCxnSpPr>
          <p:nvPr/>
        </p:nvCxnSpPr>
        <p:spPr>
          <a:xfrm flipH="1">
            <a:off x="4137966" y="2847283"/>
            <a:ext cx="1215347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9" idx="0"/>
          </p:cNvCxnSpPr>
          <p:nvPr/>
        </p:nvCxnSpPr>
        <p:spPr>
          <a:xfrm>
            <a:off x="5353312" y="2847283"/>
            <a:ext cx="425884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  <a:endCxn id="11" idx="0"/>
          </p:cNvCxnSpPr>
          <p:nvPr/>
        </p:nvCxnSpPr>
        <p:spPr>
          <a:xfrm>
            <a:off x="5353313" y="2847283"/>
            <a:ext cx="2887728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2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Combinatorial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：希望只想使用一个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改进：用不同的</a:t>
            </a:r>
            <a:r>
              <a:rPr kumimoji="1" lang="en-US" altLang="zh-CN" sz="2000"/>
              <a:t>hash</a:t>
            </a:r>
            <a:r>
              <a:rPr kumimoji="1" lang="zh-CN" altLang="en-US" sz="2000"/>
              <a:t>函数组，来表示不同的集合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1600"/>
              <a:t>也可以利用</a:t>
            </a:r>
            <a:r>
              <a:rPr kumimoji="1" lang="en-US" altLang="zh-CN" sz="1600"/>
              <a:t>Coded</a:t>
            </a:r>
            <a:r>
              <a:rPr kumimoji="1" lang="zh-CN" altLang="en-US" sz="1600"/>
              <a:t> 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的思想：不同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函数组表示集合</a:t>
            </a:r>
            <a:r>
              <a:rPr kumimoji="1" lang="en-US" altLang="zh-CN" sz="1600"/>
              <a:t>ID</a:t>
            </a:r>
            <a:r>
              <a:rPr kumimoji="1" lang="zh-CN" altLang="en-US" sz="1600"/>
              <a:t>的不同比特</a:t>
            </a:r>
            <a:endParaRPr kumimoji="1" lang="en-US" altLang="zh-CN" sz="16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73250"/>
              </p:ext>
            </p:extLst>
          </p:nvPr>
        </p:nvGraphicFramePr>
        <p:xfrm>
          <a:off x="972000" y="5532537"/>
          <a:ext cx="72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云形 27"/>
          <p:cNvSpPr/>
          <p:nvPr/>
        </p:nvSpPr>
        <p:spPr>
          <a:xfrm>
            <a:off x="1698458" y="2855493"/>
            <a:ext cx="1348154" cy="73855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5800658" y="2855493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32" name="组 31"/>
          <p:cNvGrpSpPr/>
          <p:nvPr/>
        </p:nvGrpSpPr>
        <p:grpSpPr>
          <a:xfrm>
            <a:off x="2780887" y="3732767"/>
            <a:ext cx="360000" cy="461665"/>
            <a:chOff x="4947138" y="1808258"/>
            <a:chExt cx="360000" cy="461665"/>
          </a:xfrm>
        </p:grpSpPr>
        <p:sp>
          <p:nvSpPr>
            <p:cNvPr id="33" name="椭圆 32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620658" y="3732767"/>
            <a:ext cx="360000" cy="461665"/>
            <a:chOff x="4947138" y="1808258"/>
            <a:chExt cx="360000" cy="461665"/>
          </a:xfrm>
        </p:grpSpPr>
        <p:sp>
          <p:nvSpPr>
            <p:cNvPr id="38" name="椭圆 37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2719010" y="3499491"/>
            <a:ext cx="222100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5889003" y="3514989"/>
            <a:ext cx="165938" cy="327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013768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2" name="圆角矩形 41"/>
          <p:cNvSpPr/>
          <p:nvPr/>
        </p:nvSpPr>
        <p:spPr>
          <a:xfrm>
            <a:off x="2785370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3" name="圆角矩形 42"/>
          <p:cNvSpPr/>
          <p:nvPr/>
        </p:nvSpPr>
        <p:spPr>
          <a:xfrm>
            <a:off x="3556972" y="4499930"/>
            <a:ext cx="360000" cy="36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sp>
        <p:nvSpPr>
          <p:cNvPr id="45" name="圆角矩形 44"/>
          <p:cNvSpPr/>
          <p:nvPr/>
        </p:nvSpPr>
        <p:spPr>
          <a:xfrm>
            <a:off x="5334617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1</a:t>
            </a:r>
            <a:endParaRPr kumimoji="1" lang="zh-CN" altLang="en-US" sz="1200" baseline="-25000"/>
          </a:p>
        </p:txBody>
      </p:sp>
      <p:sp>
        <p:nvSpPr>
          <p:cNvPr id="46" name="圆角矩形 45"/>
          <p:cNvSpPr/>
          <p:nvPr/>
        </p:nvSpPr>
        <p:spPr>
          <a:xfrm>
            <a:off x="6106219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2</a:t>
            </a:r>
            <a:endParaRPr kumimoji="1" lang="zh-CN" altLang="en-US" sz="1200" baseline="-25000"/>
          </a:p>
        </p:txBody>
      </p:sp>
      <p:sp>
        <p:nvSpPr>
          <p:cNvPr id="47" name="圆角矩形 46"/>
          <p:cNvSpPr/>
          <p:nvPr/>
        </p:nvSpPr>
        <p:spPr>
          <a:xfrm>
            <a:off x="6877821" y="4494190"/>
            <a:ext cx="36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h</a:t>
            </a:r>
            <a:r>
              <a:rPr kumimoji="1" lang="en-US" altLang="zh-CN" sz="1200" baseline="-25000"/>
              <a:t>3</a:t>
            </a:r>
            <a:endParaRPr kumimoji="1" lang="zh-CN" altLang="en-US" sz="1200" baseline="-25000"/>
          </a:p>
        </p:txBody>
      </p:sp>
      <p:cxnSp>
        <p:nvCxnSpPr>
          <p:cNvPr id="51" name="直线箭头连接符 50"/>
          <p:cNvCxnSpPr>
            <a:stCxn id="35" idx="2"/>
          </p:cNvCxnSpPr>
          <p:nvPr/>
        </p:nvCxnSpPr>
        <p:spPr>
          <a:xfrm flipH="1">
            <a:off x="2193768" y="4194432"/>
            <a:ext cx="7643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5" idx="2"/>
            <a:endCxn id="42" idx="0"/>
          </p:cNvCxnSpPr>
          <p:nvPr/>
        </p:nvCxnSpPr>
        <p:spPr>
          <a:xfrm>
            <a:off x="2958109" y="4194432"/>
            <a:ext cx="7261" cy="305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43" idx="0"/>
          </p:cNvCxnSpPr>
          <p:nvPr/>
        </p:nvCxnSpPr>
        <p:spPr>
          <a:xfrm>
            <a:off x="2958109" y="4202558"/>
            <a:ext cx="778863" cy="297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9" idx="2"/>
            <a:endCxn id="46" idx="0"/>
          </p:cNvCxnSpPr>
          <p:nvPr/>
        </p:nvCxnSpPr>
        <p:spPr>
          <a:xfrm>
            <a:off x="5797880" y="4194432"/>
            <a:ext cx="488339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9" idx="2"/>
            <a:endCxn id="45" idx="0"/>
          </p:cNvCxnSpPr>
          <p:nvPr/>
        </p:nvCxnSpPr>
        <p:spPr>
          <a:xfrm flipH="1">
            <a:off x="5514617" y="4194432"/>
            <a:ext cx="283263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39" idx="2"/>
            <a:endCxn id="47" idx="0"/>
          </p:cNvCxnSpPr>
          <p:nvPr/>
        </p:nvCxnSpPr>
        <p:spPr>
          <a:xfrm>
            <a:off x="5797880" y="4194432"/>
            <a:ext cx="1259941" cy="299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1" idx="2"/>
          </p:cNvCxnSpPr>
          <p:nvPr/>
        </p:nvCxnSpPr>
        <p:spPr>
          <a:xfrm flipH="1">
            <a:off x="1506354" y="4859930"/>
            <a:ext cx="687414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/>
          <p:nvPr/>
        </p:nvCxnSpPr>
        <p:spPr>
          <a:xfrm>
            <a:off x="2958109" y="4860616"/>
            <a:ext cx="1099453" cy="6776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3" idx="2"/>
          </p:cNvCxnSpPr>
          <p:nvPr/>
        </p:nvCxnSpPr>
        <p:spPr>
          <a:xfrm>
            <a:off x="3736972" y="4859930"/>
            <a:ext cx="2808207" cy="6668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45" idx="2"/>
          </p:cNvCxnSpPr>
          <p:nvPr/>
        </p:nvCxnSpPr>
        <p:spPr>
          <a:xfrm flipH="1">
            <a:off x="2951949" y="4854190"/>
            <a:ext cx="2562668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46" idx="2"/>
          </p:cNvCxnSpPr>
          <p:nvPr/>
        </p:nvCxnSpPr>
        <p:spPr>
          <a:xfrm flipH="1">
            <a:off x="4057562" y="4854190"/>
            <a:ext cx="2228657" cy="6783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47" idx="2"/>
          </p:cNvCxnSpPr>
          <p:nvPr/>
        </p:nvCxnSpPr>
        <p:spPr>
          <a:xfrm>
            <a:off x="7057821" y="4854190"/>
            <a:ext cx="234441" cy="67192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854450" y="5708650"/>
            <a:ext cx="352425" cy="1774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Cuckoo</a:t>
            </a:r>
            <a:r>
              <a:rPr kumimoji="1" lang="zh-CN" altLang="en-US"/>
              <a:t> </a:t>
            </a:r>
            <a:r>
              <a:rPr kumimoji="1" lang="en-US" altLang="zh-CN"/>
              <a:t>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4" y="1142659"/>
            <a:ext cx="9188637" cy="6360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</a:t>
            </a:r>
            <a:r>
              <a:rPr kumimoji="1" lang="zh-CN" altLang="en-US" sz="2000"/>
              <a:t>单</a:t>
            </a:r>
            <a:r>
              <a:rPr kumimoji="1" lang="zh-CN" altLang="en-US" sz="2000"/>
              <a:t>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方法：存储部分元素</a:t>
            </a:r>
            <a:r>
              <a:rPr kumimoji="1" lang="en-US" altLang="zh-CN" sz="2000"/>
              <a:t>ID</a:t>
            </a:r>
            <a:r>
              <a:rPr kumimoji="1" lang="zh-CN" altLang="en-US" sz="2000"/>
              <a:t>（</a:t>
            </a:r>
            <a:r>
              <a:rPr kumimoji="1" lang="en-US" altLang="zh-CN" sz="2000"/>
              <a:t>partial</a:t>
            </a:r>
            <a:r>
              <a:rPr kumimoji="1" lang="zh-CN" altLang="en-US" sz="2000"/>
              <a:t> </a:t>
            </a:r>
            <a:r>
              <a:rPr kumimoji="1" lang="en-US" altLang="zh-CN" sz="2000"/>
              <a:t>ID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1762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作用：多重集合元素存在性查询（元素在集合中出现多少次）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708</TotalTime>
  <Words>536</Words>
  <Application>Microsoft Macintosh PowerPoint</Application>
  <PresentationFormat>全屏显示(4:3)</PresentationFormat>
  <Paragraphs>150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Cambria Math</vt:lpstr>
      <vt:lpstr>DengXian</vt:lpstr>
      <vt:lpstr>DengXian Light</vt:lpstr>
      <vt:lpstr>Mangal</vt:lpstr>
      <vt:lpstr>Arial</vt:lpstr>
      <vt:lpstr>Office 主题</vt:lpstr>
      <vt:lpstr>正文</vt:lpstr>
      <vt:lpstr>目录</vt:lpstr>
      <vt:lpstr>常见sketch算法</vt:lpstr>
      <vt:lpstr>Outline</vt:lpstr>
      <vt:lpstr>Evaluation Metrics</vt:lpstr>
      <vt:lpstr>Outline</vt:lpstr>
      <vt:lpstr>NetFlow &amp; sFlow</vt:lpstr>
      <vt:lpstr>Outline</vt:lpstr>
      <vt:lpstr>Bloom Filters</vt:lpstr>
      <vt:lpstr>Counting Bloom Filters</vt:lpstr>
      <vt:lpstr>Summary Cache</vt:lpstr>
      <vt:lpstr>Coded Bloom Filter</vt:lpstr>
      <vt:lpstr>Combinatorial Bloom Filter</vt:lpstr>
      <vt:lpstr>Cuckoo filter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81</cp:revision>
  <dcterms:created xsi:type="dcterms:W3CDTF">2019-02-28T06:41:38Z</dcterms:created>
  <dcterms:modified xsi:type="dcterms:W3CDTF">2019-03-03T07:16:10Z</dcterms:modified>
</cp:coreProperties>
</file>