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2" r:id="rId6"/>
    <p:sldId id="258" r:id="rId7"/>
    <p:sldId id="263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组合 2"/>
          <p:cNvGrpSpPr/>
          <p:nvPr/>
        </p:nvGrpSpPr>
        <p:grpSpPr bwMode="auto">
          <a:xfrm>
            <a:off x="-35984" y="-143933"/>
            <a:ext cx="12304184" cy="7031567"/>
            <a:chOff x="-26988" y="-107950"/>
            <a:chExt cx="9228138" cy="5273675"/>
          </a:xfrm>
        </p:grpSpPr>
        <p:pic>
          <p:nvPicPr>
            <p:cNvPr id="1028" name="图片 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25" y="-107950"/>
              <a:ext cx="9210675" cy="527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" name="长方形 289"/>
            <p:cNvSpPr>
              <a:spLocks noChangeArrowheads="1"/>
            </p:cNvSpPr>
            <p:nvPr userDrawn="1"/>
          </p:nvSpPr>
          <p:spPr bwMode="auto">
            <a:xfrm>
              <a:off x="-26988" y="242888"/>
              <a:ext cx="4008438" cy="606425"/>
            </a:xfrm>
            <a:prstGeom prst="rect">
              <a:avLst/>
            </a:prstGeom>
            <a:gradFill rotWithShape="0">
              <a:gsLst>
                <a:gs pos="0">
                  <a:srgbClr val="990033"/>
                </a:gs>
                <a:gs pos="100000">
                  <a:srgbClr val="460017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28" tIns="35243" rIns="67628" bIns="35243"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 sz="2400"/>
            </a:p>
          </p:txBody>
        </p:sp>
        <p:sp>
          <p:nvSpPr>
            <p:cNvPr id="1030" name="网络 586"/>
            <p:cNvSpPr/>
            <p:nvPr userDrawn="1"/>
          </p:nvSpPr>
          <p:spPr bwMode="auto">
            <a:xfrm>
              <a:off x="19050" y="314325"/>
              <a:ext cx="506413" cy="484188"/>
            </a:xfrm>
            <a:custGeom>
              <a:avLst/>
              <a:gdLst>
                <a:gd name="T0" fmla="*/ 0 w 1889279"/>
                <a:gd name="T1" fmla="*/ 0 h 1810503"/>
                <a:gd name="T2" fmla="*/ 0 w 1889279"/>
                <a:gd name="T3" fmla="*/ 0 h 1810503"/>
                <a:gd name="T4" fmla="*/ 0 w 1889279"/>
                <a:gd name="T5" fmla="*/ 0 h 1810503"/>
                <a:gd name="T6" fmla="*/ 0 w 1889279"/>
                <a:gd name="T7" fmla="*/ 0 h 1810503"/>
                <a:gd name="T8" fmla="*/ 0 w 1889279"/>
                <a:gd name="T9" fmla="*/ 0 h 1810503"/>
                <a:gd name="T10" fmla="*/ 0 w 1889279"/>
                <a:gd name="T11" fmla="*/ 0 h 1810503"/>
                <a:gd name="T12" fmla="*/ 0 w 1889279"/>
                <a:gd name="T13" fmla="*/ 0 h 1810503"/>
                <a:gd name="T14" fmla="*/ 0 w 1889279"/>
                <a:gd name="T15" fmla="*/ 0 h 1810503"/>
                <a:gd name="T16" fmla="*/ 0 w 1889279"/>
                <a:gd name="T17" fmla="*/ 0 h 1810503"/>
                <a:gd name="T18" fmla="*/ 0 w 1889279"/>
                <a:gd name="T19" fmla="*/ 0 h 1810503"/>
                <a:gd name="T20" fmla="*/ 0 w 1889279"/>
                <a:gd name="T21" fmla="*/ 0 h 1810503"/>
                <a:gd name="T22" fmla="*/ 0 w 1889279"/>
                <a:gd name="T23" fmla="*/ 0 h 1810503"/>
                <a:gd name="T24" fmla="*/ 0 w 1889279"/>
                <a:gd name="T25" fmla="*/ 0 h 1810503"/>
                <a:gd name="T26" fmla="*/ 0 w 1889279"/>
                <a:gd name="T27" fmla="*/ 0 h 1810503"/>
                <a:gd name="T28" fmla="*/ 0 w 1889279"/>
                <a:gd name="T29" fmla="*/ 0 h 1810503"/>
                <a:gd name="T30" fmla="*/ 0 w 1889279"/>
                <a:gd name="T31" fmla="*/ 0 h 1810503"/>
                <a:gd name="T32" fmla="*/ 0 w 1889279"/>
                <a:gd name="T33" fmla="*/ 0 h 1810503"/>
                <a:gd name="T34" fmla="*/ 0 w 1889279"/>
                <a:gd name="T35" fmla="*/ 0 h 1810503"/>
                <a:gd name="T36" fmla="*/ 0 w 1889279"/>
                <a:gd name="T37" fmla="*/ 0 h 1810503"/>
                <a:gd name="T38" fmla="*/ 0 w 1889279"/>
                <a:gd name="T39" fmla="*/ 0 h 1810503"/>
                <a:gd name="T40" fmla="*/ 0 w 1889279"/>
                <a:gd name="T41" fmla="*/ 0 h 1810503"/>
                <a:gd name="T42" fmla="*/ 0 w 1889279"/>
                <a:gd name="T43" fmla="*/ 0 h 1810503"/>
                <a:gd name="T44" fmla="*/ 0 w 1889279"/>
                <a:gd name="T45" fmla="*/ 0 h 1810503"/>
                <a:gd name="T46" fmla="*/ 0 w 1889279"/>
                <a:gd name="T47" fmla="*/ 0 h 1810503"/>
                <a:gd name="T48" fmla="*/ 0 w 1889279"/>
                <a:gd name="T49" fmla="*/ 0 h 1810503"/>
                <a:gd name="T50" fmla="*/ 0 w 1889279"/>
                <a:gd name="T51" fmla="*/ 0 h 1810503"/>
                <a:gd name="T52" fmla="*/ 0 w 1889279"/>
                <a:gd name="T53" fmla="*/ 0 h 1810503"/>
                <a:gd name="T54" fmla="*/ 0 w 1889279"/>
                <a:gd name="T55" fmla="*/ 0 h 1810503"/>
                <a:gd name="T56" fmla="*/ 0 w 1889279"/>
                <a:gd name="T57" fmla="*/ 0 h 1810503"/>
                <a:gd name="T58" fmla="*/ 0 w 1889279"/>
                <a:gd name="T59" fmla="*/ 0 h 1810503"/>
                <a:gd name="T60" fmla="*/ 0 w 1889279"/>
                <a:gd name="T61" fmla="*/ 0 h 1810503"/>
                <a:gd name="T62" fmla="*/ 0 w 1889279"/>
                <a:gd name="T63" fmla="*/ 0 h 1810503"/>
                <a:gd name="T64" fmla="*/ 0 w 1889279"/>
                <a:gd name="T65" fmla="*/ 0 h 1810503"/>
                <a:gd name="T66" fmla="*/ 0 w 1889279"/>
                <a:gd name="T67" fmla="*/ 0 h 1810503"/>
                <a:gd name="T68" fmla="*/ 0 w 1889279"/>
                <a:gd name="T69" fmla="*/ 0 h 1810503"/>
                <a:gd name="T70" fmla="*/ 0 w 1889279"/>
                <a:gd name="T71" fmla="*/ 0 h 1810503"/>
                <a:gd name="T72" fmla="*/ 0 w 1889279"/>
                <a:gd name="T73" fmla="*/ 0 h 1810503"/>
                <a:gd name="T74" fmla="*/ 0 w 1889279"/>
                <a:gd name="T75" fmla="*/ 0 h 18105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89279"/>
                <a:gd name="T115" fmla="*/ 0 h 1810503"/>
                <a:gd name="T116" fmla="*/ 1889279 w 1889279"/>
                <a:gd name="T117" fmla="*/ 1810503 h 18105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lnTo>
                    <a:pt x="953521" y="1355186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lnTo>
                    <a:pt x="953521" y="931303"/>
                  </a:ln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lnTo>
                    <a:pt x="900586" y="1702"/>
                  </a:ln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lnTo>
                    <a:pt x="9535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 anchor="ctr"/>
            <a:lstStyle/>
            <a:p>
              <a:endParaRPr lang="zh-CN" altLang="en-US" sz="2400"/>
            </a:p>
          </p:txBody>
        </p:sp>
        <p:pic>
          <p:nvPicPr>
            <p:cNvPr id="1031" name="Picture 22" descr="未标题-4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463" y="68263"/>
              <a:ext cx="2230437" cy="595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Impact" panose="020B080603090205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17557" y="2839453"/>
            <a:ext cx="7243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微型计算机接口技术</a:t>
            </a:r>
            <a:endParaRPr lang="en-US" altLang="zh-CN" sz="4800" dirty="0"/>
          </a:p>
          <a:p>
            <a:pPr algn="ctr"/>
            <a:r>
              <a:rPr lang="en-US" altLang="zh-CN" sz="3600" smtClean="0"/>
              <a:t>2020-2021-1</a:t>
            </a:r>
            <a:r>
              <a:rPr lang="zh-CN" altLang="en-US" sz="3600" smtClean="0"/>
              <a:t>复习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76037" y="1295400"/>
            <a:ext cx="103952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）下图是从</a:t>
            </a:r>
            <a:r>
              <a:rPr lang="en-US" altLang="zh-CN" sz="2400" b="1" dirty="0">
                <a:latin typeface="宋体" panose="02010600030101010101" pitchFamily="2" charset="-122"/>
              </a:rPr>
              <a:t>PC</a:t>
            </a:r>
            <a:r>
              <a:rPr lang="zh-CN" altLang="en-US" sz="2400" b="1" dirty="0">
                <a:latin typeface="宋体" panose="02010600030101010101" pitchFamily="2" charset="-122"/>
              </a:rPr>
              <a:t>机的</a:t>
            </a:r>
            <a:r>
              <a:rPr lang="en-US" altLang="zh-CN" sz="2400" b="1" dirty="0">
                <a:latin typeface="宋体" panose="02010600030101010101" pitchFamily="2" charset="-122"/>
              </a:rPr>
              <a:t>RS-232C</a:t>
            </a:r>
            <a:r>
              <a:rPr lang="zh-CN" altLang="en-US" sz="2400" b="1" dirty="0">
                <a:latin typeface="宋体" panose="02010600030101010101" pitchFamily="2" charset="-122"/>
              </a:rPr>
              <a:t>接口引脚观察到的波形，所传送字符的</a:t>
            </a:r>
            <a:r>
              <a:rPr lang="en-US" altLang="zh-CN" sz="2400" b="1" dirty="0">
                <a:latin typeface="宋体" panose="02010600030101010101" pitchFamily="2" charset="-122"/>
              </a:rPr>
              <a:t>16</a:t>
            </a:r>
            <a:r>
              <a:rPr lang="zh-CN" altLang="en-US" sz="2400" b="1" dirty="0">
                <a:latin typeface="宋体" panose="02010600030101010101" pitchFamily="2" charset="-122"/>
              </a:rPr>
              <a:t>进制</a:t>
            </a:r>
            <a:r>
              <a:rPr lang="en-US" altLang="zh-CN" sz="2400" b="1" dirty="0">
                <a:latin typeface="宋体" panose="02010600030101010101" pitchFamily="2" charset="-122"/>
              </a:rPr>
              <a:t>ASCII</a:t>
            </a:r>
            <a:r>
              <a:rPr lang="zh-CN" altLang="en-US" sz="2400" b="1" dirty="0">
                <a:latin typeface="宋体" panose="02010600030101010101" pitchFamily="2" charset="-122"/>
              </a:rPr>
              <a:t>码是</a:t>
            </a:r>
            <a:r>
              <a:rPr lang="en-US" altLang="zh-CN" sz="2400" b="1" u="sng" dirty="0">
                <a:latin typeface="宋体" panose="02010600030101010101" pitchFamily="2" charset="-122"/>
              </a:rPr>
              <a:t>   46H   </a:t>
            </a:r>
            <a:r>
              <a:rPr lang="zh-CN" altLang="en-US" sz="2400" b="1" dirty="0">
                <a:latin typeface="宋体" panose="02010600030101010101" pitchFamily="2" charset="-122"/>
              </a:rPr>
              <a:t>；该帧数据采用的奇偶校验方式是</a:t>
            </a:r>
            <a:r>
              <a:rPr lang="en-US" altLang="zh-CN" sz="2400" b="1" u="sng" dirty="0">
                <a:latin typeface="宋体" panose="02010600030101010101" pitchFamily="2" charset="-122"/>
              </a:rPr>
              <a:t>   </a:t>
            </a:r>
            <a:r>
              <a:rPr lang="zh-CN" altLang="en-US" sz="2400" b="1" u="sng" dirty="0">
                <a:latin typeface="宋体" panose="02010600030101010101" pitchFamily="2" charset="-122"/>
              </a:rPr>
              <a:t>奇   </a:t>
            </a:r>
            <a:r>
              <a:rPr lang="zh-CN" altLang="en-US" sz="2400" b="1" dirty="0">
                <a:latin typeface="宋体" panose="02010600030101010101" pitchFamily="2" charset="-122"/>
              </a:rPr>
              <a:t>校验；传送该帧数据需要的时间是</a:t>
            </a:r>
            <a:r>
              <a:rPr lang="en-US" altLang="zh-CN" sz="2400" b="1" u="sng" dirty="0">
                <a:latin typeface="宋体" panose="02010600030101010101" pitchFamily="2" charset="-122"/>
              </a:rPr>
              <a:t>   1/480   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 dirty="0"/>
          </a:p>
        </p:txBody>
      </p:sp>
      <p:grpSp>
        <p:nvGrpSpPr>
          <p:cNvPr id="54275" name="Group 31"/>
          <p:cNvGrpSpPr/>
          <p:nvPr/>
        </p:nvGrpSpPr>
        <p:grpSpPr bwMode="auto">
          <a:xfrm>
            <a:off x="2827338" y="2971800"/>
            <a:ext cx="5554662" cy="2438400"/>
            <a:chOff x="821" y="1872"/>
            <a:chExt cx="2065" cy="682"/>
          </a:xfrm>
        </p:grpSpPr>
        <p:sp>
          <p:nvSpPr>
            <p:cNvPr id="54276" name="Line 3"/>
            <p:cNvSpPr>
              <a:spLocks noChangeShapeType="1"/>
            </p:cNvSpPr>
            <p:nvPr/>
          </p:nvSpPr>
          <p:spPr bwMode="auto">
            <a:xfrm flipV="1">
              <a:off x="1200" y="2157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7" name="Line 4"/>
            <p:cNvSpPr>
              <a:spLocks noChangeShapeType="1"/>
            </p:cNvSpPr>
            <p:nvPr/>
          </p:nvSpPr>
          <p:spPr bwMode="auto">
            <a:xfrm>
              <a:off x="1196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930" y="2386"/>
              <a:ext cx="28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-12V</a:t>
              </a:r>
              <a:endParaRPr kumimoji="0" lang="en-US" altLang="zh-CN" sz="2000" b="1"/>
            </a:p>
          </p:txBody>
        </p:sp>
        <p:sp>
          <p:nvSpPr>
            <p:cNvPr id="54279" name="Line 6"/>
            <p:cNvSpPr>
              <a:spLocks noChangeShapeType="1"/>
            </p:cNvSpPr>
            <p:nvPr/>
          </p:nvSpPr>
          <p:spPr bwMode="auto">
            <a:xfrm flipH="1" flipV="1">
              <a:off x="821" y="1959"/>
              <a:ext cx="2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960" y="1872"/>
              <a:ext cx="68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2000" b="1"/>
                <a:t>传送方向</a:t>
              </a:r>
              <a:endParaRPr kumimoji="0" lang="zh-CN" altLang="en-US" sz="2000" b="1"/>
            </a:p>
          </p:txBody>
        </p:sp>
        <p:sp>
          <p:nvSpPr>
            <p:cNvPr id="54281" name="Text Box 8"/>
            <p:cNvSpPr txBox="1">
              <a:spLocks noChangeArrowheads="1"/>
            </p:cNvSpPr>
            <p:nvPr/>
          </p:nvSpPr>
          <p:spPr bwMode="auto">
            <a:xfrm>
              <a:off x="919" y="2089"/>
              <a:ext cx="3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+12V</a:t>
              </a:r>
              <a:endParaRPr kumimoji="0" lang="en-US" altLang="zh-CN" sz="2000" b="1"/>
            </a:p>
          </p:txBody>
        </p:sp>
        <p:sp>
          <p:nvSpPr>
            <p:cNvPr id="54282" name="Line 9"/>
            <p:cNvSpPr>
              <a:spLocks noChangeShapeType="1"/>
            </p:cNvSpPr>
            <p:nvPr/>
          </p:nvSpPr>
          <p:spPr bwMode="auto">
            <a:xfrm>
              <a:off x="1364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10"/>
            <p:cNvSpPr>
              <a:spLocks noChangeShapeType="1"/>
            </p:cNvSpPr>
            <p:nvPr/>
          </p:nvSpPr>
          <p:spPr bwMode="auto">
            <a:xfrm>
              <a:off x="1360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Line 11"/>
            <p:cNvSpPr>
              <a:spLocks noChangeShapeType="1"/>
            </p:cNvSpPr>
            <p:nvPr/>
          </p:nvSpPr>
          <p:spPr bwMode="auto">
            <a:xfrm>
              <a:off x="1528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12"/>
            <p:cNvSpPr>
              <a:spLocks noChangeShapeType="1"/>
            </p:cNvSpPr>
            <p:nvPr/>
          </p:nvSpPr>
          <p:spPr bwMode="auto">
            <a:xfrm>
              <a:off x="1529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13"/>
            <p:cNvSpPr>
              <a:spLocks noChangeShapeType="1"/>
            </p:cNvSpPr>
            <p:nvPr/>
          </p:nvSpPr>
          <p:spPr bwMode="auto">
            <a:xfrm>
              <a:off x="1697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14"/>
            <p:cNvSpPr>
              <a:spLocks noChangeShapeType="1"/>
            </p:cNvSpPr>
            <p:nvPr/>
          </p:nvSpPr>
          <p:spPr bwMode="auto">
            <a:xfrm>
              <a:off x="1868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5"/>
            <p:cNvSpPr>
              <a:spLocks noChangeShapeType="1"/>
            </p:cNvSpPr>
            <p:nvPr/>
          </p:nvSpPr>
          <p:spPr bwMode="auto">
            <a:xfrm>
              <a:off x="2034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6"/>
            <p:cNvSpPr>
              <a:spLocks noChangeShapeType="1"/>
            </p:cNvSpPr>
            <p:nvPr/>
          </p:nvSpPr>
          <p:spPr bwMode="auto">
            <a:xfrm>
              <a:off x="2204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7"/>
            <p:cNvSpPr>
              <a:spLocks noChangeShapeType="1"/>
            </p:cNvSpPr>
            <p:nvPr/>
          </p:nvSpPr>
          <p:spPr bwMode="auto">
            <a:xfrm>
              <a:off x="2372" y="2109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8"/>
            <p:cNvSpPr>
              <a:spLocks noChangeShapeType="1"/>
            </p:cNvSpPr>
            <p:nvPr/>
          </p:nvSpPr>
          <p:spPr bwMode="auto">
            <a:xfrm>
              <a:off x="2543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9"/>
            <p:cNvSpPr>
              <a:spLocks noChangeShapeType="1"/>
            </p:cNvSpPr>
            <p:nvPr/>
          </p:nvSpPr>
          <p:spPr bwMode="auto">
            <a:xfrm>
              <a:off x="2709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20"/>
            <p:cNvSpPr>
              <a:spLocks noChangeShapeType="1"/>
            </p:cNvSpPr>
            <p:nvPr/>
          </p:nvSpPr>
          <p:spPr bwMode="auto">
            <a:xfrm>
              <a:off x="2714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21"/>
            <p:cNvSpPr>
              <a:spLocks noChangeShapeType="1"/>
            </p:cNvSpPr>
            <p:nvPr/>
          </p:nvSpPr>
          <p:spPr bwMode="auto">
            <a:xfrm>
              <a:off x="2878" y="2097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22"/>
            <p:cNvSpPr>
              <a:spLocks noChangeShapeType="1"/>
            </p:cNvSpPr>
            <p:nvPr/>
          </p:nvSpPr>
          <p:spPr bwMode="auto">
            <a:xfrm flipV="1">
              <a:off x="1368" y="2157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23"/>
            <p:cNvSpPr>
              <a:spLocks noChangeShapeType="1"/>
            </p:cNvSpPr>
            <p:nvPr/>
          </p:nvSpPr>
          <p:spPr bwMode="auto">
            <a:xfrm flipV="1">
              <a:off x="1530" y="2400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24"/>
            <p:cNvSpPr>
              <a:spLocks noChangeShapeType="1"/>
            </p:cNvSpPr>
            <p:nvPr/>
          </p:nvSpPr>
          <p:spPr bwMode="auto">
            <a:xfrm flipV="1">
              <a:off x="1704" y="2400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25"/>
            <p:cNvSpPr>
              <a:spLocks noChangeShapeType="1"/>
            </p:cNvSpPr>
            <p:nvPr/>
          </p:nvSpPr>
          <p:spPr bwMode="auto">
            <a:xfrm flipV="1">
              <a:off x="1864" y="2157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Line 26"/>
            <p:cNvSpPr>
              <a:spLocks noChangeShapeType="1"/>
            </p:cNvSpPr>
            <p:nvPr/>
          </p:nvSpPr>
          <p:spPr bwMode="auto">
            <a:xfrm flipV="1">
              <a:off x="2044" y="2157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27"/>
            <p:cNvSpPr>
              <a:spLocks noChangeShapeType="1"/>
            </p:cNvSpPr>
            <p:nvPr/>
          </p:nvSpPr>
          <p:spPr bwMode="auto">
            <a:xfrm flipV="1">
              <a:off x="2206" y="2157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28"/>
            <p:cNvSpPr>
              <a:spLocks noChangeShapeType="1"/>
            </p:cNvSpPr>
            <p:nvPr/>
          </p:nvSpPr>
          <p:spPr bwMode="auto">
            <a:xfrm flipV="1">
              <a:off x="2380" y="2400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29"/>
            <p:cNvSpPr>
              <a:spLocks noChangeShapeType="1"/>
            </p:cNvSpPr>
            <p:nvPr/>
          </p:nvSpPr>
          <p:spPr bwMode="auto">
            <a:xfrm flipV="1">
              <a:off x="2548" y="2157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Line 30"/>
            <p:cNvSpPr>
              <a:spLocks noChangeShapeType="1"/>
            </p:cNvSpPr>
            <p:nvPr/>
          </p:nvSpPr>
          <p:spPr bwMode="auto">
            <a:xfrm flipV="1">
              <a:off x="2716" y="2400"/>
              <a:ext cx="1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752600" y="1295400"/>
            <a:ext cx="8915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）用对端口直接编程的方法为接收方编写</a:t>
            </a:r>
            <a:r>
              <a:rPr lang="en-US" altLang="zh-CN" sz="2800" b="1" dirty="0"/>
              <a:t>8250</a:t>
            </a:r>
            <a:r>
              <a:rPr lang="zh-CN" altLang="en-US" sz="2800" b="1" dirty="0"/>
              <a:t>初始化子程序。</a:t>
            </a:r>
            <a:endParaRPr lang="zh-CN" altLang="en-US" sz="28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 b="1" dirty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057400" y="2407923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24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indent="62738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I8250   PROC 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MOV     DX,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3FB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MOV     AL,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80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OUT     DX,AL          ;</a:t>
            </a:r>
            <a:r>
              <a:rPr lang="zh-CN" altLang="en-US" sz="2400" b="1" dirty="0">
                <a:latin typeface="宋体" panose="02010600030101010101" pitchFamily="2" charset="-122"/>
              </a:rPr>
              <a:t>寻址位置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MOV     DX,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3F9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MOV     AL,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00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OUT     DX,AL           ;</a:t>
            </a:r>
            <a:r>
              <a:rPr lang="zh-CN" altLang="en-US" sz="2400" b="1" dirty="0">
                <a:latin typeface="宋体" panose="02010600030101010101" pitchFamily="2" charset="-122"/>
              </a:rPr>
              <a:t>写除数高</a:t>
            </a:r>
            <a:r>
              <a:rPr lang="en-US" altLang="zh-CN" sz="2400" b="1" dirty="0">
                <a:latin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</a:rPr>
              <a:t>位</a:t>
            </a:r>
            <a:endParaRPr lang="zh-CN" altLang="en-US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宋体" panose="02010600030101010101" pitchFamily="2" charset="-122"/>
              </a:rPr>
              <a:t>MOV     DX,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3F8</a:t>
            </a:r>
            <a:r>
              <a:rPr lang="en-US" altLang="zh-CN" sz="2400" b="1" dirty="0">
                <a:latin typeface="宋体" panose="02010600030101010101" pitchFamily="2" charset="-122"/>
              </a:rPr>
              <a:t>H 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MOV     AL,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18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OUT     DX,AL           ;</a:t>
            </a:r>
            <a:r>
              <a:rPr lang="zh-CN" altLang="en-US" sz="2400" b="1" dirty="0">
                <a:latin typeface="宋体" panose="02010600030101010101" pitchFamily="2" charset="-122"/>
              </a:rPr>
              <a:t>写除数低</a:t>
            </a:r>
            <a:r>
              <a:rPr lang="en-US" altLang="zh-CN" sz="2400" b="1" dirty="0">
                <a:latin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</a:rPr>
              <a:t>位</a:t>
            </a: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349829" y="990601"/>
            <a:ext cx="8784771" cy="528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MOV     DX,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3FB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MOV     AL,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0A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OUT     DX,AL       ;</a:t>
            </a:r>
            <a:r>
              <a:rPr lang="zh-CN" altLang="en-US" sz="2400" b="1" dirty="0">
                <a:latin typeface="宋体" panose="02010600030101010101" pitchFamily="2" charset="-122"/>
              </a:rPr>
              <a:t>无校验传送</a:t>
            </a:r>
            <a:r>
              <a:rPr lang="en-US" altLang="zh-CN" sz="2400" b="1" dirty="0">
                <a:latin typeface="宋体" panose="02010600030101010101" pitchFamily="2" charset="-122"/>
              </a:rPr>
              <a:t>,8</a:t>
            </a:r>
            <a:r>
              <a:rPr lang="zh-CN" altLang="en-US" sz="2400" b="1" dirty="0">
                <a:latin typeface="宋体" panose="02010600030101010101" pitchFamily="2" charset="-122"/>
              </a:rPr>
              <a:t>位数据</a:t>
            </a:r>
            <a:endParaRPr lang="zh-CN" altLang="en-US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宋体" panose="02010600030101010101" pitchFamily="2" charset="-122"/>
              </a:rPr>
              <a:t>		MOV     DX,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3F9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MOV     AL,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01</a:t>
            </a:r>
            <a:r>
              <a:rPr lang="en-US" altLang="zh-CN" sz="2400" b="1" dirty="0">
                <a:latin typeface="宋体" panose="02010600030101010101" pitchFamily="2" charset="-122"/>
              </a:rPr>
              <a:t>H   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OUT     DX,AL                 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MOV     DX,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3FC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MOV     AL,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08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OUT     DX,AL         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		RET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I8250       ENDP</a:t>
            </a:r>
            <a:endParaRPr lang="en-US" altLang="zh-CN" sz="2400" b="1" dirty="0"/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/>
              <a:t> </a:t>
            </a:r>
            <a:endParaRPr lang="en-US" altLang="zh-CN" sz="2400" dirty="0"/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85716" y="1578319"/>
            <a:ext cx="10535999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55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假设微机系统外扩了如下的一个</a:t>
            </a:r>
            <a:r>
              <a:rPr lang="zh-CN" altLang="en-US" sz="2400" b="1" dirty="0"/>
              <a:t>‘</a:t>
            </a:r>
            <a:r>
              <a:rPr lang="zh-CN" altLang="en-US" sz="2400" b="1" dirty="0">
                <a:latin typeface="宋体" panose="02010600030101010101" pitchFamily="2" charset="-122"/>
              </a:rPr>
              <a:t>单脉冲发生器</a:t>
            </a:r>
            <a:r>
              <a:rPr lang="zh-CN" altLang="en-US" sz="2400" b="1" dirty="0"/>
              <a:t>’</a:t>
            </a:r>
            <a:r>
              <a:rPr lang="zh-CN" altLang="en-US" sz="2400" b="1" dirty="0">
                <a:latin typeface="宋体" panose="02010600030101010101" pitchFamily="2" charset="-122"/>
              </a:rPr>
              <a:t>，该</a:t>
            </a:r>
            <a:r>
              <a:rPr lang="zh-CN" altLang="en-US" sz="2400" b="1" dirty="0"/>
              <a:t>‘</a:t>
            </a:r>
            <a:r>
              <a:rPr lang="zh-CN" altLang="en-US" sz="2400" b="1" dirty="0">
                <a:latin typeface="宋体" panose="02010600030101010101" pitchFamily="2" charset="-122"/>
              </a:rPr>
              <a:t>单脉冲发生器</a:t>
            </a:r>
            <a:r>
              <a:rPr lang="zh-CN" altLang="en-US" sz="2400" b="1" dirty="0"/>
              <a:t>’</a:t>
            </a:r>
            <a:r>
              <a:rPr lang="zh-CN" altLang="en-US" sz="2400" b="1" dirty="0">
                <a:latin typeface="宋体" panose="02010600030101010101" pitchFamily="2" charset="-122"/>
              </a:rPr>
              <a:t>电路受一个自复开关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的控制，每按一次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，该电路输出一个正脉冲，输入到系统机从</a:t>
            </a:r>
            <a:r>
              <a:rPr lang="en-US" altLang="zh-CN" sz="2400" b="1" dirty="0">
                <a:latin typeface="宋体" panose="02010600030101010101" pitchFamily="2" charset="-122"/>
              </a:rPr>
              <a:t>8259A</a:t>
            </a:r>
            <a:r>
              <a:rPr lang="zh-CN" altLang="en-US" sz="2400" b="1" dirty="0">
                <a:latin typeface="宋体" panose="02010600030101010101" pitchFamily="2" charset="-122"/>
              </a:rPr>
              <a:t>的</a:t>
            </a:r>
            <a:r>
              <a:rPr lang="en-US" altLang="zh-CN" sz="2400" b="1" dirty="0">
                <a:latin typeface="宋体" panose="02010600030101010101" pitchFamily="2" charset="-122"/>
              </a:rPr>
              <a:t>IR1</a:t>
            </a:r>
            <a:r>
              <a:rPr lang="zh-CN" altLang="en-US" sz="2400" b="1" dirty="0">
                <a:latin typeface="宋体" panose="02010600030101010101" pitchFamily="2" charset="-122"/>
              </a:rPr>
              <a:t>作为外部中断请求。</a:t>
            </a:r>
            <a:endParaRPr lang="zh-CN" altLang="en-US" sz="24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要求：每按一次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，屏幕上显示一行字符串</a:t>
            </a:r>
            <a:r>
              <a:rPr lang="zh-CN" altLang="en-US" sz="2400" b="1" dirty="0"/>
              <a:t>“</a:t>
            </a:r>
            <a:r>
              <a:rPr lang="en-US" altLang="zh-CN" sz="2400" b="1" dirty="0">
                <a:latin typeface="宋体" panose="02010600030101010101" pitchFamily="2" charset="-122"/>
              </a:rPr>
              <a:t>Welcome!</a:t>
            </a:r>
            <a:r>
              <a:rPr lang="en-US" altLang="zh-CN" sz="2400" b="1" dirty="0"/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。主机键盘按任意键，程序结束，返回</a:t>
            </a:r>
            <a:r>
              <a:rPr lang="en-US" altLang="zh-CN" sz="2400" b="1" dirty="0">
                <a:latin typeface="宋体" panose="02010600030101010101" pitchFamily="2" charset="-122"/>
              </a:rPr>
              <a:t>DOS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编写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开放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8259A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和中断向量置换程序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 dirty="0"/>
          </a:p>
        </p:txBody>
      </p:sp>
      <p:grpSp>
        <p:nvGrpSpPr>
          <p:cNvPr id="40963" name="Group 3"/>
          <p:cNvGrpSpPr/>
          <p:nvPr/>
        </p:nvGrpSpPr>
        <p:grpSpPr bwMode="auto">
          <a:xfrm>
            <a:off x="1750595" y="4479757"/>
            <a:ext cx="8458200" cy="914400"/>
            <a:chOff x="2340" y="7368"/>
            <a:chExt cx="5910" cy="780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2340" y="7784"/>
              <a:ext cx="1620" cy="3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2400" b="1" dirty="0"/>
                <a:t>从</a:t>
              </a:r>
              <a:r>
                <a:rPr kumimoji="0" lang="en-US" altLang="zh-CN" sz="2400" b="1" dirty="0"/>
                <a:t>8259A   IR1</a:t>
              </a:r>
              <a:endParaRPr kumimoji="0" lang="en-US" altLang="zh-CN" sz="2400" b="1" dirty="0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5220" y="7784"/>
              <a:ext cx="1440" cy="3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2400" b="1"/>
                <a:t>单脉冲发生器</a:t>
              </a:r>
              <a:endParaRPr kumimoji="0" lang="zh-CN" altLang="en-US" sz="2400" b="1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>
              <a:off x="4005" y="796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6660" y="799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7020" y="7926"/>
              <a:ext cx="142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V="1">
              <a:off x="7455" y="7992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7890" y="814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7020" y="78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4245" y="7815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V="1">
              <a:off x="4472" y="7417"/>
              <a:ext cx="0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V="1">
              <a:off x="4470" y="7434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auto">
            <a:xfrm>
              <a:off x="7290" y="7926"/>
              <a:ext cx="142" cy="1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7200" y="7680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8055" y="7992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V="1">
              <a:off x="4652" y="7425"/>
              <a:ext cx="0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4665" y="7815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7200" y="7368"/>
              <a:ext cx="5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K</a:t>
              </a:r>
              <a:endParaRPr kumimoji="0" lang="en-US" altLang="zh-CN" sz="2400" b="1"/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17884" y="1546058"/>
            <a:ext cx="533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WRITE0A PROC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PUSH DS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MOV AX,CODE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MOV DS,AX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MOV DX,OFFSET SERVICE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MOV AX,250AH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INT 21H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POP DS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RET</a:t>
            </a:r>
            <a:endParaRPr lang="en-US" altLang="zh-CN" sz="24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WRITE0A ENDP</a:t>
            </a:r>
            <a:endParaRPr lang="en-US" altLang="zh-CN" sz="2400" b="1" dirty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902116" y="1546058"/>
            <a:ext cx="45720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I8259A  PROC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IN AL,21H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AND AL,11111011B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OUT 21H,AL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IN AL,0A1H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AND AL,11111101B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OUT 0A1H,AL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RET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I8259A   ENDP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CODE  ENDS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END BEG</a:t>
            </a:r>
            <a:endParaRPr lang="en-US" altLang="zh-CN" sz="2400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400" b="1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004637" y="2131595"/>
            <a:ext cx="9835816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设</a:t>
            </a:r>
            <a:r>
              <a:rPr lang="en-US" altLang="zh-CN" sz="2400" b="1" dirty="0">
                <a:latin typeface="宋体" panose="02010600030101010101" pitchFamily="2" charset="-122"/>
              </a:rPr>
              <a:t>PC </a:t>
            </a:r>
            <a:r>
              <a:rPr lang="zh-CN" altLang="en-US" sz="2400" b="1" dirty="0">
                <a:latin typeface="宋体" panose="02010600030101010101" pitchFamily="2" charset="-122"/>
              </a:rPr>
              <a:t>系统机外扩了一片</a:t>
            </a:r>
            <a:r>
              <a:rPr lang="en-US" altLang="zh-CN" sz="2400" b="1" dirty="0">
                <a:latin typeface="宋体" panose="02010600030101010101" pitchFamily="2" charset="-122"/>
              </a:rPr>
              <a:t>8254 </a:t>
            </a:r>
            <a:r>
              <a:rPr lang="zh-CN" altLang="en-US" sz="2400" b="1" dirty="0">
                <a:latin typeface="宋体" panose="02010600030101010101" pitchFamily="2" charset="-122"/>
              </a:rPr>
              <a:t>及相应的实验电路。</a:t>
            </a:r>
            <a:r>
              <a:rPr lang="en-US" altLang="zh-CN" sz="2400" b="1" dirty="0">
                <a:latin typeface="宋体" panose="02010600030101010101" pitchFamily="2" charset="-122"/>
              </a:rPr>
              <a:t>8254</a:t>
            </a:r>
            <a:r>
              <a:rPr lang="zh-CN" altLang="en-US" sz="2400" b="1" dirty="0">
                <a:latin typeface="宋体" panose="02010600030101010101" pitchFamily="2" charset="-122"/>
              </a:rPr>
              <a:t>口地址为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200H</a:t>
            </a:r>
            <a:r>
              <a:rPr lang="en-US" altLang="zh-CN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203H</a:t>
            </a:r>
            <a:r>
              <a:rPr lang="zh-CN" altLang="en-US" sz="2400" b="1" dirty="0">
                <a:latin typeface="宋体" panose="02010600030101010101" pitchFamily="2" charset="-122"/>
              </a:rPr>
              <a:t>，设</a:t>
            </a:r>
            <a:r>
              <a:rPr lang="en-US" altLang="zh-CN" sz="2400" b="1" dirty="0">
                <a:latin typeface="宋体" panose="02010600030101010101" pitchFamily="2" charset="-122"/>
              </a:rPr>
              <a:t>CLK0 </a:t>
            </a:r>
            <a:r>
              <a:rPr lang="zh-CN" altLang="en-US" sz="2400" b="1" dirty="0">
                <a:latin typeface="宋体" panose="02010600030101010101" pitchFamily="2" charset="-122"/>
              </a:rPr>
              <a:t>已接至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8MHz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时钟，为了能从</a:t>
            </a:r>
            <a:r>
              <a:rPr lang="en-US" altLang="zh-CN" sz="2400" b="1" dirty="0">
                <a:latin typeface="宋体" panose="02010600030101010101" pitchFamily="2" charset="-122"/>
              </a:rPr>
              <a:t>OUT0 </a:t>
            </a:r>
            <a:r>
              <a:rPr lang="zh-CN" altLang="en-US" sz="2400" b="1" dirty="0">
                <a:latin typeface="宋体" panose="02010600030101010101" pitchFamily="2" charset="-122"/>
              </a:rPr>
              <a:t>输出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4KHz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的方波，编写了</a:t>
            </a:r>
            <a:r>
              <a:rPr lang="en-US" altLang="zh-CN" sz="2400" b="1" dirty="0">
                <a:latin typeface="宋体" panose="02010600030101010101" pitchFamily="2" charset="-122"/>
              </a:rPr>
              <a:t>8254</a:t>
            </a:r>
            <a:r>
              <a:rPr lang="zh-CN" altLang="en-US" sz="2400" b="1" dirty="0">
                <a:latin typeface="宋体" panose="02010600030101010101" pitchFamily="2" charset="-122"/>
              </a:rPr>
              <a:t>初始化程序，其中假设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号定时计数器</a:t>
            </a:r>
            <a:r>
              <a:rPr lang="zh-CN" altLang="en-US" sz="2400" b="1" dirty="0">
                <a:latin typeface="宋体" panose="02010600030101010101" pitchFamily="2" charset="-122"/>
              </a:rPr>
              <a:t>工作在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二进制方式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895600" y="2247901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66110" y="1431759"/>
            <a:ext cx="60960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I8254 	PROC      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	MOV DX,</a:t>
            </a:r>
            <a:r>
              <a:rPr lang="en-US" altLang="zh-CN" sz="2400" b="1" dirty="0">
                <a:solidFill>
                  <a:srgbClr val="C00000"/>
                </a:solidFill>
              </a:rPr>
              <a:t>203H</a:t>
            </a:r>
            <a:r>
              <a:rPr lang="en-US" altLang="zh-CN" sz="2400" b="1" dirty="0"/>
              <a:t>        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	MOV AL,</a:t>
            </a:r>
            <a:r>
              <a:rPr lang="en-US" altLang="zh-CN" sz="2400" b="1" dirty="0">
                <a:solidFill>
                  <a:srgbClr val="C00000"/>
                </a:solidFill>
              </a:rPr>
              <a:t>00110110B</a:t>
            </a:r>
            <a:r>
              <a:rPr lang="en-US" altLang="zh-CN" sz="2400" b="1" dirty="0"/>
              <a:t>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	OUT DX,AL               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	MOV DX,</a:t>
            </a:r>
            <a:r>
              <a:rPr lang="en-US" altLang="zh-CN" sz="2400" b="1" dirty="0">
                <a:solidFill>
                  <a:srgbClr val="C00000"/>
                </a:solidFill>
              </a:rPr>
              <a:t>200H</a:t>
            </a:r>
            <a:r>
              <a:rPr lang="en-US" altLang="zh-CN" sz="2400" b="1" dirty="0"/>
              <a:t>        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	MOV AX,</a:t>
            </a:r>
            <a:r>
              <a:rPr lang="en-US" altLang="zh-CN" sz="2400" b="1" dirty="0">
                <a:solidFill>
                  <a:srgbClr val="C00000"/>
                </a:solidFill>
              </a:rPr>
              <a:t>2000 </a:t>
            </a:r>
            <a:r>
              <a:rPr lang="en-US" altLang="zh-CN" sz="2400" b="1" dirty="0"/>
              <a:t>          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	OUT DX,AL             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	MOV AL,AH            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	OUT DX,AL                         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	RET</a:t>
            </a:r>
            <a:endParaRPr lang="en-US" altLang="zh-CN" sz="2400" b="1" dirty="0"/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I8254 	ENDP</a:t>
            </a:r>
            <a:endParaRPr lang="en-US" altLang="zh-CN" sz="2400" b="1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4888" y="2438400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祝同学们心想事成、寒假愉快！</a:t>
            </a:r>
            <a:endParaRPr lang="zh-CN" altLang="en-US" sz="4800" dirty="0">
              <a:solidFill>
                <a:srgbClr val="C0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1973" y="523374"/>
            <a:ext cx="443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考试基本信息</a:t>
            </a: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01265" y="1772445"/>
          <a:ext cx="7761571" cy="778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803"/>
                <a:gridCol w="6197768"/>
              </a:tblGrid>
              <a:tr h="778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考试</a:t>
                      </a: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2021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20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2000" kern="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日</a:t>
                      </a: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2000" kern="100" dirty="0">
                          <a:effectLst/>
                          <a:latin typeface="+mn-ea"/>
                          <a:ea typeface="+mn-ea"/>
                        </a:rPr>
                        <a:t>10:25-12:15</a:t>
                      </a: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01265" y="3231177"/>
            <a:ext cx="3761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选择题（</a:t>
            </a:r>
            <a:r>
              <a:rPr lang="zh-CN" altLang="en-US" dirty="0"/>
              <a:t>每空</a:t>
            </a:r>
            <a:r>
              <a:rPr lang="en-US" altLang="zh-CN" dirty="0"/>
              <a:t>2</a:t>
            </a:r>
            <a:r>
              <a:rPr lang="zh-CN" altLang="en-US" dirty="0"/>
              <a:t>分，共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r>
              <a:rPr lang="zh-CN" altLang="zh-CN" dirty="0"/>
              <a:t>）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填空题（</a:t>
            </a:r>
            <a:r>
              <a:rPr lang="zh-CN" altLang="en-US" dirty="0"/>
              <a:t>每空分</a:t>
            </a:r>
            <a:r>
              <a:rPr lang="en-US" altLang="zh-CN" dirty="0"/>
              <a:t>1</a:t>
            </a:r>
            <a:r>
              <a:rPr lang="zh-CN" altLang="en-US" dirty="0"/>
              <a:t>，共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r>
              <a:rPr lang="zh-CN" altLang="zh-CN" dirty="0"/>
              <a:t>）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简答题（</a:t>
            </a:r>
            <a:r>
              <a:rPr lang="en-US" altLang="zh-CN" dirty="0"/>
              <a:t>4</a:t>
            </a:r>
            <a:r>
              <a:rPr lang="zh-CN" altLang="en-US" dirty="0"/>
              <a:t>题，共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r>
              <a:rPr lang="zh-CN" altLang="zh-CN" dirty="0"/>
              <a:t>）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综合应用题（</a:t>
            </a:r>
            <a:r>
              <a:rPr lang="en-US" altLang="zh-CN" dirty="0"/>
              <a:t>3</a:t>
            </a:r>
            <a:r>
              <a:rPr lang="zh-CN" altLang="en-US" dirty="0"/>
              <a:t>题，共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9" name="右大括号 8"/>
          <p:cNvSpPr/>
          <p:nvPr/>
        </p:nvSpPr>
        <p:spPr bwMode="auto">
          <a:xfrm>
            <a:off x="5191626" y="3412497"/>
            <a:ext cx="222585" cy="14076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524900" y="3811043"/>
            <a:ext cx="3691289" cy="63015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涵盖第五章到第十一章的基础知识点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大括号 10"/>
          <p:cNvSpPr/>
          <p:nvPr/>
        </p:nvSpPr>
        <p:spPr bwMode="auto">
          <a:xfrm>
            <a:off x="5210075" y="5014979"/>
            <a:ext cx="222585" cy="59556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524900" y="5023368"/>
            <a:ext cx="3691289" cy="4662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zh-CN" altLang="en-US" b="1" dirty="0">
                <a:latin typeface="Arial" panose="020B0604020202090204" pitchFamily="34" charset="0"/>
                <a:ea typeface="宋体" panose="02010600030101010101" pitchFamily="2" charset="-122"/>
              </a:rPr>
              <a:t>考察重点</a:t>
            </a:r>
            <a:r>
              <a:rPr lang="en-US" altLang="zh-CN" b="1" dirty="0">
                <a:latin typeface="Arial" panose="020B0604020202090204" pitchFamily="34" charset="0"/>
                <a:ea typeface="宋体" panose="02010600030101010101" pitchFamily="2" charset="-122"/>
              </a:rPr>
              <a:t>8250,8254,8255,8259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8226" y="493295"/>
            <a:ext cx="427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基础知识点分布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97831" y="1341520"/>
            <a:ext cx="55766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第五、六章 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系统的三大总线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存储器扩展技术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第七章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端口的定义，分类，编址方式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IO</a:t>
            </a:r>
            <a:r>
              <a:rPr lang="zh-CN" altLang="en-US" dirty="0"/>
              <a:t>指令、端口的寻址方法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微机系统与外设的信息交换方式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中断（</a:t>
            </a:r>
            <a:r>
              <a:rPr lang="en-US" altLang="zh-CN" dirty="0"/>
              <a:t>8259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中断的定义，中断源，中断分类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中断类型码，中断向量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中断指令（</a:t>
            </a:r>
            <a:r>
              <a:rPr lang="en-US" altLang="zh-CN" dirty="0"/>
              <a:t>CLI, STI, INT, IRET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CPU</a:t>
            </a:r>
            <a:r>
              <a:rPr lang="zh-CN" altLang="en-US" dirty="0"/>
              <a:t>响应中断的过程、条件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软件中断和硬件中断的区别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8259A</a:t>
            </a:r>
            <a:r>
              <a:rPr lang="zh-CN" altLang="en-US" dirty="0"/>
              <a:t>中断控制器处理中断的过程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日时钟中断、用户中断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19962" y="1341520"/>
            <a:ext cx="55766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8250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串行通信的数据传输方式和特点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RS232C</a:t>
            </a:r>
            <a:r>
              <a:rPr lang="zh-CN" altLang="en-US" dirty="0"/>
              <a:t>电平与</a:t>
            </a:r>
            <a:r>
              <a:rPr lang="en-US" altLang="zh-CN" dirty="0"/>
              <a:t>TTL</a:t>
            </a:r>
            <a:r>
              <a:rPr lang="zh-CN" altLang="en-US" dirty="0"/>
              <a:t>电平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查询接收与查询发送过程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串行异步通信标准数据帧格式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数据传输速率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中断类型与优先级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8255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3</a:t>
            </a:r>
            <a:r>
              <a:rPr lang="zh-CN" altLang="en-US" dirty="0"/>
              <a:t>个数据口与</a:t>
            </a:r>
            <a:r>
              <a:rPr lang="en-US" altLang="zh-CN" dirty="0"/>
              <a:t>3</a:t>
            </a:r>
            <a:r>
              <a:rPr lang="zh-CN" altLang="en-US" dirty="0"/>
              <a:t>种工作方式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基本型输入输出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选通型输入输出（查询和中断两种方式）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8254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计数器（</a:t>
            </a:r>
            <a:r>
              <a:rPr lang="en-US" altLang="zh-CN" dirty="0"/>
              <a:t>3,16,6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初值的计算方法，设置方法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方式二和方式三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启动方式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PC</a:t>
            </a:r>
            <a:r>
              <a:rPr lang="zh-CN" altLang="en-US" dirty="0"/>
              <a:t>机中三个计数器的作用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7383" y="1451222"/>
            <a:ext cx="1061987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、设</a:t>
            </a:r>
            <a:r>
              <a:rPr lang="en-US" altLang="zh-CN" dirty="0">
                <a:latin typeface="+mn-ea"/>
              </a:rPr>
              <a:t>8254</a:t>
            </a:r>
            <a:r>
              <a:rPr lang="zh-CN" altLang="en-US" dirty="0">
                <a:latin typeface="+mn-ea"/>
              </a:rPr>
              <a:t>计数器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工作于方式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，输入时钟为</a:t>
            </a:r>
            <a:r>
              <a:rPr lang="en-US" altLang="zh-CN" dirty="0">
                <a:latin typeface="+mn-ea"/>
              </a:rPr>
              <a:t>1000Hz</a:t>
            </a:r>
            <a:r>
              <a:rPr lang="zh-CN" altLang="en-US" dirty="0">
                <a:latin typeface="+mn-ea"/>
              </a:rPr>
              <a:t>，计数初值为</a:t>
            </a:r>
            <a:r>
              <a:rPr lang="en-US" altLang="zh-CN" dirty="0">
                <a:latin typeface="+mn-ea"/>
              </a:rPr>
              <a:t>10H</a:t>
            </a:r>
            <a:r>
              <a:rPr lang="zh-CN" altLang="en-US" dirty="0">
                <a:latin typeface="+mn-ea"/>
              </a:rPr>
              <a:t>，采用二进制计数方式，则一个周期内计数器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输出信号的高电平和低电平分别为</a:t>
            </a:r>
            <a:r>
              <a:rPr lang="en-US" altLang="zh-CN" u="sng" dirty="0">
                <a:latin typeface="+mn-ea"/>
              </a:rPr>
              <a:t>   </a:t>
            </a:r>
            <a:r>
              <a:rPr lang="zh-CN" altLang="en-US" u="sng" dirty="0">
                <a:latin typeface="+mn-ea"/>
              </a:rPr>
              <a:t> </a:t>
            </a:r>
            <a:r>
              <a:rPr lang="en-US" altLang="zh-CN" u="sng" dirty="0">
                <a:latin typeface="+mn-ea"/>
              </a:rPr>
              <a:t>1/125    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u="sng" dirty="0">
                <a:latin typeface="+mn-ea"/>
              </a:rPr>
              <a:t>    </a:t>
            </a:r>
            <a:r>
              <a:rPr lang="zh-CN" altLang="en-US" u="sng" dirty="0">
                <a:latin typeface="+mn-ea"/>
              </a:rPr>
              <a:t> </a:t>
            </a:r>
            <a:r>
              <a:rPr lang="en-US" altLang="zh-CN" u="sng" dirty="0">
                <a:latin typeface="+mn-ea"/>
              </a:rPr>
              <a:t>1/125    </a:t>
            </a:r>
            <a:r>
              <a:rPr lang="zh-CN" altLang="en-US" dirty="0">
                <a:latin typeface="+mn-ea"/>
              </a:rPr>
              <a:t>秒。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en-US" altLang="zh-CN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latin typeface="+mn-ea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执行</a:t>
            </a:r>
            <a:r>
              <a:rPr lang="en-US" altLang="zh-CN" dirty="0">
                <a:latin typeface="+mn-ea"/>
              </a:rPr>
              <a:t>IRET</a:t>
            </a:r>
            <a:r>
              <a:rPr lang="zh-CN" altLang="en-US" dirty="0">
                <a:latin typeface="+mn-ea"/>
              </a:rPr>
              <a:t>指令后，从栈顶弹出 </a:t>
            </a:r>
            <a:r>
              <a:rPr lang="zh-CN" altLang="en-US" u="sng" dirty="0">
                <a:latin typeface="+mn-ea"/>
              </a:rPr>
              <a:t> </a:t>
            </a:r>
            <a:r>
              <a:rPr lang="en-US" altLang="zh-CN" u="sng" dirty="0">
                <a:latin typeface="+mn-ea"/>
              </a:rPr>
              <a:t>6</a:t>
            </a:r>
            <a:r>
              <a:rPr lang="zh-CN" altLang="en-US" u="sng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字节数据，分别赋给 </a:t>
            </a:r>
            <a:r>
              <a:rPr lang="zh-CN" altLang="en-US" u="sng" dirty="0">
                <a:latin typeface="+mn-ea"/>
              </a:rPr>
              <a:t>  </a:t>
            </a:r>
            <a:r>
              <a:rPr lang="en-US" altLang="zh-CN" u="sng" dirty="0">
                <a:latin typeface="+mn-ea"/>
              </a:rPr>
              <a:t>IP  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u="sng" dirty="0">
                <a:latin typeface="+mn-ea"/>
              </a:rPr>
              <a:t>   CS   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u="sng" dirty="0">
                <a:latin typeface="+mn-ea"/>
              </a:rPr>
              <a:t>   FLAGS   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、实模式下，从内存地址</a:t>
            </a:r>
            <a:r>
              <a:rPr lang="en-US" altLang="zh-CN" dirty="0">
                <a:latin typeface="+mn-ea"/>
              </a:rPr>
              <a:t>0000H:0048H</a:t>
            </a:r>
            <a:r>
              <a:rPr lang="zh-CN" altLang="en-US" dirty="0">
                <a:latin typeface="+mn-ea"/>
              </a:rPr>
              <a:t>开始的连续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个单元中存放的内容为</a:t>
            </a:r>
            <a:r>
              <a:rPr lang="en-US" altLang="zh-CN" dirty="0">
                <a:latin typeface="+mn-ea"/>
              </a:rPr>
              <a:t>00H,38H,30H,50H,</a:t>
            </a:r>
            <a:r>
              <a:rPr lang="zh-CN" altLang="en-US" dirty="0">
                <a:latin typeface="+mn-ea"/>
              </a:rPr>
              <a:t>则该地址所对应的中断类型码为</a:t>
            </a:r>
            <a:r>
              <a:rPr lang="en-US" altLang="zh-CN" u="sng" dirty="0">
                <a:latin typeface="+mn-ea"/>
              </a:rPr>
              <a:t>   12H    </a:t>
            </a:r>
            <a:r>
              <a:rPr lang="zh-CN" altLang="en-US" dirty="0">
                <a:latin typeface="+mn-ea"/>
              </a:rPr>
              <a:t>，该中断所对应的中断服务子程序的入口地址为</a:t>
            </a:r>
            <a:r>
              <a:rPr lang="en-US" altLang="zh-CN" u="sng" dirty="0">
                <a:latin typeface="+mn-ea"/>
              </a:rPr>
              <a:t>  53B00H  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、主</a:t>
            </a:r>
            <a:r>
              <a:rPr lang="en-US" altLang="zh-CN" dirty="0">
                <a:latin typeface="+mn-ea"/>
              </a:rPr>
              <a:t>8259A</a:t>
            </a:r>
            <a:r>
              <a:rPr lang="zh-CN" altLang="en-US" dirty="0">
                <a:latin typeface="+mn-ea"/>
              </a:rPr>
              <a:t>的中断源，其中断服务程序结束，执行</a:t>
            </a:r>
            <a:r>
              <a:rPr lang="en-US" altLang="zh-CN" dirty="0">
                <a:latin typeface="+mn-ea"/>
              </a:rPr>
              <a:t>IRET</a:t>
            </a:r>
            <a:r>
              <a:rPr lang="zh-CN" altLang="en-US" dirty="0">
                <a:latin typeface="+mn-ea"/>
              </a:rPr>
              <a:t>指令之前，应向主</a:t>
            </a:r>
            <a:r>
              <a:rPr lang="en-US" altLang="zh-CN" dirty="0">
                <a:latin typeface="+mn-ea"/>
              </a:rPr>
              <a:t>8259A</a:t>
            </a:r>
            <a:r>
              <a:rPr lang="zh-CN" altLang="en-US" dirty="0">
                <a:latin typeface="+mn-ea"/>
              </a:rPr>
              <a:t>的口地址 </a:t>
            </a:r>
            <a:r>
              <a:rPr lang="en-US" altLang="zh-CN" u="sng" dirty="0">
                <a:latin typeface="+mn-ea"/>
              </a:rPr>
              <a:t>  20H  </a:t>
            </a:r>
            <a:r>
              <a:rPr lang="zh-CN" altLang="en-US" dirty="0">
                <a:latin typeface="+mn-ea"/>
              </a:rPr>
              <a:t>中写一个常规中断结束命令字</a:t>
            </a:r>
            <a:r>
              <a:rPr lang="en-US" altLang="zh-CN" u="sng" dirty="0">
                <a:latin typeface="+mn-ea"/>
              </a:rPr>
              <a:t>   20H   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8255A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口初始化定义为选通型（方式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）输入，对</a:t>
            </a:r>
            <a:r>
              <a:rPr lang="en-US" altLang="zh-CN" dirty="0">
                <a:latin typeface="+mn-ea"/>
              </a:rPr>
              <a:t>8255A</a:t>
            </a:r>
            <a:r>
              <a:rPr lang="zh-CN" altLang="en-US" dirty="0">
                <a:latin typeface="+mn-ea"/>
              </a:rPr>
              <a:t>采用查询方式，必须先查询</a:t>
            </a:r>
            <a:r>
              <a:rPr lang="zh-CN" altLang="en-US" u="sng" dirty="0">
                <a:latin typeface="+mn-ea"/>
              </a:rPr>
              <a:t>  </a:t>
            </a:r>
            <a:r>
              <a:rPr lang="en-US" altLang="zh-CN" u="sng" dirty="0">
                <a:latin typeface="+mn-ea"/>
              </a:rPr>
              <a:t>IBF   </a:t>
            </a:r>
            <a:r>
              <a:rPr lang="zh-CN" altLang="en-US" dirty="0">
                <a:latin typeface="+mn-ea"/>
              </a:rPr>
              <a:t>；若采用中断方式，必须先置</a:t>
            </a:r>
            <a:r>
              <a:rPr lang="zh-CN" altLang="en-US" u="sng" dirty="0">
                <a:latin typeface="+mn-ea"/>
              </a:rPr>
              <a:t>  </a:t>
            </a:r>
            <a:r>
              <a:rPr lang="en-US" altLang="zh-CN" u="sng" dirty="0">
                <a:latin typeface="+mn-ea"/>
              </a:rPr>
              <a:t>PC2  </a:t>
            </a:r>
            <a:r>
              <a:rPr lang="zh-CN" altLang="en-US" dirty="0">
                <a:latin typeface="+mn-ea"/>
              </a:rPr>
              <a:t>为‘</a:t>
            </a:r>
            <a:r>
              <a:rPr lang="en-US" altLang="zh-CN" dirty="0">
                <a:latin typeface="+mn-ea"/>
              </a:rPr>
              <a:t>1’</a:t>
            </a:r>
            <a:r>
              <a:rPr lang="zh-CN" altLang="en-US" dirty="0">
                <a:latin typeface="+mn-ea"/>
              </a:rPr>
              <a:t>，并且利用</a:t>
            </a:r>
            <a:r>
              <a:rPr lang="en-US" altLang="zh-CN" u="sng" dirty="0">
                <a:latin typeface="+mn-ea"/>
              </a:rPr>
              <a:t>   PC0   </a:t>
            </a:r>
            <a:r>
              <a:rPr lang="zh-CN" altLang="en-US" dirty="0">
                <a:latin typeface="+mn-ea"/>
              </a:rPr>
              <a:t>作为中断请求信号线。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/>
              <a:t>有若干片</a:t>
            </a:r>
            <a:r>
              <a:rPr lang="en-US" altLang="zh-CN" dirty="0"/>
              <a:t>1K×8</a:t>
            </a:r>
            <a:r>
              <a:rPr lang="zh-CN" altLang="en-US" dirty="0"/>
              <a:t>位的</a:t>
            </a:r>
            <a:r>
              <a:rPr lang="en-US" altLang="zh-CN" dirty="0"/>
              <a:t>SRAM</a:t>
            </a:r>
            <a:r>
              <a:rPr lang="zh-CN" altLang="en-US" dirty="0"/>
              <a:t>芯片，采用字扩展方法构成</a:t>
            </a:r>
            <a:r>
              <a:rPr lang="en-US" altLang="zh-CN" dirty="0"/>
              <a:t>4KB</a:t>
            </a:r>
            <a:r>
              <a:rPr lang="zh-CN" altLang="en-US" dirty="0"/>
              <a:t>存储器，问：需要</a:t>
            </a:r>
            <a:r>
              <a:rPr lang="zh-CN" altLang="en-US" u="sng" dirty="0"/>
              <a:t>    </a:t>
            </a:r>
            <a:r>
              <a:rPr lang="en-US" altLang="zh-CN" u="sng" dirty="0"/>
              <a:t>4</a:t>
            </a:r>
            <a:r>
              <a:rPr lang="zh-CN" altLang="en-US" u="sng" dirty="0"/>
              <a:t>      </a:t>
            </a:r>
            <a:r>
              <a:rPr lang="zh-CN" altLang="en-US" dirty="0"/>
              <a:t>片</a:t>
            </a:r>
            <a:r>
              <a:rPr lang="en-US" altLang="zh-CN" dirty="0"/>
              <a:t>SRAM</a:t>
            </a:r>
            <a:r>
              <a:rPr lang="zh-CN" altLang="en-US" dirty="0"/>
              <a:t>？该存储器需要</a:t>
            </a:r>
            <a:r>
              <a:rPr lang="zh-CN" altLang="en-US" u="sng" dirty="0"/>
              <a:t>  </a:t>
            </a:r>
            <a:r>
              <a:rPr lang="en-US" altLang="zh-CN" u="sng" dirty="0"/>
              <a:t>12</a:t>
            </a:r>
            <a:r>
              <a:rPr lang="zh-CN" altLang="en-US" u="sng" dirty="0"/>
              <a:t>  </a:t>
            </a:r>
            <a:r>
              <a:rPr lang="zh-CN" altLang="en-US" dirty="0"/>
              <a:t> 根地址线？参与片选的地址位至少需要</a:t>
            </a:r>
            <a:r>
              <a:rPr lang="zh-CN" altLang="en-US" u="sng" dirty="0"/>
              <a:t>   </a:t>
            </a:r>
            <a:r>
              <a:rPr lang="en-US" altLang="zh-CN" u="sng" dirty="0"/>
              <a:t>2</a:t>
            </a:r>
            <a:r>
              <a:rPr lang="zh-CN" altLang="en-US" u="sng" dirty="0"/>
              <a:t>     </a:t>
            </a:r>
            <a:r>
              <a:rPr lang="zh-CN" altLang="en-US" dirty="0"/>
              <a:t>位？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288" y="1642310"/>
            <a:ext cx="557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8226" y="493295"/>
            <a:ext cx="427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综合应用程序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97832" y="1642310"/>
            <a:ext cx="49890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8250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8250</a:t>
            </a:r>
            <a:r>
              <a:rPr lang="zh-CN" altLang="en-US" dirty="0"/>
              <a:t>初始化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8250</a:t>
            </a:r>
            <a:r>
              <a:rPr lang="zh-CN" altLang="en-US" dirty="0"/>
              <a:t>的查询发送与接收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8254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8254</a:t>
            </a:r>
            <a:r>
              <a:rPr lang="zh-CN" altLang="en-US" dirty="0"/>
              <a:t>初始化程序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8255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8255</a:t>
            </a:r>
            <a:r>
              <a:rPr lang="zh-CN" altLang="en-US" dirty="0"/>
              <a:t>初始化程序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8259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开放用户中断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给</a:t>
            </a:r>
            <a:r>
              <a:rPr lang="en-US" altLang="zh-CN" dirty="0"/>
              <a:t>8259</a:t>
            </a:r>
            <a:r>
              <a:rPr lang="zh-CN" altLang="en-US" dirty="0"/>
              <a:t>写结束命令字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中断向量的置换（读出，写入，恢复）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熟悉日时钟中断与用户中断的中断向量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225217" y="126402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系统机外扩一片</a:t>
            </a:r>
            <a:r>
              <a:rPr lang="en-US" altLang="zh-CN" sz="2400" b="1" dirty="0">
                <a:latin typeface="宋体" panose="02010600030101010101" pitchFamily="2" charset="-122"/>
              </a:rPr>
              <a:t>8255A</a:t>
            </a:r>
            <a:r>
              <a:rPr lang="zh-CN" altLang="en-US" sz="2400" b="1" dirty="0">
                <a:latin typeface="宋体" panose="02010600030101010101" pitchFamily="2" charset="-122"/>
              </a:rPr>
              <a:t>及相应电路如下图所示，外扩</a:t>
            </a:r>
            <a:r>
              <a:rPr lang="en-US" altLang="zh-CN" sz="2400" b="1" dirty="0">
                <a:latin typeface="宋体" panose="02010600030101010101" pitchFamily="2" charset="-122"/>
              </a:rPr>
              <a:t>8255A</a:t>
            </a:r>
            <a:r>
              <a:rPr lang="zh-CN" altLang="en-US" sz="2400" b="1" dirty="0">
                <a:latin typeface="宋体" panose="02010600030101010101" pitchFamily="2" charset="-122"/>
              </a:rPr>
              <a:t>的端口地址为</a:t>
            </a:r>
            <a:r>
              <a:rPr lang="en-US" altLang="zh-CN" sz="2400" b="1" dirty="0">
                <a:latin typeface="宋体" panose="02010600030101010101" pitchFamily="2" charset="-122"/>
              </a:rPr>
              <a:t>200H~203H,</a:t>
            </a:r>
            <a:r>
              <a:rPr lang="zh-CN" altLang="en-US" sz="2400" b="1" dirty="0">
                <a:latin typeface="宋体" panose="02010600030101010101" pitchFamily="2" charset="-122"/>
              </a:rPr>
              <a:t>现利用系统机的日时钟外扩</a:t>
            </a:r>
            <a:r>
              <a:rPr lang="en-US" altLang="zh-CN" sz="2400" b="1" dirty="0">
                <a:latin typeface="宋体" panose="02010600030101010101" pitchFamily="2" charset="-122"/>
              </a:rPr>
              <a:t>1CH</a:t>
            </a:r>
            <a:r>
              <a:rPr lang="zh-CN" altLang="en-US" sz="2400" b="1" dirty="0">
                <a:latin typeface="宋体" panose="02010600030101010101" pitchFamily="2" charset="-122"/>
              </a:rPr>
              <a:t>型中断，实现每隔</a:t>
            </a:r>
            <a:r>
              <a:rPr lang="en-US" altLang="zh-CN" sz="2400" b="1" dirty="0">
                <a:latin typeface="宋体" panose="02010600030101010101" pitchFamily="2" charset="-122"/>
              </a:rPr>
              <a:t>1s</a:t>
            </a:r>
            <a:r>
              <a:rPr lang="zh-CN" altLang="en-US" sz="2400" b="1" dirty="0">
                <a:latin typeface="宋体" panose="02010600030101010101" pitchFamily="2" charset="-122"/>
              </a:rPr>
              <a:t>使八个发光二极管同时闪烁一次，主机键盘有按键按下时结束，返回</a:t>
            </a:r>
            <a:r>
              <a:rPr lang="en-US" altLang="zh-CN" sz="2400" b="1" dirty="0">
                <a:latin typeface="宋体" panose="02010600030101010101" pitchFamily="2" charset="-122"/>
              </a:rPr>
              <a:t>DOS</a:t>
            </a:r>
            <a:r>
              <a:rPr lang="zh-CN" altLang="en-US" sz="2400" b="1" dirty="0">
                <a:latin typeface="宋体" panose="02010600030101010101" pitchFamily="2" charset="-122"/>
              </a:rPr>
              <a:t>操作系统。根据要求完成相关内容。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 dirty="0">
              <a:latin typeface="宋体" panose="02010600030101010101" pitchFamily="2" charset="-122"/>
            </a:endParaRPr>
          </a:p>
        </p:txBody>
      </p:sp>
      <p:grpSp>
        <p:nvGrpSpPr>
          <p:cNvPr id="62467" name="Group 3"/>
          <p:cNvGrpSpPr/>
          <p:nvPr/>
        </p:nvGrpSpPr>
        <p:grpSpPr bwMode="auto">
          <a:xfrm>
            <a:off x="1898984" y="3226469"/>
            <a:ext cx="8610600" cy="2667000"/>
            <a:chOff x="2318" y="6706"/>
            <a:chExt cx="7468" cy="2648"/>
          </a:xfrm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3550" y="6706"/>
              <a:ext cx="1600" cy="26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5146" y="7424"/>
              <a:ext cx="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6444" y="8659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5150" y="8660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4740" y="7307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PA7</a:t>
              </a:r>
              <a:endParaRPr kumimoji="0" lang="en-US" altLang="zh-CN" sz="2000" b="1"/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4754" y="8485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PA0</a:t>
              </a:r>
              <a:endParaRPr kumimoji="0" lang="en-US" altLang="zh-CN" sz="2000" b="1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4940" y="7745"/>
              <a:ext cx="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AutoShape 11"/>
            <p:cNvSpPr>
              <a:spLocks noChangeArrowheads="1"/>
            </p:cNvSpPr>
            <p:nvPr/>
          </p:nvSpPr>
          <p:spPr bwMode="auto">
            <a:xfrm>
              <a:off x="2930" y="6926"/>
              <a:ext cx="640" cy="171"/>
            </a:xfrm>
            <a:prstGeom prst="leftRightArrow">
              <a:avLst>
                <a:gd name="adj1" fmla="val 50000"/>
                <a:gd name="adj2" fmla="val 748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972" y="7449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2970" y="7767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2970" y="827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2970" y="8798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2960" y="9094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3630" y="6872"/>
              <a:ext cx="76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D7~0</a:t>
              </a:r>
              <a:endParaRPr kumimoji="0" lang="en-US" altLang="zh-CN" sz="2000" b="1"/>
            </a:p>
          </p:txBody>
        </p:sp>
        <p:sp>
          <p:nvSpPr>
            <p:cNvPr id="62482" name="Text Box 18"/>
            <p:cNvSpPr txBox="1">
              <a:spLocks noChangeArrowheads="1"/>
            </p:cNvSpPr>
            <p:nvPr/>
          </p:nvSpPr>
          <p:spPr bwMode="auto">
            <a:xfrm>
              <a:off x="2318" y="6898"/>
              <a:ext cx="7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DB7~0</a:t>
              </a:r>
              <a:endParaRPr kumimoji="0" lang="en-US" altLang="zh-CN" sz="2000" b="1"/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3616" y="7347"/>
              <a:ext cx="48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WR</a:t>
              </a:r>
              <a:endParaRPr kumimoji="0" lang="en-US" altLang="zh-CN" sz="2000" b="1"/>
            </a:p>
          </p:txBody>
        </p:sp>
        <p:sp>
          <p:nvSpPr>
            <p:cNvPr id="62484" name="Text Box 20"/>
            <p:cNvSpPr txBox="1">
              <a:spLocks noChangeArrowheads="1"/>
            </p:cNvSpPr>
            <p:nvPr/>
          </p:nvSpPr>
          <p:spPr bwMode="auto">
            <a:xfrm>
              <a:off x="3610" y="7642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RD</a:t>
              </a:r>
              <a:endParaRPr kumimoji="0" lang="en-US" altLang="zh-CN" sz="2000" b="1"/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3568" y="8114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CS</a:t>
              </a:r>
              <a:endParaRPr kumimoji="0" lang="en-US" altLang="zh-CN" sz="2000" b="1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3604" y="8665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A1</a:t>
              </a:r>
              <a:endParaRPr kumimoji="0" lang="en-US" altLang="zh-CN" sz="2000" b="1"/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3620" y="8951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A0</a:t>
              </a:r>
              <a:endParaRPr kumimoji="0" lang="en-US" altLang="zh-CN" sz="2000" b="1"/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2590" y="8688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A1</a:t>
              </a:r>
              <a:endParaRPr kumimoji="0" lang="en-US" altLang="zh-CN" sz="2000" b="1"/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2620" y="8961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A0</a:t>
              </a:r>
              <a:endParaRPr kumimoji="0" lang="en-US" altLang="zh-CN" sz="2000" b="1"/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2436" y="7326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IOW</a:t>
              </a:r>
              <a:endParaRPr kumimoji="0" lang="en-US" altLang="zh-CN" sz="2000" b="1"/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2490" y="7660"/>
              <a:ext cx="4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IOR</a:t>
              </a:r>
              <a:endParaRPr kumimoji="0" lang="en-US" altLang="zh-CN" sz="2000" b="1"/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>
              <a:off x="3598" y="7377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>
              <a:off x="3624" y="7658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3588" y="8150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>
              <a:off x="2500" y="7347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>
              <a:off x="2494" y="7676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7" name="Text Box 33"/>
            <p:cNvSpPr txBox="1">
              <a:spLocks noChangeArrowheads="1"/>
            </p:cNvSpPr>
            <p:nvPr/>
          </p:nvSpPr>
          <p:spPr bwMode="auto">
            <a:xfrm>
              <a:off x="2416" y="8058"/>
              <a:ext cx="680" cy="5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200H~203H</a:t>
              </a:r>
              <a:endParaRPr kumimoji="0" lang="en-US" altLang="zh-CN" sz="2000" b="1"/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>
              <a:off x="7240" y="7382"/>
              <a:ext cx="1240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499" name="Group 35"/>
            <p:cNvGrpSpPr/>
            <p:nvPr/>
          </p:nvGrpSpPr>
          <p:grpSpPr bwMode="auto">
            <a:xfrm>
              <a:off x="6904" y="7301"/>
              <a:ext cx="279" cy="186"/>
              <a:chOff x="7018" y="2781"/>
              <a:chExt cx="279" cy="219"/>
            </a:xfrm>
          </p:grpSpPr>
          <p:sp>
            <p:nvSpPr>
              <p:cNvPr id="62527" name="Line 36"/>
              <p:cNvSpPr>
                <a:spLocks noChangeShapeType="1"/>
              </p:cNvSpPr>
              <p:nvPr/>
            </p:nvSpPr>
            <p:spPr bwMode="auto">
              <a:xfrm>
                <a:off x="7040" y="2781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28" name="AutoShape 37"/>
              <p:cNvSpPr>
                <a:spLocks noChangeArrowheads="1"/>
              </p:cNvSpPr>
              <p:nvPr/>
            </p:nvSpPr>
            <p:spPr bwMode="auto">
              <a:xfrm rot="5400000" flipH="1" flipV="1">
                <a:off x="7068" y="2733"/>
                <a:ext cx="180" cy="279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200"/>
              </a:p>
            </p:txBody>
          </p:sp>
        </p:grpSp>
        <p:sp>
          <p:nvSpPr>
            <p:cNvPr id="62500" name="Oval 38"/>
            <p:cNvSpPr>
              <a:spLocks noChangeArrowheads="1"/>
            </p:cNvSpPr>
            <p:nvPr/>
          </p:nvSpPr>
          <p:spPr bwMode="auto">
            <a:xfrm>
              <a:off x="6866" y="7209"/>
              <a:ext cx="374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62501" name="Line 39"/>
            <p:cNvSpPr>
              <a:spLocks noChangeShapeType="1"/>
            </p:cNvSpPr>
            <p:nvPr/>
          </p:nvSpPr>
          <p:spPr bwMode="auto">
            <a:xfrm>
              <a:off x="6466" y="7386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2" name="Rectangle 40"/>
            <p:cNvSpPr>
              <a:spLocks noChangeArrowheads="1"/>
            </p:cNvSpPr>
            <p:nvPr/>
          </p:nvSpPr>
          <p:spPr bwMode="auto">
            <a:xfrm>
              <a:off x="7566" y="7335"/>
              <a:ext cx="500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62503" name="Line 41"/>
            <p:cNvSpPr>
              <a:spLocks noChangeShapeType="1"/>
            </p:cNvSpPr>
            <p:nvPr/>
          </p:nvSpPr>
          <p:spPr bwMode="auto">
            <a:xfrm>
              <a:off x="7266" y="8279"/>
              <a:ext cx="1240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4" name="Oval 42"/>
            <p:cNvSpPr>
              <a:spLocks noChangeArrowheads="1"/>
            </p:cNvSpPr>
            <p:nvPr/>
          </p:nvSpPr>
          <p:spPr bwMode="auto">
            <a:xfrm>
              <a:off x="6892" y="8116"/>
              <a:ext cx="374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62505" name="Line 43"/>
            <p:cNvSpPr>
              <a:spLocks noChangeShapeType="1"/>
            </p:cNvSpPr>
            <p:nvPr/>
          </p:nvSpPr>
          <p:spPr bwMode="auto">
            <a:xfrm>
              <a:off x="6448" y="8284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6" name="Rectangle 44"/>
            <p:cNvSpPr>
              <a:spLocks noChangeArrowheads="1"/>
            </p:cNvSpPr>
            <p:nvPr/>
          </p:nvSpPr>
          <p:spPr bwMode="auto">
            <a:xfrm>
              <a:off x="7592" y="8233"/>
              <a:ext cx="500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62507" name="Line 45"/>
            <p:cNvSpPr>
              <a:spLocks noChangeShapeType="1"/>
            </p:cNvSpPr>
            <p:nvPr/>
          </p:nvSpPr>
          <p:spPr bwMode="auto">
            <a:xfrm>
              <a:off x="7266" y="8654"/>
              <a:ext cx="1240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8" name="Oval 46"/>
            <p:cNvSpPr>
              <a:spLocks noChangeArrowheads="1"/>
            </p:cNvSpPr>
            <p:nvPr/>
          </p:nvSpPr>
          <p:spPr bwMode="auto">
            <a:xfrm>
              <a:off x="6892" y="8490"/>
              <a:ext cx="374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62509" name="Rectangle 47"/>
            <p:cNvSpPr>
              <a:spLocks noChangeArrowheads="1"/>
            </p:cNvSpPr>
            <p:nvPr/>
          </p:nvSpPr>
          <p:spPr bwMode="auto">
            <a:xfrm>
              <a:off x="7592" y="8607"/>
              <a:ext cx="500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grpSp>
          <p:nvGrpSpPr>
            <p:cNvPr id="62510" name="Group 48"/>
            <p:cNvGrpSpPr/>
            <p:nvPr/>
          </p:nvGrpSpPr>
          <p:grpSpPr bwMode="auto">
            <a:xfrm>
              <a:off x="6928" y="8217"/>
              <a:ext cx="279" cy="186"/>
              <a:chOff x="7018" y="2781"/>
              <a:chExt cx="279" cy="219"/>
            </a:xfrm>
          </p:grpSpPr>
          <p:sp>
            <p:nvSpPr>
              <p:cNvPr id="62525" name="Line 49"/>
              <p:cNvSpPr>
                <a:spLocks noChangeShapeType="1"/>
              </p:cNvSpPr>
              <p:nvPr/>
            </p:nvSpPr>
            <p:spPr bwMode="auto">
              <a:xfrm>
                <a:off x="7040" y="2781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26" name="AutoShape 50"/>
              <p:cNvSpPr>
                <a:spLocks noChangeArrowheads="1"/>
              </p:cNvSpPr>
              <p:nvPr/>
            </p:nvSpPr>
            <p:spPr bwMode="auto">
              <a:xfrm rot="5400000" flipH="1" flipV="1">
                <a:off x="7068" y="2733"/>
                <a:ext cx="180" cy="279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200"/>
              </a:p>
            </p:txBody>
          </p:sp>
        </p:grpSp>
        <p:grpSp>
          <p:nvGrpSpPr>
            <p:cNvPr id="62511" name="Group 51"/>
            <p:cNvGrpSpPr/>
            <p:nvPr/>
          </p:nvGrpSpPr>
          <p:grpSpPr bwMode="auto">
            <a:xfrm>
              <a:off x="6928" y="8591"/>
              <a:ext cx="279" cy="186"/>
              <a:chOff x="7018" y="2781"/>
              <a:chExt cx="279" cy="219"/>
            </a:xfrm>
          </p:grpSpPr>
          <p:sp>
            <p:nvSpPr>
              <p:cNvPr id="62523" name="Line 52"/>
              <p:cNvSpPr>
                <a:spLocks noChangeShapeType="1"/>
              </p:cNvSpPr>
              <p:nvPr/>
            </p:nvSpPr>
            <p:spPr bwMode="auto">
              <a:xfrm>
                <a:off x="7040" y="2781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24" name="AutoShape 53"/>
              <p:cNvSpPr>
                <a:spLocks noChangeArrowheads="1"/>
              </p:cNvSpPr>
              <p:nvPr/>
            </p:nvSpPr>
            <p:spPr bwMode="auto">
              <a:xfrm rot="5400000" flipH="1" flipV="1">
                <a:off x="7068" y="2733"/>
                <a:ext cx="180" cy="279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200"/>
              </a:p>
            </p:txBody>
          </p:sp>
        </p:grpSp>
        <p:sp>
          <p:nvSpPr>
            <p:cNvPr id="62512" name="Line 54"/>
            <p:cNvSpPr>
              <a:spLocks noChangeShapeType="1"/>
            </p:cNvSpPr>
            <p:nvPr/>
          </p:nvSpPr>
          <p:spPr bwMode="auto">
            <a:xfrm>
              <a:off x="7829" y="7500"/>
              <a:ext cx="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Text Box 55"/>
            <p:cNvSpPr txBox="1">
              <a:spLocks noChangeArrowheads="1"/>
            </p:cNvSpPr>
            <p:nvPr/>
          </p:nvSpPr>
          <p:spPr bwMode="auto">
            <a:xfrm>
              <a:off x="7546" y="7077"/>
              <a:ext cx="11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LED7</a:t>
              </a:r>
              <a:endParaRPr kumimoji="0" lang="en-US" altLang="zh-CN" sz="2000" b="1"/>
            </a:p>
          </p:txBody>
        </p:sp>
        <p:sp>
          <p:nvSpPr>
            <p:cNvPr id="62514" name="Text Box 56"/>
            <p:cNvSpPr txBox="1">
              <a:spLocks noChangeArrowheads="1"/>
            </p:cNvSpPr>
            <p:nvPr/>
          </p:nvSpPr>
          <p:spPr bwMode="auto">
            <a:xfrm>
              <a:off x="7606" y="7995"/>
              <a:ext cx="11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LED1</a:t>
              </a:r>
              <a:endParaRPr kumimoji="0" lang="en-US" altLang="zh-CN" sz="2000" b="1"/>
            </a:p>
          </p:txBody>
        </p:sp>
        <p:sp>
          <p:nvSpPr>
            <p:cNvPr id="62515" name="Text Box 57"/>
            <p:cNvSpPr txBox="1">
              <a:spLocks noChangeArrowheads="1"/>
            </p:cNvSpPr>
            <p:nvPr/>
          </p:nvSpPr>
          <p:spPr bwMode="auto">
            <a:xfrm>
              <a:off x="7668" y="8332"/>
              <a:ext cx="11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LED0</a:t>
              </a:r>
              <a:endParaRPr kumimoji="0" lang="en-US" altLang="zh-CN" sz="2000" b="1"/>
            </a:p>
          </p:txBody>
        </p:sp>
        <p:sp>
          <p:nvSpPr>
            <p:cNvPr id="62516" name="Line 58"/>
            <p:cNvSpPr>
              <a:spLocks noChangeShapeType="1"/>
            </p:cNvSpPr>
            <p:nvPr/>
          </p:nvSpPr>
          <p:spPr bwMode="auto">
            <a:xfrm>
              <a:off x="8486" y="7057"/>
              <a:ext cx="0" cy="1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7" name="Text Box 59"/>
            <p:cNvSpPr txBox="1">
              <a:spLocks noChangeArrowheads="1"/>
            </p:cNvSpPr>
            <p:nvPr/>
          </p:nvSpPr>
          <p:spPr bwMode="auto">
            <a:xfrm>
              <a:off x="8606" y="6948"/>
              <a:ext cx="11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+5V</a:t>
              </a:r>
              <a:endParaRPr kumimoji="0" lang="en-US" altLang="zh-CN" sz="2000" b="1"/>
            </a:p>
          </p:txBody>
        </p:sp>
        <p:sp>
          <p:nvSpPr>
            <p:cNvPr id="62518" name="Oval 60"/>
            <p:cNvSpPr>
              <a:spLocks noChangeArrowheads="1"/>
            </p:cNvSpPr>
            <p:nvPr/>
          </p:nvSpPr>
          <p:spPr bwMode="auto">
            <a:xfrm>
              <a:off x="8442" y="7015"/>
              <a:ext cx="60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grpSp>
          <p:nvGrpSpPr>
            <p:cNvPr id="62519" name="Group 61"/>
            <p:cNvGrpSpPr/>
            <p:nvPr/>
          </p:nvGrpSpPr>
          <p:grpSpPr bwMode="auto">
            <a:xfrm>
              <a:off x="5560" y="7345"/>
              <a:ext cx="958" cy="1541"/>
              <a:chOff x="5568" y="2682"/>
              <a:chExt cx="1016" cy="1500"/>
            </a:xfrm>
          </p:grpSpPr>
          <p:sp>
            <p:nvSpPr>
              <p:cNvPr id="62521" name="Rectangle 62"/>
              <p:cNvSpPr>
                <a:spLocks noChangeArrowheads="1"/>
              </p:cNvSpPr>
              <p:nvPr/>
            </p:nvSpPr>
            <p:spPr bwMode="auto">
              <a:xfrm>
                <a:off x="5568" y="2682"/>
                <a:ext cx="1000" cy="1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200"/>
              </a:p>
            </p:txBody>
          </p:sp>
          <p:sp>
            <p:nvSpPr>
              <p:cNvPr id="62522" name="Text Box 63"/>
              <p:cNvSpPr txBox="1">
                <a:spLocks noChangeArrowheads="1"/>
              </p:cNvSpPr>
              <p:nvPr/>
            </p:nvSpPr>
            <p:spPr bwMode="auto">
              <a:xfrm>
                <a:off x="5584" y="2826"/>
                <a:ext cx="1000" cy="1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000" b="1"/>
                  <a:t>八个</a:t>
                </a:r>
                <a:endParaRPr kumimoji="0" lang="zh-CN" altLang="en-US" sz="2000" b="1"/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000" b="1"/>
                  <a:t>同向</a:t>
                </a:r>
                <a:endParaRPr kumimoji="0" lang="zh-CN" altLang="en-US" sz="2000" b="1"/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000" b="1"/>
                  <a:t>驱动器</a:t>
                </a:r>
                <a:endParaRPr kumimoji="0" lang="zh-CN" altLang="en-US" sz="2000" b="1"/>
              </a:p>
            </p:txBody>
          </p:sp>
        </p:grpSp>
        <p:sp>
          <p:nvSpPr>
            <p:cNvPr id="62520" name="Text Box 64"/>
            <p:cNvSpPr txBox="1">
              <a:spLocks noChangeArrowheads="1"/>
            </p:cNvSpPr>
            <p:nvPr/>
          </p:nvSpPr>
          <p:spPr bwMode="auto">
            <a:xfrm>
              <a:off x="4044" y="7764"/>
              <a:ext cx="97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000" b="1"/>
                <a:t>8255A</a:t>
              </a:r>
              <a:endParaRPr kumimoji="0" lang="en-US" altLang="zh-CN" sz="2000" b="1"/>
            </a:p>
            <a:p>
              <a:pPr algn="just">
                <a:spcBef>
                  <a:spcPct val="0"/>
                </a:spcBef>
                <a:buFontTx/>
                <a:buNone/>
              </a:pPr>
              <a:endParaRPr kumimoji="0" lang="en-US" altLang="zh-CN" sz="2000" b="1"/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7832" y="1582341"/>
            <a:ext cx="10617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）从图可以分析出，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口工作在方式</a:t>
            </a:r>
            <a:r>
              <a:rPr lang="zh-CN" altLang="en-US" b="1" u="sng" dirty="0">
                <a:latin typeface="宋体" panose="02010600030101010101" pitchFamily="2" charset="-122"/>
              </a:rPr>
              <a:t>  </a:t>
            </a:r>
            <a:r>
              <a:rPr lang="en-US" altLang="zh-CN" b="1" u="sng" dirty="0">
                <a:latin typeface="宋体" panose="02010600030101010101" pitchFamily="2" charset="-122"/>
              </a:rPr>
              <a:t>0   </a:t>
            </a:r>
            <a:r>
              <a:rPr lang="zh-CN" altLang="en-US" b="1" dirty="0">
                <a:latin typeface="宋体" panose="02010600030101010101" pitchFamily="2" charset="-122"/>
              </a:rPr>
              <a:t>的输</a:t>
            </a:r>
            <a:r>
              <a:rPr lang="zh-CN" altLang="en-US" b="1" u="sng" dirty="0">
                <a:latin typeface="宋体" panose="02010600030101010101" pitchFamily="2" charset="-122"/>
              </a:rPr>
              <a:t> 出  </a:t>
            </a:r>
            <a:r>
              <a:rPr lang="zh-CN" altLang="en-US" b="1" dirty="0">
                <a:latin typeface="宋体" panose="02010600030101010101" pitchFamily="2" charset="-122"/>
              </a:rPr>
              <a:t>（入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出）。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）假设</a:t>
            </a:r>
            <a:r>
              <a:rPr lang="en-US" altLang="zh-CN" b="1" dirty="0">
                <a:latin typeface="宋体" panose="02010600030101010101" pitchFamily="2" charset="-122"/>
              </a:rPr>
              <a:t>8255A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口工作在方式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的查询输出方式，编写</a:t>
            </a:r>
            <a:r>
              <a:rPr lang="en-US" altLang="zh-CN" b="1" dirty="0">
                <a:latin typeface="宋体" panose="02010600030101010101" pitchFamily="2" charset="-122"/>
              </a:rPr>
              <a:t>8255A</a:t>
            </a:r>
            <a:r>
              <a:rPr lang="zh-CN" altLang="en-US" b="1" dirty="0">
                <a:latin typeface="宋体" panose="02010600030101010101" pitchFamily="2" charset="-122"/>
              </a:rPr>
              <a:t>的初始化子程序</a:t>
            </a:r>
            <a:r>
              <a:rPr lang="en-US" altLang="zh-CN" b="1" dirty="0">
                <a:latin typeface="宋体" panose="02010600030101010101" pitchFamily="2" charset="-122"/>
              </a:rPr>
              <a:t>I8255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I8255A    PROC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   MOV      DX,203H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   MOV      AL,10100000B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   OUT      DX,AL     ;</a:t>
            </a:r>
            <a:r>
              <a:rPr lang="zh-CN" altLang="en-US" b="1" dirty="0">
                <a:latin typeface="宋体" panose="02010600030101010101" pitchFamily="2" charset="-122"/>
              </a:rPr>
              <a:t>写入工作方式字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宋体" panose="02010600030101010101" pitchFamily="2" charset="-122"/>
              </a:rPr>
              <a:t>MOV      AL,00001100B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   OUT      DX,AL 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   RET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I8255     ENDP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407236" y="4281238"/>
            <a:ext cx="1052345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）这片</a:t>
            </a:r>
            <a:r>
              <a:rPr lang="en-US" altLang="zh-CN" sz="2000" dirty="0"/>
              <a:t>8255A</a:t>
            </a:r>
            <a:r>
              <a:rPr lang="zh-CN" altLang="zh-CN" sz="2000" dirty="0"/>
              <a:t>的</a:t>
            </a:r>
            <a:r>
              <a:rPr lang="en-US" altLang="zh-CN" sz="2000" dirty="0"/>
              <a:t>A</a:t>
            </a:r>
            <a:r>
              <a:rPr lang="zh-CN" altLang="zh-CN" sz="2000" dirty="0"/>
              <a:t>口地址为</a:t>
            </a:r>
            <a:r>
              <a:rPr lang="en-US" altLang="zh-CN" sz="2000" u="sng" dirty="0"/>
              <a:t>   318   </a:t>
            </a:r>
            <a:r>
              <a:rPr lang="en-US" altLang="zh-CN" sz="2000" dirty="0"/>
              <a:t>H</a:t>
            </a:r>
            <a:r>
              <a:rPr lang="zh-CN" altLang="zh-CN" sz="2000" dirty="0"/>
              <a:t>，控制口的地址为</a:t>
            </a:r>
            <a:r>
              <a:rPr lang="en-US" altLang="zh-CN" sz="2000" u="sng" dirty="0"/>
              <a:t>   31B   </a:t>
            </a:r>
            <a:r>
              <a:rPr lang="en-US" altLang="zh-CN" sz="2000" dirty="0"/>
              <a:t>H</a:t>
            </a:r>
            <a:r>
              <a:rPr lang="zh-CN" altLang="zh-CN" sz="2000" dirty="0"/>
              <a:t>。程序功能是定义这片</a:t>
            </a:r>
            <a:r>
              <a:rPr lang="en-US" altLang="zh-CN" sz="2000" dirty="0"/>
              <a:t>8255A</a:t>
            </a:r>
            <a:r>
              <a:rPr lang="zh-CN" altLang="zh-CN" sz="2000" dirty="0"/>
              <a:t>的</a:t>
            </a:r>
            <a:r>
              <a:rPr lang="en-US" altLang="zh-CN" sz="2000" dirty="0"/>
              <a:t>A</a:t>
            </a:r>
            <a:r>
              <a:rPr lang="zh-CN" altLang="zh-CN" sz="2000" dirty="0"/>
              <a:t>口工作在</a:t>
            </a:r>
            <a:r>
              <a:rPr lang="en-US" altLang="zh-CN" sz="2000" u="sng" dirty="0"/>
              <a:t>    </a:t>
            </a:r>
            <a:r>
              <a:rPr lang="zh-CN" altLang="en-US" sz="2000" u="sng" dirty="0"/>
              <a:t>方式</a:t>
            </a:r>
            <a:r>
              <a:rPr lang="en-US" altLang="zh-CN" sz="2000" u="sng" dirty="0"/>
              <a:t>0</a:t>
            </a:r>
            <a:r>
              <a:rPr lang="zh-CN" altLang="en-US" sz="2000" u="sng" dirty="0"/>
              <a:t>输入    </a:t>
            </a:r>
            <a:r>
              <a:rPr lang="en-US" altLang="zh-CN" sz="2000" dirty="0"/>
              <a:t>(</a:t>
            </a:r>
            <a:r>
              <a:rPr lang="zh-CN" altLang="zh-CN" sz="2000" dirty="0"/>
              <a:t>填写工作方式，以及是输入还是输出</a:t>
            </a:r>
            <a:r>
              <a:rPr lang="en-US" altLang="zh-CN" sz="2000" dirty="0"/>
              <a:t>)</a:t>
            </a:r>
            <a:r>
              <a:rPr lang="zh-CN" altLang="zh-CN" sz="2000" dirty="0"/>
              <a:t>，</a:t>
            </a:r>
            <a:r>
              <a:rPr lang="en-US" altLang="zh-CN" sz="2000" dirty="0"/>
              <a:t>B</a:t>
            </a:r>
            <a:r>
              <a:rPr lang="zh-CN" altLang="zh-CN" sz="2000" dirty="0"/>
              <a:t>口工作在</a:t>
            </a:r>
            <a:r>
              <a:rPr lang="en-US" altLang="zh-CN" sz="2000" u="sng" dirty="0"/>
              <a:t>   </a:t>
            </a:r>
            <a:r>
              <a:rPr lang="zh-CN" altLang="en-US" sz="2000" u="sng" dirty="0"/>
              <a:t>方式</a:t>
            </a:r>
            <a:r>
              <a:rPr lang="en-US" altLang="zh-CN" sz="2000" u="sng" dirty="0"/>
              <a:t>1</a:t>
            </a:r>
            <a:r>
              <a:rPr lang="zh-CN" altLang="en-US" sz="2000" u="sng" dirty="0"/>
              <a:t>输入   </a:t>
            </a:r>
            <a:r>
              <a:rPr lang="en-US" altLang="zh-CN" sz="2000" dirty="0"/>
              <a:t>(</a:t>
            </a:r>
            <a:r>
              <a:rPr lang="zh-CN" altLang="zh-CN" sz="2000" dirty="0"/>
              <a:t>填写工作方式，以及</a:t>
            </a:r>
            <a:r>
              <a:rPr lang="zh-CN" altLang="en-US" sz="2000" dirty="0"/>
              <a:t>是</a:t>
            </a:r>
            <a:r>
              <a:rPr lang="zh-CN" altLang="zh-CN" sz="2000" dirty="0"/>
              <a:t>输入还是输出</a:t>
            </a:r>
            <a:r>
              <a:rPr lang="en-US" altLang="zh-CN" sz="2000" dirty="0"/>
              <a:t>)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）程序第</a:t>
            </a:r>
            <a:r>
              <a:rPr lang="en-US" altLang="zh-CN" sz="2000" dirty="0"/>
              <a:t>5</a:t>
            </a:r>
            <a:r>
              <a:rPr lang="zh-CN" altLang="zh-CN" sz="2000" dirty="0"/>
              <a:t>行写入</a:t>
            </a:r>
            <a:r>
              <a:rPr lang="en-US" altLang="zh-CN" sz="2000" dirty="0"/>
              <a:t>AL</a:t>
            </a:r>
            <a:r>
              <a:rPr lang="zh-CN" altLang="zh-CN" sz="2000" dirty="0"/>
              <a:t>中的是</a:t>
            </a:r>
            <a:r>
              <a:rPr lang="en-US" altLang="zh-CN" sz="2000" u="sng" dirty="0"/>
              <a:t>    </a:t>
            </a:r>
            <a:r>
              <a:rPr lang="zh-CN" altLang="en-US" sz="2000" u="sng" dirty="0"/>
              <a:t>置</a:t>
            </a:r>
            <a:r>
              <a:rPr lang="en-US" altLang="zh-CN" sz="2000" u="sng" dirty="0"/>
              <a:t>PC2</a:t>
            </a:r>
            <a:r>
              <a:rPr lang="zh-CN" altLang="en-US" sz="2000" u="sng" dirty="0"/>
              <a:t>口为</a:t>
            </a:r>
            <a:r>
              <a:rPr lang="en-US" altLang="zh-CN" sz="2000" u="sng" dirty="0"/>
              <a:t>1    </a:t>
            </a:r>
            <a:r>
              <a:rPr lang="zh-CN" altLang="zh-CN" sz="2000" dirty="0"/>
              <a:t>命令字，其功能是使中断允许触发器置</a:t>
            </a:r>
            <a:r>
              <a:rPr lang="en-US" altLang="zh-CN" sz="2000" u="sng" dirty="0"/>
              <a:t>  1   </a:t>
            </a:r>
            <a:r>
              <a:rPr lang="en-US" altLang="zh-CN" sz="2000" dirty="0"/>
              <a:t>(</a:t>
            </a:r>
            <a:r>
              <a:rPr lang="zh-CN" altLang="zh-CN" sz="2000" dirty="0"/>
              <a:t>填</a:t>
            </a:r>
            <a:r>
              <a:rPr lang="en-US" altLang="zh-CN" sz="2000" dirty="0"/>
              <a:t>1 </a:t>
            </a:r>
            <a:r>
              <a:rPr lang="zh-CN" altLang="zh-CN" sz="2000" dirty="0"/>
              <a:t>或</a:t>
            </a:r>
            <a:r>
              <a:rPr lang="en-US" altLang="zh-CN" sz="2000" dirty="0"/>
              <a:t>0)</a:t>
            </a:r>
            <a:r>
              <a:rPr lang="zh-CN" altLang="zh-CN" sz="2000" dirty="0"/>
              <a:t>，从而确定</a:t>
            </a:r>
            <a:r>
              <a:rPr lang="en-US" altLang="zh-CN" sz="2000" dirty="0"/>
              <a:t>CPU</a:t>
            </a:r>
            <a:r>
              <a:rPr lang="zh-CN" altLang="zh-CN" sz="2000" dirty="0"/>
              <a:t>将采用</a:t>
            </a:r>
            <a:r>
              <a:rPr lang="en-US" altLang="zh-CN" sz="2000" u="sng" dirty="0"/>
              <a:t>    </a:t>
            </a:r>
            <a:r>
              <a:rPr lang="zh-CN" altLang="en-US" sz="2000" u="sng" dirty="0"/>
              <a:t>中断    </a:t>
            </a:r>
            <a:r>
              <a:rPr lang="zh-CN" altLang="zh-CN" sz="2000" dirty="0"/>
              <a:t>方式</a:t>
            </a:r>
            <a:r>
              <a:rPr lang="en-US" altLang="zh-CN" sz="2000" dirty="0"/>
              <a:t>(</a:t>
            </a:r>
            <a:r>
              <a:rPr lang="zh-CN" altLang="zh-CN" sz="2000" dirty="0"/>
              <a:t>填查询或中断</a:t>
            </a:r>
            <a:r>
              <a:rPr lang="en-US" altLang="zh-CN" sz="2000" dirty="0"/>
              <a:t> )</a:t>
            </a:r>
            <a:r>
              <a:rPr lang="zh-CN" altLang="zh-CN" sz="2000" dirty="0"/>
              <a:t>完成数据的输入和输出。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767598" y="1617413"/>
            <a:ext cx="5661787" cy="2554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/>
              <a:t>(1)  </a:t>
            </a:r>
            <a:r>
              <a:rPr lang="pt-BR" altLang="zh-CN" sz="2000" dirty="0"/>
              <a:t>I8255 	PROC</a:t>
            </a:r>
            <a:endParaRPr lang="zh-CN" altLang="zh-CN" sz="2000" dirty="0"/>
          </a:p>
          <a:p>
            <a:pPr eaLnBrk="1" hangingPunct="1">
              <a:defRPr/>
            </a:pPr>
            <a:r>
              <a:rPr lang="pt-BR" altLang="zh-CN" sz="2000" dirty="0"/>
              <a:t>(2)  MOV  DX, 31BH </a:t>
            </a:r>
            <a:endParaRPr lang="zh-CN" altLang="zh-CN" sz="2000" dirty="0"/>
          </a:p>
          <a:p>
            <a:pPr marL="457200" indent="-457200" eaLnBrk="1" hangingPunct="1">
              <a:buFontTx/>
              <a:buAutoNum type="arabicParenBoth" startAt="3"/>
              <a:defRPr/>
            </a:pPr>
            <a:r>
              <a:rPr lang="pt-BR" altLang="zh-CN" sz="2000" dirty="0"/>
              <a:t>MOV  AL, 97H</a:t>
            </a:r>
            <a:endParaRPr lang="pt-BR" altLang="zh-CN" sz="2000" dirty="0"/>
          </a:p>
          <a:p>
            <a:pPr marL="457200" indent="-457200" eaLnBrk="1" hangingPunct="1">
              <a:buFontTx/>
              <a:buAutoNum type="arabicParenBoth" startAt="3"/>
              <a:defRPr/>
            </a:pPr>
            <a:r>
              <a:rPr lang="pt-BR" altLang="zh-CN" sz="2000" dirty="0"/>
              <a:t> OUT DX,AL</a:t>
            </a:r>
            <a:endParaRPr lang="pt-BR" altLang="zh-CN" sz="2000" dirty="0"/>
          </a:p>
          <a:p>
            <a:pPr marL="457200" indent="-457200" eaLnBrk="1" hangingPunct="1">
              <a:buFontTx/>
              <a:buAutoNum type="arabicParenBoth" startAt="3"/>
              <a:defRPr/>
            </a:pPr>
            <a:r>
              <a:rPr lang="pt-BR" altLang="zh-CN" sz="2000" dirty="0"/>
              <a:t>MOV AL,05H</a:t>
            </a:r>
            <a:endParaRPr lang="pt-BR" altLang="zh-CN" sz="2000" dirty="0"/>
          </a:p>
          <a:p>
            <a:pPr marL="457200" indent="-457200" eaLnBrk="1" hangingPunct="1">
              <a:buFontTx/>
              <a:buAutoNum type="arabicParenBoth" startAt="3"/>
              <a:defRPr/>
            </a:pPr>
            <a:r>
              <a:rPr lang="pt-BR" altLang="zh-CN" sz="2000" dirty="0"/>
              <a:t>OUT DX,AL</a:t>
            </a:r>
            <a:endParaRPr lang="pt-BR" altLang="zh-CN" sz="2000" dirty="0"/>
          </a:p>
          <a:p>
            <a:pPr marL="457200" indent="-457200" eaLnBrk="1" hangingPunct="1">
              <a:buFontTx/>
              <a:buAutoNum type="arabicParenBoth" startAt="3"/>
              <a:defRPr/>
            </a:pPr>
            <a:r>
              <a:rPr lang="pt-BR" altLang="zh-CN" sz="2000" dirty="0"/>
              <a:t>RET</a:t>
            </a:r>
            <a:endParaRPr lang="pt-BR" altLang="zh-CN" sz="2000" dirty="0"/>
          </a:p>
          <a:p>
            <a:pPr marL="457200" indent="-457200" eaLnBrk="1" hangingPunct="1">
              <a:buFontTx/>
              <a:buAutoNum type="arabicParenBoth" startAt="3"/>
              <a:defRPr/>
            </a:pPr>
            <a:r>
              <a:rPr lang="pt-BR" altLang="zh-CN" sz="2000" dirty="0"/>
              <a:t>I8255 ENDP</a:t>
            </a:r>
            <a:endParaRPr lang="zh-CN" altLang="zh-CN" sz="2000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51699" y="1257051"/>
            <a:ext cx="88288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阅读以下程序 并完成填空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812132" y="1143001"/>
            <a:ext cx="1010051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两台</a:t>
            </a:r>
            <a:r>
              <a:rPr lang="en-US" altLang="zh-CN" sz="2800" b="1" dirty="0">
                <a:latin typeface="宋体" panose="02010600030101010101" pitchFamily="2" charset="-122"/>
              </a:rPr>
              <a:t>PC</a:t>
            </a:r>
            <a:r>
              <a:rPr lang="zh-CN" altLang="en-US" sz="2800" b="1" dirty="0">
                <a:latin typeface="宋体" panose="02010600030101010101" pitchFamily="2" charset="-122"/>
              </a:rPr>
              <a:t>机利用主串口进行点</a:t>
            </a:r>
            <a:r>
              <a:rPr lang="en-US" altLang="zh-CN" sz="2800" b="1" dirty="0">
                <a:latin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</a:rPr>
              <a:t>点单工通信（不用联络线），发送采用查询方式，接收采用中断方式。一帧字符包含</a:t>
            </a:r>
            <a:r>
              <a:rPr lang="en-US" altLang="zh-CN" sz="2800" b="1" dirty="0">
                <a:latin typeface="宋体" panose="02010600030101010101" pitchFamily="2" charset="-122"/>
              </a:rPr>
              <a:t>7</a:t>
            </a:r>
            <a:r>
              <a:rPr lang="zh-CN" altLang="en-US" sz="2800" b="1" dirty="0">
                <a:latin typeface="宋体" panose="02010600030101010101" pitchFamily="2" charset="-122"/>
              </a:rPr>
              <a:t>个数据位，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个停止位，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个校验位，通信速率为</a:t>
            </a:r>
            <a:r>
              <a:rPr lang="en-US" altLang="zh-CN" sz="2800" b="1" dirty="0">
                <a:latin typeface="宋体" panose="02010600030101010101" pitchFamily="2" charset="-122"/>
              </a:rPr>
              <a:t>4800</a:t>
            </a:r>
            <a:r>
              <a:rPr lang="zh-CN" altLang="en-US" sz="2800" b="1" dirty="0">
                <a:latin typeface="宋体" panose="02010600030101010101" pitchFamily="2" charset="-122"/>
              </a:rPr>
              <a:t>波特（分频系数为</a:t>
            </a:r>
            <a:r>
              <a:rPr lang="en-US" altLang="zh-CN" sz="2800" b="1" dirty="0">
                <a:latin typeface="宋体" panose="02010600030101010101" pitchFamily="2" charset="-122"/>
              </a:rPr>
              <a:t>0018H</a:t>
            </a:r>
            <a:r>
              <a:rPr lang="zh-CN" altLang="en-US" sz="2800" b="1" dirty="0">
                <a:latin typeface="宋体" panose="02010600030101010101" pitchFamily="2" charset="-122"/>
              </a:rPr>
              <a:t>）。</a:t>
            </a:r>
            <a:endParaRPr lang="zh-CN" altLang="en-US" sz="2800" b="1" dirty="0"/>
          </a:p>
        </p:txBody>
      </p:sp>
      <p:sp>
        <p:nvSpPr>
          <p:cNvPr id="53251" name="Rectangle 6"/>
          <p:cNvSpPr>
            <a:spLocks noChangeArrowheads="1"/>
          </p:cNvSpPr>
          <p:nvPr/>
        </p:nvSpPr>
        <p:spPr bwMode="auto">
          <a:xfrm>
            <a:off x="812132" y="3200401"/>
            <a:ext cx="101005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）下图是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两机的</a:t>
            </a:r>
            <a:r>
              <a:rPr lang="en-US" altLang="zh-CN" sz="2400" b="1" dirty="0">
                <a:latin typeface="宋体" panose="02010600030101010101" pitchFamily="2" charset="-122"/>
              </a:rPr>
              <a:t>RS</a:t>
            </a:r>
            <a:r>
              <a:rPr lang="en-US" altLang="zh-CN" sz="2400" b="1" dirty="0"/>
              <a:t>—</a:t>
            </a:r>
            <a:r>
              <a:rPr lang="en-US" altLang="zh-CN" sz="2400" b="1" dirty="0">
                <a:latin typeface="宋体" panose="02010600030101010101" pitchFamily="2" charset="-122"/>
              </a:rPr>
              <a:t>232C</a:t>
            </a:r>
            <a:r>
              <a:rPr lang="zh-CN" altLang="en-US" sz="2400" b="1" dirty="0">
                <a:latin typeface="宋体" panose="02010600030101010101" pitchFamily="2" charset="-122"/>
              </a:rPr>
              <a:t>接口示意图，根据题意完成连线（不可有多余连线）。</a:t>
            </a:r>
            <a:endParaRPr lang="zh-CN" altLang="en-US" sz="2400" b="1" dirty="0"/>
          </a:p>
          <a:p>
            <a:pPr algn="ctr">
              <a:spcBef>
                <a:spcPct val="50000"/>
              </a:spcBef>
              <a:buFontTx/>
              <a:buNone/>
            </a:pPr>
            <a:endParaRPr lang="en-US" altLang="zh-CN" sz="2400" b="1" dirty="0"/>
          </a:p>
        </p:txBody>
      </p:sp>
      <p:grpSp>
        <p:nvGrpSpPr>
          <p:cNvPr id="53252" name="Group 7"/>
          <p:cNvGrpSpPr/>
          <p:nvPr/>
        </p:nvGrpSpPr>
        <p:grpSpPr bwMode="auto">
          <a:xfrm>
            <a:off x="3865564" y="4114800"/>
            <a:ext cx="3297237" cy="2286000"/>
            <a:chOff x="3134" y="12029"/>
            <a:chExt cx="2274" cy="1725"/>
          </a:xfrm>
        </p:grpSpPr>
        <p:sp>
          <p:nvSpPr>
            <p:cNvPr id="53253" name="Rectangle 8"/>
            <p:cNvSpPr>
              <a:spLocks noChangeArrowheads="1"/>
            </p:cNvSpPr>
            <p:nvPr/>
          </p:nvSpPr>
          <p:spPr bwMode="auto">
            <a:xfrm>
              <a:off x="3134" y="12073"/>
              <a:ext cx="480" cy="16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53254" name="Text Box 9"/>
            <p:cNvSpPr txBox="1">
              <a:spLocks noChangeArrowheads="1"/>
            </p:cNvSpPr>
            <p:nvPr/>
          </p:nvSpPr>
          <p:spPr bwMode="auto">
            <a:xfrm>
              <a:off x="3279" y="12044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2</a:t>
              </a:r>
              <a:endParaRPr kumimoji="0" lang="en-US" altLang="zh-CN" sz="2400" b="1"/>
            </a:p>
          </p:txBody>
        </p:sp>
        <p:sp>
          <p:nvSpPr>
            <p:cNvPr id="53255" name="Text Box 10"/>
            <p:cNvSpPr txBox="1">
              <a:spLocks noChangeArrowheads="1"/>
            </p:cNvSpPr>
            <p:nvPr/>
          </p:nvSpPr>
          <p:spPr bwMode="auto">
            <a:xfrm>
              <a:off x="3279" y="12286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3</a:t>
              </a:r>
              <a:endParaRPr kumimoji="0" lang="en-US" altLang="zh-CN" sz="2400" b="1"/>
            </a:p>
          </p:txBody>
        </p:sp>
        <p:sp>
          <p:nvSpPr>
            <p:cNvPr id="53256" name="Text Box 11"/>
            <p:cNvSpPr txBox="1">
              <a:spLocks noChangeArrowheads="1"/>
            </p:cNvSpPr>
            <p:nvPr/>
          </p:nvSpPr>
          <p:spPr bwMode="auto">
            <a:xfrm>
              <a:off x="3268" y="12529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4</a:t>
              </a:r>
              <a:endParaRPr kumimoji="0" lang="en-US" altLang="zh-CN" sz="2400" b="1"/>
            </a:p>
          </p:txBody>
        </p:sp>
        <p:sp>
          <p:nvSpPr>
            <p:cNvPr id="53257" name="Text Box 12"/>
            <p:cNvSpPr txBox="1">
              <a:spLocks noChangeArrowheads="1"/>
            </p:cNvSpPr>
            <p:nvPr/>
          </p:nvSpPr>
          <p:spPr bwMode="auto">
            <a:xfrm>
              <a:off x="3279" y="12771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5</a:t>
              </a:r>
              <a:endParaRPr kumimoji="0" lang="en-US" altLang="zh-CN" sz="2400" b="1"/>
            </a:p>
          </p:txBody>
        </p:sp>
        <p:sp>
          <p:nvSpPr>
            <p:cNvPr id="53258" name="Text Box 13"/>
            <p:cNvSpPr txBox="1">
              <a:spLocks noChangeArrowheads="1"/>
            </p:cNvSpPr>
            <p:nvPr/>
          </p:nvSpPr>
          <p:spPr bwMode="auto">
            <a:xfrm>
              <a:off x="3279" y="13014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6</a:t>
              </a:r>
              <a:endParaRPr kumimoji="0" lang="en-US" altLang="zh-CN" sz="2400" b="1"/>
            </a:p>
          </p:txBody>
        </p:sp>
        <p:sp>
          <p:nvSpPr>
            <p:cNvPr id="53259" name="Text Box 14"/>
            <p:cNvSpPr txBox="1">
              <a:spLocks noChangeArrowheads="1"/>
            </p:cNvSpPr>
            <p:nvPr/>
          </p:nvSpPr>
          <p:spPr bwMode="auto">
            <a:xfrm>
              <a:off x="3279" y="13256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20</a:t>
              </a:r>
              <a:endParaRPr kumimoji="0" lang="en-US" altLang="zh-CN" sz="2400" b="1"/>
            </a:p>
          </p:txBody>
        </p:sp>
        <p:sp>
          <p:nvSpPr>
            <p:cNvPr id="53260" name="Rectangle 15"/>
            <p:cNvSpPr>
              <a:spLocks noChangeArrowheads="1"/>
            </p:cNvSpPr>
            <p:nvPr/>
          </p:nvSpPr>
          <p:spPr bwMode="auto">
            <a:xfrm>
              <a:off x="4859" y="12058"/>
              <a:ext cx="480" cy="16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/>
            </a:p>
          </p:txBody>
        </p:sp>
        <p:sp>
          <p:nvSpPr>
            <p:cNvPr id="53261" name="Text Box 16"/>
            <p:cNvSpPr txBox="1">
              <a:spLocks noChangeArrowheads="1"/>
            </p:cNvSpPr>
            <p:nvPr/>
          </p:nvSpPr>
          <p:spPr bwMode="auto">
            <a:xfrm>
              <a:off x="5004" y="12029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2</a:t>
              </a:r>
              <a:endParaRPr kumimoji="0" lang="en-US" altLang="zh-CN" sz="2400" b="1"/>
            </a:p>
          </p:txBody>
        </p:sp>
        <p:sp>
          <p:nvSpPr>
            <p:cNvPr id="53262" name="Text Box 17"/>
            <p:cNvSpPr txBox="1">
              <a:spLocks noChangeArrowheads="1"/>
            </p:cNvSpPr>
            <p:nvPr/>
          </p:nvSpPr>
          <p:spPr bwMode="auto">
            <a:xfrm>
              <a:off x="5004" y="12271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3</a:t>
              </a:r>
              <a:endParaRPr kumimoji="0" lang="en-US" altLang="zh-CN" sz="2400" b="1"/>
            </a:p>
          </p:txBody>
        </p:sp>
        <p:sp>
          <p:nvSpPr>
            <p:cNvPr id="53263" name="Text Box 18"/>
            <p:cNvSpPr txBox="1">
              <a:spLocks noChangeArrowheads="1"/>
            </p:cNvSpPr>
            <p:nvPr/>
          </p:nvSpPr>
          <p:spPr bwMode="auto">
            <a:xfrm>
              <a:off x="4993" y="12514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4</a:t>
              </a:r>
              <a:endParaRPr kumimoji="0" lang="en-US" altLang="zh-CN" sz="2400" b="1"/>
            </a:p>
          </p:txBody>
        </p:sp>
        <p:sp>
          <p:nvSpPr>
            <p:cNvPr id="53264" name="Text Box 19"/>
            <p:cNvSpPr txBox="1">
              <a:spLocks noChangeArrowheads="1"/>
            </p:cNvSpPr>
            <p:nvPr/>
          </p:nvSpPr>
          <p:spPr bwMode="auto">
            <a:xfrm>
              <a:off x="5004" y="12756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5</a:t>
              </a:r>
              <a:endParaRPr kumimoji="0" lang="en-US" altLang="zh-CN" sz="2400" b="1"/>
            </a:p>
          </p:txBody>
        </p:sp>
        <p:sp>
          <p:nvSpPr>
            <p:cNvPr id="53265" name="Text Box 20"/>
            <p:cNvSpPr txBox="1">
              <a:spLocks noChangeArrowheads="1"/>
            </p:cNvSpPr>
            <p:nvPr/>
          </p:nvSpPr>
          <p:spPr bwMode="auto">
            <a:xfrm>
              <a:off x="5004" y="12999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6</a:t>
              </a:r>
              <a:endParaRPr kumimoji="0" lang="en-US" altLang="zh-CN" sz="2400" b="1"/>
            </a:p>
          </p:txBody>
        </p:sp>
        <p:sp>
          <p:nvSpPr>
            <p:cNvPr id="53266" name="Text Box 21"/>
            <p:cNvSpPr txBox="1">
              <a:spLocks noChangeArrowheads="1"/>
            </p:cNvSpPr>
            <p:nvPr/>
          </p:nvSpPr>
          <p:spPr bwMode="auto">
            <a:xfrm>
              <a:off x="5004" y="13241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20</a:t>
              </a:r>
              <a:endParaRPr kumimoji="0" lang="en-US" altLang="zh-CN" sz="2400" b="1"/>
            </a:p>
          </p:txBody>
        </p:sp>
        <p:sp>
          <p:nvSpPr>
            <p:cNvPr id="53267" name="Text Box 22"/>
            <p:cNvSpPr txBox="1">
              <a:spLocks noChangeArrowheads="1"/>
            </p:cNvSpPr>
            <p:nvPr/>
          </p:nvSpPr>
          <p:spPr bwMode="auto">
            <a:xfrm>
              <a:off x="5004" y="13484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7</a:t>
              </a:r>
              <a:endParaRPr kumimoji="0" lang="en-US" altLang="zh-CN" sz="2400" b="1"/>
            </a:p>
          </p:txBody>
        </p:sp>
        <p:sp>
          <p:nvSpPr>
            <p:cNvPr id="53268" name="Text Box 23"/>
            <p:cNvSpPr txBox="1">
              <a:spLocks noChangeArrowheads="1"/>
            </p:cNvSpPr>
            <p:nvPr/>
          </p:nvSpPr>
          <p:spPr bwMode="auto">
            <a:xfrm>
              <a:off x="3293" y="13460"/>
              <a:ext cx="4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 b="1"/>
                <a:t>7</a:t>
              </a:r>
              <a:endParaRPr kumimoji="0" lang="en-US" altLang="zh-CN" sz="2400" b="1"/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3660</Words>
  <Application>WPS 演示</Application>
  <PresentationFormat>自定义</PresentationFormat>
  <Paragraphs>290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方正书宋_GBK</vt:lpstr>
      <vt:lpstr>Wingdings</vt:lpstr>
      <vt:lpstr>宋体</vt:lpstr>
      <vt:lpstr>汉仪书宋二KW</vt:lpstr>
      <vt:lpstr>Impact</vt:lpstr>
      <vt:lpstr>微软雅黑</vt:lpstr>
      <vt:lpstr>汉仪旗黑</vt:lpstr>
      <vt:lpstr>Microsoft Yahei</vt:lpstr>
      <vt:lpstr>苹方-简</vt:lpstr>
      <vt:lpstr>Times New Roman</vt:lpstr>
      <vt:lpstr>华文新魏</vt:lpstr>
      <vt:lpstr>华文彩云</vt:lpstr>
      <vt:lpstr>宋体-简</vt:lpstr>
      <vt:lpstr>宋体</vt:lpstr>
      <vt:lpstr>Arial Unicode MS</vt:lpstr>
      <vt:lpstr>Calibri</vt:lpstr>
      <vt:lpstr>Helvetica Neue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骆冰清</dc:creator>
  <cp:lastModifiedBy>NJR10byh</cp:lastModifiedBy>
  <cp:revision>38</cp:revision>
  <dcterms:created xsi:type="dcterms:W3CDTF">2020-12-28T13:44:24Z</dcterms:created>
  <dcterms:modified xsi:type="dcterms:W3CDTF">2020-12-28T13:44:24Z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