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handoutMasterIdLst>
    <p:handoutMasterId r:id="rId38"/>
  </p:handoutMasterIdLst>
  <p:sldIdLst>
    <p:sldId id="272" r:id="rId2"/>
    <p:sldId id="319" r:id="rId3"/>
    <p:sldId id="435" r:id="rId4"/>
    <p:sldId id="432" r:id="rId5"/>
    <p:sldId id="369" r:id="rId6"/>
    <p:sldId id="296" r:id="rId7"/>
    <p:sldId id="321" r:id="rId8"/>
    <p:sldId id="322" r:id="rId9"/>
    <p:sldId id="417" r:id="rId10"/>
    <p:sldId id="418" r:id="rId11"/>
    <p:sldId id="381" r:id="rId12"/>
    <p:sldId id="324" r:id="rId13"/>
    <p:sldId id="383" r:id="rId14"/>
    <p:sldId id="398" r:id="rId15"/>
    <p:sldId id="406" r:id="rId16"/>
    <p:sldId id="407" r:id="rId17"/>
    <p:sldId id="408" r:id="rId18"/>
    <p:sldId id="409" r:id="rId19"/>
    <p:sldId id="410" r:id="rId20"/>
    <p:sldId id="327" r:id="rId21"/>
    <p:sldId id="300" r:id="rId22"/>
    <p:sldId id="433" r:id="rId23"/>
    <p:sldId id="434" r:id="rId24"/>
    <p:sldId id="438" r:id="rId25"/>
    <p:sldId id="439" r:id="rId26"/>
    <p:sldId id="436" r:id="rId27"/>
    <p:sldId id="413" r:id="rId28"/>
    <p:sldId id="328" r:id="rId29"/>
    <p:sldId id="389" r:id="rId30"/>
    <p:sldId id="387" r:id="rId31"/>
    <p:sldId id="430" r:id="rId32"/>
    <p:sldId id="329" r:id="rId33"/>
    <p:sldId id="289" r:id="rId34"/>
    <p:sldId id="290" r:id="rId35"/>
    <p:sldId id="291" r:id="rId36"/>
  </p:sldIdLst>
  <p:sldSz cx="9144000" cy="6858000" type="screen4x3"/>
  <p:notesSz cx="6761163" cy="9942513"/>
  <p:defaultTextStyle>
    <a:defPPr>
      <a:defRPr lang="en-US"/>
    </a:defPPr>
    <a:lvl1pPr algn="l" rtl="0" eaLnBrk="0" fontAlgn="base" hangingPunct="0">
      <a:spcBef>
        <a:spcPct val="0"/>
      </a:spcBef>
      <a:spcAft>
        <a:spcPct val="0"/>
      </a:spcAft>
      <a:defRPr sz="4000" kern="1200">
        <a:solidFill>
          <a:schemeClr val="tx2"/>
        </a:solidFill>
        <a:latin typeface="Helvetica"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000" kern="1200">
        <a:solidFill>
          <a:schemeClr val="tx2"/>
        </a:solidFill>
        <a:latin typeface="Helvetica"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000" kern="1200">
        <a:solidFill>
          <a:schemeClr val="tx2"/>
        </a:solidFill>
        <a:latin typeface="Helvetica"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000" kern="1200">
        <a:solidFill>
          <a:schemeClr val="tx2"/>
        </a:solidFill>
        <a:latin typeface="Helvetica"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000" kern="1200">
        <a:solidFill>
          <a:schemeClr val="tx2"/>
        </a:solidFill>
        <a:latin typeface="Helvetica" panose="020B0604020202020204" pitchFamily="34" charset="0"/>
        <a:ea typeface="宋体" panose="02010600030101010101" pitchFamily="2" charset="-122"/>
        <a:cs typeface="+mn-cs"/>
      </a:defRPr>
    </a:lvl5pPr>
    <a:lvl6pPr marL="2286000" algn="l" defTabSz="914400" rtl="0" eaLnBrk="1" latinLnBrk="0" hangingPunct="1">
      <a:defRPr sz="4000" kern="1200">
        <a:solidFill>
          <a:schemeClr val="tx2"/>
        </a:solidFill>
        <a:latin typeface="Helvetica" panose="020B0604020202020204" pitchFamily="34" charset="0"/>
        <a:ea typeface="宋体" panose="02010600030101010101" pitchFamily="2" charset="-122"/>
        <a:cs typeface="+mn-cs"/>
      </a:defRPr>
    </a:lvl6pPr>
    <a:lvl7pPr marL="2743200" algn="l" defTabSz="914400" rtl="0" eaLnBrk="1" latinLnBrk="0" hangingPunct="1">
      <a:defRPr sz="4000" kern="1200">
        <a:solidFill>
          <a:schemeClr val="tx2"/>
        </a:solidFill>
        <a:latin typeface="Helvetica" panose="020B0604020202020204" pitchFamily="34" charset="0"/>
        <a:ea typeface="宋体" panose="02010600030101010101" pitchFamily="2" charset="-122"/>
        <a:cs typeface="+mn-cs"/>
      </a:defRPr>
    </a:lvl7pPr>
    <a:lvl8pPr marL="3200400" algn="l" defTabSz="914400" rtl="0" eaLnBrk="1" latinLnBrk="0" hangingPunct="1">
      <a:defRPr sz="4000" kern="1200">
        <a:solidFill>
          <a:schemeClr val="tx2"/>
        </a:solidFill>
        <a:latin typeface="Helvetica" panose="020B0604020202020204" pitchFamily="34" charset="0"/>
        <a:ea typeface="宋体" panose="02010600030101010101" pitchFamily="2" charset="-122"/>
        <a:cs typeface="+mn-cs"/>
      </a:defRPr>
    </a:lvl8pPr>
    <a:lvl9pPr marL="3657600" algn="l" defTabSz="914400" rtl="0" eaLnBrk="1" latinLnBrk="0" hangingPunct="1">
      <a:defRPr sz="4000" kern="1200">
        <a:solidFill>
          <a:schemeClr val="tx2"/>
        </a:solidFill>
        <a:latin typeface="Helvetica"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93" autoAdjust="0"/>
    <p:restoredTop sz="91285" autoAdjust="0"/>
  </p:normalViewPr>
  <p:slideViewPr>
    <p:cSldViewPr>
      <p:cViewPr varScale="1">
        <p:scale>
          <a:sx n="110" d="100"/>
          <a:sy n="110" d="100"/>
        </p:scale>
        <p:origin x="1380" y="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532"/>
    </p:cViewPr>
  </p:sorterViewPr>
  <p:notesViewPr>
    <p:cSldViewPr>
      <p:cViewPr varScale="1">
        <p:scale>
          <a:sx n="50" d="100"/>
          <a:sy n="50" d="100"/>
        </p:scale>
        <p:origin x="2440"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Helvetica" panose="020B0604020202020204" pitchFamily="34" charset="0"/>
              </a:defRPr>
            </a:lvl1pPr>
          </a:lstStyle>
          <a:p>
            <a:pPr>
              <a:defRPr/>
            </a:pPr>
            <a:endParaRPr lang="zh-CN" altLang="en-US"/>
          </a:p>
        </p:txBody>
      </p:sp>
      <p:sp>
        <p:nvSpPr>
          <p:cNvPr id="73731" name="Rectangle 3"/>
          <p:cNvSpPr>
            <a:spLocks noGrp="1" noChangeArrowheads="1"/>
          </p:cNvSpPr>
          <p:nvPr>
            <p:ph type="dt" sz="quarter" idx="1"/>
          </p:nvPr>
        </p:nvSpPr>
        <p:spPr bwMode="auto">
          <a:xfrm>
            <a:off x="3830638" y="0"/>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Helvetica" panose="020B0604020202020204" pitchFamily="34" charset="0"/>
              </a:defRPr>
            </a:lvl1pPr>
          </a:lstStyle>
          <a:p>
            <a:pPr>
              <a:defRPr/>
            </a:pPr>
            <a:fld id="{A4DECD51-3BC8-4B1E-B431-909AD8645703}" type="datetimeFigureOut">
              <a:rPr lang="zh-CN" altLang="en-US"/>
              <a:pPr>
                <a:defRPr/>
              </a:pPr>
              <a:t>2021/3/2</a:t>
            </a:fld>
            <a:endParaRPr lang="zh-CN" altLang="en-US"/>
          </a:p>
        </p:txBody>
      </p:sp>
      <p:sp>
        <p:nvSpPr>
          <p:cNvPr id="73732" name="Rectangle 4"/>
          <p:cNvSpPr>
            <a:spLocks noGrp="1" noChangeArrowheads="1"/>
          </p:cNvSpPr>
          <p:nvPr>
            <p:ph type="ftr" sz="quarter" idx="2"/>
          </p:nvPr>
        </p:nvSpPr>
        <p:spPr bwMode="auto">
          <a:xfrm>
            <a:off x="0"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Helvetica" panose="020B0604020202020204" pitchFamily="34" charset="0"/>
              </a:defRPr>
            </a:lvl1pPr>
          </a:lstStyle>
          <a:p>
            <a:pPr>
              <a:defRPr/>
            </a:pPr>
            <a:endParaRPr lang="zh-CN" altLang="en-US"/>
          </a:p>
        </p:txBody>
      </p:sp>
      <p:sp>
        <p:nvSpPr>
          <p:cNvPr id="73733" name="Rectangle 5"/>
          <p:cNvSpPr>
            <a:spLocks noGrp="1" noChangeArrowheads="1"/>
          </p:cNvSpPr>
          <p:nvPr>
            <p:ph type="sldNum" sz="quarter" idx="3"/>
          </p:nvPr>
        </p:nvSpPr>
        <p:spPr bwMode="auto">
          <a:xfrm>
            <a:off x="3830638" y="9445625"/>
            <a:ext cx="29305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Helvetica" panose="020B0604020202020204" pitchFamily="34" charset="0"/>
              </a:defRPr>
            </a:lvl1pPr>
          </a:lstStyle>
          <a:p>
            <a:pPr>
              <a:defRPr/>
            </a:pPr>
            <a:fld id="{3B1EF57F-2ADF-4704-A300-E57F471F60B9}" type="slidenum">
              <a:rPr lang="zh-CN" altLang="en-US"/>
              <a:pPr>
                <a:defRPr/>
              </a:pPr>
              <a:t>‹#›</a:t>
            </a:fld>
            <a:endParaRPr lang="zh-CN" altLang="en-US"/>
          </a:p>
        </p:txBody>
      </p:sp>
    </p:spTree>
    <p:extLst>
      <p:ext uri="{BB962C8B-B14F-4D97-AF65-F5344CB8AC3E}">
        <p14:creationId xmlns:p14="http://schemas.microsoft.com/office/powerpoint/2010/main" val="1407440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3052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ea typeface="MS PGothic" panose="020B0600070205080204" pitchFamily="34" charset="-128"/>
              </a:defRPr>
            </a:lvl1pPr>
          </a:lstStyle>
          <a:p>
            <a:pPr>
              <a:defRPr/>
            </a:pPr>
            <a:endParaRPr lang="en-US" altLang="zh-CN"/>
          </a:p>
        </p:txBody>
      </p:sp>
      <p:sp>
        <p:nvSpPr>
          <p:cNvPr id="28675" name="Rectangle 3"/>
          <p:cNvSpPr>
            <a:spLocks noGrp="1" noChangeArrowheads="1"/>
          </p:cNvSpPr>
          <p:nvPr>
            <p:ph type="dt" idx="1"/>
          </p:nvPr>
        </p:nvSpPr>
        <p:spPr bwMode="auto">
          <a:xfrm>
            <a:off x="3830638" y="0"/>
            <a:ext cx="293052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ea typeface="MS PGothic" panose="020B0600070205080204" pitchFamily="34" charset="-128"/>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895350" y="746125"/>
            <a:ext cx="4970463"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01700" y="4722813"/>
            <a:ext cx="4957763" cy="4473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p>
        </p:txBody>
      </p:sp>
      <p:sp>
        <p:nvSpPr>
          <p:cNvPr id="28678" name="Rectangle 6"/>
          <p:cNvSpPr>
            <a:spLocks noGrp="1" noChangeArrowheads="1"/>
          </p:cNvSpPr>
          <p:nvPr>
            <p:ph type="ftr" sz="quarter" idx="4"/>
          </p:nvPr>
        </p:nvSpPr>
        <p:spPr bwMode="auto">
          <a:xfrm>
            <a:off x="0" y="9445625"/>
            <a:ext cx="293052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ea typeface="MS PGothic" panose="020B0600070205080204" pitchFamily="34" charset="-128"/>
              </a:defRPr>
            </a:lvl1pPr>
          </a:lstStyle>
          <a:p>
            <a:pPr>
              <a:defRPr/>
            </a:pPr>
            <a:endParaRPr lang="en-US" altLang="zh-CN"/>
          </a:p>
        </p:txBody>
      </p:sp>
      <p:sp>
        <p:nvSpPr>
          <p:cNvPr id="28679" name="Rectangle 7"/>
          <p:cNvSpPr>
            <a:spLocks noGrp="1" noChangeArrowheads="1"/>
          </p:cNvSpPr>
          <p:nvPr>
            <p:ph type="sldNum" sz="quarter" idx="5"/>
          </p:nvPr>
        </p:nvSpPr>
        <p:spPr bwMode="auto">
          <a:xfrm>
            <a:off x="3830638" y="9445625"/>
            <a:ext cx="293052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ea typeface="MS PGothic" panose="020B0600070205080204" pitchFamily="34" charset="-128"/>
              </a:defRPr>
            </a:lvl1pPr>
          </a:lstStyle>
          <a:p>
            <a:pPr>
              <a:defRPr/>
            </a:pPr>
            <a:fld id="{C79AA9E7-9D68-4DAD-B514-68FC8453395A}" type="slidenum">
              <a:rPr lang="en-US" altLang="zh-CN"/>
              <a:pPr>
                <a:defRPr/>
              </a:pPr>
              <a:t>‹#›</a:t>
            </a:fld>
            <a:endParaRPr lang="en-US" altLang="zh-CN"/>
          </a:p>
        </p:txBody>
      </p:sp>
    </p:spTree>
    <p:extLst>
      <p:ext uri="{BB962C8B-B14F-4D97-AF65-F5344CB8AC3E}">
        <p14:creationId xmlns:p14="http://schemas.microsoft.com/office/powerpoint/2010/main" val="1648405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177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355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533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7239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F3637A7-0EB1-44AB-B708-39DF916D8A5D}" type="slidenum">
              <a:rPr lang="en-US" altLang="zh-CN" smtClean="0"/>
              <a:pPr>
                <a:spcBef>
                  <a:spcPct val="0"/>
                </a:spcBef>
              </a:pPr>
              <a:t>1</a:t>
            </a:fld>
            <a:endParaRPr lang="en-US" altLang="zh-CN"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290982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64484695-7F3D-4AC6-B4BF-957B6127F27E}" type="slidenum">
              <a:rPr lang="en-US" altLang="zh-CN"/>
              <a:pPr algn="r">
                <a:spcBef>
                  <a:spcPct val="0"/>
                </a:spcBef>
              </a:pPr>
              <a:t>10</a:t>
            </a:fld>
            <a:endParaRPr lang="en-US" altLang="zh-CN"/>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latin typeface="Arial" panose="020B0604020202020204" pitchFamily="34" charset="0"/>
                <a:ea typeface="宋体" panose="02010600030101010101" pitchFamily="2" charset="-122"/>
              </a:rPr>
              <a:t>软件</a:t>
            </a:r>
            <a:r>
              <a:rPr lang="zh-CN" altLang="en-US" smtClean="0">
                <a:latin typeface="Arial" panose="020B0604020202020204" pitchFamily="34" charset="0"/>
                <a:ea typeface="宋体" panose="02010600030101010101" pitchFamily="2" charset="-122"/>
              </a:rPr>
              <a:t> </a:t>
            </a:r>
            <a:r>
              <a:rPr lang="zh-CN" altLang="zh-CN" smtClean="0">
                <a:latin typeface="Arial" panose="020B0604020202020204" pitchFamily="34" charset="0"/>
                <a:ea typeface="宋体" panose="02010600030101010101" pitchFamily="2" charset="-122"/>
              </a:rPr>
              <a:t>=</a:t>
            </a:r>
            <a:r>
              <a:rPr lang="zh-CN" altLang="en-US" smtClean="0">
                <a:latin typeface="Arial" panose="020B0604020202020204" pitchFamily="34" charset="0"/>
                <a:ea typeface="宋体" panose="02010600030101010101" pitchFamily="2" charset="-122"/>
              </a:rPr>
              <a:t> 程序 + 数据 + 文档 + 服务</a:t>
            </a:r>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967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4A18C8DF-2406-46D7-9122-F9CA0479DCB1}" type="slidenum">
              <a:rPr lang="en-US" altLang="zh-CN"/>
              <a:pPr algn="r">
                <a:spcBef>
                  <a:spcPct val="0"/>
                </a:spcBef>
              </a:pPr>
              <a:t>11</a:t>
            </a:fld>
            <a:endParaRPr lang="en-US" altLang="zh-CN"/>
          </a:p>
        </p:txBody>
      </p:sp>
      <p:sp>
        <p:nvSpPr>
          <p:cNvPr id="23555"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dirty="0" smtClean="0">
                <a:latin typeface="Arial" panose="020B0604020202020204" pitchFamily="34" charset="0"/>
                <a:ea typeface="宋体" panose="02010600030101010101" pitchFamily="2" charset="-122"/>
              </a:rPr>
              <a:t>遗留软件</a:t>
            </a:r>
            <a:endParaRPr lang="en-US" altLang="zh-CN" dirty="0" smtClean="0">
              <a:latin typeface="Arial" panose="020B0604020202020204" pitchFamily="34" charset="0"/>
              <a:ea typeface="宋体" panose="02010600030101010101" pitchFamily="2" charset="-122"/>
            </a:endParaRPr>
          </a:p>
          <a:p>
            <a:pPr marL="171450" indent="-171450" eaLnBrk="1" hangingPunct="1">
              <a:lnSpc>
                <a:spcPct val="90000"/>
              </a:lnSpc>
              <a:spcBef>
                <a:spcPts val="200"/>
              </a:spcBef>
              <a:buFont typeface="Wingdings" panose="05000000000000000000" pitchFamily="2" charset="2"/>
              <a:buChar char="ü"/>
              <a:defRPr/>
            </a:pPr>
            <a:r>
              <a:rPr lang="zh-CN" altLang="en-US" dirty="0" smtClean="0">
                <a:latin typeface="Arial" panose="020B0604020202020204" pitchFamily="34" charset="0"/>
                <a:ea typeface="宋体" panose="02010600030101010101" pitchFamily="2" charset="-122"/>
              </a:rPr>
              <a:t>在几十年前开发，不断被修改以满足商业需要和计算平台的变化</a:t>
            </a:r>
            <a:endParaRPr lang="en-US" altLang="zh-CN" dirty="0" smtClean="0">
              <a:latin typeface="Arial" panose="020B0604020202020204" pitchFamily="34" charset="0"/>
              <a:ea typeface="宋体" panose="02010600030101010101" pitchFamily="2" charset="-122"/>
            </a:endParaRPr>
          </a:p>
          <a:p>
            <a:pPr marL="171450" indent="-171450" eaLnBrk="1" hangingPunct="1">
              <a:lnSpc>
                <a:spcPct val="90000"/>
              </a:lnSpc>
              <a:spcBef>
                <a:spcPts val="200"/>
              </a:spcBef>
              <a:buFont typeface="Wingdings" panose="05000000000000000000" pitchFamily="2" charset="2"/>
              <a:buChar char="ü"/>
              <a:defRPr/>
            </a:pPr>
            <a:endParaRPr lang="en-US" altLang="zh-CN" dirty="0" smtClean="0">
              <a:latin typeface="Arial" panose="020B0604020202020204" pitchFamily="34" charset="0"/>
              <a:ea typeface="宋体" panose="02010600030101010101" pitchFamily="2" charset="-122"/>
            </a:endParaRPr>
          </a:p>
          <a:p>
            <a:pPr marL="171450" indent="-171450" eaLnBrk="1" hangingPunct="1">
              <a:lnSpc>
                <a:spcPct val="90000"/>
              </a:lnSpc>
              <a:spcBef>
                <a:spcPts val="200"/>
              </a:spcBef>
              <a:buFont typeface="Wingdings" panose="05000000000000000000" pitchFamily="2" charset="2"/>
              <a:buChar char="ü"/>
              <a:defRPr/>
            </a:pPr>
            <a:r>
              <a:rPr lang="zh-CN" altLang="en-US" b="1" dirty="0" smtClean="0">
                <a:latin typeface="Arial" panose="020B0604020202020204" pitchFamily="34" charset="0"/>
                <a:ea typeface="宋体" panose="02010600030101010101" pitchFamily="2" charset="-122"/>
              </a:rPr>
              <a:t>质量差</a:t>
            </a:r>
            <a:r>
              <a:rPr lang="zh-CN" altLang="en-US" dirty="0" smtClean="0">
                <a:latin typeface="Arial" panose="020B0604020202020204" pitchFamily="34" charset="0"/>
                <a:ea typeface="宋体" panose="02010600030101010101" pitchFamily="2" charset="-122"/>
              </a:rPr>
              <a:t>：维护代价高昂、系统演化风险较高</a:t>
            </a:r>
            <a:endParaRPr lang="en-US" altLang="zh-CN" dirty="0" smtClean="0">
              <a:latin typeface="Arial" panose="020B0604020202020204" pitchFamily="34" charset="0"/>
              <a:ea typeface="宋体" panose="02010600030101010101" pitchFamily="2" charset="-122"/>
            </a:endParaRPr>
          </a:p>
          <a:p>
            <a:pPr marL="349250" lvl="1" indent="-171450" eaLnBrk="1" hangingPunct="1">
              <a:lnSpc>
                <a:spcPct val="90000"/>
              </a:lnSpc>
              <a:spcBef>
                <a:spcPts val="200"/>
              </a:spcBef>
              <a:buFont typeface="Wingdings" panose="05000000000000000000" pitchFamily="2" charset="2"/>
              <a:buChar char="ü"/>
              <a:defRPr/>
            </a:pPr>
            <a:r>
              <a:rPr lang="zh-CN" altLang="en-US" sz="2400" dirty="0" smtClean="0">
                <a:solidFill>
                  <a:schemeClr val="folHlink"/>
                </a:solidFill>
                <a:latin typeface="Arial" panose="020B0604020202020204" pitchFamily="34" charset="0"/>
                <a:ea typeface="宋体" panose="02010600030101010101" pitchFamily="2" charset="-122"/>
              </a:rPr>
              <a:t>设计难以扩展，代码令人费解，文档混乱甚至根本没有</a:t>
            </a:r>
            <a:endParaRPr lang="en-US" altLang="zh-CN" sz="2400" dirty="0" smtClean="0">
              <a:solidFill>
                <a:schemeClr val="folHlink"/>
              </a:solidFill>
              <a:latin typeface="Arial" panose="020B0604020202020204" pitchFamily="34" charset="0"/>
              <a:ea typeface="宋体" panose="02010600030101010101" pitchFamily="2" charset="-122"/>
            </a:endParaRPr>
          </a:p>
          <a:p>
            <a:pPr marL="349250" lvl="1" indent="-171450" eaLnBrk="1" hangingPunct="1">
              <a:lnSpc>
                <a:spcPct val="90000"/>
              </a:lnSpc>
              <a:spcBef>
                <a:spcPts val="200"/>
              </a:spcBef>
              <a:buFont typeface="Wingdings" panose="05000000000000000000" pitchFamily="2" charset="2"/>
              <a:buChar char="ü"/>
              <a:defRPr/>
            </a:pPr>
            <a:r>
              <a:rPr lang="zh-CN" altLang="en-US" sz="2400" dirty="0" smtClean="0">
                <a:solidFill>
                  <a:schemeClr val="folHlink"/>
                </a:solidFill>
                <a:latin typeface="Arial" panose="020B0604020202020204" pitchFamily="34" charset="0"/>
                <a:ea typeface="宋体" panose="02010600030101010101" pitchFamily="2" charset="-122"/>
              </a:rPr>
              <a:t>测试用例和结果从未归档，变更历史管理混乱等，有着数不清的问题</a:t>
            </a:r>
            <a:endParaRPr lang="en-US" altLang="zh-CN" sz="2400" dirty="0" smtClean="0">
              <a:solidFill>
                <a:schemeClr val="folHlink"/>
              </a:solidFill>
              <a:latin typeface="Arial" panose="020B0604020202020204" pitchFamily="34" charset="0"/>
              <a:ea typeface="宋体" panose="02010600030101010101" pitchFamily="2" charset="-122"/>
            </a:endParaRPr>
          </a:p>
          <a:p>
            <a:pPr marL="349250" lvl="1" indent="-171450" eaLnBrk="1" hangingPunct="1">
              <a:lnSpc>
                <a:spcPct val="90000"/>
              </a:lnSpc>
              <a:spcBef>
                <a:spcPts val="200"/>
              </a:spcBef>
              <a:buFont typeface="Wingdings" panose="05000000000000000000" pitchFamily="2" charset="2"/>
              <a:buChar char="ü"/>
              <a:defRPr/>
            </a:pPr>
            <a:endParaRPr lang="en-US" altLang="zh-CN" sz="2400" dirty="0" smtClean="0">
              <a:solidFill>
                <a:schemeClr val="folHlink"/>
              </a:solidFill>
              <a:latin typeface="Arial" panose="020B0604020202020204" pitchFamily="34" charset="0"/>
              <a:ea typeface="宋体" panose="02010600030101010101" pitchFamily="2" charset="-122"/>
            </a:endParaRPr>
          </a:p>
          <a:p>
            <a:pPr marL="171450" indent="-171450" eaLnBrk="1" hangingPunct="1">
              <a:lnSpc>
                <a:spcPct val="90000"/>
              </a:lnSpc>
              <a:spcBef>
                <a:spcPts val="200"/>
              </a:spcBef>
              <a:buFont typeface="Wingdings" panose="05000000000000000000" pitchFamily="2" charset="2"/>
              <a:buChar char="ü"/>
              <a:defRPr/>
            </a:pPr>
            <a:r>
              <a:rPr lang="zh-CN" altLang="en-US" dirty="0" smtClean="0">
                <a:latin typeface="Arial" panose="020B0604020202020204" pitchFamily="34" charset="0"/>
                <a:ea typeface="宋体" panose="02010600030101010101" pitchFamily="2" charset="-122"/>
              </a:rPr>
              <a:t>具有生命周期长以及</a:t>
            </a:r>
            <a:r>
              <a:rPr lang="zh-CN" altLang="en-US" b="1" dirty="0" smtClean="0">
                <a:latin typeface="Arial" panose="020B0604020202020204" pitchFamily="34" charset="0"/>
                <a:ea typeface="宋体" panose="02010600030101010101" pitchFamily="2" charset="-122"/>
              </a:rPr>
              <a:t>业务关键性</a:t>
            </a:r>
            <a:r>
              <a:rPr lang="zh-CN" altLang="en-US" dirty="0" smtClean="0">
                <a:latin typeface="Arial" panose="020B0604020202020204" pitchFamily="34" charset="0"/>
                <a:ea typeface="宋体" panose="02010600030101010101" pitchFamily="2" charset="-122"/>
              </a:rPr>
              <a:t>的特点</a:t>
            </a:r>
            <a:endParaRPr lang="en-US" altLang="zh-CN" dirty="0" smtClean="0">
              <a:latin typeface="Arial" panose="020B0604020202020204" pitchFamily="34" charset="0"/>
              <a:ea typeface="宋体" panose="02010600030101010101" pitchFamily="2" charset="-122"/>
            </a:endParaRPr>
          </a:p>
          <a:p>
            <a:pPr marL="349250" lvl="1" indent="-171450" eaLnBrk="1" hangingPunct="1">
              <a:lnSpc>
                <a:spcPct val="90000"/>
              </a:lnSpc>
              <a:spcBef>
                <a:spcPts val="200"/>
              </a:spcBef>
              <a:buFont typeface="Wingdings" panose="05000000000000000000" pitchFamily="2" charset="2"/>
              <a:buChar char="ü"/>
              <a:defRPr/>
            </a:pPr>
            <a:r>
              <a:rPr lang="zh-CN" altLang="en-US" sz="2400" dirty="0" smtClean="0">
                <a:solidFill>
                  <a:schemeClr val="folHlink"/>
                </a:solidFill>
                <a:latin typeface="Arial" panose="020B0604020202020204" pitchFamily="34" charset="0"/>
                <a:ea typeface="宋体" panose="02010600030101010101" pitchFamily="2" charset="-122"/>
              </a:rPr>
              <a:t>许多遗留软件系统仍然支持核心的商业功能，是业务必不可少的支撑</a:t>
            </a:r>
            <a:endParaRPr lang="en-US" altLang="zh-CN" sz="2400" dirty="0" smtClean="0">
              <a:solidFill>
                <a:schemeClr val="folHlin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24996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2C2BA063-6B74-4AC7-968A-E2F8AFDD5298}" type="slidenum">
              <a:rPr lang="en-US" altLang="zh-CN"/>
              <a:pPr algn="r">
                <a:spcBef>
                  <a:spcPct val="0"/>
                </a:spcBef>
              </a:pPr>
              <a:t>12</a:t>
            </a:fld>
            <a:endParaRPr lang="en-US" altLang="zh-CN"/>
          </a:p>
        </p:txBody>
      </p:sp>
      <p:sp>
        <p:nvSpPr>
          <p:cNvPr id="25603"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dirty="0" smtClean="0">
                <a:latin typeface="Arial" panose="020B0604020202020204" pitchFamily="34" charset="0"/>
                <a:ea typeface="宋体" panose="02010600030101010101" pitchFamily="2" charset="-122"/>
              </a:rPr>
              <a:t>遗留软件演化的原因</a:t>
            </a:r>
            <a:endParaRPr lang="en-US" altLang="zh-CN" dirty="0" smtClean="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需要进行适应性调整，从而可以满足新的计算环境或者技术的需求</a:t>
            </a:r>
            <a:endParaRPr lang="en-US" altLang="zh-CN" b="1" dirty="0" smtClean="0">
              <a:latin typeface="Arial" panose="020B0604020202020204" pitchFamily="34" charset="0"/>
            </a:endParaRPr>
          </a:p>
          <a:p>
            <a:pPr marL="349250" lvl="1"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银行平台的发展：</a:t>
            </a:r>
            <a:r>
              <a:rPr lang="zh-CN" altLang="en-US" b="1" u="sng" dirty="0" smtClean="0">
                <a:latin typeface="Arial" panose="020B0604020202020204" pitchFamily="34" charset="0"/>
              </a:rPr>
              <a:t>柜台，</a:t>
            </a:r>
            <a:r>
              <a:rPr lang="en-US" altLang="zh-CN" b="1" u="sng" dirty="0" smtClean="0">
                <a:latin typeface="Arial" panose="020B0604020202020204" pitchFamily="34" charset="0"/>
              </a:rPr>
              <a:t>ATM</a:t>
            </a:r>
            <a:r>
              <a:rPr lang="zh-CN" altLang="en-US" b="1" u="sng" dirty="0" smtClean="0">
                <a:latin typeface="Arial" panose="020B0604020202020204" pitchFamily="34" charset="0"/>
              </a:rPr>
              <a:t>、</a:t>
            </a:r>
            <a:r>
              <a:rPr lang="en-US" altLang="zh-CN" b="1" u="sng" dirty="0" smtClean="0">
                <a:latin typeface="Arial" panose="020B0604020202020204" pitchFamily="34" charset="0"/>
              </a:rPr>
              <a:t>PC</a:t>
            </a:r>
            <a:r>
              <a:rPr lang="zh-CN" altLang="en-US" b="1" u="sng" dirty="0" smtClean="0">
                <a:latin typeface="Arial" panose="020B0604020202020204" pitchFamily="34" charset="0"/>
              </a:rPr>
              <a:t>平台，移动平台，小程序，公众号</a:t>
            </a:r>
            <a:endParaRPr lang="en-US" altLang="zh-CN" b="1" u="sng" dirty="0" smtClean="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必须升级以实现新的商业需求</a:t>
            </a:r>
            <a:endParaRPr lang="en-US" altLang="zh-CN" b="1" dirty="0" smtClean="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必须扩展使之具有与更多新的系统和数据库的互操作能力</a:t>
            </a:r>
            <a:endParaRPr lang="en-US" altLang="zh-CN" b="1" dirty="0" smtClean="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架构必须进行改建使之能适应多样化的网络环境</a:t>
            </a:r>
            <a:endParaRPr lang="en-US" altLang="zh-CN" b="1" dirty="0" smtClean="0">
              <a:latin typeface="Arial" panose="020B0604020202020204" pitchFamily="34" charset="0"/>
            </a:endParaRPr>
          </a:p>
          <a:p>
            <a:pPr eaLnBrk="1" hangingPunct="1">
              <a:lnSpc>
                <a:spcPct val="90000"/>
              </a:lnSpc>
              <a:defRPr/>
            </a:pPr>
            <a:r>
              <a:rPr lang="zh-CN" altLang="en-US" dirty="0" smtClean="0">
                <a:solidFill>
                  <a:schemeClr val="tx2"/>
                </a:solidFill>
                <a:latin typeface="Arial" panose="020B0604020202020204" pitchFamily="34" charset="0"/>
              </a:rPr>
              <a:t>建议：所有软件工程师都必须认识到：变化是不可避免的，不要反对变化</a:t>
            </a:r>
            <a:endParaRPr lang="en-US" altLang="zh-CN" b="1" dirty="0" smtClean="0">
              <a:latin typeface="Arial" panose="020B0604020202020204" pitchFamily="34" charset="0"/>
            </a:endParaRPr>
          </a:p>
          <a:p>
            <a:pPr eaLnBrk="1" hangingPunct="1">
              <a:defRPr/>
            </a:pPr>
            <a:endParaRPr lang="zh-CN" altLang="zh-CN" dirty="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25292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B3431A7A-D412-4B46-B997-EE4583EF3554}" type="slidenum">
              <a:rPr lang="en-US" altLang="zh-CN"/>
              <a:pPr algn="r">
                <a:spcBef>
                  <a:spcPct val="0"/>
                </a:spcBef>
              </a:pPr>
              <a:t>13</a:t>
            </a:fld>
            <a:endParaRPr lang="en-US" altLang="zh-CN"/>
          </a:p>
        </p:txBody>
      </p:sp>
      <p:sp>
        <p:nvSpPr>
          <p:cNvPr id="11267" name="Rectangle 2"/>
          <p:cNvSpPr>
            <a:spLocks noGrp="1" noRot="1" noChangeAspect="1" noChangeArrowheads="1" noTextEdit="1"/>
          </p:cNvSpPr>
          <p:nvPr>
            <p:ph type="sldImg"/>
          </p:nvPr>
        </p:nvSpPr>
        <p:spPr>
          <a:solidFill>
            <a:srgbClr val="FFFFFF"/>
          </a:solidFill>
          <a:ln/>
        </p:spPr>
      </p:sp>
      <p:sp>
        <p:nvSpPr>
          <p:cNvPr id="133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b="1" dirty="0" smtClean="0">
                <a:latin typeface="Arial" panose="020B0604020202020204" pitchFamily="34" charset="0"/>
              </a:rPr>
              <a:t>软件研发：个体 </a:t>
            </a:r>
            <a:r>
              <a:rPr lang="en-US" altLang="zh-CN" b="1" dirty="0" smtClean="0">
                <a:latin typeface="Arial" panose="020B0604020202020204" pitchFamily="34" charset="0"/>
              </a:rPr>
              <a:t>—— </a:t>
            </a:r>
            <a:r>
              <a:rPr lang="zh-CN" altLang="en-US" b="1" dirty="0" smtClean="0">
                <a:latin typeface="Arial" panose="020B0604020202020204" pitchFamily="34" charset="0"/>
              </a:rPr>
              <a:t>作坊 </a:t>
            </a:r>
            <a:r>
              <a:rPr lang="en-US" altLang="zh-CN" b="1" dirty="0" smtClean="0">
                <a:latin typeface="Arial" panose="020B0604020202020204" pitchFamily="34" charset="0"/>
              </a:rPr>
              <a:t>——</a:t>
            </a:r>
            <a:r>
              <a:rPr lang="zh-CN" altLang="en-US" b="1" dirty="0" smtClean="0">
                <a:latin typeface="Arial" panose="020B0604020202020204" pitchFamily="34" charset="0"/>
              </a:rPr>
              <a:t>专业团队</a:t>
            </a:r>
            <a:endParaRPr lang="en-US" altLang="zh-CN" b="1" dirty="0" smtClean="0">
              <a:latin typeface="Arial" panose="020B0604020202020204" pitchFamily="34" charset="0"/>
            </a:endParaRPr>
          </a:p>
          <a:p>
            <a:pPr eaLnBrk="1" hangingPunct="1">
              <a:defRPr/>
            </a:pPr>
            <a:r>
              <a:rPr lang="zh-CN" altLang="en-US" dirty="0" smtClean="0">
                <a:latin typeface="Arial" panose="020B0604020202020204" pitchFamily="34" charset="0"/>
                <a:ea typeface="宋体" panose="02010600030101010101" pitchFamily="2" charset="-122"/>
              </a:rPr>
              <a:t>软件工程师面临的问题</a:t>
            </a:r>
            <a:endParaRPr lang="en-US" altLang="zh-CN" dirty="0" smtClean="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为什么软件需要如此长的开发时间</a:t>
            </a:r>
            <a:r>
              <a:rPr lang="en-US" altLang="zh-CN" b="1" dirty="0" smtClean="0">
                <a:latin typeface="Arial" panose="020B0604020202020204" pitchFamily="34" charset="0"/>
              </a:rPr>
              <a:t>?</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为什么开发成本居高不下</a:t>
            </a:r>
            <a:r>
              <a:rPr lang="en-US" altLang="zh-CN" b="1" dirty="0" smtClean="0">
                <a:latin typeface="Arial" panose="020B0604020202020204" pitchFamily="34" charset="0"/>
              </a:rPr>
              <a:t>?</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为什么在将软件交付给顾客使用之前，我们无法找到所有的错误</a:t>
            </a:r>
            <a:r>
              <a:rPr lang="en-US" altLang="zh-CN" b="1" dirty="0" smtClean="0">
                <a:latin typeface="Arial" panose="020B0604020202020204" pitchFamily="34" charset="0"/>
              </a:rPr>
              <a:t>?</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为什么维护已有的程序要花费高昂的时间和人力代价</a:t>
            </a:r>
            <a:r>
              <a:rPr lang="en-US" altLang="zh-CN" b="1" dirty="0" smtClean="0">
                <a:latin typeface="Arial" panose="020B0604020202020204" pitchFamily="34" charset="0"/>
              </a:rPr>
              <a:t>?</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为什么软件开发和维护的过程仍旧难以度量</a:t>
            </a:r>
            <a:r>
              <a:rPr lang="en-US" altLang="zh-CN" b="1" dirty="0" smtClean="0">
                <a:latin typeface="Arial" panose="020B0604020202020204" pitchFamily="34" charset="0"/>
              </a:rPr>
              <a:t>?</a:t>
            </a:r>
          </a:p>
        </p:txBody>
      </p:sp>
    </p:spTree>
    <p:extLst>
      <p:ext uri="{BB962C8B-B14F-4D97-AF65-F5344CB8AC3E}">
        <p14:creationId xmlns:p14="http://schemas.microsoft.com/office/powerpoint/2010/main" val="2054478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69938" indent="-295275">
              <a:spcBef>
                <a:spcPct val="30000"/>
              </a:spcBef>
              <a:defRPr sz="1200">
                <a:solidFill>
                  <a:schemeClr val="tx1"/>
                </a:solidFill>
                <a:latin typeface="Arial" panose="020B0604020202020204" pitchFamily="34" charset="0"/>
                <a:ea typeface="MS PGothic" panose="020B0600070205080204" pitchFamily="34" charset="-128"/>
              </a:defRPr>
            </a:lvl2pPr>
            <a:lvl3pPr marL="1185863" indent="-236538">
              <a:spcBef>
                <a:spcPct val="30000"/>
              </a:spcBef>
              <a:defRPr sz="1200">
                <a:solidFill>
                  <a:schemeClr val="tx1"/>
                </a:solidFill>
                <a:latin typeface="Arial" panose="020B0604020202020204" pitchFamily="34" charset="0"/>
                <a:ea typeface="MS PGothic" panose="020B0600070205080204" pitchFamily="34" charset="-128"/>
              </a:defRPr>
            </a:lvl3pPr>
            <a:lvl4pPr marL="1660525" indent="-236538">
              <a:spcBef>
                <a:spcPct val="30000"/>
              </a:spcBef>
              <a:defRPr sz="1200">
                <a:solidFill>
                  <a:schemeClr val="tx1"/>
                </a:solidFill>
                <a:latin typeface="Arial" panose="020B0604020202020204" pitchFamily="34" charset="0"/>
                <a:ea typeface="MS PGothic" panose="020B0600070205080204" pitchFamily="34" charset="-128"/>
              </a:defRPr>
            </a:lvl4pPr>
            <a:lvl5pPr marL="2133600" indent="-236538">
              <a:spcBef>
                <a:spcPct val="30000"/>
              </a:spcBef>
              <a:defRPr sz="1200">
                <a:solidFill>
                  <a:schemeClr val="tx1"/>
                </a:solidFill>
                <a:latin typeface="Arial" panose="020B0604020202020204" pitchFamily="34" charset="0"/>
                <a:ea typeface="MS PGothic" panose="020B0600070205080204" pitchFamily="34" charset="-128"/>
              </a:defRPr>
            </a:lvl5pPr>
            <a:lvl6pPr marL="2590800" indent="-2365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48000" indent="-2365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505200" indent="-2365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962400" indent="-236538"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4B20C0A-D68E-4C3B-93FC-F4C0129C98E7}" type="slidenum">
              <a:rPr lang="en-US" altLang="zh-CN" smtClean="0"/>
              <a:pPr>
                <a:spcBef>
                  <a:spcPct val="0"/>
                </a:spcBef>
              </a:pPr>
              <a:t>14</a:t>
            </a:fld>
            <a:endParaRPr lang="en-US" altLang="zh-CN"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499196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303338" y="877888"/>
            <a:ext cx="4510087" cy="3381375"/>
          </a:xfrm>
          <a:ln/>
        </p:spPr>
      </p:sp>
      <p:sp>
        <p:nvSpPr>
          <p:cNvPr id="29699" name="Rectangle 3"/>
          <p:cNvSpPr>
            <a:spLocks noGrp="1" noChangeArrowheads="1"/>
          </p:cNvSpPr>
          <p:nvPr>
            <p:ph type="body" idx="1"/>
          </p:nvPr>
        </p:nvSpPr>
        <p:spPr>
          <a:xfrm>
            <a:off x="711200" y="4860925"/>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184774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303338" y="877888"/>
            <a:ext cx="4510087" cy="3381375"/>
          </a:xfrm>
          <a:ln/>
        </p:spPr>
      </p:sp>
      <p:sp>
        <p:nvSpPr>
          <p:cNvPr id="31747" name="Rectangle 3"/>
          <p:cNvSpPr>
            <a:spLocks noGrp="1" noChangeArrowheads="1"/>
          </p:cNvSpPr>
          <p:nvPr>
            <p:ph type="body" idx="1"/>
          </p:nvPr>
        </p:nvSpPr>
        <p:spPr>
          <a:xfrm>
            <a:off x="711200" y="4860925"/>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Tree>
    <p:extLst>
      <p:ext uri="{BB962C8B-B14F-4D97-AF65-F5344CB8AC3E}">
        <p14:creationId xmlns:p14="http://schemas.microsoft.com/office/powerpoint/2010/main" val="3066596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303338" y="877888"/>
            <a:ext cx="4510087" cy="3381375"/>
          </a:xfrm>
          <a:ln/>
        </p:spPr>
      </p:sp>
      <p:sp>
        <p:nvSpPr>
          <p:cNvPr id="33795" name="Rectangle 3"/>
          <p:cNvSpPr>
            <a:spLocks noGrp="1" noChangeArrowheads="1"/>
          </p:cNvSpPr>
          <p:nvPr>
            <p:ph type="body" idx="1"/>
          </p:nvPr>
        </p:nvSpPr>
        <p:spPr>
          <a:xfrm>
            <a:off x="711200" y="4860925"/>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4103153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303338" y="877888"/>
            <a:ext cx="4510087" cy="3381375"/>
          </a:xfrm>
          <a:ln/>
        </p:spPr>
      </p:sp>
      <p:sp>
        <p:nvSpPr>
          <p:cNvPr id="35843" name="Rectangle 3"/>
          <p:cNvSpPr>
            <a:spLocks noGrp="1" noChangeArrowheads="1"/>
          </p:cNvSpPr>
          <p:nvPr>
            <p:ph type="body" idx="1"/>
          </p:nvPr>
        </p:nvSpPr>
        <p:spPr>
          <a:xfrm>
            <a:off x="711200" y="4860925"/>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637695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303338" y="877888"/>
            <a:ext cx="4510087" cy="3381375"/>
          </a:xfrm>
          <a:ln/>
        </p:spPr>
      </p:sp>
      <p:sp>
        <p:nvSpPr>
          <p:cNvPr id="37891" name="Rectangle 3"/>
          <p:cNvSpPr>
            <a:spLocks noGrp="1" noChangeArrowheads="1"/>
          </p:cNvSpPr>
          <p:nvPr>
            <p:ph type="body" idx="1"/>
          </p:nvPr>
        </p:nvSpPr>
        <p:spPr>
          <a:xfrm>
            <a:off x="711200" y="4860925"/>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40875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7B0D56AA-B7EF-4F48-A352-D4A6AECF6858}" type="slidenum">
              <a:rPr lang="en-US" altLang="zh-CN"/>
              <a:pPr algn="r">
                <a:spcBef>
                  <a:spcPct val="0"/>
                </a:spcBef>
              </a:pPr>
              <a:t>2</a:t>
            </a:fld>
            <a:endParaRPr lang="en-US" altLang="zh-CN"/>
          </a:p>
        </p:txBody>
      </p:sp>
      <p:sp>
        <p:nvSpPr>
          <p:cNvPr id="7171" name="Rectangle 2"/>
          <p:cNvSpPr>
            <a:spLocks noGrp="1" noRot="1" noChangeAspect="1" noChangeArrowheads="1" noTextEdit="1"/>
          </p:cNvSpPr>
          <p:nvPr>
            <p:ph type="sldImg"/>
          </p:nvPr>
        </p:nvSpPr>
        <p:spPr>
          <a:solidFill>
            <a:srgbClr val="FFFFFF"/>
          </a:solidFill>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latin typeface="Arial" panose="020B0604020202020204" pitchFamily="34" charset="0"/>
                <a:ea typeface="宋体" panose="02010600030101010101" pitchFamily="2" charset="-122"/>
              </a:rPr>
              <a:t>软件</a:t>
            </a:r>
            <a:r>
              <a:rPr lang="zh-CN" altLang="en-US" smtClean="0">
                <a:latin typeface="Arial" panose="020B0604020202020204" pitchFamily="34" charset="0"/>
                <a:ea typeface="宋体" panose="02010600030101010101" pitchFamily="2" charset="-122"/>
              </a:rPr>
              <a:t> </a:t>
            </a:r>
            <a:r>
              <a:rPr lang="zh-CN" altLang="zh-CN" smtClean="0">
                <a:latin typeface="Arial" panose="020B0604020202020204" pitchFamily="34" charset="0"/>
                <a:ea typeface="宋体" panose="02010600030101010101" pitchFamily="2" charset="-122"/>
              </a:rPr>
              <a:t>=</a:t>
            </a:r>
            <a:r>
              <a:rPr lang="zh-CN" altLang="en-US" smtClean="0">
                <a:latin typeface="Arial" panose="020B0604020202020204" pitchFamily="34" charset="0"/>
                <a:ea typeface="宋体" panose="02010600030101010101" pitchFamily="2" charset="-122"/>
              </a:rPr>
              <a:t> 程序 + 数据 + 文档 + 服务</a:t>
            </a:r>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93120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9E68CF26-38D9-45AF-8161-B9202A2DED46}" type="slidenum">
              <a:rPr lang="en-US" altLang="zh-CN"/>
              <a:pPr algn="r">
                <a:spcBef>
                  <a:spcPct val="0"/>
                </a:spcBef>
              </a:pPr>
              <a:t>20</a:t>
            </a:fld>
            <a:endParaRPr lang="en-US" altLang="zh-CN"/>
          </a:p>
        </p:txBody>
      </p:sp>
      <p:sp>
        <p:nvSpPr>
          <p:cNvPr id="39939"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dirty="0" smtClean="0">
                <a:ea typeface="宋体" panose="02010600030101010101" pitchFamily="2" charset="-122"/>
              </a:rPr>
              <a:t>软件工程</a:t>
            </a:r>
            <a:endParaRPr lang="en-US" altLang="zh-CN" dirty="0" smtClean="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smtClean="0">
                <a:ea typeface="宋体" panose="02010600030101010101" pitchFamily="2" charset="-122"/>
              </a:rPr>
              <a:t>弗里茨</a:t>
            </a:r>
            <a:r>
              <a:rPr lang="en-US" altLang="zh-CN" dirty="0" smtClean="0">
                <a:ea typeface="宋体" panose="02010600030101010101" pitchFamily="2" charset="-122"/>
              </a:rPr>
              <a:t>·</a:t>
            </a:r>
            <a:r>
              <a:rPr lang="zh-CN" altLang="en-US" dirty="0" smtClean="0">
                <a:ea typeface="宋体" panose="02010600030101010101" pitchFamily="2" charset="-122"/>
              </a:rPr>
              <a:t>鲍尔</a:t>
            </a:r>
          </a:p>
          <a:p>
            <a:pPr marL="349250" lvl="1" indent="-171450" eaLnBrk="1" hangingPunct="1">
              <a:buFont typeface="Wingdings" panose="05000000000000000000" pitchFamily="2" charset="2"/>
              <a:buChar char="ü"/>
              <a:defRPr/>
            </a:pPr>
            <a:r>
              <a:rPr lang="zh-CN" altLang="en-US" dirty="0" smtClean="0">
                <a:ea typeface="宋体" panose="02010600030101010101" pitchFamily="2" charset="-122"/>
              </a:rPr>
              <a:t>建立和使用一套合理的工程原则，以便经济地获得可靠的、可以在实际机器上高效运行的软件</a:t>
            </a:r>
          </a:p>
          <a:p>
            <a:pPr marL="171450" indent="-171450" eaLnBrk="1" hangingPunct="1">
              <a:buFont typeface="Wingdings" panose="05000000000000000000" pitchFamily="2" charset="2"/>
              <a:buChar char="ü"/>
              <a:defRPr/>
            </a:pPr>
            <a:r>
              <a:rPr lang="en-US" altLang="zh-CN" dirty="0" smtClean="0">
                <a:ea typeface="宋体" panose="02010600030101010101" pitchFamily="2" charset="-122"/>
              </a:rPr>
              <a:t>IEEE</a:t>
            </a:r>
          </a:p>
          <a:p>
            <a:pPr marL="349250" lvl="1" indent="-171450" eaLnBrk="1" hangingPunct="1">
              <a:buFont typeface="Wingdings" panose="05000000000000000000" pitchFamily="2" charset="2"/>
              <a:buChar char="ü"/>
              <a:defRPr/>
            </a:pPr>
            <a:r>
              <a:rPr lang="zh-CN" altLang="en-US" dirty="0" smtClean="0">
                <a:ea typeface="宋体" panose="02010600030101010101" pitchFamily="2" charset="-122"/>
              </a:rPr>
              <a:t>将系统化的、规范的、可量化的方法应用于软件的开发、运行和维护，即将工程化方法应用于软件。</a:t>
            </a:r>
          </a:p>
          <a:p>
            <a:pPr marL="349250" lvl="1" indent="-171450" eaLnBrk="1" hangingPunct="1">
              <a:buFont typeface="Wingdings" panose="05000000000000000000" pitchFamily="2" charset="2"/>
              <a:buChar char="ü"/>
              <a:defRPr/>
            </a:pPr>
            <a:r>
              <a:rPr lang="zh-CN" altLang="en-US" dirty="0" smtClean="0">
                <a:ea typeface="宋体" panose="02010600030101010101" pitchFamily="2" charset="-122"/>
              </a:rPr>
              <a:t>在（</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 </a:t>
            </a:r>
          </a:p>
          <a:p>
            <a:pPr marL="171450" indent="-171450" eaLnBrk="1" hangingPunct="1">
              <a:buFont typeface="Wingdings" panose="05000000000000000000" pitchFamily="2" charset="2"/>
              <a:buChar char="ü"/>
              <a:defRPr/>
            </a:pPr>
            <a:r>
              <a:rPr lang="en-US" altLang="zh-CN" dirty="0" smtClean="0">
                <a:ea typeface="宋体" panose="02010600030101010101" pitchFamily="2" charset="-122"/>
              </a:rPr>
              <a:t>《Cross Talk》</a:t>
            </a:r>
          </a:p>
          <a:p>
            <a:pPr marL="349250" lvl="1" indent="-171450" eaLnBrk="1" hangingPunct="1">
              <a:buFont typeface="Wingdings" panose="05000000000000000000" pitchFamily="2" charset="2"/>
              <a:buChar char="ü"/>
              <a:defRPr/>
            </a:pPr>
            <a:r>
              <a:rPr lang="zh-CN" altLang="en-US" dirty="0" smtClean="0">
                <a:ea typeface="宋体" panose="02010600030101010101" pitchFamily="2" charset="-122"/>
              </a:rPr>
              <a:t>软件工程是一种层次化的技术，包括过程、方法和工具</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31417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dirty="0" smtClean="0">
                <a:latin typeface="Arial" panose="020B0604020202020204" pitchFamily="34" charset="0"/>
              </a:rPr>
              <a:t>软件工程是一种层次化的技术</a:t>
            </a:r>
          </a:p>
          <a:p>
            <a:pPr marL="171450" indent="-171450">
              <a:buFont typeface="Wingdings" panose="05000000000000000000" pitchFamily="2" charset="2"/>
              <a:buChar char="ü"/>
              <a:defRPr/>
            </a:pPr>
            <a:r>
              <a:rPr lang="zh-CN" altLang="en-US" dirty="0" smtClean="0">
                <a:latin typeface="Arial" panose="020B0604020202020204" pitchFamily="34" charset="0"/>
              </a:rPr>
              <a:t>质量关注点是支持软件工程的根基</a:t>
            </a:r>
          </a:p>
          <a:p>
            <a:pPr marL="349250" lvl="1" indent="-171450">
              <a:buFont typeface="Wingdings" panose="05000000000000000000" pitchFamily="2" charset="2"/>
              <a:buChar char="ü"/>
              <a:defRPr/>
            </a:pPr>
            <a:r>
              <a:rPr lang="zh-CN" altLang="en-US" dirty="0" smtClean="0">
                <a:latin typeface="Arial" panose="020B0604020202020204" pitchFamily="34" charset="0"/>
              </a:rPr>
              <a:t>任何工程方法（包括软件工程）必须构建在质量承诺的基础之上</a:t>
            </a:r>
          </a:p>
          <a:p>
            <a:pPr marL="171450" indent="-171450">
              <a:buFont typeface="Wingdings" panose="05000000000000000000" pitchFamily="2" charset="2"/>
              <a:buChar char="ü"/>
              <a:defRPr/>
            </a:pPr>
            <a:r>
              <a:rPr lang="zh-CN" altLang="en-US" dirty="0" smtClean="0">
                <a:latin typeface="Arial" panose="020B0604020202020204" pitchFamily="34" charset="0"/>
              </a:rPr>
              <a:t>过程是软件工程的基础</a:t>
            </a:r>
          </a:p>
          <a:p>
            <a:pPr marL="349250" lvl="1" indent="-171450">
              <a:buFont typeface="Wingdings" panose="05000000000000000000" pitchFamily="2" charset="2"/>
              <a:buChar char="ü"/>
              <a:defRPr/>
            </a:pPr>
            <a:r>
              <a:rPr lang="zh-CN" altLang="en-US" dirty="0" smtClean="0">
                <a:latin typeface="Arial" panose="020B0604020202020204" pitchFamily="34" charset="0"/>
              </a:rPr>
              <a:t>过程是一个框架结构，将各个技术层次结合在一起，使得合理、及时地开发计算机软件、有效实施软件工程成为可能</a:t>
            </a:r>
          </a:p>
          <a:p>
            <a:pPr marL="349250" lvl="1" indent="-171450">
              <a:buFont typeface="Wingdings" panose="05000000000000000000" pitchFamily="2" charset="2"/>
              <a:buChar char="ü"/>
              <a:defRPr/>
            </a:pPr>
            <a:r>
              <a:rPr lang="zh-CN" altLang="en-US" dirty="0" smtClean="0">
                <a:latin typeface="Arial" panose="020B0604020202020204" pitchFamily="34" charset="0"/>
              </a:rPr>
              <a:t>过程构成了软件项目管理控制的基础，建立了工作环境以便于应用技术方法、提交工作产品（模型、文档、数据、报告、表格等）、建立里程碑、保证质量及正确管理变更</a:t>
            </a:r>
          </a:p>
          <a:p>
            <a:pPr marL="171450" indent="-171450">
              <a:buFont typeface="Wingdings" panose="05000000000000000000" pitchFamily="2" charset="2"/>
              <a:buChar char="ü"/>
              <a:defRPr/>
            </a:pPr>
            <a:r>
              <a:rPr lang="zh-CN" altLang="en-US" dirty="0" smtClean="0">
                <a:latin typeface="Arial" panose="020B0604020202020204" pitchFamily="34" charset="0"/>
              </a:rPr>
              <a:t>方法为构建软件提供技术上的解决方法（“如何做”）</a:t>
            </a:r>
          </a:p>
          <a:p>
            <a:pPr marL="349250" lvl="1" indent="-171450">
              <a:buFont typeface="Wingdings" panose="05000000000000000000" pitchFamily="2" charset="2"/>
              <a:buChar char="ü"/>
              <a:defRPr/>
            </a:pPr>
            <a:r>
              <a:rPr lang="zh-CN" altLang="en-US" dirty="0" smtClean="0">
                <a:latin typeface="Arial" panose="020B0604020202020204" pitchFamily="34" charset="0"/>
              </a:rPr>
              <a:t>方法包括沟通、需求分析、设计建模、编程、测试和技术支持</a:t>
            </a:r>
          </a:p>
          <a:p>
            <a:pPr marL="349250" lvl="1" indent="-171450">
              <a:buFont typeface="Wingdings" panose="05000000000000000000" pitchFamily="2" charset="2"/>
              <a:buChar char="ü"/>
              <a:defRPr/>
            </a:pPr>
            <a:r>
              <a:rPr lang="zh-CN" altLang="en-US" dirty="0" smtClean="0">
                <a:latin typeface="Arial" panose="020B0604020202020204" pitchFamily="34" charset="0"/>
              </a:rPr>
              <a:t>方法依赖于一组基本原则，这些原则涵盖了软件工程所有技术领域，包括建模和其他描述性技术等。</a:t>
            </a:r>
          </a:p>
          <a:p>
            <a:pPr marL="171450" indent="-171450">
              <a:buFont typeface="Wingdings" panose="05000000000000000000" pitchFamily="2" charset="2"/>
              <a:buChar char="ü"/>
              <a:defRPr/>
            </a:pPr>
            <a:r>
              <a:rPr lang="zh-CN" altLang="en-US" dirty="0" smtClean="0">
                <a:latin typeface="Arial" panose="020B0604020202020204" pitchFamily="34" charset="0"/>
              </a:rPr>
              <a:t>工具为过程和方法提供自动化或半自动化的支持</a:t>
            </a:r>
          </a:p>
          <a:p>
            <a:pPr marL="349250" lvl="1" indent="-171450">
              <a:buFont typeface="Wingdings" panose="05000000000000000000" pitchFamily="2" charset="2"/>
              <a:buChar char="ü"/>
              <a:defRPr/>
            </a:pPr>
            <a:r>
              <a:rPr lang="zh-CN" altLang="en-US" dirty="0" smtClean="0">
                <a:latin typeface="Arial" panose="020B0604020202020204" pitchFamily="34" charset="0"/>
              </a:rPr>
              <a:t>工具建立软件开发的支撑系统，称为计算机辅助软件工程</a:t>
            </a:r>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750E735B-146E-4EC8-B3CA-677AB9468755}" type="slidenum">
              <a:rPr lang="en-US" altLang="zh-CN" sz="1200" smtClean="0">
                <a:solidFill>
                  <a:schemeClr val="tx1"/>
                </a:solidFill>
                <a:latin typeface="Arial" panose="020B0604020202020204" pitchFamily="34" charset="0"/>
                <a:ea typeface="MS PGothic" panose="020B0600070205080204" pitchFamily="34" charset="-128"/>
              </a:rPr>
              <a:pPr/>
              <a:t>21</a:t>
            </a:fld>
            <a:endParaRPr lang="en-US" altLang="zh-CN" sz="1200" smtClean="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1568926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2652FBCC-B592-43D2-9C92-36A9FC139C09}" type="slidenum">
              <a:rPr lang="en-US" altLang="zh-CN" sz="1200" smtClean="0">
                <a:solidFill>
                  <a:schemeClr val="tx1"/>
                </a:solidFill>
                <a:latin typeface="Arial" panose="020B0604020202020204" pitchFamily="34" charset="0"/>
                <a:ea typeface="MS PGothic" panose="020B0600070205080204" pitchFamily="34" charset="-128"/>
              </a:rPr>
              <a:pPr/>
              <a:t>22</a:t>
            </a:fld>
            <a:endParaRPr lang="en-US" altLang="zh-CN" sz="1200" smtClean="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541430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0E37A1F9-3B1D-4343-8367-BCBDA1B5EC75}" type="slidenum">
              <a:rPr lang="en-US" altLang="zh-CN" sz="1200" smtClean="0">
                <a:solidFill>
                  <a:schemeClr val="tx1"/>
                </a:solidFill>
                <a:latin typeface="Arial" panose="020B0604020202020204" pitchFamily="34" charset="0"/>
                <a:ea typeface="MS PGothic" panose="020B0600070205080204" pitchFamily="34" charset="-128"/>
              </a:rPr>
              <a:pPr/>
              <a:t>23</a:t>
            </a:fld>
            <a:endParaRPr lang="en-US" altLang="zh-CN" sz="1200" smtClean="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198300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0E37A1F9-3B1D-4343-8367-BCBDA1B5EC75}" type="slidenum">
              <a:rPr lang="en-US" altLang="zh-CN" sz="1200" smtClean="0">
                <a:solidFill>
                  <a:schemeClr val="tx1"/>
                </a:solidFill>
                <a:latin typeface="Arial" panose="020B0604020202020204" pitchFamily="34" charset="0"/>
                <a:ea typeface="MS PGothic" panose="020B0600070205080204" pitchFamily="34" charset="-128"/>
              </a:rPr>
              <a:pPr/>
              <a:t>24</a:t>
            </a:fld>
            <a:endParaRPr lang="en-US" altLang="zh-CN" sz="1200" smtClean="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392657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0E37A1F9-3B1D-4343-8367-BCBDA1B5EC75}" type="slidenum">
              <a:rPr lang="en-US" altLang="zh-CN" sz="1200" smtClean="0">
                <a:solidFill>
                  <a:schemeClr val="tx1"/>
                </a:solidFill>
                <a:latin typeface="Arial" panose="020B0604020202020204" pitchFamily="34" charset="0"/>
                <a:ea typeface="MS PGothic" panose="020B0600070205080204" pitchFamily="34" charset="-128"/>
              </a:rPr>
              <a:pPr/>
              <a:t>25</a:t>
            </a:fld>
            <a:endParaRPr lang="en-US" altLang="zh-CN" sz="1200" smtClean="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515680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0E37A1F9-3B1D-4343-8367-BCBDA1B5EC75}" type="slidenum">
              <a:rPr lang="en-US" altLang="zh-CN" sz="1200" smtClean="0">
                <a:solidFill>
                  <a:schemeClr val="tx1"/>
                </a:solidFill>
                <a:latin typeface="Arial" panose="020B0604020202020204" pitchFamily="34" charset="0"/>
                <a:ea typeface="MS PGothic" panose="020B0600070205080204" pitchFamily="34" charset="-128"/>
              </a:rPr>
              <a:pPr/>
              <a:t>26</a:t>
            </a:fld>
            <a:endParaRPr lang="en-US" altLang="zh-CN" sz="1200" smtClean="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858737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4024313" y="9721850"/>
            <a:ext cx="30781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6" tIns="47448" rIns="94896" bIns="47448"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EA156022-7698-48DF-B6DA-64D9161CA226}" type="slidenum">
              <a:rPr lang="en-US" altLang="zh-CN"/>
              <a:pPr algn="r">
                <a:spcBef>
                  <a:spcPct val="0"/>
                </a:spcBef>
              </a:pPr>
              <a:t>27</a:t>
            </a:fld>
            <a:endParaRPr lang="en-US" altLang="zh-CN"/>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56071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024665BE-67A6-4E22-9B9B-D5C11F76BC3B}" type="slidenum">
              <a:rPr lang="en-US" altLang="zh-CN"/>
              <a:pPr algn="r">
                <a:spcBef>
                  <a:spcPct val="0"/>
                </a:spcBef>
              </a:pPr>
              <a:t>28</a:t>
            </a:fld>
            <a:endParaRPr lang="en-US" altLang="zh-CN"/>
          </a:p>
        </p:txBody>
      </p:sp>
      <p:sp>
        <p:nvSpPr>
          <p:cNvPr id="52227"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dirty="0" smtClean="0">
                <a:latin typeface="Arial" panose="020B0604020202020204" pitchFamily="34" charset="0"/>
                <a:ea typeface="宋体" panose="02010600030101010101" pitchFamily="2" charset="-122"/>
              </a:rPr>
              <a:t>通用的软件过程框架</a:t>
            </a:r>
            <a:endParaRPr lang="en-US" altLang="zh-CN" dirty="0" smtClean="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不同案例，过程细节差别很大，但框架活动都是一致的</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框架活动的顺序可能是线性、迭代、演化或并行的</a:t>
            </a:r>
            <a:endParaRPr lang="en-US" altLang="zh-CN" b="1" dirty="0" smtClean="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每一个框架活动由很多普适性活动来补充实现</a:t>
            </a:r>
            <a:endParaRPr lang="en-US" altLang="zh-CN" b="1" dirty="0" smtClean="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普适性活动贯穿整个软件过程，关注于项目管理、跟踪和控制</a:t>
            </a:r>
            <a:r>
              <a:rPr lang="zh-CN" altLang="en-US" b="1" dirty="0" smtClean="0">
                <a:solidFill>
                  <a:srgbClr val="C00000"/>
                </a:solidFill>
                <a:latin typeface="Arial" panose="020B0604020202020204" pitchFamily="34" charset="0"/>
              </a:rPr>
              <a:t>（项目进度、质量、变更和风险）</a:t>
            </a:r>
            <a:endParaRPr lang="en-US" altLang="zh-CN" b="1" dirty="0" smtClean="0">
              <a:solidFill>
                <a:srgbClr val="C00000"/>
              </a:solidFill>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对软件过程的普适性调整是项目成功的关键</a:t>
            </a:r>
            <a:endParaRPr lang="en-US" altLang="zh-CN" b="1" dirty="0" smtClean="0">
              <a:latin typeface="Arial" panose="020B0604020202020204" pitchFamily="34" charset="0"/>
            </a:endParaRPr>
          </a:p>
          <a:p>
            <a:pPr eaLnBrk="1" hangingPunct="1">
              <a:lnSpc>
                <a:spcPct val="90000"/>
              </a:lnSpc>
              <a:defRPr/>
            </a:pPr>
            <a:endParaRPr lang="zh-CN" altLang="zh-CN" dirty="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69740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D80F8865-34BE-4EE7-9575-38689A3582E5}" type="slidenum">
              <a:rPr lang="en-US" altLang="zh-CN"/>
              <a:pPr algn="r">
                <a:spcBef>
                  <a:spcPct val="0"/>
                </a:spcBef>
              </a:pPr>
              <a:t>29</a:t>
            </a:fld>
            <a:endParaRPr lang="en-US" altLang="zh-CN"/>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ea typeface="宋体" panose="02010600030101010101" pitchFamily="2" charset="-122"/>
              </a:rPr>
              <a:t>过程要素</a:t>
            </a:r>
            <a:endParaRPr lang="en-US" altLang="zh-CN" smtClean="0">
              <a:latin typeface="Arial" panose="020B0604020202020204" pitchFamily="34" charset="0"/>
              <a:ea typeface="宋体" panose="02010600030101010101" pitchFamily="2" charset="-122"/>
            </a:endParaRPr>
          </a:p>
          <a:p>
            <a:pPr eaLnBrk="1" hangingPunct="1">
              <a:lnSpc>
                <a:spcPct val="90000"/>
              </a:lnSpc>
            </a:pPr>
            <a:r>
              <a:rPr lang="zh-CN" altLang="en-US" b="1" smtClean="0">
                <a:latin typeface="Arial" panose="020B0604020202020204" pitchFamily="34" charset="0"/>
              </a:rPr>
              <a:t>活动（</a:t>
            </a:r>
            <a:r>
              <a:rPr lang="en-US" altLang="zh-CN" b="1" smtClean="0">
                <a:latin typeface="Arial" panose="020B0604020202020204" pitchFamily="34" charset="0"/>
              </a:rPr>
              <a:t>activity</a:t>
            </a:r>
            <a:r>
              <a:rPr lang="zh-CN" altLang="en-US" b="1" smtClean="0">
                <a:latin typeface="Arial" panose="020B0604020202020204" pitchFamily="34" charset="0"/>
              </a:rPr>
              <a:t>）</a:t>
            </a:r>
            <a:endParaRPr lang="en-US" altLang="zh-CN" b="1" smtClean="0">
              <a:latin typeface="Arial" panose="020B0604020202020204" pitchFamily="34" charset="0"/>
            </a:endParaRPr>
          </a:p>
          <a:p>
            <a:pPr lvl="1" eaLnBrk="1" hangingPunct="1">
              <a:lnSpc>
                <a:spcPct val="90000"/>
              </a:lnSpc>
            </a:pPr>
            <a:r>
              <a:rPr lang="zh-CN" altLang="en-US" sz="2400" b="1" smtClean="0">
                <a:latin typeface="Arial" panose="020B0604020202020204" pitchFamily="34" charset="0"/>
              </a:rPr>
              <a:t>主要实现宽泛的目标（如与利益相关者进行沟通）</a:t>
            </a:r>
            <a:endParaRPr lang="en-US" altLang="zh-CN" sz="2400" b="1" smtClean="0">
              <a:latin typeface="Arial" panose="020B0604020202020204" pitchFamily="34" charset="0"/>
            </a:endParaRPr>
          </a:p>
          <a:p>
            <a:pPr lvl="1" eaLnBrk="1" hangingPunct="1">
              <a:lnSpc>
                <a:spcPct val="90000"/>
              </a:lnSpc>
            </a:pPr>
            <a:r>
              <a:rPr lang="zh-CN" altLang="en-US" sz="2400" b="1" smtClean="0">
                <a:latin typeface="Arial" panose="020B0604020202020204" pitchFamily="34" charset="0"/>
              </a:rPr>
              <a:t>与应用领域、项目大小、结果复杂性或者实施软件工程的重要程度没有直接关系</a:t>
            </a:r>
          </a:p>
          <a:p>
            <a:pPr eaLnBrk="1" hangingPunct="1">
              <a:lnSpc>
                <a:spcPct val="90000"/>
              </a:lnSpc>
            </a:pPr>
            <a:r>
              <a:rPr lang="zh-CN" altLang="en-US" b="1" smtClean="0">
                <a:latin typeface="Arial" panose="020B0604020202020204" pitchFamily="34" charset="0"/>
              </a:rPr>
              <a:t>动作（</a:t>
            </a:r>
            <a:r>
              <a:rPr lang="en-US" altLang="zh-CN" b="1" smtClean="0">
                <a:latin typeface="Arial" panose="020B0604020202020204" pitchFamily="34" charset="0"/>
              </a:rPr>
              <a:t>action</a:t>
            </a:r>
            <a:r>
              <a:rPr lang="zh-CN" altLang="en-US" b="1" smtClean="0">
                <a:latin typeface="Arial" panose="020B0604020202020204" pitchFamily="34" charset="0"/>
              </a:rPr>
              <a:t>）：如体系结构设计</a:t>
            </a:r>
            <a:endParaRPr lang="en-US" altLang="zh-CN" b="1" smtClean="0">
              <a:latin typeface="Arial" panose="020B0604020202020204" pitchFamily="34" charset="0"/>
            </a:endParaRPr>
          </a:p>
          <a:p>
            <a:pPr lvl="1" eaLnBrk="1" hangingPunct="1">
              <a:lnSpc>
                <a:spcPct val="90000"/>
              </a:lnSpc>
            </a:pPr>
            <a:r>
              <a:rPr lang="zh-CN" altLang="en-US" sz="2400" b="1" smtClean="0">
                <a:latin typeface="Arial" panose="020B0604020202020204" pitchFamily="34" charset="0"/>
              </a:rPr>
              <a:t>包含了主要工作产品（如体系结构设计模型）生产过程中的一系列任务</a:t>
            </a:r>
          </a:p>
          <a:p>
            <a:pPr eaLnBrk="1" hangingPunct="1">
              <a:lnSpc>
                <a:spcPct val="90000"/>
              </a:lnSpc>
            </a:pPr>
            <a:r>
              <a:rPr lang="zh-CN" altLang="en-US" b="1" smtClean="0">
                <a:latin typeface="Arial" panose="020B0604020202020204" pitchFamily="34" charset="0"/>
              </a:rPr>
              <a:t>任务（</a:t>
            </a:r>
            <a:r>
              <a:rPr lang="en-US" altLang="zh-CN" b="1" smtClean="0">
                <a:latin typeface="Arial" panose="020B0604020202020204" pitchFamily="34" charset="0"/>
              </a:rPr>
              <a:t>task</a:t>
            </a:r>
            <a:r>
              <a:rPr lang="zh-CN" altLang="en-US" b="1" smtClean="0">
                <a:latin typeface="Arial" panose="020B0604020202020204" pitchFamily="34" charset="0"/>
              </a:rPr>
              <a:t>）</a:t>
            </a:r>
            <a:endParaRPr lang="en-US" altLang="zh-CN" b="1" smtClean="0">
              <a:latin typeface="Arial" panose="020B0604020202020204" pitchFamily="34" charset="0"/>
            </a:endParaRPr>
          </a:p>
          <a:p>
            <a:pPr lvl="1" eaLnBrk="1" hangingPunct="1">
              <a:lnSpc>
                <a:spcPct val="90000"/>
              </a:lnSpc>
            </a:pPr>
            <a:r>
              <a:rPr lang="zh-CN" altLang="en-US" sz="2400" b="1" smtClean="0">
                <a:latin typeface="Arial" panose="020B0604020202020204" pitchFamily="34" charset="0"/>
              </a:rPr>
              <a:t>关注小而明确的目标，能够产生实际产品（如构建一个单元测试）</a:t>
            </a:r>
            <a:endParaRPr lang="en-US" altLang="zh-CN" sz="2400" b="1" smtClean="0">
              <a:latin typeface="Arial" panose="020B0604020202020204" pitchFamily="34" charset="0"/>
            </a:endParaRPr>
          </a:p>
          <a:p>
            <a:pPr lvl="1" eaLnBrk="1" hangingPunct="1">
              <a:lnSpc>
                <a:spcPct val="90000"/>
              </a:lnSpc>
            </a:pPr>
            <a:r>
              <a:rPr lang="zh-CN" altLang="en-US" sz="2400" b="1" smtClean="0">
                <a:solidFill>
                  <a:srgbClr val="C00000"/>
                </a:solidFill>
                <a:latin typeface="Arial" panose="020B0604020202020204" pitchFamily="34" charset="0"/>
              </a:rPr>
              <a:t>工作任务、工作产品、质量保证点、里程碑</a:t>
            </a:r>
            <a:endParaRPr lang="en-US" altLang="zh-CN" sz="2400" b="1" smtClean="0">
              <a:solidFill>
                <a:srgbClr val="C00000"/>
              </a:solidFill>
              <a:latin typeface="Arial" panose="020B0604020202020204" pitchFamily="34" charset="0"/>
            </a:endParaRPr>
          </a:p>
        </p:txBody>
      </p:sp>
    </p:spTree>
    <p:extLst>
      <p:ext uri="{BB962C8B-B14F-4D97-AF65-F5344CB8AC3E}">
        <p14:creationId xmlns:p14="http://schemas.microsoft.com/office/powerpoint/2010/main" val="2663174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26E4AE61-5229-434E-A400-98061AB43BFD}" type="slidenum">
              <a:rPr lang="en-US" altLang="zh-CN"/>
              <a:pPr algn="r">
                <a:spcBef>
                  <a:spcPct val="0"/>
                </a:spcBef>
              </a:pPr>
              <a:t>3</a:t>
            </a:fld>
            <a:endParaRPr lang="en-US" altLang="zh-CN"/>
          </a:p>
        </p:txBody>
      </p:sp>
      <p:sp>
        <p:nvSpPr>
          <p:cNvPr id="9219" name="Rectangle 2"/>
          <p:cNvSpPr>
            <a:spLocks noGrp="1" noRot="1" noChangeAspect="1" noChangeArrowheads="1" noTextEdit="1"/>
          </p:cNvSpPr>
          <p:nvPr>
            <p:ph type="sldImg"/>
          </p:nvPr>
        </p:nvSpPr>
        <p:spPr>
          <a:solidFill>
            <a:srgbClr val="FFFFFF"/>
          </a:solidFill>
          <a:ln/>
        </p:spPr>
      </p:sp>
      <p:sp>
        <p:nvSpPr>
          <p:cNvPr id="922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defRPr/>
            </a:pPr>
            <a:r>
              <a:rPr lang="en-US" altLang="zh-CN" sz="1000" dirty="0" smtClean="0">
                <a:latin typeface="黑体" panose="02010609060101010101" pitchFamily="49" charset="-122"/>
                <a:ea typeface="黑体" panose="02010609060101010101" pitchFamily="49" charset="-122"/>
              </a:rPr>
              <a:t>1</a:t>
            </a:r>
            <a:r>
              <a:rPr lang="zh-CN" altLang="en-US" sz="1000" dirty="0" smtClean="0">
                <a:latin typeface="黑体" panose="02010609060101010101" pitchFamily="49" charset="-122"/>
                <a:ea typeface="黑体" panose="02010609060101010101" pitchFamily="49" charset="-122"/>
              </a:rPr>
              <a:t>、</a:t>
            </a:r>
            <a:r>
              <a:rPr lang="zh-CN" altLang="en-US" sz="1000" b="1" dirty="0" smtClean="0">
                <a:latin typeface="黑体" panose="02010609060101010101" pitchFamily="49" charset="-122"/>
                <a:ea typeface="黑体" panose="02010609060101010101" pitchFamily="49" charset="-122"/>
              </a:rPr>
              <a:t>意外效应法则</a:t>
            </a:r>
            <a:r>
              <a:rPr lang="zh-CN" altLang="en-US" sz="1000" dirty="0" smtClean="0">
                <a:latin typeface="黑体" panose="02010609060101010101" pitchFamily="49" charset="-122"/>
                <a:ea typeface="黑体" panose="02010609060101010101" pitchFamily="49" charset="-122"/>
              </a:rPr>
              <a:t>的最好体现：</a:t>
            </a:r>
            <a:endParaRPr lang="en-US" altLang="zh-CN" sz="1000" dirty="0" smtClean="0">
              <a:latin typeface="黑体" panose="02010609060101010101" pitchFamily="49" charset="-122"/>
              <a:ea typeface="黑体" panose="02010609060101010101" pitchFamily="49" charset="-122"/>
            </a:endParaRPr>
          </a:p>
          <a:p>
            <a:pPr marL="171450" indent="-171450" eaLnBrk="1" hangingPunct="1">
              <a:lnSpc>
                <a:spcPct val="90000"/>
              </a:lnSpc>
              <a:buFont typeface="Wingdings" panose="05000000000000000000" pitchFamily="2" charset="2"/>
              <a:buChar char="ü"/>
              <a:defRPr/>
            </a:pPr>
            <a:r>
              <a:rPr lang="zh-CN" altLang="en-US" dirty="0" smtClean="0">
                <a:solidFill>
                  <a:srgbClr val="FF0000"/>
                </a:solidFill>
                <a:latin typeface="黑体" panose="02010609060101010101" pitchFamily="49" charset="-122"/>
                <a:ea typeface="黑体" panose="02010609060101010101" pitchFamily="49" charset="-122"/>
              </a:rPr>
              <a:t>新科技的产生给</a:t>
            </a:r>
            <a:r>
              <a:rPr lang="zh-CN" altLang="en-US" b="1" dirty="0" smtClean="0">
                <a:solidFill>
                  <a:srgbClr val="FF0000"/>
                </a:solidFill>
                <a:latin typeface="黑体" panose="02010609060101010101" pitchFamily="49" charset="-122"/>
                <a:ea typeface="黑体" panose="02010609060101010101" pitchFamily="49" charset="-122"/>
              </a:rPr>
              <a:t>其他一些看似无关的</a:t>
            </a:r>
            <a:r>
              <a:rPr lang="zh-CN" altLang="en-US" b="1" u="sng" dirty="0" smtClean="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行业</a:t>
            </a:r>
            <a:r>
              <a:rPr lang="zh-CN" altLang="en-US" dirty="0" smtClean="0">
                <a:solidFill>
                  <a:srgbClr val="FF0000"/>
                </a:solidFill>
                <a:latin typeface="黑体" panose="02010609060101010101" pitchFamily="49" charset="-122"/>
                <a:ea typeface="黑体" panose="02010609060101010101" pitchFamily="49" charset="-122"/>
              </a:rPr>
              <a:t>带来深远而出人意料的影响</a:t>
            </a:r>
            <a:endParaRPr lang="en-US" altLang="zh-CN" dirty="0" smtClean="0">
              <a:solidFill>
                <a:srgbClr val="FF0000"/>
              </a:solidFill>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dirty="0" smtClean="0">
                <a:solidFill>
                  <a:srgbClr val="FF0000"/>
                </a:solidFill>
                <a:latin typeface="黑体" panose="02010609060101010101" pitchFamily="49" charset="-122"/>
                <a:ea typeface="黑体" panose="02010609060101010101" pitchFamily="49" charset="-122"/>
              </a:rPr>
              <a:t>技术领域、商业企业、公众，甚至整个社会文化</a:t>
            </a:r>
            <a:endParaRPr lang="en-US" altLang="zh-CN" dirty="0" smtClean="0">
              <a:solidFill>
                <a:srgbClr val="FF0000"/>
              </a:solidFill>
              <a:latin typeface="黑体" panose="02010609060101010101" pitchFamily="49" charset="-122"/>
              <a:ea typeface="黑体" panose="02010609060101010101" pitchFamily="49" charset="-122"/>
            </a:endParaRPr>
          </a:p>
          <a:p>
            <a:pPr marL="171450" indent="-171450" eaLnBrk="1" hangingPunct="1">
              <a:lnSpc>
                <a:spcPct val="90000"/>
              </a:lnSpc>
              <a:buFont typeface="Wingdings" panose="05000000000000000000" pitchFamily="2" charset="2"/>
              <a:buChar char="ü"/>
              <a:defRPr/>
            </a:pPr>
            <a:r>
              <a:rPr lang="zh-CN" altLang="en-US" sz="1000" dirty="0" smtClean="0">
                <a:latin typeface="黑体" panose="02010609060101010101" pitchFamily="49" charset="-122"/>
                <a:ea typeface="黑体" panose="02010609060101010101" pitchFamily="49" charset="-122"/>
              </a:rPr>
              <a:t>软件科学成为商业、科学和工程所必需的技术</a:t>
            </a:r>
            <a:endParaRPr lang="en-US" altLang="zh-CN" sz="1000" dirty="0" smtClean="0">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sz="1000" b="1" dirty="0" smtClean="0">
                <a:solidFill>
                  <a:srgbClr val="FF0000"/>
                </a:solidFill>
                <a:latin typeface="黑体" panose="02010609060101010101" pitchFamily="49" charset="-122"/>
                <a:ea typeface="黑体" panose="02010609060101010101" pitchFamily="49" charset="-122"/>
              </a:rPr>
              <a:t>促进了新科技创新</a:t>
            </a:r>
            <a:r>
              <a:rPr lang="zh-CN" altLang="en-US" sz="1000" dirty="0" smtClean="0">
                <a:latin typeface="黑体" panose="02010609060101010101" pitchFamily="49" charset="-122"/>
                <a:ea typeface="黑体" panose="02010609060101010101" pitchFamily="49" charset="-122"/>
              </a:rPr>
              <a:t>：</a:t>
            </a:r>
            <a:r>
              <a:rPr lang="zh-CN" altLang="en-US" sz="800" dirty="0" smtClean="0">
                <a:latin typeface="黑体" panose="02010609060101010101" pitchFamily="49" charset="-122"/>
                <a:ea typeface="黑体" panose="02010609060101010101" pitchFamily="49" charset="-122"/>
              </a:rPr>
              <a:t>基因工程、纳米技术</a:t>
            </a:r>
            <a:r>
              <a:rPr lang="zh-CN" altLang="en-US" sz="1000" dirty="0" smtClean="0">
                <a:latin typeface="黑体" panose="02010609060101010101" pitchFamily="49" charset="-122"/>
                <a:ea typeface="黑体" panose="02010609060101010101" pitchFamily="49" charset="-122"/>
              </a:rPr>
              <a:t>、现代科技发展（通信）、传统技术（媒体行业）</a:t>
            </a:r>
            <a:endParaRPr lang="en-US" altLang="zh-CN" sz="1000" dirty="0" smtClean="0">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sz="1000" b="1" dirty="0" smtClean="0">
                <a:solidFill>
                  <a:srgbClr val="FF0000"/>
                </a:solidFill>
                <a:latin typeface="黑体" panose="02010609060101010101" pitchFamily="49" charset="-122"/>
                <a:ea typeface="黑体" panose="02010609060101010101" pitchFamily="49" charset="-122"/>
              </a:rPr>
              <a:t>成为个人计算机革命的推动力量</a:t>
            </a:r>
            <a:r>
              <a:rPr lang="zh-CN" altLang="en-US" sz="1000" dirty="0" smtClean="0">
                <a:latin typeface="黑体" panose="02010609060101010101" pitchFamily="49" charset="-122"/>
                <a:ea typeface="黑体" panose="02010609060101010101" pitchFamily="49" charset="-122"/>
              </a:rPr>
              <a:t>：消费者可以使用智能手机购买软件产品</a:t>
            </a:r>
            <a:endParaRPr lang="en-US" altLang="zh-CN" sz="1000" dirty="0" smtClean="0">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sz="1000" b="1" dirty="0" smtClean="0">
                <a:solidFill>
                  <a:srgbClr val="FF0000"/>
                </a:solidFill>
                <a:latin typeface="黑体" panose="02010609060101010101" pitchFamily="49" charset="-122"/>
                <a:ea typeface="黑体" panose="02010609060101010101" pitchFamily="49" charset="-122"/>
              </a:rPr>
              <a:t>软件由产品逐渐演化为服务</a:t>
            </a:r>
            <a:endParaRPr lang="en-US" altLang="zh-CN" sz="1000" b="1" dirty="0" smtClean="0">
              <a:solidFill>
                <a:srgbClr val="FF0000"/>
              </a:solidFill>
              <a:latin typeface="黑体" panose="02010609060101010101" pitchFamily="49" charset="-122"/>
              <a:ea typeface="黑体" panose="02010609060101010101" pitchFamily="49" charset="-122"/>
            </a:endParaRPr>
          </a:p>
          <a:p>
            <a:pPr marL="527050" lvl="2" indent="-171450" eaLnBrk="1" hangingPunct="1">
              <a:lnSpc>
                <a:spcPct val="90000"/>
              </a:lnSpc>
              <a:buFont typeface="Wingdings" panose="05000000000000000000" pitchFamily="2" charset="2"/>
              <a:buChar char="p"/>
              <a:defRPr/>
            </a:pPr>
            <a:r>
              <a:rPr lang="zh-CN" altLang="en-US" sz="1000" dirty="0" smtClean="0">
                <a:latin typeface="黑体" panose="02010609060101010101" pitchFamily="49" charset="-122"/>
                <a:ea typeface="黑体" panose="02010609060101010101" pitchFamily="49" charset="-122"/>
              </a:rPr>
              <a:t>软件公司随需应变，通过</a:t>
            </a:r>
            <a:r>
              <a:rPr lang="en-US" altLang="zh-CN" sz="1000" dirty="0" smtClean="0">
                <a:latin typeface="黑体" panose="02010609060101010101" pitchFamily="49" charset="-122"/>
                <a:ea typeface="黑体" panose="02010609060101010101" pitchFamily="49" charset="-122"/>
              </a:rPr>
              <a:t>Web</a:t>
            </a:r>
            <a:r>
              <a:rPr lang="zh-CN" altLang="en-US" sz="1000" dirty="0" smtClean="0">
                <a:latin typeface="黑体" panose="02010609060101010101" pitchFamily="49" charset="-122"/>
                <a:ea typeface="黑体" panose="02010609060101010101" pitchFamily="49" charset="-122"/>
              </a:rPr>
              <a:t>浏览器发布即时更新</a:t>
            </a:r>
            <a:endParaRPr lang="en-US" altLang="zh-CN" sz="1000" dirty="0" smtClean="0">
              <a:latin typeface="黑体" panose="02010609060101010101" pitchFamily="49" charset="-122"/>
              <a:ea typeface="黑体" panose="02010609060101010101" pitchFamily="49" charset="-122"/>
            </a:endParaRPr>
          </a:p>
          <a:p>
            <a:pPr marL="527050" lvl="2" indent="-171450" eaLnBrk="1" hangingPunct="1">
              <a:lnSpc>
                <a:spcPct val="90000"/>
              </a:lnSpc>
              <a:buFont typeface="Wingdings" panose="05000000000000000000" pitchFamily="2" charset="2"/>
              <a:buChar char="p"/>
              <a:defRPr/>
            </a:pPr>
            <a:r>
              <a:rPr lang="zh-CN" altLang="en-US" sz="1000" dirty="0" smtClean="0">
                <a:latin typeface="黑体" panose="02010609060101010101" pitchFamily="49" charset="-122"/>
                <a:ea typeface="黑体" panose="02010609060101010101" pitchFamily="49" charset="-122"/>
              </a:rPr>
              <a:t>软件公司比几乎任何传统工业时代的公司更大、更有影响力</a:t>
            </a:r>
            <a:endParaRPr lang="en-US" altLang="zh-CN" sz="1000" dirty="0" smtClean="0">
              <a:latin typeface="黑体" panose="02010609060101010101" pitchFamily="49" charset="-122"/>
              <a:ea typeface="黑体" panose="02010609060101010101" pitchFamily="49" charset="-122"/>
            </a:endParaRPr>
          </a:p>
          <a:p>
            <a:pPr marL="171450" lvl="0" indent="-171450" eaLnBrk="1" hangingPunct="1">
              <a:lnSpc>
                <a:spcPct val="90000"/>
              </a:lnSpc>
              <a:buFont typeface="Wingdings" panose="05000000000000000000" pitchFamily="2" charset="2"/>
              <a:buChar char="ü"/>
              <a:defRPr/>
            </a:pPr>
            <a:r>
              <a:rPr lang="zh-CN" altLang="en-US" sz="1000" dirty="0" smtClean="0">
                <a:latin typeface="黑体" panose="02010609060101010101" pitchFamily="49" charset="-122"/>
                <a:ea typeface="黑体" panose="02010609060101010101" pitchFamily="49" charset="-122"/>
              </a:rPr>
              <a:t>在大量应用软件的驱动下，互联网迅速发展，改变了人们生活的诸多方面</a:t>
            </a:r>
            <a:endParaRPr lang="en-US" altLang="zh-CN" sz="1000" dirty="0" smtClean="0">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sz="1000" dirty="0" smtClean="0">
                <a:latin typeface="黑体" panose="02010609060101010101" pitchFamily="49" charset="-122"/>
                <a:ea typeface="黑体" panose="02010609060101010101" pitchFamily="49" charset="-122"/>
              </a:rPr>
              <a:t>对社会生活，引发革命性的变化：从图书搜索、消费购物、政治论战到约会习惯</a:t>
            </a:r>
            <a:endParaRPr lang="en-US" altLang="zh-CN" sz="1000" dirty="0" smtClean="0">
              <a:latin typeface="黑体" panose="02010609060101010101" pitchFamily="49" charset="-122"/>
              <a:ea typeface="黑体" panose="02010609060101010101" pitchFamily="49" charset="-122"/>
            </a:endParaRPr>
          </a:p>
          <a:p>
            <a:pPr marL="349250" lvl="1" indent="-171450" eaLnBrk="1" hangingPunct="1">
              <a:lnSpc>
                <a:spcPct val="90000"/>
              </a:lnSpc>
              <a:buFont typeface="Wingdings" panose="05000000000000000000" pitchFamily="2" charset="2"/>
              <a:buChar char="u"/>
              <a:defRPr/>
            </a:pPr>
            <a:r>
              <a:rPr lang="zh-CN" altLang="en-US" sz="1000" dirty="0" smtClean="0">
                <a:latin typeface="黑体" panose="02010609060101010101" pitchFamily="49" charset="-122"/>
                <a:ea typeface="黑体" panose="02010609060101010101" pitchFamily="49" charset="-122"/>
              </a:rPr>
              <a:t>软件可嵌入到各种系统中：交通运输、医疗、通信、军事、工业、娱乐以及办公设备等</a:t>
            </a:r>
            <a:endParaRPr lang="en-US" altLang="zh-CN" sz="10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endParaRPr lang="en-US" altLang="zh-CN" sz="1000" dirty="0" smtClean="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defRPr/>
            </a:pPr>
            <a:r>
              <a:rPr lang="en-US" altLang="zh-CN" sz="1000" dirty="0" smtClean="0">
                <a:latin typeface="黑体" panose="02010609060101010101" pitchFamily="49" charset="-122"/>
                <a:ea typeface="黑体" panose="02010609060101010101" pitchFamily="49" charset="-122"/>
              </a:rPr>
              <a:t>2</a:t>
            </a:r>
            <a:r>
              <a:rPr lang="zh-CN" altLang="en-US" sz="1000" dirty="0" smtClean="0">
                <a:latin typeface="黑体" panose="02010609060101010101" pitchFamily="49" charset="-122"/>
                <a:ea typeface="黑体" panose="02010609060101010101" pitchFamily="49" charset="-122"/>
              </a:rPr>
              <a:t>、软件业界试图开发新技术，使得</a:t>
            </a:r>
            <a:r>
              <a:rPr lang="zh-CN" altLang="en-US" sz="1000" b="1" dirty="0" smtClean="0">
                <a:solidFill>
                  <a:srgbClr val="FF0000"/>
                </a:solidFill>
                <a:latin typeface="黑体" panose="02010609060101010101" pitchFamily="49" charset="-122"/>
                <a:ea typeface="黑体" panose="02010609060101010101" pitchFamily="49" charset="-122"/>
              </a:rPr>
              <a:t>开发和维护高质量的软件系统</a:t>
            </a:r>
            <a:r>
              <a:rPr lang="zh-CN" altLang="en-US" sz="1000" dirty="0" smtClean="0">
                <a:latin typeface="黑体" panose="02010609060101010101" pitchFamily="49" charset="-122"/>
                <a:ea typeface="黑体" panose="02010609060101010101" pitchFamily="49" charset="-122"/>
              </a:rPr>
              <a:t>更容易、更快捷、成本更低廉</a:t>
            </a:r>
            <a:endParaRPr lang="en-US" altLang="zh-CN" sz="1000" dirty="0" smtClean="0">
              <a:latin typeface="黑体" panose="02010609060101010101" pitchFamily="49" charset="-122"/>
              <a:ea typeface="黑体" panose="02010609060101010101" pitchFamily="49" charset="-122"/>
            </a:endParaRPr>
          </a:p>
          <a:p>
            <a:pPr marL="171450" marR="0" lvl="0" indent="-171450" algn="l" defTabSz="914400" rtl="0" eaLnBrk="1" fontAlgn="base" latinLnBrk="0" hangingPunct="1">
              <a:lnSpc>
                <a:spcPct val="90000"/>
              </a:lnSpc>
              <a:spcBef>
                <a:spcPct val="30000"/>
              </a:spcBef>
              <a:spcAft>
                <a:spcPct val="0"/>
              </a:spcAft>
              <a:buClrTx/>
              <a:buSzTx/>
              <a:buFont typeface="Wingdings" panose="05000000000000000000" pitchFamily="2" charset="2"/>
              <a:buChar char="ü"/>
              <a:tabLst/>
              <a:defRPr/>
            </a:pPr>
            <a:r>
              <a:rPr lang="zh-CN" altLang="en-US" sz="1000" dirty="0" smtClean="0">
                <a:latin typeface="黑体" panose="02010609060101010101" pitchFamily="49" charset="-122"/>
                <a:ea typeface="黑体" panose="02010609060101010101" pitchFamily="49" charset="-122"/>
              </a:rPr>
              <a:t>业界人士：问题：大量的软件系统需要纠错、适应性调整和优化，需要比开发新软件更耗费大量的人力与物力</a:t>
            </a:r>
            <a:endParaRPr lang="en-US" altLang="zh-CN" sz="1000" dirty="0" smtClean="0">
              <a:latin typeface="黑体" panose="02010609060101010101" pitchFamily="49" charset="-122"/>
              <a:ea typeface="黑体" panose="02010609060101010101" pitchFamily="49" charset="-122"/>
            </a:endParaRPr>
          </a:p>
          <a:p>
            <a:pPr marL="0" indent="0" eaLnBrk="1" hangingPunct="1">
              <a:lnSpc>
                <a:spcPct val="90000"/>
              </a:lnSpc>
              <a:buFont typeface="Wingdings" panose="05000000000000000000" pitchFamily="2" charset="2"/>
              <a:buNone/>
              <a:defRPr/>
            </a:pPr>
            <a:endParaRPr lang="en-US" altLang="zh-CN" sz="1000" dirty="0" smtClean="0">
              <a:latin typeface="黑体" panose="02010609060101010101" pitchFamily="49" charset="-122"/>
              <a:ea typeface="黑体" panose="02010609060101010101" pitchFamily="49" charset="-122"/>
            </a:endParaRPr>
          </a:p>
          <a:p>
            <a:pPr marL="0" indent="0" eaLnBrk="1" hangingPunct="1">
              <a:lnSpc>
                <a:spcPct val="90000"/>
              </a:lnSpc>
              <a:buFont typeface="Wingdings" panose="05000000000000000000" pitchFamily="2" charset="2"/>
              <a:buNone/>
              <a:defRPr/>
            </a:pPr>
            <a:r>
              <a:rPr lang="en-US" altLang="zh-CN" sz="1000" dirty="0" smtClean="0">
                <a:latin typeface="黑体" panose="02010609060101010101" pitchFamily="49" charset="-122"/>
                <a:ea typeface="黑体" panose="02010609060101010101" pitchFamily="49" charset="-122"/>
              </a:rPr>
              <a:t>3</a:t>
            </a:r>
            <a:r>
              <a:rPr lang="zh-CN" altLang="en-US" sz="1000" dirty="0" smtClean="0">
                <a:latin typeface="黑体" panose="02010609060101010101" pitchFamily="49" charset="-122"/>
                <a:ea typeface="黑体" panose="02010609060101010101" pitchFamily="49" charset="-122"/>
              </a:rPr>
              <a:t>、本课程为开发软件的工程师提供一个</a:t>
            </a:r>
            <a:r>
              <a:rPr lang="zh-CN" altLang="en-US" sz="1000" b="1" dirty="0" smtClean="0">
                <a:latin typeface="黑体" panose="02010609060101010101" pitchFamily="49" charset="-122"/>
                <a:ea typeface="黑体" panose="02010609060101010101" pitchFamily="49" charset="-122"/>
              </a:rPr>
              <a:t>框架：过程、方法及工具</a:t>
            </a:r>
            <a:endParaRPr lang="en-US" altLang="zh-CN" sz="1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5081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99F1D7F6-DF2C-4C50-ABDE-4B234DB0C466}" type="slidenum">
              <a:rPr lang="en-US" altLang="zh-CN"/>
              <a:pPr algn="r">
                <a:spcBef>
                  <a:spcPct val="0"/>
                </a:spcBef>
              </a:pPr>
              <a:t>30</a:t>
            </a:fld>
            <a:endParaRPr lang="en-US" altLang="zh-CN"/>
          </a:p>
        </p:txBody>
      </p:sp>
      <p:sp>
        <p:nvSpPr>
          <p:cNvPr id="56323"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zh-CN" dirty="0" smtClean="0">
                <a:latin typeface="Arial" panose="020B0604020202020204" pitchFamily="34" charset="0"/>
                <a:ea typeface="宋体" panose="02010600030101010101" pitchFamily="2" charset="-122"/>
              </a:rPr>
              <a:t>5</a:t>
            </a:r>
            <a:r>
              <a:rPr lang="zh-CN" altLang="en-US" dirty="0" smtClean="0">
                <a:latin typeface="Arial" panose="020B0604020202020204" pitchFamily="34" charset="0"/>
                <a:ea typeface="宋体" panose="02010600030101010101" pitchFamily="2" charset="-122"/>
              </a:rPr>
              <a:t>个框架活动</a:t>
            </a:r>
            <a:endParaRPr lang="en-US" altLang="zh-CN" dirty="0" smtClean="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沟通：客户协作、理解利益相关者的目标、收集需求，定义软件的特性和功能</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策划：制定软件项目计划，定义和描述了软件工程工作，包括需要执行的技术任务、可能的风险、资源需求、工作产品和工作进度计划</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建模：利用模型来更好地理解软件需求，并完成符合这些需求的软件设计</a:t>
            </a:r>
            <a:endParaRPr lang="en-US" altLang="zh-CN" b="1" dirty="0" smtClean="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构建：编码（手写的或者自动生成的）和测试以发现编码中的错误</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部署：软件（全部或者部分增量）交付到用户，用户对其进行评测并给出反馈意见</a:t>
            </a:r>
            <a:endParaRPr lang="en-US" altLang="zh-CN" b="1" dirty="0" smtClean="0">
              <a:latin typeface="Arial" panose="020B0604020202020204" pitchFamily="34" charset="0"/>
            </a:endParaRPr>
          </a:p>
        </p:txBody>
      </p:sp>
    </p:spTree>
    <p:extLst>
      <p:ext uri="{BB962C8B-B14F-4D97-AF65-F5344CB8AC3E}">
        <p14:creationId xmlns:p14="http://schemas.microsoft.com/office/powerpoint/2010/main" val="271456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EA7701AC-BEA1-495B-A4F4-9D1F3C4E948E}" type="slidenum">
              <a:rPr lang="en-US" altLang="zh-CN"/>
              <a:pPr algn="r">
                <a:spcBef>
                  <a:spcPct val="0"/>
                </a:spcBef>
              </a:pPr>
              <a:t>31</a:t>
            </a:fld>
            <a:endParaRPr lang="en-US" altLang="zh-CN"/>
          </a:p>
        </p:txBody>
      </p:sp>
      <p:sp>
        <p:nvSpPr>
          <p:cNvPr id="58371"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zh-CN" dirty="0" smtClean="0">
                <a:latin typeface="Arial" panose="020B0604020202020204" pitchFamily="34" charset="0"/>
                <a:ea typeface="宋体" panose="02010600030101010101" pitchFamily="2" charset="-122"/>
              </a:rPr>
              <a:t>5</a:t>
            </a:r>
            <a:r>
              <a:rPr lang="zh-CN" altLang="en-US" dirty="0" smtClean="0">
                <a:latin typeface="Arial" panose="020B0604020202020204" pitchFamily="34" charset="0"/>
                <a:ea typeface="宋体" panose="02010600030101010101" pitchFamily="2" charset="-122"/>
              </a:rPr>
              <a:t>个框架活动</a:t>
            </a:r>
            <a:endParaRPr lang="en-US" altLang="zh-CN" dirty="0" smtClean="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沟通：客户协作、理解利益相关者的目标、收集需求，定义软件的特性和功能</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策划：制定软件项目计划，定义和描述了软件工程工作，包括需要执行的技术任务、可能的风险、资源需求、工作产品和工作进度计划</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建模：利用模型来更好地理解软件需求，并完成符合这些需求的软件设计</a:t>
            </a:r>
            <a:endParaRPr lang="en-US" altLang="zh-CN" b="1" dirty="0" smtClean="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构建：编码（手写的或者自动生成的）和测试以发现编码中的错误</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部署：软件（全部或者部分增量）交付到用户，用户对其进行评测并给出反馈意见</a:t>
            </a:r>
            <a:endParaRPr lang="en-US" altLang="zh-CN" b="1" dirty="0" smtClean="0">
              <a:latin typeface="Arial" panose="020B0604020202020204" pitchFamily="34" charset="0"/>
            </a:endParaRPr>
          </a:p>
        </p:txBody>
      </p:sp>
    </p:spTree>
    <p:extLst>
      <p:ext uri="{BB962C8B-B14F-4D97-AF65-F5344CB8AC3E}">
        <p14:creationId xmlns:p14="http://schemas.microsoft.com/office/powerpoint/2010/main" val="3617308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3CF7109D-02D5-4A27-8DE5-2314DF26C1A6}" type="slidenum">
              <a:rPr lang="en-US" altLang="zh-CN"/>
              <a:pPr algn="r">
                <a:spcBef>
                  <a:spcPct val="0"/>
                </a:spcBef>
              </a:pPr>
              <a:t>32</a:t>
            </a:fld>
            <a:endParaRPr lang="en-US" altLang="zh-CN"/>
          </a:p>
        </p:txBody>
      </p:sp>
      <p:sp>
        <p:nvSpPr>
          <p:cNvPr id="60419"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zh-CN" altLang="en-US" dirty="0" smtClean="0">
                <a:latin typeface="Arial" panose="020B0604020202020204" pitchFamily="34" charset="0"/>
                <a:ea typeface="宋体" panose="02010600030101010101" pitchFamily="2" charset="-122"/>
              </a:rPr>
              <a:t>普适性活动</a:t>
            </a:r>
            <a:endParaRPr lang="en-US" altLang="zh-CN" dirty="0" smtClean="0">
              <a:latin typeface="Arial" panose="020B0604020202020204" pitchFamily="34" charset="0"/>
              <a:ea typeface="宋体" panose="02010600030101010101" pitchFamily="2" charset="-122"/>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软件项目跟踪和控制</a:t>
            </a:r>
            <a:r>
              <a:rPr lang="en-US" altLang="zh-CN" b="1" dirty="0" smtClean="0">
                <a:latin typeface="Arial" panose="020B0604020202020204" pitchFamily="34" charset="0"/>
              </a:rPr>
              <a:t>—</a:t>
            </a:r>
            <a:r>
              <a:rPr lang="zh-CN" altLang="en-US" b="1" dirty="0" smtClean="0">
                <a:latin typeface="Arial" panose="020B0604020202020204" pitchFamily="34" charset="0"/>
              </a:rPr>
              <a:t>评估进展，采取纠正措施，维护计划</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风险管理</a:t>
            </a:r>
            <a:r>
              <a:rPr lang="en-US" altLang="zh-CN" b="1" dirty="0" smtClean="0">
                <a:latin typeface="Arial" panose="020B0604020202020204" pitchFamily="34" charset="0"/>
              </a:rPr>
              <a:t>—</a:t>
            </a:r>
            <a:r>
              <a:rPr lang="zh-CN" altLang="en-US" b="1" dirty="0" smtClean="0">
                <a:latin typeface="Arial" panose="020B0604020202020204" pitchFamily="34" charset="0"/>
              </a:rPr>
              <a:t>评估影响项目成果、产品质量的风险</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软件质量保证</a:t>
            </a:r>
            <a:r>
              <a:rPr lang="en-US" altLang="zh-CN" b="1" dirty="0" smtClean="0">
                <a:latin typeface="Arial" panose="020B0604020202020204" pitchFamily="34" charset="0"/>
              </a:rPr>
              <a:t>—</a:t>
            </a:r>
            <a:r>
              <a:rPr lang="zh-CN" altLang="en-US" b="1" dirty="0" smtClean="0">
                <a:latin typeface="Arial" panose="020B0604020202020204" pitchFamily="34" charset="0"/>
              </a:rPr>
              <a:t>确定和执行软件质量保证的活动</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技术评审</a:t>
            </a:r>
            <a:r>
              <a:rPr lang="en-US" altLang="zh-CN" b="1" dirty="0" smtClean="0">
                <a:latin typeface="Arial" panose="020B0604020202020204" pitchFamily="34" charset="0"/>
              </a:rPr>
              <a:t>—</a:t>
            </a:r>
            <a:r>
              <a:rPr lang="zh-CN" altLang="en-US" b="1" dirty="0" smtClean="0">
                <a:latin typeface="Arial" panose="020B0604020202020204" pitchFamily="34" charset="0"/>
              </a:rPr>
              <a:t>评估产品，在错误传播到下个活动之前，发现并清除错误</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测量</a:t>
            </a:r>
            <a:r>
              <a:rPr lang="en-US" altLang="zh-CN" b="1" dirty="0" smtClean="0">
                <a:latin typeface="Arial" panose="020B0604020202020204" pitchFamily="34" charset="0"/>
              </a:rPr>
              <a:t>—</a:t>
            </a:r>
            <a:r>
              <a:rPr lang="zh-CN" altLang="en-US" b="1" dirty="0" smtClean="0">
                <a:latin typeface="Arial" panose="020B0604020202020204" pitchFamily="34" charset="0"/>
              </a:rPr>
              <a:t>定义和收集过程、项目和产品的度量，以帮助团队在发布软件的时候满足利益相关者要求</a:t>
            </a:r>
            <a:endParaRPr lang="en-US" altLang="zh-CN" b="1" dirty="0" smtClean="0">
              <a:latin typeface="Arial" panose="020B0604020202020204" pitchFamily="34" charset="0"/>
            </a:endParaRP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软件配置管理</a:t>
            </a:r>
            <a:r>
              <a:rPr lang="en-US" altLang="zh-CN" b="1" dirty="0" smtClean="0">
                <a:latin typeface="Arial" panose="020B0604020202020204" pitchFamily="34" charset="0"/>
              </a:rPr>
              <a:t>—</a:t>
            </a:r>
            <a:r>
              <a:rPr lang="zh-CN" altLang="en-US" b="1" dirty="0" smtClean="0">
                <a:latin typeface="Arial" panose="020B0604020202020204" pitchFamily="34" charset="0"/>
              </a:rPr>
              <a:t>管理变更所带来的影响</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可复用管理</a:t>
            </a:r>
            <a:r>
              <a:rPr lang="en-US" altLang="zh-CN" b="1" dirty="0" smtClean="0">
                <a:latin typeface="Arial" panose="020B0604020202020204" pitchFamily="34" charset="0"/>
              </a:rPr>
              <a:t>—</a:t>
            </a:r>
            <a:r>
              <a:rPr lang="zh-CN" altLang="en-US" b="1" dirty="0" smtClean="0">
                <a:latin typeface="Arial" panose="020B0604020202020204" pitchFamily="34" charset="0"/>
              </a:rPr>
              <a:t>定义产品复用的标准（包括软件构件），并且建立构件复用机制</a:t>
            </a:r>
          </a:p>
          <a:p>
            <a:pPr marL="171450" indent="-171450" eaLnBrk="1" hangingPunct="1">
              <a:lnSpc>
                <a:spcPct val="90000"/>
              </a:lnSpc>
              <a:buFont typeface="Wingdings" panose="05000000000000000000" pitchFamily="2" charset="2"/>
              <a:buChar char="ü"/>
              <a:defRPr/>
            </a:pPr>
            <a:r>
              <a:rPr lang="zh-CN" altLang="en-US" b="1" dirty="0" smtClean="0">
                <a:latin typeface="Arial" panose="020B0604020202020204" pitchFamily="34" charset="0"/>
              </a:rPr>
              <a:t>工作产品的准备和生产</a:t>
            </a:r>
            <a:r>
              <a:rPr lang="en-US" altLang="zh-CN" b="1" dirty="0" smtClean="0">
                <a:latin typeface="Arial" panose="020B0604020202020204" pitchFamily="34" charset="0"/>
              </a:rPr>
              <a:t>—</a:t>
            </a:r>
            <a:r>
              <a:rPr lang="zh-CN" altLang="en-US" b="1" dirty="0" smtClean="0">
                <a:latin typeface="Arial" panose="020B0604020202020204" pitchFamily="34" charset="0"/>
              </a:rPr>
              <a:t>包括了生成产品（诸如建模、文档、日志、表格和列表等）所必需的活动</a:t>
            </a:r>
            <a:endParaRPr lang="en-US" altLang="zh-CN" b="1" dirty="0" smtClean="0">
              <a:latin typeface="Arial" panose="020B0604020202020204" pitchFamily="34" charset="0"/>
            </a:endParaRPr>
          </a:p>
        </p:txBody>
      </p:sp>
    </p:spTree>
    <p:extLst>
      <p:ext uri="{BB962C8B-B14F-4D97-AF65-F5344CB8AC3E}">
        <p14:creationId xmlns:p14="http://schemas.microsoft.com/office/powerpoint/2010/main" val="36709859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96975" y="852488"/>
            <a:ext cx="4381500" cy="3286125"/>
          </a:xfrm>
          <a:ln/>
        </p:spPr>
      </p:sp>
      <p:sp>
        <p:nvSpPr>
          <p:cNvPr id="147459" name="Rectangle 3"/>
          <p:cNvSpPr>
            <a:spLocks noGrp="1" noChangeArrowheads="1"/>
          </p:cNvSpPr>
          <p:nvPr>
            <p:ph type="body" idx="1"/>
          </p:nvPr>
        </p:nvSpPr>
        <p:spPr>
          <a:xfrm>
            <a:off x="676275" y="4722813"/>
            <a:ext cx="5408613" cy="44735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UcPeriod"/>
              <a:defRPr/>
            </a:pPr>
            <a:r>
              <a:rPr lang="zh-CN" altLang="en-US" dirty="0" smtClean="0">
                <a:ea typeface="宋体" panose="02010600030101010101" pitchFamily="2" charset="-122"/>
              </a:rPr>
              <a:t>管理神话</a:t>
            </a:r>
            <a:endParaRPr lang="en-US" altLang="zh-CN" dirty="0" smtClean="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smtClean="0">
                <a:ea typeface="宋体" panose="02010600030101010101" pitchFamily="2" charset="-122"/>
              </a:rPr>
              <a:t>我们已经有了一本写满软件开发标准和规程的宝典，它为我们提供了所需了解的所有信息</a:t>
            </a:r>
            <a:endParaRPr lang="en-US" altLang="zh-CN" dirty="0" smtClean="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smtClean="0">
                <a:ea typeface="宋体" panose="02010600030101010101" pitchFamily="2" charset="-122"/>
              </a:rPr>
              <a:t>如果我们未能按时完成计划，可以通过增加程序员人数而赶上进度</a:t>
            </a:r>
            <a:endParaRPr lang="en-US" altLang="zh-CN" dirty="0" smtClean="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smtClean="0">
                <a:ea typeface="宋体" panose="02010600030101010101" pitchFamily="2" charset="-122"/>
              </a:rPr>
              <a:t>如果决定将软件外包给第三方公司，就可以放手不管，完全交给第三方公司开发</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970067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96975" y="852488"/>
            <a:ext cx="4381500" cy="3286125"/>
          </a:xfrm>
          <a:ln/>
        </p:spPr>
      </p:sp>
      <p:sp>
        <p:nvSpPr>
          <p:cNvPr id="117763" name="Rectangle 3"/>
          <p:cNvSpPr>
            <a:spLocks noGrp="1" noChangeArrowheads="1"/>
          </p:cNvSpPr>
          <p:nvPr>
            <p:ph type="body" idx="1"/>
          </p:nvPr>
        </p:nvSpPr>
        <p:spPr>
          <a:xfrm>
            <a:off x="676275" y="4722813"/>
            <a:ext cx="5408613" cy="44735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zh-CN" dirty="0" smtClean="0">
                <a:latin typeface="Arial" panose="020B0604020202020204" pitchFamily="34" charset="0"/>
                <a:ea typeface="宋体" panose="02010600030101010101" pitchFamily="2" charset="-122"/>
              </a:rPr>
              <a:t>B. </a:t>
            </a:r>
            <a:r>
              <a:rPr lang="zh-CN" altLang="en-US" dirty="0" smtClean="0">
                <a:latin typeface="Arial" panose="020B0604020202020204" pitchFamily="34" charset="0"/>
                <a:ea typeface="宋体" panose="02010600030101010101" pitchFamily="2" charset="-122"/>
              </a:rPr>
              <a:t>客户神话</a:t>
            </a:r>
            <a:endParaRPr lang="en-US" altLang="zh-CN" dirty="0" smtClean="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smtClean="0">
                <a:latin typeface="Arial" panose="020B0604020202020204" pitchFamily="34" charset="0"/>
                <a:ea typeface="宋体" panose="02010600030101010101" pitchFamily="2" charset="-122"/>
              </a:rPr>
              <a:t>有了对项目目标的大概了解，便足以开始编写程序，可以在之后的项目开发过程中逐步充实细节</a:t>
            </a:r>
            <a:endParaRPr lang="en-US" altLang="zh-CN" dirty="0" smtClean="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smtClean="0">
                <a:latin typeface="Arial" panose="020B0604020202020204" pitchFamily="34" charset="0"/>
                <a:ea typeface="宋体" panose="02010600030101010101" pitchFamily="2" charset="-122"/>
              </a:rPr>
              <a:t>虽然软件需求不断变更，但是因为软件是弹性的，因此可以很容易地适应变更</a:t>
            </a:r>
          </a:p>
          <a:p>
            <a:pPr eaLnBrk="1" hangingPunct="1">
              <a:defRPr/>
            </a:pP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157524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96975" y="852488"/>
            <a:ext cx="4381500" cy="3286125"/>
          </a:xfrm>
          <a:ln/>
        </p:spPr>
      </p:sp>
      <p:sp>
        <p:nvSpPr>
          <p:cNvPr id="119811" name="Rectangle 3"/>
          <p:cNvSpPr>
            <a:spLocks noGrp="1" noChangeArrowheads="1"/>
          </p:cNvSpPr>
          <p:nvPr>
            <p:ph type="body" idx="1"/>
          </p:nvPr>
        </p:nvSpPr>
        <p:spPr>
          <a:xfrm>
            <a:off x="676275" y="4722813"/>
            <a:ext cx="5408613" cy="4473575"/>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zh-CN" dirty="0" smtClean="0">
                <a:latin typeface="Arial" panose="020B0604020202020204" pitchFamily="34" charset="0"/>
                <a:ea typeface="宋体" panose="02010600030101010101" pitchFamily="2" charset="-122"/>
              </a:rPr>
              <a:t>C. </a:t>
            </a:r>
            <a:r>
              <a:rPr lang="zh-CN" altLang="en-US" dirty="0" smtClean="0">
                <a:latin typeface="Arial" panose="020B0604020202020204" pitchFamily="34" charset="0"/>
                <a:ea typeface="宋体" panose="02010600030101010101" pitchFamily="2" charset="-122"/>
              </a:rPr>
              <a:t>从业者神话</a:t>
            </a:r>
            <a:endParaRPr lang="en-US" altLang="zh-CN" dirty="0" smtClean="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smtClean="0">
                <a:latin typeface="Arial" panose="020B0604020202020204" pitchFamily="34" charset="0"/>
                <a:ea typeface="宋体" panose="02010600030101010101" pitchFamily="2" charset="-122"/>
              </a:rPr>
              <a:t>当我们完成程序并将其交付使用之后，我们的任务就完成了</a:t>
            </a:r>
            <a:endParaRPr lang="en-US" altLang="zh-CN" dirty="0" smtClean="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smtClean="0">
                <a:latin typeface="Arial" panose="020B0604020202020204" pitchFamily="34" charset="0"/>
                <a:ea typeface="宋体" panose="02010600030101010101" pitchFamily="2" charset="-122"/>
              </a:rPr>
              <a:t>直到程序开始运行，才能评估其质量</a:t>
            </a:r>
            <a:endParaRPr lang="en-US" altLang="zh-CN" dirty="0" smtClean="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smtClean="0">
                <a:latin typeface="Arial" panose="020B0604020202020204" pitchFamily="34" charset="0"/>
                <a:ea typeface="宋体" panose="02010600030101010101" pitchFamily="2" charset="-122"/>
              </a:rPr>
              <a:t>对于一个成功的软件项目，可执行程序是唯一可交付的工作成果</a:t>
            </a:r>
            <a:endParaRPr lang="en-US" altLang="zh-CN" dirty="0" smtClean="0">
              <a:latin typeface="Arial" panose="020B0604020202020204" pitchFamily="34" charset="0"/>
              <a:ea typeface="宋体" panose="02010600030101010101" pitchFamily="2" charset="-122"/>
            </a:endParaRPr>
          </a:p>
          <a:p>
            <a:pPr marL="171450" indent="-171450" eaLnBrk="1" hangingPunct="1">
              <a:buFont typeface="Wingdings" panose="05000000000000000000" pitchFamily="2" charset="2"/>
              <a:buChar char="ü"/>
              <a:defRPr/>
            </a:pPr>
            <a:r>
              <a:rPr lang="zh-CN" altLang="en-US" dirty="0" smtClean="0">
                <a:latin typeface="Arial" panose="020B0604020202020204" pitchFamily="34" charset="0"/>
                <a:ea typeface="宋体" panose="02010600030101010101" pitchFamily="2" charset="-122"/>
              </a:rPr>
              <a:t>软件工程将导致我们产生大量无用文档，并因此降低工作效率</a:t>
            </a:r>
          </a:p>
        </p:txBody>
      </p:sp>
    </p:spTree>
    <p:extLst>
      <p:ext uri="{BB962C8B-B14F-4D97-AF65-F5344CB8AC3E}">
        <p14:creationId xmlns:p14="http://schemas.microsoft.com/office/powerpoint/2010/main" val="333358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fld id="{A812E023-5496-407E-9D10-3E10709FB267}" type="slidenum">
              <a:rPr lang="en-US" altLang="zh-CN" sz="1200" smtClean="0">
                <a:solidFill>
                  <a:schemeClr val="tx1"/>
                </a:solidFill>
                <a:latin typeface="Arial" panose="020B0604020202020204" pitchFamily="34" charset="0"/>
                <a:ea typeface="MS PGothic" panose="020B0600070205080204" pitchFamily="34" charset="-128"/>
              </a:rPr>
              <a:pPr/>
              <a:t>4</a:t>
            </a:fld>
            <a:endParaRPr lang="en-US" altLang="zh-CN" sz="1200" smtClean="0">
              <a:solidFill>
                <a:schemeClr val="tx1"/>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145977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5F2BBD39-98A3-4984-A91C-3502FB0B13BB}" type="slidenum">
              <a:rPr lang="en-US" altLang="zh-CN"/>
              <a:pPr algn="r">
                <a:spcBef>
                  <a:spcPct val="0"/>
                </a:spcBef>
              </a:pPr>
              <a:t>5</a:t>
            </a:fld>
            <a:endParaRPr lang="en-US" altLang="zh-CN"/>
          </a:p>
        </p:txBody>
      </p:sp>
      <p:sp>
        <p:nvSpPr>
          <p:cNvPr id="9219" name="Rectangle 2"/>
          <p:cNvSpPr>
            <a:spLocks noGrp="1" noRot="1" noChangeAspect="1" noChangeArrowheads="1" noTextEdit="1"/>
          </p:cNvSpPr>
          <p:nvPr>
            <p:ph type="sldImg"/>
          </p:nvPr>
        </p:nvSpPr>
        <p:spPr>
          <a:solidFill>
            <a:srgbClr val="FFFFFF"/>
          </a:solidFill>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0"/>
              </a:spcBef>
            </a:pPr>
            <a:r>
              <a:rPr lang="zh-CN" altLang="en-US" b="1" dirty="0" smtClean="0">
                <a:latin typeface="Arial" panose="020B0604020202020204" pitchFamily="34" charset="0"/>
              </a:rPr>
              <a:t>软件的本质：软件既是产品也是交付产品的载体</a:t>
            </a:r>
            <a:endParaRPr lang="en-US" altLang="zh-CN" b="1" dirty="0" smtClean="0">
              <a:latin typeface="Arial" panose="020B0604020202020204" pitchFamily="34" charset="0"/>
            </a:endParaRPr>
          </a:p>
          <a:p>
            <a:pPr marL="171450" indent="-171450">
              <a:spcBef>
                <a:spcPct val="50000"/>
              </a:spcBef>
              <a:buFont typeface="Wingdings" panose="05000000000000000000" pitchFamily="2" charset="2"/>
              <a:buChar char="u"/>
            </a:pPr>
            <a:r>
              <a:rPr lang="zh-CN" altLang="en-US" i="1" dirty="0" smtClean="0">
                <a:solidFill>
                  <a:schemeClr val="folHlink"/>
                </a:solidFill>
                <a:latin typeface="Palatino" pitchFamily="-128" charset="0"/>
              </a:rPr>
              <a:t>作为一个产品，</a:t>
            </a:r>
            <a:r>
              <a:rPr lang="zh-CN" altLang="en-US" i="1" dirty="0" smtClean="0">
                <a:latin typeface="Palatino" pitchFamily="-128" charset="0"/>
              </a:rPr>
              <a:t>扮演着信息转换的角色</a:t>
            </a:r>
            <a:endParaRPr lang="en-US" altLang="zh-CN" i="1" dirty="0" smtClean="0">
              <a:latin typeface="Palatino" pitchFamily="-128" charset="0"/>
            </a:endParaRPr>
          </a:p>
          <a:p>
            <a:pPr marL="349250" lvl="1" indent="-171450">
              <a:spcBef>
                <a:spcPct val="50000"/>
              </a:spcBef>
              <a:buFont typeface="Wingdings" panose="05000000000000000000" pitchFamily="2" charset="2"/>
              <a:buChar char="u"/>
            </a:pPr>
            <a:r>
              <a:rPr lang="zh-CN" altLang="en-US" i="1" dirty="0" smtClean="0">
                <a:latin typeface="Palatino" pitchFamily="-128" charset="0"/>
              </a:rPr>
              <a:t>产生、管理、获取、修改、显示或者传输各种不同的信息</a:t>
            </a:r>
            <a:endParaRPr lang="en-US" altLang="zh-CN" i="1" dirty="0" smtClean="0">
              <a:latin typeface="Palatino" pitchFamily="-128" charset="0"/>
            </a:endParaRPr>
          </a:p>
          <a:p>
            <a:pPr marL="349250" lvl="1" indent="-171450">
              <a:spcBef>
                <a:spcPct val="50000"/>
              </a:spcBef>
              <a:buFont typeface="Wingdings" panose="05000000000000000000" pitchFamily="2" charset="2"/>
              <a:buChar char="u"/>
            </a:pPr>
            <a:r>
              <a:rPr lang="zh-CN" altLang="en-US" i="1" dirty="0" smtClean="0">
                <a:latin typeface="Palatino" pitchFamily="-128" charset="0"/>
              </a:rPr>
              <a:t>简单如几个比特的传递，或</a:t>
            </a:r>
            <a:endParaRPr lang="en-US" altLang="zh-CN" i="1" dirty="0" smtClean="0">
              <a:latin typeface="Palatino" pitchFamily="-128" charset="0"/>
            </a:endParaRPr>
          </a:p>
          <a:p>
            <a:pPr marL="349250" lvl="1" indent="-171450">
              <a:spcBef>
                <a:spcPct val="50000"/>
              </a:spcBef>
              <a:buFont typeface="Wingdings" panose="05000000000000000000" pitchFamily="2" charset="2"/>
              <a:buChar char="u"/>
            </a:pPr>
            <a:r>
              <a:rPr lang="zh-CN" altLang="en-US" i="1" dirty="0" smtClean="0">
                <a:latin typeface="Palatino" pitchFamily="-128" charset="0"/>
              </a:rPr>
              <a:t>复杂如从多个独立的数据源获取的多媒体演示</a:t>
            </a:r>
            <a:endParaRPr lang="en-US" altLang="zh-CN" i="1" dirty="0" smtClean="0">
              <a:latin typeface="Palatino" pitchFamily="-128" charset="0"/>
            </a:endParaRPr>
          </a:p>
          <a:p>
            <a:pPr marL="171450" indent="-171450">
              <a:spcBef>
                <a:spcPct val="50000"/>
              </a:spcBef>
              <a:buFont typeface="Wingdings" panose="05000000000000000000" pitchFamily="2" charset="2"/>
              <a:buChar char="u"/>
            </a:pPr>
            <a:endParaRPr lang="en-US" altLang="zh-CN" i="1" dirty="0" smtClean="0">
              <a:latin typeface="Palatino" pitchFamily="-128" charset="0"/>
            </a:endParaRPr>
          </a:p>
          <a:p>
            <a:pPr marL="171450" indent="-171450">
              <a:spcBef>
                <a:spcPct val="50000"/>
              </a:spcBef>
              <a:buFont typeface="Wingdings" panose="05000000000000000000" pitchFamily="2" charset="2"/>
              <a:buChar char="u"/>
            </a:pPr>
            <a:r>
              <a:rPr lang="zh-CN" altLang="en-US" i="1" dirty="0" smtClean="0">
                <a:solidFill>
                  <a:schemeClr val="folHlink"/>
                </a:solidFill>
                <a:latin typeface="Palatino" pitchFamily="-128" charset="0"/>
              </a:rPr>
              <a:t>作为产品生产的载体，</a:t>
            </a:r>
            <a:r>
              <a:rPr lang="zh-CN" altLang="en-US" i="1" dirty="0" smtClean="0">
                <a:latin typeface="Palatino" pitchFamily="-128" charset="0"/>
              </a:rPr>
              <a:t>软件提供了</a:t>
            </a:r>
            <a:endParaRPr lang="en-US" altLang="zh-CN" i="1" dirty="0" smtClean="0">
              <a:latin typeface="Palatino" pitchFamily="-128" charset="0"/>
            </a:endParaRPr>
          </a:p>
          <a:p>
            <a:pPr marL="349250" lvl="1" indent="-171450">
              <a:spcBef>
                <a:spcPct val="50000"/>
              </a:spcBef>
              <a:buFont typeface="Wingdings" panose="05000000000000000000" pitchFamily="2" charset="2"/>
              <a:buChar char="u"/>
            </a:pPr>
            <a:r>
              <a:rPr lang="zh-CN" altLang="en-US" i="1" dirty="0" smtClean="0">
                <a:latin typeface="Palatino" pitchFamily="-128" charset="0"/>
              </a:rPr>
              <a:t>计算机控制（操作系统）</a:t>
            </a:r>
            <a:endParaRPr lang="en-US" altLang="zh-CN" i="1" dirty="0" smtClean="0">
              <a:latin typeface="Palatino" pitchFamily="-128" charset="0"/>
            </a:endParaRPr>
          </a:p>
          <a:p>
            <a:pPr marL="349250" lvl="1" indent="-171450">
              <a:spcBef>
                <a:spcPct val="50000"/>
              </a:spcBef>
              <a:buFont typeface="Wingdings" panose="05000000000000000000" pitchFamily="2" charset="2"/>
              <a:buChar char="u"/>
            </a:pPr>
            <a:r>
              <a:rPr lang="zh-CN" altLang="en-US" i="1" dirty="0" smtClean="0">
                <a:latin typeface="Palatino" pitchFamily="-128" charset="0"/>
              </a:rPr>
              <a:t>信息通信（网络），以及</a:t>
            </a:r>
            <a:endParaRPr lang="en-US" altLang="zh-CN" i="1" dirty="0" smtClean="0">
              <a:latin typeface="Palatino" pitchFamily="-128" charset="0"/>
            </a:endParaRPr>
          </a:p>
          <a:p>
            <a:pPr marL="349250" lvl="1" indent="-171450">
              <a:spcBef>
                <a:spcPct val="50000"/>
              </a:spcBef>
              <a:buFont typeface="Wingdings" panose="05000000000000000000" pitchFamily="2" charset="2"/>
              <a:buChar char="u"/>
            </a:pPr>
            <a:r>
              <a:rPr lang="zh-CN" altLang="en-US" i="1" dirty="0" smtClean="0">
                <a:latin typeface="Palatino" pitchFamily="-128" charset="0"/>
              </a:rPr>
              <a:t>应用程序开发和控制（软件工具和环境）的基础平台</a:t>
            </a:r>
            <a:endParaRPr lang="en-US" altLang="zh-CN" dirty="0" smtClean="0">
              <a:latin typeface="Palatino" pitchFamily="-128" charset="0"/>
            </a:endParaRPr>
          </a:p>
        </p:txBody>
      </p:sp>
    </p:spTree>
    <p:extLst>
      <p:ext uri="{BB962C8B-B14F-4D97-AF65-F5344CB8AC3E}">
        <p14:creationId xmlns:p14="http://schemas.microsoft.com/office/powerpoint/2010/main" val="65426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ED2B4FD1-9C2D-4E1C-880F-74C9CB5B1B27}" type="slidenum">
              <a:rPr lang="en-US" altLang="zh-CN"/>
              <a:pPr algn="r">
                <a:spcBef>
                  <a:spcPct val="0"/>
                </a:spcBef>
              </a:pPr>
              <a:t>6</a:t>
            </a:fld>
            <a:endParaRPr lang="en-US" altLang="zh-CN"/>
          </a:p>
        </p:txBody>
      </p:sp>
      <p:sp>
        <p:nvSpPr>
          <p:cNvPr id="13315" name="Rectangle 2"/>
          <p:cNvSpPr>
            <a:spLocks noGrp="1" noRot="1" noChangeAspect="1" noChangeArrowheads="1" noTextEdit="1"/>
          </p:cNvSpPr>
          <p:nvPr>
            <p:ph type="sldImg"/>
          </p:nvPr>
        </p:nvSpPr>
        <p:spPr>
          <a:solidFill>
            <a:srgbClr val="FFFFFF"/>
          </a:solidFill>
          <a:ln/>
        </p:spPr>
      </p:sp>
      <p:sp>
        <p:nvSpPr>
          <p:cNvPr id="133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defRPr/>
            </a:pPr>
            <a:r>
              <a:rPr lang="en-US" altLang="zh-CN" b="1" dirty="0" smtClean="0"/>
              <a:t>Before 1960’s</a:t>
            </a:r>
            <a:r>
              <a:rPr lang="zh-CN" altLang="en-US" b="1" dirty="0" smtClean="0"/>
              <a:t>：软件</a:t>
            </a:r>
            <a:r>
              <a:rPr lang="en-US" altLang="zh-CN" b="1" dirty="0" smtClean="0"/>
              <a:t>=</a:t>
            </a:r>
            <a:r>
              <a:rPr lang="zh-CN" altLang="en-US" b="1" dirty="0" smtClean="0"/>
              <a:t>程序</a:t>
            </a:r>
            <a:endParaRPr lang="en-US" altLang="zh-CN" b="1" dirty="0" smtClean="0"/>
          </a:p>
          <a:p>
            <a:pPr eaLnBrk="1" hangingPunct="1">
              <a:lnSpc>
                <a:spcPct val="90000"/>
              </a:lnSpc>
              <a:defRPr/>
            </a:pPr>
            <a:endParaRPr lang="zh-CN" altLang="en-US" b="1" dirty="0" smtClean="0"/>
          </a:p>
          <a:p>
            <a:pPr marL="342900" lvl="1" indent="-342900" eaLnBrk="1" hangingPunct="1">
              <a:lnSpc>
                <a:spcPct val="90000"/>
              </a:lnSpc>
              <a:buSzPct val="75000"/>
              <a:defRPr/>
            </a:pPr>
            <a:r>
              <a:rPr lang="en-US" altLang="zh-CN" sz="2400" b="1" dirty="0" smtClean="0"/>
              <a:t>Before 1980’s</a:t>
            </a:r>
            <a:r>
              <a:rPr lang="zh-CN" altLang="en-US" sz="2400" b="1" dirty="0" smtClean="0"/>
              <a:t>：软件</a:t>
            </a:r>
            <a:r>
              <a:rPr lang="en-US" altLang="zh-CN" sz="2400" b="1" dirty="0" smtClean="0"/>
              <a:t>=</a:t>
            </a:r>
            <a:r>
              <a:rPr lang="zh-CN" altLang="en-US" sz="2400" b="1" dirty="0" smtClean="0"/>
              <a:t>工具（程序 </a:t>
            </a:r>
            <a:r>
              <a:rPr lang="en-US" altLang="zh-CN" sz="2400" b="1" dirty="0" smtClean="0"/>
              <a:t>+ </a:t>
            </a:r>
            <a:r>
              <a:rPr lang="zh-CN" altLang="en-US" sz="2400" b="1" dirty="0" smtClean="0"/>
              <a:t>数据 </a:t>
            </a:r>
            <a:r>
              <a:rPr lang="en-US" altLang="zh-CN" sz="2400" b="1" dirty="0" smtClean="0"/>
              <a:t>+</a:t>
            </a:r>
            <a:r>
              <a:rPr lang="zh-CN" altLang="en-US" sz="2400" b="1" dirty="0" smtClean="0"/>
              <a:t>文档）</a:t>
            </a:r>
            <a:endParaRPr lang="en-US" altLang="zh-CN" sz="2400" b="1" dirty="0" smtClean="0"/>
          </a:p>
          <a:p>
            <a:pPr lvl="1" eaLnBrk="1" hangingPunct="1">
              <a:lnSpc>
                <a:spcPct val="90000"/>
              </a:lnSpc>
              <a:defRPr/>
            </a:pPr>
            <a:r>
              <a:rPr lang="zh-CN" altLang="en-US" b="1" dirty="0" smtClean="0"/>
              <a:t>程序：指令的集合（计算机程序），通过执行这些指令可以满足预期的特征、功能和性能需求</a:t>
            </a:r>
            <a:endParaRPr lang="en-US" altLang="zh-CN" b="1" dirty="0" smtClean="0"/>
          </a:p>
          <a:p>
            <a:pPr lvl="1" eaLnBrk="1" hangingPunct="1">
              <a:lnSpc>
                <a:spcPct val="90000"/>
              </a:lnSpc>
              <a:defRPr/>
            </a:pPr>
            <a:r>
              <a:rPr lang="zh-CN" altLang="en-US" b="1" dirty="0" smtClean="0"/>
              <a:t>数据：数据结构，使得程序可以合理利用信息</a:t>
            </a:r>
            <a:endParaRPr lang="en-US" altLang="zh-CN" b="1" dirty="0" smtClean="0"/>
          </a:p>
          <a:p>
            <a:pPr lvl="1" eaLnBrk="1" hangingPunct="1">
              <a:lnSpc>
                <a:spcPct val="90000"/>
              </a:lnSpc>
              <a:defRPr/>
            </a:pPr>
            <a:r>
              <a:rPr lang="zh-CN" altLang="en-US" b="1" dirty="0" smtClean="0"/>
              <a:t>文档：软件描述信息，它以硬拷贝和虚拟形式存在，用来描述程序操作和使用</a:t>
            </a:r>
            <a:endParaRPr lang="en-US" altLang="zh-CN" b="1" dirty="0" smtClean="0"/>
          </a:p>
          <a:p>
            <a:pPr lvl="1" eaLnBrk="1" hangingPunct="1">
              <a:lnSpc>
                <a:spcPct val="90000"/>
              </a:lnSpc>
              <a:defRPr/>
            </a:pPr>
            <a:endParaRPr lang="en-US" altLang="zh-CN" b="1" dirty="0" smtClean="0"/>
          </a:p>
          <a:p>
            <a:pPr eaLnBrk="1" hangingPunct="1">
              <a:lnSpc>
                <a:spcPct val="90000"/>
              </a:lnSpc>
              <a:defRPr/>
            </a:pPr>
            <a:r>
              <a:rPr lang="en-US" altLang="zh-CN" b="1" dirty="0" smtClean="0"/>
              <a:t>Now</a:t>
            </a:r>
            <a:r>
              <a:rPr lang="zh-CN" altLang="en-US" b="1" dirty="0" smtClean="0"/>
              <a:t>：软件 </a:t>
            </a:r>
            <a:r>
              <a:rPr lang="en-US" altLang="zh-CN" b="1" dirty="0" smtClean="0"/>
              <a:t>= </a:t>
            </a:r>
            <a:r>
              <a:rPr lang="zh-CN" altLang="en-US" b="1" dirty="0" smtClean="0"/>
              <a:t>服务，软件中承载知识</a:t>
            </a:r>
            <a:r>
              <a:rPr lang="en-US" altLang="zh-CN" b="1" dirty="0" smtClean="0">
                <a:sym typeface="Wingdings" panose="05000000000000000000" pitchFamily="2" charset="2"/>
              </a:rPr>
              <a:t></a:t>
            </a:r>
            <a:r>
              <a:rPr lang="zh-CN" altLang="en-US" b="1" dirty="0" smtClean="0"/>
              <a:t> 以知识为中心</a:t>
            </a:r>
          </a:p>
        </p:txBody>
      </p:sp>
    </p:spTree>
    <p:extLst>
      <p:ext uri="{BB962C8B-B14F-4D97-AF65-F5344CB8AC3E}">
        <p14:creationId xmlns:p14="http://schemas.microsoft.com/office/powerpoint/2010/main" val="197568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A24CE04C-2CD5-4DA8-97E8-06E0209C16FC}" type="slidenum">
              <a:rPr lang="en-US" altLang="zh-CN"/>
              <a:pPr algn="r">
                <a:spcBef>
                  <a:spcPct val="0"/>
                </a:spcBef>
              </a:pPr>
              <a:t>7</a:t>
            </a:fld>
            <a:endParaRPr lang="en-US" altLang="zh-CN"/>
          </a:p>
        </p:txBody>
      </p:sp>
      <p:sp>
        <p:nvSpPr>
          <p:cNvPr id="15363" name="Rectangle 2"/>
          <p:cNvSpPr>
            <a:spLocks noGrp="1" noRot="1" noChangeAspect="1" noChangeArrowheads="1" noTextEdit="1"/>
          </p:cNvSpPr>
          <p:nvPr>
            <p:ph type="sldImg"/>
          </p:nvPr>
        </p:nvSpPr>
        <p:spPr>
          <a:solidFill>
            <a:srgbClr val="FFFFFF"/>
          </a:solidFill>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lnSpc>
                <a:spcPct val="90000"/>
              </a:lnSpc>
              <a:buFont typeface="Wingdings" panose="05000000000000000000" pitchFamily="2" charset="2"/>
              <a:buChar char="ü"/>
            </a:pPr>
            <a:r>
              <a:rPr lang="zh-CN" altLang="en-US" smtClean="0">
                <a:latin typeface="Arial" panose="020B0604020202020204" pitchFamily="34" charset="0"/>
              </a:rPr>
              <a:t>软件是逻辑的，而非物理的系统元素</a:t>
            </a:r>
            <a:endParaRPr lang="en-US" altLang="zh-CN" smtClean="0">
              <a:latin typeface="Arial" panose="020B0604020202020204" pitchFamily="34" charset="0"/>
            </a:endParaRPr>
          </a:p>
          <a:p>
            <a:pPr marL="349250" lvl="1" indent="-171450" eaLnBrk="1" hangingPunct="1">
              <a:lnSpc>
                <a:spcPct val="90000"/>
              </a:lnSpc>
              <a:buFont typeface="Wingdings" panose="05000000000000000000" pitchFamily="2" charset="2"/>
              <a:buChar char="ü"/>
            </a:pPr>
            <a:r>
              <a:rPr lang="zh-CN" altLang="en-US" smtClean="0">
                <a:latin typeface="Arial" panose="020B0604020202020204" pitchFamily="34" charset="0"/>
              </a:rPr>
              <a:t>软件是设计开发的，而不是传统意义上生产制造的</a:t>
            </a:r>
            <a:endParaRPr lang="en-US" altLang="zh-CN" smtClean="0">
              <a:latin typeface="Arial" panose="020B0604020202020204" pitchFamily="34" charset="0"/>
            </a:endParaRPr>
          </a:p>
          <a:p>
            <a:pPr marL="171450" indent="-171450" eaLnBrk="1" hangingPunct="1">
              <a:lnSpc>
                <a:spcPct val="90000"/>
              </a:lnSpc>
              <a:buFont typeface="Wingdings" panose="05000000000000000000" pitchFamily="2" charset="2"/>
              <a:buChar char="ü"/>
            </a:pPr>
            <a:r>
              <a:rPr lang="zh-CN" altLang="en-US" smtClean="0">
                <a:latin typeface="Arial" panose="020B0604020202020204" pitchFamily="34" charset="0"/>
              </a:rPr>
              <a:t>软件不会磨损，但是会退化</a:t>
            </a:r>
            <a:endParaRPr lang="en-US" altLang="zh-CN" smtClean="0">
              <a:latin typeface="Arial" panose="020B0604020202020204" pitchFamily="34" charset="0"/>
            </a:endParaRPr>
          </a:p>
          <a:p>
            <a:pPr marL="349250" lvl="1" indent="-171450" eaLnBrk="1" hangingPunct="1">
              <a:buFont typeface="Wingdings" panose="05000000000000000000" pitchFamily="2" charset="2"/>
              <a:buChar char="ü"/>
            </a:pPr>
            <a:r>
              <a:rPr lang="zh-CN" altLang="en-US" b="1" smtClean="0">
                <a:latin typeface="Palatino" pitchFamily="-128" charset="0"/>
              </a:rPr>
              <a:t>建议：如果希望降低软件退化，需要</a:t>
            </a:r>
            <a:r>
              <a:rPr lang="zh-CN" altLang="en-US" b="1" smtClean="0">
                <a:solidFill>
                  <a:schemeClr val="folHlink"/>
                </a:solidFill>
                <a:latin typeface="Palatino" pitchFamily="-128" charset="0"/>
              </a:rPr>
              <a:t>改进软件的设计</a:t>
            </a:r>
            <a:endParaRPr lang="en-US" altLang="zh-CN" b="1" smtClean="0">
              <a:solidFill>
                <a:schemeClr val="folHlink"/>
              </a:solidFill>
              <a:latin typeface="Palatino" pitchFamily="-128" charset="0"/>
            </a:endParaRPr>
          </a:p>
          <a:p>
            <a:pPr marL="349250" lvl="1" indent="-171450" eaLnBrk="1" hangingPunct="1">
              <a:buFont typeface="Wingdings" panose="05000000000000000000" pitchFamily="2" charset="2"/>
              <a:buChar char="ü"/>
            </a:pPr>
            <a:r>
              <a:rPr lang="zh-CN" altLang="en-US" b="1" smtClean="0">
                <a:latin typeface="Palatino" pitchFamily="-128" charset="0"/>
              </a:rPr>
              <a:t>关键点：软件工程方法的目的：降低</a:t>
            </a:r>
            <a:r>
              <a:rPr lang="zh-CN" altLang="en-US" b="1" smtClean="0">
                <a:solidFill>
                  <a:schemeClr val="folHlink"/>
                </a:solidFill>
                <a:latin typeface="Palatino" pitchFamily="-128" charset="0"/>
              </a:rPr>
              <a:t>变更突变的幅度，</a:t>
            </a:r>
            <a:r>
              <a:rPr lang="zh-CN" altLang="en-US" b="1" smtClean="0">
                <a:latin typeface="Palatino" pitchFamily="-128" charset="0"/>
              </a:rPr>
              <a:t>及其</a:t>
            </a:r>
            <a:r>
              <a:rPr lang="zh-CN" altLang="en-US" b="1" smtClean="0">
                <a:solidFill>
                  <a:schemeClr val="folHlink"/>
                </a:solidFill>
                <a:latin typeface="Palatino" pitchFamily="-128" charset="0"/>
              </a:rPr>
              <a:t>实际失效曲线的斜率</a:t>
            </a:r>
            <a:endParaRPr lang="en-US"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35145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398BE57A-16AC-4BFB-B16D-5411C09E0B67}" type="slidenum">
              <a:rPr lang="en-US" altLang="zh-CN"/>
              <a:pPr algn="r">
                <a:spcBef>
                  <a:spcPct val="0"/>
                </a:spcBef>
              </a:pPr>
              <a:t>8</a:t>
            </a:fld>
            <a:endParaRPr lang="en-US" altLang="zh-CN"/>
          </a:p>
        </p:txBody>
      </p:sp>
      <p:sp>
        <p:nvSpPr>
          <p:cNvPr id="17411" name="Rectangle 2"/>
          <p:cNvSpPr>
            <a:spLocks noGrp="1" noRot="1" noChangeAspect="1" noChangeArrowheads="1" noTextEdit="1"/>
          </p:cNvSpPr>
          <p:nvPr>
            <p:ph type="sldImg"/>
          </p:nvPr>
        </p:nvSpPr>
        <p:spPr>
          <a:solidFill>
            <a:srgbClr val="FFFFFF"/>
          </a:solidFill>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ea typeface="宋体" panose="02010600030101010101" pitchFamily="2" charset="-122"/>
              </a:rPr>
              <a:t>软件的应用领域</a:t>
            </a:r>
            <a:endParaRPr lang="en-US" altLang="zh-CN" smtClean="0">
              <a:latin typeface="Arial" panose="020B0604020202020204" pitchFamily="34" charset="0"/>
              <a:ea typeface="宋体" panose="02010600030101010101" pitchFamily="2" charset="-122"/>
            </a:endParaRPr>
          </a:p>
          <a:p>
            <a:pPr eaLnBrk="1" hangingPunct="1">
              <a:lnSpc>
                <a:spcPct val="90000"/>
              </a:lnSpc>
            </a:pPr>
            <a:r>
              <a:rPr lang="zh-CN" altLang="en-US" sz="2800" b="1" smtClean="0">
                <a:latin typeface="Arial" panose="020B0604020202020204" pitchFamily="34" charset="0"/>
              </a:rPr>
              <a:t>系统软件</a:t>
            </a:r>
            <a:endParaRPr lang="en-US" altLang="zh-CN" sz="2800" b="1" smtClean="0">
              <a:latin typeface="Arial" panose="020B0604020202020204" pitchFamily="34" charset="0"/>
            </a:endParaRPr>
          </a:p>
          <a:p>
            <a:pPr eaLnBrk="1" hangingPunct="1">
              <a:lnSpc>
                <a:spcPct val="90000"/>
              </a:lnSpc>
            </a:pPr>
            <a:r>
              <a:rPr lang="zh-CN" altLang="en-US" sz="2800" b="1" smtClean="0">
                <a:latin typeface="Arial" panose="020B0604020202020204" pitchFamily="34" charset="0"/>
              </a:rPr>
              <a:t>应用软件</a:t>
            </a:r>
            <a:endParaRPr lang="en-US" altLang="zh-CN" sz="2800" b="1" smtClean="0">
              <a:latin typeface="Arial" panose="020B0604020202020204" pitchFamily="34" charset="0"/>
            </a:endParaRPr>
          </a:p>
          <a:p>
            <a:pPr lvl="1" eaLnBrk="1" hangingPunct="1">
              <a:lnSpc>
                <a:spcPct val="90000"/>
              </a:lnSpc>
            </a:pPr>
            <a:r>
              <a:rPr lang="zh-CN" altLang="en-US" sz="2800" b="1" smtClean="0">
                <a:latin typeface="Arial" panose="020B0604020202020204" pitchFamily="34" charset="0"/>
              </a:rPr>
              <a:t>工程 </a:t>
            </a:r>
            <a:r>
              <a:rPr lang="en-US" altLang="zh-CN" sz="2800" b="1" smtClean="0">
                <a:latin typeface="Arial" panose="020B0604020202020204" pitchFamily="34" charset="0"/>
              </a:rPr>
              <a:t>/ </a:t>
            </a:r>
            <a:r>
              <a:rPr lang="zh-CN" altLang="en-US" sz="2800" b="1" smtClean="0">
                <a:latin typeface="Arial" panose="020B0604020202020204" pitchFamily="34" charset="0"/>
              </a:rPr>
              <a:t>科学软件</a:t>
            </a:r>
            <a:endParaRPr lang="en-US" altLang="zh-CN" sz="2800" b="1" smtClean="0">
              <a:latin typeface="Arial" panose="020B0604020202020204" pitchFamily="34" charset="0"/>
            </a:endParaRPr>
          </a:p>
          <a:p>
            <a:pPr lvl="1" eaLnBrk="1" hangingPunct="1">
              <a:lnSpc>
                <a:spcPct val="90000"/>
              </a:lnSpc>
            </a:pPr>
            <a:r>
              <a:rPr lang="zh-CN" altLang="en-US" sz="2800" b="1" smtClean="0">
                <a:latin typeface="Arial" panose="020B0604020202020204" pitchFamily="34" charset="0"/>
              </a:rPr>
              <a:t>嵌入式软件</a:t>
            </a:r>
            <a:endParaRPr lang="en-US" altLang="zh-CN" sz="2800" b="1" smtClean="0">
              <a:latin typeface="Arial" panose="020B0604020202020204" pitchFamily="34" charset="0"/>
            </a:endParaRPr>
          </a:p>
          <a:p>
            <a:pPr lvl="1" eaLnBrk="1" hangingPunct="1">
              <a:lnSpc>
                <a:spcPct val="90000"/>
              </a:lnSpc>
            </a:pPr>
            <a:r>
              <a:rPr lang="zh-CN" altLang="en-US" sz="2800" b="1" smtClean="0">
                <a:latin typeface="Arial" panose="020B0604020202020204" pitchFamily="34" charset="0"/>
              </a:rPr>
              <a:t>产品线软件</a:t>
            </a:r>
            <a:r>
              <a:rPr lang="en-US" altLang="zh-CN" sz="2800" b="1" smtClean="0">
                <a:latin typeface="Arial" panose="020B0604020202020204" pitchFamily="34" charset="0"/>
              </a:rPr>
              <a:t> (</a:t>
            </a:r>
            <a:r>
              <a:rPr lang="zh-CN" altLang="en-US" sz="2800" b="1" smtClean="0">
                <a:latin typeface="Arial" panose="020B0604020202020204" pitchFamily="34" charset="0"/>
              </a:rPr>
              <a:t>包括娱乐软件</a:t>
            </a:r>
            <a:r>
              <a:rPr lang="en-US" altLang="zh-CN" sz="2800" b="1" smtClean="0">
                <a:latin typeface="Arial" panose="020B0604020202020204" pitchFamily="34" charset="0"/>
              </a:rPr>
              <a:t>)</a:t>
            </a:r>
          </a:p>
          <a:p>
            <a:pPr lvl="1" eaLnBrk="1" hangingPunct="1">
              <a:lnSpc>
                <a:spcPct val="90000"/>
              </a:lnSpc>
            </a:pPr>
            <a:r>
              <a:rPr lang="en-US" altLang="zh-CN" sz="2800" b="1" smtClean="0">
                <a:latin typeface="Arial" panose="020B0604020202020204" pitchFamily="34" charset="0"/>
              </a:rPr>
              <a:t>Web</a:t>
            </a:r>
            <a:r>
              <a:rPr lang="zh-CN" altLang="en-US" sz="2800" b="1" smtClean="0">
                <a:latin typeface="Arial" panose="020B0604020202020204" pitchFamily="34" charset="0"/>
              </a:rPr>
              <a:t>应用软件</a:t>
            </a:r>
            <a:endParaRPr lang="en-US" altLang="zh-CN" sz="2800" b="1" smtClean="0">
              <a:latin typeface="Arial" panose="020B0604020202020204" pitchFamily="34" charset="0"/>
            </a:endParaRPr>
          </a:p>
          <a:p>
            <a:pPr lvl="1" eaLnBrk="1" hangingPunct="1">
              <a:lnSpc>
                <a:spcPct val="90000"/>
              </a:lnSpc>
            </a:pPr>
            <a:r>
              <a:rPr lang="zh-CN" altLang="en-US" sz="2800" b="1" smtClean="0">
                <a:latin typeface="Arial" panose="020B0604020202020204" pitchFamily="34" charset="0"/>
              </a:rPr>
              <a:t>人工智能软件</a:t>
            </a:r>
            <a:endParaRPr lang="en-US" altLang="zh-CN" sz="2800" b="1" smtClean="0">
              <a:latin typeface="Arial" panose="020B0604020202020204" pitchFamily="34" charset="0"/>
            </a:endParaRPr>
          </a:p>
        </p:txBody>
      </p:sp>
    </p:spTree>
    <p:extLst>
      <p:ext uri="{BB962C8B-B14F-4D97-AF65-F5344CB8AC3E}">
        <p14:creationId xmlns:p14="http://schemas.microsoft.com/office/powerpoint/2010/main" val="34055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3830638" y="9445625"/>
            <a:ext cx="2930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lgn="r">
              <a:spcBef>
                <a:spcPct val="0"/>
              </a:spcBef>
            </a:pPr>
            <a:fld id="{7D6E5A2A-186B-4150-94F2-90BB5FA85495}" type="slidenum">
              <a:rPr lang="en-US" altLang="zh-CN"/>
              <a:pPr algn="r">
                <a:spcBef>
                  <a:spcPct val="0"/>
                </a:spcBef>
              </a:pPr>
              <a:t>9</a:t>
            </a:fld>
            <a:endParaRPr lang="en-US" altLang="zh-CN"/>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mtClean="0">
                <a:latin typeface="Arial" panose="020B0604020202020204" pitchFamily="34" charset="0"/>
                <a:ea typeface="宋体" panose="02010600030101010101" pitchFamily="2" charset="-122"/>
              </a:rPr>
              <a:t>软件</a:t>
            </a:r>
            <a:r>
              <a:rPr lang="zh-CN" altLang="en-US" smtClean="0">
                <a:latin typeface="Arial" panose="020B0604020202020204" pitchFamily="34" charset="0"/>
                <a:ea typeface="宋体" panose="02010600030101010101" pitchFamily="2" charset="-122"/>
              </a:rPr>
              <a:t> </a:t>
            </a:r>
            <a:r>
              <a:rPr lang="zh-CN" altLang="zh-CN" smtClean="0">
                <a:latin typeface="Arial" panose="020B0604020202020204" pitchFamily="34" charset="0"/>
                <a:ea typeface="宋体" panose="02010600030101010101" pitchFamily="2" charset="-122"/>
              </a:rPr>
              <a:t>=</a:t>
            </a:r>
            <a:r>
              <a:rPr lang="zh-CN" altLang="en-US" smtClean="0">
                <a:latin typeface="Arial" panose="020B0604020202020204" pitchFamily="34" charset="0"/>
                <a:ea typeface="宋体" panose="02010600030101010101" pitchFamily="2" charset="-122"/>
              </a:rPr>
              <a:t> 程序 + 数据 + 文档 + 服务</a:t>
            </a:r>
            <a:endParaRPr lang="zh-CN" altLang="zh-CN"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7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 name="Rectangle 69"/>
          <p:cNvSpPr>
            <a:spLocks noGrp="1" noChangeArrowheads="1"/>
          </p:cNvSpPr>
          <p:nvPr>
            <p:ph type="sldNum" sz="quarter" idx="11"/>
          </p:nvPr>
        </p:nvSpPr>
        <p:spPr>
          <a:ln/>
        </p:spPr>
        <p:txBody>
          <a:bodyPr/>
          <a:lstStyle>
            <a:lvl1pPr>
              <a:defRPr/>
            </a:lvl1pPr>
          </a:lstStyle>
          <a:p>
            <a:pPr>
              <a:defRPr/>
            </a:pPr>
            <a:fld id="{FD76512E-C3CF-43D9-B77C-9AECDCF4C87E}" type="slidenum">
              <a:rPr lang="en-US" altLang="zh-CN"/>
              <a:pPr>
                <a:defRPr/>
              </a:pPr>
              <a:t>‹#›</a:t>
            </a:fld>
            <a:endParaRPr lang="en-US" altLang="zh-CN"/>
          </a:p>
        </p:txBody>
      </p:sp>
    </p:spTree>
    <p:extLst>
      <p:ext uri="{BB962C8B-B14F-4D97-AF65-F5344CB8AC3E}">
        <p14:creationId xmlns:p14="http://schemas.microsoft.com/office/powerpoint/2010/main" val="125864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990600"/>
            <a:ext cx="5505450" cy="5105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 name="Rectangle 69"/>
          <p:cNvSpPr>
            <a:spLocks noGrp="1" noChangeArrowheads="1"/>
          </p:cNvSpPr>
          <p:nvPr>
            <p:ph type="sldNum" sz="quarter" idx="11"/>
          </p:nvPr>
        </p:nvSpPr>
        <p:spPr>
          <a:ln/>
        </p:spPr>
        <p:txBody>
          <a:bodyPr/>
          <a:lstStyle>
            <a:lvl1pPr>
              <a:defRPr/>
            </a:lvl1pPr>
          </a:lstStyle>
          <a:p>
            <a:pPr>
              <a:defRPr/>
            </a:pPr>
            <a:fld id="{31D5CC4F-FEC4-4429-8039-B16220053344}" type="slidenum">
              <a:rPr lang="en-US" altLang="zh-CN"/>
              <a:pPr>
                <a:defRPr/>
              </a:pPr>
              <a:t>‹#›</a:t>
            </a:fld>
            <a:endParaRPr lang="en-US" altLang="zh-CN"/>
          </a:p>
        </p:txBody>
      </p:sp>
    </p:spTree>
    <p:extLst>
      <p:ext uri="{BB962C8B-B14F-4D97-AF65-F5344CB8AC3E}">
        <p14:creationId xmlns:p14="http://schemas.microsoft.com/office/powerpoint/2010/main" val="71515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 name="Rectangle 69"/>
          <p:cNvSpPr>
            <a:spLocks noGrp="1" noChangeArrowheads="1"/>
          </p:cNvSpPr>
          <p:nvPr>
            <p:ph type="sldNum" sz="quarter" idx="11"/>
          </p:nvPr>
        </p:nvSpPr>
        <p:spPr>
          <a:ln/>
        </p:spPr>
        <p:txBody>
          <a:bodyPr/>
          <a:lstStyle>
            <a:lvl1pPr>
              <a:defRPr/>
            </a:lvl1pPr>
          </a:lstStyle>
          <a:p>
            <a:pPr>
              <a:defRPr/>
            </a:pPr>
            <a:fld id="{645BD936-B22C-4BAA-8C8B-73698008C6C2}" type="slidenum">
              <a:rPr lang="en-US" altLang="zh-CN"/>
              <a:pPr>
                <a:defRPr/>
              </a:pPr>
              <a:t>‹#›</a:t>
            </a:fld>
            <a:endParaRPr lang="en-US" altLang="zh-CN"/>
          </a:p>
        </p:txBody>
      </p:sp>
    </p:spTree>
    <p:extLst>
      <p:ext uri="{BB962C8B-B14F-4D97-AF65-F5344CB8AC3E}">
        <p14:creationId xmlns:p14="http://schemas.microsoft.com/office/powerpoint/2010/main" val="341939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6" name="Rectangle 69"/>
          <p:cNvSpPr>
            <a:spLocks noGrp="1" noChangeArrowheads="1"/>
          </p:cNvSpPr>
          <p:nvPr>
            <p:ph type="sldNum" sz="quarter" idx="11"/>
          </p:nvPr>
        </p:nvSpPr>
        <p:spPr>
          <a:ln/>
        </p:spPr>
        <p:txBody>
          <a:bodyPr/>
          <a:lstStyle>
            <a:lvl1pPr>
              <a:defRPr/>
            </a:lvl1pPr>
          </a:lstStyle>
          <a:p>
            <a:pPr>
              <a:defRPr/>
            </a:pPr>
            <a:fld id="{676785C8-5CD8-478A-9A40-B05F9F857C8A}" type="slidenum">
              <a:rPr lang="en-US" altLang="zh-CN"/>
              <a:pPr>
                <a:defRPr/>
              </a:pPr>
              <a:t>‹#›</a:t>
            </a:fld>
            <a:endParaRPr lang="en-US" altLang="zh-CN"/>
          </a:p>
        </p:txBody>
      </p:sp>
    </p:spTree>
    <p:extLst>
      <p:ext uri="{BB962C8B-B14F-4D97-AF65-F5344CB8AC3E}">
        <p14:creationId xmlns:p14="http://schemas.microsoft.com/office/powerpoint/2010/main" val="53886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8" name="Rectangle 69"/>
          <p:cNvSpPr>
            <a:spLocks noGrp="1" noChangeArrowheads="1"/>
          </p:cNvSpPr>
          <p:nvPr>
            <p:ph type="sldNum" sz="quarter" idx="11"/>
          </p:nvPr>
        </p:nvSpPr>
        <p:spPr>
          <a:ln/>
        </p:spPr>
        <p:txBody>
          <a:bodyPr/>
          <a:lstStyle>
            <a:lvl1pPr>
              <a:defRPr/>
            </a:lvl1pPr>
          </a:lstStyle>
          <a:p>
            <a:pPr>
              <a:defRPr/>
            </a:pPr>
            <a:fld id="{9A05CD92-6657-4D30-B172-63302BFBC103}" type="slidenum">
              <a:rPr lang="en-US" altLang="zh-CN"/>
              <a:pPr>
                <a:defRPr/>
              </a:pPr>
              <a:t>‹#›</a:t>
            </a:fld>
            <a:endParaRPr lang="en-US" altLang="zh-CN"/>
          </a:p>
        </p:txBody>
      </p:sp>
    </p:spTree>
    <p:extLst>
      <p:ext uri="{BB962C8B-B14F-4D97-AF65-F5344CB8AC3E}">
        <p14:creationId xmlns:p14="http://schemas.microsoft.com/office/powerpoint/2010/main" val="351916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4" name="Rectangle 69"/>
          <p:cNvSpPr>
            <a:spLocks noGrp="1" noChangeArrowheads="1"/>
          </p:cNvSpPr>
          <p:nvPr>
            <p:ph type="sldNum" sz="quarter" idx="11"/>
          </p:nvPr>
        </p:nvSpPr>
        <p:spPr>
          <a:ln/>
        </p:spPr>
        <p:txBody>
          <a:bodyPr/>
          <a:lstStyle>
            <a:lvl1pPr>
              <a:defRPr/>
            </a:lvl1pPr>
          </a:lstStyle>
          <a:p>
            <a:pPr>
              <a:defRPr/>
            </a:pPr>
            <a:fld id="{D4F0863E-91A1-40E1-BA12-315D8E1FB7A0}" type="slidenum">
              <a:rPr lang="en-US" altLang="zh-CN"/>
              <a:pPr>
                <a:defRPr/>
              </a:pPr>
              <a:t>‹#›</a:t>
            </a:fld>
            <a:endParaRPr lang="en-US" altLang="zh-CN"/>
          </a:p>
        </p:txBody>
      </p:sp>
    </p:spTree>
    <p:extLst>
      <p:ext uri="{BB962C8B-B14F-4D97-AF65-F5344CB8AC3E}">
        <p14:creationId xmlns:p14="http://schemas.microsoft.com/office/powerpoint/2010/main" val="333770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3" name="Rectangle 69"/>
          <p:cNvSpPr>
            <a:spLocks noGrp="1" noChangeArrowheads="1"/>
          </p:cNvSpPr>
          <p:nvPr>
            <p:ph type="sldNum" sz="quarter" idx="11"/>
          </p:nvPr>
        </p:nvSpPr>
        <p:spPr>
          <a:ln/>
        </p:spPr>
        <p:txBody>
          <a:bodyPr/>
          <a:lstStyle>
            <a:lvl1pPr>
              <a:defRPr/>
            </a:lvl1pPr>
          </a:lstStyle>
          <a:p>
            <a:pPr>
              <a:defRPr/>
            </a:pPr>
            <a:fld id="{248650AA-2455-48DA-9119-7E300B409A55}" type="slidenum">
              <a:rPr lang="en-US" altLang="zh-CN"/>
              <a:pPr>
                <a:defRPr/>
              </a:pPr>
              <a:t>‹#›</a:t>
            </a:fld>
            <a:endParaRPr lang="en-US" altLang="zh-CN"/>
          </a:p>
        </p:txBody>
      </p:sp>
    </p:spTree>
    <p:extLst>
      <p:ext uri="{BB962C8B-B14F-4D97-AF65-F5344CB8AC3E}">
        <p14:creationId xmlns:p14="http://schemas.microsoft.com/office/powerpoint/2010/main" val="321457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6" name="Rectangle 69"/>
          <p:cNvSpPr>
            <a:spLocks noGrp="1" noChangeArrowheads="1"/>
          </p:cNvSpPr>
          <p:nvPr>
            <p:ph type="sldNum" sz="quarter" idx="11"/>
          </p:nvPr>
        </p:nvSpPr>
        <p:spPr>
          <a:ln/>
        </p:spPr>
        <p:txBody>
          <a:bodyPr/>
          <a:lstStyle>
            <a:lvl1pPr>
              <a:defRPr/>
            </a:lvl1pPr>
          </a:lstStyle>
          <a:p>
            <a:pPr>
              <a:defRPr/>
            </a:pPr>
            <a:fld id="{9E4A8661-5D78-4389-A23D-DE9EDDDEBE89}" type="slidenum">
              <a:rPr lang="en-US" altLang="zh-CN"/>
              <a:pPr>
                <a:defRPr/>
              </a:pPr>
              <a:t>‹#›</a:t>
            </a:fld>
            <a:endParaRPr lang="en-US" altLang="zh-CN"/>
          </a:p>
        </p:txBody>
      </p:sp>
    </p:spTree>
    <p:extLst>
      <p:ext uri="{BB962C8B-B14F-4D97-AF65-F5344CB8AC3E}">
        <p14:creationId xmlns:p14="http://schemas.microsoft.com/office/powerpoint/2010/main" val="181772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6" name="Rectangle 69"/>
          <p:cNvSpPr>
            <a:spLocks noGrp="1" noChangeArrowheads="1"/>
          </p:cNvSpPr>
          <p:nvPr>
            <p:ph type="sldNum" sz="quarter" idx="11"/>
          </p:nvPr>
        </p:nvSpPr>
        <p:spPr>
          <a:ln/>
        </p:spPr>
        <p:txBody>
          <a:bodyPr/>
          <a:lstStyle>
            <a:lvl1pPr>
              <a:defRPr/>
            </a:lvl1pPr>
          </a:lstStyle>
          <a:p>
            <a:pPr>
              <a:defRPr/>
            </a:pPr>
            <a:fld id="{38843D9D-CE89-45FC-9A85-5F92FC6B2916}" type="slidenum">
              <a:rPr lang="en-US" altLang="zh-CN"/>
              <a:pPr>
                <a:defRPr/>
              </a:pPr>
              <a:t>‹#›</a:t>
            </a:fld>
            <a:endParaRPr lang="en-US" altLang="zh-CN"/>
          </a:p>
        </p:txBody>
      </p:sp>
    </p:spTree>
    <p:extLst>
      <p:ext uri="{BB962C8B-B14F-4D97-AF65-F5344CB8AC3E}">
        <p14:creationId xmlns:p14="http://schemas.microsoft.com/office/powerpoint/2010/main" val="242555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8"/>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 name="Rectangle 69"/>
          <p:cNvSpPr>
            <a:spLocks noGrp="1" noChangeArrowheads="1"/>
          </p:cNvSpPr>
          <p:nvPr>
            <p:ph type="sldNum" sz="quarter" idx="11"/>
          </p:nvPr>
        </p:nvSpPr>
        <p:spPr>
          <a:ln/>
        </p:spPr>
        <p:txBody>
          <a:bodyPr/>
          <a:lstStyle>
            <a:lvl1pPr>
              <a:defRPr/>
            </a:lvl1pPr>
          </a:lstStyle>
          <a:p>
            <a:pPr>
              <a:defRPr/>
            </a:pPr>
            <a:fld id="{2A753BA5-03AE-4D06-BC25-F91946869B3F}" type="slidenum">
              <a:rPr lang="en-US" altLang="zh-CN"/>
              <a:pPr>
                <a:defRPr/>
              </a:pPr>
              <a:t>‹#›</a:t>
            </a:fld>
            <a:endParaRPr lang="en-US" altLang="zh-CN"/>
          </a:p>
        </p:txBody>
      </p:sp>
    </p:spTree>
    <p:extLst>
      <p:ext uri="{BB962C8B-B14F-4D97-AF65-F5344CB8AC3E}">
        <p14:creationId xmlns:p14="http://schemas.microsoft.com/office/powerpoint/2010/main" val="422125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19200" y="-9525"/>
            <a:ext cx="7924800" cy="6867525"/>
            <a:chOff x="0" y="0"/>
            <a:chExt cx="5762" cy="4326"/>
          </a:xfrm>
        </p:grpSpPr>
        <p:sp>
          <p:nvSpPr>
            <p:cNvPr id="1031" name="Rectangle 3"/>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32" name="Rectangle 4"/>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33" name="Rectangle 5"/>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34" name="Rectangle 6"/>
            <p:cNvSpPr>
              <a:spLocks noChangeArrowheads="1"/>
            </p:cNvSpPr>
            <p:nvPr/>
          </p:nvSpPr>
          <p:spPr bwMode="hidden">
            <a:xfrm>
              <a:off x="28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35" name="Rectangle 7"/>
            <p:cNvSpPr>
              <a:spLocks noChangeArrowheads="1"/>
            </p:cNvSpPr>
            <p:nvPr/>
          </p:nvSpPr>
          <p:spPr bwMode="hidden">
            <a:xfrm>
              <a:off x="38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36" name="Rectangle 8"/>
            <p:cNvSpPr>
              <a:spLocks noChangeArrowheads="1"/>
            </p:cNvSpPr>
            <p:nvPr/>
          </p:nvSpPr>
          <p:spPr bwMode="hidden">
            <a:xfrm>
              <a:off x="48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37" name="Rectangle 9"/>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38" name="Rectangle 10"/>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39" name="Rectangle 11"/>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40" name="Rectangle 12"/>
            <p:cNvSpPr>
              <a:spLocks noChangeArrowheads="1"/>
            </p:cNvSpPr>
            <p:nvPr/>
          </p:nvSpPr>
          <p:spPr bwMode="hidden">
            <a:xfrm>
              <a:off x="86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41" name="Rectangle 13"/>
            <p:cNvSpPr>
              <a:spLocks noChangeArrowheads="1"/>
            </p:cNvSpPr>
            <p:nvPr/>
          </p:nvSpPr>
          <p:spPr bwMode="hidden">
            <a:xfrm>
              <a:off x="96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42" name="Rectangle 14"/>
            <p:cNvSpPr>
              <a:spLocks noChangeArrowheads="1"/>
            </p:cNvSpPr>
            <p:nvPr/>
          </p:nvSpPr>
          <p:spPr bwMode="hidden">
            <a:xfrm>
              <a:off x="105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43" name="Rectangle 15"/>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44" name="Rectangle 16"/>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45" name="Rectangle 17"/>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46" name="Rectangle 18"/>
            <p:cNvSpPr>
              <a:spLocks noChangeArrowheads="1"/>
            </p:cNvSpPr>
            <p:nvPr/>
          </p:nvSpPr>
          <p:spPr bwMode="hidden">
            <a:xfrm>
              <a:off x="144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47" name="Rectangle 19"/>
            <p:cNvSpPr>
              <a:spLocks noChangeArrowheads="1"/>
            </p:cNvSpPr>
            <p:nvPr/>
          </p:nvSpPr>
          <p:spPr bwMode="hidden">
            <a:xfrm>
              <a:off x="153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48" name="Rectangle 20"/>
            <p:cNvSpPr>
              <a:spLocks noChangeArrowheads="1"/>
            </p:cNvSpPr>
            <p:nvPr/>
          </p:nvSpPr>
          <p:spPr bwMode="hidden">
            <a:xfrm>
              <a:off x="163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49" name="Rectangle 21"/>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50" name="Rectangle 22"/>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51" name="Rectangle 23"/>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52" name="Rectangle 24"/>
            <p:cNvSpPr>
              <a:spLocks noChangeArrowheads="1"/>
            </p:cNvSpPr>
            <p:nvPr/>
          </p:nvSpPr>
          <p:spPr bwMode="hidden">
            <a:xfrm>
              <a:off x="2016"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53" name="Rectangle 25"/>
            <p:cNvSpPr>
              <a:spLocks noChangeArrowheads="1"/>
            </p:cNvSpPr>
            <p:nvPr/>
          </p:nvSpPr>
          <p:spPr bwMode="hidden">
            <a:xfrm>
              <a:off x="211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54" name="Rectangle 26"/>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55" name="Rectangle 27"/>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56" name="Rectangle 28"/>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57" name="Rectangle 29"/>
            <p:cNvSpPr>
              <a:spLocks noChangeArrowheads="1"/>
            </p:cNvSpPr>
            <p:nvPr/>
          </p:nvSpPr>
          <p:spPr bwMode="hidden">
            <a:xfrm>
              <a:off x="2495"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58" name="Rectangle 30"/>
            <p:cNvSpPr>
              <a:spLocks noChangeArrowheads="1"/>
            </p:cNvSpPr>
            <p:nvPr/>
          </p:nvSpPr>
          <p:spPr bwMode="hidden">
            <a:xfrm>
              <a:off x="2592"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59" name="Rectangle 31"/>
            <p:cNvSpPr>
              <a:spLocks noChangeArrowheads="1"/>
            </p:cNvSpPr>
            <p:nvPr/>
          </p:nvSpPr>
          <p:spPr bwMode="hidden">
            <a:xfrm>
              <a:off x="2688"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60" name="Rectangle 32"/>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61" name="Rectangle 33"/>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62" name="Rectangle 34"/>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63" name="Rectangle 35"/>
            <p:cNvSpPr>
              <a:spLocks noChangeArrowheads="1"/>
            </p:cNvSpPr>
            <p:nvPr/>
          </p:nvSpPr>
          <p:spPr bwMode="hidden">
            <a:xfrm>
              <a:off x="3071"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64" name="Rectangle 36"/>
            <p:cNvSpPr>
              <a:spLocks noChangeArrowheads="1"/>
            </p:cNvSpPr>
            <p:nvPr/>
          </p:nvSpPr>
          <p:spPr bwMode="hidden">
            <a:xfrm>
              <a:off x="3168"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65" name="Rectangle 37"/>
            <p:cNvSpPr>
              <a:spLocks noChangeArrowheads="1"/>
            </p:cNvSpPr>
            <p:nvPr/>
          </p:nvSpPr>
          <p:spPr bwMode="hidden">
            <a:xfrm>
              <a:off x="3264"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66" name="Rectangle 38"/>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67" name="Rectangle 39"/>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68" name="Rectangle 40"/>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69" name="Rectangle 41"/>
            <p:cNvSpPr>
              <a:spLocks noChangeArrowheads="1"/>
            </p:cNvSpPr>
            <p:nvPr/>
          </p:nvSpPr>
          <p:spPr bwMode="hidden">
            <a:xfrm>
              <a:off x="364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70" name="Rectangle 42"/>
            <p:cNvSpPr>
              <a:spLocks noChangeArrowheads="1"/>
            </p:cNvSpPr>
            <p:nvPr/>
          </p:nvSpPr>
          <p:spPr bwMode="hidden">
            <a:xfrm>
              <a:off x="374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71" name="Rectangle 43"/>
            <p:cNvSpPr>
              <a:spLocks noChangeArrowheads="1"/>
            </p:cNvSpPr>
            <p:nvPr/>
          </p:nvSpPr>
          <p:spPr bwMode="hidden">
            <a:xfrm>
              <a:off x="384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72" name="Rectangle 44"/>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73" name="Rectangle 45"/>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74" name="Rectangle 46"/>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75" name="Rectangle 47"/>
            <p:cNvSpPr>
              <a:spLocks noChangeArrowheads="1"/>
            </p:cNvSpPr>
            <p:nvPr/>
          </p:nvSpPr>
          <p:spPr bwMode="hidden">
            <a:xfrm>
              <a:off x="422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76" name="Rectangle 48"/>
            <p:cNvSpPr>
              <a:spLocks noChangeArrowheads="1"/>
            </p:cNvSpPr>
            <p:nvPr/>
          </p:nvSpPr>
          <p:spPr bwMode="hidden">
            <a:xfrm>
              <a:off x="432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77" name="Rectangle 49"/>
            <p:cNvSpPr>
              <a:spLocks noChangeArrowheads="1"/>
            </p:cNvSpPr>
            <p:nvPr/>
          </p:nvSpPr>
          <p:spPr bwMode="hidden">
            <a:xfrm>
              <a:off x="441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78" name="Rectangle 50"/>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79" name="Rectangle 51"/>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80" name="Rectangle 52"/>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81" name="Rectangle 53"/>
            <p:cNvSpPr>
              <a:spLocks noChangeArrowheads="1"/>
            </p:cNvSpPr>
            <p:nvPr/>
          </p:nvSpPr>
          <p:spPr bwMode="hidden">
            <a:xfrm>
              <a:off x="480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82" name="Rectangle 54"/>
            <p:cNvSpPr>
              <a:spLocks noChangeArrowheads="1"/>
            </p:cNvSpPr>
            <p:nvPr/>
          </p:nvSpPr>
          <p:spPr bwMode="hidden">
            <a:xfrm>
              <a:off x="489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83" name="Rectangle 55"/>
            <p:cNvSpPr>
              <a:spLocks noChangeArrowheads="1"/>
            </p:cNvSpPr>
            <p:nvPr/>
          </p:nvSpPr>
          <p:spPr bwMode="hidden">
            <a:xfrm>
              <a:off x="499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84" name="Rectangle 56"/>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85" name="Rectangle 57"/>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86" name="Rectangle 58"/>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87" name="Rectangle 59"/>
            <p:cNvSpPr>
              <a:spLocks noChangeArrowheads="1"/>
            </p:cNvSpPr>
            <p:nvPr/>
          </p:nvSpPr>
          <p:spPr bwMode="hidden">
            <a:xfrm>
              <a:off x="5376"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88" name="Rectangle 60"/>
            <p:cNvSpPr>
              <a:spLocks noChangeArrowheads="1"/>
            </p:cNvSpPr>
            <p:nvPr/>
          </p:nvSpPr>
          <p:spPr bwMode="hidden">
            <a:xfrm>
              <a:off x="547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89" name="Rectangle 61"/>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90" name="Rectangle 62"/>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91" name="Rectangle 63"/>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sp>
          <p:nvSpPr>
            <p:cNvPr id="1092" name="Rectangle 64"/>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000">
                  <a:solidFill>
                    <a:schemeClr val="tx2"/>
                  </a:solidFill>
                  <a:latin typeface="Helvetica" panose="020B0604020202020204" pitchFamily="34" charset="0"/>
                  <a:ea typeface="宋体" panose="02010600030101010101" pitchFamily="2" charset="-122"/>
                </a:defRPr>
              </a:lvl1pPr>
              <a:lvl2pPr marL="742950" indent="-285750">
                <a:defRPr sz="4000">
                  <a:solidFill>
                    <a:schemeClr val="tx2"/>
                  </a:solidFill>
                  <a:latin typeface="Helvetica" panose="020B0604020202020204" pitchFamily="34" charset="0"/>
                  <a:ea typeface="宋体" panose="02010600030101010101" pitchFamily="2" charset="-122"/>
                </a:defRPr>
              </a:lvl2pPr>
              <a:lvl3pPr marL="1143000" indent="-228600">
                <a:defRPr sz="4000">
                  <a:solidFill>
                    <a:schemeClr val="tx2"/>
                  </a:solidFill>
                  <a:latin typeface="Helvetica" panose="020B0604020202020204" pitchFamily="34" charset="0"/>
                  <a:ea typeface="宋体" panose="02010600030101010101" pitchFamily="2" charset="-122"/>
                </a:defRPr>
              </a:lvl3pPr>
              <a:lvl4pPr marL="1600200" indent="-228600">
                <a:defRPr sz="4000">
                  <a:solidFill>
                    <a:schemeClr val="tx2"/>
                  </a:solidFill>
                  <a:latin typeface="Helvetica" panose="020B0604020202020204" pitchFamily="34" charset="0"/>
                  <a:ea typeface="宋体" panose="02010600030101010101" pitchFamily="2" charset="-122"/>
                </a:defRPr>
              </a:lvl4pPr>
              <a:lvl5pPr marL="2057400" indent="-228600">
                <a:defRPr sz="4000">
                  <a:solidFill>
                    <a:schemeClr val="tx2"/>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a:solidFill>
                    <a:schemeClr val="tx2"/>
                  </a:solidFill>
                  <a:latin typeface="Helvetica" panose="020B0604020202020204" pitchFamily="34" charset="0"/>
                  <a:ea typeface="宋体" panose="02010600030101010101" pitchFamily="2" charset="-122"/>
                </a:defRPr>
              </a:lvl9pPr>
            </a:lstStyle>
            <a:p>
              <a:pPr>
                <a:defRPr/>
              </a:pPr>
              <a:endParaRPr lang="zh-CN" altLang="en-US" sz="2400" smtClean="0">
                <a:solidFill>
                  <a:schemeClr val="tx1"/>
                </a:solidFill>
                <a:latin typeface="Arial" panose="020B0604020202020204" pitchFamily="34" charset="0"/>
                <a:ea typeface="MS PGothic" panose="020B0600070205080204" pitchFamily="34" charset="-128"/>
              </a:endParaRPr>
            </a:p>
          </p:txBody>
        </p:sp>
      </p:grpSp>
      <p:sp>
        <p:nvSpPr>
          <p:cNvPr id="1027" name="Rectangle 65"/>
          <p:cNvSpPr>
            <a:spLocks noGrp="1" noChangeArrowheads="1"/>
          </p:cNvSpPr>
          <p:nvPr>
            <p:ph type="title"/>
          </p:nvPr>
        </p:nvSpPr>
        <p:spPr bwMode="auto">
          <a:xfrm>
            <a:off x="1219200" y="9906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8" name="Rectangle 66"/>
          <p:cNvSpPr>
            <a:spLocks noGrp="1" noChangeArrowheads="1"/>
          </p:cNvSpPr>
          <p:nvPr>
            <p:ph type="body" idx="1"/>
          </p:nvPr>
        </p:nvSpPr>
        <p:spPr bwMode="auto">
          <a:xfrm>
            <a:off x="1828800" y="1905000"/>
            <a:ext cx="693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solidFill>
                  <a:schemeClr val="tx1"/>
                </a:solidFill>
                <a:latin typeface="+mn-lt"/>
                <a:ea typeface="ＭＳ Ｐゴシック" pitchFamily="-128" charset="-128"/>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solidFill>
                  <a:schemeClr val="tx1"/>
                </a:solidFill>
                <a:latin typeface="Helvetica" panose="020B0604020202020204" pitchFamily="34" charset="0"/>
                <a:ea typeface="MS PGothic" panose="020B0600070205080204" pitchFamily="34" charset="-128"/>
              </a:defRPr>
            </a:lvl1pPr>
          </a:lstStyle>
          <a:p>
            <a:pPr>
              <a:defRPr/>
            </a:pPr>
            <a:fld id="{434EFE0E-DC96-4D86-AC6B-6090ABDE3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1.bin"/><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1066800"/>
            <a:ext cx="7924800" cy="633413"/>
          </a:xfrm>
        </p:spPr>
        <p:txBody>
          <a:bodyPr/>
          <a:lstStyle/>
          <a:p>
            <a:pPr eaLnBrk="1" hangingPunct="1"/>
            <a:r>
              <a:rPr lang="en-US" altLang="zh-CN" smtClean="0">
                <a:ea typeface="宋体" panose="02010600030101010101" pitchFamily="2" charset="-122"/>
              </a:rPr>
              <a:t>UNIT 1</a:t>
            </a:r>
          </a:p>
        </p:txBody>
      </p:sp>
      <p:sp>
        <p:nvSpPr>
          <p:cNvPr id="4099" name="Rectangle 3"/>
          <p:cNvSpPr>
            <a:spLocks noGrp="1" noChangeArrowheads="1"/>
          </p:cNvSpPr>
          <p:nvPr>
            <p:ph type="body" idx="1"/>
          </p:nvPr>
        </p:nvSpPr>
        <p:spPr>
          <a:xfrm>
            <a:off x="0" y="1916113"/>
            <a:ext cx="9144000" cy="4191000"/>
          </a:xfrm>
        </p:spPr>
        <p:txBody>
          <a:bodyPr/>
          <a:lstStyle/>
          <a:p>
            <a:pPr marL="0" indent="0" algn="ctr" eaLnBrk="1" hangingPunct="1">
              <a:lnSpc>
                <a:spcPct val="90000"/>
              </a:lnSpc>
              <a:buFont typeface="Wingdings" panose="05000000000000000000" pitchFamily="2" charset="2"/>
              <a:buNone/>
            </a:pPr>
            <a:r>
              <a:rPr lang="en-US" altLang="zh-CN" sz="4000" b="1" smtClean="0">
                <a:solidFill>
                  <a:schemeClr val="folHlink"/>
                </a:solidFill>
                <a:ea typeface="宋体" panose="02010600030101010101" pitchFamily="2" charset="-122"/>
              </a:rPr>
              <a:t>Software &amp; Software Engineering</a:t>
            </a:r>
          </a:p>
          <a:p>
            <a:pPr marL="0" indent="0" algn="ctr" eaLnBrk="1" hangingPunct="1">
              <a:lnSpc>
                <a:spcPct val="90000"/>
              </a:lnSpc>
              <a:buFont typeface="Wingdings" panose="05000000000000000000" pitchFamily="2" charset="2"/>
              <a:buNone/>
            </a:pPr>
            <a:r>
              <a:rPr lang="zh-CN" altLang="en-US" sz="4000" b="1" smtClean="0">
                <a:solidFill>
                  <a:schemeClr val="folHlink"/>
                </a:solidFill>
                <a:ea typeface="宋体" panose="02010600030101010101" pitchFamily="2" charset="-122"/>
              </a:rPr>
              <a:t>（教材</a:t>
            </a:r>
            <a:r>
              <a:rPr lang="en-US" altLang="zh-CN" sz="4000" b="1" smtClean="0">
                <a:solidFill>
                  <a:schemeClr val="folHlink"/>
                </a:solidFill>
                <a:ea typeface="宋体" panose="02010600030101010101" pitchFamily="2" charset="-122"/>
              </a:rPr>
              <a:t>1-2</a:t>
            </a:r>
            <a:r>
              <a:rPr lang="zh-CN" altLang="en-US" sz="4000" b="1" smtClean="0">
                <a:solidFill>
                  <a:schemeClr val="folHlink"/>
                </a:solidFill>
                <a:ea typeface="宋体" panose="02010600030101010101" pitchFamily="2" charset="-122"/>
              </a:rPr>
              <a:t>章）</a:t>
            </a:r>
            <a:endParaRPr lang="en-US" altLang="zh-CN" sz="4000" b="1" smtClean="0">
              <a:solidFill>
                <a:schemeClr val="folHlink"/>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AF5E9EA4-CDBA-4A92-A687-E5DB1527F2AA}" type="slidenum">
              <a:rPr lang="en-US" altLang="zh-CN" sz="1000">
                <a:ea typeface="MS PGothic" panose="020B0600070205080204" pitchFamily="34" charset="-128"/>
              </a:rPr>
              <a:pPr algn="r" eaLnBrk="1" hangingPunct="1">
                <a:spcBef>
                  <a:spcPct val="0"/>
                </a:spcBef>
                <a:buClrTx/>
                <a:buSzTx/>
                <a:buFontTx/>
                <a:buNone/>
              </a:pPr>
              <a:t>10</a:t>
            </a:fld>
            <a:endParaRPr lang="en-US" altLang="zh-CN" sz="1000">
              <a:ea typeface="MS PGothic" panose="020B0600070205080204" pitchFamily="34" charset="-128"/>
            </a:endParaRPr>
          </a:p>
        </p:txBody>
      </p:sp>
      <p:sp>
        <p:nvSpPr>
          <p:cNvPr id="20483" name="Rectangle 2"/>
          <p:cNvSpPr>
            <a:spLocks noGrp="1" noChangeArrowheads="1"/>
          </p:cNvSpPr>
          <p:nvPr>
            <p:ph type="title" idx="4294967295"/>
          </p:nvPr>
        </p:nvSpPr>
        <p:spPr>
          <a:xfrm>
            <a:off x="1295400" y="990600"/>
            <a:ext cx="7848600" cy="666750"/>
          </a:xfrm>
          <a:noFill/>
        </p:spPr>
        <p:txBody>
          <a:bodyPr lIns="63500" tIns="25400" rIns="63500" bIns="25400" anchor="t">
            <a:spAutoFit/>
          </a:bodyPr>
          <a:lstStyle/>
          <a:p>
            <a:pPr eaLnBrk="1" hangingPunct="1"/>
            <a:r>
              <a:rPr lang="zh-CN" altLang="en-US" smtClean="0">
                <a:ea typeface="宋体" panose="02010600030101010101" pitchFamily="2" charset="-122"/>
              </a:rPr>
              <a:t>应用软件分类</a:t>
            </a:r>
            <a:r>
              <a:rPr lang="en-US" altLang="zh-CN" smtClean="0">
                <a:ea typeface="宋体" panose="02010600030101010101" pitchFamily="2" charset="-122"/>
              </a:rPr>
              <a:t>-form Wikipedia</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20488" name="Rectangle 3"/>
          <p:cNvSpPr>
            <a:spLocks noChangeArrowheads="1"/>
          </p:cNvSpPr>
          <p:nvPr/>
        </p:nvSpPr>
        <p:spPr bwMode="auto">
          <a:xfrm>
            <a:off x="827088" y="1773238"/>
            <a:ext cx="8316912"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9.  </a:t>
            </a:r>
            <a:r>
              <a:rPr lang="zh-CN" altLang="en-US" b="1"/>
              <a:t>网络通信软件</a:t>
            </a:r>
            <a:endParaRPr lang="en-US" altLang="zh-CN" b="1"/>
          </a:p>
          <a:p>
            <a:pPr lvl="1" eaLnBrk="1" hangingPunct="1">
              <a:lnSpc>
                <a:spcPct val="90000"/>
              </a:lnSpc>
            </a:pPr>
            <a:r>
              <a:rPr lang="en-US" altLang="zh-CN" b="1"/>
              <a:t>Windows Live Messenger</a:t>
            </a:r>
            <a:r>
              <a:rPr lang="zh-CN" altLang="en-US" b="1"/>
              <a:t>、</a:t>
            </a:r>
            <a:r>
              <a:rPr lang="en-US" altLang="zh-CN" b="1"/>
              <a:t>Skype</a:t>
            </a:r>
            <a:r>
              <a:rPr lang="zh-CN" altLang="en-US" b="1"/>
              <a:t>、</a:t>
            </a:r>
            <a:r>
              <a:rPr lang="en-US" altLang="zh-CN" b="1"/>
              <a:t>QQ</a:t>
            </a:r>
          </a:p>
          <a:p>
            <a:pPr eaLnBrk="1" hangingPunct="1">
              <a:lnSpc>
                <a:spcPct val="90000"/>
              </a:lnSpc>
            </a:pPr>
            <a:r>
              <a:rPr lang="en-US" altLang="zh-CN" b="1"/>
              <a:t>10.  </a:t>
            </a:r>
            <a:r>
              <a:rPr lang="zh-CN" altLang="en-US" b="1"/>
              <a:t>影音播放软件：</a:t>
            </a:r>
            <a:r>
              <a:rPr lang="en-US" altLang="zh-CN" b="1"/>
              <a:t>WMP</a:t>
            </a:r>
            <a:r>
              <a:rPr lang="zh-CN" altLang="en-US" b="1"/>
              <a:t>、暴风影音、风雷影音</a:t>
            </a:r>
          </a:p>
          <a:p>
            <a:pPr eaLnBrk="1" hangingPunct="1">
              <a:lnSpc>
                <a:spcPct val="90000"/>
              </a:lnSpc>
            </a:pPr>
            <a:r>
              <a:rPr lang="en-US" altLang="zh-CN" b="1"/>
              <a:t>11.  </a:t>
            </a:r>
            <a:r>
              <a:rPr lang="zh-CN" altLang="en-US" b="1"/>
              <a:t>音乐播放软件：</a:t>
            </a:r>
            <a:r>
              <a:rPr lang="en-US" altLang="zh-CN" b="1"/>
              <a:t>Winamp</a:t>
            </a:r>
            <a:r>
              <a:rPr lang="zh-CN" altLang="en-US" b="1"/>
              <a:t>、千千静听</a:t>
            </a:r>
          </a:p>
          <a:p>
            <a:pPr eaLnBrk="1" hangingPunct="1">
              <a:lnSpc>
                <a:spcPct val="90000"/>
              </a:lnSpc>
            </a:pPr>
            <a:r>
              <a:rPr lang="en-US" altLang="zh-CN" b="1"/>
              <a:t>12.  </a:t>
            </a:r>
            <a:r>
              <a:rPr lang="zh-CN" altLang="en-US" b="1"/>
              <a:t>下载管理软件</a:t>
            </a:r>
            <a:endParaRPr lang="en-US" altLang="zh-CN" b="1"/>
          </a:p>
          <a:p>
            <a:pPr lvl="1" eaLnBrk="1" hangingPunct="1">
              <a:lnSpc>
                <a:spcPct val="90000"/>
              </a:lnSpc>
            </a:pPr>
            <a:r>
              <a:rPr lang="en-US" altLang="zh-CN" b="1"/>
              <a:t>Orbit</a:t>
            </a:r>
            <a:r>
              <a:rPr lang="zh-CN" altLang="en-US" b="1"/>
              <a:t>、迅雷、快车、</a:t>
            </a:r>
            <a:r>
              <a:rPr lang="en-US" altLang="zh-CN" b="1"/>
              <a:t>QQ</a:t>
            </a:r>
            <a:r>
              <a:rPr lang="zh-CN" altLang="en-US" b="1"/>
              <a:t>旋风</a:t>
            </a:r>
          </a:p>
          <a:p>
            <a:pPr eaLnBrk="1" hangingPunct="1">
              <a:lnSpc>
                <a:spcPct val="90000"/>
              </a:lnSpc>
            </a:pPr>
            <a:r>
              <a:rPr lang="en-US" altLang="zh-CN" b="1"/>
              <a:t>13.  </a:t>
            </a:r>
            <a:r>
              <a:rPr lang="zh-CN" altLang="en-US" b="1"/>
              <a:t>电子邮件客户端</a:t>
            </a:r>
            <a:endParaRPr lang="en-US" altLang="zh-CN" b="1"/>
          </a:p>
          <a:p>
            <a:pPr lvl="1" eaLnBrk="1" hangingPunct="1">
              <a:lnSpc>
                <a:spcPct val="90000"/>
              </a:lnSpc>
            </a:pPr>
            <a:r>
              <a:rPr lang="en-US" altLang="zh-CN" b="1"/>
              <a:t>Windows Live Mail</a:t>
            </a:r>
            <a:r>
              <a:rPr lang="zh-CN" altLang="en-US" b="1"/>
              <a:t>、</a:t>
            </a:r>
            <a:r>
              <a:rPr lang="en-US" altLang="zh-CN" b="1"/>
              <a:t>Outlook Express</a:t>
            </a:r>
            <a:r>
              <a:rPr lang="zh-CN" altLang="en-US" b="1"/>
              <a:t>、</a:t>
            </a:r>
            <a:r>
              <a:rPr lang="en-US" altLang="zh-CN" b="1"/>
              <a:t>Foxmail</a:t>
            </a:r>
            <a:r>
              <a:rPr lang="zh-CN" altLang="en-US" b="1"/>
              <a:t>、</a:t>
            </a:r>
            <a:r>
              <a:rPr lang="en-US" altLang="zh-CN" b="1"/>
              <a:t>KMail</a:t>
            </a:r>
          </a:p>
          <a:p>
            <a:pPr eaLnBrk="1" hangingPunct="1">
              <a:lnSpc>
                <a:spcPct val="90000"/>
              </a:lnSpc>
            </a:pPr>
            <a:r>
              <a:rPr lang="en-US" altLang="zh-CN" b="1"/>
              <a:t>14.  </a:t>
            </a:r>
            <a:r>
              <a:rPr lang="zh-CN" altLang="en-US" b="1"/>
              <a:t>信息安全软件</a:t>
            </a:r>
            <a:endParaRPr lang="en-US" altLang="zh-CN" b="1"/>
          </a:p>
          <a:p>
            <a:pPr lvl="1" eaLnBrk="1" hangingPunct="1">
              <a:lnSpc>
                <a:spcPct val="90000"/>
              </a:lnSpc>
            </a:pPr>
            <a:r>
              <a:rPr lang="en-US" altLang="zh-CN" b="1"/>
              <a:t>360</a:t>
            </a:r>
            <a:r>
              <a:rPr lang="zh-CN" altLang="en-US" b="1"/>
              <a:t>、卡巴斯基、诺顿、瑞星、金山毒霸、</a:t>
            </a:r>
            <a:r>
              <a:rPr lang="en-US" altLang="zh-CN" b="1"/>
              <a:t>PSA</a:t>
            </a:r>
            <a:r>
              <a:rPr lang="zh-CN" altLang="en-US" b="1"/>
              <a:t>密码管理软件</a:t>
            </a:r>
          </a:p>
          <a:p>
            <a:pPr eaLnBrk="1" hangingPunct="1">
              <a:lnSpc>
                <a:spcPct val="90000"/>
              </a:lnSpc>
            </a:pPr>
            <a:r>
              <a:rPr lang="en-US" altLang="zh-CN" b="1"/>
              <a:t>15.  </a:t>
            </a:r>
            <a:r>
              <a:rPr lang="zh-CN" altLang="en-US" b="1"/>
              <a:t>虚拟机软件</a:t>
            </a:r>
            <a:endParaRPr lang="en-US" altLang="zh-CN" b="1"/>
          </a:p>
          <a:p>
            <a:pPr lvl="1" eaLnBrk="1" hangingPunct="1">
              <a:lnSpc>
                <a:spcPct val="90000"/>
              </a:lnSpc>
            </a:pPr>
            <a:r>
              <a:rPr lang="en-US" altLang="zh-CN" b="1"/>
              <a:t>VMware</a:t>
            </a:r>
            <a:r>
              <a:rPr lang="zh-CN" altLang="en-US" b="1"/>
              <a:t>、</a:t>
            </a:r>
            <a:r>
              <a:rPr lang="en-US" altLang="zh-CN" b="1"/>
              <a:t>VirtualBox</a:t>
            </a:r>
            <a:r>
              <a:rPr lang="zh-CN" altLang="en-US" b="1"/>
              <a:t>、</a:t>
            </a:r>
            <a:r>
              <a:rPr lang="en-US" altLang="zh-CN" b="1"/>
              <a:t>Microsoft Virtual PC</a:t>
            </a:r>
          </a:p>
          <a:p>
            <a:pPr eaLnBrk="1" hangingPunct="1">
              <a:lnSpc>
                <a:spcPct val="90000"/>
              </a:lnSpc>
            </a:pPr>
            <a:r>
              <a:rPr lang="en-US" altLang="zh-CN" b="1"/>
              <a:t>16.  </a:t>
            </a:r>
            <a:r>
              <a:rPr lang="zh-CN" altLang="en-US" b="1"/>
              <a:t>输入法软件：谷歌拼音输入法</a:t>
            </a:r>
            <a:endParaRPr lang="en-US" altLang="zh-CN" b="1"/>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7061C9EC-8460-467F-B848-9993E143AB9D}" type="slidenum">
              <a:rPr lang="en-US" altLang="zh-CN" sz="1000">
                <a:ea typeface="MS PGothic" panose="020B0600070205080204" pitchFamily="34" charset="-128"/>
              </a:rPr>
              <a:pPr algn="r" eaLnBrk="1" hangingPunct="1">
                <a:spcBef>
                  <a:spcPct val="0"/>
                </a:spcBef>
                <a:buClrTx/>
                <a:buSzTx/>
                <a:buFontTx/>
                <a:buNone/>
              </a:pPr>
              <a:t>11</a:t>
            </a:fld>
            <a:endParaRPr lang="en-US" altLang="zh-CN" sz="1000">
              <a:ea typeface="MS PGothic" panose="020B0600070205080204" pitchFamily="34" charset="-128"/>
            </a:endParaRPr>
          </a:p>
        </p:txBody>
      </p:sp>
      <p:sp>
        <p:nvSpPr>
          <p:cNvPr id="22531" name="Rectangle 2"/>
          <p:cNvSpPr>
            <a:spLocks noGrp="1" noChangeArrowheads="1"/>
          </p:cNvSpPr>
          <p:nvPr>
            <p:ph type="title" idx="4294967295"/>
          </p:nvPr>
        </p:nvSpPr>
        <p:spPr>
          <a:xfrm>
            <a:off x="1219200" y="914400"/>
            <a:ext cx="7924800" cy="785813"/>
          </a:xfrm>
        </p:spPr>
        <p:txBody>
          <a:bodyPr/>
          <a:lstStyle/>
          <a:p>
            <a:pPr eaLnBrk="1" hangingPunct="1"/>
            <a:r>
              <a:rPr lang="en-US" altLang="zh-CN" smtClean="0">
                <a:ea typeface="宋体" panose="02010600030101010101" pitchFamily="2" charset="-122"/>
              </a:rPr>
              <a:t>Legacy Software P(7)</a:t>
            </a:r>
          </a:p>
        </p:txBody>
      </p:sp>
      <p:sp>
        <p:nvSpPr>
          <p:cNvPr id="22532" name="Rectangle 3"/>
          <p:cNvSpPr>
            <a:spLocks noGrp="1" noChangeArrowheads="1"/>
          </p:cNvSpPr>
          <p:nvPr>
            <p:ph type="body" idx="4294967295"/>
          </p:nvPr>
        </p:nvSpPr>
        <p:spPr>
          <a:xfrm>
            <a:off x="611188" y="1844675"/>
            <a:ext cx="8532812" cy="4343400"/>
          </a:xfrm>
        </p:spPr>
        <p:txBody>
          <a:bodyPr/>
          <a:lstStyle/>
          <a:p>
            <a:pPr eaLnBrk="1" hangingPunct="1">
              <a:lnSpc>
                <a:spcPct val="90000"/>
              </a:lnSpc>
              <a:spcBef>
                <a:spcPts val="600"/>
              </a:spcBef>
              <a:spcAft>
                <a:spcPts val="600"/>
              </a:spcAft>
            </a:pPr>
            <a:r>
              <a:rPr lang="en-US" altLang="zh-CN" b="1" dirty="0" smtClean="0">
                <a:ea typeface="宋体" panose="02010600030101010101" pitchFamily="2" charset="-122"/>
              </a:rPr>
              <a:t>were developed decades ago and have been continually modified to meet changes in business requirements and computing platforms. </a:t>
            </a:r>
          </a:p>
          <a:p>
            <a:pPr eaLnBrk="1" hangingPunct="1">
              <a:lnSpc>
                <a:spcPct val="90000"/>
              </a:lnSpc>
              <a:spcBef>
                <a:spcPts val="600"/>
              </a:spcBef>
              <a:spcAft>
                <a:spcPts val="600"/>
              </a:spcAft>
            </a:pPr>
            <a:r>
              <a:rPr lang="en-US" altLang="zh-CN" b="1" dirty="0" smtClean="0">
                <a:ea typeface="宋体" panose="02010600030101010101" pitchFamily="2" charset="-122"/>
              </a:rPr>
              <a:t>costly to maintain and risky to evolve.</a:t>
            </a:r>
          </a:p>
          <a:p>
            <a:pPr lvl="1" eaLnBrk="1" hangingPunct="1">
              <a:lnSpc>
                <a:spcPct val="90000"/>
              </a:lnSpc>
              <a:spcBef>
                <a:spcPts val="600"/>
              </a:spcBef>
              <a:spcAft>
                <a:spcPts val="600"/>
              </a:spcAft>
            </a:pPr>
            <a:r>
              <a:rPr lang="en-US" altLang="zh-CN" sz="2400" b="1" dirty="0" smtClean="0">
                <a:solidFill>
                  <a:schemeClr val="folHlink"/>
                </a:solidFill>
                <a:ea typeface="宋体" panose="02010600030101010101" pitchFamily="2" charset="-122"/>
              </a:rPr>
              <a:t>have inextensible design, convoluted code, poor or nonexistent documentation, test cases and results that were never archived, a poorly managed change history, etc.</a:t>
            </a:r>
          </a:p>
          <a:p>
            <a:pPr eaLnBrk="1" hangingPunct="1">
              <a:lnSpc>
                <a:spcPct val="90000"/>
              </a:lnSpc>
              <a:spcBef>
                <a:spcPts val="600"/>
              </a:spcBef>
              <a:spcAft>
                <a:spcPts val="600"/>
              </a:spcAft>
            </a:pPr>
            <a:r>
              <a:rPr lang="en-US" altLang="zh-CN" b="1" dirty="0" smtClean="0">
                <a:ea typeface="宋体" panose="02010600030101010101" pitchFamily="2" charset="-122"/>
              </a:rPr>
              <a:t>is characterized by longevity and business criticality.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8C68C6C7-8DE9-4CBF-95C6-F7BC23A660D0}" type="slidenum">
              <a:rPr lang="en-US" altLang="zh-CN" sz="1000">
                <a:ea typeface="MS PGothic" panose="020B0600070205080204" pitchFamily="34" charset="-128"/>
              </a:rPr>
              <a:pPr algn="r" eaLnBrk="1" hangingPunct="1">
                <a:spcBef>
                  <a:spcPct val="0"/>
                </a:spcBef>
                <a:buClrTx/>
                <a:buSzTx/>
                <a:buFontTx/>
                <a:buNone/>
              </a:pPr>
              <a:t>12</a:t>
            </a:fld>
            <a:endParaRPr lang="en-US" altLang="zh-CN" sz="1000">
              <a:ea typeface="MS PGothic" panose="020B0600070205080204" pitchFamily="34" charset="-128"/>
            </a:endParaRPr>
          </a:p>
        </p:txBody>
      </p:sp>
      <p:sp>
        <p:nvSpPr>
          <p:cNvPr id="24579" name="Rectangle 2"/>
          <p:cNvSpPr>
            <a:spLocks noGrp="1" noChangeArrowheads="1"/>
          </p:cNvSpPr>
          <p:nvPr>
            <p:ph type="title" idx="4294967295"/>
          </p:nvPr>
        </p:nvSpPr>
        <p:spPr>
          <a:xfrm>
            <a:off x="576263" y="409575"/>
            <a:ext cx="8532812" cy="1282700"/>
          </a:xfrm>
          <a:noFill/>
        </p:spPr>
        <p:txBody>
          <a:bodyPr lIns="63500" tIns="25400" rIns="63500" bIns="25400" anchor="t">
            <a:spAutoFit/>
          </a:bodyPr>
          <a:lstStyle/>
          <a:p>
            <a:pPr eaLnBrk="1" hangingPunct="1"/>
            <a:r>
              <a:rPr lang="en-US" altLang="zh-CN" smtClean="0">
                <a:ea typeface="宋体" panose="02010600030101010101" pitchFamily="2" charset="-122"/>
              </a:rPr>
              <a:t>Reasons </a:t>
            </a:r>
            <a:br>
              <a:rPr lang="en-US" altLang="zh-CN" smtClean="0">
                <a:ea typeface="宋体" panose="02010600030101010101" pitchFamily="2" charset="-122"/>
              </a:rPr>
            </a:br>
            <a:r>
              <a:rPr lang="en-US" altLang="zh-CN" smtClean="0">
                <a:ea typeface="宋体" panose="02010600030101010101" pitchFamily="2" charset="-122"/>
              </a:rPr>
              <a:t>	for Legacy System Evolution P(8)</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24584" name="Rectangle 3"/>
          <p:cNvSpPr>
            <a:spLocks noChangeArrowheads="1"/>
          </p:cNvSpPr>
          <p:nvPr/>
        </p:nvSpPr>
        <p:spPr bwMode="auto">
          <a:xfrm>
            <a:off x="827088" y="1868488"/>
            <a:ext cx="8316912"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spcBef>
                <a:spcPts val="600"/>
              </a:spcBef>
              <a:spcAft>
                <a:spcPts val="600"/>
              </a:spcAft>
            </a:pPr>
            <a:r>
              <a:rPr lang="en-US" altLang="zh-CN" b="1"/>
              <a:t>Software must be adapted to meet needs of new computing environments or technology</a:t>
            </a:r>
          </a:p>
          <a:p>
            <a:pPr eaLnBrk="1" hangingPunct="1">
              <a:lnSpc>
                <a:spcPct val="90000"/>
              </a:lnSpc>
              <a:spcBef>
                <a:spcPts val="600"/>
              </a:spcBef>
              <a:spcAft>
                <a:spcPts val="600"/>
              </a:spcAft>
            </a:pPr>
            <a:r>
              <a:rPr lang="en-US" altLang="zh-CN" b="1"/>
              <a:t>Software must be enhanced to implement new business requirements</a:t>
            </a:r>
          </a:p>
          <a:p>
            <a:pPr eaLnBrk="1" hangingPunct="1">
              <a:lnSpc>
                <a:spcPct val="90000"/>
              </a:lnSpc>
              <a:spcBef>
                <a:spcPts val="600"/>
              </a:spcBef>
              <a:spcAft>
                <a:spcPts val="600"/>
              </a:spcAft>
            </a:pPr>
            <a:r>
              <a:rPr lang="en-US" altLang="zh-CN" b="1"/>
              <a:t>Software must be extended to make it interoperable with more modern system components</a:t>
            </a:r>
          </a:p>
          <a:p>
            <a:pPr eaLnBrk="1" hangingPunct="1">
              <a:lnSpc>
                <a:spcPct val="90000"/>
              </a:lnSpc>
              <a:spcBef>
                <a:spcPts val="600"/>
              </a:spcBef>
              <a:spcAft>
                <a:spcPts val="600"/>
              </a:spcAft>
            </a:pPr>
            <a:r>
              <a:rPr lang="en-US" altLang="zh-CN" b="1"/>
              <a:t>Software must be re-architected to make it viable within a network environment</a:t>
            </a:r>
          </a:p>
        </p:txBody>
      </p:sp>
      <p:sp>
        <p:nvSpPr>
          <p:cNvPr id="36873" name="文本框 1"/>
          <p:cNvSpPr txBox="1">
            <a:spLocks noChangeArrowheads="1"/>
          </p:cNvSpPr>
          <p:nvPr/>
        </p:nvSpPr>
        <p:spPr bwMode="auto">
          <a:xfrm>
            <a:off x="179388" y="5522913"/>
            <a:ext cx="89646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defRPr/>
            </a:pPr>
            <a:r>
              <a:rPr lang="en-US" altLang="zh-CN" sz="2800" b="1" i="1" dirty="0" smtClean="0">
                <a:solidFill>
                  <a:schemeClr val="tx2"/>
                </a:solidFill>
                <a:effectLst>
                  <a:outerShdw blurRad="38100" dist="38100" dir="2700000" algn="tl">
                    <a:srgbClr val="000000">
                      <a:alpha val="43137"/>
                    </a:srgbClr>
                  </a:outerShdw>
                </a:effectLst>
              </a:rPr>
              <a:t>advice</a:t>
            </a:r>
            <a:r>
              <a:rPr lang="zh-CN" altLang="en-US" sz="2800" dirty="0" smtClean="0">
                <a:solidFill>
                  <a:schemeClr val="tx2"/>
                </a:solidFill>
              </a:rPr>
              <a:t>：</a:t>
            </a:r>
            <a:r>
              <a:rPr lang="en-US" altLang="zh-CN" sz="2800" dirty="0" smtClean="0">
                <a:solidFill>
                  <a:schemeClr val="tx2"/>
                </a:solidFill>
              </a:rPr>
              <a:t>Every software engineer must recognize that change is natural. Don’t try to fight it</a:t>
            </a:r>
            <a:endParaRPr lang="zh-CN" altLang="en-US" sz="2800" dirty="0" smtClean="0">
              <a:solidFill>
                <a:schemeClr val="tx2"/>
              </a:solidFill>
            </a:endParaRPr>
          </a:p>
        </p:txBody>
      </p:sp>
      <p:sp>
        <p:nvSpPr>
          <p:cNvPr id="24586" name="笑脸 4"/>
          <p:cNvSpPr>
            <a:spLocks noChangeArrowheads="1"/>
          </p:cNvSpPr>
          <p:nvPr/>
        </p:nvSpPr>
        <p:spPr bwMode="auto">
          <a:xfrm>
            <a:off x="630238" y="5097463"/>
            <a:ext cx="574675" cy="498475"/>
          </a:xfrm>
          <a:prstGeom prst="smileyFace">
            <a:avLst>
              <a:gd name="adj" fmla="val 4653"/>
            </a:avLst>
          </a:prstGeom>
          <a:solidFill>
            <a:schemeClr val="accent1"/>
          </a:solidFill>
          <a:ln w="9525" algn="ctr">
            <a:solidFill>
              <a:schemeClr val="tx1"/>
            </a:solidFill>
            <a:round/>
            <a:headEnd/>
            <a:tailEnd/>
          </a:ln>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a typeface="MS PGothic" panose="020B0600070205080204" pitchFamily="34" charset="-128"/>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EBD43AB8-E618-49DA-8634-FD41E67A2640}" type="slidenum">
              <a:rPr lang="en-US" altLang="zh-CN" sz="1000">
                <a:ea typeface="MS PGothic" panose="020B0600070205080204" pitchFamily="34" charset="-128"/>
              </a:rPr>
              <a:pPr algn="r" eaLnBrk="1" hangingPunct="1">
                <a:spcBef>
                  <a:spcPct val="0"/>
                </a:spcBef>
                <a:buClrTx/>
                <a:buSzTx/>
                <a:buFontTx/>
                <a:buNone/>
              </a:pPr>
              <a:t>13</a:t>
            </a:fld>
            <a:endParaRPr lang="en-US" altLang="zh-CN" sz="1000">
              <a:ea typeface="MS PGothic" panose="020B0600070205080204" pitchFamily="34" charset="-128"/>
            </a:endParaRPr>
          </a:p>
        </p:txBody>
      </p:sp>
      <p:sp>
        <p:nvSpPr>
          <p:cNvPr id="10243" name="Rectangle 2"/>
          <p:cNvSpPr>
            <a:spLocks noGrp="1" noChangeArrowheads="1"/>
          </p:cNvSpPr>
          <p:nvPr>
            <p:ph type="title" idx="4294967295"/>
          </p:nvPr>
        </p:nvSpPr>
        <p:spPr>
          <a:xfrm>
            <a:off x="827088" y="441325"/>
            <a:ext cx="8316912" cy="1282700"/>
          </a:xfrm>
          <a:noFill/>
        </p:spPr>
        <p:txBody>
          <a:bodyPr lIns="63500" tIns="25400" rIns="63500" bIns="25400" anchor="t">
            <a:spAutoFit/>
          </a:bodyPr>
          <a:lstStyle/>
          <a:p>
            <a:pPr eaLnBrk="1" hangingPunct="1"/>
            <a:r>
              <a:rPr lang="en-US" altLang="zh-CN" smtClean="0">
                <a:ea typeface="宋体" panose="02010600030101010101" pitchFamily="2" charset="-122"/>
              </a:rPr>
              <a:t>Important Questions</a:t>
            </a:r>
            <a:br>
              <a:rPr lang="en-US" altLang="zh-CN" smtClean="0">
                <a:ea typeface="宋体" panose="02010600030101010101" pitchFamily="2" charset="-122"/>
              </a:rPr>
            </a:br>
            <a:r>
              <a:rPr lang="en-US" altLang="zh-CN" smtClean="0">
                <a:ea typeface="宋体" panose="02010600030101010101" pitchFamily="2" charset="-122"/>
              </a:rPr>
              <a:t> 		for Software Engineers (P4)</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0248" name="Rectangle 3"/>
          <p:cNvSpPr>
            <a:spLocks noChangeArrowheads="1"/>
          </p:cNvSpPr>
          <p:nvPr/>
        </p:nvSpPr>
        <p:spPr bwMode="auto">
          <a:xfrm>
            <a:off x="827088" y="1773238"/>
            <a:ext cx="829786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Why does it take so long to get software finished?</a:t>
            </a:r>
          </a:p>
          <a:p>
            <a:pPr eaLnBrk="1" hangingPunct="1">
              <a:lnSpc>
                <a:spcPct val="90000"/>
              </a:lnSpc>
            </a:pPr>
            <a:r>
              <a:rPr lang="en-US" altLang="zh-CN" b="1"/>
              <a:t>Why are development costs so high?</a:t>
            </a:r>
          </a:p>
          <a:p>
            <a:pPr eaLnBrk="1" hangingPunct="1">
              <a:lnSpc>
                <a:spcPct val="90000"/>
              </a:lnSpc>
            </a:pPr>
            <a:r>
              <a:rPr lang="en-US" altLang="zh-CN" b="1">
                <a:solidFill>
                  <a:srgbClr val="FF0000"/>
                </a:solidFill>
              </a:rPr>
              <a:t>Why can’t we find all errors before we give the software to our customers?</a:t>
            </a:r>
          </a:p>
          <a:p>
            <a:pPr eaLnBrk="1" hangingPunct="1">
              <a:lnSpc>
                <a:spcPct val="90000"/>
              </a:lnSpc>
            </a:pPr>
            <a:r>
              <a:rPr lang="en-US" altLang="zh-CN" b="1"/>
              <a:t>Why do we spend so much time and effort maintaining existing programs?</a:t>
            </a:r>
          </a:p>
          <a:p>
            <a:pPr eaLnBrk="1" hangingPunct="1">
              <a:lnSpc>
                <a:spcPct val="90000"/>
              </a:lnSpc>
            </a:pPr>
            <a:r>
              <a:rPr lang="en-US" altLang="zh-CN" b="1"/>
              <a:t>Why do we continue to have difficulty in measuring progress as software is being developed?</a:t>
            </a:r>
          </a:p>
        </p:txBody>
      </p:sp>
      <p:pic>
        <p:nvPicPr>
          <p:cNvPr id="10249" name="图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88" y="4797425"/>
            <a:ext cx="9139238"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914400"/>
            <a:ext cx="7640638" cy="785813"/>
          </a:xfrm>
        </p:spPr>
        <p:txBody>
          <a:bodyPr/>
          <a:lstStyle/>
          <a:p>
            <a:pPr eaLnBrk="1" hangingPunct="1"/>
            <a:r>
              <a:rPr lang="zh-CN" altLang="en-US" smtClean="0">
                <a:ea typeface="宋体" panose="02010600030101010101" pitchFamily="2" charset="-122"/>
              </a:rPr>
              <a:t>软件危机</a:t>
            </a:r>
            <a:endParaRPr lang="en-US" altLang="zh-CN" smtClean="0">
              <a:ea typeface="宋体" panose="02010600030101010101" pitchFamily="2" charset="-122"/>
            </a:endParaRPr>
          </a:p>
        </p:txBody>
      </p:sp>
      <p:sp>
        <p:nvSpPr>
          <p:cNvPr id="26627" name="Rectangle 3"/>
          <p:cNvSpPr>
            <a:spLocks noGrp="1" noChangeArrowheads="1"/>
          </p:cNvSpPr>
          <p:nvPr>
            <p:ph type="body" idx="1"/>
          </p:nvPr>
        </p:nvSpPr>
        <p:spPr>
          <a:xfrm>
            <a:off x="827088" y="1785938"/>
            <a:ext cx="8316912" cy="5072062"/>
          </a:xfrm>
        </p:spPr>
        <p:txBody>
          <a:bodyPr/>
          <a:lstStyle/>
          <a:p>
            <a:pPr marL="285750" indent="-285750" eaLnBrk="1" hangingPunct="1">
              <a:lnSpc>
                <a:spcPct val="90000"/>
              </a:lnSpc>
            </a:pPr>
            <a:r>
              <a:rPr lang="zh-CN" altLang="en-US" b="1" smtClean="0">
                <a:ea typeface="宋体" panose="02010600030101010101" pitchFamily="2" charset="-122"/>
              </a:rPr>
              <a:t>软件危机</a:t>
            </a:r>
            <a:r>
              <a:rPr lang="en-US" altLang="zh-CN" b="1" smtClean="0">
                <a:ea typeface="宋体" panose="02010600030101010101" pitchFamily="2" charset="-122"/>
              </a:rPr>
              <a:t>(Software Crisis)</a:t>
            </a:r>
            <a:r>
              <a:rPr lang="zh-CN" altLang="en-US" b="1" smtClean="0">
                <a:ea typeface="宋体" panose="02010600030101010101" pitchFamily="2" charset="-122"/>
              </a:rPr>
              <a:t>：计算机软件的开发和维护过程所遇到的一系列严重问题；</a:t>
            </a:r>
          </a:p>
          <a:p>
            <a:pPr marL="285750" indent="-285750" eaLnBrk="1" hangingPunct="1">
              <a:lnSpc>
                <a:spcPct val="90000"/>
              </a:lnSpc>
            </a:pPr>
            <a:r>
              <a:rPr lang="zh-CN" altLang="en-US" b="1" smtClean="0">
                <a:ea typeface="宋体" panose="02010600030101010101" pitchFamily="2" charset="-122"/>
              </a:rPr>
              <a:t>软件危机的表现：</a:t>
            </a:r>
          </a:p>
          <a:p>
            <a:pPr marL="685800" lvl="1" eaLnBrk="1" hangingPunct="1">
              <a:lnSpc>
                <a:spcPct val="90000"/>
              </a:lnSpc>
            </a:pPr>
            <a:r>
              <a:rPr lang="zh-CN" altLang="en-US" sz="2400" b="1" smtClean="0">
                <a:ea typeface="宋体" panose="02010600030101010101" pitchFamily="2" charset="-122"/>
              </a:rPr>
              <a:t>对软件开发成本和进度的估算很不准确，甚至严重拖期和超出预算；</a:t>
            </a:r>
          </a:p>
          <a:p>
            <a:pPr marL="685800" lvl="1" eaLnBrk="1" hangingPunct="1">
              <a:lnSpc>
                <a:spcPct val="90000"/>
              </a:lnSpc>
            </a:pPr>
            <a:r>
              <a:rPr lang="zh-CN" altLang="en-US" sz="2400" b="1" smtClean="0">
                <a:ea typeface="宋体" panose="02010600030101010101" pitchFamily="2" charset="-122"/>
              </a:rPr>
              <a:t>无法满足用户需求，导致用户很不满意；</a:t>
            </a:r>
          </a:p>
          <a:p>
            <a:pPr marL="685800" lvl="1" eaLnBrk="1" hangingPunct="1">
              <a:lnSpc>
                <a:spcPct val="90000"/>
              </a:lnSpc>
            </a:pPr>
            <a:r>
              <a:rPr lang="zh-CN" altLang="en-US" sz="2400" b="1" smtClean="0">
                <a:ea typeface="宋体" panose="02010600030101010101" pitchFamily="2" charset="-122"/>
              </a:rPr>
              <a:t>质量很不可靠，经常失效；</a:t>
            </a:r>
          </a:p>
          <a:p>
            <a:pPr marL="685800" lvl="1" eaLnBrk="1" hangingPunct="1">
              <a:lnSpc>
                <a:spcPct val="90000"/>
              </a:lnSpc>
            </a:pPr>
            <a:r>
              <a:rPr lang="zh-CN" altLang="en-US" sz="2400" b="1" smtClean="0">
                <a:ea typeface="宋体" panose="02010600030101010101" pitchFamily="2" charset="-122"/>
              </a:rPr>
              <a:t>难以更改、调试和增强；</a:t>
            </a:r>
          </a:p>
          <a:p>
            <a:pPr marL="685800" lvl="1" eaLnBrk="1" hangingPunct="1">
              <a:lnSpc>
                <a:spcPct val="90000"/>
              </a:lnSpc>
            </a:pPr>
            <a:r>
              <a:rPr lang="zh-CN" altLang="en-US" sz="2400" b="1" smtClean="0">
                <a:ea typeface="宋体" panose="02010600030101010101" pitchFamily="2" charset="-122"/>
              </a:rPr>
              <a:t>没有适当的文档；</a:t>
            </a:r>
          </a:p>
          <a:p>
            <a:pPr marL="685800" lvl="1" eaLnBrk="1" hangingPunct="1">
              <a:lnSpc>
                <a:spcPct val="90000"/>
              </a:lnSpc>
            </a:pPr>
            <a:r>
              <a:rPr lang="zh-CN" altLang="en-US" sz="2400" b="1" smtClean="0">
                <a:ea typeface="宋体" panose="02010600030101010101" pitchFamily="2" charset="-122"/>
              </a:rPr>
              <a:t>软件成本比重上升；</a:t>
            </a:r>
          </a:p>
          <a:p>
            <a:pPr marL="685800" lvl="1" eaLnBrk="1" hangingPunct="1">
              <a:lnSpc>
                <a:spcPct val="90000"/>
              </a:lnSpc>
            </a:pPr>
            <a:r>
              <a:rPr lang="zh-CN" altLang="en-US" sz="2400" b="1" smtClean="0">
                <a:ea typeface="宋体" panose="02010600030101010101" pitchFamily="2" charset="-122"/>
              </a:rPr>
              <a:t>软件开发生产率跟不上计算机应用迅速深入的趋势。</a:t>
            </a:r>
            <a:endParaRPr lang="en-US" altLang="zh-CN" sz="2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2628900"/>
            <a:ext cx="9139238"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1602310" y="2708920"/>
            <a:ext cx="6170565" cy="2693231"/>
          </a:xfrm>
          <a:prstGeom prst="rect">
            <a:avLst/>
          </a:prstGeom>
        </p:spPr>
      </p:pic>
      <p:sp>
        <p:nvSpPr>
          <p:cNvPr id="28674" name="Rectangle 2"/>
          <p:cNvSpPr>
            <a:spLocks noGrp="1" noRot="1" noChangeArrowheads="1"/>
          </p:cNvSpPr>
          <p:nvPr>
            <p:ph type="title"/>
          </p:nvPr>
        </p:nvSpPr>
        <p:spPr>
          <a:xfrm>
            <a:off x="1258888" y="1066800"/>
            <a:ext cx="7885112" cy="633413"/>
          </a:xfrm>
        </p:spPr>
        <p:txBody>
          <a:bodyPr/>
          <a:lstStyle/>
          <a:p>
            <a:pPr eaLnBrk="1" hangingPunct="1"/>
            <a:r>
              <a:rPr lang="zh-CN" altLang="en-US" smtClean="0">
                <a:ea typeface="宋体" panose="02010600030101010101" pitchFamily="2" charset="-122"/>
              </a:rPr>
              <a:t>软件工程的作用</a:t>
            </a:r>
          </a:p>
        </p:txBody>
      </p:sp>
      <p:sp>
        <p:nvSpPr>
          <p:cNvPr id="28675" name="Rectangle 3"/>
          <p:cNvSpPr>
            <a:spLocks noGrp="1" noRot="1" noChangeArrowheads="1"/>
          </p:cNvSpPr>
          <p:nvPr>
            <p:ph type="body" idx="1"/>
          </p:nvPr>
        </p:nvSpPr>
        <p:spPr>
          <a:xfrm>
            <a:off x="827088" y="1773238"/>
            <a:ext cx="8316912" cy="5083175"/>
          </a:xfrm>
        </p:spPr>
        <p:txBody>
          <a:bodyPr/>
          <a:lstStyle/>
          <a:p>
            <a:pPr eaLnBrk="1" hangingPunct="1"/>
            <a:r>
              <a:rPr lang="zh-CN" altLang="en-US" smtClean="0">
                <a:ea typeface="宋体" panose="02010600030101010101" pitchFamily="2" charset="-122"/>
              </a:rPr>
              <a:t>软件工程的本质：用严格的规范和管理手段来缩小偏差，通过牺牲“时间”来提高“质量”</a:t>
            </a:r>
            <a:endParaRPr lang="zh-CN" altLang="en-US" sz="200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1258888" y="1066800"/>
            <a:ext cx="7885112" cy="633413"/>
          </a:xfrm>
        </p:spPr>
        <p:txBody>
          <a:bodyPr/>
          <a:lstStyle/>
          <a:p>
            <a:pPr eaLnBrk="1" hangingPunct="1"/>
            <a:r>
              <a:rPr lang="zh-CN" altLang="en-US" smtClean="0">
                <a:ea typeface="宋体" panose="02010600030101010101" pitchFamily="2" charset="-122"/>
              </a:rPr>
              <a:t>软件工程映射之</a:t>
            </a:r>
            <a:r>
              <a:rPr lang="en-US" altLang="zh-CN" smtClean="0">
                <a:ea typeface="宋体" panose="02010600030101010101" pitchFamily="2" charset="-122"/>
              </a:rPr>
              <a:t>1</a:t>
            </a:r>
            <a:r>
              <a:rPr lang="zh-CN" altLang="en-US" smtClean="0">
                <a:ea typeface="宋体" panose="02010600030101010101" pitchFamily="2" charset="-122"/>
              </a:rPr>
              <a:t>：概念映射</a:t>
            </a:r>
          </a:p>
        </p:txBody>
      </p:sp>
      <p:sp>
        <p:nvSpPr>
          <p:cNvPr id="90115" name="Rectangle 3"/>
          <p:cNvSpPr>
            <a:spLocks noGrp="1" noRot="1" noChangeArrowheads="1"/>
          </p:cNvSpPr>
          <p:nvPr>
            <p:ph type="body" idx="1"/>
          </p:nvPr>
        </p:nvSpPr>
        <p:spPr>
          <a:xfrm>
            <a:off x="827088" y="1773238"/>
            <a:ext cx="8316912" cy="5083175"/>
          </a:xfrm>
        </p:spPr>
        <p:txBody>
          <a:bodyPr/>
          <a:lstStyle/>
          <a:p>
            <a:pPr eaLnBrk="1" hangingPunct="1">
              <a:defRPr/>
            </a:pPr>
            <a:r>
              <a:rPr lang="zh-CN" altLang="en-US" dirty="0" smtClean="0">
                <a:ea typeface="宋体" panose="02010600030101010101" pitchFamily="2" charset="-122"/>
              </a:rPr>
              <a:t>概念映射：问题空间的概念与解空间的模型化概念之间的映射</a:t>
            </a:r>
          </a:p>
          <a:p>
            <a:pPr eaLnBrk="1" hangingPunct="1">
              <a:defRPr/>
            </a:pPr>
            <a:r>
              <a:rPr lang="zh-CN" altLang="en-US" dirty="0" smtClean="0">
                <a:ea typeface="宋体" panose="02010600030101010101" pitchFamily="2" charset="-122"/>
              </a:rPr>
              <a:t>例如：</a:t>
            </a:r>
          </a:p>
          <a:p>
            <a:pPr lvl="1" eaLnBrk="1" hangingPunct="1">
              <a:defRPr/>
            </a:pPr>
            <a:r>
              <a:rPr lang="en-US" altLang="zh-CN" sz="2400" dirty="0" smtClean="0">
                <a:ea typeface="宋体" panose="02010600030101010101" pitchFamily="2" charset="-122"/>
              </a:rPr>
              <a:t>“</a:t>
            </a:r>
            <a:r>
              <a:rPr lang="zh-CN" altLang="en-US" sz="2400" dirty="0" smtClean="0">
                <a:ea typeface="宋体" panose="02010600030101010101" pitchFamily="2" charset="-122"/>
              </a:rPr>
              <a:t>学生”</a:t>
            </a:r>
            <a:r>
              <a:rPr lang="en-US" altLang="zh-CN" sz="2400" dirty="0" smtClean="0">
                <a:ea typeface="宋体" panose="02010600030101010101" pitchFamily="2" charset="-122"/>
                <a:sym typeface="Wingdings" panose="05000000000000000000" pitchFamily="2" charset="2"/>
              </a:rPr>
              <a:t> </a:t>
            </a:r>
            <a:r>
              <a:rPr lang="en-US" altLang="zh-CN" sz="2400" dirty="0" smtClean="0">
                <a:ea typeface="宋体" panose="02010600030101010101" pitchFamily="2" charset="-122"/>
              </a:rPr>
              <a:t>Class Student (No, Name, </a:t>
            </a:r>
            <a:r>
              <a:rPr lang="en-US" altLang="zh-CN" sz="2400" dirty="0" err="1" smtClean="0">
                <a:ea typeface="宋体" panose="02010600030101010101" pitchFamily="2" charset="-122"/>
              </a:rPr>
              <a:t>Dept</a:t>
            </a:r>
            <a:r>
              <a:rPr lang="en-US" altLang="zh-CN" sz="2400" dirty="0" smtClean="0">
                <a:ea typeface="宋体" panose="02010600030101010101" pitchFamily="2" charset="-122"/>
              </a:rPr>
              <a:t>, Grade)</a:t>
            </a:r>
          </a:p>
          <a:p>
            <a:pPr lvl="1" eaLnBrk="1" hangingPunct="1">
              <a:defRPr/>
            </a:pPr>
            <a:r>
              <a:rPr lang="en-US" altLang="zh-CN" sz="2400" dirty="0" smtClean="0">
                <a:ea typeface="宋体" panose="02010600030101010101" pitchFamily="2" charset="-122"/>
              </a:rPr>
              <a:t>“</a:t>
            </a:r>
            <a:r>
              <a:rPr lang="zh-CN" altLang="en-US" sz="2400" dirty="0" smtClean="0">
                <a:ea typeface="宋体" panose="02010600030101010101" pitchFamily="2" charset="-122"/>
              </a:rPr>
              <a:t>计算机学院大三学生张三”</a:t>
            </a:r>
          </a:p>
          <a:p>
            <a:pPr marL="457200" lvl="1" indent="0" eaLnBrk="1" hangingPunct="1">
              <a:buFont typeface="Wingdings" panose="05000000000000000000" pitchFamily="2" charset="2"/>
              <a:buNone/>
              <a:defRPr/>
            </a:pPr>
            <a:r>
              <a:rPr lang="en-US" altLang="zh-CN" sz="2400" dirty="0" smtClean="0">
                <a:ea typeface="宋体" panose="02010600030101010101" pitchFamily="2" charset="-122"/>
                <a:sym typeface="Wingdings" panose="05000000000000000000" pitchFamily="2" charset="2"/>
              </a:rPr>
              <a:t>	 </a:t>
            </a:r>
            <a:r>
              <a:rPr lang="en-US" altLang="zh-CN" sz="2400" dirty="0" smtClean="0">
                <a:ea typeface="宋体" panose="02010600030101010101" pitchFamily="2" charset="-122"/>
              </a:rPr>
              <a:t>Object Student(1050310401,</a:t>
            </a:r>
            <a:r>
              <a:rPr lang="zh-CN" altLang="en-US" sz="2400" dirty="0" smtClean="0">
                <a:ea typeface="宋体" panose="02010600030101010101" pitchFamily="2" charset="-122"/>
              </a:rPr>
              <a:t>张三</a:t>
            </a:r>
            <a:r>
              <a:rPr lang="en-US" altLang="zh-CN" sz="2400" dirty="0" smtClean="0">
                <a:ea typeface="宋体" panose="02010600030101010101" pitchFamily="2" charset="-122"/>
              </a:rPr>
              <a:t>, </a:t>
            </a:r>
            <a:r>
              <a:rPr lang="zh-CN" altLang="en-US" sz="2400" dirty="0" smtClean="0">
                <a:ea typeface="宋体" panose="02010600030101010101" pitchFamily="2" charset="-122"/>
              </a:rPr>
              <a:t>计算机</a:t>
            </a:r>
            <a:r>
              <a:rPr lang="en-US" altLang="zh-CN" sz="2400" dirty="0" smtClean="0">
                <a:ea typeface="宋体" panose="02010600030101010101" pitchFamily="2" charset="-122"/>
              </a:rPr>
              <a:t>,</a:t>
            </a:r>
            <a:r>
              <a:rPr lang="zh-CN" altLang="en-US" sz="2400" dirty="0" smtClean="0">
                <a:ea typeface="宋体" panose="02010600030101010101" pitchFamily="2" charset="-122"/>
              </a:rPr>
              <a:t>大三</a:t>
            </a:r>
            <a:r>
              <a:rPr lang="en-US" altLang="zh-CN" sz="2400" dirty="0" smtClean="0">
                <a:ea typeface="宋体" panose="02010600030101010101" pitchFamily="2" charset="-122"/>
              </a:rPr>
              <a:t>)</a:t>
            </a:r>
          </a:p>
          <a:p>
            <a:pPr lvl="1" eaLnBrk="1" hangingPunct="1">
              <a:defRPr/>
            </a:pPr>
            <a:r>
              <a:rPr lang="en-US" altLang="zh-CN" sz="2400" dirty="0" smtClean="0">
                <a:ea typeface="宋体" panose="02010600030101010101" pitchFamily="2" charset="-122"/>
              </a:rPr>
              <a:t>“</a:t>
            </a:r>
            <a:r>
              <a:rPr lang="zh-CN" altLang="en-US" sz="2400" dirty="0" smtClean="0">
                <a:ea typeface="宋体" panose="02010600030101010101" pitchFamily="2" charset="-122"/>
              </a:rPr>
              <a:t>学生成绩”</a:t>
            </a:r>
            <a:endParaRPr lang="en-US" altLang="zh-CN" sz="2400" dirty="0" smtClean="0">
              <a:ea typeface="宋体" panose="02010600030101010101" pitchFamily="2" charset="-122"/>
              <a:sym typeface="Wingdings" panose="05000000000000000000" pitchFamily="2" charset="2"/>
            </a:endParaRPr>
          </a:p>
          <a:p>
            <a:pPr marL="457200" lvl="1" indent="0" eaLnBrk="1" hangingPunct="1">
              <a:buFont typeface="Wingdings" panose="05000000000000000000" pitchFamily="2" charset="2"/>
              <a:buNone/>
              <a:defRPr/>
            </a:pPr>
            <a:r>
              <a:rPr lang="en-US" altLang="zh-CN" sz="2400" dirty="0">
                <a:ea typeface="宋体" panose="02010600030101010101" pitchFamily="2" charset="-122"/>
                <a:sym typeface="Wingdings" panose="05000000000000000000" pitchFamily="2" charset="2"/>
              </a:rPr>
              <a:t>	</a:t>
            </a:r>
            <a:r>
              <a:rPr lang="en-US" altLang="zh-CN" sz="2400" dirty="0" smtClean="0">
                <a:ea typeface="宋体" panose="02010600030101010101" pitchFamily="2" charset="-122"/>
                <a:sym typeface="Wingdings" panose="05000000000000000000" pitchFamily="2" charset="2"/>
              </a:rPr>
              <a:t> </a:t>
            </a:r>
            <a:r>
              <a:rPr lang="en-US" altLang="zh-CN" sz="2400" dirty="0" err="1" smtClean="0">
                <a:ea typeface="宋体" panose="02010600030101010101" pitchFamily="2" charset="-122"/>
              </a:rPr>
              <a:t>Struct</a:t>
            </a:r>
            <a:r>
              <a:rPr lang="en-US" altLang="zh-CN" sz="2400" dirty="0" smtClean="0">
                <a:ea typeface="宋体" panose="02010600030101010101" pitchFamily="2" charset="-122"/>
              </a:rPr>
              <a:t> </a:t>
            </a:r>
            <a:r>
              <a:rPr lang="en-US" altLang="zh-CN" sz="2400" dirty="0" err="1" smtClean="0">
                <a:ea typeface="宋体" panose="02010600030101010101" pitchFamily="2" charset="-122"/>
              </a:rPr>
              <a:t>StudentScore</a:t>
            </a:r>
            <a:r>
              <a:rPr lang="en-US" altLang="zh-CN" sz="2400" dirty="0" smtClean="0">
                <a:ea typeface="宋体" panose="02010600030101010101" pitchFamily="2" charset="-122"/>
              </a:rPr>
              <a:t> (</a:t>
            </a:r>
            <a:r>
              <a:rPr lang="en-US" altLang="zh-CN" dirty="0" err="1" smtClean="0">
                <a:ea typeface="宋体" panose="02010600030101010101" pitchFamily="2" charset="-122"/>
              </a:rPr>
              <a:t>StudentNo</a:t>
            </a:r>
            <a:r>
              <a:rPr lang="en-US" altLang="zh-CN" dirty="0" smtClean="0">
                <a:ea typeface="宋体" panose="02010600030101010101" pitchFamily="2" charset="-122"/>
              </a:rPr>
              <a:t>, </a:t>
            </a:r>
            <a:r>
              <a:rPr lang="en-US" altLang="zh-CN" dirty="0" err="1" smtClean="0">
                <a:ea typeface="宋体" panose="02010600030101010101" pitchFamily="2" charset="-122"/>
              </a:rPr>
              <a:t>CourseNo</a:t>
            </a:r>
            <a:r>
              <a:rPr lang="en-US" altLang="zh-CN" dirty="0" smtClean="0">
                <a:ea typeface="宋体" panose="02010600030101010101" pitchFamily="2" charset="-122"/>
              </a:rPr>
              <a:t>, Score</a:t>
            </a:r>
            <a:r>
              <a:rPr lang="en-US" altLang="zh-CN" sz="2400" dirty="0" smtClean="0">
                <a:ea typeface="宋体" panose="02010600030101010101" pitchFamily="2" charset="-122"/>
              </a:rPr>
              <a:t>)</a:t>
            </a:r>
          </a:p>
          <a:p>
            <a:pPr lvl="1" eaLnBrk="1" hangingPunct="1">
              <a:defRPr/>
            </a:pPr>
            <a:r>
              <a:rPr lang="en-US" altLang="zh-CN" sz="2400" dirty="0" smtClean="0">
                <a:ea typeface="宋体" panose="02010600030101010101" pitchFamily="2" charset="-122"/>
              </a:rPr>
              <a:t>“</a:t>
            </a:r>
            <a:r>
              <a:rPr lang="zh-CN" altLang="en-US" sz="2400" dirty="0" smtClean="0">
                <a:ea typeface="宋体" panose="02010600030101010101" pitchFamily="2" charset="-122"/>
              </a:rPr>
              <a:t>张三的软件工程课成绩为</a:t>
            </a:r>
            <a:r>
              <a:rPr lang="en-US" altLang="zh-CN" sz="2400" dirty="0" smtClean="0">
                <a:ea typeface="宋体" panose="02010600030101010101" pitchFamily="2" charset="-122"/>
              </a:rPr>
              <a:t>85</a:t>
            </a:r>
            <a:r>
              <a:rPr lang="zh-CN" altLang="en-US" sz="2400" dirty="0" smtClean="0">
                <a:ea typeface="宋体" panose="02010600030101010101" pitchFamily="2" charset="-122"/>
              </a:rPr>
              <a:t>分”</a:t>
            </a:r>
            <a:endParaRPr lang="en-US" altLang="zh-CN" sz="2400" dirty="0" smtClean="0">
              <a:ea typeface="宋体" panose="02010600030101010101" pitchFamily="2" charset="-122"/>
              <a:sym typeface="Wingdings" panose="05000000000000000000" pitchFamily="2" charset="2"/>
            </a:endParaRPr>
          </a:p>
          <a:p>
            <a:pPr marL="457200" lvl="1" indent="0" eaLnBrk="1" hangingPunct="1">
              <a:buFont typeface="Wingdings" panose="05000000000000000000" pitchFamily="2" charset="2"/>
              <a:buNone/>
              <a:defRPr/>
            </a:pPr>
            <a:r>
              <a:rPr lang="en-US" altLang="zh-CN" sz="2400" dirty="0">
                <a:ea typeface="宋体" panose="02010600030101010101" pitchFamily="2" charset="-122"/>
                <a:sym typeface="Wingdings" panose="05000000000000000000" pitchFamily="2" charset="2"/>
              </a:rPr>
              <a:t>	</a:t>
            </a:r>
            <a:r>
              <a:rPr lang="en-US" altLang="zh-CN" sz="2400" dirty="0" smtClean="0">
                <a:ea typeface="宋体" panose="02010600030101010101" pitchFamily="2" charset="-122"/>
                <a:sym typeface="Wingdings" panose="05000000000000000000" pitchFamily="2" charset="2"/>
              </a:rPr>
              <a:t> </a:t>
            </a:r>
            <a:r>
              <a:rPr lang="en-US" altLang="zh-CN" sz="2400" dirty="0" smtClean="0">
                <a:ea typeface="宋体" panose="02010600030101010101" pitchFamily="2" charset="-122"/>
              </a:rPr>
              <a:t>ZS_SE_SCORE (1050310401, </a:t>
            </a:r>
            <a:r>
              <a:rPr lang="zh-CN" altLang="en-US" sz="2400" dirty="0" smtClean="0">
                <a:ea typeface="宋体" panose="02010600030101010101" pitchFamily="2" charset="-122"/>
              </a:rPr>
              <a:t>软件工程</a:t>
            </a:r>
            <a:r>
              <a:rPr lang="en-US" altLang="zh-CN" sz="2400" dirty="0" smtClean="0">
                <a:ea typeface="宋体" panose="02010600030101010101" pitchFamily="2" charset="-122"/>
              </a:rPr>
              <a:t>, 85)</a:t>
            </a:r>
            <a:endParaRPr lang="zh-CN" altLang="en-US" sz="2400"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1258888" y="1066800"/>
            <a:ext cx="7885112" cy="633413"/>
          </a:xfrm>
        </p:spPr>
        <p:txBody>
          <a:bodyPr/>
          <a:lstStyle/>
          <a:p>
            <a:pPr eaLnBrk="1" hangingPunct="1"/>
            <a:r>
              <a:rPr lang="zh-CN" altLang="en-US" smtClean="0">
                <a:ea typeface="宋体" panose="02010600030101010101" pitchFamily="2" charset="-122"/>
              </a:rPr>
              <a:t>软件工程映射之</a:t>
            </a:r>
            <a:r>
              <a:rPr lang="en-US" altLang="zh-CN" smtClean="0">
                <a:ea typeface="宋体" panose="02010600030101010101" pitchFamily="2" charset="-122"/>
              </a:rPr>
              <a:t>2</a:t>
            </a:r>
            <a:r>
              <a:rPr lang="zh-CN" altLang="en-US" smtClean="0">
                <a:ea typeface="宋体" panose="02010600030101010101" pitchFamily="2" charset="-122"/>
              </a:rPr>
              <a:t>：业务逻辑映射</a:t>
            </a:r>
          </a:p>
        </p:txBody>
      </p:sp>
      <p:sp>
        <p:nvSpPr>
          <p:cNvPr id="90115" name="Rectangle 3"/>
          <p:cNvSpPr>
            <a:spLocks noGrp="1" noRot="1" noChangeArrowheads="1"/>
          </p:cNvSpPr>
          <p:nvPr>
            <p:ph type="body" idx="1"/>
          </p:nvPr>
        </p:nvSpPr>
        <p:spPr>
          <a:xfrm>
            <a:off x="827088" y="1773238"/>
            <a:ext cx="8316912" cy="5083175"/>
          </a:xfrm>
        </p:spPr>
        <p:txBody>
          <a:bodyPr/>
          <a:lstStyle/>
          <a:p>
            <a:pPr eaLnBrk="1" hangingPunct="1">
              <a:defRPr/>
            </a:pPr>
            <a:r>
              <a:rPr lang="zh-CN" altLang="en-US" dirty="0" smtClean="0">
                <a:ea typeface="宋体" panose="02010600030101010101" pitchFamily="2" charset="-122"/>
              </a:rPr>
              <a:t>业务逻辑映射：问题空间的处理逻辑与解空间处理逻辑之间的映射</a:t>
            </a:r>
          </a:p>
          <a:p>
            <a:pPr eaLnBrk="1" hangingPunct="1">
              <a:defRPr/>
            </a:pPr>
            <a:r>
              <a:rPr lang="zh-CN" altLang="en-US" dirty="0" smtClean="0">
                <a:ea typeface="宋体" panose="02010600030101010101" pitchFamily="2" charset="-122"/>
              </a:rPr>
              <a:t>例如：计算某班学生的平均分数 </a:t>
            </a:r>
            <a:r>
              <a:rPr lang="en-US" altLang="zh-CN" dirty="0" smtClean="0">
                <a:ea typeface="宋体" panose="02010600030101010101" pitchFamily="2" charset="-122"/>
                <a:sym typeface="Wingdings" panose="05000000000000000000" pitchFamily="2" charset="2"/>
              </a:rPr>
              <a:t></a:t>
            </a:r>
            <a:endParaRPr lang="en-US" altLang="zh-CN" dirty="0" smtClean="0">
              <a:ea typeface="宋体" panose="02010600030101010101" pitchFamily="2" charset="-122"/>
            </a:endParaRPr>
          </a:p>
          <a:p>
            <a:pPr marL="0" indent="0" eaLnBrk="1" hangingPunct="1">
              <a:buFont typeface="Wingdings" panose="05000000000000000000" pitchFamily="2" charset="2"/>
              <a:buNone/>
              <a:defRPr/>
            </a:pPr>
            <a:r>
              <a:rPr lang="en-US" altLang="zh-CN" dirty="0">
                <a:ea typeface="宋体" panose="02010600030101010101" pitchFamily="2" charset="-122"/>
                <a:sym typeface="Wingdings" panose="05000000000000000000" pitchFamily="2" charset="2"/>
              </a:rPr>
              <a:t>	</a:t>
            </a:r>
            <a:r>
              <a:rPr lang="en-US" altLang="zh-CN" dirty="0" smtClean="0">
                <a:ea typeface="宋体" panose="02010600030101010101" pitchFamily="2" charset="-122"/>
              </a:rPr>
              <a:t>double </a:t>
            </a:r>
            <a:r>
              <a:rPr lang="en-US" altLang="zh-CN" dirty="0" err="1" smtClean="0">
                <a:ea typeface="宋体" panose="02010600030101010101" pitchFamily="2" charset="-122"/>
              </a:rPr>
              <a:t>calculateAvgScore</a:t>
            </a:r>
            <a:r>
              <a:rPr lang="en-US" altLang="zh-CN" dirty="0" smtClean="0">
                <a:ea typeface="宋体" panose="02010600030101010101" pitchFamily="2" charset="-122"/>
              </a:rPr>
              <a:t> (</a:t>
            </a:r>
            <a:r>
              <a:rPr lang="en-US" altLang="zh-CN" dirty="0" err="1" smtClean="0">
                <a:ea typeface="宋体" panose="02010600030101010101" pitchFamily="2" charset="-122"/>
              </a:rPr>
              <a:t>Struct</a:t>
            </a:r>
            <a:r>
              <a:rPr lang="en-US" altLang="zh-CN" dirty="0" smtClean="0">
                <a:ea typeface="宋体" panose="02010600030101010101" pitchFamily="2" charset="-122"/>
              </a:rPr>
              <a:t> [] scores) {</a:t>
            </a:r>
          </a:p>
          <a:p>
            <a:pPr marL="0" indent="0" eaLnBrk="1" hangingPunct="1">
              <a:buFont typeface="Wingdings" panose="05000000000000000000" pitchFamily="2" charset="2"/>
              <a:buNone/>
              <a:defRPr/>
            </a:pPr>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冒泡排序法</a:t>
            </a:r>
            <a:r>
              <a:rPr lang="en-US" altLang="zh-CN" dirty="0" smtClean="0">
                <a:ea typeface="宋体" panose="02010600030101010101" pitchFamily="2" charset="-122"/>
              </a:rPr>
              <a:t>;</a:t>
            </a:r>
          </a:p>
          <a:p>
            <a:pPr marL="0" indent="0" eaLnBrk="1" hangingPunct="1">
              <a:buFont typeface="Wingdings" panose="05000000000000000000" pitchFamily="2" charset="2"/>
              <a:buNone/>
              <a:defRPr/>
            </a:pPr>
            <a:r>
              <a:rPr lang="en-US" altLang="zh-CN" dirty="0">
                <a:ea typeface="宋体" panose="02010600030101010101" pitchFamily="2" charset="-122"/>
              </a:rPr>
              <a:t>	</a:t>
            </a:r>
            <a:r>
              <a:rPr lang="en-US" altLang="zh-CN" dirty="0" smtClean="0">
                <a:ea typeface="宋体" panose="02010600030101010101" pitchFamily="2" charset="-122"/>
              </a:rPr>
              <a:t>} </a:t>
            </a:r>
            <a:endParaRPr lang="zh-CN" altLang="en-US" dirty="0" smtClean="0">
              <a:ea typeface="宋体" panose="02010600030101010101" pitchFamily="2" charset="-122"/>
            </a:endParaRPr>
          </a:p>
        </p:txBody>
      </p:sp>
      <p:pic>
        <p:nvPicPr>
          <p:cNvPr id="3277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464050"/>
            <a:ext cx="91440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1258888" y="1066800"/>
            <a:ext cx="7885112" cy="633413"/>
          </a:xfrm>
        </p:spPr>
        <p:txBody>
          <a:bodyPr/>
          <a:lstStyle/>
          <a:p>
            <a:pPr eaLnBrk="1" hangingPunct="1"/>
            <a:r>
              <a:rPr lang="zh-CN" altLang="en-US" smtClean="0">
                <a:ea typeface="宋体" panose="02010600030101010101" pitchFamily="2" charset="-122"/>
              </a:rPr>
              <a:t>软件工程的作用</a:t>
            </a:r>
          </a:p>
        </p:txBody>
      </p:sp>
      <p:sp>
        <p:nvSpPr>
          <p:cNvPr id="34819" name="Rectangle 3"/>
          <p:cNvSpPr>
            <a:spLocks noGrp="1" noRot="1" noChangeArrowheads="1"/>
          </p:cNvSpPr>
          <p:nvPr>
            <p:ph type="body" idx="1"/>
          </p:nvPr>
        </p:nvSpPr>
        <p:spPr>
          <a:xfrm>
            <a:off x="5651500" y="1773238"/>
            <a:ext cx="3492500" cy="5083175"/>
          </a:xfrm>
        </p:spPr>
        <p:txBody>
          <a:bodyPr/>
          <a:lstStyle/>
          <a:p>
            <a:pPr eaLnBrk="1" hangingPunct="1"/>
            <a:r>
              <a:rPr lang="zh-CN" altLang="en-US" smtClean="0">
                <a:ea typeface="宋体" panose="02010600030101010101" pitchFamily="2" charset="-122"/>
              </a:rPr>
              <a:t>为了实现以上两个映射，软件工程需要解决以下问题：</a:t>
            </a:r>
          </a:p>
          <a:p>
            <a:pPr lvl="1" eaLnBrk="1" hangingPunct="1"/>
            <a:r>
              <a:rPr lang="zh-CN" altLang="en-US" b="1" smtClean="0">
                <a:solidFill>
                  <a:srgbClr val="C00000"/>
                </a:solidFill>
                <a:ea typeface="宋体" panose="02010600030101010101" pitchFamily="2" charset="-122"/>
              </a:rPr>
              <a:t>需要设置哪些抽象层次</a:t>
            </a:r>
            <a:r>
              <a:rPr lang="en-US" altLang="zh-CN" b="1" smtClean="0">
                <a:solidFill>
                  <a:srgbClr val="C00000"/>
                </a:solidFill>
                <a:ea typeface="宋体" panose="02010600030101010101" pitchFamily="2" charset="-122"/>
              </a:rPr>
              <a:t>——</a:t>
            </a:r>
            <a:r>
              <a:rPr lang="zh-CN" altLang="en-US" b="1" smtClean="0">
                <a:solidFill>
                  <a:srgbClr val="C00000"/>
                </a:solidFill>
                <a:ea typeface="宋体" panose="02010600030101010101" pitchFamily="2" charset="-122"/>
              </a:rPr>
              <a:t>单步映射？多步映射？几步？</a:t>
            </a:r>
          </a:p>
          <a:p>
            <a:pPr lvl="1" eaLnBrk="1" hangingPunct="1"/>
            <a:r>
              <a:rPr lang="zh-CN" altLang="en-US" b="1" smtClean="0">
                <a:solidFill>
                  <a:srgbClr val="C00000"/>
                </a:solidFill>
                <a:ea typeface="宋体" panose="02010600030101010101" pitchFamily="2" charset="-122"/>
              </a:rPr>
              <a:t>每一抽象层次的概念、术语与表达方式</a:t>
            </a:r>
            <a:r>
              <a:rPr lang="en-US" altLang="zh-CN" b="1" smtClean="0">
                <a:solidFill>
                  <a:srgbClr val="C00000"/>
                </a:solidFill>
                <a:ea typeface="宋体" panose="02010600030101010101" pitchFamily="2" charset="-122"/>
              </a:rPr>
              <a:t>——</a:t>
            </a:r>
            <a:r>
              <a:rPr lang="zh-CN" altLang="en-US" b="1" smtClean="0">
                <a:solidFill>
                  <a:srgbClr val="C00000"/>
                </a:solidFill>
                <a:ea typeface="宋体" panose="02010600030101010101" pitchFamily="2" charset="-122"/>
              </a:rPr>
              <a:t>公式？图形？文字？</a:t>
            </a:r>
          </a:p>
          <a:p>
            <a:pPr lvl="1" eaLnBrk="1" hangingPunct="1"/>
            <a:r>
              <a:rPr lang="zh-CN" altLang="en-US" b="1" smtClean="0">
                <a:solidFill>
                  <a:srgbClr val="C00000"/>
                </a:solidFill>
                <a:ea typeface="宋体" panose="02010600030101010101" pitchFamily="2" charset="-122"/>
              </a:rPr>
              <a:t>相邻的两个抽象层次之间如何进行映射</a:t>
            </a:r>
            <a:r>
              <a:rPr lang="en-US" altLang="zh-CN" b="1" smtClean="0">
                <a:solidFill>
                  <a:srgbClr val="C00000"/>
                </a:solidFill>
                <a:ea typeface="宋体" panose="02010600030101010101" pitchFamily="2" charset="-122"/>
              </a:rPr>
              <a:t>——</a:t>
            </a:r>
            <a:r>
              <a:rPr lang="zh-CN" altLang="en-US" b="1" smtClean="0">
                <a:solidFill>
                  <a:srgbClr val="C00000"/>
                </a:solidFill>
                <a:ea typeface="宋体" panose="02010600030101010101" pitchFamily="2" charset="-122"/>
              </a:rPr>
              <a:t>需要遵循哪些途径和原则？</a:t>
            </a:r>
          </a:p>
        </p:txBody>
      </p:sp>
      <p:pic>
        <p:nvPicPr>
          <p:cNvPr id="3482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73238"/>
            <a:ext cx="5846763"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1258888" y="1066800"/>
            <a:ext cx="7885112" cy="633413"/>
          </a:xfrm>
        </p:spPr>
        <p:txBody>
          <a:bodyPr/>
          <a:lstStyle/>
          <a:p>
            <a:pPr eaLnBrk="1" hangingPunct="1"/>
            <a:r>
              <a:rPr lang="zh-CN" altLang="en-US" smtClean="0">
                <a:ea typeface="宋体" panose="02010600030101010101" pitchFamily="2" charset="-122"/>
              </a:rPr>
              <a:t>软件工程的作用</a:t>
            </a:r>
          </a:p>
        </p:txBody>
      </p:sp>
      <p:sp>
        <p:nvSpPr>
          <p:cNvPr id="90115" name="Rectangle 3"/>
          <p:cNvSpPr>
            <a:spLocks noGrp="1" noRot="1" noChangeArrowheads="1"/>
          </p:cNvSpPr>
          <p:nvPr>
            <p:ph type="body" idx="1"/>
          </p:nvPr>
        </p:nvSpPr>
        <p:spPr>
          <a:xfrm>
            <a:off x="1331913" y="1773238"/>
            <a:ext cx="7812087" cy="5083175"/>
          </a:xfrm>
        </p:spPr>
        <p:txBody>
          <a:bodyPr/>
          <a:lstStyle/>
          <a:p>
            <a:pPr marL="342900" lvl="1" indent="-342900" eaLnBrk="1" hangingPunct="1">
              <a:buSzPct val="75000"/>
              <a:defRPr/>
            </a:pPr>
            <a:r>
              <a:rPr lang="zh-CN" altLang="en-US" sz="2400" b="1" dirty="0" smtClean="0">
                <a:ea typeface="宋体" panose="02010600030101010101" pitchFamily="2" charset="-122"/>
              </a:rPr>
              <a:t>需求分析：现实空间的需求 </a:t>
            </a:r>
            <a:r>
              <a:rPr lang="en-US" altLang="zh-CN" sz="2400" b="1" dirty="0" smtClean="0">
                <a:ea typeface="宋体" panose="02010600030101010101" pitchFamily="2" charset="-122"/>
                <a:sym typeface="Wingdings" panose="05000000000000000000" pitchFamily="2" charset="2"/>
              </a:rPr>
              <a:t> </a:t>
            </a:r>
            <a:r>
              <a:rPr lang="zh-CN" altLang="en-US" sz="2400" b="1" dirty="0" smtClean="0">
                <a:ea typeface="宋体" panose="02010600030101010101" pitchFamily="2" charset="-122"/>
              </a:rPr>
              <a:t>需求规约</a:t>
            </a:r>
          </a:p>
          <a:p>
            <a:pPr lvl="1" eaLnBrk="1" hangingPunct="1">
              <a:defRPr/>
            </a:pPr>
            <a:r>
              <a:rPr lang="zh-CN" altLang="en-US" b="1" dirty="0" smtClean="0">
                <a:solidFill>
                  <a:srgbClr val="C00000"/>
                </a:solidFill>
                <a:ea typeface="宋体" panose="02010600030101010101" pitchFamily="2" charset="-122"/>
              </a:rPr>
              <a:t>在</a:t>
            </a:r>
            <a:r>
              <a:rPr lang="zh-CN" altLang="en-US" b="1" dirty="0">
                <a:solidFill>
                  <a:srgbClr val="C00000"/>
                </a:solidFill>
                <a:ea typeface="宋体" panose="02010600030101010101" pitchFamily="2" charset="-122"/>
              </a:rPr>
              <a:t>一个抽象层上建立需求模型的活动，产生需求规约，作为开发人员和客户间合作的基础，并作为以后开发阶段的输入</a:t>
            </a:r>
          </a:p>
          <a:p>
            <a:pPr marL="342900" lvl="1" indent="-342900" eaLnBrk="1" hangingPunct="1">
              <a:buSzPct val="75000"/>
              <a:defRPr/>
            </a:pPr>
            <a:r>
              <a:rPr lang="zh-CN" altLang="en-US" sz="2400" b="1" dirty="0" smtClean="0">
                <a:ea typeface="宋体" panose="02010600030101010101" pitchFamily="2" charset="-122"/>
              </a:rPr>
              <a:t>设计：需求规约  </a:t>
            </a:r>
            <a:r>
              <a:rPr lang="en-US" altLang="zh-CN" sz="2400" b="1" dirty="0" smtClean="0">
                <a:ea typeface="宋体" panose="02010600030101010101" pitchFamily="2" charset="-122"/>
                <a:sym typeface="Wingdings" panose="05000000000000000000" pitchFamily="2" charset="2"/>
              </a:rPr>
              <a:t> </a:t>
            </a:r>
            <a:r>
              <a:rPr lang="zh-CN" altLang="en-US" sz="2400" b="1" dirty="0" smtClean="0">
                <a:ea typeface="宋体" panose="02010600030101010101" pitchFamily="2" charset="-122"/>
              </a:rPr>
              <a:t>设计规约</a:t>
            </a:r>
          </a:p>
          <a:p>
            <a:pPr lvl="1" eaLnBrk="1" hangingPunct="1">
              <a:defRPr/>
            </a:pPr>
            <a:r>
              <a:rPr lang="zh-CN" altLang="en-US" b="1" dirty="0" smtClean="0">
                <a:solidFill>
                  <a:srgbClr val="C00000"/>
                </a:solidFill>
                <a:ea typeface="宋体" panose="02010600030101010101" pitchFamily="2" charset="-122"/>
              </a:rPr>
              <a:t>定义</a:t>
            </a:r>
            <a:r>
              <a:rPr lang="zh-CN" altLang="en-US" b="1" dirty="0">
                <a:solidFill>
                  <a:srgbClr val="C00000"/>
                </a:solidFill>
                <a:ea typeface="宋体" panose="02010600030101010101" pitchFamily="2" charset="-122"/>
              </a:rPr>
              <a:t>了实现需求规约所需的系统内部结构与行为，包括软件体系结构、数据结构、详细的处理算法、用户界面等，即所谓设计规约，给出了实现软件需求的软件解决方案</a:t>
            </a:r>
            <a:endParaRPr lang="en-US" altLang="zh-CN" b="1" dirty="0">
              <a:solidFill>
                <a:srgbClr val="C00000"/>
              </a:solidFill>
              <a:ea typeface="宋体" panose="02010600030101010101" pitchFamily="2" charset="-122"/>
            </a:endParaRPr>
          </a:p>
          <a:p>
            <a:pPr marL="342900" lvl="1" indent="-342900" eaLnBrk="1" hangingPunct="1">
              <a:buSzPct val="75000"/>
              <a:defRPr/>
            </a:pPr>
            <a:r>
              <a:rPr lang="zh-CN" altLang="en-US" sz="2400" b="1" dirty="0" smtClean="0">
                <a:ea typeface="宋体" panose="02010600030101010101" pitchFamily="2" charset="-122"/>
              </a:rPr>
              <a:t>实现：设计规约 </a:t>
            </a:r>
            <a:r>
              <a:rPr lang="en-US" altLang="zh-CN" sz="2400" b="1" dirty="0" smtClean="0">
                <a:ea typeface="宋体" panose="02010600030101010101" pitchFamily="2" charset="-122"/>
                <a:sym typeface="Wingdings" panose="05000000000000000000" pitchFamily="2" charset="2"/>
              </a:rPr>
              <a:t> </a:t>
            </a:r>
            <a:r>
              <a:rPr lang="zh-CN" altLang="en-US" sz="2400" b="1" dirty="0" smtClean="0">
                <a:ea typeface="宋体" panose="02010600030101010101" pitchFamily="2" charset="-122"/>
              </a:rPr>
              <a:t>代码</a:t>
            </a:r>
            <a:endParaRPr lang="en-US" altLang="zh-CN" sz="2400" b="1" dirty="0" smtClean="0">
              <a:ea typeface="宋体" panose="02010600030101010101" pitchFamily="2" charset="-122"/>
            </a:endParaRPr>
          </a:p>
          <a:p>
            <a:pPr lvl="1" eaLnBrk="1" hangingPunct="1">
              <a:defRPr/>
            </a:pPr>
            <a:r>
              <a:rPr lang="zh-CN" altLang="en-US" b="1" dirty="0">
                <a:solidFill>
                  <a:srgbClr val="C00000"/>
                </a:solidFill>
                <a:ea typeface="宋体" panose="02010600030101010101" pitchFamily="2" charset="-122"/>
              </a:rPr>
              <a:t>由设计规约到代码的转换，以某种特定的编程语言，对设计规约中的每一个软件功能进行</a:t>
            </a:r>
            <a:r>
              <a:rPr lang="zh-CN" altLang="en-US" b="1" dirty="0" smtClean="0">
                <a:solidFill>
                  <a:srgbClr val="C00000"/>
                </a:solidFill>
                <a:ea typeface="宋体" panose="02010600030101010101" pitchFamily="2" charset="-122"/>
              </a:rPr>
              <a:t>编码</a:t>
            </a:r>
            <a:endParaRPr lang="zh-CN" altLang="en-US" b="1" dirty="0">
              <a:solidFill>
                <a:srgbClr val="C00000"/>
              </a:solidFill>
              <a:ea typeface="宋体" panose="02010600030101010101" pitchFamily="2" charset="-122"/>
            </a:endParaRPr>
          </a:p>
          <a:p>
            <a:pPr eaLnBrk="1" hangingPunct="1">
              <a:defRPr/>
            </a:pPr>
            <a:r>
              <a:rPr lang="zh-CN" altLang="en-US" b="1" dirty="0" smtClean="0">
                <a:ea typeface="宋体" panose="02010600030101010101" pitchFamily="2" charset="-122"/>
              </a:rPr>
              <a:t>验证</a:t>
            </a:r>
            <a:r>
              <a:rPr lang="en-US" altLang="zh-CN" b="1" dirty="0" smtClean="0">
                <a:ea typeface="宋体" panose="02010600030101010101" pitchFamily="2" charset="-122"/>
              </a:rPr>
              <a:t>/</a:t>
            </a:r>
            <a:r>
              <a:rPr lang="zh-CN" altLang="en-US" b="1" dirty="0" smtClean="0">
                <a:ea typeface="宋体" panose="02010600030101010101" pitchFamily="2" charset="-122"/>
              </a:rPr>
              <a:t>确认</a:t>
            </a:r>
            <a:endParaRPr lang="en-US" altLang="zh-CN" b="1" dirty="0" smtClean="0">
              <a:ea typeface="宋体" panose="02010600030101010101" pitchFamily="2" charset="-122"/>
            </a:endParaRPr>
          </a:p>
          <a:p>
            <a:pPr lvl="1" eaLnBrk="1" hangingPunct="1">
              <a:defRPr/>
            </a:pPr>
            <a:r>
              <a:rPr lang="zh-CN" altLang="en-US" b="1" dirty="0" smtClean="0">
                <a:solidFill>
                  <a:srgbClr val="C00000"/>
                </a:solidFill>
                <a:ea typeface="宋体" panose="02010600030101010101" pitchFamily="2" charset="-122"/>
              </a:rPr>
              <a:t>一种评估性活动，确定一个阶段的产品是否达到前阶段确立的需求，或者确认开发的软件与需求是否一致</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5EAF4854-285F-41B1-B2F3-EE3E8760DD1B}" type="slidenum">
              <a:rPr lang="en-US" altLang="zh-CN" sz="1000">
                <a:ea typeface="MS PGothic" panose="020B0600070205080204" pitchFamily="34" charset="-128"/>
              </a:rPr>
              <a:pPr algn="r" eaLnBrk="1" hangingPunct="1">
                <a:spcBef>
                  <a:spcPct val="0"/>
                </a:spcBef>
                <a:buClrTx/>
                <a:buSzTx/>
                <a:buFontTx/>
                <a:buNone/>
              </a:pPr>
              <a:t>2</a:t>
            </a:fld>
            <a:endParaRPr lang="en-US" altLang="zh-CN" sz="1000">
              <a:ea typeface="MS PGothic" panose="020B0600070205080204" pitchFamily="34" charset="-128"/>
            </a:endParaRPr>
          </a:p>
        </p:txBody>
      </p:sp>
      <p:sp>
        <p:nvSpPr>
          <p:cNvPr id="6147" name="Rectangle 2"/>
          <p:cNvSpPr>
            <a:spLocks noGrp="1" noChangeArrowheads="1"/>
          </p:cNvSpPr>
          <p:nvPr>
            <p:ph type="title" idx="4294967295"/>
          </p:nvPr>
        </p:nvSpPr>
        <p:spPr>
          <a:xfrm>
            <a:off x="1295400" y="1033463"/>
            <a:ext cx="7848600" cy="666750"/>
          </a:xfrm>
          <a:noFill/>
        </p:spPr>
        <p:txBody>
          <a:bodyPr lIns="63500" tIns="25400" rIns="63500" bIns="25400" anchor="t">
            <a:spAutoFit/>
          </a:bodyPr>
          <a:lstStyle/>
          <a:p>
            <a:pPr eaLnBrk="1" hangingPunct="1"/>
            <a:r>
              <a:rPr lang="en-US" altLang="zh-CN" smtClean="0">
                <a:ea typeface="宋体" panose="02010600030101010101" pitchFamily="2" charset="-122"/>
              </a:rPr>
              <a:t>Contents &amp; Requirements</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6152" name="Rectangle 3"/>
          <p:cNvSpPr>
            <a:spLocks noChangeArrowheads="1"/>
          </p:cNvSpPr>
          <p:nvPr/>
        </p:nvSpPr>
        <p:spPr bwMode="auto">
          <a:xfrm>
            <a:off x="1295400" y="1797050"/>
            <a:ext cx="754380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r>
              <a:rPr lang="en-US" altLang="zh-CN"/>
              <a:t>Contents</a:t>
            </a:r>
          </a:p>
          <a:p>
            <a:pPr lvl="1"/>
            <a:r>
              <a:rPr lang="en-US" altLang="zh-CN"/>
              <a:t>(1) Knowledge point 1: The Nature of Software </a:t>
            </a:r>
            <a:endParaRPr lang="zh-CN" altLang="zh-CN"/>
          </a:p>
          <a:p>
            <a:pPr lvl="1"/>
            <a:r>
              <a:rPr lang="en-US" altLang="zh-CN"/>
              <a:t>(2) Knowledge point 2: Software Engineering</a:t>
            </a:r>
            <a:endParaRPr lang="zh-CN" altLang="zh-CN"/>
          </a:p>
          <a:p>
            <a:pPr lvl="1"/>
            <a:r>
              <a:rPr lang="en-US" altLang="zh-CN"/>
              <a:t>(3) Knowledge point 3: The Software Process</a:t>
            </a:r>
            <a:endParaRPr lang="zh-CN" altLang="zh-CN"/>
          </a:p>
          <a:p>
            <a:r>
              <a:rPr lang="en-US" altLang="zh-CN"/>
              <a:t>Requirements</a:t>
            </a:r>
          </a:p>
          <a:p>
            <a:pPr lvl="1"/>
            <a:r>
              <a:rPr lang="en-US" altLang="zh-CN"/>
              <a:t>Understand the basic conception of software engineering</a:t>
            </a:r>
          </a:p>
          <a:p>
            <a:pPr lvl="1"/>
            <a:r>
              <a:rPr lang="en-US" altLang="zh-CN"/>
              <a:t>Master the definition of software engineering</a:t>
            </a:r>
          </a:p>
          <a:p>
            <a:pPr lvl="1"/>
            <a:r>
              <a:rPr lang="en-US" altLang="zh-CN"/>
              <a:t>Master the software process</a:t>
            </a:r>
            <a:endParaRPr lang="zh-CN" altLang="zh-C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E723D69B-4552-40FB-9647-172FDB036287}" type="slidenum">
              <a:rPr lang="en-US" altLang="zh-CN" sz="1000">
                <a:ea typeface="MS PGothic" panose="020B0600070205080204" pitchFamily="34" charset="-128"/>
              </a:rPr>
              <a:pPr algn="r" eaLnBrk="1" hangingPunct="1">
                <a:spcBef>
                  <a:spcPct val="0"/>
                </a:spcBef>
                <a:buClrTx/>
                <a:buSzTx/>
                <a:buFontTx/>
                <a:buNone/>
              </a:pPr>
              <a:t>20</a:t>
            </a:fld>
            <a:endParaRPr lang="en-US" altLang="zh-CN" sz="1000">
              <a:ea typeface="MS PGothic" panose="020B0600070205080204" pitchFamily="34" charset="-128"/>
            </a:endParaRPr>
          </a:p>
        </p:txBody>
      </p:sp>
      <p:sp>
        <p:nvSpPr>
          <p:cNvPr id="38915" name="Rectangle 2"/>
          <p:cNvSpPr>
            <a:spLocks noGrp="1" noChangeArrowheads="1"/>
          </p:cNvSpPr>
          <p:nvPr>
            <p:ph type="title" idx="4294967295"/>
          </p:nvPr>
        </p:nvSpPr>
        <p:spPr>
          <a:xfrm>
            <a:off x="1295400" y="990600"/>
            <a:ext cx="7848600" cy="666750"/>
          </a:xfrm>
          <a:noFill/>
        </p:spPr>
        <p:txBody>
          <a:bodyPr lIns="63500" tIns="25400" rIns="63500" bIns="25400" anchor="t">
            <a:spAutoFit/>
          </a:bodyPr>
          <a:lstStyle/>
          <a:p>
            <a:pPr eaLnBrk="1" hangingPunct="1"/>
            <a:r>
              <a:rPr lang="en-US" altLang="zh-CN" smtClean="0">
                <a:ea typeface="宋体" panose="02010600030101010101" pitchFamily="2" charset="-122"/>
              </a:rPr>
              <a:t>Software Engineering P(15)</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49160" name="Rectangle 3"/>
          <p:cNvSpPr>
            <a:spLocks noChangeArrowheads="1"/>
          </p:cNvSpPr>
          <p:nvPr/>
        </p:nvSpPr>
        <p:spPr bwMode="auto">
          <a:xfrm>
            <a:off x="250825" y="1844675"/>
            <a:ext cx="8893175"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defRPr/>
            </a:pPr>
            <a:r>
              <a:rPr lang="en-US" altLang="zh-CN" dirty="0" smtClean="0"/>
              <a:t>Fritz Bauer</a:t>
            </a:r>
          </a:p>
          <a:p>
            <a:pPr lvl="1" eaLnBrk="1" hangingPunct="1">
              <a:lnSpc>
                <a:spcPct val="90000"/>
              </a:lnSpc>
              <a:defRPr/>
            </a:pPr>
            <a:r>
              <a:rPr lang="en-US" altLang="zh-CN" sz="2200" i="1" dirty="0" smtClean="0"/>
              <a:t>Software engineering is the establishment of </a:t>
            </a:r>
            <a:r>
              <a:rPr lang="en-US" altLang="zh-CN" sz="2200" i="1" u="sng" dirty="0" smtClean="0">
                <a:solidFill>
                  <a:srgbClr val="FF0000"/>
                </a:solidFill>
              </a:rPr>
              <a:t>sound engineering principles</a:t>
            </a:r>
            <a:r>
              <a:rPr lang="en-US" altLang="zh-CN" sz="2200" i="1" dirty="0" smtClean="0"/>
              <a:t> in order to obtain reliable and efficient software in an economical manner.</a:t>
            </a:r>
          </a:p>
          <a:p>
            <a:pPr eaLnBrk="1" hangingPunct="1">
              <a:lnSpc>
                <a:spcPct val="90000"/>
              </a:lnSpc>
              <a:defRPr/>
            </a:pPr>
            <a:r>
              <a:rPr lang="en-US" altLang="zh-CN" b="1" dirty="0" smtClean="0"/>
              <a:t>IEEE</a:t>
            </a:r>
          </a:p>
          <a:p>
            <a:pPr marL="914400" lvl="1" indent="-457200" eaLnBrk="1" hangingPunct="1">
              <a:lnSpc>
                <a:spcPct val="90000"/>
              </a:lnSpc>
              <a:buSzPct val="100000"/>
              <a:buFont typeface="+mj-ea"/>
              <a:buAutoNum type="circleNumDbPlain"/>
              <a:defRPr/>
            </a:pPr>
            <a:r>
              <a:rPr lang="en-US" altLang="zh-CN" sz="2200" b="1" i="1" dirty="0" smtClean="0"/>
              <a:t>The application of a </a:t>
            </a:r>
            <a:r>
              <a:rPr lang="en-US" altLang="zh-CN" sz="2200" b="1" i="1" u="sng" dirty="0" smtClean="0">
                <a:solidFill>
                  <a:srgbClr val="FF0000"/>
                </a:solidFill>
              </a:rPr>
              <a:t>systematic, disciplined, quantifiable approach </a:t>
            </a:r>
            <a:r>
              <a:rPr lang="en-US" altLang="zh-CN" sz="2200" b="1" i="1" dirty="0" smtClean="0"/>
              <a:t>to the development, operation, and maintenance of software; that is, the application of </a:t>
            </a:r>
            <a:r>
              <a:rPr lang="en-US" altLang="zh-CN" sz="2200" b="1" i="1" u="sng" dirty="0" smtClean="0">
                <a:solidFill>
                  <a:srgbClr val="FF0000"/>
                </a:solidFill>
              </a:rPr>
              <a:t>engineering</a:t>
            </a:r>
            <a:r>
              <a:rPr lang="en-US" altLang="zh-CN" sz="2200" b="1" i="1" dirty="0" smtClean="0"/>
              <a:t> to software. </a:t>
            </a:r>
          </a:p>
          <a:p>
            <a:pPr marL="914400" lvl="1" indent="-457200" eaLnBrk="1" hangingPunct="1">
              <a:lnSpc>
                <a:spcPct val="90000"/>
              </a:lnSpc>
              <a:buSzPct val="100000"/>
              <a:buFont typeface="+mj-ea"/>
              <a:buAutoNum type="circleNumDbPlain"/>
              <a:defRPr/>
            </a:pPr>
            <a:r>
              <a:rPr lang="en-US" altLang="zh-CN" sz="2200" b="1" i="1" dirty="0" smtClean="0"/>
              <a:t>The study of approaches as in (1).</a:t>
            </a:r>
          </a:p>
          <a:p>
            <a:pPr eaLnBrk="1" hangingPunct="1">
              <a:lnSpc>
                <a:spcPct val="90000"/>
              </a:lnSpc>
              <a:defRPr/>
            </a:pPr>
            <a:r>
              <a:rPr lang="en-US" altLang="zh-CN" b="1" dirty="0" smtClean="0"/>
              <a:t>《Cross Talk》</a:t>
            </a:r>
          </a:p>
          <a:p>
            <a:pPr lvl="1" eaLnBrk="1" hangingPunct="1">
              <a:lnSpc>
                <a:spcPct val="90000"/>
              </a:lnSpc>
              <a:defRPr/>
            </a:pPr>
            <a:r>
              <a:rPr lang="en-US" altLang="zh-CN" sz="2200" b="1" i="1" dirty="0" smtClean="0"/>
              <a:t>Software engineering is a </a:t>
            </a:r>
            <a:r>
              <a:rPr lang="en-US" altLang="zh-CN" sz="2200" b="1" i="1" u="sng" dirty="0" smtClean="0">
                <a:solidFill>
                  <a:srgbClr val="FF0000"/>
                </a:solidFill>
              </a:rPr>
              <a:t>layered technology </a:t>
            </a:r>
            <a:r>
              <a:rPr lang="en-US" altLang="zh-CN" sz="2200" b="1" i="1" dirty="0" smtClean="0"/>
              <a:t>that encompasses a </a:t>
            </a:r>
            <a:r>
              <a:rPr lang="en-US" altLang="zh-CN" sz="2200" b="1" i="1" dirty="0" smtClean="0">
                <a:solidFill>
                  <a:srgbClr val="FF0000"/>
                </a:solidFill>
              </a:rPr>
              <a:t>process</a:t>
            </a:r>
            <a:r>
              <a:rPr lang="en-US" altLang="zh-CN" sz="2200" b="1" i="1" dirty="0" smtClean="0"/>
              <a:t>, </a:t>
            </a:r>
            <a:r>
              <a:rPr lang="en-US" altLang="zh-CN" sz="2200" b="1" i="1" dirty="0" smtClean="0">
                <a:solidFill>
                  <a:srgbClr val="FF0000"/>
                </a:solidFill>
              </a:rPr>
              <a:t>methods</a:t>
            </a:r>
            <a:r>
              <a:rPr lang="en-US" altLang="zh-CN" sz="2200" b="1" i="1" dirty="0" smtClean="0"/>
              <a:t> for managing and engineering software, and </a:t>
            </a:r>
            <a:r>
              <a:rPr lang="en-US" altLang="zh-CN" sz="2200" b="1" i="1" dirty="0" smtClean="0">
                <a:solidFill>
                  <a:srgbClr val="FF0000"/>
                </a:solidFill>
              </a:rPr>
              <a:t>tools</a:t>
            </a:r>
            <a:r>
              <a:rPr lang="en-US" altLang="zh-CN" sz="2200" b="1" i="1" dirty="0" smtClean="0"/>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A62C9016-F183-4556-B5CB-88F6EACA34D8}" type="slidenum">
              <a:rPr lang="en-US" altLang="zh-CN" sz="1000">
                <a:ea typeface="MS PGothic" panose="020B0600070205080204" pitchFamily="34" charset="-128"/>
              </a:rPr>
              <a:pPr algn="r" eaLnBrk="1" hangingPunct="1">
                <a:spcBef>
                  <a:spcPct val="0"/>
                </a:spcBef>
                <a:buClrTx/>
                <a:buSzTx/>
                <a:buFontTx/>
                <a:buNone/>
              </a:pPr>
              <a:t>21</a:t>
            </a:fld>
            <a:endParaRPr lang="en-US" altLang="zh-CN" sz="1000">
              <a:ea typeface="MS PGothic" panose="020B0600070205080204" pitchFamily="34" charset="-128"/>
            </a:endParaRPr>
          </a:p>
        </p:txBody>
      </p:sp>
      <p:sp>
        <p:nvSpPr>
          <p:cNvPr id="40963"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en-US" altLang="zh-CN" smtClean="0">
                <a:ea typeface="宋体" panose="02010600030101010101" pitchFamily="2" charset="-122"/>
              </a:rPr>
              <a:t>A Layered Technology P(15)</a:t>
            </a:r>
          </a:p>
        </p:txBody>
      </p:sp>
      <p:sp>
        <p:nvSpPr>
          <p:cNvPr id="40964" name="Rectangle 3"/>
          <p:cNvSpPr>
            <a:spLocks noChangeArrowheads="1"/>
          </p:cNvSpPr>
          <p:nvPr/>
        </p:nvSpPr>
        <p:spPr bwMode="auto">
          <a:xfrm>
            <a:off x="827088" y="1828800"/>
            <a:ext cx="82407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r>
              <a:rPr lang="en-US" altLang="zh-CN"/>
              <a:t>Any engineering approach must rest on an organizational commitment to quality. The bedrock that supports software engineering is </a:t>
            </a:r>
            <a:r>
              <a:rPr lang="en-US" altLang="zh-CN">
                <a:solidFill>
                  <a:schemeClr val="folHlink"/>
                </a:solidFill>
              </a:rPr>
              <a:t>a quality focus</a:t>
            </a:r>
            <a:r>
              <a:rPr lang="en-US" altLang="zh-CN"/>
              <a:t>.</a:t>
            </a:r>
          </a:p>
          <a:p>
            <a:pPr eaLnBrk="1" hangingPunct="1"/>
            <a:r>
              <a:rPr lang="en-US" altLang="zh-CN">
                <a:solidFill>
                  <a:schemeClr val="folHlink"/>
                </a:solidFill>
              </a:rPr>
              <a:t>Process</a:t>
            </a:r>
            <a:r>
              <a:rPr lang="en-US" altLang="zh-CN"/>
              <a:t> defines a </a:t>
            </a:r>
            <a:r>
              <a:rPr lang="en-US" altLang="zh-CN">
                <a:solidFill>
                  <a:srgbClr val="FF0000"/>
                </a:solidFill>
              </a:rPr>
              <a:t>framework</a:t>
            </a:r>
            <a:r>
              <a:rPr lang="en-US" altLang="zh-CN"/>
              <a:t>, and forms the basis for management control of software projects and establish the context in which technical methods are applied, work products are produced, milestones are established, quality is ensured, and change is properly managed. </a:t>
            </a:r>
          </a:p>
          <a:p>
            <a:pPr eaLnBrk="1" hangingPunct="1"/>
            <a:r>
              <a:rPr lang="en-US" altLang="zh-CN">
                <a:solidFill>
                  <a:schemeClr val="folHlink"/>
                </a:solidFill>
              </a:rPr>
              <a:t>Methods</a:t>
            </a:r>
            <a:r>
              <a:rPr lang="en-US" altLang="zh-CN"/>
              <a:t> provide the </a:t>
            </a:r>
            <a:r>
              <a:rPr lang="en-US" altLang="zh-CN">
                <a:solidFill>
                  <a:srgbClr val="FF0000"/>
                </a:solidFill>
              </a:rPr>
              <a:t>technical </a:t>
            </a:r>
            <a:r>
              <a:rPr lang="en-US" altLang="zh-CN"/>
              <a:t>how-to's for building software</a:t>
            </a:r>
          </a:p>
          <a:p>
            <a:pPr eaLnBrk="1" hangingPunct="1"/>
            <a:r>
              <a:rPr lang="en-US" altLang="zh-CN">
                <a:solidFill>
                  <a:schemeClr val="folHlink"/>
                </a:solidFill>
              </a:rPr>
              <a:t>Tools</a:t>
            </a:r>
            <a:r>
              <a:rPr lang="en-US" altLang="zh-CN"/>
              <a:t> provide automated or semi-automated </a:t>
            </a:r>
            <a:r>
              <a:rPr lang="en-US" altLang="zh-CN">
                <a:solidFill>
                  <a:srgbClr val="FF0000"/>
                </a:solidFill>
              </a:rPr>
              <a:t>support</a:t>
            </a:r>
            <a:r>
              <a:rPr lang="en-US" altLang="zh-CN"/>
              <a:t> for the process and the methods.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29801B90-9D6E-471A-831A-A07F96FCD400}" type="slidenum">
              <a:rPr lang="en-US" altLang="zh-CN" sz="1000">
                <a:ea typeface="MS PGothic" panose="020B0600070205080204" pitchFamily="34" charset="-128"/>
              </a:rPr>
              <a:pPr algn="r" eaLnBrk="1" hangingPunct="1">
                <a:spcBef>
                  <a:spcPct val="0"/>
                </a:spcBef>
                <a:buClrTx/>
                <a:buSzTx/>
                <a:buFontTx/>
                <a:buNone/>
              </a:pPr>
              <a:t>22</a:t>
            </a:fld>
            <a:endParaRPr lang="en-US" altLang="zh-CN" sz="1000">
              <a:ea typeface="MS PGothic" panose="020B0600070205080204" pitchFamily="34" charset="-128"/>
            </a:endParaRPr>
          </a:p>
        </p:txBody>
      </p:sp>
      <p:sp>
        <p:nvSpPr>
          <p:cNvPr id="43011"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zh-CN" altLang="en-US" smtClean="0">
                <a:ea typeface="宋体" panose="02010600030101010101" pitchFamily="2" charset="-122"/>
              </a:rPr>
              <a:t>传统方法学</a:t>
            </a:r>
            <a:endParaRPr lang="en-US" altLang="zh-CN" smtClean="0">
              <a:ea typeface="宋体" panose="02010600030101010101" pitchFamily="2" charset="-122"/>
            </a:endParaRPr>
          </a:p>
        </p:txBody>
      </p:sp>
      <p:pic>
        <p:nvPicPr>
          <p:cNvPr id="4301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3" y="1838325"/>
            <a:ext cx="9139237"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4"/>
          <p:cNvGraphicFramePr>
            <a:graphicFrameLocks noChangeAspect="1"/>
          </p:cNvGraphicFramePr>
          <p:nvPr>
            <p:extLst>
              <p:ext uri="{D42A27DB-BD31-4B8C-83A1-F6EECF244321}">
                <p14:modId xmlns:p14="http://schemas.microsoft.com/office/powerpoint/2010/main" val="1830875788"/>
              </p:ext>
            </p:extLst>
          </p:nvPr>
        </p:nvGraphicFramePr>
        <p:xfrm>
          <a:off x="539552" y="1803400"/>
          <a:ext cx="3887787" cy="5026025"/>
        </p:xfrm>
        <a:graphic>
          <a:graphicData uri="http://schemas.openxmlformats.org/presentationml/2006/ole">
            <mc:AlternateContent xmlns:mc="http://schemas.openxmlformats.org/markup-compatibility/2006">
              <mc:Choice xmlns:v="urn:schemas-microsoft-com:vml" Requires="v">
                <p:oleObj spid="_x0000_s43031" name="位图图像" r:id="rId5" imgW="4809524" imgH="2980952" progId="Paint.Picture">
                  <p:embed/>
                </p:oleObj>
              </mc:Choice>
              <mc:Fallback>
                <p:oleObj name="位图图像" r:id="rId5" imgW="4809524" imgH="2980952"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1803400"/>
                        <a:ext cx="3887787" cy="50260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图片 14"/>
          <p:cNvPicPr>
            <a:picLocks noChangeAspect="1"/>
          </p:cNvPicPr>
          <p:nvPr/>
        </p:nvPicPr>
        <p:blipFill>
          <a:blip r:embed="rId7"/>
          <a:stretch>
            <a:fillRect/>
          </a:stretch>
        </p:blipFill>
        <p:spPr>
          <a:xfrm>
            <a:off x="4860032" y="2187574"/>
            <a:ext cx="3552825" cy="4257675"/>
          </a:xfrm>
          <a:prstGeom prst="rect">
            <a:avLst/>
          </a:prstGeom>
          <a:ln>
            <a:solidFill>
              <a:srgbClr val="0000FF"/>
            </a:solid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431B41BA-B743-4C27-B153-100144451877}" type="slidenum">
              <a:rPr lang="en-US" altLang="zh-CN" sz="1000">
                <a:ea typeface="MS PGothic" panose="020B0600070205080204" pitchFamily="34" charset="-128"/>
              </a:rPr>
              <a:pPr algn="r" eaLnBrk="1" hangingPunct="1">
                <a:spcBef>
                  <a:spcPct val="0"/>
                </a:spcBef>
                <a:buClrTx/>
                <a:buSzTx/>
                <a:buFontTx/>
                <a:buNone/>
              </a:pPr>
              <a:t>23</a:t>
            </a:fld>
            <a:endParaRPr lang="en-US" altLang="zh-CN" sz="1000">
              <a:ea typeface="MS PGothic" panose="020B0600070205080204" pitchFamily="34" charset="-128"/>
            </a:endParaRPr>
          </a:p>
        </p:txBody>
      </p:sp>
      <p:sp>
        <p:nvSpPr>
          <p:cNvPr id="45059"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en-US" altLang="zh-CN" smtClean="0">
                <a:ea typeface="宋体" panose="02010600030101010101" pitchFamily="2" charset="-122"/>
              </a:rPr>
              <a:t>OO</a:t>
            </a:r>
            <a:r>
              <a:rPr lang="zh-CN" altLang="en-US" smtClean="0">
                <a:ea typeface="宋体" panose="02010600030101010101" pitchFamily="2" charset="-122"/>
              </a:rPr>
              <a:t>方法学</a:t>
            </a:r>
            <a:endParaRPr lang="en-US" altLang="zh-CN" smtClean="0">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71636" y="1855568"/>
            <a:ext cx="3924300" cy="4829175"/>
          </a:xfrm>
          <a:prstGeom prst="rect">
            <a:avLst/>
          </a:prstGeom>
          <a:ln>
            <a:solidFill>
              <a:schemeClr val="bg1">
                <a:lumMod val="25000"/>
              </a:schemeClr>
            </a:solidFill>
          </a:ln>
          <a:effectLst>
            <a:outerShdw blurRad="50800" dist="38100" dir="2700000" algn="tl" rotWithShape="0">
              <a:prstClr val="black">
                <a:alpha val="40000"/>
              </a:prstClr>
            </a:outerShdw>
          </a:effectLst>
        </p:spPr>
      </p:pic>
      <p:pic>
        <p:nvPicPr>
          <p:cNvPr id="5" name="图片 4"/>
          <p:cNvPicPr>
            <a:picLocks noChangeAspect="1"/>
          </p:cNvPicPr>
          <p:nvPr/>
        </p:nvPicPr>
        <p:blipFill>
          <a:blip r:embed="rId4"/>
          <a:stretch>
            <a:fillRect/>
          </a:stretch>
        </p:blipFill>
        <p:spPr>
          <a:xfrm>
            <a:off x="4394993" y="116632"/>
            <a:ext cx="4391025" cy="3743325"/>
          </a:xfrm>
          <a:prstGeom prst="rect">
            <a:avLst/>
          </a:prstGeom>
          <a:ln>
            <a:solidFill>
              <a:schemeClr val="bg1">
                <a:lumMod val="25000"/>
              </a:schemeClr>
            </a:solidFill>
          </a:ln>
          <a:effectLst>
            <a:outerShdw blurRad="50800" dist="38100" dir="2700000" algn="tl" rotWithShape="0">
              <a:prstClr val="black">
                <a:alpha val="40000"/>
              </a:prstClr>
            </a:outerShdw>
          </a:effectLst>
        </p:spPr>
      </p:pic>
      <p:pic>
        <p:nvPicPr>
          <p:cNvPr id="6" name="图片 5"/>
          <p:cNvPicPr>
            <a:picLocks noChangeAspect="1"/>
          </p:cNvPicPr>
          <p:nvPr/>
        </p:nvPicPr>
        <p:blipFill>
          <a:blip r:embed="rId5"/>
          <a:stretch>
            <a:fillRect/>
          </a:stretch>
        </p:blipFill>
        <p:spPr>
          <a:xfrm>
            <a:off x="4111017" y="3989054"/>
            <a:ext cx="4961162" cy="2752313"/>
          </a:xfrm>
          <a:prstGeom prst="rect">
            <a:avLst/>
          </a:prstGeom>
          <a:ln>
            <a:solidFill>
              <a:schemeClr val="bg1">
                <a:lumMod val="25000"/>
              </a:schemeClr>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431B41BA-B743-4C27-B153-100144451877}" type="slidenum">
              <a:rPr lang="en-US" altLang="zh-CN" sz="1000">
                <a:ea typeface="MS PGothic" panose="020B0600070205080204" pitchFamily="34" charset="-128"/>
              </a:rPr>
              <a:pPr algn="r" eaLnBrk="1" hangingPunct="1">
                <a:spcBef>
                  <a:spcPct val="0"/>
                </a:spcBef>
                <a:buClrTx/>
                <a:buSzTx/>
                <a:buFontTx/>
                <a:buNone/>
              </a:pPr>
              <a:t>24</a:t>
            </a:fld>
            <a:endParaRPr lang="en-US" altLang="zh-CN" sz="1000">
              <a:ea typeface="MS PGothic" panose="020B0600070205080204" pitchFamily="34" charset="-128"/>
            </a:endParaRPr>
          </a:p>
        </p:txBody>
      </p:sp>
      <p:sp>
        <p:nvSpPr>
          <p:cNvPr id="45059"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en-US" altLang="zh-CN" smtClean="0">
                <a:ea typeface="宋体" panose="02010600030101010101" pitchFamily="2" charset="-122"/>
              </a:rPr>
              <a:t>OO</a:t>
            </a:r>
            <a:r>
              <a:rPr lang="zh-CN" altLang="en-US" smtClean="0">
                <a:ea typeface="宋体" panose="02010600030101010101" pitchFamily="2" charset="-122"/>
              </a:rPr>
              <a:t>方法学</a:t>
            </a:r>
            <a:endParaRPr lang="en-US" altLang="zh-CN" smtClean="0">
              <a:ea typeface="宋体" panose="02010600030101010101" pitchFamily="2" charset="-122"/>
            </a:endParaRPr>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3563888" y="692696"/>
            <a:ext cx="5580111" cy="6165304"/>
          </a:xfrm>
          <a:prstGeom prst="rect">
            <a:avLst/>
          </a:prstGeom>
        </p:spPr>
      </p:pic>
      <p:pic>
        <p:nvPicPr>
          <p:cNvPr id="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218" y="1992264"/>
            <a:ext cx="3672408" cy="423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6942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431B41BA-B743-4C27-B153-100144451877}" type="slidenum">
              <a:rPr lang="en-US" altLang="zh-CN" sz="1000">
                <a:ea typeface="MS PGothic" panose="020B0600070205080204" pitchFamily="34" charset="-128"/>
              </a:rPr>
              <a:pPr algn="r" eaLnBrk="1" hangingPunct="1">
                <a:spcBef>
                  <a:spcPct val="0"/>
                </a:spcBef>
                <a:buClrTx/>
                <a:buSzTx/>
                <a:buFontTx/>
                <a:buNone/>
              </a:pPr>
              <a:t>25</a:t>
            </a:fld>
            <a:endParaRPr lang="en-US" altLang="zh-CN" sz="1000">
              <a:ea typeface="MS PGothic" panose="020B0600070205080204" pitchFamily="34" charset="-128"/>
            </a:endParaRPr>
          </a:p>
        </p:txBody>
      </p:sp>
      <p:sp>
        <p:nvSpPr>
          <p:cNvPr id="45059"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en-US" altLang="zh-CN" smtClean="0">
                <a:ea typeface="宋体" panose="02010600030101010101" pitchFamily="2" charset="-122"/>
              </a:rPr>
              <a:t>OO</a:t>
            </a:r>
            <a:r>
              <a:rPr lang="zh-CN" altLang="en-US" smtClean="0">
                <a:ea typeface="宋体" panose="02010600030101010101" pitchFamily="2" charset="-122"/>
              </a:rPr>
              <a:t>方法学</a:t>
            </a:r>
            <a:endParaRPr lang="en-US" altLang="zh-CN" smtClean="0">
              <a:ea typeface="宋体" panose="02010600030101010101" pitchFamily="2" charset="-122"/>
            </a:endParaRPr>
          </a:p>
        </p:txBody>
      </p:sp>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395536" y="2034758"/>
            <a:ext cx="8064896" cy="4662608"/>
          </a:xfrm>
          <a:prstGeom prst="rect">
            <a:avLst/>
          </a:prstGeom>
        </p:spPr>
      </p:pic>
    </p:spTree>
    <p:extLst>
      <p:ext uri="{BB962C8B-B14F-4D97-AF65-F5344CB8AC3E}">
        <p14:creationId xmlns:p14="http://schemas.microsoft.com/office/powerpoint/2010/main" val="41403115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431B41BA-B743-4C27-B153-100144451877}" type="slidenum">
              <a:rPr lang="en-US" altLang="zh-CN" sz="1000">
                <a:ea typeface="MS PGothic" panose="020B0600070205080204" pitchFamily="34" charset="-128"/>
              </a:rPr>
              <a:pPr algn="r" eaLnBrk="1" hangingPunct="1">
                <a:spcBef>
                  <a:spcPct val="0"/>
                </a:spcBef>
                <a:buClrTx/>
                <a:buSzTx/>
                <a:buFontTx/>
                <a:buNone/>
              </a:pPr>
              <a:t>26</a:t>
            </a:fld>
            <a:endParaRPr lang="en-US" altLang="zh-CN" sz="1000">
              <a:ea typeface="MS PGothic" panose="020B0600070205080204" pitchFamily="34" charset="-128"/>
            </a:endParaRPr>
          </a:p>
        </p:txBody>
      </p:sp>
      <p:sp>
        <p:nvSpPr>
          <p:cNvPr id="45059"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en-US" altLang="zh-CN" smtClean="0">
                <a:ea typeface="宋体" panose="02010600030101010101" pitchFamily="2" charset="-122"/>
              </a:rPr>
              <a:t>OO</a:t>
            </a:r>
            <a:r>
              <a:rPr lang="zh-CN" altLang="en-US" smtClean="0">
                <a:ea typeface="宋体" panose="02010600030101010101" pitchFamily="2" charset="-122"/>
              </a:rPr>
              <a:t>方法学</a:t>
            </a:r>
            <a:endParaRPr lang="en-US" altLang="zh-CN" smtClean="0">
              <a:ea typeface="宋体" panose="02010600030101010101" pitchFamily="2" charset="-122"/>
            </a:endParaRPr>
          </a:p>
        </p:txBody>
      </p:sp>
      <p:pic>
        <p:nvPicPr>
          <p:cNvPr id="10"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4001" y="138616"/>
            <a:ext cx="5162907" cy="379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222309" y="5519942"/>
            <a:ext cx="3888432" cy="1253821"/>
          </a:xfrm>
          <a:prstGeom prst="rect">
            <a:avLst/>
          </a:prstGeom>
        </p:spPr>
      </p:pic>
      <p:pic>
        <p:nvPicPr>
          <p:cNvPr id="3" name="图片 2"/>
          <p:cNvPicPr>
            <a:picLocks noChangeAspect="1"/>
          </p:cNvPicPr>
          <p:nvPr/>
        </p:nvPicPr>
        <p:blipFill>
          <a:blip r:embed="rId5">
            <a:clrChange>
              <a:clrFrom>
                <a:srgbClr val="FFFFFF"/>
              </a:clrFrom>
              <a:clrTo>
                <a:srgbClr val="FFFFFF">
                  <a:alpha val="0"/>
                </a:srgbClr>
              </a:clrTo>
            </a:clrChange>
          </a:blip>
          <a:stretch>
            <a:fillRect/>
          </a:stretch>
        </p:blipFill>
        <p:spPr>
          <a:xfrm>
            <a:off x="4860032" y="4005064"/>
            <a:ext cx="3672408" cy="2554364"/>
          </a:xfrm>
          <a:prstGeom prst="rect">
            <a:avLst/>
          </a:prstGeom>
        </p:spPr>
      </p:pic>
      <p:pic>
        <p:nvPicPr>
          <p:cNvPr id="4" name="图片 3"/>
          <p:cNvPicPr>
            <a:picLocks noChangeAspect="1"/>
          </p:cNvPicPr>
          <p:nvPr/>
        </p:nvPicPr>
        <p:blipFill>
          <a:blip r:embed="rId6"/>
          <a:stretch>
            <a:fillRect/>
          </a:stretch>
        </p:blipFill>
        <p:spPr>
          <a:xfrm>
            <a:off x="323528" y="1887066"/>
            <a:ext cx="3422329" cy="3486150"/>
          </a:xfrm>
          <a:prstGeom prst="rect">
            <a:avLst/>
          </a:prstGeom>
        </p:spPr>
      </p:pic>
    </p:spTree>
    <p:extLst>
      <p:ext uri="{BB962C8B-B14F-4D97-AF65-F5344CB8AC3E}">
        <p14:creationId xmlns:p14="http://schemas.microsoft.com/office/powerpoint/2010/main" val="28682636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7522BBE7-8672-42AC-A77A-F3C34CE216C8}" type="slidenum">
              <a:rPr lang="en-US" altLang="zh-CN" sz="1000">
                <a:ea typeface="MS PGothic" panose="020B0600070205080204" pitchFamily="34" charset="-128"/>
              </a:rPr>
              <a:pPr algn="r" eaLnBrk="1" hangingPunct="1">
                <a:spcBef>
                  <a:spcPct val="0"/>
                </a:spcBef>
                <a:buClrTx/>
                <a:buSzTx/>
                <a:buFontTx/>
                <a:buNone/>
              </a:pPr>
              <a:t>27</a:t>
            </a:fld>
            <a:endParaRPr lang="en-US" altLang="zh-CN" sz="1000">
              <a:ea typeface="MS PGothic" panose="020B0600070205080204" pitchFamily="34" charset="-128"/>
            </a:endParaRPr>
          </a:p>
        </p:txBody>
      </p:sp>
      <p:sp>
        <p:nvSpPr>
          <p:cNvPr id="49155" name="Rectangle 2"/>
          <p:cNvSpPr>
            <a:spLocks noGrp="1" noChangeArrowheads="1"/>
          </p:cNvSpPr>
          <p:nvPr>
            <p:ph type="title" idx="4294967295"/>
          </p:nvPr>
        </p:nvSpPr>
        <p:spPr>
          <a:xfrm>
            <a:off x="1258888" y="1033463"/>
            <a:ext cx="7885112" cy="666750"/>
          </a:xfrm>
          <a:noFill/>
        </p:spPr>
        <p:txBody>
          <a:bodyPr lIns="63500" tIns="25400" rIns="63500" bIns="25400" anchor="t">
            <a:spAutoFit/>
          </a:bodyPr>
          <a:lstStyle/>
          <a:p>
            <a:pPr eaLnBrk="1" hangingPunct="1"/>
            <a:r>
              <a:rPr lang="zh-CN" altLang="en-US" smtClean="0">
                <a:ea typeface="宋体" panose="02010600030101010101" pitchFamily="2" charset="-122"/>
              </a:rPr>
              <a:t>软件工程是一种层次化的技术</a:t>
            </a:r>
            <a:endParaRPr lang="en-US" altLang="zh-CN" smtClean="0">
              <a:ea typeface="宋体" panose="02010600030101010101" pitchFamily="2" charset="-122"/>
            </a:endParaRP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49160" name="Rectangle 3"/>
          <p:cNvSpPr>
            <a:spLocks noChangeArrowheads="1"/>
          </p:cNvSpPr>
          <p:nvPr/>
        </p:nvSpPr>
        <p:spPr bwMode="auto">
          <a:xfrm>
            <a:off x="827088" y="1773238"/>
            <a:ext cx="8316912"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zh-CN" altLang="en-US" b="1"/>
              <a:t>例如：去南京红山森林动物园</a:t>
            </a:r>
          </a:p>
          <a:p>
            <a:pPr lvl="1" eaLnBrk="1" hangingPunct="1">
              <a:lnSpc>
                <a:spcPct val="90000"/>
              </a:lnSpc>
            </a:pPr>
            <a:r>
              <a:rPr lang="zh-CN" altLang="en-US" sz="2400" b="1">
                <a:solidFill>
                  <a:srgbClr val="C00000"/>
                </a:solidFill>
              </a:rPr>
              <a:t>质量关注点：安全、时间、舒适、费用</a:t>
            </a:r>
          </a:p>
          <a:p>
            <a:pPr lvl="1" eaLnBrk="1" hangingPunct="1">
              <a:lnSpc>
                <a:spcPct val="90000"/>
              </a:lnSpc>
            </a:pPr>
            <a:r>
              <a:rPr lang="zh-CN" altLang="en-US" sz="2400" b="1">
                <a:solidFill>
                  <a:srgbClr val="C00000"/>
                </a:solidFill>
              </a:rPr>
              <a:t>过程：制定计划和费用，确定路线和方法</a:t>
            </a:r>
          </a:p>
          <a:p>
            <a:pPr lvl="1" eaLnBrk="1" hangingPunct="1">
              <a:lnSpc>
                <a:spcPct val="90000"/>
              </a:lnSpc>
            </a:pPr>
            <a:r>
              <a:rPr lang="zh-CN" altLang="en-US" sz="2400" b="1">
                <a:solidFill>
                  <a:srgbClr val="C00000"/>
                </a:solidFill>
              </a:rPr>
              <a:t>方法：骑车、开车、报旅行社</a:t>
            </a:r>
          </a:p>
          <a:p>
            <a:pPr lvl="1" eaLnBrk="1" hangingPunct="1">
              <a:lnSpc>
                <a:spcPct val="90000"/>
              </a:lnSpc>
            </a:pPr>
            <a:r>
              <a:rPr lang="zh-CN" altLang="en-US" sz="2400" b="1">
                <a:solidFill>
                  <a:srgbClr val="C00000"/>
                </a:solidFill>
              </a:rPr>
              <a:t>工具：自行车、汽车、获取信息</a:t>
            </a:r>
          </a:p>
          <a:p>
            <a:pPr lvl="1" eaLnBrk="1" hangingPunct="1">
              <a:lnSpc>
                <a:spcPct val="90000"/>
              </a:lnSpc>
            </a:pPr>
            <a:r>
              <a:rPr lang="zh-CN" altLang="en-US" sz="2400" b="1">
                <a:solidFill>
                  <a:srgbClr val="C00000"/>
                </a:solidFill>
              </a:rPr>
              <a:t>实践：具体的操作，如：哪里转弯，哪里有路障</a:t>
            </a:r>
            <a:endParaRPr lang="zh-CN" altLang="en-US" sz="2400" b="1"/>
          </a:p>
        </p:txBody>
      </p:sp>
      <p:pic>
        <p:nvPicPr>
          <p:cNvPr id="49161" name="图片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5" y="4221163"/>
            <a:ext cx="914082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09102C2A-CF7F-4EBF-AA34-DCB29485206A}" type="slidenum">
              <a:rPr lang="en-US" altLang="zh-CN" sz="1000">
                <a:ea typeface="MS PGothic" panose="020B0600070205080204" pitchFamily="34" charset="-128"/>
              </a:rPr>
              <a:pPr algn="r" eaLnBrk="1" hangingPunct="1">
                <a:spcBef>
                  <a:spcPct val="0"/>
                </a:spcBef>
                <a:buClrTx/>
                <a:buSzTx/>
                <a:buFontTx/>
                <a:buNone/>
              </a:pPr>
              <a:t>28</a:t>
            </a:fld>
            <a:endParaRPr lang="en-US" altLang="zh-CN" sz="1000">
              <a:ea typeface="MS PGothic" panose="020B0600070205080204" pitchFamily="34" charset="-128"/>
            </a:endParaRPr>
          </a:p>
        </p:txBody>
      </p:sp>
      <p:sp>
        <p:nvSpPr>
          <p:cNvPr id="51203" name="Rectangle 2"/>
          <p:cNvSpPr>
            <a:spLocks noGrp="1" noChangeArrowheads="1"/>
          </p:cNvSpPr>
          <p:nvPr>
            <p:ph type="title" idx="4294967295"/>
          </p:nvPr>
        </p:nvSpPr>
        <p:spPr>
          <a:xfrm>
            <a:off x="0" y="395288"/>
            <a:ext cx="9012238" cy="1282700"/>
          </a:xfrm>
          <a:noFill/>
        </p:spPr>
        <p:txBody>
          <a:bodyPr lIns="63500" tIns="25400" rIns="63500" bIns="25400" anchor="t">
            <a:spAutoFit/>
          </a:bodyPr>
          <a:lstStyle/>
          <a:p>
            <a:pPr eaLnBrk="1" hangingPunct="1"/>
            <a:r>
              <a:rPr lang="en-US" altLang="zh-CN" smtClean="0">
                <a:ea typeface="宋体" panose="02010600030101010101" pitchFamily="2" charset="-122"/>
              </a:rPr>
              <a:t>Generic </a:t>
            </a:r>
            <a:br>
              <a:rPr lang="en-US" altLang="zh-CN" smtClean="0">
                <a:ea typeface="宋体" panose="02010600030101010101" pitchFamily="2" charset="-122"/>
              </a:rPr>
            </a:br>
            <a:r>
              <a:rPr lang="en-US" altLang="zh-CN" smtClean="0">
                <a:ea typeface="宋体" panose="02010600030101010101" pitchFamily="2" charset="-122"/>
              </a:rPr>
              <a:t>	Software Process Framework P(17)</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51208" name="Rectangle 3"/>
          <p:cNvSpPr>
            <a:spLocks noChangeArrowheads="1"/>
          </p:cNvSpPr>
          <p:nvPr/>
        </p:nvSpPr>
        <p:spPr bwMode="auto">
          <a:xfrm>
            <a:off x="1403350" y="1868488"/>
            <a:ext cx="743585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Process Framework</a:t>
            </a:r>
          </a:p>
        </p:txBody>
      </p:sp>
      <p:pic>
        <p:nvPicPr>
          <p:cNvPr id="51209"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876425"/>
            <a:ext cx="8601075"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ED636B32-36D5-469F-990C-CB5F3992B883}" type="slidenum">
              <a:rPr lang="en-US" altLang="zh-CN" sz="1000">
                <a:ea typeface="MS PGothic" panose="020B0600070205080204" pitchFamily="34" charset="-128"/>
              </a:rPr>
              <a:pPr algn="r" eaLnBrk="1" hangingPunct="1">
                <a:spcBef>
                  <a:spcPct val="0"/>
                </a:spcBef>
                <a:buClrTx/>
                <a:buSzTx/>
                <a:buFontTx/>
                <a:buNone/>
              </a:pPr>
              <a:t>29</a:t>
            </a:fld>
            <a:endParaRPr lang="en-US" altLang="zh-CN" sz="1000">
              <a:ea typeface="MS PGothic" panose="020B0600070205080204" pitchFamily="34" charset="-128"/>
            </a:endParaRPr>
          </a:p>
        </p:txBody>
      </p:sp>
      <p:sp>
        <p:nvSpPr>
          <p:cNvPr id="53251" name="Rectangle 2"/>
          <p:cNvSpPr>
            <a:spLocks noGrp="1" noChangeArrowheads="1"/>
          </p:cNvSpPr>
          <p:nvPr>
            <p:ph type="title" idx="4294967295"/>
          </p:nvPr>
        </p:nvSpPr>
        <p:spPr>
          <a:xfrm>
            <a:off x="1258888" y="1069975"/>
            <a:ext cx="7885112" cy="668338"/>
          </a:xfrm>
          <a:noFill/>
        </p:spPr>
        <p:txBody>
          <a:bodyPr lIns="63500" tIns="25400" rIns="63500" bIns="25400" anchor="t">
            <a:spAutoFit/>
          </a:bodyPr>
          <a:lstStyle/>
          <a:p>
            <a:pPr eaLnBrk="1" hangingPunct="1"/>
            <a:r>
              <a:rPr lang="en-US" altLang="zh-CN" b="1" smtClean="0">
                <a:ea typeface="宋体" panose="02010600030101010101" pitchFamily="2" charset="-122"/>
              </a:rPr>
              <a:t>Process Elements </a:t>
            </a:r>
            <a:r>
              <a:rPr lang="en-US" altLang="zh-CN" smtClean="0">
                <a:ea typeface="宋体" panose="02010600030101010101" pitchFamily="2" charset="-122"/>
              </a:rPr>
              <a:t>P(17)</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53256" name="Rectangle 3"/>
          <p:cNvSpPr>
            <a:spLocks noChangeArrowheads="1"/>
          </p:cNvSpPr>
          <p:nvPr/>
        </p:nvSpPr>
        <p:spPr bwMode="auto">
          <a:xfrm>
            <a:off x="1403350" y="1868488"/>
            <a:ext cx="76327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Activity</a:t>
            </a:r>
          </a:p>
          <a:p>
            <a:pPr lvl="1" eaLnBrk="1" hangingPunct="1">
              <a:lnSpc>
                <a:spcPct val="90000"/>
              </a:lnSpc>
            </a:pPr>
            <a:r>
              <a:rPr lang="en-US" altLang="zh-CN" sz="2200" b="1" i="1"/>
              <a:t>strives to achieve a broad objective (e.g., communication with stakeholders) </a:t>
            </a:r>
          </a:p>
          <a:p>
            <a:pPr lvl="1" eaLnBrk="1" hangingPunct="1">
              <a:lnSpc>
                <a:spcPct val="90000"/>
              </a:lnSpc>
            </a:pPr>
            <a:r>
              <a:rPr lang="en-US" altLang="zh-CN" sz="2200" b="1" i="1"/>
              <a:t>is applied regardless of the application domain, size of the project, complexity of the effort, or degree of rigor with which software engineering is to be applied.</a:t>
            </a:r>
          </a:p>
          <a:p>
            <a:pPr eaLnBrk="1" hangingPunct="1">
              <a:lnSpc>
                <a:spcPct val="90000"/>
              </a:lnSpc>
            </a:pPr>
            <a:r>
              <a:rPr lang="en-US" altLang="zh-CN" b="1"/>
              <a:t>Action(e.g., architectural design)</a:t>
            </a:r>
          </a:p>
          <a:p>
            <a:pPr lvl="1" eaLnBrk="1" hangingPunct="1">
              <a:lnSpc>
                <a:spcPct val="90000"/>
              </a:lnSpc>
            </a:pPr>
            <a:r>
              <a:rPr lang="en-US" altLang="zh-CN" sz="2200" b="1" i="1"/>
              <a:t>encompasses a set of tasks that produce a major work product (e.g., an architectural design model). </a:t>
            </a:r>
          </a:p>
          <a:p>
            <a:pPr eaLnBrk="1" hangingPunct="1">
              <a:lnSpc>
                <a:spcPct val="90000"/>
              </a:lnSpc>
            </a:pPr>
            <a:r>
              <a:rPr lang="en-US" altLang="zh-CN" b="1"/>
              <a:t>Task</a:t>
            </a:r>
          </a:p>
          <a:p>
            <a:pPr lvl="1" eaLnBrk="1" hangingPunct="1">
              <a:lnSpc>
                <a:spcPct val="90000"/>
              </a:lnSpc>
            </a:pPr>
            <a:r>
              <a:rPr lang="en-US" altLang="zh-CN" sz="2200" b="1" i="1"/>
              <a:t>focuses on a small, but well-defined objective (e.g., conducting a unit test) that produces a tangible outcome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2FBC8177-2423-4391-8443-C46EB98923E2}" type="slidenum">
              <a:rPr lang="en-US" altLang="zh-CN" sz="1000">
                <a:ea typeface="MS PGothic" panose="020B0600070205080204" pitchFamily="34" charset="-128"/>
              </a:rPr>
              <a:pPr algn="r" eaLnBrk="1" hangingPunct="1">
                <a:spcBef>
                  <a:spcPct val="0"/>
                </a:spcBef>
                <a:buClrTx/>
                <a:buSzTx/>
                <a:buFontTx/>
                <a:buNone/>
              </a:pPr>
              <a:t>3</a:t>
            </a:fld>
            <a:endParaRPr lang="en-US" altLang="zh-CN" sz="1000">
              <a:ea typeface="MS PGothic" panose="020B0600070205080204" pitchFamily="34" charset="-128"/>
            </a:endParaRPr>
          </a:p>
        </p:txBody>
      </p:sp>
      <p:sp>
        <p:nvSpPr>
          <p:cNvPr id="8195" name="Rectangle 2"/>
          <p:cNvSpPr>
            <a:spLocks noGrp="1" noChangeArrowheads="1"/>
          </p:cNvSpPr>
          <p:nvPr>
            <p:ph type="title" idx="4294967295"/>
          </p:nvPr>
        </p:nvSpPr>
        <p:spPr>
          <a:xfrm>
            <a:off x="0" y="404813"/>
            <a:ext cx="9126538" cy="1282700"/>
          </a:xfrm>
          <a:noFill/>
        </p:spPr>
        <p:txBody>
          <a:bodyPr lIns="63500" tIns="25400" rIns="63500" bIns="25400" anchor="t">
            <a:spAutoFit/>
          </a:bodyPr>
          <a:lstStyle/>
          <a:p>
            <a:pPr eaLnBrk="1" hangingPunct="1"/>
            <a:r>
              <a:rPr lang="en-US" altLang="zh-CN" smtClean="0">
                <a:ea typeface="宋体" panose="02010600030101010101" pitchFamily="2" charset="-122"/>
              </a:rPr>
              <a:t>Software is a prime example of the law of unintended consequences (P2-3)</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8200" name="Rectangle 3"/>
          <p:cNvSpPr>
            <a:spLocks noChangeArrowheads="1"/>
          </p:cNvSpPr>
          <p:nvPr/>
        </p:nvSpPr>
        <p:spPr bwMode="auto">
          <a:xfrm>
            <a:off x="0" y="1844824"/>
            <a:ext cx="9126538"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dirty="0"/>
              <a:t>Sixty years ago </a:t>
            </a:r>
            <a:r>
              <a:rPr lang="en-US" altLang="zh-CN" b="1" dirty="0">
                <a:solidFill>
                  <a:srgbClr val="FF0000"/>
                </a:solidFill>
              </a:rPr>
              <a:t>no one could have predicted </a:t>
            </a:r>
            <a:r>
              <a:rPr lang="en-US" altLang="zh-CN" dirty="0"/>
              <a:t>that </a:t>
            </a:r>
            <a:endParaRPr lang="en-US" altLang="zh-CN" dirty="0" smtClean="0"/>
          </a:p>
          <a:p>
            <a:pPr lvl="1" eaLnBrk="1" hangingPunct="1">
              <a:lnSpc>
                <a:spcPct val="90000"/>
              </a:lnSpc>
            </a:pPr>
            <a:r>
              <a:rPr lang="en-US" altLang="zh-CN" dirty="0" smtClean="0"/>
              <a:t>software </a:t>
            </a:r>
            <a:r>
              <a:rPr lang="en-US" altLang="zh-CN" dirty="0"/>
              <a:t>would become an indispensable technology for business, science, and </a:t>
            </a:r>
            <a:r>
              <a:rPr lang="en-US" altLang="zh-CN" dirty="0" smtClean="0"/>
              <a:t>engineering</a:t>
            </a:r>
          </a:p>
          <a:p>
            <a:pPr lvl="1" eaLnBrk="1" hangingPunct="1">
              <a:lnSpc>
                <a:spcPct val="90000"/>
              </a:lnSpc>
            </a:pPr>
            <a:endParaRPr lang="en-US" altLang="zh-CN" dirty="0"/>
          </a:p>
          <a:p>
            <a:pPr eaLnBrk="1" hangingPunct="1">
              <a:lnSpc>
                <a:spcPct val="90000"/>
              </a:lnSpc>
            </a:pPr>
            <a:r>
              <a:rPr lang="en-US" altLang="zh-CN" dirty="0"/>
              <a:t>As software’s importance has grown, </a:t>
            </a:r>
            <a:r>
              <a:rPr lang="en-US" altLang="zh-CN" b="1" dirty="0">
                <a:solidFill>
                  <a:srgbClr val="FF0000"/>
                </a:solidFill>
              </a:rPr>
              <a:t>the software community has continually attempted to develop</a:t>
            </a:r>
            <a:r>
              <a:rPr lang="en-US" altLang="zh-CN" dirty="0"/>
              <a:t> </a:t>
            </a:r>
            <a:r>
              <a:rPr lang="en-US" altLang="zh-CN" b="1" dirty="0">
                <a:solidFill>
                  <a:srgbClr val="FF0000"/>
                </a:solidFill>
              </a:rPr>
              <a:t>technologies</a:t>
            </a:r>
            <a:r>
              <a:rPr lang="en-US" altLang="zh-CN" dirty="0"/>
              <a:t> </a:t>
            </a:r>
            <a:r>
              <a:rPr lang="en-US" altLang="zh-CN" dirty="0" smtClean="0"/>
              <a:t>that</a:t>
            </a:r>
          </a:p>
          <a:p>
            <a:pPr lvl="1" eaLnBrk="1" hangingPunct="1">
              <a:lnSpc>
                <a:spcPct val="90000"/>
              </a:lnSpc>
            </a:pPr>
            <a:r>
              <a:rPr lang="en-US" altLang="zh-CN" dirty="0" smtClean="0"/>
              <a:t>will </a:t>
            </a:r>
            <a:r>
              <a:rPr lang="en-US" altLang="zh-CN" dirty="0"/>
              <a:t>make it easier, faster, and less expensive to build and maintain high-quality computer </a:t>
            </a:r>
            <a:r>
              <a:rPr lang="en-US" altLang="zh-CN" dirty="0" smtClean="0"/>
              <a:t>programs</a:t>
            </a:r>
          </a:p>
          <a:p>
            <a:pPr lvl="1" eaLnBrk="1" hangingPunct="1">
              <a:lnSpc>
                <a:spcPct val="90000"/>
              </a:lnSpc>
            </a:pPr>
            <a:endParaRPr lang="en-US" altLang="zh-CN" dirty="0"/>
          </a:p>
          <a:p>
            <a:pPr eaLnBrk="1" hangingPunct="1">
              <a:lnSpc>
                <a:spcPct val="90000"/>
              </a:lnSpc>
            </a:pPr>
            <a:r>
              <a:rPr lang="en-US" altLang="zh-CN" dirty="0"/>
              <a:t>This book presents a </a:t>
            </a:r>
            <a:r>
              <a:rPr lang="en-US" altLang="zh-CN" b="1" dirty="0">
                <a:solidFill>
                  <a:srgbClr val="FF0000"/>
                </a:solidFill>
              </a:rPr>
              <a:t>framework</a:t>
            </a:r>
            <a:r>
              <a:rPr lang="en-US" altLang="zh-CN" dirty="0"/>
              <a:t> </a:t>
            </a:r>
            <a:r>
              <a:rPr lang="en-US" altLang="zh-CN" dirty="0" smtClean="0"/>
              <a:t>that</a:t>
            </a:r>
          </a:p>
          <a:p>
            <a:pPr lvl="1" eaLnBrk="1" hangingPunct="1">
              <a:lnSpc>
                <a:spcPct val="90000"/>
              </a:lnSpc>
            </a:pPr>
            <a:r>
              <a:rPr lang="en-US" altLang="zh-CN" dirty="0" smtClean="0"/>
              <a:t>can </a:t>
            </a:r>
            <a:r>
              <a:rPr lang="en-US" altLang="zh-CN" dirty="0"/>
              <a:t>be used by those who build computer software—people who must get it right. </a:t>
            </a:r>
            <a:endParaRPr lang="en-US" altLang="zh-CN" dirty="0" smtClean="0"/>
          </a:p>
          <a:p>
            <a:pPr lvl="1" eaLnBrk="1" hangingPunct="1">
              <a:lnSpc>
                <a:spcPct val="90000"/>
              </a:lnSpc>
            </a:pPr>
            <a:r>
              <a:rPr lang="en-US" altLang="zh-CN" dirty="0" smtClean="0"/>
              <a:t>The </a:t>
            </a:r>
            <a:r>
              <a:rPr lang="en-US" altLang="zh-CN" dirty="0"/>
              <a:t>framework encompasses a </a:t>
            </a:r>
            <a:r>
              <a:rPr lang="en-US" altLang="zh-CN" b="1" dirty="0">
                <a:solidFill>
                  <a:srgbClr val="FF0000"/>
                </a:solidFill>
              </a:rPr>
              <a:t>process</a:t>
            </a:r>
            <a:r>
              <a:rPr lang="en-US" altLang="zh-CN" dirty="0"/>
              <a:t>, a set of </a:t>
            </a:r>
            <a:r>
              <a:rPr lang="en-US" altLang="zh-CN" b="1" dirty="0">
                <a:solidFill>
                  <a:srgbClr val="FF0000"/>
                </a:solidFill>
              </a:rPr>
              <a:t>methods</a:t>
            </a:r>
            <a:r>
              <a:rPr lang="en-US" altLang="zh-CN" dirty="0"/>
              <a:t>, and an array of </a:t>
            </a:r>
            <a:r>
              <a:rPr lang="en-US" altLang="zh-CN" b="1" dirty="0">
                <a:solidFill>
                  <a:srgbClr val="FF0000"/>
                </a:solidFill>
              </a:rPr>
              <a:t>tools</a:t>
            </a:r>
            <a:r>
              <a:rPr lang="en-US" altLang="zh-CN" dirty="0"/>
              <a:t> that we callsoftware engineering.</a:t>
            </a:r>
          </a:p>
        </p:txBody>
      </p:sp>
    </p:spTree>
    <p:extLst>
      <p:ext uri="{BB962C8B-B14F-4D97-AF65-F5344CB8AC3E}">
        <p14:creationId xmlns:p14="http://schemas.microsoft.com/office/powerpoint/2010/main" val="21862890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022314CA-D4AE-4CE0-A3EF-6537B28FD97B}" type="slidenum">
              <a:rPr lang="en-US" altLang="zh-CN" sz="1000">
                <a:ea typeface="MS PGothic" panose="020B0600070205080204" pitchFamily="34" charset="-128"/>
              </a:rPr>
              <a:pPr algn="r" eaLnBrk="1" hangingPunct="1">
                <a:spcBef>
                  <a:spcPct val="0"/>
                </a:spcBef>
                <a:buClrTx/>
                <a:buSzTx/>
                <a:buFontTx/>
                <a:buNone/>
              </a:pPr>
              <a:t>30</a:t>
            </a:fld>
            <a:endParaRPr lang="en-US" altLang="zh-CN" sz="1000">
              <a:ea typeface="MS PGothic" panose="020B0600070205080204" pitchFamily="34" charset="-128"/>
            </a:endParaRPr>
          </a:p>
        </p:txBody>
      </p:sp>
      <p:sp>
        <p:nvSpPr>
          <p:cNvPr id="55299" name="Rectangle 2"/>
          <p:cNvSpPr>
            <a:spLocks noGrp="1" noChangeArrowheads="1"/>
          </p:cNvSpPr>
          <p:nvPr>
            <p:ph type="title" idx="4294967295"/>
          </p:nvPr>
        </p:nvSpPr>
        <p:spPr>
          <a:xfrm>
            <a:off x="1258888" y="1069975"/>
            <a:ext cx="7885112" cy="668338"/>
          </a:xfrm>
          <a:noFill/>
        </p:spPr>
        <p:txBody>
          <a:bodyPr lIns="63500" tIns="25400" rIns="63500" bIns="25400" anchor="t">
            <a:spAutoFit/>
          </a:bodyPr>
          <a:lstStyle/>
          <a:p>
            <a:pPr eaLnBrk="1" hangingPunct="1"/>
            <a:r>
              <a:rPr lang="en-US" altLang="zh-CN" smtClean="0">
                <a:ea typeface="宋体" panose="02010600030101010101" pitchFamily="2" charset="-122"/>
              </a:rPr>
              <a:t>Five Framework Activities P(17)</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55304" name="Rectangle 3"/>
          <p:cNvSpPr>
            <a:spLocks noChangeArrowheads="1"/>
          </p:cNvSpPr>
          <p:nvPr/>
        </p:nvSpPr>
        <p:spPr bwMode="auto">
          <a:xfrm>
            <a:off x="0" y="1868488"/>
            <a:ext cx="91440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spcBef>
                <a:spcPts val="600"/>
              </a:spcBef>
              <a:spcAft>
                <a:spcPts val="600"/>
              </a:spcAft>
            </a:pPr>
            <a:r>
              <a:rPr lang="en-US" altLang="zh-CN" b="1">
                <a:solidFill>
                  <a:srgbClr val="FF0000"/>
                </a:solidFill>
              </a:rPr>
              <a:t>Communication</a:t>
            </a:r>
            <a:r>
              <a:rPr lang="en-US" altLang="zh-CN" b="1"/>
              <a:t> (customer collaboration and requirement gathering)</a:t>
            </a:r>
          </a:p>
          <a:p>
            <a:pPr eaLnBrk="1" hangingPunct="1">
              <a:lnSpc>
                <a:spcPct val="90000"/>
              </a:lnSpc>
              <a:spcBef>
                <a:spcPts val="600"/>
              </a:spcBef>
              <a:spcAft>
                <a:spcPts val="600"/>
              </a:spcAft>
            </a:pPr>
            <a:r>
              <a:rPr lang="en-US" altLang="zh-CN" b="1">
                <a:solidFill>
                  <a:srgbClr val="FF0000"/>
                </a:solidFill>
              </a:rPr>
              <a:t>Planning</a:t>
            </a:r>
            <a:r>
              <a:rPr lang="en-US" altLang="zh-CN" b="1"/>
              <a:t> (establishes engineering work plan, describes technical risks, lists resources required, work products produced, and defines work schedule) </a:t>
            </a:r>
          </a:p>
          <a:p>
            <a:pPr eaLnBrk="1" hangingPunct="1">
              <a:lnSpc>
                <a:spcPct val="90000"/>
              </a:lnSpc>
              <a:spcBef>
                <a:spcPts val="600"/>
              </a:spcBef>
              <a:spcAft>
                <a:spcPts val="600"/>
              </a:spcAft>
            </a:pPr>
            <a:r>
              <a:rPr lang="en-US" altLang="zh-CN" b="1">
                <a:solidFill>
                  <a:srgbClr val="FF0000"/>
                </a:solidFill>
              </a:rPr>
              <a:t>Modeling</a:t>
            </a:r>
            <a:r>
              <a:rPr lang="en-US" altLang="zh-CN" b="1"/>
              <a:t> (creation of models to help developers and customers understand the requires and software design)</a:t>
            </a:r>
          </a:p>
          <a:p>
            <a:pPr eaLnBrk="1" hangingPunct="1">
              <a:lnSpc>
                <a:spcPct val="90000"/>
              </a:lnSpc>
              <a:spcBef>
                <a:spcPts val="600"/>
              </a:spcBef>
              <a:spcAft>
                <a:spcPts val="600"/>
              </a:spcAft>
            </a:pPr>
            <a:r>
              <a:rPr lang="en-US" altLang="zh-CN" b="1">
                <a:solidFill>
                  <a:srgbClr val="FF0000"/>
                </a:solidFill>
              </a:rPr>
              <a:t>Construction </a:t>
            </a:r>
            <a:r>
              <a:rPr lang="en-US" altLang="zh-CN" b="1"/>
              <a:t>(code generation and testing)</a:t>
            </a:r>
          </a:p>
          <a:p>
            <a:pPr eaLnBrk="1" hangingPunct="1">
              <a:lnSpc>
                <a:spcPct val="90000"/>
              </a:lnSpc>
              <a:spcBef>
                <a:spcPts val="600"/>
              </a:spcBef>
              <a:spcAft>
                <a:spcPts val="600"/>
              </a:spcAft>
            </a:pPr>
            <a:r>
              <a:rPr lang="en-US" altLang="zh-CN" b="1">
                <a:solidFill>
                  <a:srgbClr val="FF0000"/>
                </a:solidFill>
              </a:rPr>
              <a:t>Deployment</a:t>
            </a:r>
            <a:r>
              <a:rPr lang="en-US" altLang="zh-CN" b="1"/>
              <a:t> (software delivered for customer evaluation and feedback)</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0ECCEEE9-74CD-4A96-BF28-516EE53EBFD3}" type="slidenum">
              <a:rPr lang="en-US" altLang="zh-CN" sz="1000">
                <a:ea typeface="MS PGothic" panose="020B0600070205080204" pitchFamily="34" charset="-128"/>
              </a:rPr>
              <a:pPr algn="r" eaLnBrk="1" hangingPunct="1">
                <a:spcBef>
                  <a:spcPct val="0"/>
                </a:spcBef>
                <a:buClrTx/>
                <a:buSzTx/>
                <a:buFontTx/>
                <a:buNone/>
              </a:pPr>
              <a:t>31</a:t>
            </a:fld>
            <a:endParaRPr lang="en-US" altLang="zh-CN" sz="1000">
              <a:ea typeface="MS PGothic" panose="020B0600070205080204" pitchFamily="34" charset="-128"/>
            </a:endParaRPr>
          </a:p>
        </p:txBody>
      </p:sp>
      <p:sp>
        <p:nvSpPr>
          <p:cNvPr id="57347" name="Rectangle 2"/>
          <p:cNvSpPr>
            <a:spLocks noGrp="1" noChangeArrowheads="1"/>
          </p:cNvSpPr>
          <p:nvPr>
            <p:ph type="title" idx="4294967295"/>
          </p:nvPr>
        </p:nvSpPr>
        <p:spPr>
          <a:xfrm>
            <a:off x="1258888" y="1069975"/>
            <a:ext cx="7885112" cy="668338"/>
          </a:xfrm>
          <a:noFill/>
        </p:spPr>
        <p:txBody>
          <a:bodyPr lIns="63500" tIns="25400" rIns="63500" bIns="25400" anchor="t">
            <a:spAutoFit/>
          </a:bodyPr>
          <a:lstStyle/>
          <a:p>
            <a:pPr eaLnBrk="1" hangingPunct="1"/>
            <a:r>
              <a:rPr lang="en-US" altLang="zh-CN" smtClean="0">
                <a:ea typeface="宋体" panose="02010600030101010101" pitchFamily="2" charset="-122"/>
              </a:rPr>
              <a:t>Five Framework Activities </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pic>
        <p:nvPicPr>
          <p:cNvPr id="57352" name="Picture 7" descr="201 软件开发的生命周期"/>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8313"/>
            <a:ext cx="9144000"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A2742904-E641-4B9B-A998-7B933D175F37}" type="slidenum">
              <a:rPr lang="en-US" altLang="zh-CN" sz="1000">
                <a:ea typeface="MS PGothic" panose="020B0600070205080204" pitchFamily="34" charset="-128"/>
              </a:rPr>
              <a:pPr algn="r" eaLnBrk="1" hangingPunct="1">
                <a:spcBef>
                  <a:spcPct val="0"/>
                </a:spcBef>
                <a:buClrTx/>
                <a:buSzTx/>
                <a:buFontTx/>
                <a:buNone/>
              </a:pPr>
              <a:t>32</a:t>
            </a:fld>
            <a:endParaRPr lang="en-US" altLang="zh-CN" sz="1000">
              <a:ea typeface="MS PGothic" panose="020B0600070205080204" pitchFamily="34" charset="-128"/>
            </a:endParaRPr>
          </a:p>
        </p:txBody>
      </p:sp>
      <p:sp>
        <p:nvSpPr>
          <p:cNvPr id="59395" name="Rectangle 2"/>
          <p:cNvSpPr>
            <a:spLocks noGrp="1" noChangeArrowheads="1"/>
          </p:cNvSpPr>
          <p:nvPr>
            <p:ph type="title" idx="4294967295"/>
          </p:nvPr>
        </p:nvSpPr>
        <p:spPr>
          <a:xfrm>
            <a:off x="0" y="395288"/>
            <a:ext cx="9144000" cy="1282700"/>
          </a:xfrm>
          <a:noFill/>
        </p:spPr>
        <p:txBody>
          <a:bodyPr lIns="63500" tIns="25400" rIns="63500" bIns="25400" anchor="t">
            <a:spAutoFit/>
          </a:bodyPr>
          <a:lstStyle/>
          <a:p>
            <a:pPr eaLnBrk="1" hangingPunct="1"/>
            <a:r>
              <a:rPr lang="en-US" altLang="zh-CN" smtClean="0">
                <a:ea typeface="宋体" panose="02010600030101010101" pitchFamily="2" charset="-122"/>
              </a:rPr>
              <a:t>Software Engineering</a:t>
            </a:r>
            <a:br>
              <a:rPr lang="en-US" altLang="zh-CN" smtClean="0">
                <a:ea typeface="宋体" panose="02010600030101010101" pitchFamily="2" charset="-122"/>
              </a:rPr>
            </a:br>
            <a:r>
              <a:rPr lang="en-US" altLang="zh-CN" smtClean="0">
                <a:ea typeface="宋体" panose="02010600030101010101" pitchFamily="2" charset="-122"/>
              </a:rPr>
              <a:t>			Umbrella Activities P(18)</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59400" name="Rectangle 3"/>
          <p:cNvSpPr>
            <a:spLocks noChangeArrowheads="1"/>
          </p:cNvSpPr>
          <p:nvPr/>
        </p:nvSpPr>
        <p:spPr bwMode="auto">
          <a:xfrm>
            <a:off x="1403350" y="1868488"/>
            <a:ext cx="743585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Software project tracking and control</a:t>
            </a:r>
          </a:p>
          <a:p>
            <a:pPr eaLnBrk="1" hangingPunct="1">
              <a:lnSpc>
                <a:spcPct val="90000"/>
              </a:lnSpc>
            </a:pPr>
            <a:r>
              <a:rPr lang="en-US" altLang="zh-CN" b="1"/>
              <a:t>Risk management </a:t>
            </a:r>
          </a:p>
          <a:p>
            <a:pPr eaLnBrk="1" hangingPunct="1">
              <a:lnSpc>
                <a:spcPct val="90000"/>
              </a:lnSpc>
            </a:pPr>
            <a:r>
              <a:rPr lang="en-US" altLang="zh-CN" b="1"/>
              <a:t>Software quality assurance</a:t>
            </a:r>
          </a:p>
          <a:p>
            <a:pPr eaLnBrk="1" hangingPunct="1">
              <a:lnSpc>
                <a:spcPct val="90000"/>
              </a:lnSpc>
            </a:pPr>
            <a:r>
              <a:rPr lang="en-US" altLang="zh-CN" b="1"/>
              <a:t>Technical reviews</a:t>
            </a:r>
          </a:p>
          <a:p>
            <a:pPr eaLnBrk="1" hangingPunct="1">
              <a:lnSpc>
                <a:spcPct val="90000"/>
              </a:lnSpc>
            </a:pPr>
            <a:r>
              <a:rPr lang="en-US" altLang="zh-CN" b="1"/>
              <a:t>Measurement</a:t>
            </a:r>
          </a:p>
          <a:p>
            <a:pPr eaLnBrk="1" hangingPunct="1">
              <a:lnSpc>
                <a:spcPct val="90000"/>
              </a:lnSpc>
            </a:pPr>
            <a:r>
              <a:rPr lang="en-US" altLang="zh-CN" b="1"/>
              <a:t>Software configuration management</a:t>
            </a:r>
          </a:p>
          <a:p>
            <a:pPr eaLnBrk="1" hangingPunct="1">
              <a:lnSpc>
                <a:spcPct val="90000"/>
              </a:lnSpc>
            </a:pPr>
            <a:r>
              <a:rPr lang="en-US" altLang="zh-CN" b="1"/>
              <a:t>Reusability management</a:t>
            </a:r>
          </a:p>
          <a:p>
            <a:pPr eaLnBrk="1" hangingPunct="1">
              <a:lnSpc>
                <a:spcPct val="90000"/>
              </a:lnSpc>
            </a:pPr>
            <a:r>
              <a:rPr lang="en-US" altLang="zh-CN" b="1"/>
              <a:t>Work product preparation and production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1219200" y="990600"/>
            <a:ext cx="7924800" cy="633413"/>
          </a:xfrm>
        </p:spPr>
        <p:txBody>
          <a:bodyPr/>
          <a:lstStyle/>
          <a:p>
            <a:pPr eaLnBrk="1" hangingPunct="1"/>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Software development myths</a:t>
            </a:r>
            <a:br>
              <a:rPr lang="en-US" altLang="zh-CN" smtClean="0">
                <a:ea typeface="宋体" panose="02010600030101010101" pitchFamily="2" charset="-122"/>
              </a:rPr>
            </a:br>
            <a:r>
              <a:rPr lang="en-US" altLang="zh-CN" smtClean="0">
                <a:ea typeface="宋体" panose="02010600030101010101" pitchFamily="2" charset="-122"/>
              </a:rPr>
              <a:t>A. Management myths     P(23)</a:t>
            </a:r>
          </a:p>
        </p:txBody>
      </p:sp>
      <p:sp>
        <p:nvSpPr>
          <p:cNvPr id="61443" name="Rectangle 3"/>
          <p:cNvSpPr>
            <a:spLocks noGrp="1" noRot="1" noChangeArrowheads="1"/>
          </p:cNvSpPr>
          <p:nvPr>
            <p:ph type="body" idx="1"/>
          </p:nvPr>
        </p:nvSpPr>
        <p:spPr>
          <a:xfrm>
            <a:off x="1447800" y="1905000"/>
            <a:ext cx="7162800" cy="4191000"/>
          </a:xfrm>
        </p:spPr>
        <p:txBody>
          <a:bodyPr/>
          <a:lstStyle/>
          <a:p>
            <a:pPr eaLnBrk="1" hangingPunct="1"/>
            <a:r>
              <a:rPr lang="en-US" altLang="zh-CN" smtClean="0">
                <a:ea typeface="宋体" panose="02010600030101010101" pitchFamily="2" charset="-122"/>
              </a:rPr>
              <a:t>We already have a book of standards and procedures for building software. It does provide my people with everything they need to know.</a:t>
            </a:r>
          </a:p>
          <a:p>
            <a:pPr eaLnBrk="1" hangingPunct="1"/>
            <a:r>
              <a:rPr lang="en-US" altLang="zh-CN" smtClean="0">
                <a:ea typeface="宋体" panose="02010600030101010101" pitchFamily="2" charset="-122"/>
              </a:rPr>
              <a:t>If we get behind schedule, we can add more programmers and catch up.</a:t>
            </a:r>
          </a:p>
          <a:p>
            <a:pPr eaLnBrk="1" hangingPunct="1"/>
            <a:r>
              <a:rPr lang="en-US" altLang="zh-CN" smtClean="0">
                <a:ea typeface="宋体" panose="02010600030101010101" pitchFamily="2" charset="-122"/>
              </a:rPr>
              <a:t>If I decide to outsource the software project to a third party, I can just relax: Let them build it, and I will just pocket my profits.</a:t>
            </a: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1219200" y="990600"/>
            <a:ext cx="7924800" cy="633413"/>
          </a:xfrm>
        </p:spPr>
        <p:txBody>
          <a:bodyPr/>
          <a:lstStyle/>
          <a:p>
            <a:pPr eaLnBrk="1" hangingPunct="1"/>
            <a:r>
              <a:rPr lang="en-US" altLang="zh-CN" smtClean="0">
                <a:ea typeface="宋体" panose="02010600030101010101" pitchFamily="2" charset="-122"/>
              </a:rPr>
              <a:t>Software development myths</a:t>
            </a:r>
            <a:br>
              <a:rPr lang="en-US" altLang="zh-CN" smtClean="0">
                <a:ea typeface="宋体" panose="02010600030101010101" pitchFamily="2" charset="-122"/>
              </a:rPr>
            </a:br>
            <a:r>
              <a:rPr lang="en-US" altLang="zh-CN" smtClean="0">
                <a:ea typeface="宋体" panose="02010600030101010101" pitchFamily="2" charset="-122"/>
              </a:rPr>
              <a:t>B. Customer myths     P(24)</a:t>
            </a:r>
          </a:p>
        </p:txBody>
      </p:sp>
      <p:sp>
        <p:nvSpPr>
          <p:cNvPr id="63491" name="Rectangle 3"/>
          <p:cNvSpPr>
            <a:spLocks noGrp="1" noRot="1" noChangeArrowheads="1"/>
          </p:cNvSpPr>
          <p:nvPr>
            <p:ph type="body" idx="1"/>
          </p:nvPr>
        </p:nvSpPr>
        <p:spPr>
          <a:xfrm>
            <a:off x="1447800" y="1905000"/>
            <a:ext cx="6934200" cy="4191000"/>
          </a:xfrm>
        </p:spPr>
        <p:txBody>
          <a:bodyPr/>
          <a:lstStyle/>
          <a:p>
            <a:pPr eaLnBrk="1" hangingPunct="1"/>
            <a:r>
              <a:rPr lang="en-US" altLang="zh-CN" smtClean="0">
                <a:ea typeface="宋体" panose="02010600030101010101" pitchFamily="2" charset="-122"/>
              </a:rPr>
              <a:t>A general statement of objectives is sufficient to begin writing programs - we can fill in the details later.</a:t>
            </a:r>
          </a:p>
          <a:p>
            <a:pPr eaLnBrk="1" hangingPunct="1"/>
            <a:r>
              <a:rPr lang="en-US" altLang="zh-CN" smtClean="0">
                <a:ea typeface="宋体" panose="02010600030101010101" pitchFamily="2" charset="-122"/>
              </a:rPr>
              <a:t>Project requirements continually change but this change can easily be accommodated because software is flexible</a:t>
            </a: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a:xfrm>
            <a:off x="1219200" y="990600"/>
            <a:ext cx="7924800" cy="633413"/>
          </a:xfrm>
        </p:spPr>
        <p:txBody>
          <a:bodyPr/>
          <a:lstStyle/>
          <a:p>
            <a:pPr eaLnBrk="1" hangingPunct="1"/>
            <a:r>
              <a:rPr lang="en-US" altLang="zh-CN" smtClean="0">
                <a:ea typeface="宋体" panose="02010600030101010101" pitchFamily="2" charset="-122"/>
              </a:rPr>
              <a:t>Software development myths</a:t>
            </a:r>
            <a:br>
              <a:rPr lang="en-US" altLang="zh-CN" smtClean="0">
                <a:ea typeface="宋体" panose="02010600030101010101" pitchFamily="2" charset="-122"/>
              </a:rPr>
            </a:br>
            <a:r>
              <a:rPr lang="en-US" altLang="zh-CN" smtClean="0">
                <a:ea typeface="宋体" panose="02010600030101010101" pitchFamily="2" charset="-122"/>
              </a:rPr>
              <a:t>C. Practitioner’s  Myths    P(25)</a:t>
            </a:r>
            <a:endParaRPr lang="zh-CN" altLang="en-US" smtClean="0">
              <a:ea typeface="宋体" panose="02010600030101010101" pitchFamily="2" charset="-122"/>
            </a:endParaRPr>
          </a:p>
        </p:txBody>
      </p:sp>
      <p:sp>
        <p:nvSpPr>
          <p:cNvPr id="65539" name="Rectangle 3"/>
          <p:cNvSpPr>
            <a:spLocks noGrp="1" noRot="1" noChangeArrowheads="1"/>
          </p:cNvSpPr>
          <p:nvPr>
            <p:ph type="body" idx="1"/>
          </p:nvPr>
        </p:nvSpPr>
        <p:spPr>
          <a:xfrm>
            <a:off x="1447800" y="1905000"/>
            <a:ext cx="6934200" cy="4191000"/>
          </a:xfrm>
        </p:spPr>
        <p:txBody>
          <a:bodyPr/>
          <a:lstStyle/>
          <a:p>
            <a:pPr eaLnBrk="1" hangingPunct="1"/>
            <a:r>
              <a:rPr lang="en-US" altLang="zh-CN" smtClean="0">
                <a:ea typeface="宋体" panose="02010600030101010101" pitchFamily="2" charset="-122"/>
              </a:rPr>
              <a:t>Once we write the program and get it to work, our job is done</a:t>
            </a:r>
          </a:p>
          <a:p>
            <a:pPr eaLnBrk="1" hangingPunct="1"/>
            <a:r>
              <a:rPr lang="en-US" altLang="zh-CN" smtClean="0">
                <a:ea typeface="宋体" panose="02010600030101010101" pitchFamily="2" charset="-122"/>
              </a:rPr>
              <a:t>Until I get the program running, I have no way of assessing its quality</a:t>
            </a:r>
          </a:p>
          <a:p>
            <a:pPr eaLnBrk="1" hangingPunct="1"/>
            <a:r>
              <a:rPr lang="en-US" altLang="zh-CN" smtClean="0">
                <a:ea typeface="宋体" panose="02010600030101010101" pitchFamily="2" charset="-122"/>
              </a:rPr>
              <a:t>The only deliverable work product for a successful project is the working program</a:t>
            </a:r>
          </a:p>
          <a:p>
            <a:pPr eaLnBrk="1" hangingPunct="1"/>
            <a:r>
              <a:rPr lang="en-US" altLang="zh-CN" smtClean="0">
                <a:ea typeface="宋体" panose="02010600030101010101" pitchFamily="2" charset="-122"/>
              </a:rPr>
              <a:t>Software engineering will make us create voluminous and unnecessary documentation, and will invariably slow us down</a:t>
            </a: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2CDB9CB2-8BE8-4230-80EC-B550715BDA78}" type="slidenum">
              <a:rPr lang="en-US" altLang="zh-CN" sz="1000">
                <a:ea typeface="MS PGothic" panose="020B0600070205080204" pitchFamily="34" charset="-128"/>
              </a:rPr>
              <a:pPr algn="r" eaLnBrk="1" hangingPunct="1">
                <a:spcBef>
                  <a:spcPct val="0"/>
                </a:spcBef>
                <a:buClrTx/>
                <a:buSzTx/>
                <a:buFontTx/>
                <a:buNone/>
              </a:pPr>
              <a:t>4</a:t>
            </a:fld>
            <a:endParaRPr lang="en-US" altLang="zh-CN" sz="1000">
              <a:ea typeface="MS PGothic" panose="020B0600070205080204" pitchFamily="34" charset="-128"/>
            </a:endParaRPr>
          </a:p>
        </p:txBody>
      </p:sp>
      <p:pic>
        <p:nvPicPr>
          <p:cNvPr id="4710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48680"/>
            <a:ext cx="8221662" cy="5822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D6CE6929-E94A-4524-A19D-C4AF43D74F52}" type="slidenum">
              <a:rPr lang="en-US" altLang="zh-CN" sz="1000">
                <a:ea typeface="MS PGothic" panose="020B0600070205080204" pitchFamily="34" charset="-128"/>
              </a:rPr>
              <a:pPr algn="r" eaLnBrk="1" hangingPunct="1">
                <a:spcBef>
                  <a:spcPct val="0"/>
                </a:spcBef>
                <a:buClrTx/>
                <a:buSzTx/>
                <a:buFontTx/>
                <a:buNone/>
              </a:pPr>
              <a:t>5</a:t>
            </a:fld>
            <a:endParaRPr lang="en-US" altLang="zh-CN" sz="1000">
              <a:ea typeface="MS PGothic" panose="020B0600070205080204" pitchFamily="34" charset="-128"/>
            </a:endParaRPr>
          </a:p>
        </p:txBody>
      </p:sp>
      <p:sp>
        <p:nvSpPr>
          <p:cNvPr id="8195" name="Rectangle 2"/>
          <p:cNvSpPr>
            <a:spLocks noGrp="1" noChangeArrowheads="1"/>
          </p:cNvSpPr>
          <p:nvPr>
            <p:ph type="title" idx="4294967295"/>
          </p:nvPr>
        </p:nvSpPr>
        <p:spPr>
          <a:xfrm>
            <a:off x="1295400" y="990600"/>
            <a:ext cx="7848600" cy="660400"/>
          </a:xfrm>
          <a:noFill/>
        </p:spPr>
        <p:txBody>
          <a:bodyPr lIns="63500" tIns="25400" rIns="63500" bIns="25400" anchor="t">
            <a:spAutoFit/>
          </a:bodyPr>
          <a:lstStyle/>
          <a:p>
            <a:pPr eaLnBrk="1" hangingPunct="1"/>
            <a:r>
              <a:rPr lang="en-US" altLang="zh-CN" smtClean="0">
                <a:ea typeface="宋体" panose="02010600030101010101" pitchFamily="2" charset="-122"/>
              </a:rPr>
              <a:t>The Nature of Software (P3)</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63497" name="Text Box 36"/>
          <p:cNvSpPr txBox="1">
            <a:spLocks noChangeArrowheads="1"/>
          </p:cNvSpPr>
          <p:nvPr/>
        </p:nvSpPr>
        <p:spPr bwMode="auto">
          <a:xfrm>
            <a:off x="0" y="1773238"/>
            <a:ext cx="91440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ts val="600"/>
              </a:spcBef>
              <a:spcAft>
                <a:spcPts val="600"/>
              </a:spcAft>
              <a:buClrTx/>
              <a:buSzTx/>
              <a:buFontTx/>
              <a:buNone/>
              <a:defRPr/>
            </a:pPr>
            <a:r>
              <a:rPr lang="en-US" altLang="zh-CN" i="1" dirty="0" smtClean="0">
                <a:solidFill>
                  <a:schemeClr val="hlink"/>
                </a:solidFill>
                <a:effectLst>
                  <a:outerShdw blurRad="38100" dist="38100" dir="2700000" algn="tl">
                    <a:srgbClr val="000000"/>
                  </a:outerShdw>
                </a:effectLst>
                <a:latin typeface="Palatino" pitchFamily="-128" charset="0"/>
                <a:ea typeface="MS PGothic" panose="020B0600070205080204" pitchFamily="34" charset="-128"/>
              </a:rPr>
              <a:t>Key point</a:t>
            </a:r>
            <a:r>
              <a:rPr lang="zh-CN" altLang="en-US" i="1" dirty="0" smtClean="0">
                <a:solidFill>
                  <a:schemeClr val="hlink"/>
                </a:solidFill>
                <a:effectLst>
                  <a:outerShdw blurRad="38100" dist="38100" dir="2700000" algn="tl">
                    <a:srgbClr val="000000"/>
                  </a:outerShdw>
                </a:effectLst>
                <a:latin typeface="Palatino" pitchFamily="-128" charset="0"/>
                <a:ea typeface="MS PGothic" panose="020B0600070205080204" pitchFamily="34" charset="-128"/>
              </a:rPr>
              <a:t>： </a:t>
            </a:r>
            <a:endParaRPr lang="en-US" altLang="zh-CN" i="1" dirty="0" smtClean="0">
              <a:solidFill>
                <a:schemeClr val="hlink"/>
              </a:solidFill>
              <a:effectLst>
                <a:outerShdw blurRad="38100" dist="38100" dir="2700000" algn="tl">
                  <a:srgbClr val="000000"/>
                </a:outerShdw>
              </a:effectLst>
              <a:latin typeface="Palatino" pitchFamily="-128" charset="0"/>
              <a:ea typeface="MS PGothic" panose="020B0600070205080204" pitchFamily="34" charset="-128"/>
            </a:endParaRPr>
          </a:p>
          <a:p>
            <a:pPr marL="342900" indent="-342900">
              <a:spcBef>
                <a:spcPts val="600"/>
              </a:spcBef>
              <a:spcAft>
                <a:spcPts val="600"/>
              </a:spcAft>
              <a:buClrTx/>
              <a:buSzTx/>
              <a:buFont typeface="Wingdings" panose="05000000000000000000" pitchFamily="2" charset="2"/>
              <a:buChar char="Ø"/>
              <a:defRPr/>
            </a:pPr>
            <a:r>
              <a:rPr lang="en-US" altLang="zh-CN" dirty="0" smtClean="0">
                <a:solidFill>
                  <a:schemeClr val="hlink"/>
                </a:solidFill>
                <a:latin typeface="Palatino" pitchFamily="-128" charset="0"/>
                <a:ea typeface="MS PGothic" panose="020B0600070205080204" pitchFamily="34" charset="-128"/>
              </a:rPr>
              <a:t>Software is both a product and a vehicle that delivers a product</a:t>
            </a:r>
            <a:r>
              <a:rPr lang="en-US" altLang="zh-CN" dirty="0" smtClean="0">
                <a:latin typeface="Palatino" pitchFamily="-128" charset="0"/>
                <a:ea typeface="MS PGothic" panose="020B0600070205080204" pitchFamily="34" charset="-128"/>
              </a:rPr>
              <a:t> </a:t>
            </a:r>
          </a:p>
          <a:p>
            <a:pPr marL="342900" indent="-342900">
              <a:spcBef>
                <a:spcPts val="600"/>
              </a:spcBef>
              <a:spcAft>
                <a:spcPts val="600"/>
              </a:spcAft>
              <a:buClrTx/>
              <a:buSzTx/>
              <a:buFont typeface="Wingdings" panose="05000000000000000000" pitchFamily="2" charset="2"/>
              <a:buChar char="Ø"/>
              <a:defRPr/>
            </a:pPr>
            <a:r>
              <a:rPr lang="en-US" altLang="zh-CN" i="1" dirty="0" smtClean="0">
                <a:solidFill>
                  <a:schemeClr val="folHlink"/>
                </a:solidFill>
                <a:latin typeface="Palatino" pitchFamily="-128" charset="0"/>
                <a:ea typeface="MS PGothic" panose="020B0600070205080204" pitchFamily="34" charset="-128"/>
              </a:rPr>
              <a:t>As a product,</a:t>
            </a:r>
            <a:r>
              <a:rPr lang="en-US" altLang="zh-CN" i="1" dirty="0" smtClean="0">
                <a:latin typeface="Palatino" pitchFamily="-128" charset="0"/>
                <a:ea typeface="MS PGothic" panose="020B0600070205080204" pitchFamily="34" charset="-128"/>
              </a:rPr>
              <a:t> software is an information transformer </a:t>
            </a:r>
            <a:r>
              <a:rPr lang="en-US" altLang="zh-CN" i="1" dirty="0" smtClean="0">
                <a:latin typeface="Palatino" pitchFamily="-128" charset="0"/>
              </a:rPr>
              <a:t>—producing, managing, acquiring, modifying, displaying, or  transmitting etc.</a:t>
            </a:r>
          </a:p>
          <a:p>
            <a:pPr marL="342900" indent="-342900">
              <a:spcBef>
                <a:spcPts val="600"/>
              </a:spcBef>
              <a:spcAft>
                <a:spcPts val="600"/>
              </a:spcAft>
              <a:buClrTx/>
              <a:buSzTx/>
              <a:buFont typeface="Wingdings" panose="05000000000000000000" pitchFamily="2" charset="2"/>
              <a:buChar char="Ø"/>
              <a:defRPr/>
            </a:pPr>
            <a:r>
              <a:rPr lang="en-US" altLang="zh-CN" i="1" dirty="0" smtClean="0">
                <a:solidFill>
                  <a:schemeClr val="folHlink"/>
                </a:solidFill>
                <a:latin typeface="Palatino" pitchFamily="-128" charset="0"/>
                <a:ea typeface="MS PGothic" panose="020B0600070205080204" pitchFamily="34" charset="-128"/>
              </a:rPr>
              <a:t>As a vehicle used to deliver the product,</a:t>
            </a:r>
            <a:r>
              <a:rPr lang="en-US" altLang="zh-CN" i="1" dirty="0" smtClean="0">
                <a:latin typeface="Palatino" pitchFamily="-128" charset="0"/>
                <a:ea typeface="MS PGothic" panose="020B0600070205080204" pitchFamily="34" charset="-128"/>
              </a:rPr>
              <a:t> software acts as the basis for the control of the computer</a:t>
            </a:r>
            <a:r>
              <a:rPr lang="en-US" altLang="zh-CN" i="1" dirty="0" smtClean="0">
                <a:solidFill>
                  <a:schemeClr val="folHlink"/>
                </a:solidFill>
                <a:latin typeface="Palatino" pitchFamily="-128" charset="0"/>
                <a:ea typeface="MS PGothic" panose="020B0600070205080204" pitchFamily="34" charset="-128"/>
              </a:rPr>
              <a:t>(OS)</a:t>
            </a:r>
            <a:r>
              <a:rPr lang="en-US" altLang="zh-CN" i="1" dirty="0" smtClean="0">
                <a:latin typeface="Palatino" pitchFamily="-128" charset="0"/>
                <a:ea typeface="MS PGothic" panose="020B0600070205080204" pitchFamily="34" charset="-128"/>
              </a:rPr>
              <a:t>, the communication of information</a:t>
            </a:r>
            <a:r>
              <a:rPr lang="en-US" altLang="zh-CN" i="1" dirty="0" smtClean="0">
                <a:solidFill>
                  <a:schemeClr val="folHlink"/>
                </a:solidFill>
                <a:latin typeface="Palatino" pitchFamily="-128" charset="0"/>
                <a:ea typeface="MS PGothic" panose="020B0600070205080204" pitchFamily="34" charset="-128"/>
              </a:rPr>
              <a:t>(NET)</a:t>
            </a:r>
            <a:r>
              <a:rPr lang="en-US" altLang="zh-CN" i="1" dirty="0" smtClean="0">
                <a:latin typeface="Palatino" pitchFamily="-128" charset="0"/>
                <a:ea typeface="MS PGothic" panose="020B0600070205080204" pitchFamily="34" charset="-128"/>
              </a:rPr>
              <a:t>, and the creation and control of the other programs</a:t>
            </a:r>
            <a:r>
              <a:rPr lang="en-US" altLang="zh-CN" i="1" dirty="0" smtClean="0">
                <a:solidFill>
                  <a:schemeClr val="folHlink"/>
                </a:solidFill>
                <a:latin typeface="Palatino" pitchFamily="-128" charset="0"/>
                <a:ea typeface="MS PGothic" panose="020B0600070205080204" pitchFamily="34" charset="-128"/>
              </a:rPr>
              <a:t>(tools and environments)</a:t>
            </a:r>
            <a:r>
              <a:rPr lang="en-US" altLang="zh-CN" i="1" dirty="0" smtClean="0">
                <a:latin typeface="Palatino" pitchFamily="-128" charset="0"/>
                <a:ea typeface="MS PGothic" panose="020B0600070205080204" pitchFamily="34" charset="-128"/>
              </a:rPr>
              <a:t>.</a:t>
            </a:r>
            <a:endParaRPr lang="en-US" altLang="zh-CN" dirty="0" smtClean="0">
              <a:latin typeface="Palatino" pitchFamily="-128" charset="0"/>
              <a:ea typeface="MS PGothic" panose="020B0600070205080204" pitchFamily="34" charset="-128"/>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437" y="4941168"/>
            <a:ext cx="3925531"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57005" y="4158605"/>
            <a:ext cx="4034607" cy="2585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95FBC715-0467-4B87-B67F-5BF62C105173}" type="slidenum">
              <a:rPr lang="en-US" altLang="zh-CN" sz="1000">
                <a:ea typeface="MS PGothic" panose="020B0600070205080204" pitchFamily="34" charset="-128"/>
              </a:rPr>
              <a:pPr algn="r" eaLnBrk="1" hangingPunct="1">
                <a:spcBef>
                  <a:spcPct val="0"/>
                </a:spcBef>
                <a:buClrTx/>
                <a:buSzTx/>
                <a:buFontTx/>
                <a:buNone/>
              </a:pPr>
              <a:t>6</a:t>
            </a:fld>
            <a:endParaRPr lang="en-US" altLang="zh-CN" sz="1000">
              <a:ea typeface="MS PGothic" panose="020B0600070205080204" pitchFamily="34" charset="-128"/>
            </a:endParaRPr>
          </a:p>
        </p:txBody>
      </p:sp>
      <p:sp>
        <p:nvSpPr>
          <p:cNvPr id="12293" name="Rectangle 2"/>
          <p:cNvSpPr>
            <a:spLocks noGrp="1" noChangeArrowheads="1"/>
          </p:cNvSpPr>
          <p:nvPr>
            <p:ph type="title" idx="4294967295"/>
          </p:nvPr>
        </p:nvSpPr>
        <p:spPr>
          <a:xfrm>
            <a:off x="1187624" y="620688"/>
            <a:ext cx="7848600" cy="660400"/>
          </a:xfrm>
          <a:noFill/>
        </p:spPr>
        <p:txBody>
          <a:bodyPr lIns="63500" tIns="25400" rIns="63500" bIns="25400" anchor="t">
            <a:spAutoFit/>
          </a:bodyPr>
          <a:lstStyle/>
          <a:p>
            <a:pPr eaLnBrk="1" hangingPunct="1"/>
            <a:r>
              <a:rPr lang="en-US" altLang="zh-CN" smtClean="0">
                <a:ea typeface="宋体" panose="02010600030101010101" pitchFamily="2" charset="-122"/>
              </a:rPr>
              <a:t>What is Software? (P4)</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61449" name="Text Box 36"/>
          <p:cNvSpPr txBox="1">
            <a:spLocks noChangeArrowheads="1"/>
          </p:cNvSpPr>
          <p:nvPr/>
        </p:nvSpPr>
        <p:spPr bwMode="auto">
          <a:xfrm>
            <a:off x="288032" y="1268760"/>
            <a:ext cx="8748464"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buClr>
                <a:srgbClr val="00B050"/>
              </a:buClr>
              <a:defRPr/>
            </a:pPr>
            <a:r>
              <a:rPr lang="en-US" altLang="zh-CN" i="1" dirty="0" smtClean="0">
                <a:solidFill>
                  <a:schemeClr val="hlink"/>
                </a:solidFill>
                <a:effectLst>
                  <a:outerShdw blurRad="38100" dist="38100" dir="2700000" algn="tl">
                    <a:srgbClr val="000000"/>
                  </a:outerShdw>
                </a:effectLst>
                <a:latin typeface="Verdana" panose="020B0604030504040204" pitchFamily="34" charset="0"/>
                <a:ea typeface="Verdana" panose="020B0604030504040204" pitchFamily="34" charset="0"/>
              </a:rPr>
              <a:t>How should we define software?</a:t>
            </a:r>
          </a:p>
          <a:p>
            <a:pPr marL="457200" indent="-457200">
              <a:spcBef>
                <a:spcPts val="600"/>
              </a:spcBef>
              <a:buClr>
                <a:srgbClr val="00B050"/>
              </a:buClr>
              <a:buFont typeface="+mj-ea"/>
              <a:buAutoNum type="circleNumDbPlain"/>
              <a:defRPr/>
            </a:pPr>
            <a:r>
              <a:rPr lang="en-US" altLang="zh-CN" i="1" dirty="0" smtClean="0">
                <a:solidFill>
                  <a:schemeClr val="folHlink"/>
                </a:solidFill>
                <a:latin typeface="Verdana" panose="020B0604030504040204" pitchFamily="34" charset="0"/>
                <a:ea typeface="Verdana" panose="020B0604030504040204" pitchFamily="34" charset="0"/>
              </a:rPr>
              <a:t>instructions</a:t>
            </a:r>
            <a:r>
              <a:rPr lang="en-US" altLang="zh-CN" i="1" dirty="0" smtClean="0">
                <a:latin typeface="Verdana" panose="020B0604030504040204" pitchFamily="34" charset="0"/>
                <a:ea typeface="Verdana" panose="020B0604030504040204" pitchFamily="34" charset="0"/>
              </a:rPr>
              <a:t> (computer programs) that when executed provide desired features, function, and performance; </a:t>
            </a:r>
          </a:p>
          <a:p>
            <a:pPr marL="457200" indent="-457200">
              <a:spcBef>
                <a:spcPts val="600"/>
              </a:spcBef>
              <a:buClr>
                <a:srgbClr val="00B050"/>
              </a:buClr>
              <a:buFont typeface="+mj-ea"/>
              <a:buAutoNum type="circleNumDbPlain"/>
              <a:defRPr/>
            </a:pPr>
            <a:r>
              <a:rPr lang="en-US" altLang="zh-CN" i="1" dirty="0" smtClean="0">
                <a:solidFill>
                  <a:schemeClr val="folHlink"/>
                </a:solidFill>
                <a:latin typeface="Verdana" panose="020B0604030504040204" pitchFamily="34" charset="0"/>
                <a:ea typeface="Verdana" panose="020B0604030504040204" pitchFamily="34" charset="0"/>
              </a:rPr>
              <a:t>data structures</a:t>
            </a:r>
            <a:r>
              <a:rPr lang="en-US" altLang="zh-CN" i="1" dirty="0" smtClean="0">
                <a:latin typeface="Verdana" panose="020B0604030504040204" pitchFamily="34" charset="0"/>
                <a:ea typeface="Verdana" panose="020B0604030504040204" pitchFamily="34" charset="0"/>
              </a:rPr>
              <a:t> that enable the programs to adequately manipulate information and</a:t>
            </a:r>
          </a:p>
          <a:p>
            <a:pPr marL="457200" indent="-457200">
              <a:spcBef>
                <a:spcPts val="600"/>
              </a:spcBef>
              <a:buClr>
                <a:srgbClr val="00B050"/>
              </a:buClr>
              <a:buFont typeface="+mj-ea"/>
              <a:buAutoNum type="circleNumDbPlain"/>
              <a:defRPr/>
            </a:pPr>
            <a:r>
              <a:rPr lang="en-US" altLang="zh-CN" i="1" dirty="0" smtClean="0">
                <a:solidFill>
                  <a:schemeClr val="folHlink"/>
                </a:solidFill>
                <a:latin typeface="Verdana" panose="020B0604030504040204" pitchFamily="34" charset="0"/>
                <a:ea typeface="Verdana" panose="020B0604030504040204" pitchFamily="34" charset="0"/>
              </a:rPr>
              <a:t>documentation</a:t>
            </a:r>
            <a:r>
              <a:rPr lang="en-US" altLang="zh-CN" i="1" dirty="0" smtClean="0">
                <a:latin typeface="Verdana" panose="020B0604030504040204" pitchFamily="34" charset="0"/>
                <a:ea typeface="Verdana" panose="020B0604030504040204" pitchFamily="34" charset="0"/>
              </a:rPr>
              <a:t> that describes the operation and use of the programs.</a:t>
            </a:r>
            <a:r>
              <a:rPr lang="en-US" altLang="zh-CN" dirty="0" smtClean="0">
                <a:latin typeface="Verdana" panose="020B0604030504040204" pitchFamily="34" charset="0"/>
                <a:ea typeface="Verdana" panose="020B0604030504040204" pitchFamily="34" charset="0"/>
              </a:rPr>
              <a:t> </a:t>
            </a:r>
          </a:p>
          <a:p>
            <a:pPr marL="457200" indent="-457200">
              <a:spcBef>
                <a:spcPts val="600"/>
              </a:spcBef>
              <a:buClr>
                <a:srgbClr val="00B050"/>
              </a:buClr>
              <a:buFont typeface="+mj-ea"/>
              <a:buAutoNum type="circleNumDbPlain"/>
              <a:defRPr/>
            </a:pPr>
            <a:r>
              <a:rPr lang="en-US" altLang="zh-CN" i="1" dirty="0" smtClean="0">
                <a:solidFill>
                  <a:schemeClr val="folHlink"/>
                </a:solidFill>
                <a:latin typeface="Verdana" panose="020B0604030504040204" pitchFamily="34" charset="0"/>
                <a:ea typeface="Verdana" panose="020B0604030504040204" pitchFamily="34" charset="0"/>
              </a:rPr>
              <a:t>service</a:t>
            </a:r>
            <a:r>
              <a:rPr lang="en-US" altLang="zh-CN" i="1" dirty="0" smtClean="0">
                <a:latin typeface="Verdana" panose="020B0604030504040204" pitchFamily="34" charset="0"/>
                <a:ea typeface="Verdana" panose="020B0604030504040204" pitchFamily="34" charset="0"/>
              </a:rPr>
              <a:t> based on Knowledge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49">
                                            <p:txEl>
                                              <p:pRg st="4" end="4"/>
                                            </p:txEl>
                                          </p:spTgt>
                                        </p:tgtEl>
                                        <p:attrNameLst>
                                          <p:attrName>style.visibility</p:attrName>
                                        </p:attrNameLst>
                                      </p:cBhvr>
                                      <p:to>
                                        <p:strVal val="visible"/>
                                      </p:to>
                                    </p:set>
                                    <p:animEffect transition="in" filter="wipe(left)">
                                      <p:cBhvr>
                                        <p:cTn id="7" dur="500"/>
                                        <p:tgtEl>
                                          <p:spTgt spid="61449">
                                            <p:txEl>
                                              <p:pRg st="4" end="4"/>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12291"/>
                                        </p:tgtEl>
                                        <p:attrNameLst>
                                          <p:attrName>style.visibility</p:attrName>
                                        </p:attrNameLst>
                                      </p:cBhvr>
                                      <p:to>
                                        <p:strVal val="visible"/>
                                      </p:to>
                                    </p:set>
                                    <p:anim calcmode="lin" valueType="num">
                                      <p:cBhvr>
                                        <p:cTn id="10" dur="500" fill="hold"/>
                                        <p:tgtEl>
                                          <p:spTgt spid="12291"/>
                                        </p:tgtEl>
                                        <p:attrNameLst>
                                          <p:attrName>ppt_w</p:attrName>
                                        </p:attrNameLst>
                                      </p:cBhvr>
                                      <p:tavLst>
                                        <p:tav tm="0">
                                          <p:val>
                                            <p:fltVal val="0"/>
                                          </p:val>
                                        </p:tav>
                                        <p:tav tm="100000">
                                          <p:val>
                                            <p:strVal val="#ppt_w"/>
                                          </p:val>
                                        </p:tav>
                                      </p:tavLst>
                                    </p:anim>
                                    <p:anim calcmode="lin" valueType="num">
                                      <p:cBhvr>
                                        <p:cTn id="11" dur="500" fill="hold"/>
                                        <p:tgtEl>
                                          <p:spTgt spid="12291"/>
                                        </p:tgtEl>
                                        <p:attrNameLst>
                                          <p:attrName>ppt_h</p:attrName>
                                        </p:attrNameLst>
                                      </p:cBhvr>
                                      <p:tavLst>
                                        <p:tav tm="0">
                                          <p:val>
                                            <p:fltVal val="0"/>
                                          </p:val>
                                        </p:tav>
                                        <p:tav tm="100000">
                                          <p:val>
                                            <p:strVal val="#ppt_h"/>
                                          </p:val>
                                        </p:tav>
                                      </p:tavLst>
                                    </p:anim>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294188"/>
            <a:ext cx="91440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E31A86BF-48BB-4E0F-8AB3-6407A0DA261C}" type="slidenum">
              <a:rPr lang="en-US" altLang="zh-CN" sz="1000">
                <a:ea typeface="MS PGothic" panose="020B0600070205080204" pitchFamily="34" charset="-128"/>
              </a:rPr>
              <a:pPr algn="r" eaLnBrk="1" hangingPunct="1">
                <a:spcBef>
                  <a:spcPct val="0"/>
                </a:spcBef>
                <a:buClrTx/>
                <a:buSzTx/>
                <a:buFontTx/>
                <a:buNone/>
              </a:pPr>
              <a:t>7</a:t>
            </a:fld>
            <a:endParaRPr lang="en-US" altLang="zh-CN" sz="1000">
              <a:ea typeface="MS PGothic" panose="020B0600070205080204" pitchFamily="34" charset="-128"/>
            </a:endParaRPr>
          </a:p>
        </p:txBody>
      </p:sp>
      <p:sp>
        <p:nvSpPr>
          <p:cNvPr id="14340" name="Rectangle 2"/>
          <p:cNvSpPr>
            <a:spLocks noGrp="1" noChangeArrowheads="1"/>
          </p:cNvSpPr>
          <p:nvPr>
            <p:ph type="title" idx="4294967295"/>
          </p:nvPr>
        </p:nvSpPr>
        <p:spPr>
          <a:xfrm>
            <a:off x="1042988" y="390525"/>
            <a:ext cx="8101012" cy="1282700"/>
          </a:xfrm>
          <a:noFill/>
        </p:spPr>
        <p:txBody>
          <a:bodyPr lIns="63500" tIns="25400" rIns="63500" bIns="25400" anchor="t">
            <a:spAutoFit/>
          </a:bodyPr>
          <a:lstStyle/>
          <a:p>
            <a:pPr eaLnBrk="1" hangingPunct="1"/>
            <a:r>
              <a:rPr lang="en-US" altLang="zh-CN" smtClean="0">
                <a:ea typeface="宋体" panose="02010600030101010101" pitchFamily="2" charset="-122"/>
              </a:rPr>
              <a:t>different from other</a:t>
            </a:r>
            <a:br>
              <a:rPr lang="en-US" altLang="zh-CN" smtClean="0">
                <a:ea typeface="宋体" panose="02010600030101010101" pitchFamily="2" charset="-122"/>
              </a:rPr>
            </a:br>
            <a:r>
              <a:rPr lang="en-US" altLang="zh-CN" smtClean="0">
                <a:ea typeface="宋体" panose="02010600030101010101" pitchFamily="2" charset="-122"/>
              </a:rPr>
              <a:t>things that human beings build P(5)</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4345" name="Rectangle 3"/>
          <p:cNvSpPr>
            <a:spLocks noChangeArrowheads="1"/>
          </p:cNvSpPr>
          <p:nvPr/>
        </p:nvSpPr>
        <p:spPr bwMode="auto">
          <a:xfrm>
            <a:off x="0" y="1844675"/>
            <a:ext cx="91440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spcBef>
                <a:spcPts val="600"/>
              </a:spcBef>
            </a:pPr>
            <a:r>
              <a:rPr lang="en-US" altLang="zh-CN">
                <a:latin typeface="Arial" panose="020B0604020202020204" pitchFamily="34" charset="0"/>
              </a:rPr>
              <a:t>Software is a logical rather than a physical system element</a:t>
            </a:r>
          </a:p>
          <a:p>
            <a:pPr lvl="1" eaLnBrk="1" hangingPunct="1">
              <a:lnSpc>
                <a:spcPct val="90000"/>
              </a:lnSpc>
              <a:spcBef>
                <a:spcPts val="600"/>
              </a:spcBef>
            </a:pPr>
            <a:r>
              <a:rPr lang="en-US" altLang="zh-CN"/>
              <a:t>Software is engineered not manufactured.</a:t>
            </a:r>
          </a:p>
          <a:p>
            <a:pPr eaLnBrk="1" hangingPunct="1">
              <a:lnSpc>
                <a:spcPct val="90000"/>
              </a:lnSpc>
              <a:spcBef>
                <a:spcPts val="600"/>
              </a:spcBef>
            </a:pPr>
            <a:r>
              <a:rPr lang="en-US" altLang="zh-CN"/>
              <a:t>Software does not wear out, but it does deteriorate.</a:t>
            </a:r>
          </a:p>
          <a:p>
            <a:pPr lvl="1" eaLnBrk="1" hangingPunct="1">
              <a:spcBef>
                <a:spcPts val="600"/>
              </a:spcBef>
            </a:pPr>
            <a:r>
              <a:rPr lang="en-US" altLang="zh-CN" i="1">
                <a:solidFill>
                  <a:schemeClr val="folHlink"/>
                </a:solidFill>
                <a:latin typeface="Palatino" pitchFamily="-128" charset="0"/>
              </a:rPr>
              <a:t>advice</a:t>
            </a:r>
            <a:r>
              <a:rPr lang="zh-CN" altLang="en-US" i="1">
                <a:solidFill>
                  <a:schemeClr val="folHlink"/>
                </a:solidFill>
                <a:latin typeface="Palatino" pitchFamily="-128" charset="0"/>
              </a:rPr>
              <a:t>：</a:t>
            </a:r>
            <a:r>
              <a:rPr lang="en-US" altLang="zh-CN" i="1">
                <a:solidFill>
                  <a:schemeClr val="folHlink"/>
                </a:solidFill>
                <a:latin typeface="Palatino" pitchFamily="-128" charset="0"/>
              </a:rPr>
              <a:t>If you want to reduce software deterioration, you’ll have to do better software design.</a:t>
            </a:r>
          </a:p>
          <a:p>
            <a:pPr lvl="1" eaLnBrk="1" hangingPunct="1">
              <a:spcBef>
                <a:spcPts val="600"/>
              </a:spcBef>
            </a:pPr>
            <a:r>
              <a:rPr lang="en-US" altLang="zh-CN" i="1">
                <a:solidFill>
                  <a:schemeClr val="folHlink"/>
                </a:solidFill>
                <a:latin typeface="Palatino" pitchFamily="-128" charset="0"/>
              </a:rPr>
              <a:t>key point</a:t>
            </a:r>
            <a:r>
              <a:rPr lang="zh-CN" altLang="en-US" i="1">
                <a:solidFill>
                  <a:schemeClr val="folHlink"/>
                </a:solidFill>
                <a:latin typeface="Palatino" pitchFamily="-128" charset="0"/>
              </a:rPr>
              <a:t>：</a:t>
            </a:r>
            <a:r>
              <a:rPr lang="en-US" altLang="zh-CN" i="1">
                <a:solidFill>
                  <a:schemeClr val="folHlink"/>
                </a:solidFill>
                <a:latin typeface="Palatino" pitchFamily="-128" charset="0"/>
              </a:rPr>
              <a:t>Software engineering methods strive to reduce the magnitude of the spikes and the slope of then actual curve</a:t>
            </a:r>
            <a:r>
              <a:rPr lang="en-US" altLang="zh-CN">
                <a:solidFill>
                  <a:schemeClr val="folHlink"/>
                </a:solidFill>
                <a:latin typeface="Palatino" pitchFamily="-128" charset="0"/>
              </a:rPr>
              <a:t>.</a:t>
            </a:r>
            <a:endParaRPr lang="en-US" altLang="zh-CN"/>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16924CAE-6A07-4180-AE22-CBA9A24EA8CE}" type="slidenum">
              <a:rPr lang="en-US" altLang="zh-CN" sz="1000">
                <a:ea typeface="MS PGothic" panose="020B0600070205080204" pitchFamily="34" charset="-128"/>
              </a:rPr>
              <a:pPr algn="r" eaLnBrk="1" hangingPunct="1">
                <a:spcBef>
                  <a:spcPct val="0"/>
                </a:spcBef>
                <a:buClrTx/>
                <a:buSzTx/>
                <a:buFontTx/>
                <a:buNone/>
              </a:pPr>
              <a:t>8</a:t>
            </a:fld>
            <a:endParaRPr lang="en-US" altLang="zh-CN" sz="1000">
              <a:ea typeface="MS PGothic" panose="020B0600070205080204" pitchFamily="34" charset="-128"/>
            </a:endParaRPr>
          </a:p>
        </p:txBody>
      </p:sp>
      <p:sp>
        <p:nvSpPr>
          <p:cNvPr id="16387" name="Rectangle 2"/>
          <p:cNvSpPr>
            <a:spLocks noGrp="1" noChangeArrowheads="1"/>
          </p:cNvSpPr>
          <p:nvPr>
            <p:ph type="title" idx="4294967295"/>
          </p:nvPr>
        </p:nvSpPr>
        <p:spPr>
          <a:xfrm>
            <a:off x="1116013" y="990600"/>
            <a:ext cx="8027987" cy="666750"/>
          </a:xfrm>
          <a:noFill/>
        </p:spPr>
        <p:txBody>
          <a:bodyPr lIns="63500" tIns="25400" rIns="63500" bIns="25400" anchor="t">
            <a:spAutoFit/>
          </a:bodyPr>
          <a:lstStyle/>
          <a:p>
            <a:pPr eaLnBrk="1" hangingPunct="1"/>
            <a:r>
              <a:rPr lang="en-US" altLang="zh-CN" smtClean="0">
                <a:ea typeface="宋体" panose="02010600030101010101" pitchFamily="2" charset="-122"/>
              </a:rPr>
              <a:t>Software Application Domains P(6)</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6392" name="Rectangle 3"/>
          <p:cNvSpPr>
            <a:spLocks noChangeArrowheads="1"/>
          </p:cNvSpPr>
          <p:nvPr/>
        </p:nvSpPr>
        <p:spPr bwMode="auto">
          <a:xfrm>
            <a:off x="3492500" y="1773238"/>
            <a:ext cx="56515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System software</a:t>
            </a:r>
          </a:p>
          <a:p>
            <a:pPr eaLnBrk="1" hangingPunct="1">
              <a:lnSpc>
                <a:spcPct val="90000"/>
              </a:lnSpc>
            </a:pPr>
            <a:r>
              <a:rPr lang="en-US" altLang="zh-CN" b="1"/>
              <a:t>Application software</a:t>
            </a:r>
          </a:p>
          <a:p>
            <a:pPr lvl="1" eaLnBrk="1" hangingPunct="1">
              <a:lnSpc>
                <a:spcPct val="90000"/>
              </a:lnSpc>
            </a:pPr>
            <a:r>
              <a:rPr lang="en-US" altLang="zh-CN" sz="2400" b="1">
                <a:solidFill>
                  <a:srgbClr val="FF0000"/>
                </a:solidFill>
              </a:rPr>
              <a:t>Engineering or Scientific Software</a:t>
            </a:r>
          </a:p>
          <a:p>
            <a:pPr lvl="1" eaLnBrk="1" hangingPunct="1">
              <a:lnSpc>
                <a:spcPct val="90000"/>
              </a:lnSpc>
            </a:pPr>
            <a:r>
              <a:rPr lang="en-US" altLang="zh-CN" sz="2400" b="1">
                <a:solidFill>
                  <a:srgbClr val="FF0000"/>
                </a:solidFill>
              </a:rPr>
              <a:t>Embedded software</a:t>
            </a:r>
          </a:p>
          <a:p>
            <a:pPr lvl="1" eaLnBrk="1" hangingPunct="1">
              <a:lnSpc>
                <a:spcPct val="90000"/>
              </a:lnSpc>
            </a:pPr>
            <a:r>
              <a:rPr lang="en-US" altLang="zh-CN" sz="2400" b="1">
                <a:solidFill>
                  <a:srgbClr val="FF0000"/>
                </a:solidFill>
              </a:rPr>
              <a:t>Product-line software (includes entertainment software)</a:t>
            </a:r>
          </a:p>
          <a:p>
            <a:pPr lvl="1" eaLnBrk="1" hangingPunct="1">
              <a:lnSpc>
                <a:spcPct val="90000"/>
              </a:lnSpc>
            </a:pPr>
            <a:r>
              <a:rPr lang="en-US" altLang="zh-CN" sz="2400" b="1">
                <a:solidFill>
                  <a:srgbClr val="FF0000"/>
                </a:solidFill>
              </a:rPr>
              <a:t>Web-Applications</a:t>
            </a:r>
          </a:p>
          <a:p>
            <a:pPr lvl="1" eaLnBrk="1" hangingPunct="1">
              <a:lnSpc>
                <a:spcPct val="90000"/>
              </a:lnSpc>
            </a:pPr>
            <a:r>
              <a:rPr lang="en-US" altLang="zh-CN" sz="2400" b="1">
                <a:solidFill>
                  <a:srgbClr val="FF0000"/>
                </a:solidFill>
              </a:rPr>
              <a:t>Artificial intelligence software</a:t>
            </a:r>
          </a:p>
        </p:txBody>
      </p:sp>
      <p:pic>
        <p:nvPicPr>
          <p:cNvPr id="16393" name="图片 8"/>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773238"/>
            <a:ext cx="3492500"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txBox="1">
            <a:spLocks noGrp="1"/>
          </p:cNvSpPr>
          <p:nvPr/>
        </p:nvSpPr>
        <p:spPr bwMode="auto">
          <a:xfrm>
            <a:off x="7543800" y="6248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r" eaLnBrk="1" hangingPunct="1">
              <a:spcBef>
                <a:spcPct val="0"/>
              </a:spcBef>
              <a:buClrTx/>
              <a:buSzTx/>
              <a:buFontTx/>
              <a:buNone/>
            </a:pPr>
            <a:fld id="{D8A1D15D-C148-4D35-BA4B-34E9C96749C3}" type="slidenum">
              <a:rPr lang="en-US" altLang="zh-CN" sz="1000">
                <a:ea typeface="MS PGothic" panose="020B0600070205080204" pitchFamily="34" charset="-128"/>
              </a:rPr>
              <a:pPr algn="r" eaLnBrk="1" hangingPunct="1">
                <a:spcBef>
                  <a:spcPct val="0"/>
                </a:spcBef>
                <a:buClrTx/>
                <a:buSzTx/>
                <a:buFontTx/>
                <a:buNone/>
              </a:pPr>
              <a:t>9</a:t>
            </a:fld>
            <a:endParaRPr lang="en-US" altLang="zh-CN" sz="1000">
              <a:ea typeface="MS PGothic" panose="020B0600070205080204" pitchFamily="34" charset="-128"/>
            </a:endParaRPr>
          </a:p>
        </p:txBody>
      </p:sp>
      <p:sp>
        <p:nvSpPr>
          <p:cNvPr id="18435" name="Rectangle 2"/>
          <p:cNvSpPr>
            <a:spLocks noGrp="1" noChangeArrowheads="1"/>
          </p:cNvSpPr>
          <p:nvPr>
            <p:ph type="title" idx="4294967295"/>
          </p:nvPr>
        </p:nvSpPr>
        <p:spPr>
          <a:xfrm>
            <a:off x="1295400" y="990600"/>
            <a:ext cx="7848600" cy="666750"/>
          </a:xfrm>
          <a:noFill/>
        </p:spPr>
        <p:txBody>
          <a:bodyPr lIns="63500" tIns="25400" rIns="63500" bIns="25400" anchor="t">
            <a:spAutoFit/>
          </a:bodyPr>
          <a:lstStyle/>
          <a:p>
            <a:pPr eaLnBrk="1" hangingPunct="1"/>
            <a:r>
              <a:rPr lang="zh-CN" altLang="en-US" smtClean="0">
                <a:ea typeface="宋体" panose="02010600030101010101" pitchFamily="2" charset="-122"/>
              </a:rPr>
              <a:t>应用软件分类</a:t>
            </a:r>
            <a:r>
              <a:rPr lang="en-US" altLang="zh-CN" smtClean="0">
                <a:ea typeface="宋体" panose="02010600030101010101" pitchFamily="2" charset="-122"/>
              </a:rPr>
              <a:t>-form Wikipedia</a:t>
            </a: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a:p>
            <a:pPr>
              <a:lnSpc>
                <a:spcPct val="90000"/>
              </a:lnSpc>
              <a:defRPr/>
            </a:pPr>
            <a:endParaRPr lang="en-US" altLang="zh-CN" sz="2400" b="1">
              <a:solidFill>
                <a:schemeClr val="tx1"/>
              </a:solidFill>
              <a:effectLst>
                <a:outerShdw blurRad="38100" dist="38100" dir="2700000" algn="tl">
                  <a:srgbClr val="FFFFFF"/>
                </a:outerShdw>
              </a:effectLst>
              <a:latin typeface="Palatino" pitchFamily="-128" charset="0"/>
              <a:ea typeface="宋体" charset="-122"/>
            </a:endParaRPr>
          </a:p>
        </p:txBody>
      </p:sp>
      <p:sp>
        <p:nvSpPr>
          <p:cNvPr id="18440" name="Rectangle 3"/>
          <p:cNvSpPr>
            <a:spLocks noChangeArrowheads="1"/>
          </p:cNvSpPr>
          <p:nvPr/>
        </p:nvSpPr>
        <p:spPr bwMode="auto">
          <a:xfrm>
            <a:off x="827088" y="1773238"/>
            <a:ext cx="8316912"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eaLnBrk="1" hangingPunct="1">
              <a:lnSpc>
                <a:spcPct val="90000"/>
              </a:lnSpc>
            </a:pPr>
            <a:r>
              <a:rPr lang="en-US" altLang="zh-CN" b="1"/>
              <a:t>1.  </a:t>
            </a:r>
            <a:r>
              <a:rPr lang="zh-CN" altLang="en-US" b="1"/>
              <a:t>文字处理软件</a:t>
            </a:r>
            <a:endParaRPr lang="en-US" altLang="zh-CN" b="1"/>
          </a:p>
          <a:p>
            <a:pPr lvl="1" eaLnBrk="1" hangingPunct="1">
              <a:lnSpc>
                <a:spcPct val="90000"/>
              </a:lnSpc>
            </a:pPr>
            <a:r>
              <a:rPr lang="en-US" altLang="zh-CN" b="1"/>
              <a:t>WPS Office</a:t>
            </a:r>
            <a:r>
              <a:rPr lang="zh-CN" altLang="en-US" b="1"/>
              <a:t>、</a:t>
            </a:r>
            <a:r>
              <a:rPr lang="en-US" altLang="zh-CN" b="1"/>
              <a:t>Microsoft Office</a:t>
            </a:r>
            <a:r>
              <a:rPr lang="zh-CN" altLang="en-US" b="1"/>
              <a:t>、</a:t>
            </a:r>
            <a:r>
              <a:rPr lang="en-US" altLang="zh-CN" b="1"/>
              <a:t>LibreOffice</a:t>
            </a:r>
            <a:r>
              <a:rPr lang="zh-CN" altLang="en-US" b="1"/>
              <a:t>、</a:t>
            </a:r>
            <a:r>
              <a:rPr lang="en-US" altLang="zh-CN" b="1"/>
              <a:t>Google Docs</a:t>
            </a:r>
          </a:p>
          <a:p>
            <a:pPr eaLnBrk="1" hangingPunct="1">
              <a:lnSpc>
                <a:spcPct val="90000"/>
              </a:lnSpc>
            </a:pPr>
            <a:r>
              <a:rPr lang="en-US" altLang="zh-CN" b="1"/>
              <a:t>2.  </a:t>
            </a:r>
            <a:r>
              <a:rPr lang="zh-CN" altLang="en-US" b="1"/>
              <a:t>信息管理软件</a:t>
            </a:r>
            <a:endParaRPr lang="en-US" altLang="zh-CN" b="1"/>
          </a:p>
          <a:p>
            <a:pPr lvl="1" eaLnBrk="1" hangingPunct="1">
              <a:lnSpc>
                <a:spcPct val="90000"/>
              </a:lnSpc>
            </a:pPr>
            <a:r>
              <a:rPr lang="en-US" altLang="zh-CN" b="1"/>
              <a:t>Oracle Database</a:t>
            </a:r>
            <a:r>
              <a:rPr lang="zh-CN" altLang="en-US" b="1"/>
              <a:t>数据库、</a:t>
            </a:r>
            <a:r>
              <a:rPr lang="en-US" altLang="zh-CN" b="1"/>
              <a:t>SQL Server</a:t>
            </a:r>
            <a:r>
              <a:rPr lang="zh-CN" altLang="en-US" b="1"/>
              <a:t>数据库</a:t>
            </a:r>
          </a:p>
          <a:p>
            <a:pPr eaLnBrk="1" hangingPunct="1">
              <a:lnSpc>
                <a:spcPct val="90000"/>
              </a:lnSpc>
            </a:pPr>
            <a:r>
              <a:rPr lang="en-US" altLang="zh-CN" b="1"/>
              <a:t>3.  </a:t>
            </a:r>
            <a:r>
              <a:rPr lang="zh-CN" altLang="en-US" b="1"/>
              <a:t>辅助设计软件：如</a:t>
            </a:r>
            <a:r>
              <a:rPr lang="en-US" altLang="zh-CN" b="1"/>
              <a:t>CATIA</a:t>
            </a:r>
            <a:r>
              <a:rPr lang="zh-CN" altLang="en-US" b="1"/>
              <a:t>、</a:t>
            </a:r>
            <a:r>
              <a:rPr lang="en-US" altLang="zh-CN" b="1"/>
              <a:t>NX</a:t>
            </a:r>
            <a:r>
              <a:rPr lang="zh-CN" altLang="en-US" b="1"/>
              <a:t>、</a:t>
            </a:r>
            <a:r>
              <a:rPr lang="en-US" altLang="zh-CN" b="1"/>
              <a:t>AutoCAD</a:t>
            </a:r>
          </a:p>
          <a:p>
            <a:pPr eaLnBrk="1" hangingPunct="1">
              <a:lnSpc>
                <a:spcPct val="90000"/>
              </a:lnSpc>
            </a:pPr>
            <a:r>
              <a:rPr lang="en-US" altLang="zh-CN" b="1"/>
              <a:t>4.  </a:t>
            </a:r>
            <a:r>
              <a:rPr lang="zh-CN" altLang="en-US" b="1"/>
              <a:t>实时控制软件</a:t>
            </a:r>
          </a:p>
          <a:p>
            <a:pPr eaLnBrk="1" hangingPunct="1">
              <a:lnSpc>
                <a:spcPct val="90000"/>
              </a:lnSpc>
            </a:pPr>
            <a:r>
              <a:rPr lang="en-US" altLang="zh-CN" b="1"/>
              <a:t>5.  </a:t>
            </a:r>
            <a:r>
              <a:rPr lang="zh-CN" altLang="en-US" b="1"/>
              <a:t>教育与娱乐软件</a:t>
            </a:r>
          </a:p>
          <a:p>
            <a:pPr eaLnBrk="1" hangingPunct="1">
              <a:lnSpc>
                <a:spcPct val="90000"/>
              </a:lnSpc>
            </a:pPr>
            <a:r>
              <a:rPr lang="en-US" altLang="zh-CN" b="1"/>
              <a:t>6.  </a:t>
            </a:r>
            <a:r>
              <a:rPr lang="zh-CN" altLang="en-US" b="1"/>
              <a:t>图形图像软件</a:t>
            </a:r>
            <a:endParaRPr lang="en-US" altLang="zh-CN" b="1"/>
          </a:p>
          <a:p>
            <a:pPr lvl="1" eaLnBrk="1" hangingPunct="1">
              <a:lnSpc>
                <a:spcPct val="90000"/>
              </a:lnSpc>
            </a:pPr>
            <a:r>
              <a:rPr lang="en-US" altLang="zh-CN" b="1"/>
              <a:t>Adobe Photoshop</a:t>
            </a:r>
            <a:r>
              <a:rPr lang="zh-CN" altLang="en-US" b="1"/>
              <a:t>、</a:t>
            </a:r>
            <a:r>
              <a:rPr lang="en-US" altLang="zh-CN" b="1"/>
              <a:t>GIMP</a:t>
            </a:r>
            <a:r>
              <a:rPr lang="zh-CN" altLang="en-US" b="1"/>
              <a:t>、</a:t>
            </a:r>
            <a:r>
              <a:rPr lang="en-US" altLang="zh-CN" b="1"/>
              <a:t>MAYA</a:t>
            </a:r>
            <a:r>
              <a:rPr lang="zh-CN" altLang="en-US" b="1"/>
              <a:t>、</a:t>
            </a:r>
            <a:r>
              <a:rPr lang="en-US" altLang="zh-CN" b="1"/>
              <a:t>Softimage</a:t>
            </a:r>
            <a:r>
              <a:rPr lang="zh-CN" altLang="en-US" b="1"/>
              <a:t>、</a:t>
            </a:r>
            <a:r>
              <a:rPr lang="en-US" altLang="zh-CN" b="1"/>
              <a:t>3DS</a:t>
            </a:r>
          </a:p>
          <a:p>
            <a:pPr eaLnBrk="1" hangingPunct="1">
              <a:lnSpc>
                <a:spcPct val="90000"/>
              </a:lnSpc>
            </a:pPr>
            <a:r>
              <a:rPr lang="en-US" altLang="zh-CN" b="1"/>
              <a:t>7.  </a:t>
            </a:r>
            <a:r>
              <a:rPr lang="zh-CN" altLang="en-US" b="1"/>
              <a:t>后期合成软件</a:t>
            </a:r>
            <a:endParaRPr lang="en-US" altLang="zh-CN" b="1"/>
          </a:p>
          <a:p>
            <a:pPr lvl="1" eaLnBrk="1" hangingPunct="1">
              <a:lnSpc>
                <a:spcPct val="90000"/>
              </a:lnSpc>
            </a:pPr>
            <a:r>
              <a:rPr lang="en-US" altLang="zh-CN" b="1"/>
              <a:t>after effects</a:t>
            </a:r>
            <a:r>
              <a:rPr lang="zh-CN" altLang="en-US" b="1"/>
              <a:t>、</a:t>
            </a:r>
            <a:r>
              <a:rPr lang="en-US" altLang="zh-CN" b="1"/>
              <a:t>combustion</a:t>
            </a:r>
            <a:r>
              <a:rPr lang="zh-CN" altLang="en-US" b="1"/>
              <a:t>、</a:t>
            </a:r>
            <a:r>
              <a:rPr lang="en-US" altLang="zh-CN" b="1"/>
              <a:t>digital fusion</a:t>
            </a:r>
            <a:r>
              <a:rPr lang="zh-CN" altLang="en-US" b="1"/>
              <a:t>、</a:t>
            </a:r>
            <a:r>
              <a:rPr lang="en-US" altLang="zh-CN" b="1"/>
              <a:t>shake</a:t>
            </a:r>
            <a:r>
              <a:rPr lang="zh-CN" altLang="en-US" b="1"/>
              <a:t>、</a:t>
            </a:r>
            <a:r>
              <a:rPr lang="en-US" altLang="zh-CN" b="1"/>
              <a:t>flame</a:t>
            </a:r>
          </a:p>
          <a:p>
            <a:pPr eaLnBrk="1" hangingPunct="1">
              <a:lnSpc>
                <a:spcPct val="90000"/>
              </a:lnSpc>
            </a:pPr>
            <a:r>
              <a:rPr lang="en-US" altLang="zh-CN" b="1"/>
              <a:t>8.  </a:t>
            </a:r>
            <a:r>
              <a:rPr lang="zh-CN" altLang="en-US" b="1"/>
              <a:t>网页浏览软件</a:t>
            </a:r>
            <a:endParaRPr lang="en-US" altLang="zh-CN" b="1"/>
          </a:p>
          <a:p>
            <a:pPr lvl="1" eaLnBrk="1" hangingPunct="1">
              <a:lnSpc>
                <a:spcPct val="90000"/>
              </a:lnSpc>
            </a:pPr>
            <a:r>
              <a:rPr lang="en-US" altLang="zh-CN" b="1"/>
              <a:t>Internet Explorer</a:t>
            </a:r>
            <a:r>
              <a:rPr lang="zh-CN" altLang="en-US" b="1"/>
              <a:t>、</a:t>
            </a:r>
            <a:r>
              <a:rPr lang="en-US" altLang="zh-CN" b="1"/>
              <a:t>Firefox</a:t>
            </a:r>
            <a:r>
              <a:rPr lang="zh-CN" altLang="en-US" b="1"/>
              <a:t>、</a:t>
            </a:r>
            <a:r>
              <a:rPr lang="en-US" altLang="zh-CN" b="1"/>
              <a:t>Chrome</a:t>
            </a:r>
            <a:r>
              <a:rPr lang="zh-CN" altLang="en-US" b="1"/>
              <a:t>、</a:t>
            </a:r>
            <a:r>
              <a:rPr lang="en-US" altLang="zh-CN" b="1"/>
              <a:t>Safari</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19416</TotalTime>
  <Words>5408</Words>
  <Application>Microsoft Office PowerPoint</Application>
  <PresentationFormat>全屏显示(4:3)</PresentationFormat>
  <Paragraphs>390</Paragraphs>
  <Slides>35</Slides>
  <Notes>35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6" baseType="lpstr">
      <vt:lpstr>ＭＳ Ｐゴシック</vt:lpstr>
      <vt:lpstr>ＭＳ Ｐゴシック</vt:lpstr>
      <vt:lpstr>Palatino</vt:lpstr>
      <vt:lpstr>黑体</vt:lpstr>
      <vt:lpstr>宋体</vt:lpstr>
      <vt:lpstr>Arial</vt:lpstr>
      <vt:lpstr>Helvetica</vt:lpstr>
      <vt:lpstr>Verdana</vt:lpstr>
      <vt:lpstr>Wingdings</vt:lpstr>
      <vt:lpstr>Bold Stripes</vt:lpstr>
      <vt:lpstr>位图图像</vt:lpstr>
      <vt:lpstr>UNIT 1</vt:lpstr>
      <vt:lpstr>Contents &amp; Requirements</vt:lpstr>
      <vt:lpstr>Software is a prime example of the law of unintended consequences (P2-3)</vt:lpstr>
      <vt:lpstr>PowerPoint 演示文稿</vt:lpstr>
      <vt:lpstr>The Nature of Software (P3)</vt:lpstr>
      <vt:lpstr>What is Software? (P4)</vt:lpstr>
      <vt:lpstr>different from other things that human beings build P(5)</vt:lpstr>
      <vt:lpstr>Software Application Domains P(6)</vt:lpstr>
      <vt:lpstr>应用软件分类-form Wikipedia</vt:lpstr>
      <vt:lpstr>应用软件分类-form Wikipedia</vt:lpstr>
      <vt:lpstr>Legacy Software P(7)</vt:lpstr>
      <vt:lpstr>Reasons   for Legacy System Evolution P(8)</vt:lpstr>
      <vt:lpstr>Important Questions    for Software Engineers (P4)</vt:lpstr>
      <vt:lpstr>软件危机</vt:lpstr>
      <vt:lpstr>软件工程的作用</vt:lpstr>
      <vt:lpstr>软件工程映射之1：概念映射</vt:lpstr>
      <vt:lpstr>软件工程映射之2：业务逻辑映射</vt:lpstr>
      <vt:lpstr>软件工程的作用</vt:lpstr>
      <vt:lpstr>软件工程的作用</vt:lpstr>
      <vt:lpstr>Software Engineering P(15)</vt:lpstr>
      <vt:lpstr>A Layered Technology P(15)</vt:lpstr>
      <vt:lpstr>传统方法学</vt:lpstr>
      <vt:lpstr>OO方法学</vt:lpstr>
      <vt:lpstr>OO方法学</vt:lpstr>
      <vt:lpstr>OO方法学</vt:lpstr>
      <vt:lpstr>OO方法学</vt:lpstr>
      <vt:lpstr>软件工程是一种层次化的技术</vt:lpstr>
      <vt:lpstr>Generic   Software Process Framework P(17)</vt:lpstr>
      <vt:lpstr>Process Elements P(17)</vt:lpstr>
      <vt:lpstr>Five Framework Activities P(17)</vt:lpstr>
      <vt:lpstr>Five Framework Activities </vt:lpstr>
      <vt:lpstr>Software Engineering    Umbrella Activities P(18)</vt:lpstr>
      <vt:lpstr> Software development myths A. Management myths     P(23)</vt:lpstr>
      <vt:lpstr>Software development myths B. Customer myths     P(24)</vt:lpstr>
      <vt:lpstr>Software development myths C. Practitioner’s  Myths    P(25)</vt:lpstr>
    </vt:vector>
  </TitlesOfParts>
  <Company>RS Pressman &amp; Associates,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Windows User</cp:lastModifiedBy>
  <cp:revision>785</cp:revision>
  <dcterms:created xsi:type="dcterms:W3CDTF">2008-02-08T18:09:54Z</dcterms:created>
  <dcterms:modified xsi:type="dcterms:W3CDTF">2021-03-02T05:39:43Z</dcterms:modified>
</cp:coreProperties>
</file>