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91" r:id="rId3"/>
    <p:sldId id="300" r:id="rId4"/>
    <p:sldId id="290" r:id="rId5"/>
    <p:sldId id="28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  <p:sldId id="292" r:id="rId18"/>
    <p:sldId id="260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01" r:id="rId30"/>
    <p:sldId id="283" r:id="rId31"/>
    <p:sldId id="284" r:id="rId32"/>
    <p:sldId id="285" r:id="rId33"/>
    <p:sldId id="286" r:id="rId34"/>
    <p:sldId id="287" r:id="rId35"/>
    <p:sldId id="288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191-B74F-4272-ADFF-AD7FA962180B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A32F-5F28-4021-90FD-CC72A2B9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1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191-B74F-4272-ADFF-AD7FA962180B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A32F-5F28-4021-90FD-CC72A2B9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191-B74F-4272-ADFF-AD7FA962180B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A32F-5F28-4021-90FD-CC72A2B9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90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 rot="7675724">
            <a:off x="1889233" y="2372381"/>
            <a:ext cx="6640861" cy="8368900"/>
          </a:xfrm>
          <a:custGeom>
            <a:avLst/>
            <a:gdLst>
              <a:gd name="connsiteX0" fmla="*/ 6521754 w 6640861"/>
              <a:gd name="connsiteY0" fmla="*/ 8368900 h 8368900"/>
              <a:gd name="connsiteX1" fmla="*/ 0 w 6640861"/>
              <a:gd name="connsiteY1" fmla="*/ 0 h 8368900"/>
              <a:gd name="connsiteX2" fmla="*/ 191438 w 6640861"/>
              <a:gd name="connsiteY2" fmla="*/ 0 h 8368900"/>
              <a:gd name="connsiteX3" fmla="*/ 6640861 w 6640861"/>
              <a:gd name="connsiteY3" fmla="*/ 8276082 h 8368900"/>
              <a:gd name="connsiteX4" fmla="*/ 6521754 w 6640861"/>
              <a:gd name="connsiteY4" fmla="*/ 8368900 h 836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861" h="8368900">
                <a:moveTo>
                  <a:pt x="6521754" y="8368900"/>
                </a:moveTo>
                <a:lnTo>
                  <a:pt x="0" y="0"/>
                </a:lnTo>
                <a:lnTo>
                  <a:pt x="191438" y="0"/>
                </a:lnTo>
                <a:lnTo>
                  <a:pt x="6640861" y="8276082"/>
                </a:lnTo>
                <a:lnTo>
                  <a:pt x="6521754" y="83689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 rot="7675724">
            <a:off x="1928889" y="2322050"/>
            <a:ext cx="6640861" cy="8368900"/>
          </a:xfrm>
          <a:custGeom>
            <a:avLst/>
            <a:gdLst>
              <a:gd name="connsiteX0" fmla="*/ 6521754 w 6640861"/>
              <a:gd name="connsiteY0" fmla="*/ 8368900 h 8368900"/>
              <a:gd name="connsiteX1" fmla="*/ 0 w 6640861"/>
              <a:gd name="connsiteY1" fmla="*/ 0 h 8368900"/>
              <a:gd name="connsiteX2" fmla="*/ 191438 w 6640861"/>
              <a:gd name="connsiteY2" fmla="*/ 0 h 8368900"/>
              <a:gd name="connsiteX3" fmla="*/ 6640861 w 6640861"/>
              <a:gd name="connsiteY3" fmla="*/ 8276082 h 8368900"/>
              <a:gd name="connsiteX4" fmla="*/ 6521754 w 6640861"/>
              <a:gd name="connsiteY4" fmla="*/ 8368900 h 836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861" h="8368900">
                <a:moveTo>
                  <a:pt x="6521754" y="8368900"/>
                </a:moveTo>
                <a:lnTo>
                  <a:pt x="0" y="0"/>
                </a:lnTo>
                <a:lnTo>
                  <a:pt x="191438" y="0"/>
                </a:lnTo>
                <a:lnTo>
                  <a:pt x="6640861" y="8276082"/>
                </a:lnTo>
                <a:lnTo>
                  <a:pt x="6521754" y="83689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0795758" y="6458677"/>
            <a:ext cx="1579756" cy="209725"/>
          </a:xfrm>
          <a:prstGeom prst="parallelogram">
            <a:avLst>
              <a:gd name="adj" fmla="val 9038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平行四边形 8"/>
          <p:cNvSpPr/>
          <p:nvPr userDrawn="1"/>
        </p:nvSpPr>
        <p:spPr>
          <a:xfrm>
            <a:off x="10901049" y="6458803"/>
            <a:ext cx="1534478" cy="88710"/>
          </a:xfrm>
          <a:prstGeom prst="parallelogram">
            <a:avLst>
              <a:gd name="adj" fmla="val 90385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0" y="243281"/>
            <a:ext cx="1508915" cy="687897"/>
          </a:xfrm>
          <a:custGeom>
            <a:avLst/>
            <a:gdLst>
              <a:gd name="connsiteX0" fmla="*/ 0 w 1508915"/>
              <a:gd name="connsiteY0" fmla="*/ 0 h 687897"/>
              <a:gd name="connsiteX1" fmla="*/ 1508915 w 1508915"/>
              <a:gd name="connsiteY1" fmla="*/ 0 h 687897"/>
              <a:gd name="connsiteX2" fmla="*/ 1212535 w 1508915"/>
              <a:gd name="connsiteY2" fmla="*/ 687897 h 687897"/>
              <a:gd name="connsiteX3" fmla="*/ 0 w 1508915"/>
              <a:gd name="connsiteY3" fmla="*/ 687897 h 687897"/>
              <a:gd name="connsiteX4" fmla="*/ 0 w 1508915"/>
              <a:gd name="connsiteY4" fmla="*/ 0 h 68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915" h="687897">
                <a:moveTo>
                  <a:pt x="0" y="0"/>
                </a:moveTo>
                <a:lnTo>
                  <a:pt x="1508915" y="0"/>
                </a:lnTo>
                <a:lnTo>
                  <a:pt x="1212535" y="687897"/>
                </a:lnTo>
                <a:lnTo>
                  <a:pt x="0" y="68789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320162" y="243281"/>
            <a:ext cx="466693" cy="570452"/>
          </a:xfrm>
          <a:prstGeom prst="parallelogram">
            <a:avLst>
              <a:gd name="adj" fmla="val 532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16208" y="6385379"/>
            <a:ext cx="431733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4FE8081-9BD5-4D7C-946C-6E41C6C196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>
          <a:xfrm>
            <a:off x="264454" y="5950073"/>
            <a:ext cx="490003" cy="508730"/>
          </a:xfrm>
          <a:prstGeom prst="rect">
            <a:avLst/>
          </a:prstGeom>
          <a:effectLst/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 cstate="screen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>
          <a:xfrm>
            <a:off x="809391" y="5950073"/>
            <a:ext cx="1748894" cy="4316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86250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6BB5E-6929-4461-AFE1-DB27F583BCE6}" type="datetime1">
              <a:rPr lang="zh-CN" altLang="en-US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45B49-ACA9-4AB2-AC7D-601854B07F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7399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7D99B-A18D-42A4-BB6E-D15A656276CD}" type="datetime1">
              <a:rPr lang="zh-CN" altLang="en-US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0CB4C-5CC4-4249-A308-9A88B48CD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2911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D3117-5337-426D-897F-9D8201887D50}" type="datetime1">
              <a:rPr lang="zh-CN" altLang="en-US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83762-50BF-4F75-AD04-D75C0EBFCE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6757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55D6D-F246-4278-BC3D-4317E7A7422C}" type="datetime1">
              <a:rPr lang="zh-CN" altLang="en-US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54AE4-232C-481F-BD79-76AA85E28F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8284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C1DB1-1926-462C-89B5-1D50400B292B}" type="datetime1">
              <a:rPr lang="zh-CN" altLang="en-US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B1530-928F-4A3F-B394-CD3B871792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88815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EB0C7-4913-4BE9-91C4-45A3B631053B}" type="datetime1">
              <a:rPr lang="zh-CN" altLang="en-US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6B412-0E42-4BF9-A57F-4EAC5BD9F0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78134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27EE5-D8C1-4DA7-8A9C-4FA4BC10A31B}" type="datetime1">
              <a:rPr lang="zh-CN" altLang="en-US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7C9F4-1239-4CDE-974C-77C27BB3D8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235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191-B74F-4272-ADFF-AD7FA962180B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A32F-5F28-4021-90FD-CC72A2B9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38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D823-B081-40D4-9850-351B56024317}" type="datetime1">
              <a:rPr lang="zh-CN" altLang="en-US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C994D-147B-43C1-AD43-BD1C1033F3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69198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86B08-EF8D-4F06-80FD-3466B3F27949}" type="datetime1">
              <a:rPr lang="zh-CN" altLang="en-US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B0357-DBAC-4F8D-89FF-6212C29159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36937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18153-E9A3-4E82-83C5-B5F23196721F}" type="datetime1">
              <a:rPr lang="zh-CN" altLang="en-US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F7474-805C-484A-8BEF-C629067F77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42207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077200" y="274639"/>
            <a:ext cx="2489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7264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6D72B-6D8D-485B-9602-50489341EB62}" type="datetime1">
              <a:rPr lang="zh-CN" altLang="en-US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01D5F-976C-45EB-AD43-80E147D581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8205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191-B74F-4272-ADFF-AD7FA962180B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A32F-5F28-4021-90FD-CC72A2B9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5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191-B74F-4272-ADFF-AD7FA962180B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A32F-5F28-4021-90FD-CC72A2B9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8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191-B74F-4272-ADFF-AD7FA962180B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A32F-5F28-4021-90FD-CC72A2B9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9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191-B74F-4272-ADFF-AD7FA962180B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A32F-5F28-4021-90FD-CC72A2B9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2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191-B74F-4272-ADFF-AD7FA962180B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A32F-5F28-4021-90FD-CC72A2B9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3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191-B74F-4272-ADFF-AD7FA962180B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A32F-5F28-4021-90FD-CC72A2B9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9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191-B74F-4272-ADFF-AD7FA962180B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A32F-5F28-4021-90FD-CC72A2B9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71191-B74F-4272-ADFF-AD7FA962180B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A32F-5F28-4021-90FD-CC72A2B99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003E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995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21439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>
                <a:solidFill>
                  <a:srgbClr val="9B9A98"/>
                </a:solidFill>
                <a:ea typeface="+mn-ea"/>
              </a:defRPr>
            </a:lvl1pPr>
          </a:lstStyle>
          <a:p>
            <a:pPr>
              <a:defRPr/>
            </a:pPr>
            <a:fld id="{B56D871A-F5E7-409C-9146-F49060C455D3}" type="datetime1">
              <a:rPr lang="zh-CN" altLang="en-US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1029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rgbClr val="9B9A98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1200" y="6421439"/>
            <a:ext cx="1016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rgbClr val="9B9A98"/>
                </a:solidFill>
                <a:ea typeface="+mn-ea"/>
              </a:defRPr>
            </a:lvl1pPr>
          </a:lstStyle>
          <a:p>
            <a:pPr>
              <a:defRPr/>
            </a:pPr>
            <a:fld id="{1C6F9DB1-EB8F-4F29-9611-3AE0981813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8691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  <a:ea typeface="宋体" panose="02010600030101010101" pitchFamily="2" charset="-122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30036" y="499183"/>
            <a:ext cx="6096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设有文法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G[S]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kern="100" dirty="0" smtClean="0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r>
              <a:rPr lang="en-US" altLang="zh-CN" b="1" dirty="0"/>
              <a:t>S∷</a:t>
            </a:r>
            <a:r>
              <a:rPr lang="zh-CN" altLang="en-US" b="1" dirty="0"/>
              <a:t>＝</a:t>
            </a:r>
            <a:r>
              <a:rPr lang="en-US" altLang="zh-CN" b="1" dirty="0"/>
              <a:t>A</a:t>
            </a:r>
            <a:endParaRPr lang="en-US" altLang="zh-CN" dirty="0"/>
          </a:p>
          <a:p>
            <a:r>
              <a:rPr lang="en-US" altLang="zh-CN" b="1" dirty="0"/>
              <a:t>A∷</a:t>
            </a:r>
            <a:r>
              <a:rPr lang="zh-CN" altLang="en-US" b="1" dirty="0"/>
              <a:t>＝</a:t>
            </a:r>
            <a:r>
              <a:rPr lang="en-US" altLang="zh-CN" b="1" dirty="0"/>
              <a:t>B | IF A THEN A ELSE A</a:t>
            </a:r>
            <a:endParaRPr lang="en-US" altLang="zh-CN" dirty="0"/>
          </a:p>
          <a:p>
            <a:r>
              <a:rPr lang="en-US" altLang="zh-CN" b="1" dirty="0"/>
              <a:t>B∷</a:t>
            </a:r>
            <a:r>
              <a:rPr lang="zh-CN" altLang="en-US" b="1" dirty="0"/>
              <a:t>＝</a:t>
            </a:r>
            <a:r>
              <a:rPr lang="en-US" altLang="zh-CN" b="1" dirty="0"/>
              <a:t>C | B+C | +C</a:t>
            </a:r>
            <a:endParaRPr lang="en-US" altLang="zh-CN" dirty="0"/>
          </a:p>
          <a:p>
            <a:r>
              <a:rPr lang="en-US" altLang="zh-CN" b="1" dirty="0"/>
              <a:t>C∷</a:t>
            </a:r>
            <a:r>
              <a:rPr lang="zh-CN" altLang="en-US" b="1" dirty="0"/>
              <a:t>＝</a:t>
            </a:r>
            <a:r>
              <a:rPr lang="en-US" altLang="zh-CN" b="1" dirty="0"/>
              <a:t>D | C*D | *D</a:t>
            </a:r>
            <a:endParaRPr lang="en-US" altLang="zh-CN" dirty="0"/>
          </a:p>
          <a:p>
            <a:r>
              <a:rPr lang="en-US" altLang="zh-CN" b="1" dirty="0"/>
              <a:t>D∷</a:t>
            </a:r>
            <a:r>
              <a:rPr lang="zh-CN" altLang="en-US" b="1" dirty="0"/>
              <a:t>＝</a:t>
            </a:r>
            <a:r>
              <a:rPr lang="en-US" altLang="zh-CN" b="1" dirty="0"/>
              <a:t>X | (A) | -D             </a:t>
            </a:r>
            <a:r>
              <a:rPr lang="zh-CN" altLang="en-US" b="1" dirty="0"/>
              <a:t>试写出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N</a:t>
            </a:r>
            <a:r>
              <a:rPr lang="zh-CN" altLang="en-US" b="1" dirty="0"/>
              <a:t>和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T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330036" y="34015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试</a:t>
            </a:r>
            <a:r>
              <a:rPr lang="zh-CN" altLang="en-US" dirty="0">
                <a:solidFill>
                  <a:srgbClr val="C00000"/>
                </a:solidFill>
              </a:rPr>
              <a:t>分别描述下列文法所产生的语言（文法开始符号为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）	</a:t>
            </a:r>
            <a:r>
              <a:rPr lang="en-US" altLang="zh-CN" dirty="0">
                <a:solidFill>
                  <a:srgbClr val="C00000"/>
                </a:solidFill>
              </a:rPr>
              <a:t>S∷=0S|01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）	</a:t>
            </a:r>
            <a:r>
              <a:rPr lang="en-US" altLang="zh-CN" dirty="0">
                <a:solidFill>
                  <a:srgbClr val="C00000"/>
                </a:solidFill>
              </a:rPr>
              <a:t>S∷=</a:t>
            </a:r>
            <a:r>
              <a:rPr lang="en-US" altLang="zh-CN" dirty="0" err="1">
                <a:solidFill>
                  <a:srgbClr val="C00000"/>
                </a:solidFill>
              </a:rPr>
              <a:t>aaS|bc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58" y="961352"/>
            <a:ext cx="4381880" cy="899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858" y="2322759"/>
            <a:ext cx="4892464" cy="39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6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5C7E-BF7D-4EF9-837D-764900268245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768475" y="2195513"/>
            <a:ext cx="875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在此我们不作详细证明，仅给出他们之间的等价关系：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752600" y="2979739"/>
            <a:ext cx="4033838" cy="27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22313" indent="-2730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04888" indent="-255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○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79525" indent="-23653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489075" indent="-182563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9462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034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8606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178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左线性文法的产生式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 → a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→ 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→ 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 → 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6696075" y="2994025"/>
            <a:ext cx="3697288" cy="312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22313" indent="-2730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04888" indent="-255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○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79525" indent="-23653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489075" indent="-182563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9462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034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8606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178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右线性文法的产生式</a:t>
            </a:r>
          </a:p>
          <a:p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S → a</a:t>
            </a:r>
          </a:p>
          <a:p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S → a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→ a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→ a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1611313" y="193675"/>
            <a:ext cx="8839200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22313" indent="-2730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04888" indent="-255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79525" indent="-23653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489075" indent="-182563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9462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034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8606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178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endParaRPr lang="zh-CN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3929064" y="3994150"/>
            <a:ext cx="534987" cy="534988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4978400" y="3983039"/>
            <a:ext cx="534988" cy="534987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C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FFC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58380" name="AutoShape 12"/>
          <p:cNvCxnSpPr>
            <a:cxnSpLocks noChangeShapeType="1"/>
            <a:stCxn id="58378" idx="6"/>
            <a:endCxn id="58379" idx="2"/>
          </p:cNvCxnSpPr>
          <p:nvPr/>
        </p:nvCxnSpPr>
        <p:spPr bwMode="auto">
          <a:xfrm flipV="1">
            <a:off x="4476750" y="4251326"/>
            <a:ext cx="488950" cy="11113"/>
          </a:xfrm>
          <a:prstGeom prst="straightConnector1">
            <a:avLst/>
          </a:prstGeom>
          <a:noFill/>
          <a:ln w="254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89450" y="3798888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8382" name="Oval 14"/>
          <p:cNvSpPr>
            <a:spLocks noChangeArrowheads="1"/>
          </p:cNvSpPr>
          <p:nvPr/>
        </p:nvSpPr>
        <p:spPr bwMode="auto">
          <a:xfrm>
            <a:off x="8859839" y="4079875"/>
            <a:ext cx="534987" cy="534988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9909175" y="4068764"/>
            <a:ext cx="534988" cy="534987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58384" name="AutoShape 16"/>
          <p:cNvCxnSpPr>
            <a:cxnSpLocks noChangeShapeType="1"/>
            <a:stCxn id="58382" idx="6"/>
            <a:endCxn id="58383" idx="2"/>
          </p:cNvCxnSpPr>
          <p:nvPr/>
        </p:nvCxnSpPr>
        <p:spPr bwMode="auto">
          <a:xfrm flipV="1">
            <a:off x="9407525" y="4337051"/>
            <a:ext cx="488950" cy="11113"/>
          </a:xfrm>
          <a:prstGeom prst="straightConnector1">
            <a:avLst/>
          </a:prstGeom>
          <a:noFill/>
          <a:ln w="254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9420225" y="3884613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8386" name="Oval 18"/>
          <p:cNvSpPr>
            <a:spLocks noChangeArrowheads="1"/>
          </p:cNvSpPr>
          <p:nvPr/>
        </p:nvSpPr>
        <p:spPr bwMode="auto">
          <a:xfrm>
            <a:off x="3932239" y="5264150"/>
            <a:ext cx="534987" cy="534988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8387" name="Oval 19"/>
          <p:cNvSpPr>
            <a:spLocks noChangeArrowheads="1"/>
          </p:cNvSpPr>
          <p:nvPr/>
        </p:nvSpPr>
        <p:spPr bwMode="auto">
          <a:xfrm>
            <a:off x="4981575" y="5253039"/>
            <a:ext cx="534988" cy="534987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S</a:t>
            </a:r>
            <a:endParaRPr lang="en-US" altLang="zh-CN" sz="2400" b="1" baseline="-25000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8388" name="AutoShape 20"/>
          <p:cNvCxnSpPr>
            <a:cxnSpLocks noChangeShapeType="1"/>
            <a:stCxn id="58386" idx="6"/>
            <a:endCxn id="58387" idx="2"/>
          </p:cNvCxnSpPr>
          <p:nvPr/>
        </p:nvCxnSpPr>
        <p:spPr bwMode="auto">
          <a:xfrm flipV="1">
            <a:off x="4479925" y="5521326"/>
            <a:ext cx="488950" cy="11113"/>
          </a:xfrm>
          <a:prstGeom prst="straightConnector1">
            <a:avLst/>
          </a:prstGeom>
          <a:noFill/>
          <a:ln w="254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4492625" y="5068888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8390" name="Oval 22"/>
          <p:cNvSpPr>
            <a:spLocks noChangeArrowheads="1"/>
          </p:cNvSpPr>
          <p:nvPr/>
        </p:nvSpPr>
        <p:spPr bwMode="auto">
          <a:xfrm>
            <a:off x="5065714" y="5335588"/>
            <a:ext cx="357187" cy="38735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1" name="Oval 23"/>
          <p:cNvSpPr>
            <a:spLocks noChangeArrowheads="1"/>
          </p:cNvSpPr>
          <p:nvPr/>
        </p:nvSpPr>
        <p:spPr bwMode="auto">
          <a:xfrm>
            <a:off x="8863014" y="5251450"/>
            <a:ext cx="534987" cy="534988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8392" name="Oval 24"/>
          <p:cNvSpPr>
            <a:spLocks noChangeArrowheads="1"/>
          </p:cNvSpPr>
          <p:nvPr/>
        </p:nvSpPr>
        <p:spPr bwMode="auto">
          <a:xfrm>
            <a:off x="9912350" y="5240339"/>
            <a:ext cx="534988" cy="534987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Q</a:t>
            </a:r>
            <a:endParaRPr lang="en-US" altLang="zh-CN" sz="2400" b="1" baseline="-25000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8393" name="AutoShape 25"/>
          <p:cNvCxnSpPr>
            <a:cxnSpLocks noChangeShapeType="1"/>
            <a:stCxn id="58391" idx="6"/>
            <a:endCxn id="58392" idx="2"/>
          </p:cNvCxnSpPr>
          <p:nvPr/>
        </p:nvCxnSpPr>
        <p:spPr bwMode="auto">
          <a:xfrm flipV="1">
            <a:off x="9410700" y="5508626"/>
            <a:ext cx="488950" cy="11113"/>
          </a:xfrm>
          <a:prstGeom prst="straightConnector1">
            <a:avLst/>
          </a:prstGeom>
          <a:noFill/>
          <a:ln w="254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9423400" y="5056188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8395" name="Oval 27"/>
          <p:cNvSpPr>
            <a:spLocks noChangeArrowheads="1"/>
          </p:cNvSpPr>
          <p:nvPr/>
        </p:nvSpPr>
        <p:spPr bwMode="auto">
          <a:xfrm>
            <a:off x="9996489" y="5322888"/>
            <a:ext cx="357187" cy="38735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58374" grpId="0" build="p" autoUpdateAnimBg="0"/>
      <p:bldP spid="58378" grpId="0" animBg="1"/>
      <p:bldP spid="58379" grpId="0" animBg="1"/>
      <p:bldP spid="58381" grpId="0"/>
      <p:bldP spid="58382" grpId="0" animBg="1"/>
      <p:bldP spid="58383" grpId="0" animBg="1"/>
      <p:bldP spid="58385" grpId="0"/>
      <p:bldP spid="58386" grpId="0" animBg="1"/>
      <p:bldP spid="58387" grpId="0" animBg="1"/>
      <p:bldP spid="58389" grpId="0"/>
      <p:bldP spid="58391" grpId="0" animBg="1"/>
      <p:bldP spid="58392" grpId="0" animBg="1"/>
      <p:bldP spid="583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1127126" y="466528"/>
            <a:ext cx="482407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534988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求下列文法的等价右线性文法</a:t>
            </a:r>
            <a:endParaRPr lang="zh-CN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=Be   </a:t>
            </a:r>
            <a:endParaRPr lang="en-US" altLang="zh-CN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e|Ae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  <p:pic>
        <p:nvPicPr>
          <p:cNvPr id="6147" name="Picture 4" descr="by3"/>
          <p:cNvPicPr>
            <a:picLocks noChangeAspect="1" noChangeArrowheads="1"/>
          </p:cNvPicPr>
          <p:nvPr/>
        </p:nvPicPr>
        <p:blipFill>
          <a:blip r:embed="rId2">
            <a:lum bright="-6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565400"/>
            <a:ext cx="4176712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7032625" y="188913"/>
            <a:ext cx="3108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accent2"/>
                </a:solidFill>
              </a:rPr>
              <a:t>左线性文法  －</a:t>
            </a:r>
            <a:r>
              <a:rPr lang="en-US" altLang="zh-CN" sz="1800" dirty="0">
                <a:solidFill>
                  <a:schemeClr val="accent2"/>
                </a:solidFill>
              </a:rPr>
              <a:t>&gt;  </a:t>
            </a:r>
            <a:r>
              <a:rPr lang="zh-CN" altLang="en-US" sz="1800" dirty="0">
                <a:solidFill>
                  <a:schemeClr val="accent2"/>
                </a:solidFill>
              </a:rPr>
              <a:t>状态转换</a:t>
            </a:r>
            <a:r>
              <a:rPr lang="zh-CN" altLang="en-US" sz="1800" dirty="0" smtClean="0">
                <a:solidFill>
                  <a:schemeClr val="accent2"/>
                </a:solidFill>
              </a:rPr>
              <a:t>图</a:t>
            </a:r>
            <a:endParaRPr lang="en-US" altLang="zh-CN" sz="1800" dirty="0">
              <a:solidFill>
                <a:schemeClr val="accent2"/>
              </a:solidFill>
            </a:endParaRPr>
          </a:p>
        </p:txBody>
      </p:sp>
      <p:sp>
        <p:nvSpPr>
          <p:cNvPr id="6150" name="矩形 1"/>
          <p:cNvSpPr>
            <a:spLocks noChangeArrowheads="1"/>
          </p:cNvSpPr>
          <p:nvPr/>
        </p:nvSpPr>
        <p:spPr bwMode="auto">
          <a:xfrm>
            <a:off x="7248525" y="3198813"/>
            <a:ext cx="457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等价右线性文法为：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S::=eA   </a:t>
            </a: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A::=eA    </a:t>
            </a: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A::=fB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B::=e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50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5412999-CDEF-4065-A6E2-CBAE7B13194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3430589" y="2538413"/>
            <a:ext cx="358775" cy="360362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4892675" y="2466975"/>
            <a:ext cx="503238" cy="503238"/>
            <a:chOff x="0" y="0"/>
            <a:chExt cx="317" cy="317"/>
          </a:xfrm>
        </p:grpSpPr>
        <p:sp>
          <p:nvSpPr>
            <p:cNvPr id="18499" name="Oval 5"/>
            <p:cNvSpPr>
              <a:spLocks noChangeArrowheads="1"/>
            </p:cNvSpPr>
            <p:nvPr/>
          </p:nvSpPr>
          <p:spPr bwMode="auto">
            <a:xfrm>
              <a:off x="0" y="0"/>
              <a:ext cx="317" cy="31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00" name="Oval 6"/>
            <p:cNvSpPr>
              <a:spLocks noChangeArrowheads="1"/>
            </p:cNvSpPr>
            <p:nvPr/>
          </p:nvSpPr>
          <p:spPr bwMode="auto">
            <a:xfrm>
              <a:off x="47" y="45"/>
              <a:ext cx="226" cy="22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</p:grp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2108200" y="2520951"/>
            <a:ext cx="215900" cy="358775"/>
            <a:chOff x="0" y="0"/>
            <a:chExt cx="136" cy="226"/>
          </a:xfrm>
        </p:grpSpPr>
        <p:sp>
          <p:nvSpPr>
            <p:cNvPr id="18497" name="Oval 8"/>
            <p:cNvSpPr>
              <a:spLocks noChangeArrowheads="1"/>
            </p:cNvSpPr>
            <p:nvPr/>
          </p:nvSpPr>
          <p:spPr bwMode="auto">
            <a:xfrm>
              <a:off x="0" y="45"/>
              <a:ext cx="136" cy="13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98" name="Line 9"/>
            <p:cNvSpPr>
              <a:spLocks noChangeShapeType="1"/>
            </p:cNvSpPr>
            <p:nvPr/>
          </p:nvSpPr>
          <p:spPr bwMode="auto">
            <a:xfrm flipH="1">
              <a:off x="0" y="0"/>
              <a:ext cx="136" cy="22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3422651" y="3544888"/>
            <a:ext cx="358775" cy="360362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4900614" y="3473450"/>
            <a:ext cx="503237" cy="503238"/>
            <a:chOff x="0" y="0"/>
            <a:chExt cx="317" cy="317"/>
          </a:xfrm>
        </p:grpSpPr>
        <p:sp>
          <p:nvSpPr>
            <p:cNvPr id="18495" name="Oval 12"/>
            <p:cNvSpPr>
              <a:spLocks noChangeArrowheads="1"/>
            </p:cNvSpPr>
            <p:nvPr/>
          </p:nvSpPr>
          <p:spPr bwMode="auto">
            <a:xfrm>
              <a:off x="0" y="0"/>
              <a:ext cx="317" cy="31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96" name="Oval 13"/>
            <p:cNvSpPr>
              <a:spLocks noChangeArrowheads="1"/>
            </p:cNvSpPr>
            <p:nvPr/>
          </p:nvSpPr>
          <p:spPr bwMode="auto">
            <a:xfrm>
              <a:off x="47" y="45"/>
              <a:ext cx="226" cy="22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</p:grp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963989" y="3224214"/>
            <a:ext cx="649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1770064" y="3286125"/>
            <a:ext cx="649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n-US" sz="4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3433764" y="4752976"/>
            <a:ext cx="358775" cy="360363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grpSp>
        <p:nvGrpSpPr>
          <p:cNvPr id="37905" name="Group 17"/>
          <p:cNvGrpSpPr>
            <a:grpSpLocks/>
          </p:cNvGrpSpPr>
          <p:nvPr/>
        </p:nvGrpSpPr>
        <p:grpSpPr bwMode="auto">
          <a:xfrm>
            <a:off x="4895850" y="4681539"/>
            <a:ext cx="503238" cy="503237"/>
            <a:chOff x="0" y="0"/>
            <a:chExt cx="317" cy="317"/>
          </a:xfrm>
        </p:grpSpPr>
        <p:sp>
          <p:nvSpPr>
            <p:cNvPr id="18493" name="Oval 18"/>
            <p:cNvSpPr>
              <a:spLocks noChangeArrowheads="1"/>
            </p:cNvSpPr>
            <p:nvPr/>
          </p:nvSpPr>
          <p:spPr bwMode="auto">
            <a:xfrm>
              <a:off x="0" y="0"/>
              <a:ext cx="317" cy="31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94" name="Oval 19"/>
            <p:cNvSpPr>
              <a:spLocks noChangeArrowheads="1"/>
            </p:cNvSpPr>
            <p:nvPr/>
          </p:nvSpPr>
          <p:spPr bwMode="auto">
            <a:xfrm>
              <a:off x="47" y="45"/>
              <a:ext cx="226" cy="22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</p:grp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4090989" y="4394201"/>
            <a:ext cx="649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l-GR" altLang="en-US" sz="2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1982789" y="4581525"/>
            <a:ext cx="64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l-GR" altLang="en-US" sz="3200" b="1" i="1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2055814" y="5656263"/>
            <a:ext cx="649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0" lang="el-GR" altLang="en-US" sz="36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6445250" y="4075114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l-GR" altLang="en-US" sz="32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6618289" y="5276850"/>
            <a:ext cx="585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32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endParaRPr kumimoji="0" lang="el-GR" altLang="en-US" sz="3200" b="1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6291264" y="2608264"/>
            <a:ext cx="1087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 e</a:t>
            </a:r>
            <a:r>
              <a:rPr kumimoji="0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l-GR" altLang="en-US" sz="32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914" name="AutoShape 26"/>
          <p:cNvCxnSpPr>
            <a:cxnSpLocks noChangeShapeType="1"/>
            <a:stCxn id="37898" idx="6"/>
            <a:endCxn id="18495" idx="2"/>
          </p:cNvCxnSpPr>
          <p:nvPr/>
        </p:nvCxnSpPr>
        <p:spPr bwMode="auto">
          <a:xfrm>
            <a:off x="3794125" y="3725863"/>
            <a:ext cx="1093788" cy="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5" name="AutoShape 27"/>
          <p:cNvCxnSpPr>
            <a:cxnSpLocks noChangeShapeType="1"/>
            <a:stCxn id="37904" idx="6"/>
            <a:endCxn id="18493" idx="2"/>
          </p:cNvCxnSpPr>
          <p:nvPr/>
        </p:nvCxnSpPr>
        <p:spPr bwMode="auto">
          <a:xfrm>
            <a:off x="3805238" y="4933950"/>
            <a:ext cx="1077912" cy="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6" name="Oval 28"/>
          <p:cNvSpPr>
            <a:spLocks noChangeArrowheads="1"/>
          </p:cNvSpPr>
          <p:nvPr/>
        </p:nvSpPr>
        <p:spPr bwMode="auto">
          <a:xfrm>
            <a:off x="3438526" y="5794376"/>
            <a:ext cx="358775" cy="360363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grpSp>
        <p:nvGrpSpPr>
          <p:cNvPr id="37917" name="Group 29"/>
          <p:cNvGrpSpPr>
            <a:grpSpLocks/>
          </p:cNvGrpSpPr>
          <p:nvPr/>
        </p:nvGrpSpPr>
        <p:grpSpPr bwMode="auto">
          <a:xfrm>
            <a:off x="4900614" y="5722939"/>
            <a:ext cx="503237" cy="503237"/>
            <a:chOff x="0" y="0"/>
            <a:chExt cx="317" cy="317"/>
          </a:xfrm>
        </p:grpSpPr>
        <p:sp>
          <p:nvSpPr>
            <p:cNvPr id="18491" name="Oval 30"/>
            <p:cNvSpPr>
              <a:spLocks noChangeArrowheads="1"/>
            </p:cNvSpPr>
            <p:nvPr/>
          </p:nvSpPr>
          <p:spPr bwMode="auto">
            <a:xfrm>
              <a:off x="0" y="0"/>
              <a:ext cx="317" cy="3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92" name="Oval 31"/>
            <p:cNvSpPr>
              <a:spLocks noChangeArrowheads="1"/>
            </p:cNvSpPr>
            <p:nvPr/>
          </p:nvSpPr>
          <p:spPr bwMode="auto">
            <a:xfrm>
              <a:off x="47" y="45"/>
              <a:ext cx="226" cy="2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</p:grpSp>
      <p:cxnSp>
        <p:nvCxnSpPr>
          <p:cNvPr id="37920" name="AutoShape 32"/>
          <p:cNvCxnSpPr>
            <a:cxnSpLocks noChangeShapeType="1"/>
            <a:stCxn id="37916" idx="6"/>
            <a:endCxn id="18491" idx="2"/>
          </p:cNvCxnSpPr>
          <p:nvPr/>
        </p:nvCxnSpPr>
        <p:spPr bwMode="auto">
          <a:xfrm>
            <a:off x="3810001" y="5975350"/>
            <a:ext cx="1077913" cy="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4140200" y="5513388"/>
            <a:ext cx="649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0" lang="el-GR" altLang="en-US" sz="2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56" name="Text Box 34"/>
          <p:cNvSpPr txBox="1">
            <a:spLocks noChangeArrowheads="1"/>
          </p:cNvSpPr>
          <p:nvPr/>
        </p:nvSpPr>
        <p:spPr bwMode="auto">
          <a:xfrm>
            <a:off x="1612900" y="1698626"/>
            <a:ext cx="13985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正规式</a:t>
            </a:r>
          </a:p>
        </p:txBody>
      </p:sp>
      <p:sp>
        <p:nvSpPr>
          <p:cNvPr id="18457" name="Text Box 35"/>
          <p:cNvSpPr txBox="1">
            <a:spLocks noChangeArrowheads="1"/>
          </p:cNvSpPr>
          <p:nvPr/>
        </p:nvSpPr>
        <p:spPr bwMode="auto">
          <a:xfrm>
            <a:off x="3556000" y="1698626"/>
            <a:ext cx="19367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转换系统</a:t>
            </a:r>
          </a:p>
        </p:txBody>
      </p:sp>
      <p:sp>
        <p:nvSpPr>
          <p:cNvPr id="18458" name="Line 36"/>
          <p:cNvSpPr>
            <a:spLocks noChangeShapeType="1"/>
          </p:cNvSpPr>
          <p:nvPr/>
        </p:nvSpPr>
        <p:spPr bwMode="auto">
          <a:xfrm>
            <a:off x="5889625" y="1816100"/>
            <a:ext cx="0" cy="45037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5" name="Oval 37"/>
          <p:cNvSpPr>
            <a:spLocks noChangeArrowheads="1"/>
          </p:cNvSpPr>
          <p:nvPr/>
        </p:nvSpPr>
        <p:spPr bwMode="auto">
          <a:xfrm>
            <a:off x="8099426" y="2794001"/>
            <a:ext cx="358775" cy="360363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grpSp>
        <p:nvGrpSpPr>
          <p:cNvPr id="37926" name="Group 38"/>
          <p:cNvGrpSpPr>
            <a:grpSpLocks/>
          </p:cNvGrpSpPr>
          <p:nvPr/>
        </p:nvGrpSpPr>
        <p:grpSpPr bwMode="auto">
          <a:xfrm>
            <a:off x="9561514" y="2722564"/>
            <a:ext cx="503237" cy="503237"/>
            <a:chOff x="0" y="0"/>
            <a:chExt cx="317" cy="317"/>
          </a:xfrm>
        </p:grpSpPr>
        <p:sp>
          <p:nvSpPr>
            <p:cNvPr id="18489" name="Oval 39"/>
            <p:cNvSpPr>
              <a:spLocks noChangeArrowheads="1"/>
            </p:cNvSpPr>
            <p:nvPr/>
          </p:nvSpPr>
          <p:spPr bwMode="auto">
            <a:xfrm>
              <a:off x="0" y="0"/>
              <a:ext cx="317" cy="31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90" name="Oval 40"/>
            <p:cNvSpPr>
              <a:spLocks noChangeArrowheads="1"/>
            </p:cNvSpPr>
            <p:nvPr/>
          </p:nvSpPr>
          <p:spPr bwMode="auto">
            <a:xfrm>
              <a:off x="47" y="45"/>
              <a:ext cx="226" cy="22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</p:grpSp>
      <p:cxnSp>
        <p:nvCxnSpPr>
          <p:cNvPr id="37929" name="AutoShape 41"/>
          <p:cNvCxnSpPr>
            <a:cxnSpLocks noChangeShapeType="1"/>
            <a:stCxn id="37925" idx="7"/>
            <a:endCxn id="18489" idx="1"/>
          </p:cNvCxnSpPr>
          <p:nvPr/>
        </p:nvCxnSpPr>
        <p:spPr bwMode="auto">
          <a:xfrm flipV="1">
            <a:off x="8405814" y="2782888"/>
            <a:ext cx="1228725" cy="508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2" name="Text Box 42"/>
          <p:cNvSpPr txBox="1">
            <a:spLocks noChangeArrowheads="1"/>
          </p:cNvSpPr>
          <p:nvPr/>
        </p:nvSpPr>
        <p:spPr bwMode="auto">
          <a:xfrm>
            <a:off x="6159500" y="1698626"/>
            <a:ext cx="13985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正规式</a:t>
            </a:r>
          </a:p>
        </p:txBody>
      </p:sp>
      <p:sp>
        <p:nvSpPr>
          <p:cNvPr id="18463" name="Text Box 43"/>
          <p:cNvSpPr txBox="1">
            <a:spLocks noChangeArrowheads="1"/>
          </p:cNvSpPr>
          <p:nvPr/>
        </p:nvSpPr>
        <p:spPr bwMode="auto">
          <a:xfrm>
            <a:off x="8191500" y="1698626"/>
            <a:ext cx="19367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转换系统</a:t>
            </a:r>
          </a:p>
        </p:txBody>
      </p:sp>
      <p:sp>
        <p:nvSpPr>
          <p:cNvPr id="37932" name="Rectangle 44"/>
          <p:cNvSpPr>
            <a:spLocks noChangeArrowheads="1"/>
          </p:cNvSpPr>
          <p:nvPr/>
        </p:nvSpPr>
        <p:spPr bwMode="auto">
          <a:xfrm>
            <a:off x="8772525" y="2192339"/>
            <a:ext cx="50075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933" name="AutoShape 45"/>
          <p:cNvCxnSpPr>
            <a:cxnSpLocks noChangeShapeType="1"/>
            <a:stCxn id="37925" idx="5"/>
            <a:endCxn id="18489" idx="3"/>
          </p:cNvCxnSpPr>
          <p:nvPr/>
        </p:nvCxnSpPr>
        <p:spPr bwMode="auto">
          <a:xfrm>
            <a:off x="8405814" y="3114675"/>
            <a:ext cx="1228725" cy="508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777288" y="2952751"/>
            <a:ext cx="50075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35" name="Oval 47"/>
          <p:cNvSpPr>
            <a:spLocks noChangeArrowheads="1"/>
          </p:cNvSpPr>
          <p:nvPr/>
        </p:nvSpPr>
        <p:spPr bwMode="auto">
          <a:xfrm>
            <a:off x="7837489" y="4254501"/>
            <a:ext cx="358775" cy="360363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grpSp>
        <p:nvGrpSpPr>
          <p:cNvPr id="37936" name="Group 48"/>
          <p:cNvGrpSpPr>
            <a:grpSpLocks/>
          </p:cNvGrpSpPr>
          <p:nvPr/>
        </p:nvGrpSpPr>
        <p:grpSpPr bwMode="auto">
          <a:xfrm>
            <a:off x="9888539" y="4183064"/>
            <a:ext cx="503237" cy="503237"/>
            <a:chOff x="0" y="0"/>
            <a:chExt cx="317" cy="317"/>
          </a:xfrm>
        </p:grpSpPr>
        <p:sp>
          <p:nvSpPr>
            <p:cNvPr id="18487" name="Oval 49"/>
            <p:cNvSpPr>
              <a:spLocks noChangeArrowheads="1"/>
            </p:cNvSpPr>
            <p:nvPr/>
          </p:nvSpPr>
          <p:spPr bwMode="auto">
            <a:xfrm>
              <a:off x="0" y="0"/>
              <a:ext cx="317" cy="31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88" name="Oval 50"/>
            <p:cNvSpPr>
              <a:spLocks noChangeArrowheads="1"/>
            </p:cNvSpPr>
            <p:nvPr/>
          </p:nvSpPr>
          <p:spPr bwMode="auto">
            <a:xfrm>
              <a:off x="47" y="45"/>
              <a:ext cx="226" cy="22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</p:grpSp>
      <p:cxnSp>
        <p:nvCxnSpPr>
          <p:cNvPr id="37939" name="AutoShape 51"/>
          <p:cNvCxnSpPr>
            <a:cxnSpLocks noChangeShapeType="1"/>
            <a:stCxn id="37943" idx="6"/>
            <a:endCxn id="18487" idx="2"/>
          </p:cNvCxnSpPr>
          <p:nvPr/>
        </p:nvCxnSpPr>
        <p:spPr bwMode="auto">
          <a:xfrm>
            <a:off x="9266238" y="4432301"/>
            <a:ext cx="609600" cy="31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40" name="Rectangle 52"/>
          <p:cNvSpPr>
            <a:spLocks noChangeArrowheads="1"/>
          </p:cNvSpPr>
          <p:nvPr/>
        </p:nvSpPr>
        <p:spPr bwMode="auto">
          <a:xfrm>
            <a:off x="8258175" y="3814764"/>
            <a:ext cx="50075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941" name="AutoShape 53"/>
          <p:cNvCxnSpPr>
            <a:cxnSpLocks noChangeShapeType="1"/>
            <a:stCxn id="37935" idx="6"/>
            <a:endCxn id="37943" idx="2"/>
          </p:cNvCxnSpPr>
          <p:nvPr/>
        </p:nvCxnSpPr>
        <p:spPr bwMode="auto">
          <a:xfrm flipV="1">
            <a:off x="8208963" y="4432301"/>
            <a:ext cx="673100" cy="31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9242425" y="3822701"/>
            <a:ext cx="50075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43" name="Oval 55"/>
          <p:cNvSpPr>
            <a:spLocks noChangeArrowheads="1"/>
          </p:cNvSpPr>
          <p:nvPr/>
        </p:nvSpPr>
        <p:spPr bwMode="auto">
          <a:xfrm>
            <a:off x="8894764" y="4251326"/>
            <a:ext cx="358775" cy="36036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44" name="Oval 56"/>
          <p:cNvSpPr>
            <a:spLocks noChangeArrowheads="1"/>
          </p:cNvSpPr>
          <p:nvPr/>
        </p:nvSpPr>
        <p:spPr bwMode="auto">
          <a:xfrm>
            <a:off x="7862889" y="5422901"/>
            <a:ext cx="358775" cy="360363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grpSp>
        <p:nvGrpSpPr>
          <p:cNvPr id="37945" name="Group 57"/>
          <p:cNvGrpSpPr>
            <a:grpSpLocks/>
          </p:cNvGrpSpPr>
          <p:nvPr/>
        </p:nvGrpSpPr>
        <p:grpSpPr bwMode="auto">
          <a:xfrm>
            <a:off x="9913939" y="5351464"/>
            <a:ext cx="503237" cy="503237"/>
            <a:chOff x="0" y="0"/>
            <a:chExt cx="317" cy="317"/>
          </a:xfrm>
        </p:grpSpPr>
        <p:sp>
          <p:nvSpPr>
            <p:cNvPr id="18485" name="Oval 58"/>
            <p:cNvSpPr>
              <a:spLocks noChangeArrowheads="1"/>
            </p:cNvSpPr>
            <p:nvPr/>
          </p:nvSpPr>
          <p:spPr bwMode="auto">
            <a:xfrm>
              <a:off x="0" y="0"/>
              <a:ext cx="317" cy="31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86" name="Oval 59"/>
            <p:cNvSpPr>
              <a:spLocks noChangeArrowheads="1"/>
            </p:cNvSpPr>
            <p:nvPr/>
          </p:nvSpPr>
          <p:spPr bwMode="auto">
            <a:xfrm>
              <a:off x="47" y="45"/>
              <a:ext cx="226" cy="22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</p:grpSp>
      <p:cxnSp>
        <p:nvCxnSpPr>
          <p:cNvPr id="37948" name="AutoShape 60"/>
          <p:cNvCxnSpPr>
            <a:cxnSpLocks noChangeShapeType="1"/>
            <a:stCxn id="37950" idx="6"/>
            <a:endCxn id="18485" idx="2"/>
          </p:cNvCxnSpPr>
          <p:nvPr/>
        </p:nvCxnSpPr>
        <p:spPr bwMode="auto">
          <a:xfrm>
            <a:off x="9291638" y="5600701"/>
            <a:ext cx="609600" cy="317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49" name="AutoShape 61"/>
          <p:cNvCxnSpPr>
            <a:cxnSpLocks noChangeShapeType="1"/>
            <a:stCxn id="37944" idx="6"/>
            <a:endCxn id="37950" idx="2"/>
          </p:cNvCxnSpPr>
          <p:nvPr/>
        </p:nvCxnSpPr>
        <p:spPr bwMode="auto">
          <a:xfrm flipV="1">
            <a:off x="8234363" y="5600701"/>
            <a:ext cx="673100" cy="317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50" name="Oval 62"/>
          <p:cNvSpPr>
            <a:spLocks noChangeArrowheads="1"/>
          </p:cNvSpPr>
          <p:nvPr/>
        </p:nvSpPr>
        <p:spPr bwMode="auto">
          <a:xfrm>
            <a:off x="8920164" y="5419726"/>
            <a:ext cx="358775" cy="360363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51" name="Text Box 63"/>
          <p:cNvSpPr txBox="1">
            <a:spLocks noChangeArrowheads="1"/>
          </p:cNvSpPr>
          <p:nvPr/>
        </p:nvSpPr>
        <p:spPr bwMode="auto">
          <a:xfrm>
            <a:off x="8909051" y="5872164"/>
            <a:ext cx="417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0" lang="el-GR" altLang="en-US" sz="32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952" name="AutoShape 64"/>
          <p:cNvCxnSpPr>
            <a:cxnSpLocks noChangeShapeType="1"/>
            <a:stCxn id="37950" idx="3"/>
            <a:endCxn id="37950" idx="5"/>
          </p:cNvCxnSpPr>
          <p:nvPr/>
        </p:nvCxnSpPr>
        <p:spPr bwMode="auto">
          <a:xfrm rot="16200000" flipH="1">
            <a:off x="9098756" y="5614194"/>
            <a:ext cx="1588" cy="254000"/>
          </a:xfrm>
          <a:prstGeom prst="curvedConnector3">
            <a:avLst>
              <a:gd name="adj1" fmla="val 16900000"/>
            </a:avLst>
          </a:prstGeom>
          <a:noFill/>
          <a:ln w="381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53" name="Text Box 65"/>
          <p:cNvSpPr txBox="1">
            <a:spLocks noChangeArrowheads="1"/>
          </p:cNvSpPr>
          <p:nvPr/>
        </p:nvSpPr>
        <p:spPr bwMode="auto">
          <a:xfrm>
            <a:off x="8162925" y="5094289"/>
            <a:ext cx="649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</p:txBody>
      </p:sp>
      <p:sp>
        <p:nvSpPr>
          <p:cNvPr id="37954" name="Text Box 66"/>
          <p:cNvSpPr txBox="1">
            <a:spLocks noChangeArrowheads="1"/>
          </p:cNvSpPr>
          <p:nvPr/>
        </p:nvSpPr>
        <p:spPr bwMode="auto">
          <a:xfrm>
            <a:off x="9229725" y="5106989"/>
            <a:ext cx="649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</p:txBody>
      </p:sp>
      <p:sp>
        <p:nvSpPr>
          <p:cNvPr id="18483" name="Rectangle 67"/>
          <p:cNvSpPr>
            <a:spLocks noChangeArrowheads="1"/>
          </p:cNvSpPr>
          <p:nvPr/>
        </p:nvSpPr>
        <p:spPr bwMode="auto">
          <a:xfrm>
            <a:off x="1611313" y="193676"/>
            <a:ext cx="8839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6EA0B0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rgbClr val="0F55C7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§3.3.3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F55C7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由</a:t>
            </a: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F55C7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正规表达式构造转换系统</a:t>
            </a:r>
          </a:p>
        </p:txBody>
      </p:sp>
      <p:sp>
        <p:nvSpPr>
          <p:cNvPr id="18484" name="Rectangle 68"/>
          <p:cNvSpPr>
            <a:spLocks noChangeArrowheads="1"/>
          </p:cNvSpPr>
          <p:nvPr/>
        </p:nvSpPr>
        <p:spPr bwMode="auto">
          <a:xfrm>
            <a:off x="1611313" y="904875"/>
            <a:ext cx="8839200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6EA0B0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三、由正规表达式构造转换系统（拓展后的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NFA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98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 autoUpdateAnimBg="0"/>
      <p:bldP spid="37898" grpId="0" animBg="1" autoUpdateAnimBg="0"/>
      <p:bldP spid="37902" grpId="0" autoUpdateAnimBg="0"/>
      <p:bldP spid="37903" grpId="0" autoUpdateAnimBg="0"/>
      <p:bldP spid="37904" grpId="0" animBg="1" autoUpdateAnimBg="0"/>
      <p:bldP spid="37908" grpId="0" autoUpdateAnimBg="0"/>
      <p:bldP spid="37909" grpId="0" autoUpdateAnimBg="0"/>
      <p:bldP spid="37910" grpId="0" autoUpdateAnimBg="0"/>
      <p:bldP spid="37911" grpId="0" autoUpdateAnimBg="0"/>
      <p:bldP spid="37912" grpId="0" autoUpdateAnimBg="0"/>
      <p:bldP spid="37913" grpId="0" autoUpdateAnimBg="0"/>
      <p:bldP spid="37916" grpId="0" animBg="1" autoUpdateAnimBg="0"/>
      <p:bldP spid="37921" grpId="0" autoUpdateAnimBg="0"/>
      <p:bldP spid="37925" grpId="0" animBg="1" autoUpdateAnimBg="0"/>
      <p:bldP spid="37932" grpId="0" autoUpdateAnimBg="0"/>
      <p:bldP spid="37934" grpId="0" autoUpdateAnimBg="0"/>
      <p:bldP spid="37935" grpId="0" animBg="1" autoUpdateAnimBg="0"/>
      <p:bldP spid="37940" grpId="0" autoUpdateAnimBg="0"/>
      <p:bldP spid="37942" grpId="0" autoUpdateAnimBg="0"/>
      <p:bldP spid="37943" grpId="0" animBg="1" autoUpdateAnimBg="0"/>
      <p:bldP spid="37944" grpId="0" animBg="1" autoUpdateAnimBg="0"/>
      <p:bldP spid="37950" grpId="0" animBg="1" autoUpdateAnimBg="0"/>
      <p:bldP spid="37951" grpId="0" autoUpdateAnimBg="0"/>
      <p:bldP spid="37953" grpId="0" autoUpdateAnimBg="0"/>
      <p:bldP spid="3795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6FEB56-6846-44B5-B8CF-39CE6B5DEDDB}" type="slidenum">
              <a:rPr lang="zh-CN" altLang="en-US">
                <a:latin typeface="Arial" panose="020B0604020202020204" pitchFamily="34" charset="0"/>
                <a:ea typeface="黑体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>
              <a:latin typeface="Arial" panose="020B0604020202020204" pitchFamily="34" charset="0"/>
              <a:ea typeface="黑体"/>
            </a:endParaRPr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1798638" y="2995614"/>
            <a:ext cx="8610600" cy="332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752600" indent="-3810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209800" indent="-3810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0" fontAlgn="base" hangingPunct="0">
              <a:lnSpc>
                <a:spcPct val="145000"/>
              </a:lnSpc>
              <a:spcAft>
                <a:spcPct val="0"/>
              </a:spcAft>
              <a:buClr>
                <a:srgbClr val="6EA0B0"/>
              </a:buClr>
              <a:buNone/>
            </a:pPr>
            <a:r>
              <a:rPr lang="zh-CN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●</a:t>
            </a:r>
            <a:r>
              <a:rPr lang="en-US" altLang="zh-CN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状态子集</a:t>
            </a:r>
            <a:r>
              <a:rPr lang="en-US" altLang="zh-CN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l-GR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r>
              <a:rPr lang="zh-CN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闭包</a:t>
            </a:r>
            <a:r>
              <a:rPr lang="en-US" altLang="zh-CN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概念</a:t>
            </a:r>
            <a:r>
              <a:rPr lang="en-US" altLang="zh-CN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algn="just" eaLnBrk="0" fontAlgn="base" hangingPunct="0">
              <a:lnSpc>
                <a:spcPct val="145000"/>
              </a:lnSpc>
              <a:spcAft>
                <a:spcPct val="0"/>
              </a:spcAft>
              <a:buClr>
                <a:srgbClr val="6EA0B0"/>
              </a:buClr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假定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是转换系统的一个子集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定义ε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-CLOSURE(I)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  <a:p>
            <a:pPr algn="just" eaLnBrk="0" fontAlgn="base" hangingPunct="0">
              <a:lnSpc>
                <a:spcPct val="145000"/>
              </a:lnSpc>
              <a:spcAft>
                <a:spcPct val="0"/>
              </a:spcAft>
              <a:buClr>
                <a:srgbClr val="6EA0B0"/>
              </a:buClr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 ①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∈ε-CLOSURE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(I)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；</a:t>
            </a:r>
          </a:p>
          <a:p>
            <a:pPr algn="just" eaLnBrk="0" fontAlgn="base" hangingPunct="0">
              <a:lnSpc>
                <a:spcPct val="145000"/>
              </a:lnSpc>
              <a:spcAft>
                <a:spcPct val="0"/>
              </a:spcAft>
              <a:buClr>
                <a:srgbClr val="6EA0B0"/>
              </a:buClr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②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出发经过一条或多条相邻的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弧能到达转换系统 </a:t>
            </a:r>
          </a:p>
          <a:p>
            <a:pPr algn="just" eaLnBrk="0" fontAlgn="base" hangingPunct="0">
              <a:lnSpc>
                <a:spcPct val="145000"/>
              </a:lnSpc>
              <a:spcAft>
                <a:spcPct val="0"/>
              </a:spcAft>
              <a:buClr>
                <a:srgbClr val="6EA0B0"/>
              </a:buClr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中任何状态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则S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∈ε-CLOSURE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(I)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6EA0B0"/>
              </a:buClr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900" b="1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0" fontAlgn="base" hangingPunct="0">
              <a:lnSpc>
                <a:spcPct val="145000"/>
              </a:lnSpc>
              <a:spcAft>
                <a:spcPct val="0"/>
              </a:spcAft>
              <a:buClr>
                <a:srgbClr val="6EA0B0"/>
              </a:buClr>
              <a:buNone/>
            </a:pPr>
            <a:r>
              <a:rPr lang="zh-CN" altLang="en-US" sz="20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由此构建的</a:t>
            </a:r>
            <a:r>
              <a: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ε-CLOSURE(I)</a:t>
            </a:r>
            <a:r>
              <a:rPr lang="zh-CN" altLang="en-US" sz="20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 err="1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称为I</a:t>
            </a:r>
            <a:r>
              <a:rPr lang="zh-CN" altLang="en-US" sz="20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r>
              <a:rPr lang="zh-CN" altLang="en-US" sz="20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闭包。它</a:t>
            </a:r>
            <a:r>
              <a:rPr lang="en-US" altLang="zh-CN" sz="2000" b="1" dirty="0" err="1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也是</a:t>
            </a:r>
            <a:r>
              <a:rPr lang="zh-CN" altLang="en-US" sz="20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转换系统的一个子集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 </a:t>
            </a:r>
          </a:p>
        </p:txBody>
      </p:sp>
      <p:sp>
        <p:nvSpPr>
          <p:cNvPr id="15364" name="Rectangle 40"/>
          <p:cNvSpPr>
            <a:spLocks noChangeArrowheads="1"/>
          </p:cNvSpPr>
          <p:nvPr/>
        </p:nvSpPr>
        <p:spPr bwMode="auto">
          <a:xfrm>
            <a:off x="1611313" y="193676"/>
            <a:ext cx="8839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6EA0B0"/>
              </a:buClr>
              <a:buNone/>
            </a:pPr>
            <a:r>
              <a:rPr lang="en-US" altLang="zh-CN" sz="3400" b="1" dirty="0">
                <a:solidFill>
                  <a:srgbClr val="0F55C7"/>
                </a:solidFill>
                <a:latin typeface="Times New Roman" panose="02020603050405020304" pitchFamily="18" charset="0"/>
              </a:rPr>
              <a:t>§3.3.4</a:t>
            </a:r>
            <a:r>
              <a:rPr lang="zh-CN" altLang="en-US" sz="3400" b="1" dirty="0" smtClean="0">
                <a:solidFill>
                  <a:srgbClr val="0F55C7"/>
                </a:solidFill>
                <a:latin typeface="Times New Roman" panose="02020603050405020304" pitchFamily="18" charset="0"/>
              </a:rPr>
              <a:t>将</a:t>
            </a:r>
            <a:r>
              <a:rPr lang="zh-CN" altLang="en-US" sz="3400" b="1" dirty="0">
                <a:solidFill>
                  <a:srgbClr val="0F55C7"/>
                </a:solidFill>
                <a:latin typeface="Times New Roman" panose="02020603050405020304" pitchFamily="18" charset="0"/>
              </a:rPr>
              <a:t>转换系统变为</a:t>
            </a:r>
            <a:r>
              <a:rPr lang="en-US" altLang="zh-CN" sz="3400" b="1" dirty="0">
                <a:solidFill>
                  <a:srgbClr val="0F55C7"/>
                </a:solidFill>
                <a:latin typeface="Times New Roman" panose="02020603050405020304" pitchFamily="18" charset="0"/>
              </a:rPr>
              <a:t>DFA</a:t>
            </a:r>
          </a:p>
        </p:txBody>
      </p:sp>
      <p:sp>
        <p:nvSpPr>
          <p:cNvPr id="15365" name="Rectangle 41"/>
          <p:cNvSpPr>
            <a:spLocks noChangeArrowheads="1"/>
          </p:cNvSpPr>
          <p:nvPr/>
        </p:nvSpPr>
        <p:spPr bwMode="auto">
          <a:xfrm>
            <a:off x="6819900" y="901701"/>
            <a:ext cx="3036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3399"/>
                </a:solidFill>
                <a:latin typeface="Times New Roman" panose="02020603050405020304" pitchFamily="18" charset="0"/>
              </a:rPr>
              <a:t>(a|b)</a:t>
            </a:r>
            <a:r>
              <a:rPr lang="en-US" altLang="zh-CN" sz="2800" b="1" baseline="30000">
                <a:solidFill>
                  <a:srgbClr val="CC3399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>
                <a:solidFill>
                  <a:srgbClr val="CC3399"/>
                </a:solidFill>
                <a:latin typeface="Times New Roman" panose="02020603050405020304" pitchFamily="18" charset="0"/>
              </a:rPr>
              <a:t>(aa|bb)(a|b)</a:t>
            </a:r>
            <a:r>
              <a:rPr lang="en-US" altLang="zh-CN" sz="2800" b="1" baseline="30000">
                <a:solidFill>
                  <a:srgbClr val="CC3399"/>
                </a:solidFill>
                <a:latin typeface="Times New Roman" panose="02020603050405020304" pitchFamily="18" charset="0"/>
              </a:rPr>
              <a:t>*</a:t>
            </a:r>
            <a:endParaRPr lang="zh-CN" altLang="en-US" sz="2800" b="1" baseline="30000">
              <a:solidFill>
                <a:srgbClr val="CC33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66" name="Group 42"/>
          <p:cNvGrpSpPr>
            <a:grpSpLocks/>
          </p:cNvGrpSpPr>
          <p:nvPr/>
        </p:nvGrpSpPr>
        <p:grpSpPr bwMode="auto">
          <a:xfrm>
            <a:off x="2012950" y="1385889"/>
            <a:ext cx="8096250" cy="1493837"/>
            <a:chOff x="0" y="0"/>
            <a:chExt cx="5100" cy="941"/>
          </a:xfrm>
        </p:grpSpPr>
        <p:sp>
          <p:nvSpPr>
            <p:cNvPr id="15367" name="Oval 43"/>
            <p:cNvSpPr>
              <a:spLocks noChangeArrowheads="1"/>
            </p:cNvSpPr>
            <p:nvPr/>
          </p:nvSpPr>
          <p:spPr bwMode="auto">
            <a:xfrm>
              <a:off x="0" y="369"/>
              <a:ext cx="226" cy="22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grpSp>
          <p:nvGrpSpPr>
            <p:cNvPr id="15368" name="Group 44"/>
            <p:cNvGrpSpPr>
              <a:grpSpLocks/>
            </p:cNvGrpSpPr>
            <p:nvPr/>
          </p:nvGrpSpPr>
          <p:grpSpPr bwMode="auto">
            <a:xfrm>
              <a:off x="4780" y="306"/>
              <a:ext cx="320" cy="310"/>
              <a:chOff x="0" y="0"/>
              <a:chExt cx="317" cy="317"/>
            </a:xfrm>
          </p:grpSpPr>
          <p:sp>
            <p:nvSpPr>
              <p:cNvPr id="15399" name="Oval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7" cy="317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400" name="Oval 46"/>
              <p:cNvSpPr>
                <a:spLocks noChangeArrowheads="1"/>
              </p:cNvSpPr>
              <p:nvPr/>
            </p:nvSpPr>
            <p:spPr bwMode="auto">
              <a:xfrm>
                <a:off x="47" y="45"/>
                <a:ext cx="226" cy="22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15369" name="Line 47"/>
            <p:cNvSpPr>
              <a:spLocks noChangeShapeType="1"/>
            </p:cNvSpPr>
            <p:nvPr/>
          </p:nvSpPr>
          <p:spPr bwMode="auto">
            <a:xfrm>
              <a:off x="226" y="460"/>
              <a:ext cx="771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Oval 48"/>
            <p:cNvSpPr>
              <a:spLocks noChangeArrowheads="1"/>
            </p:cNvSpPr>
            <p:nvPr/>
          </p:nvSpPr>
          <p:spPr bwMode="auto">
            <a:xfrm>
              <a:off x="997" y="369"/>
              <a:ext cx="227" cy="22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71" name="Line 49"/>
            <p:cNvSpPr>
              <a:spLocks noChangeShapeType="1"/>
            </p:cNvSpPr>
            <p:nvPr/>
          </p:nvSpPr>
          <p:spPr bwMode="auto">
            <a:xfrm>
              <a:off x="1239" y="466"/>
              <a:ext cx="537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2" name="Oval 50"/>
            <p:cNvSpPr>
              <a:spLocks noChangeArrowheads="1"/>
            </p:cNvSpPr>
            <p:nvPr/>
          </p:nvSpPr>
          <p:spPr bwMode="auto">
            <a:xfrm>
              <a:off x="3764" y="353"/>
              <a:ext cx="227" cy="22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373" name="Line 51"/>
            <p:cNvSpPr>
              <a:spLocks noChangeShapeType="1"/>
            </p:cNvSpPr>
            <p:nvPr/>
          </p:nvSpPr>
          <p:spPr bwMode="auto">
            <a:xfrm>
              <a:off x="4000" y="462"/>
              <a:ext cx="7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4" name="Oval 52"/>
            <p:cNvSpPr>
              <a:spLocks noChangeArrowheads="1"/>
            </p:cNvSpPr>
            <p:nvPr/>
          </p:nvSpPr>
          <p:spPr bwMode="auto">
            <a:xfrm>
              <a:off x="1768" y="324"/>
              <a:ext cx="226" cy="22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75" name="Oval 53"/>
            <p:cNvSpPr>
              <a:spLocks noChangeArrowheads="1"/>
            </p:cNvSpPr>
            <p:nvPr/>
          </p:nvSpPr>
          <p:spPr bwMode="auto">
            <a:xfrm>
              <a:off x="3038" y="324"/>
              <a:ext cx="227" cy="2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76" name="Line 54"/>
            <p:cNvSpPr>
              <a:spLocks noChangeShapeType="1"/>
            </p:cNvSpPr>
            <p:nvPr/>
          </p:nvSpPr>
          <p:spPr bwMode="auto">
            <a:xfrm>
              <a:off x="3284" y="460"/>
              <a:ext cx="4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Text Box 55"/>
            <p:cNvSpPr txBox="1">
              <a:spLocks noChangeArrowheads="1"/>
            </p:cNvSpPr>
            <p:nvPr/>
          </p:nvSpPr>
          <p:spPr bwMode="auto">
            <a:xfrm>
              <a:off x="407" y="143"/>
              <a:ext cx="4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l-GR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5378" name="Text Box 56"/>
            <p:cNvSpPr txBox="1">
              <a:spLocks noChangeArrowheads="1"/>
            </p:cNvSpPr>
            <p:nvPr/>
          </p:nvSpPr>
          <p:spPr bwMode="auto">
            <a:xfrm>
              <a:off x="1223" y="143"/>
              <a:ext cx="4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l-GR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5379" name="Text Box 57"/>
            <p:cNvSpPr txBox="1">
              <a:spLocks noChangeArrowheads="1"/>
            </p:cNvSpPr>
            <p:nvPr/>
          </p:nvSpPr>
          <p:spPr bwMode="auto">
            <a:xfrm>
              <a:off x="3310" y="141"/>
              <a:ext cx="4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l-GR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5380" name="Text Box 58"/>
            <p:cNvSpPr txBox="1">
              <a:spLocks noChangeArrowheads="1"/>
            </p:cNvSpPr>
            <p:nvPr/>
          </p:nvSpPr>
          <p:spPr bwMode="auto">
            <a:xfrm>
              <a:off x="4217" y="141"/>
              <a:ext cx="4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l-GR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5381" name="未知"/>
            <p:cNvSpPr>
              <a:spLocks/>
            </p:cNvSpPr>
            <p:nvPr/>
          </p:nvSpPr>
          <p:spPr bwMode="auto">
            <a:xfrm>
              <a:off x="899" y="560"/>
              <a:ext cx="430" cy="157"/>
            </a:xfrm>
            <a:custGeom>
              <a:avLst/>
              <a:gdLst>
                <a:gd name="T0" fmla="*/ 143 w 430"/>
                <a:gd name="T1" fmla="*/ 0 h 227"/>
                <a:gd name="T2" fmla="*/ 7 w 430"/>
                <a:gd name="T3" fmla="*/ 65 h 227"/>
                <a:gd name="T4" fmla="*/ 188 w 430"/>
                <a:gd name="T5" fmla="*/ 109 h 227"/>
                <a:gd name="T6" fmla="*/ 415 w 430"/>
                <a:gd name="T7" fmla="*/ 65 h 227"/>
                <a:gd name="T8" fmla="*/ 279 w 430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0" h="227">
                  <a:moveTo>
                    <a:pt x="143" y="0"/>
                  </a:moveTo>
                  <a:cubicBezTo>
                    <a:pt x="71" y="49"/>
                    <a:pt x="0" y="98"/>
                    <a:pt x="7" y="136"/>
                  </a:cubicBezTo>
                  <a:cubicBezTo>
                    <a:pt x="14" y="174"/>
                    <a:pt x="120" y="227"/>
                    <a:pt x="188" y="227"/>
                  </a:cubicBezTo>
                  <a:cubicBezTo>
                    <a:pt x="256" y="227"/>
                    <a:pt x="400" y="174"/>
                    <a:pt x="415" y="136"/>
                  </a:cubicBezTo>
                  <a:cubicBezTo>
                    <a:pt x="430" y="98"/>
                    <a:pt x="354" y="49"/>
                    <a:pt x="279" y="0"/>
                  </a:cubicBezTo>
                </a:path>
              </a:pathLst>
            </a:custGeom>
            <a:noFill/>
            <a:ln w="25400" cap="flat" cmpd="sng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Text Box 60"/>
            <p:cNvSpPr txBox="1">
              <a:spLocks noChangeArrowheads="1"/>
            </p:cNvSpPr>
            <p:nvPr/>
          </p:nvSpPr>
          <p:spPr bwMode="auto">
            <a:xfrm>
              <a:off x="994" y="685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l-GR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3" name="未知"/>
            <p:cNvSpPr>
              <a:spLocks/>
            </p:cNvSpPr>
            <p:nvPr/>
          </p:nvSpPr>
          <p:spPr bwMode="auto">
            <a:xfrm>
              <a:off x="3666" y="551"/>
              <a:ext cx="430" cy="163"/>
            </a:xfrm>
            <a:custGeom>
              <a:avLst/>
              <a:gdLst>
                <a:gd name="T0" fmla="*/ 143 w 430"/>
                <a:gd name="T1" fmla="*/ 0 h 227"/>
                <a:gd name="T2" fmla="*/ 7 w 430"/>
                <a:gd name="T3" fmla="*/ 70 h 227"/>
                <a:gd name="T4" fmla="*/ 188 w 430"/>
                <a:gd name="T5" fmla="*/ 117 h 227"/>
                <a:gd name="T6" fmla="*/ 415 w 430"/>
                <a:gd name="T7" fmla="*/ 70 h 227"/>
                <a:gd name="T8" fmla="*/ 279 w 430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0" h="227">
                  <a:moveTo>
                    <a:pt x="143" y="0"/>
                  </a:moveTo>
                  <a:cubicBezTo>
                    <a:pt x="71" y="49"/>
                    <a:pt x="0" y="98"/>
                    <a:pt x="7" y="136"/>
                  </a:cubicBezTo>
                  <a:cubicBezTo>
                    <a:pt x="14" y="174"/>
                    <a:pt x="120" y="227"/>
                    <a:pt x="188" y="227"/>
                  </a:cubicBezTo>
                  <a:cubicBezTo>
                    <a:pt x="256" y="227"/>
                    <a:pt x="400" y="174"/>
                    <a:pt x="415" y="136"/>
                  </a:cubicBezTo>
                  <a:cubicBezTo>
                    <a:pt x="430" y="98"/>
                    <a:pt x="354" y="49"/>
                    <a:pt x="279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Text Box 62"/>
            <p:cNvSpPr txBox="1">
              <a:spLocks noChangeArrowheads="1"/>
            </p:cNvSpPr>
            <p:nvPr/>
          </p:nvSpPr>
          <p:spPr bwMode="auto">
            <a:xfrm>
              <a:off x="3774" y="691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l-GR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5" name="Oval 63"/>
            <p:cNvSpPr>
              <a:spLocks noChangeArrowheads="1"/>
            </p:cNvSpPr>
            <p:nvPr/>
          </p:nvSpPr>
          <p:spPr bwMode="auto">
            <a:xfrm>
              <a:off x="2402" y="97"/>
              <a:ext cx="226" cy="2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386" name="Oval 64"/>
            <p:cNvSpPr>
              <a:spLocks noChangeArrowheads="1"/>
            </p:cNvSpPr>
            <p:nvPr/>
          </p:nvSpPr>
          <p:spPr bwMode="auto">
            <a:xfrm>
              <a:off x="2402" y="550"/>
              <a:ext cx="226" cy="2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387" name="Line 65"/>
            <p:cNvSpPr>
              <a:spLocks noChangeShapeType="1"/>
            </p:cNvSpPr>
            <p:nvPr/>
          </p:nvSpPr>
          <p:spPr bwMode="auto">
            <a:xfrm flipV="1">
              <a:off x="1994" y="201"/>
              <a:ext cx="413" cy="1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8" name="Line 66"/>
            <p:cNvSpPr>
              <a:spLocks noChangeShapeType="1"/>
            </p:cNvSpPr>
            <p:nvPr/>
          </p:nvSpPr>
          <p:spPr bwMode="auto">
            <a:xfrm>
              <a:off x="2636" y="227"/>
              <a:ext cx="427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9" name="Line 67"/>
            <p:cNvSpPr>
              <a:spLocks noChangeShapeType="1"/>
            </p:cNvSpPr>
            <p:nvPr/>
          </p:nvSpPr>
          <p:spPr bwMode="auto">
            <a:xfrm>
              <a:off x="1994" y="505"/>
              <a:ext cx="401" cy="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0" name="Line 68"/>
            <p:cNvSpPr>
              <a:spLocks noChangeShapeType="1"/>
            </p:cNvSpPr>
            <p:nvPr/>
          </p:nvSpPr>
          <p:spPr bwMode="auto">
            <a:xfrm flipV="1">
              <a:off x="2616" y="499"/>
              <a:ext cx="441" cy="1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1" name="Text Box 69"/>
            <p:cNvSpPr txBox="1">
              <a:spLocks noChangeArrowheads="1"/>
            </p:cNvSpPr>
            <p:nvPr/>
          </p:nvSpPr>
          <p:spPr bwMode="auto">
            <a:xfrm>
              <a:off x="2039" y="69"/>
              <a:ext cx="2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l-GR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2" name="Text Box 70"/>
            <p:cNvSpPr txBox="1">
              <a:spLocks noChangeArrowheads="1"/>
            </p:cNvSpPr>
            <p:nvPr/>
          </p:nvSpPr>
          <p:spPr bwMode="auto">
            <a:xfrm>
              <a:off x="2051" y="55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l-GR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3" name="Text Box 71"/>
            <p:cNvSpPr txBox="1">
              <a:spLocks noChangeArrowheads="1"/>
            </p:cNvSpPr>
            <p:nvPr/>
          </p:nvSpPr>
          <p:spPr bwMode="auto">
            <a:xfrm>
              <a:off x="2734" y="60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l-GR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4" name="Text Box 72"/>
            <p:cNvSpPr txBox="1">
              <a:spLocks noChangeArrowheads="1"/>
            </p:cNvSpPr>
            <p:nvPr/>
          </p:nvSpPr>
          <p:spPr bwMode="auto">
            <a:xfrm>
              <a:off x="2746" y="571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l-GR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5" name="未知"/>
            <p:cNvSpPr>
              <a:spLocks/>
            </p:cNvSpPr>
            <p:nvPr/>
          </p:nvSpPr>
          <p:spPr bwMode="auto">
            <a:xfrm rot="10800000">
              <a:off x="905" y="219"/>
              <a:ext cx="430" cy="150"/>
            </a:xfrm>
            <a:custGeom>
              <a:avLst/>
              <a:gdLst>
                <a:gd name="T0" fmla="*/ 143 w 430"/>
                <a:gd name="T1" fmla="*/ 0 h 227"/>
                <a:gd name="T2" fmla="*/ 7 w 430"/>
                <a:gd name="T3" fmla="*/ 59 h 227"/>
                <a:gd name="T4" fmla="*/ 188 w 430"/>
                <a:gd name="T5" fmla="*/ 99 h 227"/>
                <a:gd name="T6" fmla="*/ 415 w 430"/>
                <a:gd name="T7" fmla="*/ 59 h 227"/>
                <a:gd name="T8" fmla="*/ 279 w 430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0" h="227">
                  <a:moveTo>
                    <a:pt x="143" y="0"/>
                  </a:moveTo>
                  <a:cubicBezTo>
                    <a:pt x="71" y="49"/>
                    <a:pt x="0" y="98"/>
                    <a:pt x="7" y="136"/>
                  </a:cubicBezTo>
                  <a:cubicBezTo>
                    <a:pt x="14" y="174"/>
                    <a:pt x="120" y="227"/>
                    <a:pt x="188" y="227"/>
                  </a:cubicBezTo>
                  <a:cubicBezTo>
                    <a:pt x="256" y="227"/>
                    <a:pt x="400" y="174"/>
                    <a:pt x="415" y="136"/>
                  </a:cubicBezTo>
                  <a:cubicBezTo>
                    <a:pt x="430" y="98"/>
                    <a:pt x="354" y="49"/>
                    <a:pt x="279" y="0"/>
                  </a:cubicBezTo>
                </a:path>
              </a:pathLst>
            </a:custGeom>
            <a:noFill/>
            <a:ln w="25400" cap="flat" cmpd="sng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6" name="Text Box 74"/>
            <p:cNvSpPr txBox="1">
              <a:spLocks noChangeArrowheads="1"/>
            </p:cNvSpPr>
            <p:nvPr/>
          </p:nvSpPr>
          <p:spPr bwMode="auto">
            <a:xfrm>
              <a:off x="1035" y="0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l-GR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7" name="未知"/>
            <p:cNvSpPr>
              <a:spLocks/>
            </p:cNvSpPr>
            <p:nvPr/>
          </p:nvSpPr>
          <p:spPr bwMode="auto">
            <a:xfrm rot="10800000">
              <a:off x="3648" y="230"/>
              <a:ext cx="456" cy="163"/>
            </a:xfrm>
            <a:custGeom>
              <a:avLst/>
              <a:gdLst>
                <a:gd name="T0" fmla="*/ 161 w 430"/>
                <a:gd name="T1" fmla="*/ 0 h 227"/>
                <a:gd name="T2" fmla="*/ 7 w 430"/>
                <a:gd name="T3" fmla="*/ 70 h 227"/>
                <a:gd name="T4" fmla="*/ 211 w 430"/>
                <a:gd name="T5" fmla="*/ 117 h 227"/>
                <a:gd name="T6" fmla="*/ 467 w 430"/>
                <a:gd name="T7" fmla="*/ 70 h 227"/>
                <a:gd name="T8" fmla="*/ 314 w 430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0" h="227">
                  <a:moveTo>
                    <a:pt x="143" y="0"/>
                  </a:moveTo>
                  <a:cubicBezTo>
                    <a:pt x="71" y="49"/>
                    <a:pt x="0" y="98"/>
                    <a:pt x="7" y="136"/>
                  </a:cubicBezTo>
                  <a:cubicBezTo>
                    <a:pt x="14" y="174"/>
                    <a:pt x="120" y="227"/>
                    <a:pt x="188" y="227"/>
                  </a:cubicBezTo>
                  <a:cubicBezTo>
                    <a:pt x="256" y="227"/>
                    <a:pt x="400" y="174"/>
                    <a:pt x="415" y="136"/>
                  </a:cubicBezTo>
                  <a:cubicBezTo>
                    <a:pt x="430" y="98"/>
                    <a:pt x="354" y="49"/>
                    <a:pt x="279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8" name="Text Box 76"/>
            <p:cNvSpPr txBox="1">
              <a:spLocks noChangeArrowheads="1"/>
            </p:cNvSpPr>
            <p:nvPr/>
          </p:nvSpPr>
          <p:spPr bwMode="auto">
            <a:xfrm>
              <a:off x="3774" y="18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l-GR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63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C558E-E829-401A-B1AB-967C8F715C97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1919288" y="838200"/>
            <a:ext cx="8208962" cy="218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lvl="0" algn="just" eaLnBrk="0" fontAlgn="base" hangingPunct="0">
              <a:lnSpc>
                <a:spcPct val="145000"/>
              </a:lnSpc>
              <a:spcBef>
                <a:spcPct val="20000"/>
              </a:spcBef>
              <a:spcAft>
                <a:spcPct val="0"/>
              </a:spcAft>
              <a:buClr>
                <a:srgbClr val="6EA0B0"/>
              </a:buClr>
              <a:buSzPct val="80000"/>
              <a:tabLst/>
              <a:defRPr/>
            </a:pPr>
            <a:r>
              <a:rPr lang="zh-CN" altLang="en-US" sz="2200" b="1" dirty="0" smtClean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子集</a:t>
            </a:r>
            <a:r>
              <a:rPr lang="en-US" altLang="zh-CN" sz="2200" b="1" dirty="0" err="1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Ia</a:t>
            </a:r>
            <a:endParaRPr lang="en-US" altLang="zh-CN" sz="2200" b="1" dirty="0">
              <a:solidFill>
                <a:srgbClr val="CC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是转换系统状态集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一个子集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a∈Σ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定义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=ε-CLOSURE(J)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其中：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是所有那些可从子集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中任一状态出发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经过一条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弧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跳过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弧前的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ε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弧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而到达状态的全体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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</a:t>
            </a:r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1558719" y="5274515"/>
            <a:ext cx="9272090" cy="108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0" algn="just" eaLnBrk="0" fontAlgn="base" hangingPunct="0">
              <a:lnSpc>
                <a:spcPct val="145000"/>
              </a:lnSpc>
              <a:spcBef>
                <a:spcPct val="20000"/>
              </a:spcBef>
              <a:spcAft>
                <a:spcPct val="0"/>
              </a:spcAft>
              <a:buClr>
                <a:srgbClr val="6EA0B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实际上可以直接由</a:t>
            </a:r>
            <a:r>
              <a:rPr lang="en-US" altLang="zh-CN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lang="en-US" altLang="zh-CN" sz="2200" b="1" dirty="0" err="1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Ia</a:t>
            </a:r>
            <a:r>
              <a:rPr lang="zh-CN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（省掉求</a:t>
            </a:r>
            <a:r>
              <a:rPr lang="en-US" altLang="zh-CN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的中间过程），即</a:t>
            </a:r>
            <a:r>
              <a:rPr lang="en-US" altLang="zh-CN" sz="2200" b="1" dirty="0" err="1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Ia</a:t>
            </a:r>
            <a:r>
              <a:rPr lang="zh-CN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en-US" altLang="zh-CN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中状态经历一条</a:t>
            </a:r>
          </a:p>
          <a:p>
            <a:pPr indent="0" algn="just" eaLnBrk="0" fontAlgn="base" hangingPunct="0">
              <a:lnSpc>
                <a:spcPct val="145000"/>
              </a:lnSpc>
              <a:spcBef>
                <a:spcPct val="20000"/>
              </a:spcBef>
              <a:spcAft>
                <a:spcPct val="0"/>
              </a:spcAft>
              <a:buClr>
                <a:srgbClr val="6EA0B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弧（跳过</a:t>
            </a:r>
            <a:r>
              <a:rPr lang="en-US" altLang="zh-CN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弧前面和后面的若干</a:t>
            </a:r>
            <a:r>
              <a:rPr lang="en-US" altLang="zh-CN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r>
              <a:rPr lang="zh-CN" altLang="en-US" sz="2200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弧）到达的状态集合。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698" y="2672336"/>
            <a:ext cx="5547841" cy="24538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17874" y="3422469"/>
            <a:ext cx="1712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</a:t>
            </a:r>
            <a:r>
              <a:rPr lang="zh-CN" altLang="en-US" b="1" dirty="0">
                <a:latin typeface="宋体" panose="02010600030101010101" pitchFamily="2" charset="-122"/>
              </a:rPr>
              <a:t>Ｉ＝｛１</a:t>
            </a:r>
            <a:r>
              <a:rPr lang="zh-CN" altLang="en-US" b="1" dirty="0" smtClean="0">
                <a:latin typeface="宋体" panose="02010600030101010101" pitchFamily="2" charset="-122"/>
              </a:rPr>
              <a:t>｝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子集</a:t>
            </a:r>
            <a:r>
              <a:rPr lang="en-US" altLang="zh-CN" b="1" dirty="0" err="1" smtClean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Ia</a:t>
            </a:r>
            <a:r>
              <a:rPr lang="en-US" altLang="zh-CN" b="1" dirty="0" smtClean="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49" charset="-122"/>
              </a:rPr>
              <a:t>=?</a:t>
            </a:r>
            <a:endParaRPr lang="en-US" altLang="zh-CN" b="1" dirty="0">
              <a:solidFill>
                <a:srgbClr val="CC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en-US" altLang="zh-CN" b="1" dirty="0" smtClean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53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9E9E95-06AB-48C9-B3F3-F51CD442671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95439" y="527050"/>
            <a:ext cx="8893175" cy="5638800"/>
          </a:xfrm>
        </p:spPr>
        <p:txBody>
          <a:bodyPr/>
          <a:lstStyle/>
          <a:p>
            <a:pPr algn="just">
              <a:buFontTx/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子集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法由转换系统构造确定有穷自动机ＤＦＡ步骤</a:t>
            </a:r>
          </a:p>
          <a:p>
            <a:pPr algn="just"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000" b="1" dirty="0">
                <a:latin typeface="宋体" panose="02010600030101010101" pitchFamily="2" charset="-122"/>
              </a:rPr>
              <a:t>构造一张表，它共有｜</a:t>
            </a:r>
            <a:r>
              <a:rPr lang="en-US" altLang="zh-CN" sz="2000" b="1" dirty="0">
                <a:latin typeface="宋体" panose="02010600030101010101" pitchFamily="2" charset="-122"/>
              </a:rPr>
              <a:t>Σ</a:t>
            </a:r>
            <a:r>
              <a:rPr lang="zh-CN" altLang="en-US" sz="2000" b="1" dirty="0">
                <a:latin typeface="宋体" panose="02010600030101010101" pitchFamily="2" charset="-122"/>
              </a:rPr>
              <a:t>｜＋１列，第一列为状态子集Ｉ，然后对每个</a:t>
            </a:r>
            <a:r>
              <a:rPr lang="en-US" altLang="zh-CN" sz="2000" b="1" dirty="0" err="1">
                <a:latin typeface="宋体" panose="02010600030101010101" pitchFamily="2" charset="-122"/>
              </a:rPr>
              <a:t>a∈Σ</a:t>
            </a:r>
            <a:r>
              <a:rPr lang="zh-CN" altLang="en-US" sz="2000" b="1" dirty="0">
                <a:latin typeface="宋体" panose="02010600030101010101" pitchFamily="2" charset="-122"/>
              </a:rPr>
              <a:t>分别设一列</a:t>
            </a:r>
            <a:r>
              <a:rPr lang="en-US" altLang="zh-CN" sz="2000" b="1" dirty="0" err="1">
                <a:latin typeface="宋体" panose="02010600030101010101" pitchFamily="2" charset="-122"/>
              </a:rPr>
              <a:t>Ia</a:t>
            </a:r>
            <a:r>
              <a:rPr lang="zh-CN" altLang="en-US" sz="2000" b="1" dirty="0">
                <a:latin typeface="宋体" panose="02010600030101010101" pitchFamily="2" charset="-122"/>
              </a:rPr>
              <a:t>；</a:t>
            </a:r>
          </a:p>
          <a:p>
            <a:pPr algn="just"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000" b="1" dirty="0">
                <a:latin typeface="宋体" panose="02010600030101010101" pitchFamily="2" charset="-122"/>
              </a:rPr>
              <a:t>第一行第一列的状态子集Ｉ为</a:t>
            </a:r>
            <a:r>
              <a:rPr lang="en-US" altLang="zh-CN" sz="2000" b="1" dirty="0">
                <a:latin typeface="宋体" panose="02010600030101010101" pitchFamily="2" charset="-122"/>
              </a:rPr>
              <a:t>ε</a:t>
            </a:r>
            <a:r>
              <a:rPr lang="en-US" altLang="zh-CN" sz="2000" b="1" dirty="0">
                <a:latin typeface="Courier New" panose="02070309020205020404" pitchFamily="49" charset="0"/>
              </a:rPr>
              <a:t>—</a:t>
            </a:r>
            <a:r>
              <a:rPr lang="en-US" altLang="zh-CN" sz="2000" b="1" dirty="0">
                <a:latin typeface="宋体" panose="02010600030101010101" pitchFamily="2" charset="-122"/>
              </a:rPr>
              <a:t>CLOSURE</a:t>
            </a: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</a:rPr>
              <a:t>{S}</a:t>
            </a:r>
            <a:r>
              <a:rPr lang="zh-CN" altLang="en-US" sz="2000" b="1" dirty="0">
                <a:latin typeface="宋体" panose="02010600030101010101" pitchFamily="2" charset="-122"/>
              </a:rPr>
              <a:t>）。其Ｓ为初始状态；</a:t>
            </a:r>
          </a:p>
          <a:p>
            <a:pPr algn="just"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sz="2000" b="1" dirty="0">
                <a:latin typeface="宋体" panose="02010600030101010101" pitchFamily="2" charset="-122"/>
              </a:rPr>
              <a:t>为第一列中的Ｉ和每个</a:t>
            </a:r>
            <a:r>
              <a:rPr lang="en-US" altLang="zh-CN" sz="2000" b="1" dirty="0" err="1">
                <a:latin typeface="宋体" panose="02010600030101010101" pitchFamily="2" charset="-122"/>
              </a:rPr>
              <a:t>a∈Σ</a:t>
            </a:r>
            <a:r>
              <a:rPr lang="zh-CN" altLang="en-US" sz="2000" b="1" dirty="0">
                <a:latin typeface="宋体" panose="02010600030101010101" pitchFamily="2" charset="-122"/>
              </a:rPr>
              <a:t>，求</a:t>
            </a:r>
            <a:r>
              <a:rPr lang="en-US" altLang="zh-CN" sz="2000" b="1" dirty="0" err="1">
                <a:latin typeface="宋体" panose="02010600030101010101" pitchFamily="2" charset="-122"/>
              </a:rPr>
              <a:t>Ia</a:t>
            </a:r>
            <a:r>
              <a:rPr lang="zh-CN" altLang="en-US" sz="2000" b="1" dirty="0">
                <a:latin typeface="宋体" panose="02010600030101010101" pitchFamily="2" charset="-122"/>
              </a:rPr>
              <a:t>，并记入相应</a:t>
            </a:r>
            <a:r>
              <a:rPr lang="en-US" altLang="zh-CN" sz="2000" b="1" dirty="0" err="1">
                <a:latin typeface="宋体" panose="02010600030101010101" pitchFamily="2" charset="-122"/>
              </a:rPr>
              <a:t>Ia</a:t>
            </a:r>
            <a:r>
              <a:rPr lang="zh-CN" altLang="en-US" sz="2000" b="1" dirty="0">
                <a:latin typeface="宋体" panose="02010600030101010101" pitchFamily="2" charset="-122"/>
              </a:rPr>
              <a:t>列，如果它不同于</a:t>
            </a:r>
          </a:p>
          <a:p>
            <a:pPr algn="just">
              <a:buFontTx/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第一列中已有状态子集Ｉ，则将它列入第一列中；</a:t>
            </a:r>
          </a:p>
          <a:p>
            <a:pPr algn="just"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④</a:t>
            </a:r>
            <a:r>
              <a:rPr lang="zh-CN" altLang="en-US" sz="2000" b="1" dirty="0">
                <a:latin typeface="宋体" panose="02010600030101010101" pitchFamily="2" charset="-122"/>
              </a:rPr>
              <a:t>重复③，直到对每个Ｉ及</a:t>
            </a:r>
            <a:r>
              <a:rPr lang="en-US" altLang="zh-CN" sz="2000" b="1" dirty="0" err="1">
                <a:latin typeface="宋体" panose="02010600030101010101" pitchFamily="2" charset="-122"/>
              </a:rPr>
              <a:t>a∈Σ</a:t>
            </a:r>
            <a:r>
              <a:rPr lang="zh-CN" altLang="en-US" sz="2000" b="1" dirty="0">
                <a:latin typeface="宋体" panose="02010600030101010101" pitchFamily="2" charset="-122"/>
              </a:rPr>
              <a:t>均已求得</a:t>
            </a:r>
            <a:r>
              <a:rPr lang="en-US" altLang="zh-CN" sz="2000" b="1" dirty="0" err="1">
                <a:latin typeface="宋体" panose="02010600030101010101" pitchFamily="2" charset="-122"/>
              </a:rPr>
              <a:t>Ia</a:t>
            </a:r>
            <a:r>
              <a:rPr lang="zh-CN" altLang="en-US" sz="2000" b="1" dirty="0">
                <a:latin typeface="宋体" panose="02010600030101010101" pitchFamily="2" charset="-122"/>
              </a:rPr>
              <a:t>，并且没有新的状态子集加入第一列时为止；</a:t>
            </a:r>
          </a:p>
          <a:p>
            <a:pPr algn="just"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上述过程在有限步后必可终止，因为状态子集个数是有限的。</a:t>
            </a:r>
            <a:r>
              <a:rPr lang="zh-CN" altLang="en-US" sz="2000" b="1" dirty="0">
                <a:latin typeface="宋体" panose="02010600030101010101" pitchFamily="2" charset="-122"/>
              </a:rPr>
              <a:t></a:t>
            </a:r>
          </a:p>
          <a:p>
            <a:pPr algn="just"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⑤</a:t>
            </a:r>
            <a:r>
              <a:rPr lang="zh-CN" altLang="en-US" sz="2000" b="1" dirty="0">
                <a:latin typeface="宋体" panose="02010600030101010101" pitchFamily="2" charset="-122"/>
              </a:rPr>
              <a:t> 将第一列中每个状态子集作为一个新状态，并重新命名，把每个</a:t>
            </a:r>
            <a:r>
              <a:rPr lang="en-US" altLang="zh-CN" sz="2000" b="1" dirty="0" err="1">
                <a:latin typeface="宋体" panose="02010600030101010101" pitchFamily="2" charset="-122"/>
              </a:rPr>
              <a:t>Ia</a:t>
            </a:r>
            <a:r>
              <a:rPr lang="zh-CN" altLang="en-US" sz="2000" b="1" dirty="0">
                <a:latin typeface="宋体" panose="02010600030101010101" pitchFamily="2" charset="-122"/>
              </a:rPr>
              <a:t>看作是相应输入符号，把其余的状态子集随第一列中的状态子集做相应的重命名，作为状态转换函数值，这样一个表就是相应的确定有穷自动机ＤＦＡ的状态转换矩阵。含有初始状态的状态子集命名的状态是新初始状态，含有终止状态的状态子集命名的状态是新终止状态</a:t>
            </a:r>
            <a:r>
              <a:rPr lang="zh-CN" altLang="en-US" sz="2000" dirty="0">
                <a:latin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8468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73" y="574675"/>
            <a:ext cx="86360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73" y="3454400"/>
            <a:ext cx="86042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69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已知</a:t>
            </a:r>
            <a:r>
              <a:rPr lang="en-US" altLang="zh-CN" b="1" dirty="0">
                <a:solidFill>
                  <a:srgbClr val="C00000"/>
                </a:solidFill>
              </a:rPr>
              <a:t>e1= (</a:t>
            </a:r>
            <a:r>
              <a:rPr lang="en-US" altLang="zh-CN" b="1" dirty="0" err="1">
                <a:solidFill>
                  <a:srgbClr val="C00000"/>
                </a:solidFill>
              </a:rPr>
              <a:t>a|b</a:t>
            </a:r>
            <a:r>
              <a:rPr lang="en-US" altLang="zh-CN" b="1" dirty="0">
                <a:solidFill>
                  <a:srgbClr val="C00000"/>
                </a:solidFill>
              </a:rPr>
              <a:t>)*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e2=(a*b*)*</a:t>
            </a:r>
            <a:r>
              <a:rPr lang="zh-CN" altLang="en-US" b="1" dirty="0">
                <a:solidFill>
                  <a:srgbClr val="C00000"/>
                </a:solidFill>
              </a:rPr>
              <a:t>，试证明</a:t>
            </a:r>
            <a:r>
              <a:rPr lang="en-US" altLang="zh-CN" b="1" dirty="0">
                <a:solidFill>
                  <a:srgbClr val="C00000"/>
                </a:solidFill>
              </a:rPr>
              <a:t>e1= e2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L(e1)={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}*</a:t>
            </a:r>
          </a:p>
          <a:p>
            <a:r>
              <a:rPr lang="en-US" altLang="zh-CN" dirty="0" smtClean="0"/>
              <a:t>L(e2)={{a}*{b}*}*=?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36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7891" y="1240089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根据下面正规文法构造等价的正规表达式：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Z</a:t>
            </a:r>
            <a:r>
              <a:rPr lang="zh-CN" altLang="en-US" b="1" dirty="0" smtClean="0">
                <a:solidFill>
                  <a:srgbClr val="C00000"/>
                </a:solidFill>
              </a:rPr>
              <a:t>：：</a:t>
            </a:r>
            <a:r>
              <a:rPr lang="en-US" altLang="zh-CN" b="1" dirty="0" smtClean="0">
                <a:solidFill>
                  <a:srgbClr val="C00000"/>
                </a:solidFill>
              </a:rPr>
              <a:t>=A0    A</a:t>
            </a:r>
            <a:r>
              <a:rPr lang="zh-CN" altLang="en-US" b="1" dirty="0" smtClean="0">
                <a:solidFill>
                  <a:srgbClr val="C00000"/>
                </a:solidFill>
              </a:rPr>
              <a:t>：：</a:t>
            </a:r>
            <a:r>
              <a:rPr lang="en-US" altLang="zh-CN" b="1" dirty="0" smtClean="0">
                <a:solidFill>
                  <a:srgbClr val="C00000"/>
                </a:solidFill>
              </a:rPr>
              <a:t>=A0|Z1|0</a:t>
            </a: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Z=A0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A=A0+Z1+0=A0+A01+0=A(0+01)+0</a:t>
            </a: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A=0(0|01)</a:t>
            </a:r>
            <a:r>
              <a:rPr lang="en-US" altLang="zh-CN" b="1" baseline="30000" dirty="0" smtClean="0">
                <a:solidFill>
                  <a:srgbClr val="C00000"/>
                </a:solidFill>
              </a:rPr>
              <a:t>*</a:t>
            </a:r>
          </a:p>
          <a:p>
            <a:endParaRPr lang="en-US" altLang="zh-CN" b="1" baseline="30000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Z=0(0|01)</a:t>
            </a:r>
            <a:r>
              <a:rPr lang="en-US" altLang="zh-CN" b="1" baseline="30000" dirty="0" smtClean="0">
                <a:solidFill>
                  <a:srgbClr val="C00000"/>
                </a:solidFill>
              </a:rPr>
              <a:t>*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</a:p>
          <a:p>
            <a:endParaRPr lang="en-US" altLang="zh-CN" b="1" baseline="30000" dirty="0">
              <a:solidFill>
                <a:srgbClr val="C00000"/>
              </a:solidFill>
            </a:endParaRPr>
          </a:p>
        </p:txBody>
      </p:sp>
      <p:pic>
        <p:nvPicPr>
          <p:cNvPr id="5" name="Picture 5" descr="bianyi1"/>
          <p:cNvPicPr>
            <a:picLocks noChangeAspect="1" noChangeArrowheads="1"/>
          </p:cNvPicPr>
          <p:nvPr/>
        </p:nvPicPr>
        <p:blipFill>
          <a:blip r:embed="rId2">
            <a:lum bright="-18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627" y="2326266"/>
            <a:ext cx="3671888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451926" y="5919942"/>
            <a:ext cx="6733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它相应的语言为：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上所有满足以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开头以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结尾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且每个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直接跟在其后的字符串的集合</a:t>
            </a:r>
            <a:r>
              <a:rPr lang="zh-CN" altLang="en-US" dirty="0"/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7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1806575" y="839788"/>
            <a:ext cx="385603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三、如何消除左递归</a:t>
            </a: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828800" y="1752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、用改写法消除文法的左递归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836738" y="2363788"/>
            <a:ext cx="8716962" cy="362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对于左递归文法  </a:t>
            </a:r>
            <a:r>
              <a:rPr lang="en-US" altLang="zh-CN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A::=Aα</a:t>
            </a:r>
            <a:r>
              <a:rPr lang="zh-CN" altLang="en-US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｜</a:t>
            </a:r>
            <a:r>
              <a:rPr lang="en-US" altLang="zh-CN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β   </a:t>
            </a:r>
            <a:r>
              <a:rPr lang="zh-CN" altLang="en-US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β</a:t>
            </a:r>
            <a:r>
              <a:rPr lang="zh-CN" altLang="en-US" sz="22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不以</a:t>
            </a:r>
            <a:r>
              <a:rPr lang="en-US" altLang="zh-CN" sz="22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2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开头</a:t>
            </a:r>
            <a:r>
              <a:rPr lang="zh-CN" altLang="en-US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可以理解为，</a:t>
            </a:r>
            <a:r>
              <a:rPr lang="en-US" altLang="zh-CN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最终将推导出以</a:t>
            </a:r>
            <a:r>
              <a:rPr lang="en-US" altLang="zh-CN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β</a:t>
            </a:r>
            <a:r>
              <a:rPr lang="zh-CN" altLang="en-US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开头，后面跟若干个</a:t>
            </a:r>
            <a:r>
              <a:rPr lang="en-US" altLang="zh-CN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α</a:t>
            </a:r>
            <a:r>
              <a:rPr lang="zh-CN" altLang="en-US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的串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其实，将文法改写为“右递归”的形式，也能推导同样的串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11893"/>
                </a:solidFill>
              </a:rPr>
              <a:t>引入一个新的非终结符</a:t>
            </a:r>
            <a:r>
              <a:rPr lang="en-US" altLang="zh-CN" sz="22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A’   </a:t>
            </a:r>
            <a:r>
              <a:rPr lang="zh-CN" altLang="en-US" sz="2200" b="1" dirty="0">
                <a:solidFill>
                  <a:srgbClr val="011893"/>
                </a:solidFill>
              </a:rPr>
              <a:t>用来表示“若干个</a:t>
            </a:r>
            <a:r>
              <a:rPr lang="en-US" altLang="zh-CN" sz="2200" b="1" dirty="0">
                <a:solidFill>
                  <a:srgbClr val="011893"/>
                </a:solidFill>
              </a:rPr>
              <a:t>α</a:t>
            </a:r>
            <a:r>
              <a:rPr lang="zh-CN" altLang="en-US" sz="2200" b="1" dirty="0">
                <a:solidFill>
                  <a:srgbClr val="011893"/>
                </a:solidFill>
              </a:rPr>
              <a:t>构成的字串”</a:t>
            </a:r>
            <a:endParaRPr lang="zh-CN" altLang="en-US" sz="2200" b="1" dirty="0">
              <a:solidFill>
                <a:srgbClr val="011893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则将上述左递归文法改写为</a:t>
            </a:r>
            <a:r>
              <a:rPr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——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200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                                      A::=βA’     </a:t>
            </a:r>
            <a:r>
              <a:rPr lang="zh-CN" altLang="en-US" sz="24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Ａ</a:t>
            </a:r>
            <a:r>
              <a:rPr lang="en-US" altLang="zh-CN" sz="24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’::=αA’ |ε </a:t>
            </a:r>
            <a:endParaRPr lang="zh-CN" altLang="en-US" sz="2400" b="1" dirty="0">
              <a:solidFill>
                <a:srgbClr val="011893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200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由于</a:t>
            </a:r>
            <a:r>
              <a:rPr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β</a:t>
            </a:r>
            <a:r>
              <a:rPr lang="zh-CN" altLang="en-US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不以Ａ开头，</a:t>
            </a:r>
            <a:r>
              <a:rPr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α</a:t>
            </a:r>
            <a:r>
              <a:rPr lang="zh-CN" altLang="en-US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不以</a:t>
            </a:r>
            <a:r>
              <a:rPr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A’</a:t>
            </a:r>
            <a:r>
              <a:rPr lang="zh-CN" altLang="en-US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开头，因此，消除了左递归。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93301" y="193676"/>
            <a:ext cx="9772967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en-US" altLang="zh-CN" sz="3700" b="1" dirty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§</a:t>
            </a:r>
            <a:r>
              <a:rPr lang="en-US" altLang="zh-CN" sz="37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4.2.1</a:t>
            </a:r>
            <a:r>
              <a:rPr lang="zh-CN" altLang="en-US" sz="37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自顶向下</a:t>
            </a:r>
            <a:r>
              <a:rPr lang="zh-CN" altLang="en-US" sz="3700" b="1" dirty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分析方法的问题及其解决办法 </a:t>
            </a:r>
            <a:endParaRPr lang="zh-CN" altLang="en-US" sz="3000" b="1" dirty="0">
              <a:solidFill>
                <a:srgbClr val="011893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1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5891" y="11109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证明下面文法具有二义性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pt-BR" altLang="zh-CN" dirty="0"/>
              <a:t>S::=A|B</a:t>
            </a:r>
            <a:br>
              <a:rPr lang="pt-BR" altLang="zh-CN" dirty="0"/>
            </a:br>
            <a:r>
              <a:rPr lang="pt-BR" altLang="zh-CN" dirty="0"/>
              <a:t>    A::=aCbA|a</a:t>
            </a:r>
            <a:br>
              <a:rPr lang="pt-BR" altLang="zh-CN" dirty="0"/>
            </a:br>
            <a:r>
              <a:rPr lang="pt-BR" altLang="zh-CN" dirty="0"/>
              <a:t>    B::=BCC|a</a:t>
            </a:r>
            <a:br>
              <a:rPr lang="pt-BR" altLang="zh-CN" dirty="0"/>
            </a:br>
            <a:r>
              <a:rPr lang="pt-BR" altLang="zh-CN" dirty="0"/>
              <a:t>    </a:t>
            </a:r>
            <a:r>
              <a:rPr lang="en-US" altLang="zh-CN" dirty="0"/>
              <a:t>C::=ba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070" y="3186545"/>
            <a:ext cx="6917948" cy="22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0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02" y="3681774"/>
            <a:ext cx="4591335" cy="2827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702" y="785091"/>
            <a:ext cx="4591335" cy="27003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9055" y="1277109"/>
            <a:ext cx="551410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、试分别消除下列文法的间接左递归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G[Z]: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          Z::=AZ | b   ……①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          A::=Z A | a   ……②</a:t>
            </a:r>
          </a:p>
        </p:txBody>
      </p:sp>
    </p:spTree>
    <p:extLst>
      <p:ext uri="{BB962C8B-B14F-4D97-AF65-F5344CB8AC3E}">
        <p14:creationId xmlns:p14="http://schemas.microsoft.com/office/powerpoint/2010/main" val="146891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1611313" y="66676"/>
            <a:ext cx="8839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利用下面分析表分析符号串</a:t>
            </a:r>
            <a:r>
              <a:rPr lang="en-US" altLang="zh-CN" sz="24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+)</a:t>
            </a:r>
            <a:r>
              <a:rPr lang="zh-CN" altLang="en-US" sz="24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是否为文法所定义的句子</a:t>
            </a:r>
            <a:endParaRPr lang="zh-CN" altLang="en-US" sz="2400" b="1" dirty="0">
              <a:solidFill>
                <a:srgbClr val="011893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1828800" y="952501"/>
            <a:ext cx="8472488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</a:rPr>
              <a:t>有文法</a:t>
            </a:r>
            <a:r>
              <a:rPr lang="en-US" altLang="zh-CN" sz="3000" b="1" dirty="0">
                <a:latin typeface="Times New Roman" panose="02020603050405020304" pitchFamily="18" charset="0"/>
              </a:rPr>
              <a:t>G[E]: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>
                <a:latin typeface="Times New Roman" panose="02020603050405020304" pitchFamily="18" charset="0"/>
              </a:rPr>
              <a:t>E→TE’                      E’→+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TE’|ε</a:t>
            </a:r>
            <a:r>
              <a:rPr lang="en-US" altLang="zh-CN" sz="3000" b="1" dirty="0">
                <a:latin typeface="Times New Roman" panose="02020603050405020304" pitchFamily="18" charset="0"/>
              </a:rPr>
              <a:t>               T→FT’ </a:t>
            </a:r>
          </a:p>
          <a:p>
            <a:pPr eaLnBrk="1" hangingPunct="1">
              <a:buFontTx/>
              <a:buNone/>
            </a:pPr>
            <a:r>
              <a:rPr lang="en-US" altLang="zh-CN" sz="3000" b="1" dirty="0">
                <a:latin typeface="Times New Roman" panose="02020603050405020304" pitchFamily="18" charset="0"/>
              </a:rPr>
              <a:t>T’→*FT’ |ε             F→(E) | 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</a:rPr>
              <a:t> </a:t>
            </a:r>
            <a:endParaRPr lang="zh-CN" altLang="en-US" sz="3000" b="1" dirty="0">
              <a:latin typeface="Times New Roman" panose="02020603050405020304" pitchFamily="18" charset="0"/>
            </a:endParaRPr>
          </a:p>
        </p:txBody>
      </p:sp>
      <p:pic>
        <p:nvPicPr>
          <p:cNvPr id="1843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551238"/>
            <a:ext cx="878205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1841500" y="2946401"/>
            <a:ext cx="4167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8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LL(1)</a:t>
            </a:r>
            <a:r>
              <a:rPr lang="zh-CN" altLang="en-US" sz="28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分析表如下</a:t>
            </a:r>
            <a:r>
              <a:rPr lang="en-US" altLang="zh-CN" sz="28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——</a:t>
            </a:r>
          </a:p>
        </p:txBody>
      </p:sp>
    </p:spTree>
    <p:extLst>
      <p:ext uri="{BB962C8B-B14F-4D97-AF65-F5344CB8AC3E}">
        <p14:creationId xmlns:p14="http://schemas.microsoft.com/office/powerpoint/2010/main" val="18027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 txBox="1">
            <a:spLocks noGrp="1"/>
          </p:cNvSpPr>
          <p:nvPr/>
        </p:nvSpPr>
        <p:spPr bwMode="auto">
          <a:xfrm>
            <a:off x="8534400" y="6324600"/>
            <a:ext cx="19050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A089BE0-E1DC-4667-8622-8041A2DA62E3}" type="slidenum">
              <a:rPr lang="en-US" altLang="zh-CN" sz="1200" b="1"/>
              <a:pPr algn="r" eaLnBrk="1" hangingPunct="1"/>
              <a:t>22</a:t>
            </a:fld>
            <a:endParaRPr lang="en-US" altLang="zh-CN" sz="1200" b="1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1703389" y="85726"/>
            <a:ext cx="8893175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分析过程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现在以输入符号串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+)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为例，列出利用上述算法对此符号串的分析过程如下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2320924" y="858839"/>
            <a:ext cx="7127875" cy="5099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marL="457200" indent="-457200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步骤            分析栈                 余留输入串              所用产生式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#E                      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（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+) #                        E→TE’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#E’T                    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+) #                        T</a:t>
            </a:r>
            <a:r>
              <a:rPr lang="en-US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→FT’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#E’T’F                 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+) #                        F→(E)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#E’T’)E(                    (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+) # 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#E’T’)E            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+) #                 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E→TE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#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+)#                        T→FT’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       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+)#            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F→i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+)#                      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+)#                      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→</a:t>
            </a:r>
            <a:r>
              <a:rPr lang="en-US" altLang="zh-CN" sz="3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 ε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dirty="0"/>
              <a:t>                        +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)#                   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→+T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T+            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 )#   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#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                       )#                       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失败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</a:t>
            </a:r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 flipH="1">
            <a:off x="3503614" y="979489"/>
            <a:ext cx="14287" cy="511333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 flipH="1">
            <a:off x="5664200" y="1125538"/>
            <a:ext cx="38100" cy="50990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H="1">
            <a:off x="7608888" y="993775"/>
            <a:ext cx="23812" cy="50990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>
            <a:off x="2397124" y="1241137"/>
            <a:ext cx="70516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4" y="4954746"/>
            <a:ext cx="7418966" cy="200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052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8081-9BD5-4D7C-946C-6E41C6C196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000" y="464419"/>
            <a:ext cx="78290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构造下面文法的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LL(1)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分析表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表结构已给出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BCc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gDB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B∷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ε|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bCDE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C∷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DaB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ca</a:t>
            </a:r>
          </a:p>
          <a:p>
            <a:pPr>
              <a:defRPr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D∷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ε|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dD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defRPr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E∷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gAf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c</a:t>
            </a:r>
          </a:p>
        </p:txBody>
      </p:sp>
      <p:sp>
        <p:nvSpPr>
          <p:cNvPr id="4" name="矩形 3"/>
          <p:cNvSpPr/>
          <p:nvPr/>
        </p:nvSpPr>
        <p:spPr>
          <a:xfrm>
            <a:off x="2272937" y="43528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</a:rPr>
              <a:t>   </a:t>
            </a:r>
            <a:r>
              <a:rPr lang="zh-CN" altLang="en-US" b="1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1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b="1" kern="100" dirty="0" smtClean="0">
                <a:latin typeface="Times New Roman" panose="02020603050405020304" pitchFamily="18" charset="0"/>
              </a:rPr>
              <a:t>）</a:t>
            </a:r>
            <a:endParaRPr lang="en-US" altLang="zh-CN" b="1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latin typeface="Times New Roman" panose="02020603050405020304" pitchFamily="18" charset="0"/>
              </a:rPr>
              <a:t>    S</a:t>
            </a:r>
            <a:r>
              <a:rPr lang="zh-CN" altLang="zh-CN" b="1" kern="100" dirty="0">
                <a:latin typeface="Times New Roman" panose="02020603050405020304" pitchFamily="18" charset="0"/>
              </a:rPr>
              <a:t>∷＝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aAd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28295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A</a:t>
            </a:r>
            <a:r>
              <a:rPr lang="zh-CN" altLang="zh-CN" b="1" kern="100" dirty="0">
                <a:latin typeface="Times New Roman" panose="02020603050405020304" pitchFamily="18" charset="0"/>
              </a:rPr>
              <a:t>∷＝</a:t>
            </a:r>
            <a:r>
              <a:rPr lang="en-US" altLang="zh-CN" b="1" kern="100" dirty="0">
                <a:latin typeface="Times New Roman" panose="02020603050405020304" pitchFamily="18" charset="0"/>
              </a:rPr>
              <a:t>BC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32105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B</a:t>
            </a:r>
            <a:r>
              <a:rPr lang="zh-CN" altLang="zh-CN" b="1" kern="100" dirty="0">
                <a:latin typeface="Times New Roman" panose="02020603050405020304" pitchFamily="18" charset="0"/>
              </a:rPr>
              <a:t>∷＝</a:t>
            </a:r>
            <a:r>
              <a:rPr lang="en-US" altLang="zh-CN" b="1" kern="100" dirty="0">
                <a:latin typeface="Times New Roman" panose="02020603050405020304" pitchFamily="18" charset="0"/>
              </a:rPr>
              <a:t>b |</a:t>
            </a:r>
            <a:r>
              <a:rPr lang="zh-CN" altLang="zh-CN" b="1" kern="100" dirty="0">
                <a:latin typeface="Times New Roman" panose="02020603050405020304" pitchFamily="18" charset="0"/>
              </a:rPr>
              <a:t>ε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32105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C</a:t>
            </a:r>
            <a:r>
              <a:rPr lang="zh-CN" altLang="zh-CN" b="1" kern="100" dirty="0">
                <a:latin typeface="Times New Roman" panose="02020603050405020304" pitchFamily="18" charset="0"/>
              </a:rPr>
              <a:t>∷＝</a:t>
            </a:r>
            <a:r>
              <a:rPr lang="en-US" altLang="zh-CN" b="1" kern="100" dirty="0">
                <a:latin typeface="Times New Roman" panose="02020603050405020304" pitchFamily="18" charset="0"/>
              </a:rPr>
              <a:t>c |</a:t>
            </a:r>
            <a:r>
              <a:rPr lang="zh-CN" altLang="zh-CN" b="1" kern="100" dirty="0">
                <a:latin typeface="Times New Roman" panose="02020603050405020304" pitchFamily="18" charset="0"/>
              </a:rPr>
              <a:t>ε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523865" y="1707327"/>
          <a:ext cx="5411470" cy="9601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362938339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53520968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1970401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40144545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2117418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658106347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1832061173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3352442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#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0092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175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2198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799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54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6913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043574" y="4555822"/>
          <a:ext cx="5411470" cy="8001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93741214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16353749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156877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505715695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4123593189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3242355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#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16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1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022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486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536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306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2607215"/>
            <a:ext cx="76723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355386" y="304747"/>
            <a:ext cx="78469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构造下面文法的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LL(1)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分析表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表结构已给出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A∷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BCc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gDB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B∷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ε| 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bCDE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C∷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DaB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ca</a:t>
            </a: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D∷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ε| 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dD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E∷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gAf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c</a:t>
            </a:r>
          </a:p>
        </p:txBody>
      </p:sp>
    </p:spTree>
    <p:extLst>
      <p:ext uri="{BB962C8B-B14F-4D97-AF65-F5344CB8AC3E}">
        <p14:creationId xmlns:p14="http://schemas.microsoft.com/office/powerpoint/2010/main" val="168477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81076"/>
            <a:ext cx="8763000" cy="5661025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最后结果为：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FIRST(A)={ a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g},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FIRST(B)={b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FIRST(C)={a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FIRST(D)={d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FIRST(E)={ 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 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FOLLOW(A)={ f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，＃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FOLLOW(B)={ a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#},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FOLLOW(C)={d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FOLLOW(D)={a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，＃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FOLLOW(E)= { a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#}.</a:t>
            </a:r>
          </a:p>
        </p:txBody>
      </p:sp>
      <p:sp>
        <p:nvSpPr>
          <p:cNvPr id="2" name="矩形 1"/>
          <p:cNvSpPr/>
          <p:nvPr/>
        </p:nvSpPr>
        <p:spPr>
          <a:xfrm>
            <a:off x="1044102" y="0"/>
            <a:ext cx="76426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A∷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BCc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gDB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B∷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ε| 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bCDE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C∷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DaB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ca</a:t>
            </a: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D∷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ε| 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dD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E∷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gAf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c</a:t>
            </a:r>
          </a:p>
        </p:txBody>
      </p:sp>
    </p:spTree>
    <p:extLst>
      <p:ext uri="{BB962C8B-B14F-4D97-AF65-F5344CB8AC3E}">
        <p14:creationId xmlns:p14="http://schemas.microsoft.com/office/powerpoint/2010/main" val="15847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1715679" y="1734532"/>
          <a:ext cx="8313540" cy="426042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85265">
                  <a:extLst>
                    <a:ext uri="{9D8B030D-6E8A-4147-A177-3AD203B41FA5}">
                      <a16:colId xmlns:a16="http://schemas.microsoft.com/office/drawing/2014/main" val="2329461060"/>
                    </a:ext>
                  </a:extLst>
                </a:gridCol>
                <a:gridCol w="1385265">
                  <a:extLst>
                    <a:ext uri="{9D8B030D-6E8A-4147-A177-3AD203B41FA5}">
                      <a16:colId xmlns:a16="http://schemas.microsoft.com/office/drawing/2014/main" val="356960992"/>
                    </a:ext>
                  </a:extLst>
                </a:gridCol>
                <a:gridCol w="1385265">
                  <a:extLst>
                    <a:ext uri="{9D8B030D-6E8A-4147-A177-3AD203B41FA5}">
                      <a16:colId xmlns:a16="http://schemas.microsoft.com/office/drawing/2014/main" val="3912365519"/>
                    </a:ext>
                  </a:extLst>
                </a:gridCol>
                <a:gridCol w="1385265">
                  <a:extLst>
                    <a:ext uri="{9D8B030D-6E8A-4147-A177-3AD203B41FA5}">
                      <a16:colId xmlns:a16="http://schemas.microsoft.com/office/drawing/2014/main" val="2338702590"/>
                    </a:ext>
                  </a:extLst>
                </a:gridCol>
                <a:gridCol w="1386240">
                  <a:extLst>
                    <a:ext uri="{9D8B030D-6E8A-4147-A177-3AD203B41FA5}">
                      <a16:colId xmlns:a16="http://schemas.microsoft.com/office/drawing/2014/main" val="2178534870"/>
                    </a:ext>
                  </a:extLst>
                </a:gridCol>
                <a:gridCol w="1386240">
                  <a:extLst>
                    <a:ext uri="{9D8B030D-6E8A-4147-A177-3AD203B41FA5}">
                      <a16:colId xmlns:a16="http://schemas.microsoft.com/office/drawing/2014/main" val="762903699"/>
                    </a:ext>
                  </a:extLst>
                </a:gridCol>
              </a:tblGrid>
              <a:tr h="462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414464"/>
                  </a:ext>
                </a:extLst>
              </a:tr>
              <a:tr h="10247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aAd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306855"/>
                  </a:ext>
                </a:extLst>
              </a:tr>
              <a:tr h="924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BC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BC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BC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051548"/>
                  </a:ext>
                </a:extLst>
              </a:tr>
              <a:tr h="924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∷＝ε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∷＝ε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076767"/>
                  </a:ext>
                </a:extLst>
              </a:tr>
              <a:tr h="924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∷＝ε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997410"/>
                  </a:ext>
                </a:extLst>
              </a:tr>
            </a:tbl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390899" y="3281363"/>
            <a:ext cx="12765873" cy="87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3324" y="389505"/>
            <a:ext cx="9288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2400" b="1" dirty="0"/>
              <a:t>对下列文法，构造</a:t>
            </a:r>
            <a:r>
              <a:rPr lang="en-US" altLang="zh-CN" sz="2400" b="1" dirty="0"/>
              <a:t>LL(1)</a:t>
            </a:r>
            <a:r>
              <a:rPr lang="zh-CN" altLang="en-US" sz="2400" b="1" dirty="0"/>
              <a:t>分析表</a:t>
            </a:r>
            <a:r>
              <a:rPr lang="zh-CN" altLang="zh-CN" sz="2400" b="1" dirty="0"/>
              <a:t>：</a:t>
            </a:r>
            <a:endParaRPr lang="zh-CN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</a:t>
            </a:r>
            <a:r>
              <a:rPr lang="en-US" altLang="zh-CN" sz="2400" b="1" dirty="0"/>
              <a:t>S</a:t>
            </a:r>
            <a:r>
              <a:rPr lang="zh-CN" altLang="zh-CN" sz="2400" b="1" dirty="0"/>
              <a:t>∷＝</a:t>
            </a:r>
            <a:r>
              <a:rPr lang="en-US" altLang="zh-CN" sz="2400" b="1" dirty="0" err="1"/>
              <a:t>aAd</a:t>
            </a:r>
            <a:r>
              <a:rPr lang="zh-CN" altLang="en-US" sz="2400" b="1" dirty="0"/>
              <a:t>  </a:t>
            </a:r>
            <a:r>
              <a:rPr lang="en-US" altLang="zh-CN" sz="2400" b="1" dirty="0"/>
              <a:t>A</a:t>
            </a:r>
            <a:r>
              <a:rPr lang="zh-CN" altLang="zh-CN" sz="2400" b="1" dirty="0"/>
              <a:t>∷＝</a:t>
            </a:r>
            <a:r>
              <a:rPr lang="en-US" altLang="zh-CN" sz="2400" b="1" dirty="0"/>
              <a:t>BC</a:t>
            </a:r>
            <a:r>
              <a:rPr lang="zh-CN" altLang="en-US" sz="2400" b="1" dirty="0"/>
              <a:t>      </a:t>
            </a:r>
            <a:r>
              <a:rPr lang="en-US" altLang="zh-CN" sz="2400" b="1" dirty="0"/>
              <a:t>B</a:t>
            </a:r>
            <a:r>
              <a:rPr lang="zh-CN" altLang="zh-CN" sz="2400" b="1" dirty="0"/>
              <a:t>∷＝</a:t>
            </a:r>
            <a:r>
              <a:rPr lang="en-US" altLang="zh-CN" sz="2400" b="1" dirty="0"/>
              <a:t>b |</a:t>
            </a:r>
            <a:r>
              <a:rPr lang="zh-CN" altLang="zh-CN" sz="2400" b="1" dirty="0" smtClean="0"/>
              <a:t>ε</a:t>
            </a:r>
            <a:r>
              <a:rPr lang="en-US" altLang="zh-CN" sz="2400" b="1" dirty="0" smtClean="0"/>
              <a:t>       C</a:t>
            </a:r>
            <a:r>
              <a:rPr lang="zh-CN" altLang="zh-CN" sz="2400" b="1" dirty="0"/>
              <a:t>∷＝</a:t>
            </a:r>
            <a:r>
              <a:rPr lang="en-US" altLang="zh-CN" sz="2400" b="1" dirty="0"/>
              <a:t>c |</a:t>
            </a:r>
            <a:r>
              <a:rPr lang="zh-CN" altLang="zh-CN" sz="2400" b="1" dirty="0"/>
              <a:t>ε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4642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FIRST(S)={a} </a:t>
            </a:r>
            <a:endParaRPr lang="zh-CN" altLang="zh-CN" dirty="0" smtClean="0"/>
          </a:p>
          <a:p>
            <a:r>
              <a:rPr lang="en-US" altLang="zh-CN" b="1" dirty="0" smtClean="0"/>
              <a:t>FIRST(A)={b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c</a:t>
            </a:r>
            <a:r>
              <a:rPr lang="zh-CN" altLang="zh-CN" b="1" dirty="0" smtClean="0"/>
              <a:t>，ε</a:t>
            </a:r>
            <a:r>
              <a:rPr lang="en-US" altLang="zh-CN" b="1" dirty="0" smtClean="0"/>
              <a:t>}</a:t>
            </a:r>
            <a:endParaRPr lang="zh-CN" altLang="zh-CN" dirty="0" smtClean="0"/>
          </a:p>
          <a:p>
            <a:r>
              <a:rPr lang="en-US" altLang="zh-CN" b="1" dirty="0" smtClean="0"/>
              <a:t>FIRST(B)={b</a:t>
            </a:r>
            <a:r>
              <a:rPr lang="zh-CN" altLang="zh-CN" b="1" dirty="0" smtClean="0"/>
              <a:t>，ε</a:t>
            </a:r>
            <a:r>
              <a:rPr lang="en-US" altLang="zh-CN" b="1" dirty="0" smtClean="0"/>
              <a:t>}</a:t>
            </a:r>
            <a:endParaRPr lang="zh-CN" altLang="zh-CN" dirty="0" smtClean="0"/>
          </a:p>
          <a:p>
            <a:r>
              <a:rPr lang="en-US" altLang="zh-CN" b="1" dirty="0" smtClean="0"/>
              <a:t>FIRST(C)={c</a:t>
            </a:r>
            <a:r>
              <a:rPr lang="zh-CN" altLang="zh-CN" b="1" dirty="0" smtClean="0"/>
              <a:t>，ε</a:t>
            </a:r>
            <a:r>
              <a:rPr lang="en-US" altLang="zh-CN" b="1" dirty="0" smtClean="0"/>
              <a:t>}</a:t>
            </a:r>
            <a:endParaRPr lang="zh-CN" altLang="zh-CN" dirty="0" smtClean="0"/>
          </a:p>
          <a:p>
            <a:r>
              <a:rPr lang="en-US" altLang="zh-CN" b="1" dirty="0" smtClean="0"/>
              <a:t>FOLLOW(S)={#}</a:t>
            </a:r>
            <a:endParaRPr lang="zh-CN" altLang="zh-CN" dirty="0" smtClean="0"/>
          </a:p>
          <a:p>
            <a:r>
              <a:rPr lang="en-US" altLang="zh-CN" b="1" dirty="0" smtClean="0"/>
              <a:t>FOLLOW(A)={d}</a:t>
            </a:r>
            <a:endParaRPr lang="zh-CN" altLang="zh-CN" dirty="0" smtClean="0"/>
          </a:p>
          <a:p>
            <a:r>
              <a:rPr lang="en-US" altLang="zh-CN" b="1" dirty="0" smtClean="0"/>
              <a:t>FOLLOW(B)={d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c}</a:t>
            </a:r>
            <a:endParaRPr lang="zh-CN" altLang="zh-CN" dirty="0" smtClean="0"/>
          </a:p>
          <a:p>
            <a:r>
              <a:rPr lang="en-US" altLang="zh-CN" b="1" dirty="0" smtClean="0"/>
              <a:t>FOLLOW(C)={d}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686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ChangeArrowheads="1"/>
          </p:cNvSpPr>
          <p:nvPr/>
        </p:nvSpPr>
        <p:spPr bwMode="auto">
          <a:xfrm>
            <a:off x="1611313" y="66676"/>
            <a:ext cx="8839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None/>
              <a:defRPr/>
            </a:pPr>
            <a:r>
              <a:rPr lang="en-US" altLang="zh-CN" sz="37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§4.3.1 </a:t>
            </a:r>
            <a:r>
              <a:rPr lang="zh-CN" altLang="en-US" sz="37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简单优先分析法</a:t>
            </a:r>
            <a:endParaRPr lang="zh-CN" altLang="en-US" sz="3000" b="1" dirty="0">
              <a:solidFill>
                <a:srgbClr val="01189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0915" name="Rectangle 3"/>
          <p:cNvSpPr>
            <a:spLocks noChangeArrowheads="1"/>
          </p:cNvSpPr>
          <p:nvPr/>
        </p:nvSpPr>
        <p:spPr bwMode="auto">
          <a:xfrm>
            <a:off x="1806576" y="598488"/>
            <a:ext cx="42640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四、简单优先分析过程</a:t>
            </a:r>
          </a:p>
        </p:txBody>
      </p:sp>
      <p:sp>
        <p:nvSpPr>
          <p:cNvPr id="550916" name="Rectangle 4"/>
          <p:cNvSpPr>
            <a:spLocks noChangeArrowheads="1"/>
          </p:cNvSpPr>
          <p:nvPr/>
        </p:nvSpPr>
        <p:spPr bwMode="auto">
          <a:xfrm>
            <a:off x="1895475" y="1531939"/>
            <a:ext cx="4623382" cy="46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r>
              <a:rPr lang="en-US" altLang="zh-CN" sz="21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Z::= </a:t>
            </a:r>
            <a:r>
              <a:rPr lang="en-US" altLang="zh-CN" sz="2100" b="1" dirty="0" err="1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bMb</a:t>
            </a:r>
            <a:r>
              <a:rPr lang="en-US" altLang="zh-CN" sz="21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M::= (</a:t>
            </a:r>
            <a:r>
              <a:rPr lang="zh-CN" altLang="en-US" sz="21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Ｌ｜</a:t>
            </a:r>
            <a:r>
              <a:rPr lang="en-US" altLang="zh-CN" sz="21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      L::= </a:t>
            </a:r>
            <a:r>
              <a:rPr lang="zh-CN" altLang="en-US" sz="21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Ｍ</a:t>
            </a:r>
            <a:r>
              <a:rPr lang="en-US" altLang="zh-CN" sz="2100" b="1" dirty="0">
                <a:solidFill>
                  <a:srgbClr val="0118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a)</a:t>
            </a:r>
          </a:p>
        </p:txBody>
      </p:sp>
      <p:sp>
        <p:nvSpPr>
          <p:cNvPr id="40966" name="Text Box 11"/>
          <p:cNvSpPr txBox="1">
            <a:spLocks noChangeArrowheads="1"/>
          </p:cNvSpPr>
          <p:nvPr/>
        </p:nvSpPr>
        <p:spPr bwMode="auto">
          <a:xfrm>
            <a:off x="7113588" y="1438276"/>
            <a:ext cx="306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11893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构建了一个最左归约过程</a:t>
            </a:r>
          </a:p>
        </p:txBody>
      </p:sp>
      <p:sp>
        <p:nvSpPr>
          <p:cNvPr id="550924" name="Rectangle 12"/>
          <p:cNvSpPr>
            <a:spLocks noChangeArrowheads="1"/>
          </p:cNvSpPr>
          <p:nvPr/>
        </p:nvSpPr>
        <p:spPr bwMode="auto">
          <a:xfrm>
            <a:off x="834390" y="2082465"/>
            <a:ext cx="7047549" cy="457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）首先，将符号“＃”送入栈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的栈底</a:t>
            </a:r>
          </a:p>
          <a:p>
            <a:pPr algn="just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）将输入符号串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＃依次存入符号栈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中，直至符</a:t>
            </a:r>
          </a:p>
          <a:p>
            <a:pPr algn="just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号栈顶的符号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j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与下一待输入的符号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，有关系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·&gt;R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）此时，句柄尾符号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j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已在符号栈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的栈顶，然后再回头</a:t>
            </a:r>
          </a:p>
          <a:p>
            <a:pPr algn="just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找句柄的首符号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，即第一个遇到的关系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i-1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&lt;·S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为止，</a:t>
            </a:r>
          </a:p>
          <a:p>
            <a:pPr algn="just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这时符号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是句柄的头</a:t>
            </a:r>
          </a:p>
          <a:p>
            <a:pPr algn="just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 根据句柄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j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查文法。即，在文法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中找和句柄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j</a:t>
            </a:r>
            <a:endParaRPr lang="en-US" altLang="zh-CN" b="1" baseline="-25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相同的右部规则。如找到，将句柄归约为相应的左部</a:t>
            </a:r>
          </a:p>
          <a:p>
            <a:pPr algn="just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即，在符号栈顶用规则左部符号取代句柄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j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；如果</a:t>
            </a:r>
          </a:p>
          <a:p>
            <a:pPr algn="just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找不到，则输入串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不是该文法的句子 </a:t>
            </a:r>
          </a:p>
          <a:p>
            <a:pPr algn="just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）重复上述过程，直到栈中只剩下文法开始符号而下一</a:t>
            </a:r>
          </a:p>
          <a:p>
            <a:pPr algn="just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输入符号是＃为止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096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1" y="2603500"/>
            <a:ext cx="3135313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88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0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0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0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0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0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0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0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0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0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0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0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0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73175"/>
            <a:ext cx="576103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40" y="3140364"/>
            <a:ext cx="4627612" cy="24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091405" y="422639"/>
            <a:ext cx="4907113" cy="4224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r>
              <a:rPr lang="zh-CN" altLang="en-US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已知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文法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Z::= </a:t>
            </a:r>
            <a:r>
              <a:rPr lang="en-US" altLang="zh-CN" b="1" dirty="0" err="1">
                <a:solidFill>
                  <a:srgbClr val="011893"/>
                </a:solidFill>
                <a:latin typeface="Times New Roman" panose="02020603050405020304" pitchFamily="18" charset="0"/>
              </a:rPr>
              <a:t>bMb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      M::= (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Ｌ｜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a      L::= 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Ｍ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a)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170161" y="633850"/>
            <a:ext cx="449536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de-DE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符号串</a:t>
            </a:r>
            <a:r>
              <a:rPr lang="de-DE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#((aa)a)#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</a:t>
            </a:r>
            <a:r>
              <a:rPr lang="zh-CN" altLang="de-DE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文法</a:t>
            </a:r>
            <a:r>
              <a:rPr lang="de-DE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G[E</a:t>
            </a:r>
            <a:r>
              <a:rPr lang="de-DE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de-DE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de-DE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句子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2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927" y="1664464"/>
            <a:ext cx="6198943" cy="53180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5563" y="2058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(3)</a:t>
            </a:r>
            <a:r>
              <a:rPr lang="zh-CN" altLang="en-US" b="1" dirty="0">
                <a:latin typeface="Garamond" panose="02020404030301010803" pitchFamily="18" charset="0"/>
              </a:rPr>
              <a:t>设文法</a:t>
            </a:r>
            <a:r>
              <a:rPr lang="en-US" altLang="zh-CN" b="1" dirty="0">
                <a:latin typeface="Garamond" panose="02020404030301010803" pitchFamily="18" charset="0"/>
              </a:rPr>
              <a:t>G</a:t>
            </a:r>
            <a:r>
              <a:rPr lang="zh-CN" altLang="en-US" b="1" dirty="0">
                <a:latin typeface="Garamond" panose="02020404030301010803" pitchFamily="18" charset="0"/>
              </a:rPr>
              <a:t>规则为：</a:t>
            </a:r>
            <a:endParaRPr lang="zh-CN" altLang="en-US" dirty="0">
              <a:latin typeface="Garamond" panose="02020404030301010803" pitchFamily="18" charset="0"/>
            </a:endParaRPr>
          </a:p>
          <a:p>
            <a:r>
              <a:rPr lang="en-US" altLang="zh-CN" b="1" dirty="0">
                <a:latin typeface="Garamond" panose="02020404030301010803" pitchFamily="18" charset="0"/>
              </a:rPr>
              <a:t>         S</a:t>
            </a:r>
            <a:r>
              <a:rPr lang="zh-CN" altLang="en-US" b="1" dirty="0">
                <a:latin typeface="Garamond" panose="02020404030301010803" pitchFamily="18" charset="0"/>
              </a:rPr>
              <a:t>：：</a:t>
            </a:r>
            <a:r>
              <a:rPr lang="en-US" altLang="zh-CN" b="1" dirty="0">
                <a:latin typeface="Garamond" panose="02020404030301010803" pitchFamily="18" charset="0"/>
              </a:rPr>
              <a:t>=AB</a:t>
            </a:r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b="1" dirty="0">
                <a:latin typeface="Garamond" panose="02020404030301010803" pitchFamily="18" charset="0"/>
              </a:rPr>
              <a:t>         B</a:t>
            </a:r>
            <a:r>
              <a:rPr lang="zh-CN" altLang="en-US" b="1" dirty="0">
                <a:latin typeface="Garamond" panose="02020404030301010803" pitchFamily="18" charset="0"/>
              </a:rPr>
              <a:t>：：</a:t>
            </a:r>
            <a:r>
              <a:rPr lang="en-US" altLang="zh-CN" b="1" dirty="0">
                <a:latin typeface="Garamond" panose="02020404030301010803" pitchFamily="18" charset="0"/>
              </a:rPr>
              <a:t>=</a:t>
            </a:r>
            <a:r>
              <a:rPr lang="en-US" altLang="zh-CN" b="1" dirty="0" err="1">
                <a:latin typeface="Garamond" panose="02020404030301010803" pitchFamily="18" charset="0"/>
              </a:rPr>
              <a:t>a|Sb</a:t>
            </a:r>
            <a:endParaRPr lang="en-US" altLang="zh-CN" dirty="0">
              <a:latin typeface="Garamond" panose="02020404030301010803" pitchFamily="18" charset="0"/>
            </a:endParaRPr>
          </a:p>
          <a:p>
            <a:r>
              <a:rPr lang="en-US" altLang="zh-CN" b="1" dirty="0">
                <a:latin typeface="Garamond" panose="02020404030301010803" pitchFamily="18" charset="0"/>
              </a:rPr>
              <a:t>         A</a:t>
            </a:r>
            <a:r>
              <a:rPr lang="zh-CN" altLang="en-US" b="1" dirty="0">
                <a:latin typeface="Garamond" panose="02020404030301010803" pitchFamily="18" charset="0"/>
              </a:rPr>
              <a:t>：：</a:t>
            </a:r>
            <a:r>
              <a:rPr lang="en-US" altLang="zh-CN" b="1" dirty="0">
                <a:latin typeface="Garamond" panose="02020404030301010803" pitchFamily="18" charset="0"/>
              </a:rPr>
              <a:t>=</a:t>
            </a:r>
            <a:r>
              <a:rPr lang="en-US" altLang="zh-CN" b="1" dirty="0" err="1">
                <a:latin typeface="Garamond" panose="02020404030301010803" pitchFamily="18" charset="0"/>
              </a:rPr>
              <a:t>Aa|bB</a:t>
            </a:r>
            <a:endParaRPr lang="en-US" altLang="zh-CN" dirty="0">
              <a:latin typeface="Garamond" panose="02020404030301010803" pitchFamily="18" charset="0"/>
            </a:endParaRPr>
          </a:p>
          <a:p>
            <a:r>
              <a:rPr lang="zh-CN" altLang="en-US" b="1" dirty="0">
                <a:latin typeface="Garamond" panose="02020404030301010803" pitchFamily="18" charset="0"/>
              </a:rPr>
              <a:t>     对句型</a:t>
            </a:r>
            <a:r>
              <a:rPr lang="en-US" altLang="zh-CN" b="1" dirty="0" err="1">
                <a:latin typeface="Garamond" panose="02020404030301010803" pitchFamily="18" charset="0"/>
              </a:rPr>
              <a:t>bBABb</a:t>
            </a:r>
            <a:r>
              <a:rPr lang="zh-CN" altLang="en-US" b="1" dirty="0">
                <a:latin typeface="Garamond" panose="02020404030301010803" pitchFamily="18" charset="0"/>
              </a:rPr>
              <a:t>给出推导语法树，并求出其句型短语，简单短语和句柄。</a:t>
            </a:r>
            <a:endParaRPr lang="zh-CN" altLang="en-US" dirty="0">
              <a:latin typeface="Garamond" panose="02020404030301010803" pitchFamily="18" charset="0"/>
            </a:endParaRP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022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Text Box 2"/>
          <p:cNvSpPr txBox="1">
            <a:spLocks noChangeArrowheads="1"/>
          </p:cNvSpPr>
          <p:nvPr/>
        </p:nvSpPr>
        <p:spPr bwMode="auto">
          <a:xfrm>
            <a:off x="172604" y="2791691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S’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• E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E 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→ • aA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 → • bB</a:t>
            </a:r>
          </a:p>
        </p:txBody>
      </p:sp>
      <p:grpSp>
        <p:nvGrpSpPr>
          <p:cNvPr id="832515" name="Group 3"/>
          <p:cNvGrpSpPr>
            <a:grpSpLocks/>
          </p:cNvGrpSpPr>
          <p:nvPr/>
        </p:nvGrpSpPr>
        <p:grpSpPr bwMode="auto">
          <a:xfrm>
            <a:off x="1468005" y="3007592"/>
            <a:ext cx="792163" cy="360363"/>
            <a:chOff x="1156" y="1888"/>
            <a:chExt cx="499" cy="227"/>
          </a:xfrm>
        </p:grpSpPr>
        <p:sp>
          <p:nvSpPr>
            <p:cNvPr id="832516" name="Line 4"/>
            <p:cNvSpPr>
              <a:spLocks noChangeShapeType="1"/>
            </p:cNvSpPr>
            <p:nvPr/>
          </p:nvSpPr>
          <p:spPr bwMode="auto">
            <a:xfrm>
              <a:off x="1156" y="211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17" name="Text Box 5"/>
            <p:cNvSpPr txBox="1">
              <a:spLocks noChangeArrowheads="1"/>
            </p:cNvSpPr>
            <p:nvPr/>
          </p:nvSpPr>
          <p:spPr bwMode="auto">
            <a:xfrm>
              <a:off x="1248" y="1888"/>
              <a:ext cx="317" cy="212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rgbClr val="0066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832518" name="Text Box 6"/>
          <p:cNvSpPr txBox="1">
            <a:spLocks noChangeArrowheads="1"/>
          </p:cNvSpPr>
          <p:nvPr/>
        </p:nvSpPr>
        <p:spPr bwMode="auto">
          <a:xfrm>
            <a:off x="2331604" y="3064741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S’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E •</a:t>
            </a:r>
          </a:p>
        </p:txBody>
      </p:sp>
      <p:sp>
        <p:nvSpPr>
          <p:cNvPr id="832519" name="Line 7"/>
          <p:cNvSpPr>
            <a:spLocks noChangeShapeType="1"/>
          </p:cNvSpPr>
          <p:nvPr/>
        </p:nvSpPr>
        <p:spPr bwMode="auto">
          <a:xfrm flipV="1">
            <a:off x="1180667" y="250276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0" name="Line 8"/>
          <p:cNvSpPr>
            <a:spLocks noChangeShapeType="1"/>
          </p:cNvSpPr>
          <p:nvPr/>
        </p:nvSpPr>
        <p:spPr bwMode="auto">
          <a:xfrm>
            <a:off x="1180667" y="250276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1" name="Text Box 9"/>
          <p:cNvSpPr txBox="1">
            <a:spLocks noChangeArrowheads="1"/>
          </p:cNvSpPr>
          <p:nvPr/>
        </p:nvSpPr>
        <p:spPr bwMode="auto">
          <a:xfrm>
            <a:off x="1612468" y="2143991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00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22" name="Text Box 10"/>
          <p:cNvSpPr txBox="1">
            <a:spLocks noChangeArrowheads="1"/>
          </p:cNvSpPr>
          <p:nvPr/>
        </p:nvSpPr>
        <p:spPr bwMode="auto">
          <a:xfrm>
            <a:off x="2331604" y="1710604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a • A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cA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d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2523" name="Line 11"/>
          <p:cNvSpPr>
            <a:spLocks noChangeShapeType="1"/>
          </p:cNvSpPr>
          <p:nvPr/>
        </p:nvSpPr>
        <p:spPr bwMode="auto">
          <a:xfrm flipV="1">
            <a:off x="1180667" y="387119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4" name="Line 12"/>
          <p:cNvSpPr>
            <a:spLocks noChangeShapeType="1"/>
          </p:cNvSpPr>
          <p:nvPr/>
        </p:nvSpPr>
        <p:spPr bwMode="auto">
          <a:xfrm>
            <a:off x="1180667" y="416011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5" name="Text Box 13"/>
          <p:cNvSpPr txBox="1">
            <a:spLocks noChangeArrowheads="1"/>
          </p:cNvSpPr>
          <p:nvPr/>
        </p:nvSpPr>
        <p:spPr bwMode="auto">
          <a:xfrm>
            <a:off x="1612468" y="4160116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00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26" name="Text Box 14"/>
          <p:cNvSpPr txBox="1">
            <a:spLocks noChangeArrowheads="1"/>
          </p:cNvSpPr>
          <p:nvPr/>
        </p:nvSpPr>
        <p:spPr bwMode="auto">
          <a:xfrm>
            <a:off x="2333193" y="3944216"/>
            <a:ext cx="1296987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b • 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cB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d</a:t>
            </a:r>
          </a:p>
        </p:txBody>
      </p:sp>
      <p:sp>
        <p:nvSpPr>
          <p:cNvPr id="832527" name="Line 15"/>
          <p:cNvSpPr>
            <a:spLocks noChangeShapeType="1"/>
          </p:cNvSpPr>
          <p:nvPr/>
        </p:nvSpPr>
        <p:spPr bwMode="auto">
          <a:xfrm flipV="1">
            <a:off x="2982479" y="135183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28" name="Text Box 16"/>
          <p:cNvSpPr txBox="1">
            <a:spLocks noChangeArrowheads="1"/>
          </p:cNvSpPr>
          <p:nvPr/>
        </p:nvSpPr>
        <p:spPr bwMode="auto">
          <a:xfrm>
            <a:off x="3053918" y="1351829"/>
            <a:ext cx="287337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29" name="Text Box 17"/>
          <p:cNvSpPr txBox="1">
            <a:spLocks noChangeArrowheads="1"/>
          </p:cNvSpPr>
          <p:nvPr/>
        </p:nvSpPr>
        <p:spPr bwMode="auto">
          <a:xfrm>
            <a:off x="2331604" y="272329"/>
            <a:ext cx="1296988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c • 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cA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A→  • d</a:t>
            </a:r>
            <a:endParaRPr lang="en-US" altLang="zh-CN" sz="16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2530" name="Freeform 18"/>
          <p:cNvSpPr>
            <a:spLocks/>
          </p:cNvSpPr>
          <p:nvPr/>
        </p:nvSpPr>
        <p:spPr bwMode="auto">
          <a:xfrm>
            <a:off x="1745818" y="450129"/>
            <a:ext cx="587375" cy="369332"/>
          </a:xfrm>
          <a:custGeom>
            <a:avLst/>
            <a:gdLst>
              <a:gd name="T0" fmla="*/ 370 w 370"/>
              <a:gd name="T1" fmla="*/ 114 h 447"/>
              <a:gd name="T2" fmla="*/ 98 w 370"/>
              <a:gd name="T3" fmla="*/ 23 h 447"/>
              <a:gd name="T4" fmla="*/ 7 w 370"/>
              <a:gd name="T5" fmla="*/ 250 h 447"/>
              <a:gd name="T6" fmla="*/ 143 w 370"/>
              <a:gd name="T7" fmla="*/ 432 h 447"/>
              <a:gd name="T8" fmla="*/ 279 w 370"/>
              <a:gd name="T9" fmla="*/ 341 h 447"/>
              <a:gd name="T10" fmla="*/ 370 w 370"/>
              <a:gd name="T11" fmla="*/ 25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447">
                <a:moveTo>
                  <a:pt x="370" y="114"/>
                </a:moveTo>
                <a:cubicBezTo>
                  <a:pt x="264" y="57"/>
                  <a:pt x="159" y="0"/>
                  <a:pt x="98" y="23"/>
                </a:cubicBezTo>
                <a:cubicBezTo>
                  <a:pt x="37" y="46"/>
                  <a:pt x="0" y="182"/>
                  <a:pt x="7" y="250"/>
                </a:cubicBezTo>
                <a:cubicBezTo>
                  <a:pt x="14" y="318"/>
                  <a:pt x="98" y="417"/>
                  <a:pt x="143" y="432"/>
                </a:cubicBezTo>
                <a:cubicBezTo>
                  <a:pt x="188" y="447"/>
                  <a:pt x="241" y="371"/>
                  <a:pt x="279" y="341"/>
                </a:cubicBezTo>
                <a:cubicBezTo>
                  <a:pt x="317" y="311"/>
                  <a:pt x="343" y="280"/>
                  <a:pt x="370" y="25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1" name="Text Box 19"/>
          <p:cNvSpPr txBox="1">
            <a:spLocks noChangeArrowheads="1"/>
          </p:cNvSpPr>
          <p:nvPr/>
        </p:nvSpPr>
        <p:spPr bwMode="auto">
          <a:xfrm>
            <a:off x="1756929" y="631104"/>
            <a:ext cx="215900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2" name="Line 20"/>
          <p:cNvSpPr>
            <a:spLocks noChangeShapeType="1"/>
          </p:cNvSpPr>
          <p:nvPr/>
        </p:nvSpPr>
        <p:spPr bwMode="auto">
          <a:xfrm>
            <a:off x="2980892" y="502371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3" name="Text Box 21"/>
          <p:cNvSpPr txBox="1">
            <a:spLocks noChangeArrowheads="1"/>
          </p:cNvSpPr>
          <p:nvPr/>
        </p:nvSpPr>
        <p:spPr bwMode="auto">
          <a:xfrm>
            <a:off x="3053918" y="5047529"/>
            <a:ext cx="287337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4" name="Text Box 22"/>
          <p:cNvSpPr txBox="1">
            <a:spLocks noChangeArrowheads="1"/>
          </p:cNvSpPr>
          <p:nvPr/>
        </p:nvSpPr>
        <p:spPr bwMode="auto">
          <a:xfrm>
            <a:off x="2333193" y="5455516"/>
            <a:ext cx="1296987" cy="107950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 • 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cB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B→ • d</a:t>
            </a:r>
          </a:p>
        </p:txBody>
      </p:sp>
      <p:sp>
        <p:nvSpPr>
          <p:cNvPr id="832535" name="Freeform 23"/>
          <p:cNvSpPr>
            <a:spLocks/>
          </p:cNvSpPr>
          <p:nvPr/>
        </p:nvSpPr>
        <p:spPr bwMode="auto">
          <a:xfrm>
            <a:off x="1745818" y="5706341"/>
            <a:ext cx="587375" cy="369332"/>
          </a:xfrm>
          <a:custGeom>
            <a:avLst/>
            <a:gdLst>
              <a:gd name="T0" fmla="*/ 370 w 370"/>
              <a:gd name="T1" fmla="*/ 114 h 447"/>
              <a:gd name="T2" fmla="*/ 98 w 370"/>
              <a:gd name="T3" fmla="*/ 23 h 447"/>
              <a:gd name="T4" fmla="*/ 7 w 370"/>
              <a:gd name="T5" fmla="*/ 250 h 447"/>
              <a:gd name="T6" fmla="*/ 143 w 370"/>
              <a:gd name="T7" fmla="*/ 432 h 447"/>
              <a:gd name="T8" fmla="*/ 279 w 370"/>
              <a:gd name="T9" fmla="*/ 341 h 447"/>
              <a:gd name="T10" fmla="*/ 370 w 370"/>
              <a:gd name="T11" fmla="*/ 25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447">
                <a:moveTo>
                  <a:pt x="370" y="114"/>
                </a:moveTo>
                <a:cubicBezTo>
                  <a:pt x="264" y="57"/>
                  <a:pt x="159" y="0"/>
                  <a:pt x="98" y="23"/>
                </a:cubicBezTo>
                <a:cubicBezTo>
                  <a:pt x="37" y="46"/>
                  <a:pt x="0" y="182"/>
                  <a:pt x="7" y="250"/>
                </a:cubicBezTo>
                <a:cubicBezTo>
                  <a:pt x="14" y="318"/>
                  <a:pt x="98" y="417"/>
                  <a:pt x="143" y="432"/>
                </a:cubicBezTo>
                <a:cubicBezTo>
                  <a:pt x="188" y="447"/>
                  <a:pt x="241" y="371"/>
                  <a:pt x="279" y="341"/>
                </a:cubicBezTo>
                <a:cubicBezTo>
                  <a:pt x="317" y="311"/>
                  <a:pt x="343" y="280"/>
                  <a:pt x="370" y="25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6" name="Text Box 24"/>
          <p:cNvSpPr txBox="1">
            <a:spLocks noChangeArrowheads="1"/>
          </p:cNvSpPr>
          <p:nvPr/>
        </p:nvSpPr>
        <p:spPr bwMode="auto">
          <a:xfrm>
            <a:off x="1756929" y="5887316"/>
            <a:ext cx="215900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32537" name="Line 25"/>
          <p:cNvSpPr>
            <a:spLocks noChangeShapeType="1"/>
          </p:cNvSpPr>
          <p:nvPr/>
        </p:nvSpPr>
        <p:spPr bwMode="auto">
          <a:xfrm>
            <a:off x="3628593" y="250276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38" name="Text Box 26"/>
          <p:cNvSpPr txBox="1">
            <a:spLocks noChangeArrowheads="1"/>
          </p:cNvSpPr>
          <p:nvPr/>
        </p:nvSpPr>
        <p:spPr bwMode="auto">
          <a:xfrm>
            <a:off x="3773055" y="216621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39" name="Text Box 27"/>
          <p:cNvSpPr txBox="1">
            <a:spLocks noChangeArrowheads="1"/>
          </p:cNvSpPr>
          <p:nvPr/>
        </p:nvSpPr>
        <p:spPr bwMode="auto">
          <a:xfrm>
            <a:off x="4420754" y="227257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aA •</a:t>
            </a:r>
          </a:p>
        </p:txBody>
      </p:sp>
      <p:sp>
        <p:nvSpPr>
          <p:cNvPr id="832540" name="Line 28"/>
          <p:cNvSpPr>
            <a:spLocks noChangeShapeType="1"/>
          </p:cNvSpPr>
          <p:nvPr/>
        </p:nvSpPr>
        <p:spPr bwMode="auto">
          <a:xfrm>
            <a:off x="3628593" y="416011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1" name="Text Box 29"/>
          <p:cNvSpPr txBox="1">
            <a:spLocks noChangeArrowheads="1"/>
          </p:cNvSpPr>
          <p:nvPr/>
        </p:nvSpPr>
        <p:spPr bwMode="auto">
          <a:xfrm>
            <a:off x="3773055" y="382356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42" name="Text Box 30"/>
          <p:cNvSpPr txBox="1">
            <a:spLocks noChangeArrowheads="1"/>
          </p:cNvSpPr>
          <p:nvPr/>
        </p:nvSpPr>
        <p:spPr bwMode="auto">
          <a:xfrm>
            <a:off x="4420754" y="378546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E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bB •</a:t>
            </a:r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3628593" y="53585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3773055" y="199304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32545" name="Text Box 33"/>
          <p:cNvSpPr txBox="1">
            <a:spLocks noChangeArrowheads="1"/>
          </p:cNvSpPr>
          <p:nvPr/>
        </p:nvSpPr>
        <p:spPr bwMode="auto">
          <a:xfrm>
            <a:off x="4420754" y="12627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cA •</a:t>
            </a:r>
          </a:p>
        </p:txBody>
      </p:sp>
      <p:sp>
        <p:nvSpPr>
          <p:cNvPr id="832546" name="Line 34"/>
          <p:cNvSpPr>
            <a:spLocks noChangeShapeType="1"/>
          </p:cNvSpPr>
          <p:nvPr/>
        </p:nvSpPr>
        <p:spPr bwMode="auto">
          <a:xfrm>
            <a:off x="3628593" y="631911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47" name="Text Box 35"/>
          <p:cNvSpPr txBox="1">
            <a:spLocks noChangeArrowheads="1"/>
          </p:cNvSpPr>
          <p:nvPr/>
        </p:nvSpPr>
        <p:spPr bwMode="auto">
          <a:xfrm>
            <a:off x="3773055" y="5982566"/>
            <a:ext cx="360363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2548" name="Text Box 36"/>
          <p:cNvSpPr txBox="1">
            <a:spLocks noChangeArrowheads="1"/>
          </p:cNvSpPr>
          <p:nvPr/>
        </p:nvSpPr>
        <p:spPr bwMode="auto">
          <a:xfrm>
            <a:off x="4420754" y="6088929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cB •</a:t>
            </a:r>
          </a:p>
        </p:txBody>
      </p:sp>
      <p:sp>
        <p:nvSpPr>
          <p:cNvPr id="832549" name="Text Box 37"/>
          <p:cNvSpPr txBox="1">
            <a:spLocks noChangeArrowheads="1"/>
          </p:cNvSpPr>
          <p:nvPr/>
        </p:nvSpPr>
        <p:spPr bwMode="auto">
          <a:xfrm>
            <a:off x="4420754" y="126451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d •</a:t>
            </a:r>
          </a:p>
        </p:txBody>
      </p:sp>
      <p:sp>
        <p:nvSpPr>
          <p:cNvPr id="832550" name="Line 38"/>
          <p:cNvSpPr>
            <a:spLocks noChangeShapeType="1"/>
          </p:cNvSpPr>
          <p:nvPr/>
        </p:nvSpPr>
        <p:spPr bwMode="auto">
          <a:xfrm>
            <a:off x="3628592" y="1783629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1" name="Text Box 39"/>
          <p:cNvSpPr txBox="1">
            <a:spLocks noChangeArrowheads="1"/>
          </p:cNvSpPr>
          <p:nvPr/>
        </p:nvSpPr>
        <p:spPr bwMode="auto">
          <a:xfrm>
            <a:off x="3844493" y="1494704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2" name="Line 40"/>
          <p:cNvSpPr>
            <a:spLocks noChangeShapeType="1"/>
          </p:cNvSpPr>
          <p:nvPr/>
        </p:nvSpPr>
        <p:spPr bwMode="auto">
          <a:xfrm>
            <a:off x="3628592" y="490465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3" name="Text Box 41"/>
          <p:cNvSpPr txBox="1">
            <a:spLocks noChangeArrowheads="1"/>
          </p:cNvSpPr>
          <p:nvPr/>
        </p:nvSpPr>
        <p:spPr bwMode="auto">
          <a:xfrm>
            <a:off x="3844493" y="461572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4" name="Text Box 42"/>
          <p:cNvSpPr txBox="1">
            <a:spLocks noChangeArrowheads="1"/>
          </p:cNvSpPr>
          <p:nvPr/>
        </p:nvSpPr>
        <p:spPr bwMode="auto">
          <a:xfrm>
            <a:off x="4420754" y="4864966"/>
            <a:ext cx="1296988" cy="590550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B</a:t>
            </a: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→ d •</a:t>
            </a:r>
          </a:p>
        </p:txBody>
      </p:sp>
      <p:sp>
        <p:nvSpPr>
          <p:cNvPr id="832555" name="Line 43"/>
          <p:cNvSpPr>
            <a:spLocks noChangeShapeType="1"/>
          </p:cNvSpPr>
          <p:nvPr/>
        </p:nvSpPr>
        <p:spPr bwMode="auto">
          <a:xfrm>
            <a:off x="3628592" y="130420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6" name="Text Box 44"/>
          <p:cNvSpPr txBox="1">
            <a:spLocks noChangeArrowheads="1"/>
          </p:cNvSpPr>
          <p:nvPr/>
        </p:nvSpPr>
        <p:spPr bwMode="auto">
          <a:xfrm>
            <a:off x="3844493" y="101527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7" name="Line 45"/>
          <p:cNvSpPr>
            <a:spLocks noChangeShapeType="1"/>
          </p:cNvSpPr>
          <p:nvPr/>
        </p:nvSpPr>
        <p:spPr bwMode="auto">
          <a:xfrm>
            <a:off x="3628592" y="545710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2558" name="Text Box 46"/>
          <p:cNvSpPr txBox="1">
            <a:spLocks noChangeArrowheads="1"/>
          </p:cNvSpPr>
          <p:nvPr/>
        </p:nvSpPr>
        <p:spPr bwMode="auto">
          <a:xfrm>
            <a:off x="3844493" y="5168179"/>
            <a:ext cx="288925" cy="3365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32559" name="Text Box 47"/>
          <p:cNvSpPr txBox="1">
            <a:spLocks noChangeArrowheads="1"/>
          </p:cNvSpPr>
          <p:nvPr/>
        </p:nvSpPr>
        <p:spPr bwMode="auto">
          <a:xfrm>
            <a:off x="-13134" y="68964"/>
            <a:ext cx="1731964" cy="227139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marL="233363" indent="-233363"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S′∷=E  </a:t>
            </a:r>
          </a:p>
          <a:p>
            <a:pPr>
              <a:spcAft>
                <a:spcPct val="20000"/>
              </a:spcAft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①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E∷=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aA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② E∷=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bB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③ A∷=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cA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④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A∷=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⑤ B∷=</a:t>
            </a:r>
            <a:r>
              <a:rPr lang="en-US" altLang="zh-CN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cB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⑥ B∷=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6088206" y="494295"/>
          <a:ext cx="5684696" cy="5783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024">
                  <a:extLst>
                    <a:ext uri="{9D8B030D-6E8A-4147-A177-3AD203B41FA5}">
                      <a16:colId xmlns:a16="http://schemas.microsoft.com/office/drawing/2014/main" val="730823778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40941339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4251329567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55141828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74016084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891829535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1853428638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55251537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856565050"/>
                    </a:ext>
                  </a:extLst>
                </a:gridCol>
              </a:tblGrid>
              <a:tr h="41309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       ACTION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GOTO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83952"/>
                  </a:ext>
                </a:extLst>
              </a:tr>
              <a:tr h="4130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#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730404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78299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acc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32829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75311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908828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00553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02010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55684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028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97611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34899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172874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29672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423810" y="124963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2</a:t>
            </a:r>
            <a:r>
              <a:rPr lang="zh-CN" altLang="en-US" b="1" dirty="0" smtClean="0">
                <a:solidFill>
                  <a:srgbClr val="FFC000"/>
                </a:solidFill>
              </a:rPr>
              <a:t>、利用分析表分析</a:t>
            </a:r>
            <a:r>
              <a:rPr lang="en-US" altLang="zh-CN" b="1" dirty="0" err="1" smtClean="0">
                <a:solidFill>
                  <a:srgbClr val="FFC000"/>
                </a:solidFill>
              </a:rPr>
              <a:t>bcd</a:t>
            </a:r>
            <a:r>
              <a:rPr lang="zh-CN" altLang="en-US" b="1" dirty="0" smtClean="0">
                <a:solidFill>
                  <a:srgbClr val="FFC000"/>
                </a:solidFill>
              </a:rPr>
              <a:t>是否是文法所定义的句子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DB72F4-B281-43A8-966F-509EB3388AD1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088206" y="494295"/>
          <a:ext cx="5684696" cy="5783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024">
                  <a:extLst>
                    <a:ext uri="{9D8B030D-6E8A-4147-A177-3AD203B41FA5}">
                      <a16:colId xmlns:a16="http://schemas.microsoft.com/office/drawing/2014/main" val="730823778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40941339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4251329567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55141828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740160840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891829535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1853428638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355251537"/>
                    </a:ext>
                  </a:extLst>
                </a:gridCol>
                <a:gridCol w="631709">
                  <a:extLst>
                    <a:ext uri="{9D8B030D-6E8A-4147-A177-3AD203B41FA5}">
                      <a16:colId xmlns:a16="http://schemas.microsoft.com/office/drawing/2014/main" val="2856565050"/>
                    </a:ext>
                  </a:extLst>
                </a:gridCol>
              </a:tblGrid>
              <a:tr h="41309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       ACTION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GOTO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83952"/>
                  </a:ext>
                </a:extLst>
              </a:tr>
              <a:tr h="4130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#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730404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78299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acc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32829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75311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908828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00553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r>
                        <a:rPr lang="en-US" sz="1600" kern="100" baseline="-250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02010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55684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028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97611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34899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172874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en-US" sz="1600" kern="100" baseline="-250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296726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8866" y="1777081"/>
          <a:ext cx="5929340" cy="3803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249">
                  <a:extLst>
                    <a:ext uri="{9D8B030D-6E8A-4147-A177-3AD203B41FA5}">
                      <a16:colId xmlns:a16="http://schemas.microsoft.com/office/drawing/2014/main" val="2844194284"/>
                    </a:ext>
                  </a:extLst>
                </a:gridCol>
                <a:gridCol w="912429">
                  <a:extLst>
                    <a:ext uri="{9D8B030D-6E8A-4147-A177-3AD203B41FA5}">
                      <a16:colId xmlns:a16="http://schemas.microsoft.com/office/drawing/2014/main" val="2946027224"/>
                    </a:ext>
                  </a:extLst>
                </a:gridCol>
                <a:gridCol w="1042776">
                  <a:extLst>
                    <a:ext uri="{9D8B030D-6E8A-4147-A177-3AD203B41FA5}">
                      <a16:colId xmlns:a16="http://schemas.microsoft.com/office/drawing/2014/main" val="3776478215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1233864100"/>
                    </a:ext>
                  </a:extLst>
                </a:gridCol>
                <a:gridCol w="1115191">
                  <a:extLst>
                    <a:ext uri="{9D8B030D-6E8A-4147-A177-3AD203B41FA5}">
                      <a16:colId xmlns:a16="http://schemas.microsoft.com/office/drawing/2014/main" val="1832697897"/>
                    </a:ext>
                  </a:extLst>
                </a:gridCol>
                <a:gridCol w="1288987">
                  <a:extLst>
                    <a:ext uri="{9D8B030D-6E8A-4147-A177-3AD203B41FA5}">
                      <a16:colId xmlns:a16="http://schemas.microsoft.com/office/drawing/2014/main" val="3272204021"/>
                    </a:ext>
                  </a:extLst>
                </a:gridCol>
              </a:tblGrid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7030A0"/>
                          </a:solidFill>
                          <a:effectLst/>
                        </a:rPr>
                        <a:t>步骤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7030A0"/>
                          </a:solidFill>
                          <a:effectLst/>
                        </a:rPr>
                        <a:t>状态栈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7030A0"/>
                          </a:solidFill>
                          <a:effectLst/>
                        </a:rPr>
                        <a:t>符号栈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7030A0"/>
                          </a:solidFill>
                          <a:effectLst/>
                        </a:rPr>
                        <a:t>输入串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7030A0"/>
                          </a:solidFill>
                          <a:effectLst/>
                        </a:rPr>
                        <a:t>动作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7030A0"/>
                          </a:solidFill>
                          <a:effectLst/>
                        </a:rPr>
                        <a:t>下一状态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8510531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bcd#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S3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7499149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#b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cd#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S5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5571129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035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#bc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d#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S11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11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4167554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035</a:t>
                      </a:r>
                      <a:r>
                        <a:rPr lang="en-US" sz="1800" u="sng" kern="100">
                          <a:solidFill>
                            <a:srgbClr val="7030A0"/>
                          </a:solidFill>
                          <a:effectLst/>
                        </a:rPr>
                        <a:t>11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#bcd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r6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GOTO(5,B)=9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95877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0359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#bcB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r5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GOTO(3,B)=7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7735958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037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#bB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r2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GOTO(0,E)=1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698712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01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#E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#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7030A0"/>
                          </a:solidFill>
                          <a:effectLst/>
                        </a:rPr>
                        <a:t>acc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48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467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6334" y="17955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对如下文法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 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S(S)     S∷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构造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LR(1)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项目规范集以及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LR(1)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引入开始符号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S’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。则拓广文法：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S’-&gt;S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S-&gt;S(S)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S-&gt;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ε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。其中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r1: S-&gt;S(S)   r2: S-&gt;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ε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708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0"/>
          <p:cNvGraphicFramePr>
            <a:graphicFrameLocks noChangeAspect="1"/>
          </p:cNvGraphicFramePr>
          <p:nvPr>
            <p:extLst/>
          </p:nvPr>
        </p:nvGraphicFramePr>
        <p:xfrm>
          <a:off x="1560660" y="701461"/>
          <a:ext cx="8671753" cy="500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5524873" imgH="1712405" progId="Visio.Drawing.11">
                  <p:embed/>
                </p:oleObj>
              </mc:Choice>
              <mc:Fallback>
                <p:oleObj name="Visio" r:id="rId3" imgW="5524873" imgH="1712405" progId="Visio.Drawing.11">
                  <p:embed/>
                  <p:pic>
                    <p:nvPicPr>
                      <p:cNvPr id="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660" y="701461"/>
                        <a:ext cx="8671753" cy="5006611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523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0"/>
          <p:cNvGraphicFramePr>
            <a:graphicFrameLocks noChangeAspect="1"/>
          </p:cNvGraphicFramePr>
          <p:nvPr>
            <p:extLst/>
          </p:nvPr>
        </p:nvGraphicFramePr>
        <p:xfrm>
          <a:off x="443060" y="193462"/>
          <a:ext cx="4628561" cy="267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5524873" imgH="1712405" progId="Visio.Drawing.11">
                  <p:embed/>
                </p:oleObj>
              </mc:Choice>
              <mc:Fallback>
                <p:oleObj name="Visio" r:id="rId3" imgW="5524873" imgH="1712405" progId="Visio.Drawing.11">
                  <p:embed/>
                  <p:pic>
                    <p:nvPicPr>
                      <p:cNvPr id="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60" y="193462"/>
                        <a:ext cx="4628561" cy="2672286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045" y="1934424"/>
            <a:ext cx="6504996" cy="47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0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1800" b="1">
                <a:latin typeface="Times New Roman" panose="02020603050405020304" pitchFamily="18" charset="0"/>
              </a:rPr>
              <a:t>5.2   </a:t>
            </a:r>
            <a:r>
              <a:rPr kumimoji="1" lang="zh-CN" altLang="en-US" sz="1800" b="1">
                <a:latin typeface="Times New Roman" panose="02020603050405020304" pitchFamily="18" charset="0"/>
              </a:rPr>
              <a:t>考虑下面文法及其语义描述：</a:t>
            </a:r>
            <a:r>
              <a:rPr kumimoji="1" lang="zh-CN" altLang="en-US" sz="2000" b="1">
                <a:latin typeface="Tahoma" panose="020B060403050404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endParaRPr lang="zh-CN" altLang="en-US" sz="1800" b="1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/>
              <a:t>     规 则                              语义动作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1800" b="1"/>
              <a:t>(0)S′∷=E                   {print E</a:t>
            </a:r>
            <a:r>
              <a:rPr lang="en-US" altLang="zh-CN" sz="1800" b="1">
                <a:latin typeface="Courier New" panose="02070309020205020404" pitchFamily="49" charset="0"/>
              </a:rPr>
              <a:t>·</a:t>
            </a:r>
            <a:r>
              <a:rPr lang="en-US" altLang="zh-CN" sz="1800" b="1"/>
              <a:t>VAL}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1800" b="1"/>
              <a:t>(1)E∷=E</a:t>
            </a:r>
            <a:r>
              <a:rPr lang="en-US" altLang="zh-CN" sz="1800" b="1" baseline="30000"/>
              <a:t>(1)</a:t>
            </a:r>
            <a:r>
              <a:rPr lang="en-US" altLang="zh-CN" sz="1800" b="1"/>
              <a:t>+E</a:t>
            </a:r>
            <a:r>
              <a:rPr lang="en-US" altLang="zh-CN" sz="1800" b="1" baseline="30000"/>
              <a:t>(2)</a:t>
            </a:r>
            <a:r>
              <a:rPr lang="en-US" altLang="zh-CN" sz="1800" b="1"/>
              <a:t>        {E</a:t>
            </a:r>
            <a:r>
              <a:rPr lang="en-US" altLang="zh-CN" sz="1800" b="1">
                <a:latin typeface="Courier New" panose="02070309020205020404" pitchFamily="49" charset="0"/>
              </a:rPr>
              <a:t>·</a:t>
            </a:r>
            <a:r>
              <a:rPr lang="en-US" altLang="zh-CN" sz="1800" b="1"/>
              <a:t>VAL:=E</a:t>
            </a:r>
            <a:r>
              <a:rPr lang="en-US" altLang="zh-CN" sz="1800" b="1" baseline="30000"/>
              <a:t>(1)</a:t>
            </a:r>
            <a:r>
              <a:rPr lang="en-US" altLang="zh-CN" sz="1800" b="1">
                <a:latin typeface="Courier New" panose="02070309020205020404" pitchFamily="49" charset="0"/>
              </a:rPr>
              <a:t>·</a:t>
            </a:r>
            <a:r>
              <a:rPr lang="en-US" altLang="zh-CN" sz="1800" b="1"/>
              <a:t>VAL+E</a:t>
            </a:r>
            <a:r>
              <a:rPr lang="en-US" altLang="zh-CN" sz="1800" b="1" baseline="30000"/>
              <a:t>(2)</a:t>
            </a:r>
            <a:r>
              <a:rPr lang="en-US" altLang="zh-CN" sz="1800" b="1">
                <a:latin typeface="Courier New" panose="02070309020205020404" pitchFamily="49" charset="0"/>
              </a:rPr>
              <a:t>·</a:t>
            </a:r>
            <a:r>
              <a:rPr lang="en-US" altLang="zh-CN" sz="1800" b="1"/>
              <a:t>VAL}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1800" b="1"/>
              <a:t>(2)E∷=E</a:t>
            </a:r>
            <a:r>
              <a:rPr lang="en-US" altLang="zh-CN" sz="1800" b="1" baseline="30000"/>
              <a:t>(1)</a:t>
            </a:r>
            <a:r>
              <a:rPr lang="en-US" altLang="zh-CN" sz="1800" b="1"/>
              <a:t>*E</a:t>
            </a:r>
            <a:r>
              <a:rPr lang="en-US" altLang="zh-CN" sz="1800" b="1" baseline="30000"/>
              <a:t>(2)  </a:t>
            </a:r>
            <a:r>
              <a:rPr lang="en-US" altLang="zh-CN" sz="1800" b="1"/>
              <a:t>         {E</a:t>
            </a:r>
            <a:r>
              <a:rPr lang="en-US" altLang="zh-CN" sz="1800" b="1">
                <a:latin typeface="Courier New" panose="02070309020205020404" pitchFamily="49" charset="0"/>
              </a:rPr>
              <a:t>·</a:t>
            </a:r>
            <a:r>
              <a:rPr lang="en-US" altLang="zh-CN" sz="1800" b="1"/>
              <a:t>VAL:=E</a:t>
            </a:r>
            <a:r>
              <a:rPr lang="en-US" altLang="zh-CN" sz="1800" b="1" baseline="30000"/>
              <a:t>(1)</a:t>
            </a:r>
            <a:r>
              <a:rPr lang="en-US" altLang="zh-CN" sz="1800" b="1">
                <a:latin typeface="Courier New" panose="02070309020205020404" pitchFamily="49" charset="0"/>
              </a:rPr>
              <a:t>·</a:t>
            </a:r>
            <a:r>
              <a:rPr lang="en-US" altLang="zh-CN" sz="1800" b="1"/>
              <a:t>VAL*E</a:t>
            </a:r>
            <a:r>
              <a:rPr lang="en-US" altLang="zh-CN" sz="1800" b="1" baseline="30000"/>
              <a:t>(2)</a:t>
            </a:r>
            <a:r>
              <a:rPr lang="en-US" altLang="zh-CN" sz="1800" b="1">
                <a:latin typeface="Courier New" panose="02070309020205020404" pitchFamily="49" charset="0"/>
              </a:rPr>
              <a:t>·</a:t>
            </a:r>
            <a:r>
              <a:rPr lang="en-US" altLang="zh-CN" sz="1800" b="1"/>
              <a:t>VAL}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1800" b="1"/>
              <a:t>(3)E∷=(E</a:t>
            </a:r>
            <a:r>
              <a:rPr lang="en-US" altLang="zh-CN" sz="1800" b="1" baseline="30000"/>
              <a:t>(1)</a:t>
            </a:r>
            <a:r>
              <a:rPr lang="en-US" altLang="zh-CN" sz="1800" b="1"/>
              <a:t>)                 {E</a:t>
            </a:r>
            <a:r>
              <a:rPr lang="en-US" altLang="zh-CN" sz="1800" b="1">
                <a:latin typeface="Courier New" panose="02070309020205020404" pitchFamily="49" charset="0"/>
              </a:rPr>
              <a:t>·</a:t>
            </a:r>
            <a:r>
              <a:rPr lang="en-US" altLang="zh-CN" sz="1800" b="1"/>
              <a:t>VAL=E</a:t>
            </a:r>
            <a:r>
              <a:rPr lang="en-US" altLang="zh-CN" sz="1800" b="1" baseline="30000"/>
              <a:t>(1)</a:t>
            </a:r>
            <a:r>
              <a:rPr lang="en-US" altLang="zh-CN" sz="1800" b="1">
                <a:latin typeface="Courier New" panose="02070309020205020404" pitchFamily="49" charset="0"/>
              </a:rPr>
              <a:t>·</a:t>
            </a:r>
            <a:r>
              <a:rPr lang="en-US" altLang="zh-CN" sz="1800" b="1"/>
              <a:t>VAL}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1800" b="1"/>
              <a:t>(4)E∷=i                        {E</a:t>
            </a:r>
            <a:r>
              <a:rPr lang="en-US" altLang="zh-CN" sz="1800" b="1">
                <a:latin typeface="Courier New" panose="02070309020205020404" pitchFamily="49" charset="0"/>
              </a:rPr>
              <a:t>·</a:t>
            </a:r>
            <a:r>
              <a:rPr lang="en-US" altLang="zh-CN" sz="1800" b="1"/>
              <a:t>VAL:=LEXVAL}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/>
              <a:t>其中：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/>
              <a:t>        语义动作中的</a:t>
            </a:r>
            <a:r>
              <a:rPr lang="en-US" altLang="zh-CN" sz="1800" b="1"/>
              <a:t>+</a:t>
            </a:r>
            <a:r>
              <a:rPr lang="zh-CN" altLang="en-US" sz="1800" b="1"/>
              <a:t>、*代表整型加、乘算术运算，而且词法分</a:t>
            </a:r>
            <a:r>
              <a:rPr lang="zh-CN" altLang="en-US" sz="1800" b="1">
                <a:latin typeface="Times New Roman" panose="02020603050405020304" pitchFamily="18" charset="0"/>
              </a:rPr>
              <a:t>析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程序将送来每个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b="1">
                <a:latin typeface="Times New Roman" panose="02020603050405020304" pitchFamily="18" charset="0"/>
              </a:rPr>
              <a:t>的整型内部值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LEXVAL</a:t>
            </a:r>
            <a:r>
              <a:rPr lang="zh-CN" altLang="en-US" sz="1800" b="1">
                <a:latin typeface="Times New Roman" panose="02020603050405020304" pitchFamily="18" charset="0"/>
              </a:rPr>
              <a:t>。</a:t>
            </a:r>
            <a:r>
              <a:rPr lang="zh-CN" altLang="en-US" sz="1800" b="1"/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/>
              <a:t>        假定语义动作是紧接在归约之后执行的。上面所列的语义动作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/>
              <a:t>就</a:t>
            </a:r>
            <a:r>
              <a:rPr lang="zh-CN" altLang="en-US" sz="1800" b="1">
                <a:latin typeface="Times New Roman" panose="02020603050405020304" pitchFamily="18" charset="0"/>
              </a:rPr>
              <a:t>相当于下面所列的程序段：</a:t>
            </a:r>
            <a:r>
              <a:rPr lang="zh-CN" altLang="en-US" sz="1800" b="1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800" b="1"/>
          </a:p>
        </p:txBody>
      </p:sp>
    </p:spTree>
    <p:extLst>
      <p:ext uri="{BB962C8B-B14F-4D97-AF65-F5344CB8AC3E}">
        <p14:creationId xmlns:p14="http://schemas.microsoft.com/office/powerpoint/2010/main" val="11432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628"/>
            <a:ext cx="4673236" cy="4068443"/>
          </a:xfrm>
          <a:prstGeom prst="rect">
            <a:avLst/>
          </a:prstGeom>
        </p:spPr>
      </p:pic>
      <p:sp>
        <p:nvSpPr>
          <p:cNvPr id="710658" name="Text Box 2"/>
          <p:cNvSpPr txBox="1">
            <a:spLocks noChangeArrowheads="1"/>
          </p:cNvSpPr>
          <p:nvPr/>
        </p:nvSpPr>
        <p:spPr bwMode="auto">
          <a:xfrm>
            <a:off x="1446835" y="433530"/>
            <a:ext cx="10020381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latin typeface="Tahoma" panose="020B0604030504040204" pitchFamily="34" charset="0"/>
              </a:rPr>
              <a:t>对</a:t>
            </a:r>
            <a:r>
              <a:rPr kumimoji="1" lang="en-US" altLang="zh-CN" sz="2000" dirty="0">
                <a:latin typeface="Tahoma" panose="020B0604030504040204" pitchFamily="34" charset="0"/>
              </a:rPr>
              <a:t>2*3+2</a:t>
            </a:r>
            <a:r>
              <a:rPr kumimoji="1" lang="zh-CN" altLang="en-US" sz="2000" dirty="0" smtClean="0">
                <a:latin typeface="Tahoma" panose="020B0604030504040204" pitchFamily="34" charset="0"/>
              </a:rPr>
              <a:t>利用</a:t>
            </a:r>
            <a:r>
              <a:rPr kumimoji="1" lang="zh-CN" altLang="en-US" sz="2000" dirty="0" smtClean="0">
                <a:solidFill>
                  <a:srgbClr val="FF3399"/>
                </a:solidFill>
                <a:latin typeface="Tahoma" panose="020B0604030504040204" pitchFamily="34" charset="0"/>
              </a:rPr>
              <a:t>左边分析表</a:t>
            </a:r>
            <a:r>
              <a:rPr kumimoji="1" lang="zh-CN" altLang="en-US" sz="2000" dirty="0" smtClean="0">
                <a:latin typeface="Tahoma" panose="020B0604030504040204" pitchFamily="34" charset="0"/>
              </a:rPr>
              <a:t>进行</a:t>
            </a:r>
            <a:r>
              <a:rPr kumimoji="1" lang="zh-CN" altLang="en-US" sz="2000" dirty="0">
                <a:latin typeface="Tahoma" panose="020B0604030504040204" pitchFamily="34" charset="0"/>
              </a:rPr>
              <a:t>分析和翻译</a:t>
            </a:r>
            <a:r>
              <a:rPr kumimoji="1" lang="en-US" altLang="zh-CN" sz="2000" dirty="0">
                <a:latin typeface="Tahoma" panose="020B0604030504040204" pitchFamily="34" charset="0"/>
              </a:rPr>
              <a:t>(</a:t>
            </a:r>
            <a:r>
              <a:rPr kumimoji="1" lang="zh-CN" altLang="en-US" sz="2000" dirty="0">
                <a:latin typeface="Tahoma" panose="020B0604030504040204" pitchFamily="34" charset="0"/>
              </a:rPr>
              <a:t>实为计算值</a:t>
            </a:r>
            <a:r>
              <a:rPr kumimoji="1" lang="en-US" altLang="zh-CN" sz="2000" dirty="0">
                <a:latin typeface="Tahoma" panose="020B0604030504040204" pitchFamily="34" charset="0"/>
              </a:rPr>
              <a:t>)</a:t>
            </a:r>
            <a:r>
              <a:rPr kumimoji="1" lang="zh-CN" altLang="en-US" sz="2000" dirty="0">
                <a:latin typeface="Tahoma" panose="020B0604030504040204" pitchFamily="34" charset="0"/>
              </a:rPr>
              <a:t>该输入串过程如下表所示。当状态</a:t>
            </a:r>
            <a:r>
              <a:rPr kumimoji="1" lang="en-US" altLang="zh-CN" sz="2000" dirty="0">
                <a:latin typeface="Tahoma" panose="020B0604030504040204" pitchFamily="34" charset="0"/>
              </a:rPr>
              <a:t>1</a:t>
            </a:r>
            <a:r>
              <a:rPr kumimoji="1" lang="zh-CN" altLang="en-US" sz="2000" dirty="0">
                <a:latin typeface="Tahoma" panose="020B0604030504040204" pitchFamily="34" charset="0"/>
              </a:rPr>
              <a:t>面临</a:t>
            </a:r>
            <a:r>
              <a:rPr kumimoji="1" lang="en-US" altLang="zh-CN" sz="2000" dirty="0">
                <a:latin typeface="Tahoma" panose="020B0604030504040204" pitchFamily="34" charset="0"/>
              </a:rPr>
              <a:t>#</a:t>
            </a:r>
            <a:r>
              <a:rPr kumimoji="1" lang="zh-CN" altLang="en-US" sz="2000" dirty="0">
                <a:latin typeface="Tahoma" panose="020B0604030504040204" pitchFamily="34" charset="0"/>
              </a:rPr>
              <a:t>时对应的分析动作为</a:t>
            </a:r>
            <a:r>
              <a:rPr kumimoji="1" lang="en-US" altLang="zh-CN" sz="2000" dirty="0" err="1">
                <a:latin typeface="Tahoma" panose="020B0604030504040204" pitchFamily="34" charset="0"/>
              </a:rPr>
              <a:t>acc</a:t>
            </a:r>
            <a:r>
              <a:rPr kumimoji="1" lang="en-US" altLang="zh-CN" sz="2000" dirty="0">
                <a:latin typeface="Tahoma" panose="020B0604030504040204" pitchFamily="34" charset="0"/>
              </a:rPr>
              <a:t>(</a:t>
            </a:r>
            <a:r>
              <a:rPr kumimoji="1" lang="zh-CN" altLang="en-US" sz="2000" dirty="0">
                <a:latin typeface="Tahoma" panose="020B0604030504040204" pitchFamily="34" charset="0"/>
              </a:rPr>
              <a:t>接受</a:t>
            </a:r>
            <a:r>
              <a:rPr kumimoji="1" lang="en-US" altLang="zh-CN" sz="2000" dirty="0">
                <a:latin typeface="Tahoma" panose="020B0604030504040204" pitchFamily="34" charset="0"/>
              </a:rPr>
              <a:t>)</a:t>
            </a:r>
            <a:r>
              <a:rPr kumimoji="1" lang="zh-CN" altLang="en-US" sz="2000" dirty="0">
                <a:latin typeface="Tahoma" panose="020B0604030504040204" pitchFamily="34" charset="0"/>
              </a:rPr>
              <a:t>，此时</a:t>
            </a:r>
            <a:r>
              <a:rPr kumimoji="1" lang="zh-CN" altLang="en-US" sz="2000" dirty="0"/>
              <a:t>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/>
              <a:t>相应的语义动作为</a:t>
            </a:r>
            <a:r>
              <a:rPr kumimoji="1" lang="en-US" altLang="zh-CN" sz="2000" dirty="0">
                <a:latin typeface="Tahoma" panose="020B0604030504040204" pitchFamily="34" charset="0"/>
              </a:rPr>
              <a:t>print VAL[TOP]</a:t>
            </a:r>
            <a:r>
              <a:rPr kumimoji="1" lang="zh-CN" altLang="en-US" sz="2000" dirty="0"/>
              <a:t>，即输出语义程序的计值结果：</a:t>
            </a:r>
            <a:r>
              <a:rPr kumimoji="1" lang="en-US" altLang="zh-CN" sz="2000" dirty="0">
                <a:latin typeface="Tahoma" panose="020B0604030504040204" pitchFamily="34" charset="0"/>
              </a:rPr>
              <a:t>8</a:t>
            </a:r>
            <a:r>
              <a:rPr kumimoji="1" lang="zh-CN" altLang="en-US" sz="2000" dirty="0"/>
              <a:t>。</a:t>
            </a:r>
          </a:p>
        </p:txBody>
      </p:sp>
      <p:graphicFrame>
        <p:nvGraphicFramePr>
          <p:cNvPr id="710659" name="Group 3"/>
          <p:cNvGraphicFramePr>
            <a:graphicFrameLocks noGrp="1"/>
          </p:cNvGraphicFramePr>
          <p:nvPr>
            <p:extLst/>
          </p:nvPr>
        </p:nvGraphicFramePr>
        <p:xfrm>
          <a:off x="4409954" y="1724628"/>
          <a:ext cx="7141580" cy="4102219"/>
        </p:xfrm>
        <a:graphic>
          <a:graphicData uri="http://schemas.openxmlformats.org/drawingml/2006/table">
            <a:tbl>
              <a:tblPr/>
              <a:tblGrid>
                <a:gridCol w="706357">
                  <a:extLst>
                    <a:ext uri="{9D8B030D-6E8A-4147-A177-3AD203B41FA5}">
                      <a16:colId xmlns:a16="http://schemas.microsoft.com/office/drawing/2014/main" val="2459710935"/>
                    </a:ext>
                  </a:extLst>
                </a:gridCol>
                <a:gridCol w="1203731">
                  <a:extLst>
                    <a:ext uri="{9D8B030D-6E8A-4147-A177-3AD203B41FA5}">
                      <a16:colId xmlns:a16="http://schemas.microsoft.com/office/drawing/2014/main" val="4183793867"/>
                    </a:ext>
                  </a:extLst>
                </a:gridCol>
                <a:gridCol w="1365343">
                  <a:extLst>
                    <a:ext uri="{9D8B030D-6E8A-4147-A177-3AD203B41FA5}">
                      <a16:colId xmlns:a16="http://schemas.microsoft.com/office/drawing/2014/main" val="3650236102"/>
                    </a:ext>
                  </a:extLst>
                </a:gridCol>
                <a:gridCol w="1114566">
                  <a:extLst>
                    <a:ext uri="{9D8B030D-6E8A-4147-A177-3AD203B41FA5}">
                      <a16:colId xmlns:a16="http://schemas.microsoft.com/office/drawing/2014/main" val="622726089"/>
                    </a:ext>
                  </a:extLst>
                </a:gridCol>
                <a:gridCol w="1044905">
                  <a:extLst>
                    <a:ext uri="{9D8B030D-6E8A-4147-A177-3AD203B41FA5}">
                      <a16:colId xmlns:a16="http://schemas.microsoft.com/office/drawing/2014/main" val="2283322520"/>
                    </a:ext>
                  </a:extLst>
                </a:gridCol>
                <a:gridCol w="1706678">
                  <a:extLst>
                    <a:ext uri="{9D8B030D-6E8A-4147-A177-3AD203B41FA5}">
                      <a16:colId xmlns:a16="http://schemas.microsoft.com/office/drawing/2014/main" val="2830376714"/>
                    </a:ext>
                  </a:extLst>
                </a:gridCol>
              </a:tblGrid>
              <a:tr h="309111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步骤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语义值栈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符号栈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输入串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归约规则及动作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7198"/>
                  </a:ext>
                </a:extLst>
              </a:tr>
              <a:tr h="31056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2*3+2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654865"/>
                  </a:ext>
                </a:extLst>
              </a:tr>
              <a:tr h="309111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－－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*3+2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513165"/>
                  </a:ext>
                </a:extLst>
              </a:tr>
              <a:tr h="309111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*3+2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GOTO[0,E]=1, S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265340"/>
                  </a:ext>
                </a:extLst>
              </a:tr>
              <a:tr h="31056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E*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3+2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90283"/>
                  </a:ext>
                </a:extLst>
              </a:tr>
              <a:tr h="309111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0153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－－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E*3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113587"/>
                  </a:ext>
                </a:extLst>
              </a:tr>
              <a:tr h="390379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0158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E*E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GOTO[5,E]=8, r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19066"/>
                  </a:ext>
                </a:extLst>
              </a:tr>
              <a:tr h="31056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－（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GOTO[0,E]=1, S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352789"/>
                  </a:ext>
                </a:extLst>
              </a:tr>
              <a:tr h="309111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－（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E+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758314"/>
                  </a:ext>
                </a:extLst>
              </a:tr>
              <a:tr h="309111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0143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－（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）－－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E+2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889293"/>
                  </a:ext>
                </a:extLst>
              </a:tr>
              <a:tr h="31056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0147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－（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E+E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GOTO[4,E]=7, r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845404"/>
                  </a:ext>
                </a:extLst>
              </a:tr>
              <a:tr h="309111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－（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＃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39995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0" y="5983199"/>
            <a:ext cx="6096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latin typeface="宋体" panose="02010600030101010101" pitchFamily="2" charset="-122"/>
              </a:rPr>
              <a:t>Ｅ∷＝Ｅ＋Ｅ   </a:t>
            </a:r>
            <a:r>
              <a:rPr lang="en-US" altLang="zh-CN" b="1" dirty="0">
                <a:latin typeface="宋体" panose="02010600030101010101" pitchFamily="2" charset="-122"/>
              </a:rPr>
              <a:t>(3)</a:t>
            </a:r>
            <a:r>
              <a:rPr lang="zh-CN" altLang="en-US" b="1" dirty="0">
                <a:latin typeface="宋体" panose="02010600030101010101" pitchFamily="2" charset="-122"/>
              </a:rPr>
              <a:t>Ｅ∷＝（Ｅ）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2)</a:t>
            </a:r>
            <a:r>
              <a:rPr lang="zh-CN" altLang="en-US" b="1" dirty="0">
                <a:latin typeface="宋体" panose="02010600030101010101" pitchFamily="2" charset="-122"/>
              </a:rPr>
              <a:t>Ｅ∷＝Ｅ*Ｅ    </a:t>
            </a:r>
            <a:r>
              <a:rPr lang="en-US" altLang="zh-CN" b="1" dirty="0">
                <a:latin typeface="宋体" panose="02010600030101010101" pitchFamily="2" charset="-122"/>
              </a:rPr>
              <a:t>(4)</a:t>
            </a:r>
            <a:r>
              <a:rPr lang="zh-CN" altLang="en-US" b="1" dirty="0">
                <a:latin typeface="宋体" panose="02010600030101010101" pitchFamily="2" charset="-122"/>
              </a:rPr>
              <a:t>Ｅ∷＝</a:t>
            </a:r>
            <a:r>
              <a:rPr lang="en-US" altLang="zh-CN" b="1" dirty="0" err="1">
                <a:latin typeface="宋体" panose="02010600030101010101" pitchFamily="2" charset="-122"/>
              </a:rPr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0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381000"/>
            <a:ext cx="8229600" cy="49911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endParaRPr lang="en-US" altLang="zh-CN" sz="1800">
              <a:latin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于是，对于形如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if e then S1 else S2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的条件语句可按后缀式写成</a:t>
            </a:r>
            <a:r>
              <a:rPr lang="en-US" altLang="zh-CN" sz="1800" b="1">
                <a:latin typeface="Times New Roman" panose="02020603050405020304" pitchFamily="18" charset="0"/>
              </a:rPr>
              <a:t>e’p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1800" b="1">
                <a:latin typeface="Times New Roman" panose="02020603050405020304" pitchFamily="18" charset="0"/>
              </a:rPr>
              <a:t>JEZ 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1800" b="1">
                <a:latin typeface="Times New Roman" panose="02020603050405020304" pitchFamily="18" charset="0"/>
              </a:rPr>
              <a:t>’p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</a:rPr>
              <a:t>JUMP 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</a:rPr>
              <a:t>’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我们约定</a:t>
            </a:r>
            <a:r>
              <a:rPr lang="en-US" altLang="zh-CN" sz="1800" b="1">
                <a:latin typeface="Times New Roman" panose="02020603050405020304" pitchFamily="18" charset="0"/>
              </a:rPr>
              <a:t>e≠0</a:t>
            </a:r>
            <a:r>
              <a:rPr lang="zh-CN" altLang="en-US" sz="1800" b="1">
                <a:latin typeface="Times New Roman" panose="02020603050405020304" pitchFamily="18" charset="0"/>
              </a:rPr>
              <a:t>时</a:t>
            </a:r>
            <a:r>
              <a:rPr lang="en-US" altLang="zh-CN" sz="1800" b="1">
                <a:latin typeface="Times New Roman" panose="02020603050405020304" pitchFamily="18" charset="0"/>
              </a:rPr>
              <a:t>,</a:t>
            </a:r>
            <a:r>
              <a:rPr lang="zh-CN" altLang="en-US" sz="1800" b="1">
                <a:latin typeface="Times New Roman" panose="02020603050405020304" pitchFamily="18" charset="0"/>
              </a:rPr>
              <a:t>该条件语句的值是</a:t>
            </a:r>
            <a:r>
              <a:rPr lang="en-US" altLang="zh-CN" sz="1800" b="1"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1800" b="1">
                <a:latin typeface="Times New Roman" panose="02020603050405020304" pitchFamily="18" charset="0"/>
              </a:rPr>
              <a:t>,</a:t>
            </a:r>
            <a:r>
              <a:rPr lang="zh-CN" altLang="en-US" sz="1800" b="1">
                <a:latin typeface="Times New Roman" panose="02020603050405020304" pitchFamily="18" charset="0"/>
              </a:rPr>
              <a:t>否则等于</a:t>
            </a:r>
            <a:r>
              <a:rPr lang="en-US" altLang="zh-CN" sz="1800" b="1"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</a:rPr>
              <a:t> </a:t>
            </a:r>
            <a:r>
              <a:rPr lang="zh-CN" altLang="en-US" sz="1800" b="1">
                <a:latin typeface="Times New Roman" panose="02020603050405020304" pitchFamily="18" charset="0"/>
              </a:rPr>
              <a:t>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对于后缀式条件语句中</a:t>
            </a:r>
            <a:r>
              <a:rPr lang="en-US" altLang="zh-CN" sz="1800" b="1">
                <a:latin typeface="Times New Roman" panose="02020603050405020304" pitchFamily="18" charset="0"/>
              </a:rPr>
              <a:t>:e’ </a:t>
            </a:r>
            <a:r>
              <a:rPr lang="zh-CN" altLang="en-US" sz="1800" b="1">
                <a:latin typeface="Times New Roman" panose="02020603050405020304" pitchFamily="18" charset="0"/>
              </a:rPr>
              <a:t>、 </a:t>
            </a:r>
            <a:r>
              <a:rPr lang="en-US" altLang="zh-CN" sz="1800" b="1"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1800" b="1">
                <a:latin typeface="Times New Roman" panose="02020603050405020304" pitchFamily="18" charset="0"/>
              </a:rPr>
              <a:t>’</a:t>
            </a:r>
            <a:r>
              <a:rPr lang="zh-CN" altLang="en-US" sz="1800" b="1">
                <a:latin typeface="Times New Roman" panose="02020603050405020304" pitchFamily="18" charset="0"/>
              </a:rPr>
              <a:t>和</a:t>
            </a:r>
            <a:r>
              <a:rPr lang="en-US" altLang="zh-CN" sz="1800" b="1"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</a:rPr>
              <a:t>’ </a:t>
            </a:r>
            <a:r>
              <a:rPr lang="zh-CN" altLang="en-US" sz="1800" b="1">
                <a:latin typeface="Times New Roman" panose="02020603050405020304" pitchFamily="18" charset="0"/>
              </a:rPr>
              <a:t>分别是</a:t>
            </a:r>
            <a:r>
              <a:rPr lang="en-US" altLang="zh-CN" sz="1800" b="1">
                <a:latin typeface="Times New Roman" panose="02020603050405020304" pitchFamily="18" charset="0"/>
              </a:rPr>
              <a:t>e</a:t>
            </a:r>
            <a:r>
              <a:rPr lang="zh-CN" altLang="en-US" sz="1800" b="1">
                <a:latin typeface="Times New Roman" panose="02020603050405020304" pitchFamily="18" charset="0"/>
              </a:rPr>
              <a:t>、 </a:t>
            </a:r>
            <a:r>
              <a:rPr lang="en-US" altLang="zh-CN" sz="1800" b="1"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1800" b="1">
                <a:latin typeface="Times New Roman" panose="02020603050405020304" pitchFamily="18" charset="0"/>
              </a:rPr>
              <a:t>和</a:t>
            </a:r>
            <a:r>
              <a:rPr lang="en-US" altLang="zh-CN" sz="1800" b="1"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1800" b="1">
                <a:latin typeface="Times New Roman" panose="02020603050405020304" pitchFamily="18" charset="0"/>
              </a:rPr>
              <a:t>的后缀式。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此外</a:t>
            </a:r>
            <a:r>
              <a:rPr lang="en-US" altLang="zh-CN" sz="1800" b="1">
                <a:latin typeface="Times New Roman" panose="02020603050405020304" pitchFamily="18" charset="0"/>
              </a:rPr>
              <a:t>, p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1800" b="1">
                <a:latin typeface="Times New Roman" panose="02020603050405020304" pitchFamily="18" charset="0"/>
              </a:rPr>
              <a:t>表示</a:t>
            </a:r>
            <a:r>
              <a:rPr lang="en-US" altLang="zh-CN" sz="1800" b="1"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</a:rPr>
              <a:t>’ </a:t>
            </a:r>
            <a:r>
              <a:rPr lang="zh-CN" altLang="en-US" sz="1800" b="1">
                <a:latin typeface="Times New Roman" panose="02020603050405020304" pitchFamily="18" charset="0"/>
              </a:rPr>
              <a:t>在数组</a:t>
            </a:r>
            <a:r>
              <a:rPr lang="en-US" altLang="zh-CN" sz="1800" b="1">
                <a:latin typeface="Times New Roman" panose="02020603050405020304" pitchFamily="18" charset="0"/>
              </a:rPr>
              <a:t>POST</a:t>
            </a:r>
            <a:r>
              <a:rPr lang="zh-CN" altLang="en-US" sz="1800" b="1">
                <a:latin typeface="Times New Roman" panose="02020603050405020304" pitchFamily="18" charset="0"/>
              </a:rPr>
              <a:t>的起始位置</a:t>
            </a:r>
            <a:r>
              <a:rPr lang="en-US" altLang="zh-CN" sz="1800" b="1">
                <a:latin typeface="Times New Roman" panose="02020603050405020304" pitchFamily="18" charset="0"/>
              </a:rPr>
              <a:t>, p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1800" b="1">
                <a:latin typeface="Times New Roman" panose="02020603050405020304" pitchFamily="18" charset="0"/>
              </a:rPr>
              <a:t>表示</a:t>
            </a:r>
            <a:r>
              <a:rPr lang="en-US" altLang="zh-CN" sz="1800" b="1"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</a:rPr>
              <a:t>’ </a:t>
            </a:r>
            <a:r>
              <a:rPr lang="zh-CN" altLang="en-US" sz="1800" b="1">
                <a:latin typeface="Times New Roman" panose="02020603050405020304" pitchFamily="18" charset="0"/>
              </a:rPr>
              <a:t>之后那个符号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位置。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上述后缀式条件语句的意思是</a:t>
            </a:r>
            <a:r>
              <a:rPr lang="en-US" altLang="zh-CN" sz="1800" b="1">
                <a:latin typeface="Times New Roman" panose="02020603050405020304" pitchFamily="18" charset="0"/>
              </a:rPr>
              <a:t>,</a:t>
            </a:r>
            <a:r>
              <a:rPr lang="zh-CN" altLang="en-US" sz="1800" b="1">
                <a:latin typeface="Times New Roman" panose="02020603050405020304" pitchFamily="18" charset="0"/>
              </a:rPr>
              <a:t>若</a:t>
            </a:r>
            <a:r>
              <a:rPr lang="en-US" altLang="zh-CN" sz="1800" b="1">
                <a:latin typeface="Times New Roman" panose="02020603050405020304" pitchFamily="18" charset="0"/>
              </a:rPr>
              <a:t>e’=0</a:t>
            </a:r>
            <a:r>
              <a:rPr lang="zh-CN" altLang="en-US" sz="1800" b="1">
                <a:latin typeface="Times New Roman" panose="02020603050405020304" pitchFamily="18" charset="0"/>
              </a:rPr>
              <a:t>时</a:t>
            </a:r>
            <a:r>
              <a:rPr lang="en-US" altLang="zh-CN" sz="1800" b="1">
                <a:latin typeface="Times New Roman" panose="02020603050405020304" pitchFamily="18" charset="0"/>
              </a:rPr>
              <a:t>,</a:t>
            </a:r>
            <a:r>
              <a:rPr lang="zh-CN" altLang="en-US" sz="1800" b="1">
                <a:latin typeface="Times New Roman" panose="02020603050405020304" pitchFamily="18" charset="0"/>
              </a:rPr>
              <a:t>则转至</a:t>
            </a:r>
            <a:r>
              <a:rPr lang="en-US" altLang="zh-CN" sz="1800" b="1">
                <a:latin typeface="Times New Roman" panose="02020603050405020304" pitchFamily="18" charset="0"/>
              </a:rPr>
              <a:t>POST[p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1800" b="1">
                <a:latin typeface="Times New Roman" panose="02020603050405020304" pitchFamily="18" charset="0"/>
              </a:rPr>
              <a:t>］对</a:t>
            </a:r>
            <a:r>
              <a:rPr lang="en-US" altLang="zh-CN" sz="1800" b="1"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</a:rPr>
              <a:t>’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进行计算</a:t>
            </a:r>
            <a:r>
              <a:rPr lang="en-US" altLang="zh-CN" sz="1800" b="1">
                <a:latin typeface="Times New Roman" panose="02020603050405020304" pitchFamily="18" charset="0"/>
              </a:rPr>
              <a:t>,</a:t>
            </a:r>
            <a:r>
              <a:rPr lang="zh-CN" altLang="en-US" sz="1800" b="1">
                <a:latin typeface="Times New Roman" panose="02020603050405020304" pitchFamily="18" charset="0"/>
              </a:rPr>
              <a:t>否则计算</a:t>
            </a:r>
            <a:r>
              <a:rPr lang="en-US" altLang="zh-CN" sz="1800" b="1"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1800" b="1">
                <a:latin typeface="Times New Roman" panose="02020603050405020304" pitchFamily="18" charset="0"/>
              </a:rPr>
              <a:t>’,</a:t>
            </a:r>
            <a:r>
              <a:rPr lang="zh-CN" altLang="en-US" sz="1800" b="1">
                <a:latin typeface="Times New Roman" panose="02020603050405020304" pitchFamily="18" charset="0"/>
              </a:rPr>
              <a:t>然后转到</a:t>
            </a:r>
            <a:r>
              <a:rPr lang="en-US" altLang="zh-CN" sz="1800" b="1">
                <a:latin typeface="Times New Roman" panose="02020603050405020304" pitchFamily="18" charset="0"/>
              </a:rPr>
              <a:t>POST</a:t>
            </a:r>
            <a:r>
              <a:rPr lang="zh-CN" altLang="en-US" sz="1800" b="1">
                <a:latin typeface="Times New Roman" panose="02020603050405020304" pitchFamily="18" charset="0"/>
              </a:rPr>
              <a:t>［</a:t>
            </a:r>
            <a:r>
              <a:rPr lang="en-US" altLang="zh-CN" sz="1800" b="1">
                <a:latin typeface="Times New Roman" panose="02020603050405020304" pitchFamily="18" charset="0"/>
              </a:rPr>
              <a:t>p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1800" b="1">
                <a:latin typeface="Times New Roman" panose="02020603050405020304" pitchFamily="18" charset="0"/>
              </a:rPr>
              <a:t>］的位置。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     </a:t>
            </a:r>
            <a:r>
              <a:rPr lang="en-US" altLang="zh-CN" sz="1800" b="1">
                <a:latin typeface="Times New Roman" panose="02020603050405020304" pitchFamily="18" charset="0"/>
              </a:rPr>
              <a:t>e’ p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1 </a:t>
            </a:r>
            <a:r>
              <a:rPr lang="en-US" altLang="zh-CN" sz="1800" b="1">
                <a:latin typeface="Times New Roman" panose="02020603050405020304" pitchFamily="18" charset="0"/>
              </a:rPr>
              <a:t>JEZ 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1800" b="1">
                <a:latin typeface="Times New Roman" panose="02020603050405020304" pitchFamily="18" charset="0"/>
              </a:rPr>
              <a:t>’ p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 </a:t>
            </a:r>
            <a:r>
              <a:rPr lang="en-US" altLang="zh-CN" sz="1800" b="1">
                <a:latin typeface="Times New Roman" panose="02020603050405020304" pitchFamily="18" charset="0"/>
              </a:rPr>
              <a:t>JUMP 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</a:rPr>
              <a:t> </a:t>
            </a:r>
            <a:r>
              <a:rPr lang="zh-CN" altLang="en-US" sz="1800" b="1">
                <a:latin typeface="Times New Roman" panose="02020603050405020304" pitchFamily="18" charset="0"/>
              </a:rPr>
              <a:t>（ </a:t>
            </a:r>
            <a:r>
              <a:rPr lang="en-US" altLang="zh-CN" sz="1800" b="1">
                <a:latin typeface="Times New Roman" panose="02020603050405020304" pitchFamily="18" charset="0"/>
              </a:rPr>
              <a:t>p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1800" b="1">
                <a:latin typeface="Times New Roman" panose="02020603050405020304" pitchFamily="18" charset="0"/>
              </a:rPr>
              <a:t>和</a:t>
            </a:r>
            <a:r>
              <a:rPr lang="en-US" altLang="zh-CN" sz="1800" b="1">
                <a:latin typeface="Times New Roman" panose="02020603050405020304" pitchFamily="18" charset="0"/>
              </a:rPr>
              <a:t>p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 </a:t>
            </a:r>
            <a:r>
              <a:rPr lang="zh-CN" altLang="en-US" sz="1800" b="1">
                <a:latin typeface="Times New Roman" panose="02020603050405020304" pitchFamily="18" charset="0"/>
              </a:rPr>
              <a:t>等处理</a:t>
            </a:r>
            <a:r>
              <a:rPr lang="en-US" altLang="zh-CN" sz="1800" b="1">
                <a:latin typeface="Times New Roman" panose="02020603050405020304" pitchFamily="18" charset="0"/>
              </a:rPr>
              <a:t>S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1800" b="1">
                <a:latin typeface="Times New Roman" panose="02020603050405020304" pitchFamily="18" charset="0"/>
              </a:rPr>
              <a:t>后再反填）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sz="1800" b="1">
              <a:latin typeface="Times New Roman" panose="02020603050405020304" pitchFamily="18" charset="0"/>
            </a:endParaRPr>
          </a:p>
        </p:txBody>
      </p:sp>
      <p:graphicFrame>
        <p:nvGraphicFramePr>
          <p:cNvPr id="738307" name="Group 3"/>
          <p:cNvGraphicFramePr>
            <a:graphicFrameLocks noGrp="1"/>
          </p:cNvGraphicFramePr>
          <p:nvPr/>
        </p:nvGraphicFramePr>
        <p:xfrm>
          <a:off x="1828800" y="4800600"/>
          <a:ext cx="8305800" cy="496888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159544247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4194838359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3795561584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3004084327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136526546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422286230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81743378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979157221"/>
                    </a:ext>
                  </a:extLst>
                </a:gridCol>
              </a:tblGrid>
              <a:tr h="496888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e’ 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JEZ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JUMP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0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1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 if (</a:t>
            </a:r>
            <a:r>
              <a:rPr lang="en-US" altLang="zh-CN" b="1" dirty="0" err="1"/>
              <a:t>x+y</a:t>
            </a:r>
            <a:r>
              <a:rPr lang="en-US" altLang="zh-CN" b="1" dirty="0"/>
              <a:t>)*z&lt;&gt;0 then (</a:t>
            </a:r>
            <a:r>
              <a:rPr lang="en-US" altLang="zh-CN" b="1" dirty="0" err="1"/>
              <a:t>a+b</a:t>
            </a:r>
            <a:r>
              <a:rPr lang="en-US" altLang="zh-CN" b="1" dirty="0"/>
              <a:t>)</a:t>
            </a:r>
            <a:r>
              <a:rPr lang="zh-CN" altLang="zh-CN" b="1" dirty="0"/>
              <a:t>↑</a:t>
            </a:r>
            <a:r>
              <a:rPr lang="en-US" altLang="zh-CN" b="1" dirty="0"/>
              <a:t>c else a</a:t>
            </a:r>
            <a:r>
              <a:rPr lang="zh-CN" altLang="zh-CN" b="1" dirty="0"/>
              <a:t>↑</a:t>
            </a:r>
            <a:r>
              <a:rPr lang="en-US" altLang="zh-CN" b="1" dirty="0"/>
              <a:t>b</a:t>
            </a:r>
            <a:r>
              <a:rPr lang="zh-CN" altLang="zh-CN" b="1" dirty="0"/>
              <a:t>↑</a:t>
            </a:r>
            <a:r>
              <a:rPr lang="en-US" altLang="zh-CN" b="1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DB72F4-B281-43A8-966F-509EB3388AD1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215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51089" y="381000"/>
            <a:ext cx="7964487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6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§5.2 </a:t>
            </a:r>
            <a:r>
              <a:rPr kumimoji="1" lang="zh-CN" altLang="en-US" sz="36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中间语言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三、三元式表示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三元式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000" b="1" dirty="0">
                <a:latin typeface="Times New Roman" panose="02020603050405020304" pitchFamily="18" charset="0"/>
              </a:rPr>
              <a:t>定义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三元式的一般形式为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) (OP, ARG1, ARG2)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其中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为三元式的编号，不同三元式不能有相同的编号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OP</a:t>
            </a: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是运算符部分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ARG1</a:t>
            </a: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ARG2</a:t>
            </a: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是运算对象部分，它们或者指向符号表登记项指示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器</a:t>
            </a:r>
            <a:r>
              <a:rPr lang="en-US" altLang="zh-CN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对于运算对象是常数或标识符的情况</a:t>
            </a:r>
            <a:r>
              <a:rPr lang="en-US" altLang="zh-CN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，或者是一个指向三元式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序列</a:t>
            </a:r>
            <a:r>
              <a:rPr lang="en-US" altLang="zh-CN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或三元式表</a:t>
            </a:r>
            <a:r>
              <a:rPr lang="en-US" altLang="zh-CN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中某一个三元式位置的指示器</a:t>
            </a:r>
            <a:r>
              <a:rPr lang="en-US" altLang="zh-CN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对于运算对象是中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间结果的情况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。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如：</a:t>
            </a:r>
            <a:r>
              <a:rPr lang="en-US" altLang="zh-CN" sz="2000" b="1" dirty="0">
                <a:latin typeface="Times New Roman" panose="02020603050405020304" pitchFamily="18" charset="0"/>
              </a:rPr>
              <a:t>A+B*C</a:t>
            </a:r>
            <a:r>
              <a:rPr lang="zh-CN" altLang="en-US" sz="2000" b="1" dirty="0">
                <a:latin typeface="Times New Roman" panose="02020603050405020304" pitchFamily="18" charset="0"/>
              </a:rPr>
              <a:t>对应的三元式表示为：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(1) (*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C)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(2) (+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(1))</a:t>
            </a:r>
          </a:p>
        </p:txBody>
      </p:sp>
    </p:spTree>
    <p:extLst>
      <p:ext uri="{BB962C8B-B14F-4D97-AF65-F5344CB8AC3E}">
        <p14:creationId xmlns:p14="http://schemas.microsoft.com/office/powerpoint/2010/main" val="1747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31" y="766618"/>
            <a:ext cx="7925487" cy="5477164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080000" y="5440218"/>
            <a:ext cx="2253673" cy="15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61382" y="5394036"/>
            <a:ext cx="5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22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Text Box 3"/>
          <p:cNvSpPr txBox="1">
            <a:spLocks noChangeArrowheads="1"/>
          </p:cNvSpPr>
          <p:nvPr/>
        </p:nvSpPr>
        <p:spPr bwMode="auto">
          <a:xfrm>
            <a:off x="1860630" y="2184682"/>
            <a:ext cx="84582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/>
              <a:t>对于一目运算符</a:t>
            </a:r>
            <a:r>
              <a:rPr kumimoji="1" lang="en-US" altLang="zh-CN" sz="2000" dirty="0"/>
              <a:t>OP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ARG1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ARG2</a:t>
            </a:r>
            <a:r>
              <a:rPr kumimoji="1" lang="zh-CN" altLang="en-US" sz="2000" dirty="0"/>
              <a:t>只需其一。我们可以随意规定选用一个，例如，规定用</a:t>
            </a:r>
            <a:r>
              <a:rPr kumimoji="1" lang="en-US" altLang="zh-CN" sz="2000" dirty="0"/>
              <a:t>ARG1</a:t>
            </a:r>
            <a:r>
              <a:rPr kumimoji="1" lang="zh-CN" altLang="en-US" sz="2000" dirty="0"/>
              <a:t>。至于多目运算符可以用若干个相继三元式表示。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/>
              <a:t>如：</a:t>
            </a:r>
            <a:r>
              <a:rPr kumimoji="1" lang="zh-CN" altLang="en-US" sz="2000" dirty="0">
                <a:cs typeface="Courier New" panose="02070309020205020404" pitchFamily="49" charset="0"/>
              </a:rPr>
              <a:t>赋值语句  </a:t>
            </a:r>
            <a:r>
              <a:rPr kumimoji="1" lang="en-US" altLang="zh-CN" sz="2000" dirty="0">
                <a:cs typeface="Courier New" panose="02070309020205020404" pitchFamily="49" charset="0"/>
              </a:rPr>
              <a:t>x:=-b*(c+d)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cs typeface="Courier New" panose="02070309020205020404" pitchFamily="49" charset="0"/>
              </a:rPr>
              <a:t>用三元式来表示，则可写成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cs typeface="Courier New" panose="02070309020205020404" pitchFamily="49" charset="0"/>
              </a:rPr>
              <a:t>(1) ( - ,b,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cs typeface="Courier New" panose="02070309020205020404" pitchFamily="49" charset="0"/>
              </a:rPr>
              <a:t>(2) (+, c, 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cs typeface="Courier New" panose="02070309020205020404" pitchFamily="49" charset="0"/>
              </a:rPr>
              <a:t>(3)(*,(1),(2))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(4)(:=,x,(3))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/>
              <a:t>其中，三元式</a:t>
            </a:r>
            <a:r>
              <a:rPr kumimoji="1" lang="en-US" altLang="zh-CN" sz="2000" dirty="0"/>
              <a:t>(3)</a:t>
            </a:r>
            <a:r>
              <a:rPr kumimoji="1" lang="zh-CN" altLang="en-US" sz="2000" dirty="0"/>
              <a:t>就引用三元式</a:t>
            </a:r>
            <a:r>
              <a:rPr kumimoji="1" lang="en-US" altLang="zh-CN" sz="2000" dirty="0"/>
              <a:t>(1)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(2)</a:t>
            </a:r>
            <a:r>
              <a:rPr kumimoji="1" lang="zh-CN" altLang="en-US" sz="2000" dirty="0"/>
              <a:t>的结果作为它的两个运算对象 </a:t>
            </a:r>
          </a:p>
        </p:txBody>
      </p:sp>
      <p:sp>
        <p:nvSpPr>
          <p:cNvPr id="748548" name="AutoShape 4"/>
          <p:cNvSpPr>
            <a:spLocks noChangeArrowheads="1"/>
          </p:cNvSpPr>
          <p:nvPr/>
        </p:nvSpPr>
        <p:spPr bwMode="auto">
          <a:xfrm>
            <a:off x="7790727" y="3086381"/>
            <a:ext cx="3194050" cy="1031875"/>
          </a:xfrm>
          <a:prstGeom prst="wedgeEllipseCallout">
            <a:avLst>
              <a:gd name="adj1" fmla="val -45824"/>
              <a:gd name="adj2" fmla="val 67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>
                <a:latin typeface="Tahoma" panose="020B0604030504040204" pitchFamily="34" charset="0"/>
              </a:rPr>
              <a:t>三元式出现先后顺序和表达式各部分计算顺序相一致！</a:t>
            </a:r>
          </a:p>
        </p:txBody>
      </p:sp>
    </p:spTree>
    <p:extLst>
      <p:ext uri="{BB962C8B-B14F-4D97-AF65-F5344CB8AC3E}">
        <p14:creationId xmlns:p14="http://schemas.microsoft.com/office/powerpoint/2010/main" val="39953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7" grpId="0" autoUpdateAnimBg="0"/>
      <p:bldP spid="74854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"/>
            <a:ext cx="8229600" cy="3733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6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§5.2 </a:t>
            </a:r>
            <a:r>
              <a:rPr kumimoji="1" lang="zh-CN" altLang="en-US" sz="36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中间语言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五、四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元式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表示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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四元式是一种用得比较多的一种中间语言代码形式，四元式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一般形式是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(OP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ARG1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ARG2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RESULT)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其中：</a:t>
            </a:r>
            <a:r>
              <a:rPr lang="en-US" altLang="zh-CN" sz="1800" dirty="0">
                <a:latin typeface="Times New Roman" panose="02020603050405020304" pitchFamily="18" charset="0"/>
              </a:rPr>
              <a:t>OP</a:t>
            </a:r>
            <a:r>
              <a:rPr lang="zh-CN" altLang="en-US" sz="1800" dirty="0">
                <a:latin typeface="Times New Roman" panose="02020603050405020304" pitchFamily="18" charset="0"/>
              </a:rPr>
              <a:t>是运算符，其含义与三元式中</a:t>
            </a:r>
            <a:r>
              <a:rPr lang="en-US" altLang="zh-CN" sz="1800" dirty="0">
                <a:latin typeface="Times New Roman" panose="02020603050405020304" pitchFamily="18" charset="0"/>
              </a:rPr>
              <a:t>OP</a:t>
            </a:r>
            <a:r>
              <a:rPr lang="zh-CN" altLang="en-US" sz="1800" dirty="0">
                <a:latin typeface="Times New Roman" panose="02020603050405020304" pitchFamily="18" charset="0"/>
              </a:rPr>
              <a:t>类似；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      </a:t>
            </a:r>
            <a:r>
              <a:rPr lang="en-US" altLang="zh-CN" sz="1800" dirty="0">
                <a:latin typeface="Times New Roman" panose="02020603050405020304" pitchFamily="18" charset="0"/>
              </a:rPr>
              <a:t>ARG1</a:t>
            </a:r>
            <a:r>
              <a:rPr lang="zh-CN" altLang="en-US" sz="1800" dirty="0">
                <a:latin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</a:rPr>
              <a:t>ARG2</a:t>
            </a:r>
            <a:r>
              <a:rPr lang="zh-CN" altLang="en-US" sz="1800" dirty="0">
                <a:latin typeface="Times New Roman" panose="02020603050405020304" pitchFamily="18" charset="0"/>
              </a:rPr>
              <a:t>是运算对象，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      </a:t>
            </a:r>
            <a:r>
              <a:rPr lang="en-US" altLang="zh-CN" sz="1800" dirty="0">
                <a:latin typeface="Times New Roman" panose="02020603050405020304" pitchFamily="18" charset="0"/>
              </a:rPr>
              <a:t>RESULT</a:t>
            </a:r>
            <a:r>
              <a:rPr lang="zh-CN" altLang="en-US" sz="1800" dirty="0">
                <a:latin typeface="Times New Roman" panose="02020603050405020304" pitchFamily="18" charset="0"/>
              </a:rPr>
              <a:t>是运算结果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2498726" y="4035425"/>
            <a:ext cx="37496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/>
              <a:t>例如：赋值语句 </a:t>
            </a:r>
            <a:r>
              <a:rPr kumimoji="1" lang="en-US" altLang="zh-CN" sz="2000" dirty="0"/>
              <a:t>a:=-b*(c+d)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/>
              <a:t>用四元式表示，则可写成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(1) (  - , b,,T</a:t>
            </a:r>
            <a:r>
              <a:rPr kumimoji="1" lang="en-US" altLang="zh-CN" sz="2000" baseline="-25000" dirty="0"/>
              <a:t>1</a:t>
            </a:r>
            <a:r>
              <a:rPr kumimoji="1" lang="en-US" altLang="zh-CN" sz="2000" dirty="0"/>
              <a:t>)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(2) (+,c,d,T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)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(3) (*,T</a:t>
            </a:r>
            <a:r>
              <a:rPr kumimoji="1" lang="en-US" altLang="zh-CN" sz="2000" baseline="-25000" dirty="0"/>
              <a:t>1</a:t>
            </a:r>
            <a:r>
              <a:rPr kumimoji="1" lang="en-US" altLang="zh-CN" sz="2000" dirty="0"/>
              <a:t>,T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,T</a:t>
            </a:r>
            <a:r>
              <a:rPr kumimoji="1" lang="en-US" altLang="zh-CN" sz="2000" baseline="-25000" dirty="0"/>
              <a:t>3</a:t>
            </a:r>
            <a:r>
              <a:rPr kumimoji="1" lang="en-US" altLang="zh-CN" sz="2000" dirty="0"/>
              <a:t>)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(4) (:=,T</a:t>
            </a:r>
            <a:r>
              <a:rPr kumimoji="1" lang="en-US" altLang="zh-CN" sz="2000" baseline="-25000" dirty="0"/>
              <a:t>3</a:t>
            </a:r>
            <a:r>
              <a:rPr kumimoji="1" lang="en-US" altLang="zh-CN" sz="2000" dirty="0"/>
              <a:t>, ,a)</a:t>
            </a:r>
            <a:r>
              <a:rPr kumimoji="1" lang="en-US" altLang="zh-CN" sz="2000" dirty="0">
                <a:latin typeface="宋体" panose="02010600030101010101" pitchFamily="2" charset="-122"/>
              </a:rPr>
              <a:t></a:t>
            </a:r>
            <a:r>
              <a:rPr kumimoji="1" lang="en-US" altLang="zh-CN" sz="2400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762884" name="Oval 4"/>
          <p:cNvSpPr>
            <a:spLocks noChangeArrowheads="1"/>
          </p:cNvSpPr>
          <p:nvPr/>
        </p:nvSpPr>
        <p:spPr bwMode="auto">
          <a:xfrm>
            <a:off x="3020027" y="4787779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2885" name="Text Box 5"/>
          <p:cNvSpPr txBox="1">
            <a:spLocks noChangeArrowheads="1"/>
          </p:cNvSpPr>
          <p:nvPr/>
        </p:nvSpPr>
        <p:spPr bwMode="auto">
          <a:xfrm>
            <a:off x="5943600" y="3886201"/>
            <a:ext cx="4495800" cy="2530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anose="020B0604030504040204" pitchFamily="34" charset="0"/>
              </a:rPr>
              <a:t>   </a:t>
            </a:r>
            <a:r>
              <a:rPr kumimoji="1" lang="zh-CN" altLang="en-US" sz="2000"/>
              <a:t>四元式之间联系是通过临时变量实现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/>
              <a:t>的，调整四元式之间相对位置并不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/>
              <a:t>意味着一定要改变一系列指示器值。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/>
              <a:t>因此，对中间代码进行优化处理时，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/>
              <a:t>四元式比三元式方便得多。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/>
              <a:t>   下面主要讨论如何用四元式表示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/>
              <a:t>各种语句，并产生四元式语义子程序。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25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3" grpId="0" autoUpdateAnimBg="0"/>
      <p:bldP spid="76288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8081-9BD5-4D7C-946C-6E41C6C196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灯片编号占位符 3"/>
          <p:cNvSpPr txBox="1">
            <a:spLocks/>
          </p:cNvSpPr>
          <p:nvPr/>
        </p:nvSpPr>
        <p:spPr>
          <a:xfrm>
            <a:off x="8580539" y="6356350"/>
            <a:ext cx="1201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378A53-930D-4D46-B880-26F22DD5A00A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81812" y="1289972"/>
            <a:ext cx="8982075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22313" indent="-2730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04888" indent="-255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79525" indent="-23653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489075" indent="-182563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9462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034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8606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178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buFont typeface="Wingdings 2" panose="05020102010507070707" pitchFamily="18" charset="2"/>
              <a:buNone/>
            </a:pPr>
            <a:r>
              <a:rPr lang="zh-CN" altLang="en-US" sz="2100" b="1" dirty="0"/>
              <a:t>          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对于一个左线性文法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G[E] 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 algn="just">
              <a:lnSpc>
                <a:spcPct val="105000"/>
              </a:lnSpc>
              <a:buFont typeface="Wingdings 2" panose="05020102010507070707" pitchFamily="18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U ∷=a   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或 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U∷=Ba              U, B∈V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_GB2312" pitchFamily="49" charset="-122"/>
              </a:rPr>
              <a:t>a∈V</a:t>
            </a:r>
            <a:r>
              <a:rPr lang="en-US" altLang="zh-CN" sz="22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endParaRPr lang="en-US" altLang="zh-CN" sz="2200" b="1" baseline="-25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buFont typeface="Wingdings 2" panose="05020102010507070707" pitchFamily="18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）设一个开始状态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S∈V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  <a:p>
            <a:pPr algn="just">
              <a:lnSpc>
                <a:spcPct val="105000"/>
              </a:lnSpc>
              <a:buFont typeface="Wingdings 2" panose="05020102010507070707" pitchFamily="18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）对于每一条规则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U ∷=a 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，从状态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向状态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画一条箭弧，标记为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  <a:p>
            <a:pPr algn="just">
              <a:lnSpc>
                <a:spcPct val="105000"/>
              </a:lnSpc>
              <a:buFont typeface="Wingdings 2" panose="05020102010507070707" pitchFamily="18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                             </a:t>
            </a:r>
          </a:p>
          <a:p>
            <a:pPr algn="just">
              <a:lnSpc>
                <a:spcPct val="105000"/>
              </a:lnSpc>
              <a:buFont typeface="Wingdings 2" panose="05020102010507070707" pitchFamily="18" charset="2"/>
              <a:buNone/>
            </a:pPr>
            <a:endParaRPr lang="en-US" altLang="zh-CN" sz="2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buFont typeface="Wingdings 2" panose="05020102010507070707" pitchFamily="18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）对于每一条规则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U ∷=Ba 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，从状态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向状态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画一条箭弧，标为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  <a:p>
            <a:pPr algn="just">
              <a:lnSpc>
                <a:spcPct val="105000"/>
              </a:lnSpc>
              <a:buFont typeface="Wingdings 2" panose="05020102010507070707" pitchFamily="18" charset="2"/>
              <a:buNone/>
            </a:pPr>
            <a:endParaRPr lang="en-US" altLang="zh-CN" sz="2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buFont typeface="Wingdings 2" panose="05020102010507070707" pitchFamily="18" charset="2"/>
              <a:buNone/>
            </a:pPr>
            <a:endParaRPr lang="en-US" altLang="zh-CN" sz="2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buFont typeface="Wingdings 2" panose="05020102010507070707" pitchFamily="18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）开始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符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号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_GB2312" pitchFamily="49" charset="-122"/>
              </a:rPr>
              <a:t>为状态转换图的终态</a:t>
            </a:r>
            <a:endParaRPr lang="en-US" altLang="zh-CN" sz="2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buFont typeface="Wingdings 2" panose="05020102010507070707" pitchFamily="18" charset="2"/>
              <a:buNone/>
            </a:pP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</a:rPr>
              <a:t>由以上规则，我们就可以构造一个左线性文法状态转换图。</a:t>
            </a:r>
          </a:p>
          <a:p>
            <a:pPr algn="just">
              <a:lnSpc>
                <a:spcPct val="105000"/>
              </a:lnSpc>
              <a:buFont typeface="Wingdings 2" panose="05020102010507070707" pitchFamily="18" charset="2"/>
              <a:buNone/>
            </a:pPr>
            <a:endParaRPr lang="zh-CN" altLang="en-US" sz="2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21200" y="2894760"/>
            <a:ext cx="2070100" cy="723900"/>
            <a:chOff x="0" y="0"/>
            <a:chExt cx="1304" cy="45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0" y="184"/>
              <a:ext cx="464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S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48" y="184"/>
              <a:ext cx="456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72" y="320"/>
              <a:ext cx="36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20" y="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584700" y="4037095"/>
            <a:ext cx="2070100" cy="723900"/>
            <a:chOff x="0" y="0"/>
            <a:chExt cx="1304" cy="45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0" y="184"/>
              <a:ext cx="464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848" y="184"/>
              <a:ext cx="456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</a:p>
          </p:txBody>
        </p:sp>
        <p:cxnSp>
          <p:nvCxnSpPr>
            <p:cNvPr id="13" name="AutoShape 12"/>
            <p:cNvCxnSpPr>
              <a:cxnSpLocks noChangeShapeType="1"/>
              <a:stCxn id="11" idx="6"/>
              <a:endCxn id="12" idx="2"/>
            </p:cNvCxnSpPr>
            <p:nvPr/>
          </p:nvCxnSpPr>
          <p:spPr bwMode="auto">
            <a:xfrm>
              <a:off x="472" y="320"/>
              <a:ext cx="36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20" y="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66876" y="304800"/>
            <a:ext cx="8839200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22313" indent="-2730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04888" indent="-255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79525" indent="-23653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489075" indent="-182563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9462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034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8606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178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、由左线性</a:t>
            </a:r>
            <a:r>
              <a:rPr lang="en-US" altLang="zh-CN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文法构造状态转换图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8732712" y="997235"/>
            <a:ext cx="2560637" cy="817563"/>
          </a:xfrm>
          <a:prstGeom prst="roundRect">
            <a:avLst>
              <a:gd name="adj" fmla="val 25241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i="1" dirty="0">
                <a:solidFill>
                  <a:srgbClr val="FFC000"/>
                </a:solidFill>
                <a:ea typeface="黑体" panose="02010609060101010101" pitchFamily="49" charset="-122"/>
              </a:rPr>
              <a:t>归约的思想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107450" y="2157463"/>
            <a:ext cx="288000" cy="355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03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F8AB-D625-4809-9EF1-65C188EFC5E1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765301" y="1111082"/>
            <a:ext cx="84455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对于一个右线性文法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G[E]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U ∷=a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或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U∷=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U, B∈V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a∈V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endParaRPr lang="en-US" altLang="zh-CN" sz="2400" b="1" baseline="-25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）设一个终止状态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Q∈V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）对Ｇ中每一条形如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U∷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的文法规则，则从状态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向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状态Ｂ引一条箭弧线并标记符号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127500" y="5285831"/>
            <a:ext cx="1270000" cy="5461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6502400" y="5311231"/>
            <a:ext cx="1270000" cy="5461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5397500" y="5552531"/>
            <a:ext cx="109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5676900" y="5044532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6769100" y="5368382"/>
            <a:ext cx="768350" cy="4048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4127500" y="3291891"/>
            <a:ext cx="1270000" cy="5461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6502400" y="3317291"/>
            <a:ext cx="1270000" cy="5461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5397500" y="3558591"/>
            <a:ext cx="109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5676900" y="3050592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1867408" y="4097898"/>
            <a:ext cx="80184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）对于Ｇ中每一条形如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U∷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的文法规则，从状态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向</a:t>
            </a:r>
          </a:p>
          <a:p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  终态Ｑ引一条箭弧线并标记符号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1611313" y="193675"/>
            <a:ext cx="8839200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22313" indent="-2730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04888" indent="-255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79525" indent="-23653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489075" indent="-182563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9462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034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8606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178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、由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右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线性</a:t>
            </a:r>
            <a:r>
              <a:rPr lang="en-US" altLang="zh-CN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文法构造状态转换图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19" name="AutoShape 19"/>
          <p:cNvSpPr>
            <a:spLocks noChangeArrowheads="1"/>
          </p:cNvSpPr>
          <p:nvPr/>
        </p:nvSpPr>
        <p:spPr bwMode="auto">
          <a:xfrm>
            <a:off x="8866982" y="243455"/>
            <a:ext cx="2560637" cy="817563"/>
          </a:xfrm>
          <a:prstGeom prst="roundRect">
            <a:avLst>
              <a:gd name="adj" fmla="val 25241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i="1" dirty="0">
                <a:solidFill>
                  <a:srgbClr val="FFC000"/>
                </a:solidFill>
                <a:ea typeface="黑体" panose="02010609060101010101" pitchFamily="49" charset="-122"/>
              </a:rPr>
              <a:t>推导的思想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588640" y="1969757"/>
            <a:ext cx="288000" cy="355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867408" y="5819232"/>
            <a:ext cx="6096000" cy="11264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eaLnBrk="0" hangingPunct="0">
              <a:lnSpc>
                <a:spcPct val="130000"/>
              </a:lnSpc>
              <a:spcAft>
                <a:spcPct val="2000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） 文法开始符号是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</a:rPr>
              <a:t>初始状态</a:t>
            </a:r>
          </a:p>
          <a:p>
            <a:pPr lvl="0" algn="just" eaLnBrk="0" hangingPunct="0">
              <a:lnSpc>
                <a:spcPct val="130000"/>
              </a:lnSpc>
              <a:spcAft>
                <a:spcPct val="2000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（左线性文法中开始符号是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</a:rPr>
              <a:t>终态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293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8" grpId="0"/>
      <p:bldP spid="51212" grpId="0" animBg="1"/>
      <p:bldP spid="51213" grpId="0" animBg="1"/>
      <p:bldP spid="51215" grpId="0"/>
      <p:bldP spid="512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1127126" y="281862"/>
            <a:ext cx="985910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534988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画出下列文法的状态图：</a:t>
            </a:r>
            <a:endParaRPr lang="zh-CN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=Be   </a:t>
            </a:r>
            <a:endParaRPr lang="en-US" altLang="zh-CN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e|Ae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并使用该状态图检查下列句子是否该文法的合法句子：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eeff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eefe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  <p:pic>
        <p:nvPicPr>
          <p:cNvPr id="6147" name="Picture 4" descr="by3"/>
          <p:cNvPicPr>
            <a:picLocks noChangeAspect="1" noChangeArrowheads="1"/>
          </p:cNvPicPr>
          <p:nvPr/>
        </p:nvPicPr>
        <p:blipFill>
          <a:blip r:embed="rId2">
            <a:lum bright="-6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565400"/>
            <a:ext cx="4176712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2640014" y="5589588"/>
            <a:ext cx="6205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由状态图可知只有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eefe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是该文法的合法句子。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7032625" y="188913"/>
            <a:ext cx="3108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accent2"/>
                </a:solidFill>
              </a:rPr>
              <a:t>左线性文法  －</a:t>
            </a:r>
            <a:r>
              <a:rPr lang="en-US" altLang="zh-CN" sz="1800" dirty="0">
                <a:solidFill>
                  <a:schemeClr val="accent2"/>
                </a:solidFill>
              </a:rPr>
              <a:t>&gt;  </a:t>
            </a:r>
            <a:r>
              <a:rPr lang="zh-CN" altLang="en-US" sz="1800" dirty="0">
                <a:solidFill>
                  <a:schemeClr val="accent2"/>
                </a:solidFill>
              </a:rPr>
              <a:t>状态转换</a:t>
            </a:r>
            <a:r>
              <a:rPr lang="zh-CN" altLang="en-US" sz="1800" dirty="0" smtClean="0">
                <a:solidFill>
                  <a:schemeClr val="accent2"/>
                </a:solidFill>
              </a:rPr>
              <a:t>图</a:t>
            </a:r>
            <a:endParaRPr lang="en-US" altLang="zh-CN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1524000" y="683608"/>
            <a:ext cx="826925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右线性文法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G=({S, A, B}, {a, b}, S, P)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组成如下：</a:t>
            </a:r>
            <a:endParaRPr lang="zh-CN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 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endParaRPr lang="en-US" altLang="zh-CN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画出该文法的状态转换图。</a:t>
            </a:r>
            <a:endParaRPr lang="zh-CN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Arial" panose="020B0604020202020204" pitchFamily="34" charset="0"/>
            </a:endParaRPr>
          </a:p>
        </p:txBody>
      </p:sp>
      <p:pic>
        <p:nvPicPr>
          <p:cNvPr id="7171" name="Picture 4" descr="by绘图4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3228975"/>
            <a:ext cx="5040312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1524001" y="4507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6888164" y="188913"/>
            <a:ext cx="3424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accent2"/>
                </a:solidFill>
              </a:rPr>
              <a:t>右线性文法  －</a:t>
            </a:r>
            <a:r>
              <a:rPr lang="en-US" altLang="zh-CN" sz="1800">
                <a:solidFill>
                  <a:schemeClr val="accent2"/>
                </a:solidFill>
              </a:rPr>
              <a:t>&gt;  </a:t>
            </a:r>
            <a:r>
              <a:rPr lang="zh-CN" altLang="en-US" sz="1800">
                <a:solidFill>
                  <a:schemeClr val="accent2"/>
                </a:solidFill>
              </a:rPr>
              <a:t>状态转换图</a:t>
            </a:r>
            <a:r>
              <a:rPr lang="en-US" altLang="zh-CN" sz="1800">
                <a:solidFill>
                  <a:schemeClr val="accent2"/>
                </a:solidFill>
              </a:rPr>
              <a:t>P48</a:t>
            </a:r>
          </a:p>
        </p:txBody>
      </p:sp>
    </p:spTree>
    <p:extLst>
      <p:ext uri="{BB962C8B-B14F-4D97-AF65-F5344CB8AC3E}">
        <p14:creationId xmlns:p14="http://schemas.microsoft.com/office/powerpoint/2010/main" val="41563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A814-F463-44EE-88BA-2195330E7C33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798638" y="2293939"/>
            <a:ext cx="8712200" cy="46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Aft>
                <a:spcPct val="200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左线性文法和右线性文法之间存在一定关系。</a:t>
            </a:r>
          </a:p>
          <a:p>
            <a:pPr algn="just">
              <a:lnSpc>
                <a:spcPct val="130000"/>
              </a:lnSpc>
              <a:spcAft>
                <a:spcPct val="200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 algn="just">
              <a:lnSpc>
                <a:spcPct val="130000"/>
              </a:lnSpc>
              <a:spcAft>
                <a:spcPct val="200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对于每一个左线性文法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GL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都存在一个右线性文法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GR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，有</a:t>
            </a:r>
          </a:p>
          <a:p>
            <a:pPr algn="just">
              <a:lnSpc>
                <a:spcPct val="130000"/>
              </a:lnSpc>
              <a:spcAft>
                <a:spcPct val="200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L(GR)= L(GL)</a:t>
            </a:r>
          </a:p>
          <a:p>
            <a:pPr algn="just">
              <a:lnSpc>
                <a:spcPct val="130000"/>
              </a:lnSpc>
              <a:spcAft>
                <a:spcPct val="200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 algn="just">
              <a:lnSpc>
                <a:spcPct val="130000"/>
              </a:lnSpc>
              <a:spcAft>
                <a:spcPct val="200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对于每一个右线性文法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GR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都存在一个左线性文法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GL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，有</a:t>
            </a:r>
          </a:p>
          <a:p>
            <a:pPr algn="just">
              <a:lnSpc>
                <a:spcPct val="130000"/>
              </a:lnSpc>
              <a:spcAft>
                <a:spcPct val="200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L(GL)= L(GR)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671638" y="852043"/>
            <a:ext cx="8839200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22313" indent="-2730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04888" indent="-255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79525" indent="-23653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489075" indent="-182563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9462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034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8606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178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、左右线性文法之间的关系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等价</a:t>
            </a:r>
          </a:p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endParaRPr lang="zh-CN" altLang="en-US" sz="28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9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技巧">
  <a:themeElements>
    <a:clrScheme name="技巧 1">
      <a:dk1>
        <a:srgbClr val="3B3B3B"/>
      </a:dk1>
      <a:lt1>
        <a:srgbClr val="FFFFFF"/>
      </a:lt1>
      <a:dk2>
        <a:srgbClr val="000000"/>
      </a:dk2>
      <a:lt2>
        <a:srgbClr val="D4D2D0"/>
      </a:lt2>
      <a:accent1>
        <a:srgbClr val="6EA0B0"/>
      </a:accent1>
      <a:accent2>
        <a:srgbClr val="CCAF0A"/>
      </a:accent2>
      <a:accent3>
        <a:srgbClr val="AAAAAA"/>
      </a:accent3>
      <a:accent4>
        <a:srgbClr val="DADADA"/>
      </a:accent4>
      <a:accent5>
        <a:srgbClr val="BACDD4"/>
      </a:accent5>
      <a:accent6>
        <a:srgbClr val="B99E08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技巧 1">
        <a:dk1>
          <a:srgbClr val="3B3B3B"/>
        </a:dk1>
        <a:lt1>
          <a:srgbClr val="FFFFFF"/>
        </a:lt1>
        <a:dk2>
          <a:srgbClr val="000000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AAAAAA"/>
        </a:accent3>
        <a:accent4>
          <a:srgbClr val="DADADA"/>
        </a:accent4>
        <a:accent5>
          <a:srgbClr val="BACDD4"/>
        </a:accent5>
        <a:accent6>
          <a:srgbClr val="B99E08"/>
        </a:accent6>
        <a:hlink>
          <a:srgbClr val="00C8C3"/>
        </a:hlink>
        <a:folHlink>
          <a:srgbClr val="A116E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3963</Words>
  <Application>Microsoft Office PowerPoint</Application>
  <PresentationFormat>宽屏</PresentationFormat>
  <Paragraphs>879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61" baseType="lpstr">
      <vt:lpstr>等线</vt:lpstr>
      <vt:lpstr>等线 Light</vt:lpstr>
      <vt:lpstr>黑体</vt:lpstr>
      <vt:lpstr>华文楷体</vt:lpstr>
      <vt:lpstr>楷体</vt:lpstr>
      <vt:lpstr>楷体_GB2312</vt:lpstr>
      <vt:lpstr>宋体</vt:lpstr>
      <vt:lpstr>微软雅黑</vt:lpstr>
      <vt:lpstr>Arial</vt:lpstr>
      <vt:lpstr>Calibri</vt:lpstr>
      <vt:lpstr>Courier New</vt:lpstr>
      <vt:lpstr>Franklin Gothic Book</vt:lpstr>
      <vt:lpstr>Garamond</vt:lpstr>
      <vt:lpstr>Tahoma</vt:lpstr>
      <vt:lpstr>Times New Roman</vt:lpstr>
      <vt:lpstr>Wingdings</vt:lpstr>
      <vt:lpstr>Wingdings 2</vt:lpstr>
      <vt:lpstr>Office 主题​​</vt:lpstr>
      <vt:lpstr>2_技巧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4、已知e1= (a|b)*，e2=(a*b*)*，试证明e1= e2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if (x+y)*z&lt;&gt;0 then (a+b)↑c else a↑b↑c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8</cp:revision>
  <dcterms:created xsi:type="dcterms:W3CDTF">2021-06-07T03:13:23Z</dcterms:created>
  <dcterms:modified xsi:type="dcterms:W3CDTF">2021-06-07T11:24:35Z</dcterms:modified>
</cp:coreProperties>
</file>