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EA7F-6602-440E-B159-5609758C2885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E201-BA76-4D6A-A3FB-7AD79100A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76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EA7F-6602-440E-B159-5609758C2885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E201-BA76-4D6A-A3FB-7AD79100A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25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EA7F-6602-440E-B159-5609758C2885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E201-BA76-4D6A-A3FB-7AD79100A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20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EA7F-6602-440E-B159-5609758C2885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E201-BA76-4D6A-A3FB-7AD79100A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10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EA7F-6602-440E-B159-5609758C2885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E201-BA76-4D6A-A3FB-7AD79100A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1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EA7F-6602-440E-B159-5609758C2885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E201-BA76-4D6A-A3FB-7AD79100A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93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EA7F-6602-440E-B159-5609758C2885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E201-BA76-4D6A-A3FB-7AD79100A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44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EA7F-6602-440E-B159-5609758C2885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E201-BA76-4D6A-A3FB-7AD79100A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53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EA7F-6602-440E-B159-5609758C2885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E201-BA76-4D6A-A3FB-7AD79100A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75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EA7F-6602-440E-B159-5609758C2885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E201-BA76-4D6A-A3FB-7AD79100A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55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EA7F-6602-440E-B159-5609758C2885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E201-BA76-4D6A-A3FB-7AD79100A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94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EEA7F-6602-440E-B159-5609758C2885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3E201-BA76-4D6A-A3FB-7AD79100A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02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94690" y="1130503"/>
            <a:ext cx="886052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必做：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试</a:t>
            </a:r>
            <a:r>
              <a:rPr lang="zh-CN" altLang="en-US" sz="2000" b="1" dirty="0"/>
              <a:t>分别构造产生下列语言的文法：</a:t>
            </a:r>
            <a:endParaRPr lang="zh-CN" altLang="en-US" sz="2000" dirty="0"/>
          </a:p>
          <a:p>
            <a:r>
              <a:rPr lang="zh-CN" altLang="en-US" sz="2000" b="1" dirty="0" smtClean="0"/>
              <a:t>      （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）</a:t>
            </a:r>
            <a:r>
              <a:rPr lang="en-US" altLang="zh-CN" sz="2000" b="1" dirty="0"/>
              <a:t>{ </a:t>
            </a:r>
            <a:r>
              <a:rPr lang="en-US" altLang="zh-CN" sz="2000" b="1" dirty="0" err="1"/>
              <a:t>a</a:t>
            </a:r>
            <a:r>
              <a:rPr lang="en-US" altLang="zh-CN" sz="2000" b="1" baseline="30000" dirty="0" err="1"/>
              <a:t>n</a:t>
            </a:r>
            <a:r>
              <a:rPr lang="en-US" altLang="zh-CN" sz="2000" b="1" dirty="0" err="1"/>
              <a:t>b</a:t>
            </a:r>
            <a:r>
              <a:rPr lang="en-US" altLang="zh-CN" sz="2000" b="1" baseline="30000" dirty="0" err="1"/>
              <a:t>m</a:t>
            </a:r>
            <a:r>
              <a:rPr lang="en-US" altLang="zh-CN" sz="2000" b="1" dirty="0" err="1"/>
              <a:t>c</a:t>
            </a:r>
            <a:r>
              <a:rPr lang="en-US" altLang="zh-CN" sz="2000" b="1" baseline="30000" dirty="0" err="1"/>
              <a:t>p</a:t>
            </a:r>
            <a:r>
              <a:rPr lang="en-US" altLang="zh-CN" sz="2000" b="1" dirty="0"/>
              <a:t> | n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p≥0</a:t>
            </a:r>
            <a:r>
              <a:rPr lang="en-US" altLang="zh-CN" sz="2000" b="1" dirty="0" smtClean="0"/>
              <a:t>}</a:t>
            </a:r>
          </a:p>
          <a:p>
            <a:r>
              <a:rPr lang="zh-CN" altLang="en-US" sz="2000" b="1" dirty="0" smtClean="0"/>
              <a:t>       （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）</a:t>
            </a:r>
            <a:r>
              <a:rPr lang="zh-CN" altLang="en-US" sz="2000" b="1" dirty="0"/>
              <a:t>写一个文法使其语言为</a:t>
            </a:r>
            <a:r>
              <a:rPr lang="en-US" altLang="zh-CN" sz="2000" b="1" dirty="0"/>
              <a:t>L(G)={</a:t>
            </a:r>
            <a:r>
              <a:rPr lang="en-US" altLang="zh-CN" sz="2000" b="1" dirty="0" err="1"/>
              <a:t>a</a:t>
            </a:r>
            <a:r>
              <a:rPr lang="en-US" altLang="zh-CN" sz="2000" b="1" baseline="30000" dirty="0" err="1"/>
              <a:t>m</a:t>
            </a:r>
            <a:r>
              <a:rPr lang="en-US" altLang="zh-CN" sz="2000" b="1" dirty="0" err="1"/>
              <a:t>b</a:t>
            </a:r>
            <a:r>
              <a:rPr lang="en-US" altLang="zh-CN" sz="2000" b="1" baseline="30000" dirty="0" err="1"/>
              <a:t>n</a:t>
            </a:r>
            <a:r>
              <a:rPr lang="en-US" altLang="zh-CN" sz="2000" b="1" dirty="0" err="1"/>
              <a:t>c</a:t>
            </a:r>
            <a:r>
              <a:rPr lang="en-US" altLang="zh-CN" sz="2000" b="1" baseline="30000" dirty="0" err="1"/>
              <a:t>n</a:t>
            </a:r>
            <a:r>
              <a:rPr lang="en-US" altLang="zh-CN" sz="2000" b="1" dirty="0"/>
              <a:t> | m</a:t>
            </a:r>
            <a:r>
              <a:rPr lang="zh-CN" altLang="en-US" sz="2000" b="1" dirty="0"/>
              <a:t>为奇数，</a:t>
            </a:r>
            <a:r>
              <a:rPr lang="en-US" altLang="zh-CN" sz="2000" b="1" dirty="0"/>
              <a:t>n</a:t>
            </a:r>
            <a:r>
              <a:rPr lang="zh-CN" altLang="en-US" sz="2000" b="1" dirty="0"/>
              <a:t>为偶数且</a:t>
            </a:r>
            <a:r>
              <a:rPr lang="en-US" altLang="zh-CN" sz="2000" b="1" dirty="0"/>
              <a:t>n&gt;0</a:t>
            </a:r>
            <a:r>
              <a:rPr lang="en-US" altLang="zh-CN" sz="2000" b="1" dirty="0" smtClean="0"/>
              <a:t>}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(3)</a:t>
            </a:r>
            <a:r>
              <a:rPr lang="zh-CN" altLang="en-US" sz="2000" b="1" dirty="0">
                <a:latin typeface="Garamond" panose="02020404030301010803" pitchFamily="18" charset="0"/>
              </a:rPr>
              <a:t>设文法</a:t>
            </a:r>
            <a:r>
              <a:rPr lang="en-US" altLang="zh-CN" sz="2000" b="1" dirty="0">
                <a:latin typeface="Garamond" panose="02020404030301010803" pitchFamily="18" charset="0"/>
              </a:rPr>
              <a:t>G</a:t>
            </a:r>
            <a:r>
              <a:rPr lang="zh-CN" altLang="en-US" sz="2000" b="1" dirty="0">
                <a:latin typeface="Garamond" panose="02020404030301010803" pitchFamily="18" charset="0"/>
              </a:rPr>
              <a:t>规则为：</a:t>
            </a:r>
            <a:endParaRPr lang="zh-CN" altLang="en-US" sz="2000" dirty="0">
              <a:latin typeface="Garamond" panose="02020404030301010803" pitchFamily="18" charset="0"/>
            </a:endParaRPr>
          </a:p>
          <a:p>
            <a:r>
              <a:rPr lang="en-US" altLang="zh-CN" sz="2000" b="1" dirty="0" smtClean="0">
                <a:latin typeface="Garamond" panose="02020404030301010803" pitchFamily="18" charset="0"/>
              </a:rPr>
              <a:t>         S</a:t>
            </a:r>
            <a:r>
              <a:rPr lang="zh-CN" altLang="en-US" sz="2000" b="1" dirty="0">
                <a:latin typeface="Garamond" panose="02020404030301010803" pitchFamily="18" charset="0"/>
              </a:rPr>
              <a:t>：：</a:t>
            </a:r>
            <a:r>
              <a:rPr lang="en-US" altLang="zh-CN" sz="2000" b="1" dirty="0">
                <a:latin typeface="Garamond" panose="02020404030301010803" pitchFamily="18" charset="0"/>
              </a:rPr>
              <a:t>=AB</a:t>
            </a:r>
            <a:endParaRPr lang="en-US" altLang="zh-CN" sz="2000" dirty="0">
              <a:latin typeface="Garamond" panose="02020404030301010803" pitchFamily="18" charset="0"/>
            </a:endParaRPr>
          </a:p>
          <a:p>
            <a:r>
              <a:rPr lang="en-US" altLang="zh-CN" sz="2000" b="1" dirty="0" smtClean="0">
                <a:latin typeface="Garamond" panose="02020404030301010803" pitchFamily="18" charset="0"/>
              </a:rPr>
              <a:t>         B</a:t>
            </a:r>
            <a:r>
              <a:rPr lang="zh-CN" altLang="en-US" sz="2000" b="1" dirty="0">
                <a:latin typeface="Garamond" panose="02020404030301010803" pitchFamily="18" charset="0"/>
              </a:rPr>
              <a:t>：：</a:t>
            </a:r>
            <a:r>
              <a:rPr lang="en-US" altLang="zh-CN" sz="2000" b="1" dirty="0">
                <a:latin typeface="Garamond" panose="02020404030301010803" pitchFamily="18" charset="0"/>
              </a:rPr>
              <a:t>=</a:t>
            </a:r>
            <a:r>
              <a:rPr lang="en-US" altLang="zh-CN" sz="2000" b="1" dirty="0" err="1">
                <a:latin typeface="Garamond" panose="02020404030301010803" pitchFamily="18" charset="0"/>
              </a:rPr>
              <a:t>a|Sb</a:t>
            </a:r>
            <a:endParaRPr lang="en-US" altLang="zh-CN" sz="2000" dirty="0">
              <a:latin typeface="Garamond" panose="02020404030301010803" pitchFamily="18" charset="0"/>
            </a:endParaRPr>
          </a:p>
          <a:p>
            <a:r>
              <a:rPr lang="en-US" altLang="zh-CN" sz="2000" b="1" dirty="0" smtClean="0">
                <a:latin typeface="Garamond" panose="02020404030301010803" pitchFamily="18" charset="0"/>
              </a:rPr>
              <a:t>         A</a:t>
            </a:r>
            <a:r>
              <a:rPr lang="zh-CN" altLang="en-US" sz="2000" b="1" dirty="0">
                <a:latin typeface="Garamond" panose="02020404030301010803" pitchFamily="18" charset="0"/>
              </a:rPr>
              <a:t>：：</a:t>
            </a:r>
            <a:r>
              <a:rPr lang="en-US" altLang="zh-CN" sz="2000" b="1" dirty="0">
                <a:latin typeface="Garamond" panose="02020404030301010803" pitchFamily="18" charset="0"/>
              </a:rPr>
              <a:t>=</a:t>
            </a:r>
            <a:r>
              <a:rPr lang="en-US" altLang="zh-CN" sz="2000" b="1" dirty="0" err="1">
                <a:latin typeface="Garamond" panose="02020404030301010803" pitchFamily="18" charset="0"/>
              </a:rPr>
              <a:t>Aa|bB</a:t>
            </a:r>
            <a:endParaRPr lang="en-US" altLang="zh-CN" sz="2000" dirty="0">
              <a:latin typeface="Garamond" panose="02020404030301010803" pitchFamily="18" charset="0"/>
            </a:endParaRPr>
          </a:p>
          <a:p>
            <a:r>
              <a:rPr lang="zh-CN" altLang="en-US" sz="2000" b="1" dirty="0" smtClean="0">
                <a:latin typeface="Garamond" panose="02020404030301010803" pitchFamily="18" charset="0"/>
              </a:rPr>
              <a:t>     对句型</a:t>
            </a:r>
            <a:r>
              <a:rPr lang="en-US" altLang="zh-CN" sz="2000" b="1" dirty="0" err="1" smtClean="0">
                <a:latin typeface="Garamond" panose="02020404030301010803" pitchFamily="18" charset="0"/>
              </a:rPr>
              <a:t>bBABb</a:t>
            </a:r>
            <a:r>
              <a:rPr lang="zh-CN" altLang="en-US" sz="2000" b="1" dirty="0" smtClean="0">
                <a:latin typeface="Garamond" panose="02020404030301010803" pitchFamily="18" charset="0"/>
              </a:rPr>
              <a:t>给</a:t>
            </a:r>
            <a:r>
              <a:rPr lang="zh-CN" altLang="en-US" sz="2000" b="1" dirty="0">
                <a:latin typeface="Garamond" panose="02020404030301010803" pitchFamily="18" charset="0"/>
              </a:rPr>
              <a:t>出推导语法树，并求出其句型短语，简单短语和句柄。</a:t>
            </a:r>
            <a:endParaRPr lang="zh-CN" altLang="en-US" sz="2000" dirty="0">
              <a:latin typeface="Garamond" panose="02020404030301010803" pitchFamily="18" charset="0"/>
            </a:endParaRPr>
          </a:p>
          <a:p>
            <a:endParaRPr lang="en-US" altLang="zh-CN" sz="2000" b="1" dirty="0"/>
          </a:p>
          <a:p>
            <a:endParaRPr lang="en-US" altLang="zh-CN" sz="2000" b="1" dirty="0"/>
          </a:p>
        </p:txBody>
      </p:sp>
      <p:sp>
        <p:nvSpPr>
          <p:cNvPr id="6" name="矩形 5"/>
          <p:cNvSpPr/>
          <p:nvPr/>
        </p:nvSpPr>
        <p:spPr>
          <a:xfrm>
            <a:off x="1487054" y="4099898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选做：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   </a:t>
            </a:r>
            <a:r>
              <a:rPr lang="zh-CN" altLang="en-US" b="1" dirty="0" smtClean="0"/>
              <a:t>试</a:t>
            </a:r>
            <a:r>
              <a:rPr lang="zh-CN" altLang="en-US" b="1" dirty="0"/>
              <a:t>写一文法，使其描述的语言</a:t>
            </a:r>
            <a:r>
              <a:rPr lang="en-US" altLang="zh-CN" b="1" dirty="0"/>
              <a:t>L(G)</a:t>
            </a:r>
            <a:r>
              <a:rPr lang="zh-CN" altLang="en-US" b="1" dirty="0"/>
              <a:t>是偶整数的集合，且偶整数除</a:t>
            </a:r>
            <a:r>
              <a:rPr lang="en-US" altLang="zh-CN" b="1" dirty="0"/>
              <a:t>0</a:t>
            </a:r>
            <a:r>
              <a:rPr lang="zh-CN" altLang="en-US" b="1" dirty="0"/>
              <a:t>外，均不以</a:t>
            </a:r>
            <a:r>
              <a:rPr lang="en-US" altLang="zh-CN" b="1" dirty="0"/>
              <a:t>0</a:t>
            </a:r>
            <a:r>
              <a:rPr lang="zh-CN" altLang="en-US" b="1" dirty="0"/>
              <a:t>开头</a:t>
            </a:r>
          </a:p>
        </p:txBody>
      </p:sp>
    </p:spTree>
    <p:extLst>
      <p:ext uri="{BB962C8B-B14F-4D97-AF65-F5344CB8AC3E}">
        <p14:creationId xmlns:p14="http://schemas.microsoft.com/office/powerpoint/2010/main" val="168093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88" y="184727"/>
            <a:ext cx="5944115" cy="2535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765" y="3064555"/>
            <a:ext cx="4747671" cy="16155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290" y="1715003"/>
            <a:ext cx="4516604" cy="37205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2042" y="538449"/>
            <a:ext cx="5410669" cy="701101"/>
          </a:xfrm>
          <a:prstGeom prst="rect">
            <a:avLst/>
          </a:prstGeom>
        </p:spPr>
      </p:pic>
      <p:sp>
        <p:nvSpPr>
          <p:cNvPr id="9" name="Rectangle 3"/>
          <p:cNvSpPr txBox="1">
            <a:spLocks/>
          </p:cNvSpPr>
          <p:nvPr/>
        </p:nvSpPr>
        <p:spPr>
          <a:xfrm>
            <a:off x="0" y="5353916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/>
              <a:t>要使一个文法</a:t>
            </a:r>
            <a:r>
              <a:rPr lang="en-US" altLang="zh-CN" sz="3200" dirty="0" smtClean="0"/>
              <a:t>G</a:t>
            </a:r>
            <a:r>
              <a:rPr lang="zh-CN" altLang="en-US" sz="3200" dirty="0" smtClean="0"/>
              <a:t>能正确描述相应语言</a:t>
            </a:r>
            <a:r>
              <a:rPr lang="en-US" altLang="zh-CN" sz="3200" dirty="0" smtClean="0"/>
              <a:t>L(G)</a:t>
            </a:r>
            <a:r>
              <a:rPr lang="zh-CN" altLang="en-US" sz="3200" dirty="0" smtClean="0"/>
              <a:t>必须保证</a:t>
            </a:r>
            <a:r>
              <a:rPr lang="en-US" altLang="zh-CN" sz="3200" dirty="0" smtClean="0"/>
              <a:t>:</a:t>
            </a:r>
          </a:p>
          <a:p>
            <a:r>
              <a:rPr lang="zh-CN" altLang="en-US" b="1" dirty="0" smtClean="0">
                <a:solidFill>
                  <a:srgbClr val="FFC000"/>
                </a:solidFill>
              </a:rPr>
              <a:t>由文法</a:t>
            </a:r>
            <a:r>
              <a:rPr lang="en-US" altLang="zh-CN" b="1" dirty="0" smtClean="0">
                <a:solidFill>
                  <a:srgbClr val="FFC000"/>
                </a:solidFill>
              </a:rPr>
              <a:t>G</a:t>
            </a:r>
            <a:r>
              <a:rPr lang="zh-CN" altLang="en-US" b="1" dirty="0" smtClean="0">
                <a:solidFill>
                  <a:srgbClr val="FFC000"/>
                </a:solidFill>
              </a:rPr>
              <a:t>产生的每个句子都在</a:t>
            </a:r>
            <a:r>
              <a:rPr lang="en-US" altLang="zh-CN" b="1" dirty="0" smtClean="0">
                <a:solidFill>
                  <a:srgbClr val="FFC000"/>
                </a:solidFill>
              </a:rPr>
              <a:t>L(G)</a:t>
            </a:r>
            <a:r>
              <a:rPr lang="zh-CN" altLang="en-US" b="1" dirty="0" smtClean="0">
                <a:solidFill>
                  <a:srgbClr val="FFC000"/>
                </a:solidFill>
              </a:rPr>
              <a:t>中，</a:t>
            </a:r>
          </a:p>
          <a:p>
            <a:r>
              <a:rPr lang="zh-CN" altLang="en-US" b="1" dirty="0" smtClean="0">
                <a:solidFill>
                  <a:srgbClr val="FFC000"/>
                </a:solidFill>
              </a:rPr>
              <a:t>在语言</a:t>
            </a:r>
            <a:r>
              <a:rPr lang="en-US" altLang="zh-CN" b="1" dirty="0" smtClean="0">
                <a:solidFill>
                  <a:srgbClr val="FFC000"/>
                </a:solidFill>
              </a:rPr>
              <a:t>L(G)</a:t>
            </a:r>
            <a:r>
              <a:rPr lang="zh-CN" altLang="en-US" b="1" dirty="0" smtClean="0">
                <a:solidFill>
                  <a:srgbClr val="FFC000"/>
                </a:solidFill>
              </a:rPr>
              <a:t>中的每个符号串都能由</a:t>
            </a:r>
            <a:r>
              <a:rPr lang="en-US" altLang="zh-CN" b="1" dirty="0" smtClean="0">
                <a:solidFill>
                  <a:srgbClr val="FFC000"/>
                </a:solidFill>
              </a:rPr>
              <a:t>G</a:t>
            </a:r>
            <a:r>
              <a:rPr lang="zh-CN" altLang="en-US" b="1" dirty="0" smtClean="0">
                <a:solidFill>
                  <a:srgbClr val="FFC000"/>
                </a:solidFill>
              </a:rPr>
              <a:t>产生</a:t>
            </a:r>
          </a:p>
        </p:txBody>
      </p:sp>
    </p:spTree>
    <p:extLst>
      <p:ext uri="{BB962C8B-B14F-4D97-AF65-F5344CB8AC3E}">
        <p14:creationId xmlns:p14="http://schemas.microsoft.com/office/powerpoint/2010/main" val="40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44" y="673615"/>
            <a:ext cx="6886676" cy="1635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27" y="3315579"/>
            <a:ext cx="4350327" cy="25310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9075" y="3498964"/>
            <a:ext cx="3619814" cy="21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9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912" y="726597"/>
            <a:ext cx="6127011" cy="16917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218" y="3379144"/>
            <a:ext cx="3246401" cy="21871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873" y="3379144"/>
            <a:ext cx="4119676" cy="212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1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236" y="805483"/>
            <a:ext cx="6198943" cy="531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2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278" y="571252"/>
            <a:ext cx="9975444" cy="57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3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179</Words>
  <Application>Microsoft Office PowerPoint</Application>
  <PresentationFormat>宽屏</PresentationFormat>
  <Paragraphs>15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Garamond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jly</dc:creator>
  <cp:lastModifiedBy>jly</cp:lastModifiedBy>
  <cp:revision>9</cp:revision>
  <dcterms:created xsi:type="dcterms:W3CDTF">2021-03-08T07:41:41Z</dcterms:created>
  <dcterms:modified xsi:type="dcterms:W3CDTF">2021-03-12T01:37:50Z</dcterms:modified>
</cp:coreProperties>
</file>