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CFE8-3F3C-4023-A536-0530EB7B88E3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882C-E979-49C1-9D87-F7B854AE3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978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CFE8-3F3C-4023-A536-0530EB7B88E3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882C-E979-49C1-9D87-F7B854AE3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072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CFE8-3F3C-4023-A536-0530EB7B88E3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882C-E979-49C1-9D87-F7B854AE3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660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CFE8-3F3C-4023-A536-0530EB7B88E3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882C-E979-49C1-9D87-F7B854AE3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658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CFE8-3F3C-4023-A536-0530EB7B88E3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882C-E979-49C1-9D87-F7B854AE3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6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CFE8-3F3C-4023-A536-0530EB7B88E3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882C-E979-49C1-9D87-F7B854AE3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370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CFE8-3F3C-4023-A536-0530EB7B88E3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882C-E979-49C1-9D87-F7B854AE3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104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CFE8-3F3C-4023-A536-0530EB7B88E3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882C-E979-49C1-9D87-F7B854AE3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859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CFE8-3F3C-4023-A536-0530EB7B88E3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882C-E979-49C1-9D87-F7B854AE3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872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CFE8-3F3C-4023-A536-0530EB7B88E3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882C-E979-49C1-9D87-F7B854AE3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08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CFE8-3F3C-4023-A536-0530EB7B88E3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882C-E979-49C1-9D87-F7B854AE3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85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8CFE8-3F3C-4023-A536-0530EB7B88E3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1882C-E979-49C1-9D87-F7B854AE3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95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036" y="480292"/>
            <a:ext cx="7036069" cy="196635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756726" y="3777673"/>
            <a:ext cx="399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???????????????????????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3246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DE4282-AA85-4050-9690-29AA5729A987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585730" name="Rectangle 2"/>
          <p:cNvSpPr>
            <a:spLocks noChangeArrowheads="1"/>
          </p:cNvSpPr>
          <p:nvPr/>
        </p:nvSpPr>
        <p:spPr bwMode="auto">
          <a:xfrm>
            <a:off x="1919289" y="668884"/>
            <a:ext cx="7819769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266700"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smtClean="0">
                <a:latin typeface="Garamond" panose="02020404030301010803" pitchFamily="18" charset="0"/>
              </a:rPr>
              <a:t> </a:t>
            </a:r>
            <a:r>
              <a:rPr lang="zh-CN" altLang="en-US" sz="2400" b="1" dirty="0">
                <a:latin typeface="Garamond" panose="02020404030301010803" pitchFamily="18" charset="0"/>
              </a:rPr>
              <a:t>用扩充的</a:t>
            </a:r>
            <a:r>
              <a:rPr lang="en-US" altLang="zh-CN" sz="2400" b="1" dirty="0">
                <a:latin typeface="Garamond" panose="02020404030301010803" pitchFamily="18" charset="0"/>
              </a:rPr>
              <a:t>BNF</a:t>
            </a:r>
            <a:r>
              <a:rPr lang="zh-CN" altLang="en-US" sz="2400" b="1" dirty="0">
                <a:latin typeface="Garamond" panose="02020404030301010803" pitchFamily="18" charset="0"/>
              </a:rPr>
              <a:t>表示以下文法规则：</a:t>
            </a:r>
            <a:endParaRPr lang="zh-CN" altLang="en-US" sz="2400" dirty="0">
              <a:latin typeface="Garamond" panose="02020404030301010803" pitchFamily="18" charset="0"/>
            </a:endParaRPr>
          </a:p>
          <a:p>
            <a:pPr lvl="1"/>
            <a:r>
              <a:rPr lang="en-US" altLang="zh-CN" sz="2400" b="1" dirty="0">
                <a:latin typeface="Garamond" panose="02020404030301010803" pitchFamily="18" charset="0"/>
              </a:rPr>
              <a:t>Z::=AB|AC|A</a:t>
            </a:r>
            <a:endParaRPr lang="en-US" altLang="zh-CN" sz="2400" dirty="0">
              <a:latin typeface="Garamond" panose="02020404030301010803" pitchFamily="18" charset="0"/>
            </a:endParaRPr>
          </a:p>
          <a:p>
            <a:pPr lvl="1"/>
            <a:r>
              <a:rPr lang="en-US" altLang="zh-CN" sz="2400" b="1" dirty="0">
                <a:latin typeface="Garamond" panose="02020404030301010803" pitchFamily="18" charset="0"/>
              </a:rPr>
              <a:t>A::=BC|BCD|AXZ|AXY</a:t>
            </a:r>
            <a:endParaRPr lang="en-US" altLang="zh-CN" sz="2400" dirty="0">
              <a:latin typeface="Garamond" panose="02020404030301010803" pitchFamily="18" charset="0"/>
            </a:endParaRPr>
          </a:p>
          <a:p>
            <a:pPr lvl="1"/>
            <a:r>
              <a:rPr lang="en-US" altLang="zh-CN" sz="2400" b="1" dirty="0">
                <a:latin typeface="Garamond" panose="02020404030301010803" pitchFamily="18" charset="0"/>
              </a:rPr>
              <a:t>S::=aABa|ab</a:t>
            </a:r>
            <a:endParaRPr lang="en-US" altLang="zh-CN" sz="2400" dirty="0">
              <a:latin typeface="Garamond" panose="02020404030301010803" pitchFamily="18" charset="0"/>
            </a:endParaRPr>
          </a:p>
          <a:p>
            <a:pPr lvl="1"/>
            <a:r>
              <a:rPr lang="en-US" altLang="zh-CN" sz="2400" b="1" dirty="0">
                <a:latin typeface="Garamond" panose="02020404030301010803" pitchFamily="18" charset="0"/>
              </a:rPr>
              <a:t>A::=Aab|ε</a:t>
            </a:r>
            <a:endParaRPr lang="en-US" altLang="zh-CN" sz="2400" dirty="0">
              <a:latin typeface="Garamond" panose="02020404030301010803" pitchFamily="18" charset="0"/>
            </a:endParaRPr>
          </a:p>
          <a:p>
            <a:r>
              <a:rPr lang="zh-CN" altLang="en-US" sz="2400" b="1" dirty="0">
                <a:latin typeface="Garamond" panose="02020404030301010803" pitchFamily="18" charset="0"/>
              </a:rPr>
              <a:t>解</a:t>
            </a:r>
            <a:r>
              <a:rPr lang="en-US" altLang="zh-CN" sz="2400" b="1" dirty="0">
                <a:latin typeface="Garamond" panose="02020404030301010803" pitchFamily="18" charset="0"/>
              </a:rPr>
              <a:t>:</a:t>
            </a:r>
            <a:endParaRPr lang="en-US" altLang="zh-CN" sz="2400" dirty="0">
              <a:latin typeface="Garamond" panose="02020404030301010803" pitchFamily="18" charset="0"/>
            </a:endParaRPr>
          </a:p>
          <a:p>
            <a:r>
              <a:rPr lang="en-US" altLang="zh-CN" sz="2400" b="1" dirty="0">
                <a:latin typeface="Garamond" panose="02020404030301010803" pitchFamily="18" charset="0"/>
              </a:rPr>
              <a:t>1</a:t>
            </a:r>
            <a:r>
              <a:rPr lang="zh-CN" altLang="en-US" sz="2400" b="1" dirty="0">
                <a:latin typeface="Garamond" panose="02020404030301010803" pitchFamily="18" charset="0"/>
              </a:rPr>
              <a:t>．</a:t>
            </a:r>
            <a:r>
              <a:rPr lang="en-US" altLang="zh-CN" sz="2400" b="1" dirty="0">
                <a:latin typeface="Garamond" panose="02020404030301010803" pitchFamily="18" charset="0"/>
              </a:rPr>
              <a:t>Z::=A</a:t>
            </a:r>
            <a:r>
              <a:rPr lang="zh-CN" altLang="en-US" sz="2400" b="1" dirty="0">
                <a:latin typeface="Garamond" panose="02020404030301010803" pitchFamily="18" charset="0"/>
              </a:rPr>
              <a:t>（</a:t>
            </a:r>
            <a:r>
              <a:rPr lang="en-US" altLang="zh-CN" sz="2400" b="1" dirty="0" err="1">
                <a:latin typeface="Garamond" panose="02020404030301010803" pitchFamily="18" charset="0"/>
              </a:rPr>
              <a:t>B|C|ε</a:t>
            </a:r>
            <a:r>
              <a:rPr lang="zh-CN" altLang="en-US" sz="2400" b="1" dirty="0">
                <a:latin typeface="Garamond" panose="02020404030301010803" pitchFamily="18" charset="0"/>
              </a:rPr>
              <a:t>）</a:t>
            </a:r>
            <a:r>
              <a:rPr lang="en-US" altLang="zh-CN" sz="2400" b="1" dirty="0">
                <a:latin typeface="Garamond" panose="02020404030301010803" pitchFamily="18" charset="0"/>
              </a:rPr>
              <a:t>::=A[B|C]</a:t>
            </a:r>
            <a:endParaRPr lang="en-US" altLang="zh-CN" sz="2400" dirty="0">
              <a:latin typeface="Garamond" panose="02020404030301010803" pitchFamily="18" charset="0"/>
            </a:endParaRPr>
          </a:p>
          <a:p>
            <a:r>
              <a:rPr lang="en-US" altLang="zh-CN" sz="2400" b="1" dirty="0">
                <a:latin typeface="Garamond" panose="02020404030301010803" pitchFamily="18" charset="0"/>
              </a:rPr>
              <a:t>2</a:t>
            </a:r>
            <a:r>
              <a:rPr lang="zh-CN" altLang="en-US" sz="2400" b="1" dirty="0">
                <a:latin typeface="Garamond" panose="02020404030301010803" pitchFamily="18" charset="0"/>
              </a:rPr>
              <a:t>．</a:t>
            </a:r>
            <a:r>
              <a:rPr lang="en-US" altLang="zh-CN" sz="2400" b="1" dirty="0">
                <a:latin typeface="Garamond" panose="02020404030301010803" pitchFamily="18" charset="0"/>
              </a:rPr>
              <a:t>A::=BC</a:t>
            </a:r>
            <a:r>
              <a:rPr lang="zh-CN" altLang="en-US" sz="2400" b="1" dirty="0">
                <a:latin typeface="Garamond" panose="02020404030301010803" pitchFamily="18" charset="0"/>
              </a:rPr>
              <a:t>（</a:t>
            </a:r>
            <a:r>
              <a:rPr lang="en-US" altLang="zh-CN" sz="2400" b="1" dirty="0" err="1">
                <a:latin typeface="Garamond" panose="02020404030301010803" pitchFamily="18" charset="0"/>
              </a:rPr>
              <a:t>ε|D</a:t>
            </a:r>
            <a:r>
              <a:rPr lang="zh-CN" altLang="en-US" sz="2400" b="1" dirty="0">
                <a:latin typeface="Garamond" panose="02020404030301010803" pitchFamily="18" charset="0"/>
              </a:rPr>
              <a:t>） </a:t>
            </a:r>
            <a:r>
              <a:rPr lang="en-US" altLang="zh-CN" sz="2400" b="1" dirty="0">
                <a:latin typeface="Garamond" panose="02020404030301010803" pitchFamily="18" charset="0"/>
              </a:rPr>
              <a:t>{X</a:t>
            </a:r>
            <a:r>
              <a:rPr lang="zh-CN" altLang="en-US" sz="2400" b="1" dirty="0">
                <a:latin typeface="Garamond" panose="02020404030301010803" pitchFamily="18" charset="0"/>
              </a:rPr>
              <a:t>（</a:t>
            </a:r>
            <a:r>
              <a:rPr lang="en-US" altLang="zh-CN" sz="2400" b="1" dirty="0">
                <a:latin typeface="Garamond" panose="02020404030301010803" pitchFamily="18" charset="0"/>
              </a:rPr>
              <a:t>Z|Y</a:t>
            </a:r>
            <a:r>
              <a:rPr lang="zh-CN" altLang="en-US" sz="2400" b="1" dirty="0">
                <a:latin typeface="Garamond" panose="02020404030301010803" pitchFamily="18" charset="0"/>
              </a:rPr>
              <a:t>）</a:t>
            </a:r>
            <a:r>
              <a:rPr lang="en-US" altLang="zh-CN" sz="2400" b="1" dirty="0">
                <a:latin typeface="Garamond" panose="02020404030301010803" pitchFamily="18" charset="0"/>
              </a:rPr>
              <a:t>}::= BC[D] {X</a:t>
            </a:r>
            <a:r>
              <a:rPr lang="zh-CN" altLang="en-US" sz="2400" b="1" dirty="0">
                <a:latin typeface="Garamond" panose="02020404030301010803" pitchFamily="18" charset="0"/>
              </a:rPr>
              <a:t>（</a:t>
            </a:r>
            <a:r>
              <a:rPr lang="en-US" altLang="zh-CN" sz="2400" b="1" dirty="0">
                <a:latin typeface="Garamond" panose="02020404030301010803" pitchFamily="18" charset="0"/>
              </a:rPr>
              <a:t>Z|Y</a:t>
            </a:r>
            <a:r>
              <a:rPr lang="zh-CN" altLang="en-US" sz="2400" b="1" dirty="0">
                <a:latin typeface="Garamond" panose="02020404030301010803" pitchFamily="18" charset="0"/>
              </a:rPr>
              <a:t>）</a:t>
            </a:r>
            <a:r>
              <a:rPr lang="en-US" altLang="zh-CN" sz="2400" b="1" dirty="0">
                <a:latin typeface="Garamond" panose="02020404030301010803" pitchFamily="18" charset="0"/>
              </a:rPr>
              <a:t>}</a:t>
            </a:r>
            <a:endParaRPr lang="en-US" altLang="zh-CN" sz="2400" dirty="0">
              <a:latin typeface="Garamond" panose="02020404030301010803" pitchFamily="18" charset="0"/>
            </a:endParaRPr>
          </a:p>
          <a:p>
            <a:r>
              <a:rPr lang="en-US" altLang="zh-CN" sz="2400" b="1" dirty="0">
                <a:latin typeface="Garamond" panose="02020404030301010803" pitchFamily="18" charset="0"/>
              </a:rPr>
              <a:t>3</a:t>
            </a:r>
            <a:r>
              <a:rPr lang="zh-CN" altLang="en-US" sz="2400" b="1" dirty="0">
                <a:latin typeface="Garamond" panose="02020404030301010803" pitchFamily="18" charset="0"/>
              </a:rPr>
              <a:t>．</a:t>
            </a:r>
            <a:r>
              <a:rPr lang="en-US" altLang="zh-CN" sz="2400" b="1" dirty="0">
                <a:latin typeface="Garamond" panose="02020404030301010803" pitchFamily="18" charset="0"/>
              </a:rPr>
              <a:t>S::=a((AB|ε)b) ::= a[AB]b</a:t>
            </a:r>
            <a:endParaRPr lang="en-US" altLang="zh-CN" sz="2400" dirty="0">
              <a:latin typeface="Garamond" panose="02020404030301010803" pitchFamily="18" charset="0"/>
            </a:endParaRPr>
          </a:p>
          <a:p>
            <a:r>
              <a:rPr lang="en-US" altLang="zh-CN" sz="2400" b="1" dirty="0">
                <a:latin typeface="Garamond" panose="02020404030301010803" pitchFamily="18" charset="0"/>
              </a:rPr>
              <a:t>4</a:t>
            </a:r>
            <a:r>
              <a:rPr lang="zh-CN" altLang="en-US" sz="2400" b="1" dirty="0">
                <a:latin typeface="Garamond" panose="02020404030301010803" pitchFamily="18" charset="0"/>
              </a:rPr>
              <a:t>．</a:t>
            </a:r>
            <a:r>
              <a:rPr lang="en-US" altLang="zh-CN" sz="2400" b="1" dirty="0">
                <a:latin typeface="Garamond" panose="02020404030301010803" pitchFamily="18" charset="0"/>
              </a:rPr>
              <a:t>A::={ab|ε}::={ab}</a:t>
            </a:r>
            <a:endParaRPr lang="en-US" altLang="zh-CN" sz="2400" dirty="0">
              <a:latin typeface="Garamond" panose="02020404030301010803" pitchFamily="18" charset="0"/>
            </a:endParaRPr>
          </a:p>
          <a:p>
            <a:pPr eaLnBrk="0" hangingPunct="0"/>
            <a:endParaRPr lang="en-US" altLang="zh-CN" sz="2400" dirty="0"/>
          </a:p>
        </p:txBody>
      </p:sp>
      <p:sp>
        <p:nvSpPr>
          <p:cNvPr id="585731" name="Text Box 3"/>
          <p:cNvSpPr txBox="1">
            <a:spLocks noChangeArrowheads="1"/>
          </p:cNvSpPr>
          <p:nvPr/>
        </p:nvSpPr>
        <p:spPr bwMode="auto">
          <a:xfrm>
            <a:off x="6743701" y="4941889"/>
            <a:ext cx="310832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Garamond" panose="02020404030301010803" pitchFamily="18" charset="0"/>
              </a:rPr>
              <a:t>[ t]     </a:t>
            </a:r>
            <a:r>
              <a:rPr lang="en-US" altLang="zh-CN" b="1">
                <a:latin typeface="Garamond" panose="02020404030301010803" pitchFamily="18" charset="0"/>
              </a:rPr>
              <a:t>ε</a:t>
            </a:r>
            <a:r>
              <a:rPr lang="zh-CN" altLang="en-US" b="1">
                <a:latin typeface="Garamond" panose="02020404030301010803" pitchFamily="18" charset="0"/>
              </a:rPr>
              <a:t>或 </a:t>
            </a:r>
            <a:r>
              <a:rPr lang="en-US" altLang="zh-CN" b="1">
                <a:latin typeface="Garamond" panose="02020404030301010803" pitchFamily="18" charset="0"/>
              </a:rPr>
              <a:t>t</a:t>
            </a:r>
            <a:endParaRPr lang="en-US" altLang="zh-CN">
              <a:latin typeface="Garamond" panose="02020404030301010803" pitchFamily="18" charset="0"/>
            </a:endParaRPr>
          </a:p>
          <a:p>
            <a:r>
              <a:rPr lang="en-US" altLang="zh-CN">
                <a:latin typeface="Garamond" panose="02020404030301010803" pitchFamily="18" charset="0"/>
              </a:rPr>
              <a:t>{ t}    t</a:t>
            </a:r>
            <a:r>
              <a:rPr lang="zh-CN" altLang="en-US">
                <a:latin typeface="Garamond" panose="02020404030301010803" pitchFamily="18" charset="0"/>
              </a:rPr>
              <a:t>不出现或出现任意多次</a:t>
            </a:r>
          </a:p>
          <a:p>
            <a:r>
              <a:rPr lang="en-US" altLang="zh-CN">
                <a:latin typeface="Garamond" panose="02020404030301010803" pitchFamily="18" charset="0"/>
              </a:rPr>
              <a:t>( )     </a:t>
            </a:r>
            <a:r>
              <a:rPr lang="zh-CN" altLang="en-US">
                <a:latin typeface="Garamond" panose="02020404030301010803" pitchFamily="18" charset="0"/>
              </a:rPr>
              <a:t>提取因子</a:t>
            </a:r>
          </a:p>
        </p:txBody>
      </p:sp>
      <p:sp>
        <p:nvSpPr>
          <p:cNvPr id="585732" name="Rectangle 4"/>
          <p:cNvSpPr>
            <a:spLocks noChangeArrowheads="1"/>
          </p:cNvSpPr>
          <p:nvPr/>
        </p:nvSpPr>
        <p:spPr bwMode="auto">
          <a:xfrm>
            <a:off x="5880101" y="18891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zh-CN" dirty="0">
              <a:solidFill>
                <a:schemeClr val="accent2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78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88654" y="1397181"/>
            <a:ext cx="7342910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zh-CN" altLang="en-US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   所谓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超前读字符（也称超前搜索），是指仅向前读</a:t>
            </a:r>
          </a:p>
          <a:p>
            <a:pPr lvl="0" algn="just">
              <a:lnSpc>
                <a:spcPct val="120000"/>
              </a:lnSpc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取字符，判别该字符是什么，不做别的处理工作。当</a:t>
            </a:r>
          </a:p>
          <a:p>
            <a:pPr lvl="0" algn="just">
              <a:lnSpc>
                <a:spcPct val="120000"/>
              </a:lnSpc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判明情况以后，再回过头来处理已读过的字符 。</a:t>
            </a:r>
            <a:endParaRPr lang="zh-CN" altLang="en-US" b="1" dirty="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2838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144</Words>
  <Application>Microsoft Office PowerPoint</Application>
  <PresentationFormat>宽屏</PresentationFormat>
  <Paragraphs>18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等线</vt:lpstr>
      <vt:lpstr>等线 Light</vt:lpstr>
      <vt:lpstr>楷体_GB2312</vt:lpstr>
      <vt:lpstr>宋体</vt:lpstr>
      <vt:lpstr>Arial</vt:lpstr>
      <vt:lpstr>Garamond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jly</dc:creator>
  <cp:lastModifiedBy>jly</cp:lastModifiedBy>
  <cp:revision>9</cp:revision>
  <dcterms:created xsi:type="dcterms:W3CDTF">2021-03-12T03:44:11Z</dcterms:created>
  <dcterms:modified xsi:type="dcterms:W3CDTF">2021-03-23T14:40:18Z</dcterms:modified>
</cp:coreProperties>
</file>