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8CFE8-3F3C-4023-A536-0530EB7B88E3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882C-E979-49C1-9D87-F7B854AE3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978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8CFE8-3F3C-4023-A536-0530EB7B88E3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882C-E979-49C1-9D87-F7B854AE3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072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8CFE8-3F3C-4023-A536-0530EB7B88E3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882C-E979-49C1-9D87-F7B854AE3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660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8CFE8-3F3C-4023-A536-0530EB7B88E3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882C-E979-49C1-9D87-F7B854AE3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658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8CFE8-3F3C-4023-A536-0530EB7B88E3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882C-E979-49C1-9D87-F7B854AE3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6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8CFE8-3F3C-4023-A536-0530EB7B88E3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882C-E979-49C1-9D87-F7B854AE3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370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8CFE8-3F3C-4023-A536-0530EB7B88E3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882C-E979-49C1-9D87-F7B854AE3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104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8CFE8-3F3C-4023-A536-0530EB7B88E3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882C-E979-49C1-9D87-F7B854AE3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859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8CFE8-3F3C-4023-A536-0530EB7B88E3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882C-E979-49C1-9D87-F7B854AE3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872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8CFE8-3F3C-4023-A536-0530EB7B88E3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882C-E979-49C1-9D87-F7B854AE3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08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8CFE8-3F3C-4023-A536-0530EB7B88E3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882C-E979-49C1-9D87-F7B854AE3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851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8CFE8-3F3C-4023-A536-0530EB7B88E3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1882C-E979-49C1-9D87-F7B854AE3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95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90255" y="2872508"/>
            <a:ext cx="715818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atin typeface="Garamond" panose="02020404030301010803" pitchFamily="18" charset="0"/>
              </a:rPr>
              <a:t>二、下面</a:t>
            </a:r>
            <a:r>
              <a:rPr lang="zh-CN" altLang="en-US" b="1" dirty="0">
                <a:latin typeface="Garamond" panose="02020404030301010803" pitchFamily="18" charset="0"/>
              </a:rPr>
              <a:t>文法那些是短语结构文法，上下文有关文法，上下文无关文法，及正规文法？</a:t>
            </a:r>
            <a:endParaRPr lang="zh-CN" altLang="en-US" dirty="0">
              <a:latin typeface="Garamond" panose="02020404030301010803" pitchFamily="18" charset="0"/>
            </a:endParaRPr>
          </a:p>
          <a:p>
            <a:r>
              <a:rPr lang="en-US" altLang="zh-CN" b="1" dirty="0">
                <a:latin typeface="Garamond" panose="02020404030301010803" pitchFamily="18" charset="0"/>
              </a:rPr>
              <a:t>1.S::=</a:t>
            </a:r>
            <a:r>
              <a:rPr lang="en-US" altLang="zh-CN" b="1" dirty="0" err="1">
                <a:latin typeface="Garamond" panose="02020404030301010803" pitchFamily="18" charset="0"/>
              </a:rPr>
              <a:t>aB</a:t>
            </a:r>
            <a:r>
              <a:rPr lang="en-US" altLang="zh-CN" b="1" dirty="0">
                <a:latin typeface="Garamond" panose="02020404030301010803" pitchFamily="18" charset="0"/>
              </a:rPr>
              <a:t>   B::= </a:t>
            </a:r>
            <a:r>
              <a:rPr lang="en-US" altLang="zh-CN" b="1" dirty="0" err="1">
                <a:latin typeface="Garamond" panose="02020404030301010803" pitchFamily="18" charset="0"/>
              </a:rPr>
              <a:t>cB</a:t>
            </a:r>
            <a:r>
              <a:rPr lang="en-US" altLang="zh-CN" b="1" dirty="0">
                <a:latin typeface="Garamond" panose="02020404030301010803" pitchFamily="18" charset="0"/>
              </a:rPr>
              <a:t>   B::=b   C::=c</a:t>
            </a:r>
            <a:endParaRPr lang="en-US" altLang="zh-CN" dirty="0">
              <a:latin typeface="Garamond" panose="02020404030301010803" pitchFamily="18" charset="0"/>
            </a:endParaRPr>
          </a:p>
          <a:p>
            <a:r>
              <a:rPr lang="en-US" altLang="zh-CN" b="1" dirty="0">
                <a:solidFill>
                  <a:srgbClr val="FF3300"/>
                </a:solidFill>
                <a:latin typeface="Garamond" panose="02020404030301010803" pitchFamily="18" charset="0"/>
              </a:rPr>
              <a:t>2.S::=</a:t>
            </a:r>
            <a:r>
              <a:rPr lang="en-US" altLang="zh-CN" b="1" dirty="0" err="1">
                <a:solidFill>
                  <a:srgbClr val="FF3300"/>
                </a:solidFill>
                <a:latin typeface="Garamond" panose="02020404030301010803" pitchFamily="18" charset="0"/>
              </a:rPr>
              <a:t>aB</a:t>
            </a:r>
            <a:r>
              <a:rPr lang="en-US" altLang="zh-CN" b="1" dirty="0">
                <a:solidFill>
                  <a:srgbClr val="FF3300"/>
                </a:solidFill>
                <a:latin typeface="Garamond" panose="02020404030301010803" pitchFamily="18" charset="0"/>
              </a:rPr>
              <a:t>  B::=bC    C::=c   C::=ε</a:t>
            </a:r>
            <a:endParaRPr lang="en-US" altLang="zh-CN" dirty="0">
              <a:solidFill>
                <a:srgbClr val="FF3300"/>
              </a:solidFill>
              <a:latin typeface="Garamond" panose="02020404030301010803" pitchFamily="18" charset="0"/>
            </a:endParaRPr>
          </a:p>
          <a:p>
            <a:r>
              <a:rPr lang="en-US" altLang="zh-CN" b="1" dirty="0">
                <a:latin typeface="Garamond" panose="02020404030301010803" pitchFamily="18" charset="0"/>
              </a:rPr>
              <a:t>3.S::=</a:t>
            </a:r>
            <a:r>
              <a:rPr lang="en-US" altLang="zh-CN" b="1" dirty="0" err="1">
                <a:latin typeface="Garamond" panose="02020404030301010803" pitchFamily="18" charset="0"/>
              </a:rPr>
              <a:t>aAb</a:t>
            </a:r>
            <a:r>
              <a:rPr lang="en-US" altLang="zh-CN" b="1" dirty="0">
                <a:latin typeface="Garamond" panose="02020404030301010803" pitchFamily="18" charset="0"/>
              </a:rPr>
              <a:t>  </a:t>
            </a:r>
            <a:r>
              <a:rPr lang="en-US" altLang="zh-CN" b="1" dirty="0" err="1">
                <a:latin typeface="Garamond" panose="02020404030301010803" pitchFamily="18" charset="0"/>
              </a:rPr>
              <a:t>aA</a:t>
            </a:r>
            <a:r>
              <a:rPr lang="en-US" altLang="zh-CN" b="1" dirty="0">
                <a:latin typeface="Garamond" panose="02020404030301010803" pitchFamily="18" charset="0"/>
              </a:rPr>
              <a:t>::=</a:t>
            </a:r>
            <a:r>
              <a:rPr lang="en-US" altLang="zh-CN" b="1" dirty="0" err="1">
                <a:latin typeface="Garamond" panose="02020404030301010803" pitchFamily="18" charset="0"/>
              </a:rPr>
              <a:t>aB</a:t>
            </a:r>
            <a:r>
              <a:rPr lang="en-US" altLang="zh-CN" b="1" dirty="0">
                <a:latin typeface="Garamond" panose="02020404030301010803" pitchFamily="18" charset="0"/>
              </a:rPr>
              <a:t>  </a:t>
            </a:r>
            <a:r>
              <a:rPr lang="en-US" altLang="zh-CN" b="1" dirty="0" err="1">
                <a:latin typeface="Garamond" panose="02020404030301010803" pitchFamily="18" charset="0"/>
              </a:rPr>
              <a:t>aA</a:t>
            </a:r>
            <a:r>
              <a:rPr lang="en-US" altLang="zh-CN" b="1" dirty="0">
                <a:latin typeface="Garamond" panose="02020404030301010803" pitchFamily="18" charset="0"/>
              </a:rPr>
              <a:t>::=</a:t>
            </a:r>
            <a:r>
              <a:rPr lang="en-US" altLang="zh-CN" b="1" dirty="0" err="1">
                <a:latin typeface="Garamond" panose="02020404030301010803" pitchFamily="18" charset="0"/>
              </a:rPr>
              <a:t>aaA</a:t>
            </a:r>
            <a:r>
              <a:rPr lang="en-US" altLang="zh-CN" b="1" dirty="0">
                <a:latin typeface="Garamond" panose="02020404030301010803" pitchFamily="18" charset="0"/>
              </a:rPr>
              <a:t>   B::=b   A::=a</a:t>
            </a:r>
            <a:endParaRPr lang="en-US" altLang="zh-CN" dirty="0">
              <a:latin typeface="Garamond" panose="02020404030301010803" pitchFamily="18" charset="0"/>
            </a:endParaRPr>
          </a:p>
          <a:p>
            <a:r>
              <a:rPr lang="en-US" altLang="zh-CN" b="1" dirty="0">
                <a:latin typeface="Garamond" panose="02020404030301010803" pitchFamily="18" charset="0"/>
              </a:rPr>
              <a:t>4.S::=</a:t>
            </a:r>
            <a:r>
              <a:rPr lang="en-US" altLang="zh-CN" b="1" dirty="0" err="1">
                <a:latin typeface="Garamond" panose="02020404030301010803" pitchFamily="18" charset="0"/>
              </a:rPr>
              <a:t>aCd</a:t>
            </a:r>
            <a:r>
              <a:rPr lang="en-US" altLang="zh-CN" b="1" dirty="0">
                <a:latin typeface="Garamond" panose="02020404030301010803" pitchFamily="18" charset="0"/>
              </a:rPr>
              <a:t>  </a:t>
            </a:r>
            <a:r>
              <a:rPr lang="en-US" altLang="zh-CN" b="1" dirty="0" err="1">
                <a:solidFill>
                  <a:srgbClr val="FF3300"/>
                </a:solidFill>
                <a:latin typeface="Garamond" panose="02020404030301010803" pitchFamily="18" charset="0"/>
              </a:rPr>
              <a:t>aC</a:t>
            </a:r>
            <a:r>
              <a:rPr lang="en-US" altLang="zh-CN" b="1" dirty="0">
                <a:solidFill>
                  <a:srgbClr val="FF3300"/>
                </a:solidFill>
                <a:latin typeface="Garamond" panose="02020404030301010803" pitchFamily="18" charset="0"/>
              </a:rPr>
              <a:t>::=B</a:t>
            </a:r>
            <a:r>
              <a:rPr lang="en-US" altLang="zh-CN" b="1" dirty="0">
                <a:latin typeface="Garamond" panose="02020404030301010803" pitchFamily="18" charset="0"/>
              </a:rPr>
              <a:t>   </a:t>
            </a:r>
            <a:r>
              <a:rPr lang="en-US" altLang="zh-CN" b="1" dirty="0" err="1">
                <a:latin typeface="Garamond" panose="02020404030301010803" pitchFamily="18" charset="0"/>
              </a:rPr>
              <a:t>aC</a:t>
            </a:r>
            <a:r>
              <a:rPr lang="en-US" altLang="zh-CN" b="1" dirty="0">
                <a:latin typeface="Garamond" panose="02020404030301010803" pitchFamily="18" charset="0"/>
              </a:rPr>
              <a:t>::=</a:t>
            </a:r>
            <a:r>
              <a:rPr lang="en-US" altLang="zh-CN" b="1" dirty="0" err="1">
                <a:latin typeface="Garamond" panose="02020404030301010803" pitchFamily="18" charset="0"/>
              </a:rPr>
              <a:t>aaA</a:t>
            </a:r>
            <a:r>
              <a:rPr lang="en-US" altLang="zh-CN" b="1" dirty="0">
                <a:latin typeface="Garamond" panose="02020404030301010803" pitchFamily="18" charset="0"/>
              </a:rPr>
              <a:t>   B::=b</a:t>
            </a:r>
            <a:endParaRPr lang="en-US" altLang="zh-CN" dirty="0">
              <a:latin typeface="Garamond" panose="02020404030301010803" pitchFamily="18" charset="0"/>
            </a:endParaRPr>
          </a:p>
          <a:p>
            <a:r>
              <a:rPr lang="en-US" altLang="zh-CN" b="1" dirty="0">
                <a:latin typeface="Garamond" panose="02020404030301010803" pitchFamily="18" charset="0"/>
              </a:rPr>
              <a:t>5.S::=AB  A::=a   B::=bC   B::=b  C::=c</a:t>
            </a:r>
            <a:endParaRPr lang="en-US" altLang="zh-CN" dirty="0">
              <a:latin typeface="Garamond" panose="02020404030301010803" pitchFamily="18" charset="0"/>
            </a:endParaRPr>
          </a:p>
          <a:p>
            <a:r>
              <a:rPr lang="en-US" altLang="zh-CN" b="1" dirty="0">
                <a:latin typeface="Garamond" panose="02020404030301010803" pitchFamily="18" charset="0"/>
              </a:rPr>
              <a:t>6. S::=AB  A::=a   B::=bC   C::=c  C::=ε</a:t>
            </a:r>
            <a:endParaRPr lang="en-US" altLang="zh-CN" dirty="0">
              <a:latin typeface="Garamond" panose="02020404030301010803" pitchFamily="18" charset="0"/>
            </a:endParaRPr>
          </a:p>
          <a:p>
            <a:r>
              <a:rPr lang="en-US" altLang="zh-CN" b="1" dirty="0">
                <a:solidFill>
                  <a:srgbClr val="FF3300"/>
                </a:solidFill>
                <a:latin typeface="Garamond" panose="02020404030301010803" pitchFamily="18" charset="0"/>
              </a:rPr>
              <a:t>7. S::=aA  S::= ε  A::=aA  A::=aB  A::=a   B::=b</a:t>
            </a:r>
            <a:endParaRPr lang="en-US" altLang="zh-CN" dirty="0">
              <a:solidFill>
                <a:srgbClr val="FF3300"/>
              </a:solidFill>
              <a:latin typeface="Garamond" panose="02020404030301010803" pitchFamily="18" charset="0"/>
            </a:endParaRPr>
          </a:p>
          <a:p>
            <a:r>
              <a:rPr lang="en-US" altLang="zh-CN" b="1" dirty="0">
                <a:latin typeface="Garamond" panose="02020404030301010803" pitchFamily="18" charset="0"/>
              </a:rPr>
              <a:t>8. S::=aA  S::= ε   A::=bAb   A::=a</a:t>
            </a:r>
          </a:p>
        </p:txBody>
      </p:sp>
      <p:sp>
        <p:nvSpPr>
          <p:cNvPr id="5" name="矩形 4"/>
          <p:cNvSpPr/>
          <p:nvPr/>
        </p:nvSpPr>
        <p:spPr>
          <a:xfrm>
            <a:off x="1690255" y="95385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一、证明下面文法具有二义性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pt-BR" altLang="zh-CN" dirty="0" smtClean="0"/>
              <a:t>S</a:t>
            </a:r>
            <a:r>
              <a:rPr lang="pt-BR" altLang="zh-CN" dirty="0"/>
              <a:t>::=A|B</a:t>
            </a:r>
            <a:br>
              <a:rPr lang="pt-BR" altLang="zh-CN" dirty="0"/>
            </a:br>
            <a:r>
              <a:rPr lang="pt-BR" altLang="zh-CN" dirty="0"/>
              <a:t>    A::=aCbA|a</a:t>
            </a:r>
            <a:br>
              <a:rPr lang="pt-BR" altLang="zh-CN" dirty="0"/>
            </a:br>
            <a:r>
              <a:rPr lang="pt-BR" altLang="zh-CN" dirty="0"/>
              <a:t>    B::=BCC|a</a:t>
            </a:r>
            <a:br>
              <a:rPr lang="pt-BR" altLang="zh-CN" dirty="0"/>
            </a:br>
            <a:r>
              <a:rPr lang="pt-BR" altLang="zh-CN" dirty="0"/>
              <a:t>    </a:t>
            </a:r>
            <a:r>
              <a:rPr lang="en-US" altLang="zh-CN" dirty="0"/>
              <a:t>C::=ba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3246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6325" y="69129"/>
            <a:ext cx="4070476" cy="513094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290" y="3993511"/>
            <a:ext cx="4802821" cy="189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686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144</Words>
  <Application>Microsoft Office PowerPoint</Application>
  <PresentationFormat>宽屏</PresentationFormat>
  <Paragraphs>11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Garamond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jly</dc:creator>
  <cp:lastModifiedBy>jly</cp:lastModifiedBy>
  <cp:revision>4</cp:revision>
  <dcterms:created xsi:type="dcterms:W3CDTF">2021-03-12T03:44:11Z</dcterms:created>
  <dcterms:modified xsi:type="dcterms:W3CDTF">2021-03-18T03:22:11Z</dcterms:modified>
</cp:coreProperties>
</file>