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9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90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58" r:id="rId30"/>
    <p:sldId id="25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9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3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3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C75C-4D8C-42D5-89B8-AF48173C60E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6" y="22773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、用框图法描述识别下面文法句子的递归子程序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文法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G[A]:</a:t>
            </a:r>
          </a:p>
          <a:p>
            <a:pPr>
              <a:defRPr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A::=[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B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B::=X] | BA    </a:t>
            </a:r>
          </a:p>
          <a:p>
            <a:pPr>
              <a:defRPr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X::=Xa | </a:t>
            </a:r>
            <a:r>
              <a:rPr lang="en-US" altLang="zh-CN" dirty="0" err="1">
                <a:latin typeface="仿宋_GB2312" pitchFamily="49" charset="-122"/>
                <a:ea typeface="仿宋_GB2312" pitchFamily="49" charset="-122"/>
              </a:rPr>
              <a:t>Xb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| a |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DB72F4-B281-43A8-966F-509EB3388AD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5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AC5E1-4BC1-417C-A59A-7F57A00D951C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5700714" y="1447800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5268913" y="1916114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5808663" y="238442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9"/>
          <p:cNvSpPr>
            <a:spLocks noChangeShapeType="1"/>
          </p:cNvSpPr>
          <p:nvPr/>
        </p:nvSpPr>
        <p:spPr bwMode="auto">
          <a:xfrm>
            <a:off x="5305425" y="389572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4548188" y="42926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5845175" y="548005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14"/>
          <p:cNvSpPr>
            <a:spLocks noChangeShapeType="1"/>
          </p:cNvSpPr>
          <p:nvPr/>
        </p:nvSpPr>
        <p:spPr bwMode="auto">
          <a:xfrm flipH="1">
            <a:off x="5268913" y="3140076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6456364" y="28162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4656138" y="353695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>
            <a:off x="6134100" y="3130550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5124451" y="299561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5340350" y="27447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ch=a?</a:t>
            </a:r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5197476" y="591185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5376" name="Line 22"/>
          <p:cNvSpPr>
            <a:spLocks noChangeShapeType="1"/>
          </p:cNvSpPr>
          <p:nvPr/>
        </p:nvSpPr>
        <p:spPr bwMode="auto">
          <a:xfrm>
            <a:off x="5268913" y="4760913"/>
            <a:ext cx="0" cy="68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Line 23"/>
          <p:cNvSpPr>
            <a:spLocks noChangeShapeType="1"/>
          </p:cNvSpPr>
          <p:nvPr/>
        </p:nvSpPr>
        <p:spPr bwMode="auto">
          <a:xfrm flipV="1">
            <a:off x="5268914" y="548005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92" name="Rectangle 24"/>
          <p:cNvSpPr>
            <a:spLocks noChangeArrowheads="1"/>
          </p:cNvSpPr>
          <p:nvPr/>
        </p:nvSpPr>
        <p:spPr bwMode="auto">
          <a:xfrm>
            <a:off x="1524001" y="1"/>
            <a:ext cx="382746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X’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263193" name="Rectangle 25"/>
          <p:cNvSpPr>
            <a:spLocks noChangeArrowheads="1"/>
          </p:cNvSpPr>
          <p:nvPr/>
        </p:nvSpPr>
        <p:spPr bwMode="auto">
          <a:xfrm>
            <a:off x="1919289" y="908051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 aX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bX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</a:t>
            </a:r>
          </a:p>
        </p:txBody>
      </p:sp>
      <p:sp>
        <p:nvSpPr>
          <p:cNvPr id="263196" name="Text Box 28"/>
          <p:cNvSpPr txBox="1">
            <a:spLocks noChangeArrowheads="1"/>
          </p:cNvSpPr>
          <p:nvPr/>
        </p:nvSpPr>
        <p:spPr bwMode="auto">
          <a:xfrm>
            <a:off x="6132513" y="350043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ch=b?</a:t>
            </a:r>
          </a:p>
        </p:txBody>
      </p:sp>
      <p:sp>
        <p:nvSpPr>
          <p:cNvPr id="15381" name="Line 29"/>
          <p:cNvSpPr>
            <a:spLocks noChangeShapeType="1"/>
          </p:cNvSpPr>
          <p:nvPr/>
        </p:nvSpPr>
        <p:spPr bwMode="auto">
          <a:xfrm flipH="1">
            <a:off x="6348414" y="3932238"/>
            <a:ext cx="325437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0" name="Text Box 32"/>
          <p:cNvSpPr txBox="1">
            <a:spLocks noChangeArrowheads="1"/>
          </p:cNvSpPr>
          <p:nvPr/>
        </p:nvSpPr>
        <p:spPr bwMode="auto">
          <a:xfrm>
            <a:off x="5953126" y="37877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>
            <a:off x="6276975" y="440055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2" name="Rectangle 34"/>
          <p:cNvSpPr>
            <a:spLocks noChangeArrowheads="1"/>
          </p:cNvSpPr>
          <p:nvPr/>
        </p:nvSpPr>
        <p:spPr bwMode="auto">
          <a:xfrm>
            <a:off x="5881688" y="47244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263203" name="Rectangle 35"/>
          <p:cNvSpPr>
            <a:spLocks noChangeArrowheads="1"/>
          </p:cNvSpPr>
          <p:nvPr/>
        </p:nvSpPr>
        <p:spPr bwMode="auto">
          <a:xfrm>
            <a:off x="5916613" y="41116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5386" name="Line 36"/>
          <p:cNvSpPr>
            <a:spLocks noChangeShapeType="1"/>
          </p:cNvSpPr>
          <p:nvPr/>
        </p:nvSpPr>
        <p:spPr bwMode="auto">
          <a:xfrm flipH="1">
            <a:off x="6384926" y="5156200"/>
            <a:ext cx="36513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5" name="Text Box 37"/>
          <p:cNvSpPr txBox="1">
            <a:spLocks noChangeArrowheads="1"/>
          </p:cNvSpPr>
          <p:nvPr/>
        </p:nvSpPr>
        <p:spPr bwMode="auto">
          <a:xfrm>
            <a:off x="7462839" y="36195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5388" name="Line 38"/>
          <p:cNvSpPr>
            <a:spLocks noChangeShapeType="1"/>
          </p:cNvSpPr>
          <p:nvPr/>
        </p:nvSpPr>
        <p:spPr bwMode="auto">
          <a:xfrm>
            <a:off x="7140575" y="3933825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7427913" y="42926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</p:spTree>
    <p:extLst>
      <p:ext uri="{BB962C8B-B14F-4D97-AF65-F5344CB8AC3E}">
        <p14:creationId xmlns:p14="http://schemas.microsoft.com/office/powerpoint/2010/main" val="24793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8B713-0BDB-483A-9CCB-8A70FDCD089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accent1"/>
                </a:solidFill>
              </a:rPr>
              <a:t>[</a:t>
            </a:r>
            <a:r>
              <a:rPr lang="en-US" altLang="zh-CN" dirty="0" smtClean="0"/>
              <a:t>a]# 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8580439" y="1492250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8148638" y="1944689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8724900" y="23399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8148638" y="259715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 ?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8293100" y="1557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8293101" y="23336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>
            <a:off x="7932739" y="2914650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7356476" y="33020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7932738" y="368935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7356476" y="40132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P(B)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7932738" y="44021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8796338" y="2914650"/>
            <a:ext cx="792162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8940801" y="3302000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7283451" y="47672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8004176" y="27813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5235" name="Text Box 19"/>
          <p:cNvSpPr txBox="1">
            <a:spLocks noChangeArrowheads="1"/>
          </p:cNvSpPr>
          <p:nvPr/>
        </p:nvSpPr>
        <p:spPr bwMode="auto">
          <a:xfrm>
            <a:off x="9228139" y="27876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>
            <a:off x="8291514" y="3003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8940801" y="3003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7500145" y="4357687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2459039" y="3817938"/>
            <a:ext cx="10810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TOP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cs typeface="Arial" charset="0"/>
              </a:rPr>
              <a:t>→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540126" y="3213101"/>
            <a:ext cx="1584325" cy="2519363"/>
            <a:chOff x="3540126" y="3213101"/>
            <a:chExt cx="1584325" cy="2519363"/>
          </a:xfrm>
        </p:grpSpPr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2C4FB-F7BE-4C16-9DAE-8D07C9168D1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en-US" altLang="zh-CN" dirty="0" smtClean="0"/>
              <a:t>]# 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8075614" y="1412875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7643813" y="1865314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8220075" y="22606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7859714" y="2168526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7786689" y="29606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8221663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8220075" y="432911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7643813" y="46529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 flipH="1">
            <a:off x="7715251" y="3536951"/>
            <a:ext cx="576263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>
            <a:off x="7643813" y="54451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9228139" y="33210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7751763" y="3176588"/>
            <a:ext cx="122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ch=]  ?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7462838" y="38608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8578850" y="3536950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7462839" y="33210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7607301" y="25654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P(X)</a:t>
            </a:r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8218488" y="296068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8904288" y="3897313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25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F1318-563A-47A9-99FF-706B1A8A976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en-US" altLang="zh-CN" dirty="0" smtClean="0"/>
              <a:t>] #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</a:p>
        </p:txBody>
      </p:sp>
      <p:sp>
        <p:nvSpPr>
          <p:cNvPr id="18437" name="AutoShape 40"/>
          <p:cNvSpPr>
            <a:spLocks noChangeArrowheads="1"/>
          </p:cNvSpPr>
          <p:nvPr/>
        </p:nvSpPr>
        <p:spPr bwMode="auto">
          <a:xfrm>
            <a:off x="7427914" y="1258888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67305" name="Rectangle 41"/>
          <p:cNvSpPr>
            <a:spLocks noChangeArrowheads="1"/>
          </p:cNvSpPr>
          <p:nvPr/>
        </p:nvSpPr>
        <p:spPr bwMode="auto">
          <a:xfrm>
            <a:off x="6996113" y="1711325"/>
            <a:ext cx="12239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8439" name="Line 42"/>
          <p:cNvSpPr>
            <a:spLocks noChangeShapeType="1"/>
          </p:cNvSpPr>
          <p:nvPr/>
        </p:nvSpPr>
        <p:spPr bwMode="auto">
          <a:xfrm>
            <a:off x="7572375" y="210661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07" name="Text Box 43"/>
          <p:cNvSpPr txBox="1">
            <a:spLocks noChangeArrowheads="1"/>
          </p:cNvSpPr>
          <p:nvPr/>
        </p:nvSpPr>
        <p:spPr bwMode="auto">
          <a:xfrm>
            <a:off x="6996113" y="23637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ch=a?</a:t>
            </a:r>
          </a:p>
        </p:txBody>
      </p:sp>
      <p:sp>
        <p:nvSpPr>
          <p:cNvPr id="18441" name="Line 44"/>
          <p:cNvSpPr>
            <a:spLocks noChangeShapeType="1"/>
          </p:cNvSpPr>
          <p:nvPr/>
        </p:nvSpPr>
        <p:spPr bwMode="auto">
          <a:xfrm flipH="1">
            <a:off x="6780214" y="2681288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6203951" y="306863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8443" name="Line 46"/>
          <p:cNvSpPr>
            <a:spLocks noChangeShapeType="1"/>
          </p:cNvSpPr>
          <p:nvPr/>
        </p:nvSpPr>
        <p:spPr bwMode="auto">
          <a:xfrm>
            <a:off x="6780213" y="345598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11" name="Rectangle 47"/>
          <p:cNvSpPr>
            <a:spLocks noChangeArrowheads="1"/>
          </p:cNvSpPr>
          <p:nvPr/>
        </p:nvSpPr>
        <p:spPr bwMode="auto">
          <a:xfrm>
            <a:off x="6203951" y="377983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18445" name="Line 48"/>
          <p:cNvSpPr>
            <a:spLocks noChangeShapeType="1"/>
          </p:cNvSpPr>
          <p:nvPr/>
        </p:nvSpPr>
        <p:spPr bwMode="auto">
          <a:xfrm>
            <a:off x="6780213" y="4168776"/>
            <a:ext cx="0" cy="159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Line 49"/>
          <p:cNvSpPr>
            <a:spLocks noChangeShapeType="1"/>
          </p:cNvSpPr>
          <p:nvPr/>
        </p:nvSpPr>
        <p:spPr bwMode="auto">
          <a:xfrm>
            <a:off x="7643813" y="2681289"/>
            <a:ext cx="1223962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50"/>
          <p:cNvSpPr>
            <a:spLocks noChangeShapeType="1"/>
          </p:cNvSpPr>
          <p:nvPr/>
        </p:nvSpPr>
        <p:spPr bwMode="auto">
          <a:xfrm>
            <a:off x="9588500" y="42465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15" name="Rectangle 51"/>
          <p:cNvSpPr>
            <a:spLocks noChangeArrowheads="1"/>
          </p:cNvSpPr>
          <p:nvPr/>
        </p:nvSpPr>
        <p:spPr bwMode="auto">
          <a:xfrm>
            <a:off x="9012238" y="457041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18449" name="Line 52"/>
          <p:cNvSpPr>
            <a:spLocks noChangeShapeType="1"/>
          </p:cNvSpPr>
          <p:nvPr/>
        </p:nvSpPr>
        <p:spPr bwMode="auto">
          <a:xfrm>
            <a:off x="8651875" y="57943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17" name="Text Box 53"/>
          <p:cNvSpPr txBox="1">
            <a:spLocks noChangeArrowheads="1"/>
          </p:cNvSpPr>
          <p:nvPr/>
        </p:nvSpPr>
        <p:spPr bwMode="auto">
          <a:xfrm>
            <a:off x="6851651" y="25479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7318" name="Text Box 54"/>
          <p:cNvSpPr txBox="1">
            <a:spLocks noChangeArrowheads="1"/>
          </p:cNvSpPr>
          <p:nvPr/>
        </p:nvSpPr>
        <p:spPr bwMode="auto">
          <a:xfrm>
            <a:off x="8507414" y="25542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8452" name="Line 55"/>
          <p:cNvSpPr>
            <a:spLocks noChangeShapeType="1"/>
          </p:cNvSpPr>
          <p:nvPr/>
        </p:nvSpPr>
        <p:spPr bwMode="auto">
          <a:xfrm flipH="1">
            <a:off x="8077201" y="3462338"/>
            <a:ext cx="5762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20" name="Rectangle 56"/>
          <p:cNvSpPr>
            <a:spLocks noChangeArrowheads="1"/>
          </p:cNvSpPr>
          <p:nvPr/>
        </p:nvSpPr>
        <p:spPr bwMode="auto">
          <a:xfrm>
            <a:off x="7356476" y="3778250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67321" name="Text Box 57"/>
          <p:cNvSpPr txBox="1">
            <a:spLocks noChangeArrowheads="1"/>
          </p:cNvSpPr>
          <p:nvPr/>
        </p:nvSpPr>
        <p:spPr bwMode="auto">
          <a:xfrm>
            <a:off x="8075614" y="333851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67322" name="Rectangle 58"/>
          <p:cNvSpPr>
            <a:spLocks noChangeArrowheads="1"/>
          </p:cNvSpPr>
          <p:nvPr/>
        </p:nvSpPr>
        <p:spPr bwMode="auto">
          <a:xfrm>
            <a:off x="9012238" y="38227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8456" name="Line 59"/>
          <p:cNvSpPr>
            <a:spLocks noChangeShapeType="1"/>
          </p:cNvSpPr>
          <p:nvPr/>
        </p:nvSpPr>
        <p:spPr bwMode="auto">
          <a:xfrm>
            <a:off x="8940800" y="3444875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24" name="Text Box 60"/>
          <p:cNvSpPr txBox="1">
            <a:spLocks noChangeArrowheads="1"/>
          </p:cNvSpPr>
          <p:nvPr/>
        </p:nvSpPr>
        <p:spPr bwMode="auto">
          <a:xfrm>
            <a:off x="9156701" y="32670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7325" name="Text Box 61"/>
          <p:cNvSpPr txBox="1">
            <a:spLocks noChangeArrowheads="1"/>
          </p:cNvSpPr>
          <p:nvPr/>
        </p:nvSpPr>
        <p:spPr bwMode="auto">
          <a:xfrm>
            <a:off x="8147050" y="3059114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ch=b?</a:t>
            </a:r>
          </a:p>
        </p:txBody>
      </p:sp>
      <p:sp>
        <p:nvSpPr>
          <p:cNvPr id="267326" name="Rectangle 62"/>
          <p:cNvSpPr>
            <a:spLocks noChangeArrowheads="1"/>
          </p:cNvSpPr>
          <p:nvPr/>
        </p:nvSpPr>
        <p:spPr bwMode="auto">
          <a:xfrm>
            <a:off x="8004176" y="622617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8460" name="Line 63"/>
          <p:cNvSpPr>
            <a:spLocks noChangeShapeType="1"/>
          </p:cNvSpPr>
          <p:nvPr/>
        </p:nvSpPr>
        <p:spPr bwMode="auto">
          <a:xfrm>
            <a:off x="9588500" y="4930775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Line 64"/>
          <p:cNvSpPr>
            <a:spLocks noChangeShapeType="1"/>
          </p:cNvSpPr>
          <p:nvPr/>
        </p:nvSpPr>
        <p:spPr bwMode="auto">
          <a:xfrm>
            <a:off x="6743700" y="5794375"/>
            <a:ext cx="284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29" name="Text Box 65"/>
          <p:cNvSpPr txBox="1">
            <a:spLocks noChangeArrowheads="1"/>
          </p:cNvSpPr>
          <p:nvPr/>
        </p:nvSpPr>
        <p:spPr bwMode="auto">
          <a:xfrm>
            <a:off x="6924675" y="4292601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P(B):2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1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57CD9-99BE-49F5-9F10-2D53B5A4C993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accent1"/>
                </a:solidFill>
              </a:rPr>
              <a:t>] #  </a:t>
            </a:r>
            <a:r>
              <a:rPr lang="en-US" altLang="zh-CN" dirty="0" smtClean="0"/>
              <a:t>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X’</a:t>
            </a:r>
            <a:r>
              <a:rPr lang="zh-CN" altLang="en-US" dirty="0" smtClean="0"/>
              <a:t>）</a:t>
            </a:r>
          </a:p>
        </p:txBody>
      </p:sp>
      <p:sp>
        <p:nvSpPr>
          <p:cNvPr id="19461" name="AutoShape 29"/>
          <p:cNvSpPr>
            <a:spLocks noChangeArrowheads="1"/>
          </p:cNvSpPr>
          <p:nvPr/>
        </p:nvSpPr>
        <p:spPr bwMode="auto">
          <a:xfrm>
            <a:off x="8328025" y="1052513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7896226" y="1520825"/>
            <a:ext cx="1223963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9463" name="Line 31"/>
          <p:cNvSpPr>
            <a:spLocks noChangeShapeType="1"/>
          </p:cNvSpPr>
          <p:nvPr/>
        </p:nvSpPr>
        <p:spPr bwMode="auto">
          <a:xfrm>
            <a:off x="8435975" y="19891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32"/>
          <p:cNvSpPr>
            <a:spLocks noChangeShapeType="1"/>
          </p:cNvSpPr>
          <p:nvPr/>
        </p:nvSpPr>
        <p:spPr bwMode="auto">
          <a:xfrm>
            <a:off x="7932738" y="35004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7175501" y="389731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19466" name="Line 34"/>
          <p:cNvSpPr>
            <a:spLocks noChangeShapeType="1"/>
          </p:cNvSpPr>
          <p:nvPr/>
        </p:nvSpPr>
        <p:spPr bwMode="auto">
          <a:xfrm>
            <a:off x="8472488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35"/>
          <p:cNvSpPr>
            <a:spLocks noChangeShapeType="1"/>
          </p:cNvSpPr>
          <p:nvPr/>
        </p:nvSpPr>
        <p:spPr bwMode="auto">
          <a:xfrm flipH="1">
            <a:off x="7896226" y="2744788"/>
            <a:ext cx="5762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8" name="Text Box 36"/>
          <p:cNvSpPr txBox="1">
            <a:spLocks noChangeArrowheads="1"/>
          </p:cNvSpPr>
          <p:nvPr/>
        </p:nvSpPr>
        <p:spPr bwMode="auto">
          <a:xfrm>
            <a:off x="9083676" y="24209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7283451" y="31416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9470" name="Line 38"/>
          <p:cNvSpPr>
            <a:spLocks noChangeShapeType="1"/>
          </p:cNvSpPr>
          <p:nvPr/>
        </p:nvSpPr>
        <p:spPr bwMode="auto">
          <a:xfrm>
            <a:off x="8761414" y="2735263"/>
            <a:ext cx="7191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7751764" y="26003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9352" name="Text Box 40"/>
          <p:cNvSpPr txBox="1">
            <a:spLocks noChangeArrowheads="1"/>
          </p:cNvSpPr>
          <p:nvPr/>
        </p:nvSpPr>
        <p:spPr bwMode="auto">
          <a:xfrm>
            <a:off x="7967663" y="234950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ch=a?</a:t>
            </a:r>
          </a:p>
        </p:txBody>
      </p:sp>
      <p:sp>
        <p:nvSpPr>
          <p:cNvPr id="269353" name="Rectangle 41"/>
          <p:cNvSpPr>
            <a:spLocks noChangeArrowheads="1"/>
          </p:cNvSpPr>
          <p:nvPr/>
        </p:nvSpPr>
        <p:spPr bwMode="auto">
          <a:xfrm>
            <a:off x="7824788" y="55165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9474" name="Line 42"/>
          <p:cNvSpPr>
            <a:spLocks noChangeShapeType="1"/>
          </p:cNvSpPr>
          <p:nvPr/>
        </p:nvSpPr>
        <p:spPr bwMode="auto">
          <a:xfrm>
            <a:off x="7896225" y="4365626"/>
            <a:ext cx="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43"/>
          <p:cNvSpPr>
            <a:spLocks noChangeShapeType="1"/>
          </p:cNvSpPr>
          <p:nvPr/>
        </p:nvSpPr>
        <p:spPr bwMode="auto">
          <a:xfrm flipV="1">
            <a:off x="7896226" y="5084763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6" name="Text Box 44"/>
          <p:cNvSpPr txBox="1">
            <a:spLocks noChangeArrowheads="1"/>
          </p:cNvSpPr>
          <p:nvPr/>
        </p:nvSpPr>
        <p:spPr bwMode="auto">
          <a:xfrm>
            <a:off x="8759825" y="310515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ch=b?</a:t>
            </a:r>
          </a:p>
        </p:txBody>
      </p:sp>
      <p:sp>
        <p:nvSpPr>
          <p:cNvPr id="19477" name="Line 45"/>
          <p:cNvSpPr>
            <a:spLocks noChangeShapeType="1"/>
          </p:cNvSpPr>
          <p:nvPr/>
        </p:nvSpPr>
        <p:spPr bwMode="auto">
          <a:xfrm flipH="1">
            <a:off x="8975725" y="3536951"/>
            <a:ext cx="325438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8" name="Text Box 46"/>
          <p:cNvSpPr txBox="1">
            <a:spLocks noChangeArrowheads="1"/>
          </p:cNvSpPr>
          <p:nvPr/>
        </p:nvSpPr>
        <p:spPr bwMode="auto">
          <a:xfrm>
            <a:off x="8580439" y="33924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19479" name="Line 47"/>
          <p:cNvSpPr>
            <a:spLocks noChangeShapeType="1"/>
          </p:cNvSpPr>
          <p:nvPr/>
        </p:nvSpPr>
        <p:spPr bwMode="auto">
          <a:xfrm>
            <a:off x="8904288" y="40052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60" name="Rectangle 48"/>
          <p:cNvSpPr>
            <a:spLocks noChangeArrowheads="1"/>
          </p:cNvSpPr>
          <p:nvPr/>
        </p:nvSpPr>
        <p:spPr bwMode="auto">
          <a:xfrm>
            <a:off x="8509001" y="432911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269361" name="Rectangle 49"/>
          <p:cNvSpPr>
            <a:spLocks noChangeArrowheads="1"/>
          </p:cNvSpPr>
          <p:nvPr/>
        </p:nvSpPr>
        <p:spPr bwMode="auto">
          <a:xfrm>
            <a:off x="8436768" y="3638551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9482" name="Line 50"/>
          <p:cNvSpPr>
            <a:spLocks noChangeShapeType="1"/>
          </p:cNvSpPr>
          <p:nvPr/>
        </p:nvSpPr>
        <p:spPr bwMode="auto">
          <a:xfrm flipH="1">
            <a:off x="9012238" y="4733926"/>
            <a:ext cx="36512" cy="350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63" name="Text Box 51"/>
          <p:cNvSpPr txBox="1">
            <a:spLocks noChangeArrowheads="1"/>
          </p:cNvSpPr>
          <p:nvPr/>
        </p:nvSpPr>
        <p:spPr bwMode="auto">
          <a:xfrm>
            <a:off x="9982201" y="318611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9484" name="Line 52"/>
          <p:cNvSpPr>
            <a:spLocks noChangeShapeType="1"/>
          </p:cNvSpPr>
          <p:nvPr/>
        </p:nvSpPr>
        <p:spPr bwMode="auto">
          <a:xfrm>
            <a:off x="9659938" y="3500438"/>
            <a:ext cx="68421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9659938" y="3897313"/>
            <a:ext cx="10080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P(B):2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P(X):4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0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24226-D2E0-4C4B-AEAA-EFB2435D9EE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accent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smtClean="0"/>
              <a:t> 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7427914" y="1258888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6996113" y="1711325"/>
            <a:ext cx="12239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7572375" y="210661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6996113" y="23637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ch=a?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H="1">
            <a:off x="6780214" y="2681288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6203951" y="306863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6780213" y="345598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6203951" y="377983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6780213" y="4168776"/>
            <a:ext cx="0" cy="159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7643813" y="2681289"/>
            <a:ext cx="1223962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9588500" y="42465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9012238" y="457041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8651875" y="57943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6851651" y="25479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0354" name="Text Box 18"/>
          <p:cNvSpPr txBox="1">
            <a:spLocks noChangeArrowheads="1"/>
          </p:cNvSpPr>
          <p:nvPr/>
        </p:nvSpPr>
        <p:spPr bwMode="auto">
          <a:xfrm>
            <a:off x="8507414" y="25542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H="1">
            <a:off x="8077201" y="3462338"/>
            <a:ext cx="5762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6" name="Rectangle 20"/>
          <p:cNvSpPr>
            <a:spLocks noChangeArrowheads="1"/>
          </p:cNvSpPr>
          <p:nvPr/>
        </p:nvSpPr>
        <p:spPr bwMode="auto">
          <a:xfrm>
            <a:off x="7356476" y="3778250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8075614" y="333851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9012238" y="38227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8940800" y="3444875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9156701" y="32670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8147050" y="3059114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ch=b?</a:t>
            </a:r>
          </a:p>
        </p:txBody>
      </p:sp>
      <p:sp>
        <p:nvSpPr>
          <p:cNvPr id="270362" name="Rectangle 26"/>
          <p:cNvSpPr>
            <a:spLocks noChangeArrowheads="1"/>
          </p:cNvSpPr>
          <p:nvPr/>
        </p:nvSpPr>
        <p:spPr bwMode="auto">
          <a:xfrm>
            <a:off x="8004176" y="622617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9588500" y="4930775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>
            <a:off x="6743700" y="5794375"/>
            <a:ext cx="284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6924675" y="4292601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P(B):2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74908" y="4982151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P(X):4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F618-00C6-4AAB-B2ED-5A53FB6F182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accent1"/>
                </a:solidFill>
              </a:rPr>
              <a:t>] </a:t>
            </a:r>
            <a:r>
              <a:rPr lang="en-US" altLang="zh-CN" dirty="0" smtClean="0"/>
              <a:t>#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8075614" y="1412875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7643813" y="1865314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8220075" y="22606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7859714" y="2168526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7786689" y="29606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8221663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8220075" y="432911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7643813" y="46529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7715251" y="3536951"/>
            <a:ext cx="576263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7643813" y="54451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9228139" y="33210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7751763" y="3176588"/>
            <a:ext cx="122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ch=]  ?</a:t>
            </a: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7462838" y="38608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8578850" y="3536950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7462839" y="33210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7607301" y="25654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P(X)</a:t>
            </a: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8218488" y="296068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8904288" y="3897313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8435975" y="50498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22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P(B):2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0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ADF7D-49CA-4CEA-B19C-6695C9A9EF15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2968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[a]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#</a:t>
            </a:r>
            <a:r>
              <a:rPr lang="en-US" altLang="zh-CN" dirty="0" smtClean="0"/>
              <a:t>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B’</a:t>
            </a:r>
            <a:r>
              <a:rPr lang="zh-CN" altLang="en-US" dirty="0" smtClean="0"/>
              <a:t>）</a:t>
            </a:r>
          </a:p>
        </p:txBody>
      </p:sp>
      <p:sp>
        <p:nvSpPr>
          <p:cNvPr id="22533" name="AutoShape 23"/>
          <p:cNvSpPr>
            <a:spLocks noChangeArrowheads="1"/>
          </p:cNvSpPr>
          <p:nvPr/>
        </p:nvSpPr>
        <p:spPr bwMode="auto">
          <a:xfrm>
            <a:off x="8040689" y="1701800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7608888" y="2154239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22535" name="Line 25"/>
          <p:cNvSpPr>
            <a:spLocks noChangeShapeType="1"/>
          </p:cNvSpPr>
          <p:nvPr/>
        </p:nvSpPr>
        <p:spPr bwMode="auto">
          <a:xfrm>
            <a:off x="8185150" y="254952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26"/>
          <p:cNvSpPr>
            <a:spLocks noChangeShapeType="1"/>
          </p:cNvSpPr>
          <p:nvPr/>
        </p:nvSpPr>
        <p:spPr bwMode="auto">
          <a:xfrm flipH="1">
            <a:off x="9372600" y="4113214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11" name="Rectangle 27"/>
          <p:cNvSpPr>
            <a:spLocks noChangeArrowheads="1"/>
          </p:cNvSpPr>
          <p:nvPr/>
        </p:nvSpPr>
        <p:spPr bwMode="auto">
          <a:xfrm>
            <a:off x="8759826" y="44370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8543926" y="566102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2539" name="Line 29"/>
          <p:cNvSpPr>
            <a:spLocks noChangeShapeType="1"/>
          </p:cNvSpPr>
          <p:nvPr/>
        </p:nvSpPr>
        <p:spPr bwMode="auto">
          <a:xfrm>
            <a:off x="9191625" y="486886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14" name="Rectangle 30"/>
          <p:cNvSpPr>
            <a:spLocks noChangeArrowheads="1"/>
          </p:cNvSpPr>
          <p:nvPr/>
        </p:nvSpPr>
        <p:spPr bwMode="auto">
          <a:xfrm>
            <a:off x="8688388" y="3608388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P(A)</a:t>
            </a:r>
          </a:p>
        </p:txBody>
      </p:sp>
      <p:sp>
        <p:nvSpPr>
          <p:cNvPr id="272416" name="Text Box 32"/>
          <p:cNvSpPr txBox="1">
            <a:spLocks noChangeArrowheads="1"/>
          </p:cNvSpPr>
          <p:nvPr/>
        </p:nvSpPr>
        <p:spPr bwMode="auto">
          <a:xfrm>
            <a:off x="7932739" y="34655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542" name="Line 33"/>
          <p:cNvSpPr>
            <a:spLocks noChangeShapeType="1"/>
          </p:cNvSpPr>
          <p:nvPr/>
        </p:nvSpPr>
        <p:spPr bwMode="auto">
          <a:xfrm>
            <a:off x="8185150" y="254952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18" name="Text Box 34"/>
          <p:cNvSpPr txBox="1">
            <a:spLocks noChangeArrowheads="1"/>
          </p:cNvSpPr>
          <p:nvPr/>
        </p:nvSpPr>
        <p:spPr bwMode="auto">
          <a:xfrm>
            <a:off x="7608888" y="280670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 ?</a:t>
            </a:r>
          </a:p>
        </p:txBody>
      </p:sp>
      <p:sp>
        <p:nvSpPr>
          <p:cNvPr id="272419" name="Text Box 35"/>
          <p:cNvSpPr txBox="1">
            <a:spLocks noChangeArrowheads="1"/>
          </p:cNvSpPr>
          <p:nvPr/>
        </p:nvSpPr>
        <p:spPr bwMode="auto">
          <a:xfrm>
            <a:off x="6924676" y="29972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2545" name="Line 37"/>
          <p:cNvSpPr>
            <a:spLocks noChangeShapeType="1"/>
          </p:cNvSpPr>
          <p:nvPr/>
        </p:nvSpPr>
        <p:spPr bwMode="auto">
          <a:xfrm>
            <a:off x="8543925" y="3249614"/>
            <a:ext cx="755650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Line 38"/>
          <p:cNvSpPr>
            <a:spLocks noChangeShapeType="1"/>
          </p:cNvSpPr>
          <p:nvPr/>
        </p:nvSpPr>
        <p:spPr bwMode="auto">
          <a:xfrm flipH="1">
            <a:off x="7356476" y="3248026"/>
            <a:ext cx="576263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423" name="Rectangle 39"/>
          <p:cNvSpPr>
            <a:spLocks noChangeArrowheads="1"/>
          </p:cNvSpPr>
          <p:nvPr/>
        </p:nvSpPr>
        <p:spPr bwMode="auto">
          <a:xfrm>
            <a:off x="6743701" y="36449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9228139" y="303371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P(B):4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3" y="1956923"/>
            <a:ext cx="2491956" cy="33759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2193" y="161238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/>
              <a:t>P</a:t>
            </a:r>
            <a:r>
              <a:rPr lang="zh-CN" altLang="en-US" dirty="0" smtClean="0"/>
              <a:t>（</a:t>
            </a:r>
            <a:r>
              <a:rPr lang="en-US" altLang="zh-CN" dirty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E9712-5CF8-4A22-9C92-EE40B8B0184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 smtClean="0"/>
              <a:t>] </a:t>
            </a:r>
            <a:r>
              <a:rPr lang="en-US" altLang="zh-CN" dirty="0" smtClean="0">
                <a:solidFill>
                  <a:schemeClr val="accent1"/>
                </a:solidFill>
              </a:rPr>
              <a:t># </a:t>
            </a:r>
            <a:r>
              <a:rPr lang="en-US" altLang="zh-CN" dirty="0" smtClean="0"/>
              <a:t>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8075614" y="1412875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7643813" y="1865314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8220075" y="22606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7859714" y="2168526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7786689" y="29606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8221663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8220075" y="432911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7643813" y="46529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7715251" y="3536951"/>
            <a:ext cx="576263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7643813" y="54451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9228139" y="33210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7751763" y="3176588"/>
            <a:ext cx="122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ch=]  ?</a:t>
            </a: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7462838" y="3860800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>
            <a:off x="8578850" y="3536950"/>
            <a:ext cx="719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7462839" y="33210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7607301" y="25654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P(X)</a:t>
            </a:r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8218488" y="296068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8904288" y="3897313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8435975" y="50498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P(A):5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22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P(B):4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0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F8C97-36E6-4D86-A51E-1EAE6ACCA3A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a]</a:t>
            </a:r>
            <a:r>
              <a:rPr lang="en-US" altLang="zh-CN" dirty="0" smtClean="0">
                <a:solidFill>
                  <a:schemeClr val="accent1"/>
                </a:solidFill>
              </a:rPr>
              <a:t>#</a:t>
            </a:r>
            <a:r>
              <a:rPr lang="en-US" altLang="zh-CN" dirty="0" smtClean="0"/>
              <a:t> 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8580439" y="1492250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8148638" y="1944689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8724900" y="23399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8148638" y="259715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 ?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8293100" y="1557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8293101" y="23336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H="1">
            <a:off x="7932739" y="2914650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7356476" y="33020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7932738" y="368935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7356476" y="40132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P(B)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7932738" y="44021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8796338" y="2914650"/>
            <a:ext cx="792162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8940801" y="3302000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7283451" y="47672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8004176" y="27813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3427" name="Text Box 19"/>
          <p:cNvSpPr txBox="1">
            <a:spLocks noChangeArrowheads="1"/>
          </p:cNvSpPr>
          <p:nvPr/>
        </p:nvSpPr>
        <p:spPr bwMode="auto">
          <a:xfrm>
            <a:off x="9228139" y="27876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73428" name="Text Box 20"/>
          <p:cNvSpPr txBox="1">
            <a:spLocks noChangeArrowheads="1"/>
          </p:cNvSpPr>
          <p:nvPr/>
        </p:nvSpPr>
        <p:spPr bwMode="auto">
          <a:xfrm>
            <a:off x="8291514" y="3003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8940801" y="3003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7572376" y="43719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主返 </a:t>
              </a: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12721" y="324433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P(A):5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632F6-183E-44F2-8E9E-9F9A35896C1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4214" name="Rectangle 1030"/>
          <p:cNvSpPr>
            <a:spLocks noChangeArrowheads="1"/>
          </p:cNvSpPr>
          <p:nvPr/>
        </p:nvSpPr>
        <p:spPr bwMode="auto">
          <a:xfrm>
            <a:off x="1602364" y="948460"/>
            <a:ext cx="912105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文法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G[A]: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A::=[B    </a:t>
            </a:r>
            <a:r>
              <a:rPr lang="en-US" altLang="zh-CN" sz="2400" b="1" dirty="0">
                <a:ea typeface="仿宋_GB2312" pitchFamily="49" charset="-122"/>
              </a:rPr>
              <a:t>……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①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B::=X] | BA    </a:t>
            </a:r>
            <a:r>
              <a:rPr lang="en-US" altLang="zh-CN" sz="2400" b="1" dirty="0">
                <a:ea typeface="仿宋_GB2312" pitchFamily="49" charset="-122"/>
              </a:rPr>
              <a:t>……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②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X::=Xa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Xb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a | b     </a:t>
            </a:r>
            <a:r>
              <a:rPr lang="en-US" altLang="zh-CN" sz="2400" b="1" dirty="0">
                <a:ea typeface="仿宋_GB2312" pitchFamily="49" charset="-122"/>
              </a:rPr>
              <a:t>……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③</a:t>
            </a:r>
          </a:p>
          <a:p>
            <a:pPr eaLnBrk="1" hangingPunct="1">
              <a:defRPr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解：消除该文法的</a:t>
            </a:r>
            <a:r>
              <a:rPr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左递归和回溯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，得到文法如下：</a:t>
            </a:r>
          </a:p>
          <a:p>
            <a:pPr eaLnBrk="1" hangingPunct="1">
              <a:defRPr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A::=[B   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宋体" panose="02010600030101010101" pitchFamily="2" charset="-122"/>
              </a:rPr>
              <a:t>          </a:t>
            </a:r>
            <a:r>
              <a:rPr lang="zh-CN" altLang="en-US" sz="2000" b="1" dirty="0">
                <a:latin typeface="宋体" panose="02010600030101010101" pitchFamily="2" charset="-122"/>
              </a:rPr>
              <a:t>此文法共有五个非终结符，并且在规则中都是递归出现，故应该编写四个相应的递归子程序：Ｐ（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）、Ｐ（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）、Ｐ（Ｂ</a:t>
            </a:r>
            <a:r>
              <a:rPr lang="zh-CN" altLang="en-US" sz="2000" b="1" dirty="0">
                <a:latin typeface="Courier New" panose="02070309020205020404" pitchFamily="49" charset="0"/>
              </a:rPr>
              <a:t>’</a:t>
            </a:r>
            <a:r>
              <a:rPr lang="zh-CN" altLang="en-US" sz="2000" b="1" dirty="0">
                <a:latin typeface="宋体" panose="02010600030101010101" pitchFamily="2" charset="-122"/>
              </a:rPr>
              <a:t>）、Ｐ（</a:t>
            </a:r>
            <a:r>
              <a:rPr lang="en-US" altLang="zh-CN" sz="2000" b="1" dirty="0"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</a:rPr>
              <a:t>）、Ｐ（</a:t>
            </a:r>
            <a:r>
              <a:rPr lang="en-US" altLang="zh-CN" sz="2000" b="1" dirty="0">
                <a:latin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Courier New" panose="02070309020205020404" pitchFamily="49" charset="0"/>
              </a:rPr>
              <a:t>’</a:t>
            </a:r>
            <a:r>
              <a:rPr lang="zh-CN" altLang="en-US" sz="2000" b="1" dirty="0">
                <a:latin typeface="宋体" panose="02010600030101010101" pitchFamily="2" charset="-122"/>
              </a:rPr>
              <a:t>） 。在第一次执行前，</a:t>
            </a:r>
            <a:r>
              <a:rPr lang="en-US" altLang="zh-CN" sz="2000" b="1" dirty="0" err="1">
                <a:latin typeface="宋体" panose="02010600030101010101" pitchFamily="2" charset="-122"/>
              </a:rPr>
              <a:t>ch</a:t>
            </a:r>
            <a:r>
              <a:rPr lang="zh-CN" altLang="en-US" sz="2000" b="1" dirty="0">
                <a:latin typeface="宋体" panose="02010600030101010101" pitchFamily="2" charset="-122"/>
              </a:rPr>
              <a:t>中已存有输入串中首字符。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9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F8C97-36E6-4D86-A51E-1EAE6ACCA3A3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分析句子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a]</a:t>
            </a:r>
            <a:r>
              <a:rPr lang="en-US" altLang="zh-CN" dirty="0" smtClean="0">
                <a:solidFill>
                  <a:schemeClr val="accent1"/>
                </a:solidFill>
              </a:rPr>
              <a:t>#</a:t>
            </a:r>
            <a:r>
              <a:rPr lang="en-US" altLang="zh-CN" dirty="0" smtClean="0"/>
              <a:t>               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8580439" y="1492250"/>
            <a:ext cx="287337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8148638" y="1944689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8724900" y="23399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8148638" y="259715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 ?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8293100" y="1557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8293101" y="23336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H="1">
            <a:off x="7932739" y="2914650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7356476" y="33020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7932738" y="368935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7356476" y="40132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P(B)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7932738" y="44021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8796338" y="2914650"/>
            <a:ext cx="792162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8940801" y="3302000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7283451" y="47672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8004176" y="27813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3427" name="Text Box 19"/>
          <p:cNvSpPr txBox="1">
            <a:spLocks noChangeArrowheads="1"/>
          </p:cNvSpPr>
          <p:nvPr/>
        </p:nvSpPr>
        <p:spPr bwMode="auto">
          <a:xfrm>
            <a:off x="9228139" y="27876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73428" name="Text Box 20"/>
          <p:cNvSpPr txBox="1">
            <a:spLocks noChangeArrowheads="1"/>
          </p:cNvSpPr>
          <p:nvPr/>
        </p:nvSpPr>
        <p:spPr bwMode="auto">
          <a:xfrm>
            <a:off x="8291514" y="3003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8940801" y="3003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7572376" y="43719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713275" y="2506866"/>
            <a:ext cx="1584325" cy="2519363"/>
            <a:chOff x="3540126" y="3213101"/>
            <a:chExt cx="1584325" cy="2519363"/>
          </a:xfrm>
        </p:grpSpPr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3540126" y="3213101"/>
              <a:ext cx="1584325" cy="2519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/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3540126" y="371633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3540126" y="42211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540126" y="47244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>
              <a:off x="3540126" y="5229225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506490" y="5762981"/>
            <a:ext cx="451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主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返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判断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是否为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#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，如果为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#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则分析成功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5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266D7-A9B4-4251-898E-79BE56D4A33B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80010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FF3399"/>
                </a:solidFill>
              </a:rPr>
              <a:t/>
            </a:r>
            <a:br>
              <a:rPr lang="en-US" altLang="zh-CN" sz="2800" b="1" dirty="0">
                <a:solidFill>
                  <a:srgbClr val="FF3399"/>
                </a:solidFill>
              </a:rPr>
            </a:br>
            <a:r>
              <a:rPr lang="zh-CN" altLang="en-US" sz="2800" b="1" dirty="0">
                <a:solidFill>
                  <a:srgbClr val="FF3399"/>
                </a:solidFill>
              </a:rPr>
              <a:t>Ｐ（</a:t>
            </a:r>
            <a:r>
              <a:rPr lang="en-US" altLang="zh-CN" sz="2800" b="1" dirty="0">
                <a:solidFill>
                  <a:srgbClr val="FF3399"/>
                </a:solidFill>
              </a:rPr>
              <a:t>B’</a:t>
            </a:r>
            <a:r>
              <a:rPr lang="zh-CN" altLang="en-US" sz="2800" b="1" dirty="0">
                <a:solidFill>
                  <a:srgbClr val="FF3399"/>
                </a:solidFill>
              </a:rPr>
              <a:t>）、</a:t>
            </a:r>
            <a:br>
              <a:rPr lang="zh-CN" altLang="en-US" sz="2800" b="1" dirty="0">
                <a:solidFill>
                  <a:srgbClr val="FF3399"/>
                </a:solidFill>
              </a:rPr>
            </a:br>
            <a:r>
              <a:rPr lang="zh-CN" altLang="en-US" sz="2800" b="1" dirty="0">
                <a:solidFill>
                  <a:srgbClr val="FF3399"/>
                </a:solidFill>
              </a:rPr>
              <a:t>Ｐ（</a:t>
            </a:r>
            <a:r>
              <a:rPr lang="en-US" altLang="zh-CN" sz="2800" b="1" dirty="0">
                <a:solidFill>
                  <a:srgbClr val="FF3399"/>
                </a:solidFill>
              </a:rPr>
              <a:t>X’</a:t>
            </a:r>
            <a:r>
              <a:rPr lang="zh-CN" altLang="en-US" sz="2800" b="1" dirty="0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25604" name="Rectangle 78"/>
          <p:cNvSpPr>
            <a:spLocks noChangeArrowheads="1"/>
          </p:cNvSpPr>
          <p:nvPr/>
        </p:nvSpPr>
        <p:spPr bwMode="auto">
          <a:xfrm>
            <a:off x="3108325" y="1952626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/>
              <a:t>B’::=AB’ |</a:t>
            </a:r>
            <a:r>
              <a:rPr lang="en-US" altLang="zh-CN" sz="2400" b="1" dirty="0">
                <a:solidFill>
                  <a:schemeClr val="accent1"/>
                </a:solidFill>
              </a:rPr>
              <a:t>ε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/>
              <a:t>X’::= </a:t>
            </a:r>
            <a:r>
              <a:rPr lang="en-US" altLang="zh-CN" sz="2400" b="1" dirty="0" err="1"/>
              <a:t>aX</a:t>
            </a:r>
            <a:r>
              <a:rPr lang="en-US" altLang="zh-CN" sz="2400" b="1" dirty="0"/>
              <a:t>’ | </a:t>
            </a:r>
            <a:r>
              <a:rPr lang="en-US" altLang="zh-CN" sz="2400" b="1" dirty="0" err="1"/>
              <a:t>bX</a:t>
            </a:r>
            <a:r>
              <a:rPr lang="en-US" altLang="zh-CN" sz="2400" b="1" dirty="0"/>
              <a:t>’ |</a:t>
            </a:r>
            <a:r>
              <a:rPr lang="en-US" altLang="zh-CN" sz="2400" b="1" dirty="0">
                <a:solidFill>
                  <a:schemeClr val="accent1"/>
                </a:solidFill>
              </a:rPr>
              <a:t>ε</a:t>
            </a:r>
          </a:p>
        </p:txBody>
      </p:sp>
      <p:pic>
        <p:nvPicPr>
          <p:cNvPr id="148560" name="Picture 80" descr="3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1" y="1881189"/>
            <a:ext cx="11160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561" name="Rectangle 81"/>
          <p:cNvSpPr>
            <a:spLocks noChangeArrowheads="1"/>
          </p:cNvSpPr>
          <p:nvPr/>
        </p:nvSpPr>
        <p:spPr bwMode="auto">
          <a:xfrm>
            <a:off x="3035300" y="3681413"/>
            <a:ext cx="586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/>
              <a:t>求解</a:t>
            </a:r>
            <a:r>
              <a:rPr lang="en-US" altLang="zh-CN" sz="2400" b="1" dirty="0"/>
              <a:t>FOLLOW(B’)</a:t>
            </a:r>
            <a:r>
              <a:rPr lang="zh-CN" altLang="en-US" sz="2400" b="1" dirty="0"/>
              <a:t>和  </a:t>
            </a:r>
            <a:r>
              <a:rPr lang="en-US" altLang="zh-CN" sz="2400" b="1" dirty="0"/>
              <a:t>FOLLOW( X’)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pic>
        <p:nvPicPr>
          <p:cNvPr id="148562" name="Picture 82" descr="7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3824288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036322" y="5001876"/>
            <a:ext cx="773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(</a:t>
            </a:r>
            <a:r>
              <a:rPr lang="zh-CN" altLang="en-US" dirty="0"/>
              <a:t>当前读来的输入</a:t>
            </a:r>
            <a:r>
              <a:rPr lang="zh-CN" altLang="en-US" dirty="0" smtClean="0"/>
              <a:t>符号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 </a:t>
            </a:r>
            <a:r>
              <a:rPr lang="en-US" altLang="zh-CN" dirty="0" smtClean="0"/>
              <a:t>FOLLOW(</a:t>
            </a:r>
            <a:r>
              <a:rPr lang="en-US" altLang="zh-CN" b="1" dirty="0">
                <a:solidFill>
                  <a:srgbClr val="FF3399"/>
                </a:solidFill>
              </a:rPr>
              <a:t>B’</a:t>
            </a:r>
            <a:r>
              <a:rPr lang="en-US" altLang="zh-CN" dirty="0" smtClean="0"/>
              <a:t>))  </a:t>
            </a:r>
            <a:endParaRPr lang="en-US" altLang="zh-CN" dirty="0"/>
          </a:p>
          <a:p>
            <a:r>
              <a:rPr lang="en-US" altLang="zh-CN" dirty="0"/>
              <a:t>    error( 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495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42F15-7D11-4DA9-A719-94D44B12ECD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296863"/>
            <a:ext cx="9144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2)</a:t>
            </a:r>
            <a:r>
              <a:rPr lang="zh-CN" altLang="en-US" dirty="0" smtClean="0">
                <a:latin typeface="宋体" panose="02010600030101010101" pitchFamily="2" charset="-122"/>
              </a:rPr>
              <a:t>后继终结符号集合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 ② </a:t>
            </a:r>
            <a:r>
              <a:rPr lang="zh-CN" altLang="en-US" b="1" dirty="0" smtClean="0">
                <a:latin typeface="宋体" panose="02010600030101010101" pitchFamily="2" charset="-122"/>
              </a:rPr>
              <a:t>构造后继符号集合</a:t>
            </a:r>
            <a:r>
              <a:rPr lang="en-US" altLang="zh-CN" b="1" dirty="0" smtClean="0">
                <a:latin typeface="宋体" panose="02010600030101010101" pitchFamily="2" charset="-122"/>
              </a:rPr>
              <a:t>FOLLOW</a:t>
            </a:r>
            <a:r>
              <a:rPr lang="zh-CN" altLang="en-US" b="1" dirty="0" smtClean="0">
                <a:latin typeface="宋体" panose="02010600030101010101" pitchFamily="2" charset="-122"/>
              </a:rPr>
              <a:t>的算法（方法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对文法中每个非终结符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，为了构造ＦＯＬＬＯＷ（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），可反复应用如下规则，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直到每个ＦＯＬＬＯＷ集不再扩大为止</a:t>
            </a:r>
            <a:r>
              <a:rPr lang="en-US" altLang="zh-CN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400" b="1" dirty="0">
                <a:latin typeface="宋体" panose="02010600030101010101" pitchFamily="2" charset="-122"/>
              </a:rPr>
              <a:t>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a.</a:t>
            </a:r>
            <a:r>
              <a:rPr lang="zh-CN" altLang="en-US" sz="2400" b="1" dirty="0">
                <a:latin typeface="宋体" panose="02010600030101010101" pitchFamily="2" charset="-122"/>
              </a:rPr>
              <a:t>对于文法的开始符号Ｓ，令</a:t>
            </a:r>
            <a:r>
              <a:rPr lang="en-US" altLang="zh-CN" sz="2400" b="1" dirty="0">
                <a:latin typeface="宋体" panose="02010600030101010101" pitchFamily="2" charset="-122"/>
              </a:rPr>
              <a:t>#∈</a:t>
            </a:r>
            <a:r>
              <a:rPr lang="zh-CN" altLang="en-US" sz="2400" b="1" dirty="0">
                <a:latin typeface="宋体" panose="02010600030101010101" pitchFamily="2" charset="-122"/>
              </a:rPr>
              <a:t>ＦＯＬＬＯＷ（Ｓ）。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因为 </a:t>
            </a:r>
            <a:r>
              <a:rPr lang="en-US" altLang="zh-CN" sz="2400" b="1" dirty="0"/>
              <a:t>S 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宋体" panose="02010600030101010101" pitchFamily="2" charset="-122"/>
              </a:rPr>
              <a:t>* </a:t>
            </a:r>
            <a:r>
              <a:rPr lang="en-US" altLang="zh-CN" sz="2400" b="1" dirty="0"/>
              <a:t>S   </a:t>
            </a:r>
            <a:r>
              <a:rPr lang="zh-CN" altLang="en-US" sz="2400" b="1" dirty="0"/>
              <a:t>由</a:t>
            </a:r>
            <a:r>
              <a:rPr lang="zh-CN" altLang="en-US" sz="2400" b="1" dirty="0">
                <a:latin typeface="宋体" panose="02010600030101010101" pitchFamily="2" charset="-122"/>
              </a:rPr>
              <a:t>定义</a:t>
            </a:r>
            <a:r>
              <a:rPr lang="en-US" altLang="zh-CN" sz="2400" b="1" dirty="0">
                <a:latin typeface="宋体" panose="02010600030101010101" pitchFamily="2" charset="-122"/>
              </a:rPr>
              <a:t>#∈FOLLOW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））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宋体" panose="02010600030101010101" pitchFamily="2" charset="-122"/>
              </a:rPr>
              <a:t>若文法中有形如Ａ∷＝</a:t>
            </a:r>
            <a:r>
              <a:rPr lang="en-US" altLang="zh-CN" sz="2400" b="1" dirty="0">
                <a:latin typeface="宋体" panose="02010600030101010101" pitchFamily="2" charset="-122"/>
              </a:rPr>
              <a:t>α</a:t>
            </a:r>
            <a:r>
              <a:rPr lang="zh-CN" altLang="en-US" sz="2400" b="1" dirty="0">
                <a:latin typeface="宋体" panose="02010600030101010101" pitchFamily="2" charset="-122"/>
              </a:rPr>
              <a:t>Ｂ</a:t>
            </a:r>
            <a:r>
              <a:rPr lang="en-US" altLang="zh-CN" sz="2400" b="1" dirty="0">
                <a:latin typeface="宋体" panose="02010600030101010101" pitchFamily="2" charset="-122"/>
              </a:rPr>
              <a:t>β</a:t>
            </a:r>
            <a:r>
              <a:rPr lang="zh-CN" altLang="en-US" sz="2400" b="1" dirty="0">
                <a:latin typeface="宋体" panose="02010600030101010101" pitchFamily="2" charset="-122"/>
              </a:rPr>
              <a:t>的规则，且</a:t>
            </a:r>
            <a:r>
              <a:rPr lang="en-US" altLang="zh-CN" sz="2400" b="1" dirty="0">
                <a:latin typeface="宋体" panose="02010600030101010101" pitchFamily="2" charset="-122"/>
              </a:rPr>
              <a:t>β≠ε</a:t>
            </a:r>
            <a:r>
              <a:rPr lang="zh-CN" altLang="en-US" sz="2400" b="1" dirty="0">
                <a:latin typeface="宋体" panose="02010600030101010101" pitchFamily="2" charset="-122"/>
              </a:rPr>
              <a:t>，则将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</a:t>
            </a:r>
            <a:r>
              <a:rPr lang="en-US" altLang="zh-CN" sz="2400" b="1" dirty="0">
                <a:latin typeface="宋体" panose="02010600030101010101" pitchFamily="2" charset="-122"/>
              </a:rPr>
              <a:t>FIRST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β</a:t>
            </a:r>
            <a:r>
              <a:rPr lang="zh-CN" altLang="en-US" sz="2400" b="1" dirty="0">
                <a:latin typeface="宋体" panose="02010600030101010101" pitchFamily="2" charset="-122"/>
              </a:rPr>
              <a:t>）中一切非</a:t>
            </a:r>
            <a:r>
              <a:rPr lang="en-US" altLang="zh-CN" sz="2400" b="1" dirty="0">
                <a:latin typeface="宋体" panose="02010600030101010101" pitchFamily="2" charset="-122"/>
              </a:rPr>
              <a:t>ε</a:t>
            </a:r>
            <a:r>
              <a:rPr lang="zh-CN" altLang="en-US" sz="2400" b="1" dirty="0">
                <a:latin typeface="宋体" panose="02010600030101010101" pitchFamily="2" charset="-122"/>
              </a:rPr>
              <a:t>符号加进ＦＯＬＬＯＷ（Ｂ）中。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c.</a:t>
            </a:r>
            <a:r>
              <a:rPr lang="zh-CN" altLang="en-US" sz="2400" b="1" dirty="0">
                <a:latin typeface="宋体" panose="02010600030101010101" pitchFamily="2" charset="-122"/>
              </a:rPr>
              <a:t>若文法中有形如Ａ∷＝</a:t>
            </a:r>
            <a:r>
              <a:rPr lang="en-US" altLang="zh-CN" sz="2400" b="1" dirty="0">
                <a:latin typeface="宋体" panose="02010600030101010101" pitchFamily="2" charset="-122"/>
              </a:rPr>
              <a:t>αB</a:t>
            </a:r>
            <a:r>
              <a:rPr lang="zh-CN" altLang="en-US" sz="2400" b="1" dirty="0">
                <a:latin typeface="宋体" panose="02010600030101010101" pitchFamily="2" charset="-122"/>
              </a:rPr>
              <a:t>或Ａ∷＝</a:t>
            </a:r>
            <a:r>
              <a:rPr lang="en-US" altLang="zh-CN" sz="2400" b="1" dirty="0">
                <a:latin typeface="宋体" panose="02010600030101010101" pitchFamily="2" charset="-122"/>
              </a:rPr>
              <a:t>αBβ</a:t>
            </a:r>
            <a:r>
              <a:rPr lang="zh-CN" altLang="en-US" sz="2400" b="1" dirty="0">
                <a:latin typeface="宋体" panose="02010600030101010101" pitchFamily="2" charset="-122"/>
              </a:rPr>
              <a:t>的规则，且</a:t>
            </a:r>
            <a:r>
              <a:rPr lang="en-US" altLang="zh-CN" sz="2400" b="1" dirty="0">
                <a:latin typeface="宋体" panose="02010600030101010101" pitchFamily="2" charset="-122"/>
              </a:rPr>
              <a:t>β 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宋体" panose="02010600030101010101" pitchFamily="2" charset="-122"/>
              </a:rPr>
              <a:t>*ε</a:t>
            </a:r>
            <a:r>
              <a:rPr lang="zh-CN" altLang="en-US" sz="2400" b="1" dirty="0">
                <a:latin typeface="宋体" panose="02010600030101010101" pitchFamily="2" charset="-122"/>
              </a:rPr>
              <a:t>，则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ＦＯＬＬＯＷ（Ａ）中全部终结符均属于ＦＯＬＬＯＷ（Ｂ）</a:t>
            </a:r>
          </a:p>
        </p:txBody>
      </p:sp>
    </p:spTree>
    <p:extLst>
      <p:ext uri="{BB962C8B-B14F-4D97-AF65-F5344CB8AC3E}">
        <p14:creationId xmlns:p14="http://schemas.microsoft.com/office/powerpoint/2010/main" val="307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32FE2-7AEA-47C4-AA7E-93180A637742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2063750" y="441325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A::=[B   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B::=X]B</a:t>
            </a:r>
            <a:r>
              <a:rPr lang="en-US" altLang="zh-CN" sz="2400" b="1" dirty="0">
                <a:solidFill>
                  <a:srgbClr val="7030A0"/>
                </a:solidFill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en-US" altLang="zh-CN" sz="2400" b="1" dirty="0">
                <a:solidFill>
                  <a:srgbClr val="7030A0"/>
                </a:solidFill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solidFill>
                  <a:srgbClr val="7030A0"/>
                </a:solidFill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|ε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|ε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2063750" y="3284538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FOLLOW(A) </a:t>
            </a:r>
            <a:r>
              <a:rPr lang="en-US" altLang="zh-CN" sz="1800" b="1"/>
              <a:t>∈</a:t>
            </a:r>
            <a:r>
              <a:rPr lang="en-US" altLang="zh-CN" sz="1800"/>
              <a:t> </a:t>
            </a:r>
            <a:r>
              <a:rPr lang="en-US" altLang="zh-CN" sz="2400" b="1"/>
              <a:t>FOLLOW(B) </a:t>
            </a:r>
            <a:r>
              <a:rPr lang="en-US" altLang="zh-CN" sz="1800" b="1"/>
              <a:t>∈</a:t>
            </a:r>
            <a:r>
              <a:rPr lang="en-US" altLang="zh-CN" sz="1800"/>
              <a:t> </a:t>
            </a:r>
            <a:r>
              <a:rPr lang="en-US" altLang="zh-CN" sz="2400" b="1"/>
              <a:t>FOLLOW(B’)</a:t>
            </a:r>
          </a:p>
        </p:txBody>
      </p:sp>
    </p:spTree>
    <p:extLst>
      <p:ext uri="{BB962C8B-B14F-4D97-AF65-F5344CB8AC3E}">
        <p14:creationId xmlns:p14="http://schemas.microsoft.com/office/powerpoint/2010/main" val="40180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7F318-D9EE-4D9A-BEE1-CEF72C79F657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1813" y="533400"/>
            <a:ext cx="86868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构造头终结符号集合</a:t>
            </a: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FIRST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的算法（</a:t>
            </a:r>
            <a:r>
              <a:rPr lang="en-US" altLang="zh-CN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宋体" panose="02010600030101010101" pitchFamily="2" charset="-122"/>
              </a:rPr>
              <a:t>对于文法中的每一个文法符Ｘ∈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Ｖ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Ｎ</a:t>
            </a:r>
            <a:r>
              <a:rPr lang="zh-CN" altLang="en-US" sz="2000" b="1" dirty="0">
                <a:latin typeface="宋体" panose="02010600030101010101" pitchFamily="2" charset="-122"/>
              </a:rPr>
              <a:t>ＵＶ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Ｔ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，构造ＦＩＲＳＴ（Ｘ）时，只要连续使用下列规则，</a:t>
            </a:r>
            <a:r>
              <a:rPr lang="zh-CN" altLang="en-US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直至每个ＦＩＲＳＴ集不再扩大为止。</a:t>
            </a:r>
          </a:p>
          <a:p>
            <a:pPr algn="just" eaLnBrk="1" hangingPunct="1">
              <a:buFontTx/>
              <a:buNone/>
            </a:pPr>
            <a:endParaRPr lang="zh-CN" altLang="en-US" sz="2000" b="1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a.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X∈</a:t>
            </a:r>
            <a:r>
              <a:rPr lang="zh-CN" altLang="en-US" sz="2000" b="1" dirty="0">
                <a:latin typeface="宋体" panose="02010600030101010101" pitchFamily="2" charset="-122"/>
              </a:rPr>
              <a:t>Ｖ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Ｔ</a:t>
            </a:r>
            <a:r>
              <a:rPr lang="zh-CN" altLang="en-US" sz="2000" b="1" dirty="0">
                <a:latin typeface="宋体" panose="02010600030101010101" pitchFamily="2" charset="-122"/>
              </a:rPr>
              <a:t>，则ＦＩＲＳＴ（Ｘ）＝｛Ｘ｝。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b.</a:t>
            </a:r>
            <a:r>
              <a:rPr lang="zh-CN" altLang="en-US" sz="2000" b="1" dirty="0">
                <a:latin typeface="宋体" panose="02010600030101010101" pitchFamily="2" charset="-122"/>
              </a:rPr>
              <a:t>若Ｘ∈Ｖ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Ｎ</a:t>
            </a:r>
            <a:r>
              <a:rPr lang="zh-CN" altLang="en-US" sz="2000" b="1" dirty="0">
                <a:latin typeface="宋体" panose="02010600030101010101" pitchFamily="2" charset="-122"/>
              </a:rPr>
              <a:t>，且有形如Ｘ∷＝</a:t>
            </a:r>
            <a:r>
              <a:rPr lang="en-US" altLang="zh-CN" sz="2000" b="1" dirty="0">
                <a:latin typeface="宋体" panose="02010600030101010101" pitchFamily="2" charset="-122"/>
              </a:rPr>
              <a:t>bβ</a:t>
            </a:r>
            <a:r>
              <a:rPr lang="zh-CN" altLang="en-US" sz="2000" b="1" dirty="0">
                <a:latin typeface="宋体" panose="02010600030101010101" pitchFamily="2" charset="-122"/>
              </a:rPr>
              <a:t>规则（</a:t>
            </a:r>
            <a:r>
              <a:rPr lang="en-US" altLang="zh-CN" sz="2000" b="1" dirty="0">
                <a:latin typeface="宋体" panose="02010600030101010101" pitchFamily="2" charset="-122"/>
              </a:rPr>
              <a:t>b∈</a:t>
            </a:r>
            <a:r>
              <a:rPr lang="zh-CN" altLang="en-US" sz="2000" b="1" dirty="0">
                <a:latin typeface="宋体" panose="02010600030101010101" pitchFamily="2" charset="-122"/>
              </a:rPr>
              <a:t>Ｖ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Ｔ</a:t>
            </a:r>
            <a:r>
              <a:rPr lang="zh-CN" altLang="en-US" sz="2000" b="1" dirty="0">
                <a:latin typeface="宋体" panose="02010600030101010101" pitchFamily="2" charset="-122"/>
              </a:rPr>
              <a:t>），或Ｘ∷＝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的规则，把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或（和）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加入ＦＩＲＳＴ（Ｘ）中。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c.</a:t>
            </a:r>
            <a:r>
              <a:rPr lang="zh-CN" altLang="en-US" sz="2000" b="1" dirty="0">
                <a:latin typeface="宋体" panose="02010600030101010101" pitchFamily="2" charset="-122"/>
              </a:rPr>
              <a:t>设文法Ｇ中有形如Ｘ∷＝Ｙ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１</a:t>
            </a:r>
            <a:r>
              <a:rPr lang="zh-CN" altLang="en-US" sz="2000" b="1" dirty="0">
                <a:latin typeface="宋体" panose="02010600030101010101" pitchFamily="2" charset="-122"/>
              </a:rPr>
              <a:t>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２</a:t>
            </a:r>
            <a:r>
              <a:rPr lang="en-US" altLang="zh-CN" sz="2000" b="1" dirty="0">
                <a:latin typeface="Courier New" panose="02070309020205020404" pitchFamily="49" charset="0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Y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Ｋ</a:t>
            </a:r>
            <a:r>
              <a:rPr lang="zh-CN" altLang="en-US" sz="2000" b="1" dirty="0">
                <a:latin typeface="宋体" panose="02010600030101010101" pitchFamily="2" charset="-122"/>
              </a:rPr>
              <a:t>的规则，若Ｙ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１</a:t>
            </a:r>
            <a:r>
              <a:rPr lang="zh-CN" altLang="en-US" sz="2000" b="1" dirty="0">
                <a:latin typeface="宋体" panose="02010600030101010101" pitchFamily="2" charset="-122"/>
              </a:rPr>
              <a:t>∈Ｖ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Ｎ</a:t>
            </a:r>
            <a:r>
              <a:rPr lang="zh-CN" altLang="en-US" sz="2000" b="1" dirty="0">
                <a:latin typeface="宋体" panose="02010600030101010101" pitchFamily="2" charset="-122"/>
              </a:rPr>
              <a:t>，则将</a:t>
            </a:r>
          </a:p>
          <a:p>
            <a:pPr algn="just" eaLnBrk="1" hangingPunct="1"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FIRST</a:t>
            </a:r>
            <a:r>
              <a:rPr lang="zh-CN" altLang="en-US" sz="2000" b="1" dirty="0">
                <a:latin typeface="宋体" panose="02010600030101010101" pitchFamily="2" charset="-122"/>
              </a:rPr>
              <a:t>（Ｙ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１</a:t>
            </a:r>
            <a:r>
              <a:rPr lang="zh-CN" altLang="en-US" sz="2000" b="1" dirty="0">
                <a:latin typeface="宋体" panose="02010600030101010101" pitchFamily="2" charset="-122"/>
              </a:rPr>
              <a:t>）中一切非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符号加进ＦＩＲＳＴ（Ｘ）中，对于一切</a:t>
            </a:r>
          </a:p>
          <a:p>
            <a:pPr algn="just" eaLnBrk="1" hangingPunct="1"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2≤i≤k</a:t>
            </a:r>
            <a:r>
              <a:rPr lang="zh-CN" altLang="en-US" sz="2000" b="1" dirty="0">
                <a:latin typeface="宋体" panose="02010600030101010101" pitchFamily="2" charset="-122"/>
              </a:rPr>
              <a:t>，若Ｙ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１</a:t>
            </a:r>
            <a:r>
              <a:rPr lang="zh-CN" altLang="en-US" sz="20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，则把Ｙ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中首符号集（除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外）也加进</a:t>
            </a:r>
            <a:r>
              <a:rPr lang="en-US" altLang="zh-CN" sz="2000" b="1" dirty="0">
                <a:latin typeface="宋体" panose="02010600030101010101" pitchFamily="2" charset="-122"/>
              </a:rPr>
              <a:t>FIRST</a:t>
            </a:r>
            <a:r>
              <a:rPr lang="zh-CN" altLang="en-US" sz="2000" b="1" dirty="0">
                <a:latin typeface="宋体" panose="02010600030101010101" pitchFamily="2" charset="-122"/>
              </a:rPr>
              <a:t>（Ｘ）中，如此继续下去，直到Ｙ</a:t>
            </a:r>
            <a:r>
              <a:rPr lang="en-US" altLang="zh-CN" sz="2000" b="1" dirty="0">
                <a:latin typeface="宋体" panose="02010600030101010101" pitchFamily="2" charset="-122"/>
              </a:rPr>
              <a:t>k-1 </a:t>
            </a:r>
            <a:r>
              <a:rPr lang="en-US" altLang="zh-CN" sz="2000" b="1" dirty="0">
                <a:latin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000" b="1" dirty="0">
                <a:latin typeface="宋体" panose="02010600030101010101" pitchFamily="2" charset="-122"/>
              </a:rPr>
              <a:t>*ε</a:t>
            </a:r>
            <a:r>
              <a:rPr lang="zh-CN" altLang="en-US" sz="2000" b="1" dirty="0">
                <a:latin typeface="宋体" panose="02010600030101010101" pitchFamily="2" charset="-122"/>
              </a:rPr>
              <a:t>，则把</a:t>
            </a:r>
            <a:r>
              <a:rPr lang="en-US" altLang="zh-CN" sz="2000" b="1" dirty="0">
                <a:latin typeface="宋体" panose="02010600030101010101" pitchFamily="2" charset="-122"/>
              </a:rPr>
              <a:t>Y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K</a:t>
            </a:r>
            <a:r>
              <a:rPr lang="zh-CN" altLang="en-US" sz="2000" b="1" dirty="0">
                <a:latin typeface="宋体" panose="02010600030101010101" pitchFamily="2" charset="-122"/>
              </a:rPr>
              <a:t>中首符号集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除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外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也入</a:t>
            </a:r>
            <a:r>
              <a:rPr lang="en-US" altLang="zh-CN" sz="2000" b="1" dirty="0">
                <a:latin typeface="宋体" panose="02010600030101010101" pitchFamily="2" charset="-122"/>
              </a:rPr>
              <a:t>FIRST(X)</a:t>
            </a:r>
            <a:r>
              <a:rPr lang="zh-CN" altLang="en-US" sz="2000" b="1" dirty="0">
                <a:latin typeface="宋体" panose="02010600030101010101" pitchFamily="2" charset="-122"/>
              </a:rPr>
              <a:t>中。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d.</a:t>
            </a:r>
            <a:r>
              <a:rPr lang="zh-CN" altLang="en-US" sz="2000" b="1" dirty="0">
                <a:latin typeface="宋体" panose="02010600030101010101" pitchFamily="2" charset="-122"/>
              </a:rPr>
              <a:t>若Ｙ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１</a:t>
            </a:r>
            <a:r>
              <a:rPr lang="zh-CN" altLang="en-US" sz="2000" b="1" dirty="0">
                <a:latin typeface="宋体" panose="02010600030101010101" pitchFamily="2" charset="-122"/>
              </a:rPr>
              <a:t>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２</a:t>
            </a:r>
            <a:r>
              <a:rPr lang="en-US" altLang="zh-CN" sz="2000" b="1" dirty="0">
                <a:latin typeface="Courier New" panose="02070309020205020404" pitchFamily="49" charset="0"/>
              </a:rPr>
              <a:t>…</a:t>
            </a:r>
            <a:r>
              <a:rPr lang="zh-CN" altLang="en-US" sz="2000" b="1" dirty="0">
                <a:latin typeface="宋体" panose="02010600030101010101" pitchFamily="2" charset="-122"/>
              </a:rPr>
              <a:t>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Ｋ</a:t>
            </a:r>
            <a:r>
              <a:rPr lang="zh-CN" altLang="en-US" sz="2000" b="1" dirty="0">
                <a:latin typeface="宋体" panose="02010600030101010101" pitchFamily="2" charset="-122"/>
              </a:rPr>
              <a:t>每个非终结符号都可能推导出空符号串，即</a:t>
            </a:r>
          </a:p>
          <a:p>
            <a:pPr algn="just" eaLnBrk="1" hangingPunct="1"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１</a:t>
            </a:r>
            <a:r>
              <a:rPr lang="zh-CN" altLang="en-US" sz="2000" b="1" dirty="0">
                <a:latin typeface="宋体" panose="02010600030101010101" pitchFamily="2" charset="-122"/>
              </a:rPr>
              <a:t>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２</a:t>
            </a:r>
            <a:r>
              <a:rPr lang="en-US" altLang="zh-CN" sz="2000" b="1" dirty="0">
                <a:latin typeface="Courier New" panose="02070309020205020404" pitchFamily="49" charset="0"/>
              </a:rPr>
              <a:t>…</a:t>
            </a:r>
            <a:r>
              <a:rPr lang="zh-CN" altLang="en-US" sz="2000" b="1" dirty="0">
                <a:latin typeface="宋体" panose="02010600030101010101" pitchFamily="2" charset="-122"/>
              </a:rPr>
              <a:t>Ｙ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Ｋ</a:t>
            </a:r>
            <a:r>
              <a:rPr lang="zh-CN" altLang="en-US" sz="20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000" b="1" baseline="-25000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，则把</a:t>
            </a:r>
            <a:r>
              <a:rPr lang="en-US" altLang="zh-CN" sz="2000" b="1" dirty="0">
                <a:latin typeface="宋体" panose="02010600030101010101" pitchFamily="2" charset="-122"/>
              </a:rPr>
              <a:t>ε</a:t>
            </a:r>
            <a:r>
              <a:rPr lang="zh-CN" altLang="en-US" sz="2000" b="1" dirty="0">
                <a:latin typeface="宋体" panose="02010600030101010101" pitchFamily="2" charset="-122"/>
              </a:rPr>
              <a:t>也加进ＦＩＲＳＴ（Ｘ）中。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1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9A30-713E-4B8E-9A69-B7B5E58B78D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063750" y="441325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A::=[B   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z="2400" b="1" dirty="0">
                <a:solidFill>
                  <a:srgbClr val="7030A0"/>
                </a:solidFill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solidFill>
                  <a:srgbClr val="7030A0"/>
                </a:solidFill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1343026" y="2384425"/>
            <a:ext cx="68040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FIRST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={ [  }   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FIRST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={ a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 }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FIRST( 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)= { a, b ,ε}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FIRST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={ a, b }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FIRST( B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)={ [,ε}</a:t>
            </a:r>
          </a:p>
          <a:p>
            <a:pPr eaLnBrk="1" hangingPunct="1">
              <a:defRPr/>
            </a:pP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739900" y="4365625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FOLLOW(A) </a:t>
            </a:r>
            <a:r>
              <a:rPr lang="en-US" altLang="zh-CN" sz="1800" b="1"/>
              <a:t>∈</a:t>
            </a:r>
            <a:r>
              <a:rPr lang="en-US" altLang="zh-CN" sz="1800"/>
              <a:t> </a:t>
            </a:r>
            <a:r>
              <a:rPr lang="en-US" altLang="zh-CN" sz="2400" b="1"/>
              <a:t>FOLLOW(B) </a:t>
            </a:r>
            <a:r>
              <a:rPr lang="en-US" altLang="zh-CN" sz="1800" b="1"/>
              <a:t>∈</a:t>
            </a:r>
            <a:r>
              <a:rPr lang="en-US" altLang="zh-CN" sz="1800"/>
              <a:t> </a:t>
            </a:r>
            <a:r>
              <a:rPr lang="en-US" altLang="zh-CN" sz="2400" b="1"/>
              <a:t>FOLLOW(B’)</a:t>
            </a:r>
            <a:endParaRPr lang="en-US" altLang="zh-CN" sz="1800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2603500" y="4868863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FIRST( B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)-{ ε}</a:t>
            </a: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5988050" y="4833938"/>
            <a:ext cx="290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</a:rPr>
              <a:t>加入到</a:t>
            </a:r>
            <a:r>
              <a:rPr lang="en-US" altLang="zh-CN" sz="2400" b="1"/>
              <a:t>FOLLOW(A)</a:t>
            </a:r>
            <a:r>
              <a:rPr lang="en-US" altLang="zh-CN" sz="1800"/>
              <a:t> </a:t>
            </a: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2495550" y="5265738"/>
            <a:ext cx="280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        #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5880101" y="5265738"/>
            <a:ext cx="228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∈</a:t>
            </a:r>
            <a:r>
              <a:rPr lang="en-US" altLang="zh-CN" sz="1800"/>
              <a:t> </a:t>
            </a:r>
            <a:r>
              <a:rPr lang="en-US" altLang="zh-CN" sz="2400" b="1"/>
              <a:t>FOLLOW(A)</a:t>
            </a:r>
            <a:r>
              <a:rPr lang="en-US" altLang="zh-CN" sz="1800"/>
              <a:t> </a:t>
            </a: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1847850" y="5805488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                                              FOLLOW(B’) </a:t>
            </a:r>
            <a:r>
              <a:rPr lang="en-US" altLang="zh-CN" sz="1800" b="1"/>
              <a:t>∈</a:t>
            </a:r>
            <a:r>
              <a:rPr lang="en-US" altLang="zh-CN" sz="1800"/>
              <a:t> </a:t>
            </a:r>
            <a:r>
              <a:rPr lang="en-US" altLang="zh-CN" sz="2400" b="1"/>
              <a:t>FOLLOW(A)</a:t>
            </a:r>
            <a:r>
              <a:rPr lang="en-US" altLang="zh-CN" sz="1800"/>
              <a:t> </a:t>
            </a: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5843589" y="404813"/>
            <a:ext cx="68040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={ [  ,# }   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={[  ,#  }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)={ [,#}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={ ] }</a:t>
            </a: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)= { ]}</a:t>
            </a:r>
          </a:p>
          <a:p>
            <a:pPr eaLnBrk="1" hangingPunct="1">
              <a:defRPr/>
            </a:pP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5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10" grpId="0"/>
      <p:bldP spid="251912" grpId="0"/>
      <p:bldP spid="251913" grpId="0"/>
      <p:bldP spid="251914" grpId="0"/>
      <p:bldP spid="251915" grpId="0"/>
      <p:bldP spid="2519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27047-2BE6-4EF9-9970-92134514889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B’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30724" name="AutoShape 3"/>
          <p:cNvSpPr>
            <a:spLocks noChangeArrowheads="1"/>
          </p:cNvSpPr>
          <p:nvPr/>
        </p:nvSpPr>
        <p:spPr bwMode="auto">
          <a:xfrm>
            <a:off x="7248525" y="549275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6816726" y="1001714"/>
            <a:ext cx="12239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7392988" y="13970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816725" y="1628776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ch=#?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6600826" y="1971675"/>
            <a:ext cx="720725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6600825" y="2384426"/>
            <a:ext cx="0" cy="2665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7464426" y="1971675"/>
            <a:ext cx="684213" cy="19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>
            <a:off x="9409114" y="3284539"/>
            <a:ext cx="34925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8832851" y="38608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8472488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1919289" y="908051"/>
            <a:ext cx="3889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B’::=AB’ |ε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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9264651" y="22415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8328026" y="18446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7824788" y="55165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>
            <a:off x="9409113" y="422116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6564313" y="5084763"/>
            <a:ext cx="284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100263" y="2492375"/>
            <a:ext cx="319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)={ [,#}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8724901" y="281622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P(A)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1524000" y="3357563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A::=[B   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7896225" y="213360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ch=[?</a:t>
            </a:r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8616951" y="2511425"/>
            <a:ext cx="684213" cy="19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7643814" y="23495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30746" name="Line 25"/>
          <p:cNvSpPr>
            <a:spLocks noChangeShapeType="1"/>
          </p:cNvSpPr>
          <p:nvPr/>
        </p:nvSpPr>
        <p:spPr bwMode="auto">
          <a:xfrm flipH="1">
            <a:off x="7751764" y="2457450"/>
            <a:ext cx="720725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419851" y="17732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7140576" y="292417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302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F5E7C-439A-4B9E-9A63-C85271D70F0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2027239" y="254000"/>
            <a:ext cx="8112125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1800" b="1" dirty="0"/>
              <a:t>方法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：</a:t>
            </a:r>
            <a:r>
              <a:rPr lang="en-US" altLang="zh-CN" sz="1800" b="1" dirty="0"/>
              <a:t>First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AB’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={ [ }</a:t>
            </a:r>
            <a:r>
              <a:rPr lang="zh-CN" altLang="zh-CN" sz="1800" b="1" dirty="0"/>
              <a:t>，当输入符号是</a:t>
            </a:r>
            <a:r>
              <a:rPr lang="en-US" altLang="zh-CN" sz="1800" b="1" dirty="0"/>
              <a:t>[</a:t>
            </a:r>
            <a:r>
              <a:rPr lang="zh-CN" altLang="zh-CN" sz="1800" b="1" dirty="0"/>
              <a:t>时，使用</a:t>
            </a:r>
            <a:r>
              <a:rPr lang="en-US" altLang="zh-CN" sz="1800" b="1" dirty="0"/>
              <a:t>AB’</a:t>
            </a:r>
            <a:r>
              <a:rPr lang="zh-CN" altLang="zh-CN" sz="1800" b="1" dirty="0"/>
              <a:t>候选式进行处理，遇到空符号串不报错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P(B’):   SCIN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IF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=’[’ { P(A)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   P(B’)}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SCOUT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1800" b="1" dirty="0"/>
              <a:t>方法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： 求解</a:t>
            </a:r>
            <a:r>
              <a:rPr lang="en-US" altLang="zh-CN" sz="1800" b="1" dirty="0"/>
              <a:t>follow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B’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={#</a:t>
            </a:r>
            <a:r>
              <a:rPr lang="zh-CN" altLang="zh-CN" sz="1800" b="1" dirty="0"/>
              <a:t>，</a:t>
            </a:r>
            <a:r>
              <a:rPr lang="en-US" altLang="zh-CN" sz="1800" b="1" dirty="0"/>
              <a:t>[ }</a:t>
            </a:r>
            <a:r>
              <a:rPr lang="zh-CN" altLang="zh-CN" sz="1800" b="1" dirty="0"/>
              <a:t>，并求</a:t>
            </a:r>
            <a:r>
              <a:rPr lang="en-US" altLang="zh-CN" sz="1800" b="1" dirty="0"/>
              <a:t>First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AB’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={ [ }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dirty="0">
                <a:solidFill>
                  <a:srgbClr val="7030A0"/>
                </a:solidFill>
              </a:rPr>
              <a:t>follow</a:t>
            </a:r>
            <a:r>
              <a:rPr lang="zh-CN" altLang="zh-CN" sz="1800" b="1" dirty="0">
                <a:solidFill>
                  <a:srgbClr val="7030A0"/>
                </a:solidFill>
              </a:rPr>
              <a:t>（</a:t>
            </a:r>
            <a:r>
              <a:rPr lang="en-US" altLang="zh-CN" sz="1800" b="1" dirty="0">
                <a:solidFill>
                  <a:srgbClr val="7030A0"/>
                </a:solidFill>
              </a:rPr>
              <a:t>B’</a:t>
            </a:r>
            <a:r>
              <a:rPr lang="zh-CN" altLang="zh-CN" sz="1800" b="1" dirty="0">
                <a:solidFill>
                  <a:srgbClr val="7030A0"/>
                </a:solidFill>
              </a:rPr>
              <a:t>）和</a:t>
            </a:r>
            <a:r>
              <a:rPr lang="en-US" altLang="zh-CN" sz="1800" b="1" dirty="0">
                <a:solidFill>
                  <a:srgbClr val="7030A0"/>
                </a:solidFill>
              </a:rPr>
              <a:t>First(AB )</a:t>
            </a:r>
            <a:r>
              <a:rPr lang="zh-CN" altLang="zh-CN" sz="1800" b="1" dirty="0">
                <a:solidFill>
                  <a:srgbClr val="7030A0"/>
                </a:solidFill>
              </a:rPr>
              <a:t>交集中有 </a:t>
            </a:r>
            <a:r>
              <a:rPr lang="en-US" altLang="zh-CN" sz="1800" b="1" dirty="0">
                <a:solidFill>
                  <a:srgbClr val="7030A0"/>
                </a:solidFill>
              </a:rPr>
              <a:t>[ </a:t>
            </a:r>
            <a:r>
              <a:rPr lang="zh-CN" altLang="zh-CN" sz="1800" b="1" dirty="0">
                <a:solidFill>
                  <a:srgbClr val="7030A0"/>
                </a:solidFill>
              </a:rPr>
              <a:t>，当</a:t>
            </a:r>
            <a:r>
              <a:rPr lang="en-US" altLang="zh-CN" sz="1800" b="1" dirty="0">
                <a:solidFill>
                  <a:srgbClr val="7030A0"/>
                </a:solidFill>
              </a:rPr>
              <a:t>B’</a:t>
            </a:r>
            <a:r>
              <a:rPr lang="zh-CN" altLang="zh-CN" sz="1800" b="1" dirty="0">
                <a:solidFill>
                  <a:srgbClr val="7030A0"/>
                </a:solidFill>
              </a:rPr>
              <a:t>用空符号串进行下一步推导时，看到的就是</a:t>
            </a:r>
            <a:r>
              <a:rPr lang="en-US" altLang="zh-CN" sz="1800" b="1" dirty="0">
                <a:solidFill>
                  <a:srgbClr val="7030A0"/>
                </a:solidFill>
              </a:rPr>
              <a:t>First</a:t>
            </a:r>
            <a:r>
              <a:rPr lang="zh-CN" altLang="zh-CN" sz="1800" b="1" dirty="0">
                <a:solidFill>
                  <a:srgbClr val="7030A0"/>
                </a:solidFill>
              </a:rPr>
              <a:t>（</a:t>
            </a:r>
            <a:r>
              <a:rPr lang="en-US" altLang="zh-CN" sz="1800" b="1" dirty="0">
                <a:solidFill>
                  <a:srgbClr val="7030A0"/>
                </a:solidFill>
              </a:rPr>
              <a:t>AB’</a:t>
            </a:r>
            <a:r>
              <a:rPr lang="zh-CN" altLang="zh-CN" sz="1800" b="1" dirty="0">
                <a:solidFill>
                  <a:srgbClr val="7030A0"/>
                </a:solidFill>
              </a:rPr>
              <a:t>）</a:t>
            </a:r>
            <a:endParaRPr lang="zh-CN" altLang="zh-CN" sz="18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P(B’):   SCIN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IF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=’#’  THEN   SCOUT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ELSE 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IF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=’[’ { P(A)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   P(B’)}ELSE ERROR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SCOUT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1800" b="1" dirty="0"/>
              <a:t>方法</a:t>
            </a:r>
            <a:r>
              <a:rPr lang="en-US" altLang="zh-CN" sz="1800" b="1" dirty="0"/>
              <a:t>3</a:t>
            </a:r>
            <a:r>
              <a:rPr lang="zh-CN" altLang="zh-CN" sz="1800" b="1" dirty="0"/>
              <a:t>： 求解</a:t>
            </a:r>
            <a:r>
              <a:rPr lang="en-US" altLang="zh-CN" sz="1800" b="1" dirty="0"/>
              <a:t>follow</a:t>
            </a:r>
            <a:r>
              <a:rPr lang="zh-CN" altLang="zh-CN" sz="1800" b="1" dirty="0"/>
              <a:t>（</a:t>
            </a:r>
            <a:r>
              <a:rPr lang="en-US" altLang="zh-CN" sz="1800" b="1" dirty="0"/>
              <a:t>B’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={#</a:t>
            </a:r>
            <a:r>
              <a:rPr lang="zh-CN" altLang="zh-CN" sz="1800" b="1" dirty="0"/>
              <a:t>，</a:t>
            </a:r>
            <a:r>
              <a:rPr lang="en-US" altLang="zh-CN" sz="1800" b="1" dirty="0"/>
              <a:t>[ }</a:t>
            </a:r>
            <a:r>
              <a:rPr lang="zh-CN" altLang="zh-CN" sz="1800" b="1" dirty="0"/>
              <a:t>，把报错任务留给了</a:t>
            </a:r>
            <a:r>
              <a:rPr lang="en-US" altLang="zh-CN" sz="1800" b="1" dirty="0"/>
              <a:t>P(A) 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P(B’):   SCIN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IF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=’#’  THEN   SCOUT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ELSE {  P(A)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        P(B’)  }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SCOUT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 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5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D179A-91A4-4560-8D0E-7D1B2F248A1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7248525" y="549275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6816726" y="1001714"/>
            <a:ext cx="12239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7392988" y="13970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6816725" y="1654176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 ] ?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6600826" y="1971675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6600825" y="2349500"/>
            <a:ext cx="0" cy="2700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12"/>
          <p:cNvSpPr>
            <a:spLocks noChangeShapeType="1"/>
          </p:cNvSpPr>
          <p:nvPr/>
        </p:nvSpPr>
        <p:spPr bwMode="auto">
          <a:xfrm>
            <a:off x="7464426" y="1971676"/>
            <a:ext cx="1223963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3"/>
          <p:cNvSpPr>
            <a:spLocks noChangeShapeType="1"/>
          </p:cNvSpPr>
          <p:nvPr/>
        </p:nvSpPr>
        <p:spPr bwMode="auto">
          <a:xfrm>
            <a:off x="7932738" y="35004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7175501" y="389731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33804" name="Line 15"/>
          <p:cNvSpPr>
            <a:spLocks noChangeShapeType="1"/>
          </p:cNvSpPr>
          <p:nvPr/>
        </p:nvSpPr>
        <p:spPr bwMode="auto">
          <a:xfrm>
            <a:off x="8472488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6672264" y="18383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59090" name="Text Box 18"/>
          <p:cNvSpPr txBox="1">
            <a:spLocks noChangeArrowheads="1"/>
          </p:cNvSpPr>
          <p:nvPr/>
        </p:nvSpPr>
        <p:spPr bwMode="auto">
          <a:xfrm>
            <a:off x="8328026" y="18446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 flipH="1">
            <a:off x="7896226" y="2744788"/>
            <a:ext cx="5762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2" name="Rectangle 20"/>
          <p:cNvSpPr>
            <a:spLocks noChangeArrowheads="1"/>
          </p:cNvSpPr>
          <p:nvPr/>
        </p:nvSpPr>
        <p:spPr bwMode="auto">
          <a:xfrm>
            <a:off x="9625013" y="3860800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9083676" y="24209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59094" name="Rectangle 22"/>
          <p:cNvSpPr>
            <a:spLocks noChangeArrowheads="1"/>
          </p:cNvSpPr>
          <p:nvPr/>
        </p:nvSpPr>
        <p:spPr bwMode="auto">
          <a:xfrm>
            <a:off x="7283451" y="31416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33811" name="Line 23"/>
          <p:cNvSpPr>
            <a:spLocks noChangeShapeType="1"/>
          </p:cNvSpPr>
          <p:nvPr/>
        </p:nvSpPr>
        <p:spPr bwMode="auto">
          <a:xfrm>
            <a:off x="8761414" y="2735263"/>
            <a:ext cx="7191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6" name="Text Box 24"/>
          <p:cNvSpPr txBox="1">
            <a:spLocks noChangeArrowheads="1"/>
          </p:cNvSpPr>
          <p:nvPr/>
        </p:nvSpPr>
        <p:spPr bwMode="auto">
          <a:xfrm>
            <a:off x="7751764" y="26003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59097" name="Text Box 25"/>
          <p:cNvSpPr txBox="1">
            <a:spLocks noChangeArrowheads="1"/>
          </p:cNvSpPr>
          <p:nvPr/>
        </p:nvSpPr>
        <p:spPr bwMode="auto">
          <a:xfrm>
            <a:off x="7967663" y="234950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ch=a?</a:t>
            </a:r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7824788" y="55165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33815" name="Line 27"/>
          <p:cNvSpPr>
            <a:spLocks noChangeShapeType="1"/>
          </p:cNvSpPr>
          <p:nvPr/>
        </p:nvSpPr>
        <p:spPr bwMode="auto">
          <a:xfrm>
            <a:off x="7896225" y="4365626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Line 28"/>
          <p:cNvSpPr>
            <a:spLocks noChangeShapeType="1"/>
          </p:cNvSpPr>
          <p:nvPr/>
        </p:nvSpPr>
        <p:spPr bwMode="auto">
          <a:xfrm flipV="1">
            <a:off x="6564314" y="5084763"/>
            <a:ext cx="2484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2" name="Rectangle 30"/>
          <p:cNvSpPr>
            <a:spLocks noChangeArrowheads="1"/>
          </p:cNvSpPr>
          <p:nvPr/>
        </p:nvSpPr>
        <p:spPr bwMode="auto">
          <a:xfrm>
            <a:off x="1524001" y="1"/>
            <a:ext cx="382746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X’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259103" name="Rectangle 31"/>
          <p:cNvSpPr>
            <a:spLocks noChangeArrowheads="1"/>
          </p:cNvSpPr>
          <p:nvPr/>
        </p:nvSpPr>
        <p:spPr bwMode="auto">
          <a:xfrm>
            <a:off x="1919289" y="908051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 aX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bX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</a:t>
            </a:r>
          </a:p>
        </p:txBody>
      </p:sp>
      <p:sp>
        <p:nvSpPr>
          <p:cNvPr id="259104" name="Rectangle 32"/>
          <p:cNvSpPr>
            <a:spLocks noChangeArrowheads="1"/>
          </p:cNvSpPr>
          <p:nvPr/>
        </p:nvSpPr>
        <p:spPr bwMode="auto">
          <a:xfrm>
            <a:off x="2100264" y="2492375"/>
            <a:ext cx="288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FOLLOW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（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)= { ]}</a:t>
            </a:r>
          </a:p>
        </p:txBody>
      </p:sp>
      <p:sp>
        <p:nvSpPr>
          <p:cNvPr id="259105" name="Rectangle 33"/>
          <p:cNvSpPr>
            <a:spLocks noChangeArrowheads="1"/>
          </p:cNvSpPr>
          <p:nvPr/>
        </p:nvSpPr>
        <p:spPr bwMode="auto">
          <a:xfrm>
            <a:off x="1524000" y="3357563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A::=[B   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 |ε</a:t>
            </a:r>
          </a:p>
        </p:txBody>
      </p:sp>
      <p:sp>
        <p:nvSpPr>
          <p:cNvPr id="259106" name="Text Box 34"/>
          <p:cNvSpPr txBox="1">
            <a:spLocks noChangeArrowheads="1"/>
          </p:cNvSpPr>
          <p:nvPr/>
        </p:nvSpPr>
        <p:spPr bwMode="auto">
          <a:xfrm>
            <a:off x="8759825" y="310515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ch=b?</a:t>
            </a:r>
          </a:p>
        </p:txBody>
      </p:sp>
      <p:sp>
        <p:nvSpPr>
          <p:cNvPr id="33822" name="Line 35"/>
          <p:cNvSpPr>
            <a:spLocks noChangeShapeType="1"/>
          </p:cNvSpPr>
          <p:nvPr/>
        </p:nvSpPr>
        <p:spPr bwMode="auto">
          <a:xfrm flipH="1">
            <a:off x="8975725" y="3536951"/>
            <a:ext cx="325438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8" name="Text Box 36"/>
          <p:cNvSpPr txBox="1">
            <a:spLocks noChangeArrowheads="1"/>
          </p:cNvSpPr>
          <p:nvPr/>
        </p:nvSpPr>
        <p:spPr bwMode="auto">
          <a:xfrm>
            <a:off x="9912351" y="32131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33824" name="Line 37"/>
          <p:cNvSpPr>
            <a:spLocks noChangeShapeType="1"/>
          </p:cNvSpPr>
          <p:nvPr/>
        </p:nvSpPr>
        <p:spPr bwMode="auto">
          <a:xfrm>
            <a:off x="9590089" y="3527425"/>
            <a:ext cx="7191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0" name="Text Box 38"/>
          <p:cNvSpPr txBox="1">
            <a:spLocks noChangeArrowheads="1"/>
          </p:cNvSpPr>
          <p:nvPr/>
        </p:nvSpPr>
        <p:spPr bwMode="auto">
          <a:xfrm>
            <a:off x="8580439" y="33924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33826" name="Line 39"/>
          <p:cNvSpPr>
            <a:spLocks noChangeShapeType="1"/>
          </p:cNvSpPr>
          <p:nvPr/>
        </p:nvSpPr>
        <p:spPr bwMode="auto">
          <a:xfrm>
            <a:off x="8904288" y="40052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2" name="Rectangle 40"/>
          <p:cNvSpPr>
            <a:spLocks noChangeArrowheads="1"/>
          </p:cNvSpPr>
          <p:nvPr/>
        </p:nvSpPr>
        <p:spPr bwMode="auto">
          <a:xfrm>
            <a:off x="8509001" y="432911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259113" name="Rectangle 41"/>
          <p:cNvSpPr>
            <a:spLocks noChangeArrowheads="1"/>
          </p:cNvSpPr>
          <p:nvPr/>
        </p:nvSpPr>
        <p:spPr bwMode="auto">
          <a:xfrm>
            <a:off x="8543926" y="371633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33829" name="Line 42"/>
          <p:cNvSpPr>
            <a:spLocks noChangeShapeType="1"/>
          </p:cNvSpPr>
          <p:nvPr/>
        </p:nvSpPr>
        <p:spPr bwMode="auto">
          <a:xfrm flipH="1">
            <a:off x="9012238" y="4760913"/>
            <a:ext cx="365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611313" y="66676"/>
            <a:ext cx="883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利用下面分析表分析符号串</a:t>
            </a:r>
            <a:r>
              <a:rPr lang="en-US" altLang="zh-CN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+)</a:t>
            </a:r>
            <a:r>
              <a:rPr lang="zh-CN" altLang="en-US" sz="24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是否为文法所定义的句子</a:t>
            </a:r>
            <a:endParaRPr lang="zh-CN" altLang="en-US" sz="2400" b="1" dirty="0">
              <a:solidFill>
                <a:srgbClr val="011893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1828800" y="952501"/>
            <a:ext cx="8472488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3000" b="1" dirty="0">
                <a:latin typeface="Times New Roman" panose="02020603050405020304" pitchFamily="18" charset="0"/>
              </a:rPr>
              <a:t>有文法</a:t>
            </a:r>
            <a:r>
              <a:rPr lang="en-US" altLang="zh-CN" sz="3000" b="1" dirty="0">
                <a:latin typeface="Times New Roman" panose="02020603050405020304" pitchFamily="18" charset="0"/>
              </a:rPr>
              <a:t>G[E]: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E→TE’                      E’→+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TE’|ε</a:t>
            </a:r>
            <a:r>
              <a:rPr lang="en-US" altLang="zh-CN" sz="3000" b="1" dirty="0">
                <a:latin typeface="Times New Roman" panose="02020603050405020304" pitchFamily="18" charset="0"/>
              </a:rPr>
              <a:t>               T→FT’ </a:t>
            </a:r>
          </a:p>
          <a:p>
            <a:pPr eaLnBrk="1" hangingPunct="1">
              <a:buFontTx/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T’→*FT’ |ε             F→(E) | 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551238"/>
            <a:ext cx="878205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1841500" y="2946401"/>
            <a:ext cx="416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LL(1)</a:t>
            </a:r>
            <a:r>
              <a:rPr lang="zh-CN" altLang="en-US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分析表如下</a:t>
            </a:r>
            <a:r>
              <a:rPr lang="en-US" altLang="zh-CN" sz="28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41996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11312" y="193676"/>
            <a:ext cx="977296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3700" b="1" dirty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§</a:t>
            </a:r>
            <a:r>
              <a:rPr lang="en-US" altLang="zh-CN" sz="37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4.2.2</a:t>
            </a:r>
            <a:r>
              <a:rPr lang="zh-CN" altLang="en-US" sz="3700" b="1" dirty="0" smtClean="0">
                <a:solidFill>
                  <a:srgbClr val="011893"/>
                </a:solidFill>
                <a:effectLst/>
                <a:latin typeface="Times New Roman" panose="02020603050405020304" pitchFamily="18" charset="0"/>
              </a:rPr>
              <a:t>递归下降分析法</a:t>
            </a:r>
            <a:endParaRPr lang="zh-CN" altLang="en-US" sz="3000" b="1" dirty="0">
              <a:solidFill>
                <a:srgbClr val="011893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89087" y="903288"/>
            <a:ext cx="47163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二、递归子程序构造方法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0" y="1593629"/>
            <a:ext cx="11687175" cy="4737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对文法中每个非终结符号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（它们都分别代表一种语法成分）都编出一个子程序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对于递归出现的非终结符，其相应的子程序中应有递归入口部分（递归入口子程序，取名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ＣＩＮ），以便将返回地址压入栈中。此外，还应有递归出口部分，设此子程序取名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ＣＯＵＴ。以便从地址压入栈中取返回地址</a:t>
            </a:r>
            <a:endParaRPr lang="zh-CN" altLang="en-US" sz="2000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3)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对于规则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U∷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，可用下列方法构造Ｐ（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ＩＦ </a:t>
            </a:r>
            <a:r>
              <a:rPr lang="en-US" altLang="zh-CN" sz="2000" b="1" dirty="0" err="1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ＩＮ  ＦＩ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ＳＴ（Ｘ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）ＴＨＥＮ Ｐ（Ｘ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ＥＬＳＥ ＩＦ </a:t>
            </a:r>
            <a:r>
              <a:rPr lang="en-US" altLang="zh-CN" sz="2000" b="1" dirty="0" err="1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ＩＮ ＦＩＲＳＴ（Ｘ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ＴＨＥＮ Ｐ（Ｘ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ＥＬＳ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…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ＩＦ</a:t>
            </a:r>
            <a:r>
              <a:rPr lang="zh-CN" altLang="en-US" sz="2000" b="1" dirty="0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ＩＮ ＦＩＲＳＴ（Ｘ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ＴＨＥＮ Ｐ（Ｘ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）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ＥＬＳＥ ＥＲＲＯＲ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    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32615" y="4078242"/>
            <a:ext cx="545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其中全程变量</a:t>
            </a:r>
            <a:r>
              <a:rPr lang="en-US" altLang="zh-CN" b="1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ch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中存放了当前输入字符；ＥＲＲＯＲ为出错信息，</a:t>
            </a: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表示源程序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中语法有错。当输入符号遇选择项为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时，就自动认为</a:t>
            </a: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获得了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匹配。</a:t>
            </a:r>
            <a:endParaRPr lang="en-US" altLang="zh-CN" b="1" dirty="0">
              <a:solidFill>
                <a:srgbClr val="0118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21511"/>
            <a:ext cx="11069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4)</a:t>
            </a:r>
            <a:r>
              <a:rPr lang="zh-CN" altLang="en-US" sz="2000" b="1" dirty="0">
                <a:latin typeface="Times New Roman" panose="02020603050405020304" pitchFamily="18" charset="0"/>
              </a:rPr>
              <a:t>对于符号串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１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２</a:t>
            </a:r>
            <a:r>
              <a:rPr lang="en-US" altLang="zh-CN" sz="2000" b="1" dirty="0">
                <a:latin typeface="Times New Roman" panose="02020603050405020304" pitchFamily="18" charset="0"/>
              </a:rPr>
              <a:t>…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latin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000" b="1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Ｖ</a:t>
            </a:r>
            <a:r>
              <a:rPr lang="zh-CN" altLang="en-US" sz="2000" b="1" baseline="-25000" dirty="0">
                <a:solidFill>
                  <a:srgbClr val="011893"/>
                </a:solidFill>
                <a:latin typeface="Times New Roman" panose="02020603050405020304" pitchFamily="18" charset="0"/>
              </a:rPr>
              <a:t>Ｔ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，则Ｐ（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为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b="1" dirty="0" smtClean="0">
                <a:latin typeface="Times New Roman" panose="02020603050405020304" pitchFamily="18" charset="0"/>
              </a:rPr>
              <a:t>ＩＦ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ch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ＴＨＥＮ ＲＥＡＤ（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ch</a:t>
            </a:r>
            <a:r>
              <a:rPr lang="zh-CN" altLang="en-US" sz="2000" b="1" dirty="0">
                <a:latin typeface="Times New Roman" panose="02020603050405020304" pitchFamily="18" charset="0"/>
              </a:rPr>
              <a:t>） ＥＬＳＥ ＥＲＲＯＲ</a:t>
            </a: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</a:rPr>
              <a:t>   这就是说，如果当前文法中的符号与输入符号匹配，则继续读入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下一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个字符至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ch</a:t>
            </a:r>
            <a:r>
              <a:rPr lang="zh-CN" altLang="en-US" sz="2000" b="1" dirty="0">
                <a:latin typeface="Times New Roman" panose="02020603050405020304" pitchFamily="18" charset="0"/>
              </a:rPr>
              <a:t>中；否则表明源程序有错。</a:t>
            </a:r>
            <a:r>
              <a:rPr lang="zh-CN" altLang="en-US" sz="2000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000" b="1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01189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2000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Ｖ</a:t>
            </a:r>
            <a:r>
              <a:rPr lang="zh-CN" altLang="en-US" sz="2000" b="1" baseline="-25000" dirty="0">
                <a:solidFill>
                  <a:srgbClr val="011893"/>
                </a:solidFill>
                <a:latin typeface="Times New Roman" panose="02020603050405020304" pitchFamily="18" charset="0"/>
              </a:rPr>
              <a:t>Ｎ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，则Ｐ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）就  </a:t>
            </a:r>
            <a:r>
              <a:rPr lang="zh-CN" altLang="en-US" sz="2000" b="1" dirty="0">
                <a:latin typeface="Times New Roman" panose="02020603050405020304" pitchFamily="18" charset="0"/>
              </a:rPr>
              <a:t>代表调用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相应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的子程序。</a:t>
            </a:r>
          </a:p>
        </p:txBody>
      </p:sp>
    </p:spTree>
    <p:extLst>
      <p:ext uri="{BB962C8B-B14F-4D97-AF65-F5344CB8AC3E}">
        <p14:creationId xmlns:p14="http://schemas.microsoft.com/office/powerpoint/2010/main" val="11136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 txBox="1">
            <a:spLocks noGrp="1"/>
          </p:cNvSpPr>
          <p:nvPr/>
        </p:nvSpPr>
        <p:spPr bwMode="auto">
          <a:xfrm>
            <a:off x="8534400" y="6324600"/>
            <a:ext cx="19050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A089BE0-E1DC-4667-8622-8041A2DA62E3}" type="slidenum">
              <a:rPr lang="en-US" altLang="zh-CN" sz="1200" b="1"/>
              <a:pPr algn="r" eaLnBrk="1" hangingPunct="1"/>
              <a:t>30</a:t>
            </a:fld>
            <a:endParaRPr lang="en-US" altLang="zh-CN" sz="1200" b="1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1703389" y="85726"/>
            <a:ext cx="8893175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分析过程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现在以输入符号串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+)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为例，列出利用上述算法对此符号串的分析过程如下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2320924" y="858839"/>
            <a:ext cx="7127875" cy="5099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marL="457200" indent="-457200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步骤            分析栈                 余留输入串              所用产生式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#E                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（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  E→TE’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                        (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  T</a:t>
            </a:r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→FT’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#E’T’F                     (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  F→(E)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#E’T’)E(                    (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#E’T’)E     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 #       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E→TE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#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+)#                        T→FT’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+)#     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F→i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+)#                     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+)#                      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→</a:t>
            </a:r>
            <a:r>
              <a:rPr lang="en-US" altLang="zh-CN" sz="32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 ε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dirty="0"/>
              <a:t>                        +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)#                   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→+T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T+                 + )#   </a:t>
            </a:r>
          </a:p>
          <a:p>
            <a:pPr marL="457200" indent="-457200">
              <a:buFontTx/>
              <a:buAutoNum type="arabicParenBoth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# 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                       )#                 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失败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>
            <a:off x="3503614" y="979489"/>
            <a:ext cx="14287" cy="51133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>
            <a:off x="5664200" y="1125538"/>
            <a:ext cx="38100" cy="50990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7608888" y="993775"/>
            <a:ext cx="23812" cy="50990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2397124" y="1241137"/>
            <a:ext cx="70516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4" y="4954746"/>
            <a:ext cx="7418966" cy="20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80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9A90B-5173-4BE0-94B5-200B36111ACD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"/>
            <a:ext cx="35226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构造递归子程序：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A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248525" y="549275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6816726" y="1001714"/>
            <a:ext cx="12239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7392988" y="13970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816725" y="1654176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 ?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6961189" y="61436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6961189" y="139065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6600826" y="1971675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6024563" y="23590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600825" y="27463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6024563" y="30702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P(B)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600825" y="34591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7464426" y="1971675"/>
            <a:ext cx="792163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7608888" y="2359025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5951538" y="3824288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1919288" y="908051"/>
            <a:ext cx="303371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A::=[B 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</a:t>
            </a:r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6672264" y="18383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7896226" y="18446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6959601" y="20605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7608889" y="20605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6240464" y="34290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4" name="文本框 4"/>
          <p:cNvSpPr txBox="1">
            <a:spLocks noChangeArrowheads="1"/>
          </p:cNvSpPr>
          <p:nvPr/>
        </p:nvSpPr>
        <p:spPr bwMode="auto">
          <a:xfrm>
            <a:off x="876302" y="3146222"/>
            <a:ext cx="47164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/>
              <a:t>P(A){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IF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=’[‘  THEN  { 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        READ (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) 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         P(B)  }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ELSE  ERROR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</a:t>
            </a:r>
            <a:endParaRPr lang="zh-CN" altLang="zh-C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smtClean="0"/>
              <a:t>SCOUT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62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3EACE-6B50-49D0-AA82-63481101B87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B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1828800" y="914401"/>
            <a:ext cx="358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B::=X]B’ 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5" name="AutoShape 3"/>
          <p:cNvSpPr>
            <a:spLocks noChangeArrowheads="1"/>
          </p:cNvSpPr>
          <p:nvPr/>
        </p:nvSpPr>
        <p:spPr bwMode="auto">
          <a:xfrm>
            <a:off x="7248525" y="44450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816726" y="496889"/>
            <a:ext cx="12239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7392988" y="8921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7032625" y="800101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6959601" y="159226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7394575" y="371633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9"/>
          <p:cNvSpPr>
            <a:spLocks noChangeShapeType="1"/>
          </p:cNvSpPr>
          <p:nvPr/>
        </p:nvSpPr>
        <p:spPr bwMode="auto">
          <a:xfrm>
            <a:off x="7392988" y="2960688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6816726" y="328453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10253" name="Line 21"/>
          <p:cNvSpPr>
            <a:spLocks noChangeShapeType="1"/>
          </p:cNvSpPr>
          <p:nvPr/>
        </p:nvSpPr>
        <p:spPr bwMode="auto">
          <a:xfrm flipH="1">
            <a:off x="6888163" y="2168526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8328026" y="2528888"/>
            <a:ext cx="12239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>
            <a:off x="6816726" y="40767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46461" name="Text Box 29"/>
          <p:cNvSpPr txBox="1">
            <a:spLocks noChangeArrowheads="1"/>
          </p:cNvSpPr>
          <p:nvPr/>
        </p:nvSpPr>
        <p:spPr bwMode="auto">
          <a:xfrm>
            <a:off x="8401051" y="19526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6924675" y="1808163"/>
            <a:ext cx="122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ch=]  ?</a:t>
            </a: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6635751" y="249237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0259" name="Line 39"/>
          <p:cNvSpPr>
            <a:spLocks noChangeShapeType="1"/>
          </p:cNvSpPr>
          <p:nvPr/>
        </p:nvSpPr>
        <p:spPr bwMode="auto">
          <a:xfrm>
            <a:off x="7751764" y="2168525"/>
            <a:ext cx="7191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6635751" y="19526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146488" name="Rectangle 56"/>
          <p:cNvSpPr>
            <a:spLocks noChangeArrowheads="1"/>
          </p:cNvSpPr>
          <p:nvPr/>
        </p:nvSpPr>
        <p:spPr bwMode="auto">
          <a:xfrm>
            <a:off x="6780213" y="119697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P(X)</a:t>
            </a:r>
          </a:p>
        </p:txBody>
      </p:sp>
      <p:sp>
        <p:nvSpPr>
          <p:cNvPr id="10262" name="Line 57"/>
          <p:cNvSpPr>
            <a:spLocks noChangeShapeType="1"/>
          </p:cNvSpPr>
          <p:nvPr/>
        </p:nvSpPr>
        <p:spPr bwMode="auto">
          <a:xfrm>
            <a:off x="7391400" y="15922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824B2-1D19-4418-8364-307DAE1D325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X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7248525" y="549275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16726" y="1001714"/>
            <a:ext cx="12239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7392988" y="13970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816725" y="1654176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ch=a?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6600826" y="1971675"/>
            <a:ext cx="720725" cy="38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6024563" y="23590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6600825" y="274637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6024563" y="3070225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6600825" y="3459164"/>
            <a:ext cx="0" cy="159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7464426" y="1971676"/>
            <a:ext cx="1223963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9"/>
          <p:cNvSpPr>
            <a:spLocks noChangeShapeType="1"/>
          </p:cNvSpPr>
          <p:nvPr/>
        </p:nvSpPr>
        <p:spPr bwMode="auto">
          <a:xfrm>
            <a:off x="9409113" y="353695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6" name="Rectangle 20"/>
          <p:cNvSpPr>
            <a:spLocks noChangeArrowheads="1"/>
          </p:cNvSpPr>
          <p:nvPr/>
        </p:nvSpPr>
        <p:spPr bwMode="auto">
          <a:xfrm>
            <a:off x="8832851" y="38608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P(X’)</a:t>
            </a:r>
          </a:p>
        </p:txBody>
      </p:sp>
      <p:sp>
        <p:nvSpPr>
          <p:cNvPr id="11280" name="Line 23"/>
          <p:cNvSpPr>
            <a:spLocks noChangeShapeType="1"/>
          </p:cNvSpPr>
          <p:nvPr/>
        </p:nvSpPr>
        <p:spPr bwMode="auto">
          <a:xfrm>
            <a:off x="8472488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1" name="Rectangle 25"/>
          <p:cNvSpPr>
            <a:spLocks noChangeArrowheads="1"/>
          </p:cNvSpPr>
          <p:nvPr/>
        </p:nvSpPr>
        <p:spPr bwMode="auto">
          <a:xfrm>
            <a:off x="1919289" y="908051"/>
            <a:ext cx="3889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X::=aX’ | bX’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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6672264" y="18383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8328026" y="18446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1284" name="Line 36"/>
          <p:cNvSpPr>
            <a:spLocks noChangeShapeType="1"/>
          </p:cNvSpPr>
          <p:nvPr/>
        </p:nvSpPr>
        <p:spPr bwMode="auto">
          <a:xfrm flipH="1">
            <a:off x="7897813" y="2752726"/>
            <a:ext cx="5762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7177088" y="3068638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</p:txBody>
      </p:sp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7896226" y="26289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47495" name="Rectangle 39"/>
          <p:cNvSpPr>
            <a:spLocks noChangeArrowheads="1"/>
          </p:cNvSpPr>
          <p:nvPr/>
        </p:nvSpPr>
        <p:spPr bwMode="auto">
          <a:xfrm>
            <a:off x="8832851" y="3113088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READ</a:t>
            </a:r>
          </a:p>
        </p:txBody>
      </p:sp>
      <p:sp>
        <p:nvSpPr>
          <p:cNvPr id="11288" name="Line 40"/>
          <p:cNvSpPr>
            <a:spLocks noChangeShapeType="1"/>
          </p:cNvSpPr>
          <p:nvPr/>
        </p:nvSpPr>
        <p:spPr bwMode="auto">
          <a:xfrm>
            <a:off x="8761414" y="2735263"/>
            <a:ext cx="71913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98" name="Text Box 42"/>
          <p:cNvSpPr txBox="1">
            <a:spLocks noChangeArrowheads="1"/>
          </p:cNvSpPr>
          <p:nvPr/>
        </p:nvSpPr>
        <p:spPr bwMode="auto">
          <a:xfrm>
            <a:off x="8977314" y="255746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7967663" y="234950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ch=b?</a:t>
            </a:r>
          </a:p>
        </p:txBody>
      </p:sp>
      <p:sp>
        <p:nvSpPr>
          <p:cNvPr id="147500" name="Rectangle 44"/>
          <p:cNvSpPr>
            <a:spLocks noChangeArrowheads="1"/>
          </p:cNvSpPr>
          <p:nvPr/>
        </p:nvSpPr>
        <p:spPr bwMode="auto">
          <a:xfrm>
            <a:off x="7824788" y="55165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1292" name="Line 47"/>
          <p:cNvSpPr>
            <a:spLocks noChangeShapeType="1"/>
          </p:cNvSpPr>
          <p:nvPr/>
        </p:nvSpPr>
        <p:spPr bwMode="auto">
          <a:xfrm>
            <a:off x="9409113" y="422116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3" name="Line 48"/>
          <p:cNvSpPr>
            <a:spLocks noChangeShapeType="1"/>
          </p:cNvSpPr>
          <p:nvPr/>
        </p:nvSpPr>
        <p:spPr bwMode="auto">
          <a:xfrm>
            <a:off x="6564313" y="5084763"/>
            <a:ext cx="284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C81A0-7223-4A02-AE2B-45AE02D5C51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80010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3399"/>
                </a:solidFill>
              </a:rPr>
              <a:t/>
            </a:r>
            <a:br>
              <a:rPr lang="en-US" altLang="zh-CN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B’</a:t>
            </a:r>
            <a:r>
              <a:rPr lang="zh-CN" altLang="en-US" sz="2800" b="1">
                <a:solidFill>
                  <a:srgbClr val="FF3399"/>
                </a:solidFill>
              </a:rPr>
              <a:t>）、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X’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08325" y="1952626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/>
              <a:t>B’::=AB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’ |ε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/>
              <a:t>X’::= </a:t>
            </a:r>
            <a:r>
              <a:rPr lang="en-US" altLang="zh-CN" sz="2400" b="1" dirty="0" err="1"/>
              <a:t>aX</a:t>
            </a:r>
            <a:r>
              <a:rPr lang="en-US" altLang="zh-CN" sz="2400" b="1" dirty="0"/>
              <a:t>’ | </a:t>
            </a:r>
            <a:r>
              <a:rPr lang="en-US" altLang="zh-CN" sz="2400" b="1" dirty="0" err="1"/>
              <a:t>bX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|ε</a:t>
            </a:r>
          </a:p>
        </p:txBody>
      </p:sp>
      <p:pic>
        <p:nvPicPr>
          <p:cNvPr id="261124" name="Picture 4" descr="3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1" y="1881189"/>
            <a:ext cx="11160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F8057-F6F2-48F7-9AB3-B2836B50B002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B’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7248525" y="549275"/>
            <a:ext cx="287338" cy="387350"/>
          </a:xfrm>
          <a:prstGeom prst="downArrow">
            <a:avLst>
              <a:gd name="adj1" fmla="val 50000"/>
              <a:gd name="adj2" fmla="val 33702"/>
            </a:avLst>
          </a:prstGeom>
          <a:solidFill>
            <a:srgbClr val="4F0E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rgbClr val="4F0EF2"/>
              </a:solidFill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816726" y="1001714"/>
            <a:ext cx="12239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7392988" y="1397001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6816725" y="1654176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 </a:t>
            </a:r>
            <a:r>
              <a:rPr lang="zh-CN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ε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H="1">
            <a:off x="6600826" y="1971675"/>
            <a:ext cx="720725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6600825" y="2384426"/>
            <a:ext cx="0" cy="2665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7464425" y="1971676"/>
            <a:ext cx="1403350" cy="449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 flipH="1">
            <a:off x="9409114" y="2852739"/>
            <a:ext cx="34925" cy="1006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8832851" y="38608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8472488" y="5084763"/>
            <a:ext cx="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1919289" y="908051"/>
            <a:ext cx="3889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B’::=AB’ |ε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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6672264" y="183832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8328026" y="1844676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7824788" y="5516563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9409113" y="422116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6564313" y="5084763"/>
            <a:ext cx="284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8759826" y="245745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P(A)</a:t>
            </a:r>
          </a:p>
        </p:txBody>
      </p:sp>
      <p:pic>
        <p:nvPicPr>
          <p:cNvPr id="262166" name="Picture 22" descr="3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1" y="1016001"/>
            <a:ext cx="11160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23527" y="5701786"/>
            <a:ext cx="55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当输入符号遇选择项为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时，就自动认为获得了匹配。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51988-C717-42B7-816F-15CEE83AF5E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3827463" cy="8477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3399"/>
                </a:solidFill>
              </a:rPr>
              <a:t>构造递归子程序</a:t>
            </a:r>
            <a:br>
              <a:rPr lang="zh-CN" altLang="en-US" sz="2800" b="1">
                <a:solidFill>
                  <a:srgbClr val="FF3399"/>
                </a:solidFill>
              </a:rPr>
            </a:br>
            <a:r>
              <a:rPr lang="zh-CN" altLang="en-US" sz="2800" b="1">
                <a:solidFill>
                  <a:srgbClr val="FF3399"/>
                </a:solidFill>
              </a:rPr>
              <a:t>Ｐ（</a:t>
            </a:r>
            <a:r>
              <a:rPr lang="en-US" altLang="zh-CN" sz="2800" b="1">
                <a:solidFill>
                  <a:srgbClr val="FF3399"/>
                </a:solidFill>
              </a:rPr>
              <a:t>B’</a:t>
            </a:r>
            <a:r>
              <a:rPr lang="zh-CN" altLang="en-US" sz="2800" b="1">
                <a:solidFill>
                  <a:srgbClr val="FF3399"/>
                </a:solidFill>
              </a:rPr>
              <a:t>）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1919289" y="908051"/>
            <a:ext cx="3889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B’::=AB’ |ε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</a:t>
            </a: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7608888" y="2154239"/>
            <a:ext cx="122396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SCIN</a:t>
            </a:r>
          </a:p>
        </p:txBody>
      </p:sp>
      <p:sp>
        <p:nvSpPr>
          <p:cNvPr id="14342" name="Line 22"/>
          <p:cNvSpPr>
            <a:spLocks noChangeShapeType="1"/>
          </p:cNvSpPr>
          <p:nvPr/>
        </p:nvSpPr>
        <p:spPr bwMode="auto">
          <a:xfrm>
            <a:off x="8185150" y="254952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23"/>
          <p:cNvSpPr>
            <a:spLocks noChangeShapeType="1"/>
          </p:cNvSpPr>
          <p:nvPr/>
        </p:nvSpPr>
        <p:spPr bwMode="auto">
          <a:xfrm flipH="1">
            <a:off x="9372600" y="4113214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8759826" y="4437063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P(B’)</a:t>
            </a:r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8543926" y="5661025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14346" name="Line 26"/>
          <p:cNvSpPr>
            <a:spLocks noChangeShapeType="1"/>
          </p:cNvSpPr>
          <p:nvPr/>
        </p:nvSpPr>
        <p:spPr bwMode="auto">
          <a:xfrm>
            <a:off x="9191625" y="486886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8688388" y="3608388"/>
            <a:ext cx="122396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P(A)</a:t>
            </a:r>
          </a:p>
        </p:txBody>
      </p:sp>
      <p:sp>
        <p:nvSpPr>
          <p:cNvPr id="264220" name="Text Box 28"/>
          <p:cNvSpPr txBox="1">
            <a:spLocks noChangeArrowheads="1"/>
          </p:cNvSpPr>
          <p:nvPr/>
        </p:nvSpPr>
        <p:spPr bwMode="auto">
          <a:xfrm>
            <a:off x="7932739" y="34655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349" name="Line 29"/>
          <p:cNvSpPr>
            <a:spLocks noChangeShapeType="1"/>
          </p:cNvSpPr>
          <p:nvPr/>
        </p:nvSpPr>
        <p:spPr bwMode="auto">
          <a:xfrm>
            <a:off x="8185150" y="2549526"/>
            <a:ext cx="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2" name="Text Box 30"/>
          <p:cNvSpPr txBox="1">
            <a:spLocks noChangeArrowheads="1"/>
          </p:cNvSpPr>
          <p:nvPr/>
        </p:nvSpPr>
        <p:spPr bwMode="auto">
          <a:xfrm>
            <a:off x="7608888" y="2806701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ch=[ ?</a:t>
            </a: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6924676" y="299720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≠</a:t>
            </a:r>
          </a:p>
        </p:txBody>
      </p:sp>
      <p:sp>
        <p:nvSpPr>
          <p:cNvPr id="14352" name="Line 32"/>
          <p:cNvSpPr>
            <a:spLocks noChangeShapeType="1"/>
          </p:cNvSpPr>
          <p:nvPr/>
        </p:nvSpPr>
        <p:spPr bwMode="auto">
          <a:xfrm>
            <a:off x="8543925" y="3249614"/>
            <a:ext cx="755650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33"/>
          <p:cNvSpPr>
            <a:spLocks noChangeShapeType="1"/>
          </p:cNvSpPr>
          <p:nvPr/>
        </p:nvSpPr>
        <p:spPr bwMode="auto">
          <a:xfrm flipH="1">
            <a:off x="7356476" y="3249613"/>
            <a:ext cx="5762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6743701" y="3644900"/>
            <a:ext cx="12239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SCOUT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9228139" y="303371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0E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9617" y="2164041"/>
            <a:ext cx="31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FIRST(AB’)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82" y="32656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::=[B   </a:t>
            </a:r>
          </a:p>
          <a:p>
            <a:pPr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B::=X]B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</a:t>
            </a:r>
          </a:p>
          <a:p>
            <a:pPr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::=AB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|ε</a:t>
            </a:r>
          </a:p>
          <a:p>
            <a:pPr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X::=aX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 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::=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aX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bX</a:t>
            </a:r>
            <a:r>
              <a:rPr lang="en-US" altLang="zh-CN" sz="2400" b="1" dirty="0">
                <a:ea typeface="仿宋_GB2312" pitchFamily="49" charset="-122"/>
              </a:rPr>
              <a:t>’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|ε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34891" y="5752229"/>
            <a:ext cx="55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当输入符号遇选择项为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ε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时，就自动认为获得了匹配。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1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2306</Words>
  <Application>Microsoft Office PowerPoint</Application>
  <PresentationFormat>宽屏</PresentationFormat>
  <Paragraphs>506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等线</vt:lpstr>
      <vt:lpstr>等线 Light</vt:lpstr>
      <vt:lpstr>仿宋_GB2312</vt:lpstr>
      <vt:lpstr>黑体</vt:lpstr>
      <vt:lpstr>华文楷体</vt:lpstr>
      <vt:lpstr>楷体_GB2312</vt:lpstr>
      <vt:lpstr>宋体</vt:lpstr>
      <vt:lpstr>Arial</vt:lpstr>
      <vt:lpstr>Courier New</vt:lpstr>
      <vt:lpstr>Garamond</vt:lpstr>
      <vt:lpstr>Symbol</vt:lpstr>
      <vt:lpstr>Times New Roman</vt:lpstr>
      <vt:lpstr>Wingdings</vt:lpstr>
      <vt:lpstr>Wingdings 2</vt:lpstr>
      <vt:lpstr>Office 主题​​</vt:lpstr>
      <vt:lpstr>PowerPoint 演示文稿</vt:lpstr>
      <vt:lpstr>PowerPoint 演示文稿</vt:lpstr>
      <vt:lpstr>PowerPoint 演示文稿</vt:lpstr>
      <vt:lpstr>构造递归子程序： Ｐ（A）</vt:lpstr>
      <vt:lpstr>构造递归子程序 Ｐ（B）</vt:lpstr>
      <vt:lpstr>构造递归子程序 Ｐ（X）</vt:lpstr>
      <vt:lpstr> Ｐ（B’）、 Ｐ（X’）</vt:lpstr>
      <vt:lpstr>构造递归子程序 Ｐ（B’）</vt:lpstr>
      <vt:lpstr>构造递归子程序 Ｐ（B’）</vt:lpstr>
      <vt:lpstr>PowerPoint 演示文稿</vt:lpstr>
      <vt:lpstr>分析句子[a]#               P（A）</vt:lpstr>
      <vt:lpstr>分析句子[a]#               P（B）</vt:lpstr>
      <vt:lpstr>分析句子[a] #              P（X）</vt:lpstr>
      <vt:lpstr>分析句子[a] #              P（X’）</vt:lpstr>
      <vt:lpstr>分析句子[a]#               P（X）</vt:lpstr>
      <vt:lpstr>分析句子[a] #              P（B）</vt:lpstr>
      <vt:lpstr>分析句子[a] #              P（B’）</vt:lpstr>
      <vt:lpstr>分析句子[a] #              P（B）</vt:lpstr>
      <vt:lpstr>分析句子[a]#               P（A）</vt:lpstr>
      <vt:lpstr>分析句子[a]#               P（A）</vt:lpstr>
      <vt:lpstr> Ｐ（B’）、 Ｐ（X’）</vt:lpstr>
      <vt:lpstr>PowerPoint 演示文稿</vt:lpstr>
      <vt:lpstr>PowerPoint 演示文稿</vt:lpstr>
      <vt:lpstr>PowerPoint 演示文稿</vt:lpstr>
      <vt:lpstr>PowerPoint 演示文稿</vt:lpstr>
      <vt:lpstr>构造递归子程序 Ｐ（B’）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23</cp:revision>
  <dcterms:created xsi:type="dcterms:W3CDTF">2021-04-09T01:17:58Z</dcterms:created>
  <dcterms:modified xsi:type="dcterms:W3CDTF">2021-04-28T13:00:23Z</dcterms:modified>
</cp:coreProperties>
</file>