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58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2317-0EF0-49FA-8059-AED3FE33A3CF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B162-3C20-4D21-AFED-3FFE29646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86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2317-0EF0-49FA-8059-AED3FE33A3CF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B162-3C20-4D21-AFED-3FFE29646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19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2317-0EF0-49FA-8059-AED3FE33A3CF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B162-3C20-4D21-AFED-3FFE29646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4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2317-0EF0-49FA-8059-AED3FE33A3CF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B162-3C20-4D21-AFED-3FFE29646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65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2317-0EF0-49FA-8059-AED3FE33A3CF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B162-3C20-4D21-AFED-3FFE29646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06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2317-0EF0-49FA-8059-AED3FE33A3CF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B162-3C20-4D21-AFED-3FFE29646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50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2317-0EF0-49FA-8059-AED3FE33A3CF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B162-3C20-4D21-AFED-3FFE29646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07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2317-0EF0-49FA-8059-AED3FE33A3CF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B162-3C20-4D21-AFED-3FFE29646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04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2317-0EF0-49FA-8059-AED3FE33A3CF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B162-3C20-4D21-AFED-3FFE29646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45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2317-0EF0-49FA-8059-AED3FE33A3CF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B162-3C20-4D21-AFED-3FFE29646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35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2317-0EF0-49FA-8059-AED3FE33A3CF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B162-3C20-4D21-AFED-3FFE29646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30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82317-0EF0-49FA-8059-AED3FE33A3CF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1B162-3C20-4D21-AFED-3FFE29646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58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8081-9BD5-4D7C-946C-6E41C6C196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4000" y="464419"/>
            <a:ext cx="78290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构造下面文法的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LL(1)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分析表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表结构已给出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A∷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BCc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| 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gDB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B∷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ε| 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bCDE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C∷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DaB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| ca</a:t>
            </a:r>
          </a:p>
          <a:p>
            <a:pPr>
              <a:defRPr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D∷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ε| 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dD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>
              <a:defRPr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E∷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gAf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| c</a:t>
            </a:r>
          </a:p>
        </p:txBody>
      </p:sp>
      <p:sp>
        <p:nvSpPr>
          <p:cNvPr id="4" name="矩形 3"/>
          <p:cNvSpPr/>
          <p:nvPr/>
        </p:nvSpPr>
        <p:spPr>
          <a:xfrm>
            <a:off x="2272937" y="43528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b="1" kern="100" dirty="0" smtClean="0">
                <a:latin typeface="Times New Roman" panose="02020603050405020304" pitchFamily="18" charset="0"/>
              </a:rPr>
              <a:t>   </a:t>
            </a:r>
            <a:r>
              <a:rPr lang="zh-CN" altLang="en-US" b="1" kern="1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b="1" kern="100" dirty="0" smtClean="0">
                <a:latin typeface="Times New Roman" panose="02020603050405020304" pitchFamily="18" charset="0"/>
              </a:rPr>
              <a:t>2</a:t>
            </a:r>
            <a:r>
              <a:rPr lang="zh-CN" altLang="en-US" b="1" kern="100" dirty="0" smtClean="0">
                <a:latin typeface="Times New Roman" panose="02020603050405020304" pitchFamily="18" charset="0"/>
              </a:rPr>
              <a:t>）</a:t>
            </a:r>
            <a:endParaRPr lang="en-US" altLang="zh-CN" b="1" kern="100" dirty="0" smtClean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</a:rPr>
              <a:t> </a:t>
            </a:r>
            <a:r>
              <a:rPr lang="en-US" altLang="zh-CN" b="1" kern="100" dirty="0" smtClean="0">
                <a:latin typeface="Times New Roman" panose="02020603050405020304" pitchFamily="18" charset="0"/>
              </a:rPr>
              <a:t>    S</a:t>
            </a:r>
            <a:r>
              <a:rPr lang="zh-CN" altLang="zh-CN" b="1" kern="100" dirty="0">
                <a:latin typeface="Times New Roman" panose="02020603050405020304" pitchFamily="18" charset="0"/>
              </a:rPr>
              <a:t>∷＝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aAd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28295" algn="just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</a:rPr>
              <a:t>A</a:t>
            </a:r>
            <a:r>
              <a:rPr lang="zh-CN" altLang="zh-CN" b="1" kern="100" dirty="0">
                <a:latin typeface="Times New Roman" panose="02020603050405020304" pitchFamily="18" charset="0"/>
              </a:rPr>
              <a:t>∷＝</a:t>
            </a:r>
            <a:r>
              <a:rPr lang="en-US" altLang="zh-CN" b="1" kern="100" dirty="0">
                <a:latin typeface="Times New Roman" panose="02020603050405020304" pitchFamily="18" charset="0"/>
              </a:rPr>
              <a:t>BC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32105" algn="just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</a:rPr>
              <a:t>B</a:t>
            </a:r>
            <a:r>
              <a:rPr lang="zh-CN" altLang="zh-CN" b="1" kern="100" dirty="0">
                <a:latin typeface="Times New Roman" panose="02020603050405020304" pitchFamily="18" charset="0"/>
              </a:rPr>
              <a:t>∷＝</a:t>
            </a:r>
            <a:r>
              <a:rPr lang="en-US" altLang="zh-CN" b="1" kern="100" dirty="0">
                <a:latin typeface="Times New Roman" panose="02020603050405020304" pitchFamily="18" charset="0"/>
              </a:rPr>
              <a:t>b |</a:t>
            </a:r>
            <a:r>
              <a:rPr lang="zh-CN" altLang="zh-CN" b="1" kern="100" dirty="0">
                <a:latin typeface="Times New Roman" panose="02020603050405020304" pitchFamily="18" charset="0"/>
              </a:rPr>
              <a:t>ε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indent="332105" algn="just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</a:rPr>
              <a:t>C</a:t>
            </a:r>
            <a:r>
              <a:rPr lang="zh-CN" altLang="zh-CN" b="1" kern="100" dirty="0">
                <a:latin typeface="Times New Roman" panose="02020603050405020304" pitchFamily="18" charset="0"/>
              </a:rPr>
              <a:t>∷＝</a:t>
            </a:r>
            <a:r>
              <a:rPr lang="en-US" altLang="zh-CN" b="1" kern="100" dirty="0">
                <a:latin typeface="Times New Roman" panose="02020603050405020304" pitchFamily="18" charset="0"/>
              </a:rPr>
              <a:t>c |</a:t>
            </a:r>
            <a:r>
              <a:rPr lang="zh-CN" altLang="zh-CN" b="1" kern="100" dirty="0">
                <a:latin typeface="Times New Roman" panose="02020603050405020304" pitchFamily="18" charset="0"/>
              </a:rPr>
              <a:t>ε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16201"/>
              </p:ext>
            </p:extLst>
          </p:nvPr>
        </p:nvGraphicFramePr>
        <p:xfrm>
          <a:off x="5523865" y="1707327"/>
          <a:ext cx="5411470" cy="9601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362938339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1535209687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31970401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3401445456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121174186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658106347"/>
                    </a:ext>
                  </a:extLst>
                </a:gridCol>
                <a:gridCol w="676910">
                  <a:extLst>
                    <a:ext uri="{9D8B030D-6E8A-4147-A177-3AD203B41FA5}">
                      <a16:colId xmlns:a16="http://schemas.microsoft.com/office/drawing/2014/main" val="1832061173"/>
                    </a:ext>
                  </a:extLst>
                </a:gridCol>
                <a:gridCol w="676910">
                  <a:extLst>
                    <a:ext uri="{9D8B030D-6E8A-4147-A177-3AD203B41FA5}">
                      <a16:colId xmlns:a16="http://schemas.microsoft.com/office/drawing/2014/main" val="33524421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#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0092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1175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2198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2799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6544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26913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367294"/>
              </p:ext>
            </p:extLst>
          </p:nvPr>
        </p:nvGraphicFramePr>
        <p:xfrm>
          <a:off x="5043574" y="4555822"/>
          <a:ext cx="5411470" cy="8001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937412148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16353749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1568778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505715695"/>
                    </a:ext>
                  </a:extLst>
                </a:gridCol>
                <a:gridCol w="902335">
                  <a:extLst>
                    <a:ext uri="{9D8B030D-6E8A-4147-A177-3AD203B41FA5}">
                      <a16:colId xmlns:a16="http://schemas.microsoft.com/office/drawing/2014/main" val="4123593189"/>
                    </a:ext>
                  </a:extLst>
                </a:gridCol>
                <a:gridCol w="902335">
                  <a:extLst>
                    <a:ext uri="{9D8B030D-6E8A-4147-A177-3AD203B41FA5}">
                      <a16:colId xmlns:a16="http://schemas.microsoft.com/office/drawing/2014/main" val="32423552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#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2161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31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0022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9486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5363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48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2" y="2607215"/>
            <a:ext cx="7672387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355386" y="304747"/>
            <a:ext cx="78469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构造下面文法的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LL(1)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分析表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表结构已给出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A∷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BCc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| 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gDB</a:t>
            </a: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B∷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ε| 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bCDE</a:t>
            </a: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C∷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DaB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| ca</a:t>
            </a:r>
          </a:p>
          <a:p>
            <a:pPr>
              <a:defRPr/>
            </a:pP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D∷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ε| 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dD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>
              <a:defRPr/>
            </a:pP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E∷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gAf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| c</a:t>
            </a: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258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981076"/>
            <a:ext cx="8763000" cy="5661025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最后结果为：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FIRST(A)={ a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g},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FIRST(B)={b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ε},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FIRST(C)={a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d},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FIRST(D)={d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ε},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FIRST(E)={ g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 },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FOLLOW(A)={ f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，＃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}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FOLLOW(B)={ a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#},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FOLLOW(C)={d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c},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FOLLOW(D)={a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 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，＃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},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FOLLOW(E)= { a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#}.</a:t>
            </a:r>
          </a:p>
        </p:txBody>
      </p:sp>
      <p:sp>
        <p:nvSpPr>
          <p:cNvPr id="2" name="矩形 1"/>
          <p:cNvSpPr/>
          <p:nvPr/>
        </p:nvSpPr>
        <p:spPr>
          <a:xfrm>
            <a:off x="1044102" y="0"/>
            <a:ext cx="76426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A∷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BCc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| 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gDB</a:t>
            </a: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B∷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ε| 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bCDE</a:t>
            </a: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C∷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DaB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| ca</a:t>
            </a:r>
          </a:p>
          <a:p>
            <a:pPr>
              <a:defRPr/>
            </a:pP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D∷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ε| 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dD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>
              <a:defRPr/>
            </a:pP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E∷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gAf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| c</a:t>
            </a: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844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876592"/>
              </p:ext>
            </p:extLst>
          </p:nvPr>
        </p:nvGraphicFramePr>
        <p:xfrm>
          <a:off x="4363031" y="3164471"/>
          <a:ext cx="5666188" cy="2749945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44143">
                  <a:extLst>
                    <a:ext uri="{9D8B030D-6E8A-4147-A177-3AD203B41FA5}">
                      <a16:colId xmlns:a16="http://schemas.microsoft.com/office/drawing/2014/main" val="2329461060"/>
                    </a:ext>
                  </a:extLst>
                </a:gridCol>
                <a:gridCol w="944143">
                  <a:extLst>
                    <a:ext uri="{9D8B030D-6E8A-4147-A177-3AD203B41FA5}">
                      <a16:colId xmlns:a16="http://schemas.microsoft.com/office/drawing/2014/main" val="356960992"/>
                    </a:ext>
                  </a:extLst>
                </a:gridCol>
                <a:gridCol w="944143">
                  <a:extLst>
                    <a:ext uri="{9D8B030D-6E8A-4147-A177-3AD203B41FA5}">
                      <a16:colId xmlns:a16="http://schemas.microsoft.com/office/drawing/2014/main" val="3912365519"/>
                    </a:ext>
                  </a:extLst>
                </a:gridCol>
                <a:gridCol w="944143">
                  <a:extLst>
                    <a:ext uri="{9D8B030D-6E8A-4147-A177-3AD203B41FA5}">
                      <a16:colId xmlns:a16="http://schemas.microsoft.com/office/drawing/2014/main" val="2338702590"/>
                    </a:ext>
                  </a:extLst>
                </a:gridCol>
                <a:gridCol w="944808">
                  <a:extLst>
                    <a:ext uri="{9D8B030D-6E8A-4147-A177-3AD203B41FA5}">
                      <a16:colId xmlns:a16="http://schemas.microsoft.com/office/drawing/2014/main" val="2178534870"/>
                    </a:ext>
                  </a:extLst>
                </a:gridCol>
                <a:gridCol w="944808">
                  <a:extLst>
                    <a:ext uri="{9D8B030D-6E8A-4147-A177-3AD203B41FA5}">
                      <a16:colId xmlns:a16="http://schemas.microsoft.com/office/drawing/2014/main" val="762903699"/>
                    </a:ext>
                  </a:extLst>
                </a:gridCol>
              </a:tblGrid>
              <a:tr h="3055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414464"/>
                  </a:ext>
                </a:extLst>
              </a:tr>
              <a:tr h="6110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lang="zh-CN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∷＝</a:t>
                      </a: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aAd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306855"/>
                  </a:ext>
                </a:extLst>
              </a:tr>
              <a:tr h="6110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∷＝</a:t>
                      </a: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BC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∷＝</a:t>
                      </a: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BC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∷＝</a:t>
                      </a: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BC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051548"/>
                  </a:ext>
                </a:extLst>
              </a:tr>
              <a:tr h="6110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∷＝</a:t>
                      </a: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∷＝ε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∷＝ε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076767"/>
                  </a:ext>
                </a:extLst>
              </a:tr>
              <a:tr h="6110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zh-CN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∷＝</a:t>
                      </a: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zh-CN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∷＝ε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997410"/>
                  </a:ext>
                </a:extLst>
              </a:tr>
            </a:tbl>
          </a:graphicData>
        </a:graphic>
      </p:graphicFrame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390899" y="3281363"/>
            <a:ext cx="12765873" cy="872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148124" y="389505"/>
            <a:ext cx="72235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zh-CN" b="1" dirty="0"/>
              <a:t>对下列文法，构造</a:t>
            </a:r>
            <a:r>
              <a:rPr lang="en-US" altLang="zh-CN" b="1" dirty="0"/>
              <a:t>LL(1)</a:t>
            </a:r>
            <a:r>
              <a:rPr lang="zh-CN" altLang="en-US" b="1" dirty="0"/>
              <a:t>分析表</a:t>
            </a:r>
            <a:r>
              <a:rPr lang="zh-CN" altLang="zh-CN" b="1" dirty="0"/>
              <a:t>：</a:t>
            </a:r>
            <a:endParaRPr lang="zh-CN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zh-CN" b="1" dirty="0"/>
              <a:t>（</a:t>
            </a:r>
            <a:r>
              <a:rPr lang="en-US" altLang="zh-CN" b="1" dirty="0"/>
              <a:t>1</a:t>
            </a:r>
            <a:r>
              <a:rPr lang="zh-CN" altLang="zh-CN" b="1" dirty="0"/>
              <a:t>）</a:t>
            </a:r>
            <a:r>
              <a:rPr lang="en-US" altLang="zh-CN" b="1" dirty="0"/>
              <a:t>S</a:t>
            </a:r>
            <a:r>
              <a:rPr lang="zh-CN" altLang="zh-CN" b="1" dirty="0"/>
              <a:t>∷＝</a:t>
            </a:r>
            <a:r>
              <a:rPr lang="en-US" altLang="zh-CN" b="1" dirty="0" err="1"/>
              <a:t>aAd</a:t>
            </a:r>
            <a:r>
              <a:rPr lang="zh-CN" altLang="en-US" b="1" dirty="0"/>
              <a:t>  </a:t>
            </a:r>
            <a:r>
              <a:rPr lang="en-US" altLang="zh-CN" b="1" dirty="0"/>
              <a:t>A</a:t>
            </a:r>
            <a:r>
              <a:rPr lang="zh-CN" altLang="zh-CN" b="1" dirty="0"/>
              <a:t>∷＝</a:t>
            </a:r>
            <a:r>
              <a:rPr lang="en-US" altLang="zh-CN" b="1" dirty="0"/>
              <a:t>BC</a:t>
            </a:r>
            <a:r>
              <a:rPr lang="zh-CN" altLang="en-US" b="1" dirty="0"/>
              <a:t>      </a:t>
            </a:r>
            <a:r>
              <a:rPr lang="en-US" altLang="zh-CN" b="1" dirty="0"/>
              <a:t>B</a:t>
            </a:r>
            <a:r>
              <a:rPr lang="zh-CN" altLang="zh-CN" b="1" dirty="0"/>
              <a:t>∷＝</a:t>
            </a:r>
            <a:r>
              <a:rPr lang="en-US" altLang="zh-CN" b="1" dirty="0"/>
              <a:t>b |</a:t>
            </a:r>
            <a:r>
              <a:rPr lang="zh-CN" altLang="zh-CN" b="1" dirty="0"/>
              <a:t>ε</a:t>
            </a:r>
            <a:endParaRPr lang="zh-CN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/>
              <a:t>C</a:t>
            </a:r>
            <a:r>
              <a:rPr lang="zh-CN" altLang="zh-CN" b="1" dirty="0"/>
              <a:t>∷＝</a:t>
            </a:r>
            <a:r>
              <a:rPr lang="en-US" altLang="zh-CN" b="1" dirty="0"/>
              <a:t>c |</a:t>
            </a:r>
            <a:r>
              <a:rPr lang="zh-CN" altLang="zh-CN" b="1" dirty="0"/>
              <a:t>ε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7172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FIRST(S)={a} </a:t>
            </a:r>
            <a:endParaRPr lang="zh-CN" altLang="zh-CN" dirty="0" smtClean="0"/>
          </a:p>
          <a:p>
            <a:r>
              <a:rPr lang="en-US" altLang="zh-CN" b="1" dirty="0" smtClean="0"/>
              <a:t>FIRST(A)={b</a:t>
            </a:r>
            <a:r>
              <a:rPr lang="zh-CN" altLang="zh-CN" b="1" dirty="0" smtClean="0"/>
              <a:t>，</a:t>
            </a:r>
            <a:r>
              <a:rPr lang="en-US" altLang="zh-CN" b="1" dirty="0" smtClean="0"/>
              <a:t>c</a:t>
            </a:r>
            <a:r>
              <a:rPr lang="zh-CN" altLang="zh-CN" b="1" dirty="0" smtClean="0"/>
              <a:t>，ε</a:t>
            </a:r>
            <a:r>
              <a:rPr lang="en-US" altLang="zh-CN" b="1" dirty="0" smtClean="0"/>
              <a:t>}</a:t>
            </a:r>
            <a:endParaRPr lang="zh-CN" altLang="zh-CN" dirty="0" smtClean="0"/>
          </a:p>
          <a:p>
            <a:r>
              <a:rPr lang="en-US" altLang="zh-CN" b="1" dirty="0" smtClean="0"/>
              <a:t>FIRST(B)={b</a:t>
            </a:r>
            <a:r>
              <a:rPr lang="zh-CN" altLang="zh-CN" b="1" dirty="0" smtClean="0"/>
              <a:t>，ε</a:t>
            </a:r>
            <a:r>
              <a:rPr lang="en-US" altLang="zh-CN" b="1" dirty="0" smtClean="0"/>
              <a:t>}</a:t>
            </a:r>
            <a:endParaRPr lang="zh-CN" altLang="zh-CN" dirty="0" smtClean="0"/>
          </a:p>
          <a:p>
            <a:r>
              <a:rPr lang="en-US" altLang="zh-CN" b="1" dirty="0" smtClean="0"/>
              <a:t>FIRST(C)={c</a:t>
            </a:r>
            <a:r>
              <a:rPr lang="zh-CN" altLang="zh-CN" b="1" dirty="0" smtClean="0"/>
              <a:t>，ε</a:t>
            </a:r>
            <a:r>
              <a:rPr lang="en-US" altLang="zh-CN" b="1" dirty="0" smtClean="0"/>
              <a:t>}</a:t>
            </a:r>
            <a:endParaRPr lang="zh-CN" altLang="zh-CN" dirty="0" smtClean="0"/>
          </a:p>
          <a:p>
            <a:r>
              <a:rPr lang="en-US" altLang="zh-CN" b="1" dirty="0" smtClean="0"/>
              <a:t>FOLLOW(S)={#}</a:t>
            </a:r>
            <a:endParaRPr lang="zh-CN" altLang="zh-CN" dirty="0" smtClean="0"/>
          </a:p>
          <a:p>
            <a:r>
              <a:rPr lang="en-US" altLang="zh-CN" b="1" dirty="0" smtClean="0"/>
              <a:t>FOLLOW(A)={d}</a:t>
            </a:r>
            <a:endParaRPr lang="zh-CN" altLang="zh-CN" dirty="0" smtClean="0"/>
          </a:p>
          <a:p>
            <a:r>
              <a:rPr lang="en-US" altLang="zh-CN" b="1" dirty="0" smtClean="0"/>
              <a:t>FOLLOW(B)={d</a:t>
            </a:r>
            <a:r>
              <a:rPr lang="zh-CN" altLang="zh-CN" b="1" dirty="0" smtClean="0"/>
              <a:t>，</a:t>
            </a:r>
            <a:r>
              <a:rPr lang="en-US" altLang="zh-CN" b="1" dirty="0" smtClean="0"/>
              <a:t>c}</a:t>
            </a:r>
            <a:endParaRPr lang="zh-CN" altLang="zh-CN" dirty="0" smtClean="0"/>
          </a:p>
          <a:p>
            <a:r>
              <a:rPr lang="en-US" altLang="zh-CN" b="1" dirty="0" smtClean="0"/>
              <a:t>FOLLOW(C)={d}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89533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401</Words>
  <Application>Microsoft Office PowerPoint</Application>
  <PresentationFormat>宽屏</PresentationFormat>
  <Paragraphs>107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等线 Light</vt:lpstr>
      <vt:lpstr>华文楷体</vt:lpstr>
      <vt:lpstr>宋体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jly</dc:creator>
  <cp:lastModifiedBy>jly</cp:lastModifiedBy>
  <cp:revision>5</cp:revision>
  <dcterms:created xsi:type="dcterms:W3CDTF">2021-04-28T12:59:47Z</dcterms:created>
  <dcterms:modified xsi:type="dcterms:W3CDTF">2021-05-06T12:32:58Z</dcterms:modified>
</cp:coreProperties>
</file>