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8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1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2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0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963B-F399-45AE-9D10-4130181E8AB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772-4E9E-4F5E-A76F-46F9214C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4545" y="751344"/>
            <a:ext cx="79894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、设有穷自动机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 ({S, A, E}, {a, b, c}, M, S, {E})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(S, c) = A     M (A, b) = A      M (A, a) = E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请构造一个左线性文法。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、设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(NFA) M = ( {A, B}, {a, b}, M, {A}, {B} )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定义如下：</a:t>
            </a:r>
            <a:endParaRPr lang="zh-CN" altLang="en-US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(A, a) = {A, B}  M (A, b) = {B}  M (B, a) = </a:t>
            </a:r>
            <a:r>
              <a:rPr lang="en-US" altLang="zh-CN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r>
              <a:rPr lang="en-US" altLang="zh-CN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(B, b) = {A, B}</a:t>
            </a:r>
            <a:endParaRPr lang="en-US" altLang="zh-CN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请构造相应确定有穷自动机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(DFA) M</a:t>
            </a:r>
            <a:r>
              <a:rPr lang="en-US" altLang="zh-CN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、已知正规文法</a:t>
            </a:r>
            <a:r>
              <a:rPr lang="en-US" altLang="zh-CN" b="1" dirty="0" smtClean="0"/>
              <a:t>G = ({S, B, C}, {a, b, c}, P, S)</a:t>
            </a:r>
            <a:r>
              <a:rPr lang="zh-CN" altLang="en-US" b="1" dirty="0" smtClean="0"/>
              <a:t>，其中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内包含如下产生式： </a:t>
            </a:r>
            <a:endParaRPr lang="zh-CN" altLang="en-US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S::=aS | </a:t>
            </a:r>
            <a:r>
              <a:rPr lang="en-US" altLang="zh-CN" b="1" dirty="0" err="1" smtClean="0"/>
              <a:t>aB</a:t>
            </a:r>
            <a:r>
              <a:rPr lang="en-US" altLang="zh-CN" b="1" dirty="0" smtClean="0"/>
              <a:t>     </a:t>
            </a:r>
            <a:r>
              <a:rPr lang="en-US" altLang="zh-CN" b="1" dirty="0" smtClean="0">
                <a:latin typeface="Arial" panose="020B0604020202020204" pitchFamily="34" charset="0"/>
              </a:rPr>
              <a:t>……</a:t>
            </a:r>
            <a:r>
              <a:rPr lang="en-US" altLang="zh-CN" b="1" dirty="0" smtClean="0"/>
              <a:t>①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B::=bB | </a:t>
            </a:r>
            <a:r>
              <a:rPr lang="en-US" altLang="zh-CN" b="1" dirty="0" err="1" smtClean="0"/>
              <a:t>bC</a:t>
            </a:r>
            <a:r>
              <a:rPr lang="en-US" altLang="zh-CN" b="1" dirty="0" smtClean="0"/>
              <a:t>    </a:t>
            </a:r>
            <a:r>
              <a:rPr lang="en-US" altLang="zh-CN" b="1" dirty="0" smtClean="0">
                <a:latin typeface="Arial" panose="020B0604020202020204" pitchFamily="34" charset="0"/>
              </a:rPr>
              <a:t>……</a:t>
            </a:r>
            <a:r>
              <a:rPr lang="en-US" altLang="zh-CN" b="1" dirty="0" smtClean="0"/>
              <a:t>②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C::=cC | c      </a:t>
            </a:r>
            <a:r>
              <a:rPr lang="en-US" altLang="zh-CN" b="1" dirty="0" smtClean="0">
                <a:latin typeface="Arial" panose="020B0604020202020204" pitchFamily="34" charset="0"/>
              </a:rPr>
              <a:t>……</a:t>
            </a:r>
            <a:r>
              <a:rPr lang="en-US" altLang="zh-CN" b="1" dirty="0" smtClean="0"/>
              <a:t>③       </a:t>
            </a:r>
            <a:r>
              <a:rPr lang="zh-CN" altLang="en-US" b="1" dirty="0" smtClean="0"/>
              <a:t>请构造一个等价的有穷自动机。</a:t>
            </a:r>
            <a:endParaRPr lang="en-US" altLang="zh-CN" b="1" dirty="0" smtClean="0"/>
          </a:p>
          <a:p>
            <a:pPr>
              <a:spcBef>
                <a:spcPct val="0"/>
              </a:spcBef>
            </a:pPr>
            <a:endParaRPr lang="en-US" altLang="zh-CN" b="1" dirty="0"/>
          </a:p>
          <a:p>
            <a:pPr>
              <a:spcBef>
                <a:spcPct val="0"/>
              </a:spcBef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已知</a:t>
            </a:r>
            <a:r>
              <a:rPr lang="en-US" altLang="zh-CN" b="1" dirty="0">
                <a:solidFill>
                  <a:srgbClr val="C00000"/>
                </a:solidFill>
              </a:rPr>
              <a:t>e1= (</a:t>
            </a:r>
            <a:r>
              <a:rPr lang="en-US" altLang="zh-CN" b="1" dirty="0" err="1">
                <a:solidFill>
                  <a:srgbClr val="C00000"/>
                </a:solidFill>
              </a:rPr>
              <a:t>a|b</a:t>
            </a:r>
            <a:r>
              <a:rPr lang="en-US" altLang="zh-CN" b="1" dirty="0">
                <a:solidFill>
                  <a:srgbClr val="C00000"/>
                </a:solidFill>
              </a:rPr>
              <a:t>)*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e2=(a*b*)*</a:t>
            </a:r>
            <a:r>
              <a:rPr lang="zh-CN" altLang="en-US" b="1" dirty="0">
                <a:solidFill>
                  <a:srgbClr val="C00000"/>
                </a:solidFill>
              </a:rPr>
              <a:t>，试证明</a:t>
            </a:r>
            <a:r>
              <a:rPr lang="en-US" altLang="zh-CN" b="1" dirty="0">
                <a:solidFill>
                  <a:srgbClr val="C00000"/>
                </a:solidFill>
              </a:rPr>
              <a:t>e1= e2 </a:t>
            </a:r>
            <a:endParaRPr lang="en-US" altLang="zh-CN" b="1" dirty="0" smtClean="0"/>
          </a:p>
          <a:p>
            <a:pPr>
              <a:spcBef>
                <a:spcPct val="0"/>
              </a:spcBef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8072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524001" y="429895"/>
            <a:ext cx="8691867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、设有</a:t>
            </a:r>
            <a:r>
              <a:rPr lang="zh-CN" altLang="en-US" sz="2000" b="1" dirty="0"/>
              <a:t>穷自动机</a:t>
            </a:r>
            <a:r>
              <a:rPr lang="en-US" altLang="zh-CN" sz="2000" b="1" dirty="0"/>
              <a:t>M = ({S, A, E}, {a, b, c}, M, S, {E})</a:t>
            </a:r>
            <a:r>
              <a:rPr lang="zh-CN" altLang="en-US" sz="2000" b="1" dirty="0"/>
              <a:t>，其中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定义为</a:t>
            </a:r>
            <a:endParaRPr lang="zh-CN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M (S, c) = A     M (A, b) = A      M (A, a) = E   </a:t>
            </a:r>
            <a:r>
              <a:rPr lang="zh-CN" altLang="en-US" sz="2000" b="1" dirty="0"/>
              <a:t>请构造一个左线性文法。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解：先求右线性文法</a:t>
            </a:r>
            <a:endParaRPr lang="zh-CN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S→cA</a:t>
            </a:r>
            <a:r>
              <a:rPr lang="en-US" altLang="zh-CN" sz="2000" b="1" dirty="0"/>
              <a:t>     </a:t>
            </a:r>
            <a:r>
              <a:rPr lang="en-US" altLang="zh-CN" sz="2000" b="1" dirty="0" err="1"/>
              <a:t>A→bA</a:t>
            </a:r>
            <a:r>
              <a:rPr lang="en-US" altLang="zh-CN" sz="2000" b="1" dirty="0"/>
              <a:t>   </a:t>
            </a:r>
            <a:r>
              <a:rPr lang="en-US" altLang="zh-CN" sz="2000" b="1" dirty="0" err="1"/>
              <a:t>A→a</a:t>
            </a:r>
            <a:r>
              <a:rPr lang="en-US" altLang="zh-CN" sz="2000" b="1" dirty="0"/>
              <a:t> | </a:t>
            </a:r>
            <a:r>
              <a:rPr lang="en-US" altLang="zh-CN" sz="2000" b="1" dirty="0" err="1">
                <a:solidFill>
                  <a:srgbClr val="FF0000"/>
                </a:solidFill>
              </a:rPr>
              <a:t>aE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方法一：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其左线性文法</a:t>
            </a:r>
            <a:r>
              <a:rPr lang="en-US" altLang="zh-CN" sz="2000" b="1" dirty="0"/>
              <a:t>G=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VN, VT, P, S</a:t>
            </a:r>
            <a:r>
              <a:rPr lang="zh-CN" altLang="en-US" sz="2000" b="1" dirty="0"/>
              <a:t>）</a:t>
            </a:r>
            <a:endParaRPr lang="zh-CN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VN={A, S}   VT={a, b, c}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P: </a:t>
            </a:r>
            <a:r>
              <a:rPr lang="en-US" altLang="zh-CN" sz="2000" b="1" dirty="0" err="1"/>
              <a:t>A→c</a:t>
            </a:r>
            <a:r>
              <a:rPr lang="en-US" altLang="zh-CN" sz="2000" b="1" dirty="0"/>
              <a:t>    </a:t>
            </a:r>
            <a:r>
              <a:rPr lang="en-US" altLang="zh-CN" sz="2000" b="1" dirty="0" err="1"/>
              <a:t>A→Ab</a:t>
            </a:r>
            <a:r>
              <a:rPr lang="en-US" altLang="zh-CN" sz="2000" b="1" dirty="0"/>
              <a:t>    </a:t>
            </a:r>
            <a:r>
              <a:rPr lang="en-US" altLang="zh-CN" sz="2000" b="1" dirty="0" err="1"/>
              <a:t>S→Aa</a:t>
            </a:r>
            <a:r>
              <a:rPr lang="en-US" altLang="zh-CN" sz="2000" b="1" dirty="0"/>
              <a:t>    {</a:t>
            </a:r>
            <a:r>
              <a:rPr lang="en-US" altLang="zh-CN" sz="2000" b="1" dirty="0" err="1"/>
              <a:t>E→aA</a:t>
            </a:r>
            <a:r>
              <a:rPr lang="zh-CN" altLang="en-US" sz="2000" b="1" dirty="0"/>
              <a:t>实际上是多余的规则，应该去掉 </a:t>
            </a:r>
            <a:r>
              <a:rPr lang="en-US" altLang="zh-CN" sz="2000" b="1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方法二：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状态转换图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3287714" y="3213100"/>
          <a:ext cx="4529137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644881" imgH="3564989" progId="Visio.Drawing.11">
                  <p:embed/>
                </p:oleObj>
              </mc:Choice>
              <mc:Fallback>
                <p:oleObj name="Visio" r:id="rId3" imgW="4644881" imgH="3564989" progId="Visio.Drawing.11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213100"/>
                        <a:ext cx="4529137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8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1390651" y="101601"/>
            <a:ext cx="86772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(NFA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 = ( {A, B}, {a, b}, M, {A}, {B}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定义如下：</a:t>
            </a:r>
            <a:endParaRPr lang="zh-CN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(A, a) = {A, B}  M (A, b) = {B}  M (B, a) = 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(B, b) = {A, B}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请构造相应确定有穷自动机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(DFA) 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解：构造一个如下的自动机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(DFA) 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(DFA) 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={K, {a, b}, 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S, Z}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的元素是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   [B]     [A, B]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={A, B}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[A], 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=[A, B]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=[B]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B]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B}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B}U 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B}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B]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B}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={B}U 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B} = 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B}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B]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S=[A]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，终态集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Z={[A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[B]}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重新定义：令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0=[A] 1=[B] 2=[A, B]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如下所示：</a:t>
            </a:r>
            <a:endParaRPr lang="zh-CN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pic>
        <p:nvPicPr>
          <p:cNvPr id="9219" name="Picture 4" descr="by绘图2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4868864"/>
            <a:ext cx="33131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657351" y="54128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743075" y="742127"/>
            <a:ext cx="878298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/>
              <a:t>3. </a:t>
            </a:r>
            <a:r>
              <a:rPr lang="zh-CN" altLang="en-US" sz="2000" b="1" dirty="0"/>
              <a:t>已知正规文法</a:t>
            </a:r>
            <a:r>
              <a:rPr lang="en-US" altLang="zh-CN" sz="2000" b="1" dirty="0"/>
              <a:t>G = ({S, B, C}, {a, b, c}, P, S)</a:t>
            </a:r>
            <a:r>
              <a:rPr lang="zh-CN" altLang="en-US" sz="2000" b="1" dirty="0"/>
              <a:t>，其中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内包含如下产生式： </a:t>
            </a:r>
            <a:endParaRPr lang="zh-CN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S::=aS | </a:t>
            </a:r>
            <a:r>
              <a:rPr lang="en-US" altLang="zh-CN" sz="2000" b="1" dirty="0" err="1"/>
              <a:t>aB</a:t>
            </a:r>
            <a:r>
              <a:rPr lang="en-US" altLang="zh-CN" sz="2000" b="1" dirty="0"/>
              <a:t>     </a:t>
            </a:r>
            <a:r>
              <a:rPr lang="en-US" altLang="zh-CN" sz="2000" b="1" dirty="0">
                <a:latin typeface="Arial" panose="020B0604020202020204" pitchFamily="34" charset="0"/>
              </a:rPr>
              <a:t>……</a:t>
            </a:r>
            <a:r>
              <a:rPr lang="en-US" altLang="zh-CN" sz="2000" b="1" dirty="0"/>
              <a:t>①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B::=bB | </a:t>
            </a:r>
            <a:r>
              <a:rPr lang="en-US" altLang="zh-CN" sz="2000" b="1" dirty="0" err="1"/>
              <a:t>bC</a:t>
            </a:r>
            <a:r>
              <a:rPr lang="en-US" altLang="zh-CN" sz="2000" b="1" dirty="0"/>
              <a:t>    </a:t>
            </a:r>
            <a:r>
              <a:rPr lang="en-US" altLang="zh-CN" sz="2000" b="1" dirty="0">
                <a:latin typeface="Arial" panose="020B0604020202020204" pitchFamily="34" charset="0"/>
              </a:rPr>
              <a:t>……</a:t>
            </a:r>
            <a:r>
              <a:rPr lang="en-US" altLang="zh-CN" sz="2000" b="1" dirty="0"/>
              <a:t>②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C::=cC | c      </a:t>
            </a:r>
            <a:r>
              <a:rPr lang="en-US" altLang="zh-CN" sz="2000" b="1" dirty="0">
                <a:latin typeface="Arial" panose="020B0604020202020204" pitchFamily="34" charset="0"/>
              </a:rPr>
              <a:t>……</a:t>
            </a:r>
            <a:r>
              <a:rPr lang="en-US" altLang="zh-CN" sz="2000" b="1" dirty="0"/>
              <a:t>③       </a:t>
            </a:r>
            <a:r>
              <a:rPr lang="zh-CN" altLang="en-US" sz="2000" b="1" dirty="0"/>
              <a:t>请构造一个等价的有穷自动机。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解：</a:t>
            </a:r>
            <a:r>
              <a:rPr lang="en-US" altLang="zh-CN" sz="2000" b="1" dirty="0"/>
              <a:t>M=({S, B, C, T}, {a, b, c}, M, {S}, {T})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M (S, a)=S    M (S, a)=B   M (S, b)=</a:t>
            </a:r>
            <a:r>
              <a:rPr lang="en-US" altLang="zh-CN" sz="2000" b="1" dirty="0">
                <a:latin typeface="Arial" panose="020B0604020202020204" pitchFamily="34" charset="0"/>
              </a:rPr>
              <a:t>ø</a:t>
            </a:r>
            <a:r>
              <a:rPr lang="en-US" altLang="zh-CN" sz="2000" b="1" dirty="0"/>
              <a:t>   M (S, c)=</a:t>
            </a:r>
            <a:r>
              <a:rPr lang="en-US" altLang="zh-CN" sz="2000" b="1" dirty="0">
                <a:latin typeface="Arial" panose="020B0604020202020204" pitchFamily="34" charset="0"/>
              </a:rPr>
              <a:t>ø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M (B, a)=</a:t>
            </a:r>
            <a:r>
              <a:rPr lang="en-US" altLang="zh-CN" sz="2000" b="1" dirty="0">
                <a:latin typeface="Arial" panose="020B0604020202020204" pitchFamily="34" charset="0"/>
              </a:rPr>
              <a:t>ø</a:t>
            </a:r>
            <a:r>
              <a:rPr lang="en-US" altLang="zh-CN" sz="2000" b="1" dirty="0"/>
              <a:t>    M (B, b)=B   M (B, b)=C  M (B, c)=</a:t>
            </a:r>
            <a:r>
              <a:rPr lang="en-US" altLang="zh-CN" sz="2000" b="1" dirty="0">
                <a:latin typeface="Arial" panose="020B0604020202020204" pitchFamily="34" charset="0"/>
              </a:rPr>
              <a:t>ø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M (C, a)=</a:t>
            </a:r>
            <a:r>
              <a:rPr lang="en-US" altLang="zh-CN" sz="2000" b="1" dirty="0">
                <a:latin typeface="Arial" panose="020B0604020202020204" pitchFamily="34" charset="0"/>
              </a:rPr>
              <a:t>ø</a:t>
            </a:r>
            <a:r>
              <a:rPr lang="en-US" altLang="zh-CN" sz="2000" b="1" dirty="0"/>
              <a:t>    M (C, b)=</a:t>
            </a:r>
            <a:r>
              <a:rPr lang="en-US" altLang="zh-CN" sz="2000" b="1" dirty="0">
                <a:latin typeface="Arial" panose="020B0604020202020204" pitchFamily="34" charset="0"/>
              </a:rPr>
              <a:t>ø</a:t>
            </a:r>
            <a:r>
              <a:rPr lang="en-US" altLang="zh-CN" sz="2000" b="1" dirty="0"/>
              <a:t>    M (C, c)=T   M (C, c)=C</a:t>
            </a:r>
          </a:p>
        </p:txBody>
      </p:sp>
    </p:spTree>
    <p:extLst>
      <p:ext uri="{BB962C8B-B14F-4D97-AF65-F5344CB8AC3E}">
        <p14:creationId xmlns:p14="http://schemas.microsoft.com/office/powerpoint/2010/main" val="17903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已知</a:t>
            </a:r>
            <a:r>
              <a:rPr lang="en-US" altLang="zh-CN" b="1" dirty="0">
                <a:solidFill>
                  <a:srgbClr val="C00000"/>
                </a:solidFill>
              </a:rPr>
              <a:t>e1= (</a:t>
            </a:r>
            <a:r>
              <a:rPr lang="en-US" altLang="zh-CN" b="1" dirty="0" err="1">
                <a:solidFill>
                  <a:srgbClr val="C00000"/>
                </a:solidFill>
              </a:rPr>
              <a:t>a|b</a:t>
            </a:r>
            <a:r>
              <a:rPr lang="en-US" altLang="zh-CN" b="1" dirty="0">
                <a:solidFill>
                  <a:srgbClr val="C00000"/>
                </a:solidFill>
              </a:rPr>
              <a:t>)*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e2=(a*b*)*</a:t>
            </a:r>
            <a:r>
              <a:rPr lang="zh-CN" altLang="en-US" b="1" dirty="0">
                <a:solidFill>
                  <a:srgbClr val="C00000"/>
                </a:solidFill>
              </a:rPr>
              <a:t>，试证明</a:t>
            </a:r>
            <a:r>
              <a:rPr lang="en-US" altLang="zh-CN" b="1" dirty="0">
                <a:solidFill>
                  <a:srgbClr val="C00000"/>
                </a:solidFill>
              </a:rPr>
              <a:t>e1= e2 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L(e1)={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}*</a:t>
            </a:r>
          </a:p>
          <a:p>
            <a:r>
              <a:rPr lang="en-US" altLang="zh-CN" dirty="0" smtClean="0"/>
              <a:t>L(e2)={{a}*{b}*}*=?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22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943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Garamond</vt:lpstr>
      <vt:lpstr>Times New Roman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4、已知e1= (a|b)*，e2=(a*b*)*，试证明e1= e2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4</cp:revision>
  <dcterms:created xsi:type="dcterms:W3CDTF">2021-03-30T13:38:09Z</dcterms:created>
  <dcterms:modified xsi:type="dcterms:W3CDTF">2021-04-05T11:39:25Z</dcterms:modified>
</cp:coreProperties>
</file>