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215D-7A18-47FC-92A3-4936A120343F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4059A-447E-45AF-8879-30D080CAF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5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215D-7A18-47FC-92A3-4936A120343F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4059A-447E-45AF-8879-30D080CAF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237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215D-7A18-47FC-92A3-4936A120343F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4059A-447E-45AF-8879-30D080CAF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25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215D-7A18-47FC-92A3-4936A120343F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4059A-447E-45AF-8879-30D080CAF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458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215D-7A18-47FC-92A3-4936A120343F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4059A-447E-45AF-8879-30D080CAF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55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215D-7A18-47FC-92A3-4936A120343F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4059A-447E-45AF-8879-30D080CAF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411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215D-7A18-47FC-92A3-4936A120343F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4059A-447E-45AF-8879-30D080CAF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68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215D-7A18-47FC-92A3-4936A120343F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4059A-447E-45AF-8879-30D080CAF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79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215D-7A18-47FC-92A3-4936A120343F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4059A-447E-45AF-8879-30D080CAF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573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215D-7A18-47FC-92A3-4936A120343F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4059A-447E-45AF-8879-30D080CAF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698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215D-7A18-47FC-92A3-4936A120343F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4059A-447E-45AF-8879-30D080CAF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893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C215D-7A18-47FC-92A3-4936A120343F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4059A-447E-45AF-8879-30D080CAF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991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2036" y="637308"/>
            <a:ext cx="16902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各种符号：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 ∷</a:t>
            </a: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=      </a:t>
            </a:r>
          </a:p>
          <a:p>
            <a:r>
              <a:rPr kumimoji="1" lang="en-US" altLang="zh-CN" dirty="0" smtClean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dirty="0" smtClean="0">
                <a:latin typeface="Times New Roman" panose="02020603050405020304" pitchFamily="18" charset="0"/>
                <a:ea typeface="楷体_GB2312" pitchFamily="49" charset="-122"/>
              </a:rPr>
              <a:t>、 </a:t>
            </a: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|</a:t>
            </a:r>
          </a:p>
          <a:p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b="1" dirty="0" smtClean="0">
                <a:latin typeface="Garamond" panose="02020404030301010803" pitchFamily="18" charset="0"/>
              </a:rPr>
              <a:t>ε</a:t>
            </a:r>
          </a:p>
          <a:p>
            <a:r>
              <a:rPr lang="en-US" altLang="zh-CN" b="1" dirty="0" smtClean="0">
                <a:latin typeface="Garamond" panose="02020404030301010803" pitchFamily="18" charset="0"/>
              </a:rPr>
              <a:t>4</a:t>
            </a:r>
            <a:r>
              <a:rPr lang="zh-CN" altLang="en-US" b="1" dirty="0" smtClean="0">
                <a:latin typeface="Garamond" panose="02020404030301010803" pitchFamily="18" charset="0"/>
              </a:rPr>
              <a:t>、</a:t>
            </a:r>
            <a:r>
              <a:rPr lang="en-US" altLang="zh-CN" b="1" dirty="0" smtClean="0">
                <a:latin typeface="Garamond" panose="02020404030301010803" pitchFamily="18" charset="0"/>
              </a:rPr>
              <a:t>V</a:t>
            </a:r>
            <a:r>
              <a:rPr lang="en-US" altLang="zh-CN" b="1" baseline="-25000" dirty="0" smtClean="0">
                <a:latin typeface="Garamond" panose="02020404030301010803" pitchFamily="18" charset="0"/>
              </a:rPr>
              <a:t>N</a:t>
            </a:r>
          </a:p>
          <a:p>
            <a:r>
              <a:rPr lang="en-US" altLang="zh-CN" b="1" dirty="0" smtClean="0">
                <a:latin typeface="Garamond" panose="02020404030301010803" pitchFamily="18" charset="0"/>
              </a:rPr>
              <a:t>5</a:t>
            </a:r>
            <a:r>
              <a:rPr lang="zh-CN" altLang="en-US" b="1" dirty="0" smtClean="0">
                <a:latin typeface="Garamond" panose="02020404030301010803" pitchFamily="18" charset="0"/>
              </a:rPr>
              <a:t>、</a:t>
            </a:r>
            <a:r>
              <a:rPr lang="en-US" altLang="zh-CN" b="1" dirty="0" smtClean="0">
                <a:latin typeface="Garamond" panose="02020404030301010803" pitchFamily="18" charset="0"/>
              </a:rPr>
              <a:t>V</a:t>
            </a:r>
            <a:r>
              <a:rPr lang="en-US" altLang="zh-CN" b="1" baseline="-25000" dirty="0" smtClean="0">
                <a:latin typeface="Garamond" panose="02020404030301010803" pitchFamily="18" charset="0"/>
              </a:rPr>
              <a:t>T</a:t>
            </a:r>
          </a:p>
          <a:p>
            <a:r>
              <a:rPr lang="en-US" altLang="zh-CN" b="1" dirty="0" smtClean="0">
                <a:latin typeface="Garamond" panose="02020404030301010803" pitchFamily="18" charset="0"/>
              </a:rPr>
              <a:t>6</a:t>
            </a:r>
            <a:r>
              <a:rPr lang="zh-CN" altLang="en-US" b="1" dirty="0" smtClean="0">
                <a:latin typeface="Garamond" panose="02020404030301010803" pitchFamily="18" charset="0"/>
              </a:rPr>
              <a:t>、</a:t>
            </a:r>
            <a:r>
              <a:rPr lang="en-US" altLang="zh-CN" b="1" dirty="0" smtClean="0">
                <a:latin typeface="Garamond" panose="02020404030301010803" pitchFamily="18" charset="0"/>
              </a:rPr>
              <a:t>V</a:t>
            </a:r>
            <a:r>
              <a:rPr kumimoji="1"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b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*</a:t>
            </a:r>
            <a:endParaRPr lang="en-US" altLang="zh-CN" b="1" baseline="30000" dirty="0" smtClean="0">
              <a:latin typeface="Garamond" panose="02020404030301010803" pitchFamily="18" charset="0"/>
            </a:endParaRPr>
          </a:p>
          <a:p>
            <a:r>
              <a:rPr lang="en-US" altLang="zh-CN" b="1" dirty="0" smtClean="0">
                <a:latin typeface="Garamond" panose="02020404030301010803" pitchFamily="18" charset="0"/>
              </a:rPr>
              <a:t>7</a:t>
            </a:r>
            <a:r>
              <a:rPr lang="zh-CN" altLang="en-US" b="1" dirty="0" smtClean="0">
                <a:latin typeface="Garamond" panose="02020404030301010803" pitchFamily="18" charset="0"/>
              </a:rPr>
              <a:t>、</a:t>
            </a:r>
            <a:r>
              <a:rPr lang="en-US" altLang="zh-CN" b="1" dirty="0" smtClean="0">
                <a:latin typeface="Garamond" panose="02020404030301010803" pitchFamily="18" charset="0"/>
              </a:rPr>
              <a:t>V</a:t>
            </a:r>
            <a:r>
              <a:rPr kumimoji="1"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+</a:t>
            </a:r>
            <a:endParaRPr lang="en-US" altLang="zh-CN" b="1" baseline="30000" dirty="0" smtClean="0">
              <a:latin typeface="Garamond" panose="02020404030301010803" pitchFamily="18" charset="0"/>
            </a:endParaRPr>
          </a:p>
          <a:p>
            <a:r>
              <a:rPr lang="en-US" altLang="zh-CN" b="1" dirty="0" smtClean="0">
                <a:latin typeface="Garamond" panose="02020404030301010803" pitchFamily="18" charset="0"/>
              </a:rPr>
              <a:t>8</a:t>
            </a:r>
            <a:r>
              <a:rPr lang="zh-CN" altLang="en-US" b="1" dirty="0" smtClean="0">
                <a:latin typeface="Garamond" panose="02020404030301010803" pitchFamily="18" charset="0"/>
              </a:rPr>
              <a:t>、 </a:t>
            </a: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</a:t>
            </a:r>
          </a:p>
          <a:p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9</a:t>
            </a:r>
            <a:r>
              <a:rPr kumimoji="1"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、</a:t>
            </a: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+</a:t>
            </a:r>
          </a:p>
          <a:p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10</a:t>
            </a:r>
            <a:r>
              <a:rPr kumimoji="1"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、</a:t>
            </a: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</a:t>
            </a:r>
            <a:r>
              <a:rPr kumimoji="1"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*</a:t>
            </a:r>
            <a:endParaRPr kumimoji="1"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  <a:p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11</a:t>
            </a:r>
            <a:r>
              <a:rPr kumimoji="1"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、</a:t>
            </a: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{t}</a:t>
            </a:r>
          </a:p>
          <a:p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12</a:t>
            </a:r>
            <a:r>
              <a:rPr kumimoji="1"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、</a:t>
            </a: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[t]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974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34060" y="654685"/>
            <a:ext cx="1053528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. 判断题</a:t>
            </a:r>
          </a:p>
          <a:p>
            <a:r>
              <a:rPr lang="zh-CN" altLang="en-US" b="1" dirty="0" smtClean="0"/>
              <a:t>（1）由递归文法产生的语言集合一定是无限集合。                               (  )</a:t>
            </a:r>
          </a:p>
          <a:p>
            <a:r>
              <a:rPr lang="zh-CN" altLang="en-US" b="1" dirty="0" smtClean="0"/>
              <a:t>（2）文法G[S]:	 S∷=aCd	aC∷=B    aC∷=aaC  	B∷=b 是上下文有关文法。      (  )</a:t>
            </a:r>
          </a:p>
          <a:p>
            <a:r>
              <a:rPr lang="zh-CN" altLang="en-US" b="1" dirty="0" smtClean="0"/>
              <a:t>（3）直接推导“=&gt;”的长度为1，推导“=&gt;+”的长度≥1，而广义推导“=&gt;*”的长度≥0。 (  )</a:t>
            </a:r>
          </a:p>
          <a:p>
            <a:r>
              <a:rPr lang="zh-CN" altLang="en-US" b="1" dirty="0" smtClean="0"/>
              <a:t>（4）如果一个文法是上下文无关文法，那么它一定不是上下文有关文法。           (  )</a:t>
            </a:r>
          </a:p>
          <a:p>
            <a:r>
              <a:rPr lang="zh-CN" altLang="en-US" b="1" dirty="0" smtClean="0"/>
              <a:t>（5）某文法是二义性的，该文法对应的语言一定是二义性的。                     (  )</a:t>
            </a:r>
          </a:p>
          <a:p>
            <a:r>
              <a:rPr lang="zh-CN" altLang="en-US" b="1" dirty="0" smtClean="0"/>
              <a:t>（6）规范归约又称为最右归约。                                               (  )</a:t>
            </a:r>
          </a:p>
          <a:p>
            <a:r>
              <a:rPr lang="zh-CN" altLang="en-US" b="1" dirty="0" smtClean="0"/>
              <a:t>（7）一个语言可以有多个文法来描述。                                         (  )</a:t>
            </a:r>
          </a:p>
          <a:p>
            <a:r>
              <a:rPr lang="zh-CN" altLang="en-US" b="1" dirty="0" smtClean="0"/>
              <a:t>（8）句子也是句型。                                                         (  )</a:t>
            </a:r>
          </a:p>
          <a:p>
            <a:r>
              <a:rPr lang="zh-CN" altLang="en-US" b="1" dirty="0" smtClean="0"/>
              <a:t>（9）字汇表中的某个符号不可能既是终结符又是非终结符。                       (  )</a:t>
            </a:r>
          </a:p>
          <a:p>
            <a:r>
              <a:rPr lang="zh-CN" altLang="en-US" b="1" dirty="0" smtClean="0"/>
              <a:t>（10）每个简单短语都是某条产生式的右部。                                    (  )</a:t>
            </a:r>
          </a:p>
          <a:p>
            <a:r>
              <a:rPr lang="zh-CN" altLang="en-US" b="1" dirty="0" smtClean="0"/>
              <a:t>（11）设A是符号串集合，则A</a:t>
            </a:r>
            <a:r>
              <a:rPr lang="zh-CN" altLang="en-US" b="1" baseline="30000" dirty="0" smtClean="0"/>
              <a:t>0</a:t>
            </a:r>
            <a:r>
              <a:rPr lang="zh-CN" altLang="en-US" b="1" dirty="0" smtClean="0"/>
              <a:t>={}。                                          (  ) </a:t>
            </a:r>
          </a:p>
          <a:p>
            <a:r>
              <a:rPr lang="zh-CN" altLang="en-US" b="1" dirty="0" smtClean="0"/>
              <a:t>（12）正规文法所对应的自动机是图灵机。                                      (  )</a:t>
            </a:r>
          </a:p>
        </p:txBody>
      </p:sp>
    </p:spTree>
    <p:extLst>
      <p:ext uri="{BB962C8B-B14F-4D97-AF65-F5344CB8AC3E}">
        <p14:creationId xmlns:p14="http://schemas.microsoft.com/office/powerpoint/2010/main" val="3766505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23" y="1191144"/>
            <a:ext cx="6477977" cy="290553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096723" y="713571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存在哪些错误？</a:t>
            </a:r>
            <a:endParaRPr lang="zh-CN" altLang="en-US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743" y="831272"/>
            <a:ext cx="4401847" cy="59436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1200" y="4813244"/>
            <a:ext cx="3254022" cy="129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81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700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9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1A0FBAC-C87D-4BD3-BA8A-DD787DF0BFB1}" type="datetime1">
              <a:rPr lang="zh-CN" altLang="en-US"/>
              <a:pPr>
                <a:defRPr/>
              </a:pPr>
              <a:t>2021/3/22</a:t>
            </a:fld>
            <a:endParaRPr lang="zh-CN" altLang="en-US"/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95F83E9-EAD7-463D-B96C-84A83B96626A}" type="slidenum">
              <a:rPr lang="zh-CN" altLang="en-US">
                <a:solidFill>
                  <a:srgbClr val="9B9A98"/>
                </a:solidFill>
                <a:ea typeface="黑体" panose="02010609060101010101" pitchFamily="49" charset="-122"/>
              </a:rPr>
              <a:pPr eaLnBrk="1" hangingPunct="1"/>
              <a:t>5</a:t>
            </a:fld>
            <a:endParaRPr lang="zh-CN" altLang="en-US">
              <a:solidFill>
                <a:srgbClr val="9B9A98"/>
              </a:solidFill>
              <a:ea typeface="黑体" panose="02010609060101010101" pitchFamily="49" charset="-122"/>
            </a:endParaRPr>
          </a:p>
        </p:txBody>
      </p:sp>
      <p:sp>
        <p:nvSpPr>
          <p:cNvPr id="16486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200" b="1"/>
              <a:t>思考题：</a:t>
            </a:r>
          </a:p>
        </p:txBody>
      </p:sp>
      <p:sp>
        <p:nvSpPr>
          <p:cNvPr id="164869" name="Rectangle 3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1049000" cy="4351338"/>
          </a:xfrm>
        </p:spPr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zh-CN" altLang="en-US" sz="3900" b="1" dirty="0"/>
              <a:t>请给出描述语言</a:t>
            </a:r>
            <a:r>
              <a:rPr lang="en-US" altLang="zh-CN" sz="3900" b="1" dirty="0"/>
              <a:t>L={a</a:t>
            </a:r>
            <a:r>
              <a:rPr lang="en-US" altLang="zh-CN" sz="3900" b="1" baseline="30000" dirty="0"/>
              <a:t>2m+1</a:t>
            </a:r>
            <a:r>
              <a:rPr lang="en-US" altLang="zh-CN" sz="3900" b="1" dirty="0"/>
              <a:t>b</a:t>
            </a:r>
            <a:r>
              <a:rPr lang="en-US" altLang="zh-CN" sz="3900" b="1" baseline="30000" dirty="0"/>
              <a:t>m+1</a:t>
            </a:r>
            <a:r>
              <a:rPr lang="en-US" altLang="zh-CN" sz="3900" b="1" dirty="0"/>
              <a:t> |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3900" b="1" dirty="0"/>
              <a:t>m&gt;=0} U {a</a:t>
            </a:r>
            <a:r>
              <a:rPr lang="en-US" altLang="zh-CN" sz="3900" b="1" baseline="30000" dirty="0"/>
              <a:t>2m</a:t>
            </a:r>
            <a:r>
              <a:rPr lang="en-US" altLang="zh-CN" sz="3900" b="1" dirty="0"/>
              <a:t>b</a:t>
            </a:r>
            <a:r>
              <a:rPr lang="en-US" altLang="zh-CN" sz="3900" b="1" baseline="30000" dirty="0"/>
              <a:t>m+2</a:t>
            </a:r>
            <a:r>
              <a:rPr lang="en-US" altLang="zh-CN" sz="3900" b="1" dirty="0"/>
              <a:t> | m&gt;=0} </a:t>
            </a:r>
            <a:r>
              <a:rPr lang="zh-CN" altLang="en-US" sz="3900" b="1" dirty="0"/>
              <a:t>的上</a:t>
            </a:r>
          </a:p>
          <a:p>
            <a:pPr>
              <a:buFont typeface="Wingdings 2" panose="05020102010507070707" pitchFamily="18" charset="2"/>
              <a:buNone/>
            </a:pPr>
            <a:r>
              <a:rPr lang="zh-CN" altLang="en-US" sz="3900" b="1" dirty="0"/>
              <a:t>下文无关文法；</a:t>
            </a:r>
          </a:p>
        </p:txBody>
      </p:sp>
    </p:spTree>
    <p:extLst>
      <p:ext uri="{BB962C8B-B14F-4D97-AF65-F5344CB8AC3E}">
        <p14:creationId xmlns:p14="http://schemas.microsoft.com/office/powerpoint/2010/main" val="36154052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111</Words>
  <Application>Microsoft Office PowerPoint</Application>
  <PresentationFormat>宽屏</PresentationFormat>
  <Paragraphs>35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等线</vt:lpstr>
      <vt:lpstr>等线 Light</vt:lpstr>
      <vt:lpstr>黑体</vt:lpstr>
      <vt:lpstr>楷体_GB2312</vt:lpstr>
      <vt:lpstr>Arial</vt:lpstr>
      <vt:lpstr>Garamond</vt:lpstr>
      <vt:lpstr>Symbol</vt:lpstr>
      <vt:lpstr>Times New Roman</vt:lpstr>
      <vt:lpstr>Wingdings 2</vt:lpstr>
      <vt:lpstr>Office 主题​​</vt:lpstr>
      <vt:lpstr>PowerPoint 演示文稿</vt:lpstr>
      <vt:lpstr>PowerPoint 演示文稿</vt:lpstr>
      <vt:lpstr>PowerPoint 演示文稿</vt:lpstr>
      <vt:lpstr>PowerPoint 演示文稿</vt:lpstr>
      <vt:lpstr>思考题：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jly</dc:creator>
  <cp:lastModifiedBy>jly</cp:lastModifiedBy>
  <cp:revision>9</cp:revision>
  <dcterms:created xsi:type="dcterms:W3CDTF">2021-03-22T02:03:54Z</dcterms:created>
  <dcterms:modified xsi:type="dcterms:W3CDTF">2021-03-22T04:31:21Z</dcterms:modified>
</cp:coreProperties>
</file>