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56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EB87A-EA88-4CA0-94BB-269AE7C339B5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0AA47-2F0F-4458-9353-2AC16147D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F9155-6E7B-4459-9A3D-B60496DBBC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9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5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9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5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1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3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0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0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3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0926-7D08-4230-89CD-8E8CDBB7758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5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413163"/>
            <a:ext cx="51054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68218" y="256578"/>
            <a:ext cx="6096000" cy="24468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设有文法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G [ Z ]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：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                             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Z::=bMb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                                 M::=(L|a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                                 L::=Ma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zh-CN" altLang="zh-CN" b="1" dirty="0"/>
              <a:t>用优先函数表分析字符串</a:t>
            </a:r>
            <a:r>
              <a:rPr lang="en-US" altLang="zh-CN" b="1" dirty="0"/>
              <a:t>b(b)</a:t>
            </a:r>
            <a:endParaRPr lang="zh-CN" altLang="zh-CN" dirty="0"/>
          </a:p>
          <a:p>
            <a:pPr>
              <a:spcBef>
                <a:spcPct val="50000"/>
              </a:spcBef>
              <a:defRPr/>
            </a:pP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58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43" name="Text Box 7"/>
          <p:cNvSpPr txBox="1">
            <a:spLocks noChangeArrowheads="1"/>
          </p:cNvSpPr>
          <p:nvPr/>
        </p:nvSpPr>
        <p:spPr bwMode="gray">
          <a:xfrm>
            <a:off x="3017838" y="420688"/>
            <a:ext cx="6049962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cs typeface="Arial" charset="0"/>
              </a:rPr>
              <a:t>三、优先函数及其构造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  <a:cs typeface="Arial" charset="0"/>
              <a:sym typeface="Wingdings" pitchFamily="2" charset="2"/>
            </a:endParaRPr>
          </a:p>
        </p:txBody>
      </p:sp>
      <p:grpSp>
        <p:nvGrpSpPr>
          <p:cNvPr id="33798" name="Group 9"/>
          <p:cNvGrpSpPr>
            <a:grpSpLocks/>
          </p:cNvGrpSpPr>
          <p:nvPr/>
        </p:nvGrpSpPr>
        <p:grpSpPr bwMode="auto">
          <a:xfrm>
            <a:off x="2279650" y="2312988"/>
            <a:ext cx="7416800" cy="3783012"/>
            <a:chOff x="363" y="1525"/>
            <a:chExt cx="4672" cy="2608"/>
          </a:xfrm>
        </p:grpSpPr>
        <p:sp>
          <p:nvSpPr>
            <p:cNvPr id="33803" name="Rectangle 10"/>
            <p:cNvSpPr>
              <a:spLocks noChangeArrowheads="1"/>
            </p:cNvSpPr>
            <p:nvPr/>
          </p:nvSpPr>
          <p:spPr bwMode="auto">
            <a:xfrm>
              <a:off x="363" y="1525"/>
              <a:ext cx="4672" cy="26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90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1800" dirty="0">
                  <a:latin typeface="宋体" panose="02010600030101010101" pitchFamily="2" charset="-122"/>
                </a:rPr>
                <a:t>步骤       符号栈            关系             输入串</a:t>
              </a:r>
            </a:p>
            <a:p>
              <a:pPr>
                <a:lnSpc>
                  <a:spcPct val="90000"/>
                </a:lnSpc>
                <a:buNone/>
              </a:pPr>
              <a:r>
                <a:rPr lang="zh-CN" altLang="en-US" sz="1800" dirty="0">
                  <a:latin typeface="宋体" panose="02010600030101010101" pitchFamily="2" charset="-122"/>
                </a:rPr>
                <a:t> </a:t>
              </a:r>
              <a:r>
                <a:rPr lang="en-US" altLang="zh-CN" sz="1800" dirty="0">
                  <a:latin typeface="宋体" panose="02010600030101010101" pitchFamily="2" charset="-122"/>
                </a:rPr>
                <a:t>1          #             f(#)&lt;g(b) </a:t>
              </a:r>
              <a:r>
                <a:rPr lang="en-US" altLang="zh-CN" sz="1800" dirty="0" smtClean="0">
                  <a:latin typeface="宋体" panose="02010600030101010101" pitchFamily="2" charset="-122"/>
                </a:rPr>
                <a:t>            b(b</a:t>
              </a:r>
              <a:r>
                <a:rPr lang="en-US" altLang="zh-CN" sz="1800" dirty="0">
                  <a:latin typeface="宋体" panose="02010600030101010101" pitchFamily="2" charset="-122"/>
                </a:rPr>
                <a:t>)#</a:t>
              </a: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1800" dirty="0">
                  <a:latin typeface="宋体" panose="02010600030101010101" pitchFamily="2" charset="-122"/>
                </a:rPr>
                <a:t> 2          #b            f(b)&lt;g(()            </a:t>
              </a:r>
              <a:r>
                <a:rPr lang="en-US" altLang="zh-CN" sz="1800" dirty="0" smtClean="0">
                  <a:latin typeface="宋体" panose="02010600030101010101" pitchFamily="2" charset="-122"/>
                </a:rPr>
                <a:t>  (b)#</a:t>
              </a:r>
              <a:endParaRPr lang="en-US" altLang="zh-CN" sz="1800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1800" dirty="0">
                  <a:latin typeface="宋体" panose="02010600030101010101" pitchFamily="2" charset="-122"/>
                </a:rPr>
                <a:t> 3          #b(           f(()&lt;</a:t>
              </a:r>
              <a:r>
                <a:rPr lang="en-US" altLang="zh-CN" sz="1800" dirty="0" smtClean="0">
                  <a:latin typeface="宋体" panose="02010600030101010101" pitchFamily="2" charset="-122"/>
                </a:rPr>
                <a:t>g(b)               b)#</a:t>
              </a:r>
              <a:endParaRPr lang="en-US" altLang="zh-CN" sz="1800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1800" dirty="0">
                  <a:latin typeface="宋体" panose="02010600030101010101" pitchFamily="2" charset="-122"/>
                </a:rPr>
                <a:t> 4          #</a:t>
              </a:r>
              <a:r>
                <a:rPr lang="en-US" altLang="zh-CN" sz="1800" dirty="0" smtClean="0">
                  <a:latin typeface="宋体" panose="02010600030101010101" pitchFamily="2" charset="-122"/>
                </a:rPr>
                <a:t>b(b          f(b)&lt;g())                )#</a:t>
              </a:r>
              <a:endParaRPr lang="en-US" altLang="zh-CN" sz="1800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1800" dirty="0">
                  <a:latin typeface="宋体" panose="02010600030101010101" pitchFamily="2" charset="-122"/>
                </a:rPr>
                <a:t> 5          #</a:t>
              </a:r>
              <a:r>
                <a:rPr lang="en-US" altLang="zh-CN" sz="1800" dirty="0" smtClean="0">
                  <a:latin typeface="宋体" panose="02010600030101010101" pitchFamily="2" charset="-122"/>
                </a:rPr>
                <a:t>b(b)          </a:t>
              </a:r>
              <a:r>
                <a:rPr lang="en-US" altLang="zh-CN" sz="1800" dirty="0">
                  <a:latin typeface="宋体" panose="02010600030101010101" pitchFamily="2" charset="-122"/>
                </a:rPr>
                <a:t>f</a:t>
              </a:r>
              <a:r>
                <a:rPr lang="en-US" altLang="zh-CN" sz="1800" dirty="0" smtClean="0">
                  <a:latin typeface="宋体" panose="02010600030101010101" pitchFamily="2" charset="-122"/>
                </a:rPr>
                <a:t>())&gt;g(#)                #</a:t>
              </a:r>
              <a:endParaRPr lang="en-US" altLang="zh-CN" sz="1800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1800" dirty="0">
                  <a:latin typeface="宋体" panose="02010600030101010101" pitchFamily="2" charset="-122"/>
                </a:rPr>
                <a:t> </a:t>
              </a:r>
            </a:p>
          </p:txBody>
        </p:sp>
        <p:sp>
          <p:nvSpPr>
            <p:cNvPr id="833547" name="Line 11"/>
            <p:cNvSpPr>
              <a:spLocks noChangeShapeType="1"/>
            </p:cNvSpPr>
            <p:nvPr/>
          </p:nvSpPr>
          <p:spPr bwMode="auto">
            <a:xfrm>
              <a:off x="1043" y="1525"/>
              <a:ext cx="0" cy="26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spcAft>
                  <a:spcPct val="20000"/>
                </a:spcAft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33548" name="Line 12"/>
            <p:cNvSpPr>
              <a:spLocks noChangeShapeType="1"/>
            </p:cNvSpPr>
            <p:nvPr/>
          </p:nvSpPr>
          <p:spPr bwMode="auto">
            <a:xfrm>
              <a:off x="2154" y="1525"/>
              <a:ext cx="0" cy="26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spcAft>
                  <a:spcPct val="20000"/>
                </a:spcAft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33549" name="Line 13"/>
            <p:cNvSpPr>
              <a:spLocks noChangeShapeType="1"/>
            </p:cNvSpPr>
            <p:nvPr/>
          </p:nvSpPr>
          <p:spPr bwMode="auto">
            <a:xfrm>
              <a:off x="3719" y="1525"/>
              <a:ext cx="0" cy="26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spcAft>
                  <a:spcPct val="20000"/>
                </a:spcAft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753600" y="152401"/>
            <a:ext cx="717550" cy="881063"/>
            <a:chOff x="2272" y="2026"/>
            <a:chExt cx="740" cy="987"/>
          </a:xfrm>
        </p:grpSpPr>
        <p:pic>
          <p:nvPicPr>
            <p:cNvPr id="33801" name="Picture 3" descr="UserWithDesktopCompute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" y="2325"/>
              <a:ext cx="592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2" name="Picture 4" descr="Software-Update-Servic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13728">
              <a:off x="2272" y="2026"/>
              <a:ext cx="51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33807" name="Picture 2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51054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3673" y="4825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Z::=bMb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M::=(L|a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L::=Ma)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8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Text Box 2"/>
          <p:cNvSpPr txBox="1">
            <a:spLocks noChangeArrowheads="1"/>
          </p:cNvSpPr>
          <p:nvPr/>
        </p:nvSpPr>
        <p:spPr bwMode="auto">
          <a:xfrm>
            <a:off x="172604" y="2791691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S’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• E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E 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→ • aA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 → • bB</a:t>
            </a:r>
          </a:p>
        </p:txBody>
      </p:sp>
      <p:grpSp>
        <p:nvGrpSpPr>
          <p:cNvPr id="832515" name="Group 3"/>
          <p:cNvGrpSpPr>
            <a:grpSpLocks/>
          </p:cNvGrpSpPr>
          <p:nvPr/>
        </p:nvGrpSpPr>
        <p:grpSpPr bwMode="auto">
          <a:xfrm>
            <a:off x="1468005" y="3007592"/>
            <a:ext cx="792163" cy="360363"/>
            <a:chOff x="1156" y="1888"/>
            <a:chExt cx="499" cy="227"/>
          </a:xfrm>
        </p:grpSpPr>
        <p:sp>
          <p:nvSpPr>
            <p:cNvPr id="832516" name="Line 4"/>
            <p:cNvSpPr>
              <a:spLocks noChangeShapeType="1"/>
            </p:cNvSpPr>
            <p:nvPr/>
          </p:nvSpPr>
          <p:spPr bwMode="auto">
            <a:xfrm>
              <a:off x="1156" y="211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17" name="Text Box 5"/>
            <p:cNvSpPr txBox="1">
              <a:spLocks noChangeArrowheads="1"/>
            </p:cNvSpPr>
            <p:nvPr/>
          </p:nvSpPr>
          <p:spPr bwMode="auto">
            <a:xfrm>
              <a:off x="1248" y="1888"/>
              <a:ext cx="317" cy="212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rgbClr val="0066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832518" name="Text Box 6"/>
          <p:cNvSpPr txBox="1">
            <a:spLocks noChangeArrowheads="1"/>
          </p:cNvSpPr>
          <p:nvPr/>
        </p:nvSpPr>
        <p:spPr bwMode="auto">
          <a:xfrm>
            <a:off x="2331604" y="3064741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S’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E •</a:t>
            </a:r>
          </a:p>
        </p:txBody>
      </p:sp>
      <p:sp>
        <p:nvSpPr>
          <p:cNvPr id="832519" name="Line 7"/>
          <p:cNvSpPr>
            <a:spLocks noChangeShapeType="1"/>
          </p:cNvSpPr>
          <p:nvPr/>
        </p:nvSpPr>
        <p:spPr bwMode="auto">
          <a:xfrm flipV="1">
            <a:off x="1180667" y="250276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0" name="Line 8"/>
          <p:cNvSpPr>
            <a:spLocks noChangeShapeType="1"/>
          </p:cNvSpPr>
          <p:nvPr/>
        </p:nvSpPr>
        <p:spPr bwMode="auto">
          <a:xfrm>
            <a:off x="1180667" y="250276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1" name="Text Box 9"/>
          <p:cNvSpPr txBox="1">
            <a:spLocks noChangeArrowheads="1"/>
          </p:cNvSpPr>
          <p:nvPr/>
        </p:nvSpPr>
        <p:spPr bwMode="auto">
          <a:xfrm>
            <a:off x="1612468" y="2143991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00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22" name="Text Box 10"/>
          <p:cNvSpPr txBox="1">
            <a:spLocks noChangeArrowheads="1"/>
          </p:cNvSpPr>
          <p:nvPr/>
        </p:nvSpPr>
        <p:spPr bwMode="auto">
          <a:xfrm>
            <a:off x="2331604" y="1710604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a • A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cA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d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2523" name="Line 11"/>
          <p:cNvSpPr>
            <a:spLocks noChangeShapeType="1"/>
          </p:cNvSpPr>
          <p:nvPr/>
        </p:nvSpPr>
        <p:spPr bwMode="auto">
          <a:xfrm flipV="1">
            <a:off x="1180667" y="387119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4" name="Line 12"/>
          <p:cNvSpPr>
            <a:spLocks noChangeShapeType="1"/>
          </p:cNvSpPr>
          <p:nvPr/>
        </p:nvSpPr>
        <p:spPr bwMode="auto">
          <a:xfrm>
            <a:off x="1180667" y="416011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5" name="Text Box 13"/>
          <p:cNvSpPr txBox="1">
            <a:spLocks noChangeArrowheads="1"/>
          </p:cNvSpPr>
          <p:nvPr/>
        </p:nvSpPr>
        <p:spPr bwMode="auto">
          <a:xfrm>
            <a:off x="1612468" y="4160116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00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26" name="Text Box 14"/>
          <p:cNvSpPr txBox="1">
            <a:spLocks noChangeArrowheads="1"/>
          </p:cNvSpPr>
          <p:nvPr/>
        </p:nvSpPr>
        <p:spPr bwMode="auto">
          <a:xfrm>
            <a:off x="2333193" y="3944216"/>
            <a:ext cx="1296987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b • 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cB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d</a:t>
            </a:r>
          </a:p>
        </p:txBody>
      </p:sp>
      <p:sp>
        <p:nvSpPr>
          <p:cNvPr id="832527" name="Line 15"/>
          <p:cNvSpPr>
            <a:spLocks noChangeShapeType="1"/>
          </p:cNvSpPr>
          <p:nvPr/>
        </p:nvSpPr>
        <p:spPr bwMode="auto">
          <a:xfrm flipV="1">
            <a:off x="2982479" y="135183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28" name="Text Box 16"/>
          <p:cNvSpPr txBox="1">
            <a:spLocks noChangeArrowheads="1"/>
          </p:cNvSpPr>
          <p:nvPr/>
        </p:nvSpPr>
        <p:spPr bwMode="auto">
          <a:xfrm>
            <a:off x="3053918" y="1351829"/>
            <a:ext cx="287337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29" name="Text Box 17"/>
          <p:cNvSpPr txBox="1">
            <a:spLocks noChangeArrowheads="1"/>
          </p:cNvSpPr>
          <p:nvPr/>
        </p:nvSpPr>
        <p:spPr bwMode="auto">
          <a:xfrm>
            <a:off x="2331604" y="272329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c • 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cA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d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2530" name="Freeform 18"/>
          <p:cNvSpPr>
            <a:spLocks/>
          </p:cNvSpPr>
          <p:nvPr/>
        </p:nvSpPr>
        <p:spPr bwMode="auto">
          <a:xfrm>
            <a:off x="1745818" y="450129"/>
            <a:ext cx="587375" cy="369332"/>
          </a:xfrm>
          <a:custGeom>
            <a:avLst/>
            <a:gdLst>
              <a:gd name="T0" fmla="*/ 370 w 370"/>
              <a:gd name="T1" fmla="*/ 114 h 447"/>
              <a:gd name="T2" fmla="*/ 98 w 370"/>
              <a:gd name="T3" fmla="*/ 23 h 447"/>
              <a:gd name="T4" fmla="*/ 7 w 370"/>
              <a:gd name="T5" fmla="*/ 250 h 447"/>
              <a:gd name="T6" fmla="*/ 143 w 370"/>
              <a:gd name="T7" fmla="*/ 432 h 447"/>
              <a:gd name="T8" fmla="*/ 279 w 370"/>
              <a:gd name="T9" fmla="*/ 341 h 447"/>
              <a:gd name="T10" fmla="*/ 370 w 370"/>
              <a:gd name="T11" fmla="*/ 25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447">
                <a:moveTo>
                  <a:pt x="370" y="114"/>
                </a:moveTo>
                <a:cubicBezTo>
                  <a:pt x="264" y="57"/>
                  <a:pt x="159" y="0"/>
                  <a:pt x="98" y="23"/>
                </a:cubicBezTo>
                <a:cubicBezTo>
                  <a:pt x="37" y="46"/>
                  <a:pt x="0" y="182"/>
                  <a:pt x="7" y="250"/>
                </a:cubicBezTo>
                <a:cubicBezTo>
                  <a:pt x="14" y="318"/>
                  <a:pt x="98" y="417"/>
                  <a:pt x="143" y="432"/>
                </a:cubicBezTo>
                <a:cubicBezTo>
                  <a:pt x="188" y="447"/>
                  <a:pt x="241" y="371"/>
                  <a:pt x="279" y="341"/>
                </a:cubicBezTo>
                <a:cubicBezTo>
                  <a:pt x="317" y="311"/>
                  <a:pt x="343" y="280"/>
                  <a:pt x="370" y="25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1" name="Text Box 19"/>
          <p:cNvSpPr txBox="1">
            <a:spLocks noChangeArrowheads="1"/>
          </p:cNvSpPr>
          <p:nvPr/>
        </p:nvSpPr>
        <p:spPr bwMode="auto">
          <a:xfrm>
            <a:off x="1756929" y="631104"/>
            <a:ext cx="215900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2" name="Line 20"/>
          <p:cNvSpPr>
            <a:spLocks noChangeShapeType="1"/>
          </p:cNvSpPr>
          <p:nvPr/>
        </p:nvSpPr>
        <p:spPr bwMode="auto">
          <a:xfrm>
            <a:off x="2980892" y="502371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3" name="Text Box 21"/>
          <p:cNvSpPr txBox="1">
            <a:spLocks noChangeArrowheads="1"/>
          </p:cNvSpPr>
          <p:nvPr/>
        </p:nvSpPr>
        <p:spPr bwMode="auto">
          <a:xfrm>
            <a:off x="3053918" y="5047529"/>
            <a:ext cx="287337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4" name="Text Box 22"/>
          <p:cNvSpPr txBox="1">
            <a:spLocks noChangeArrowheads="1"/>
          </p:cNvSpPr>
          <p:nvPr/>
        </p:nvSpPr>
        <p:spPr bwMode="auto">
          <a:xfrm>
            <a:off x="2333193" y="5455516"/>
            <a:ext cx="1296987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 • 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cB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d</a:t>
            </a:r>
          </a:p>
        </p:txBody>
      </p:sp>
      <p:sp>
        <p:nvSpPr>
          <p:cNvPr id="832535" name="Freeform 23"/>
          <p:cNvSpPr>
            <a:spLocks/>
          </p:cNvSpPr>
          <p:nvPr/>
        </p:nvSpPr>
        <p:spPr bwMode="auto">
          <a:xfrm>
            <a:off x="1745818" y="5706341"/>
            <a:ext cx="587375" cy="369332"/>
          </a:xfrm>
          <a:custGeom>
            <a:avLst/>
            <a:gdLst>
              <a:gd name="T0" fmla="*/ 370 w 370"/>
              <a:gd name="T1" fmla="*/ 114 h 447"/>
              <a:gd name="T2" fmla="*/ 98 w 370"/>
              <a:gd name="T3" fmla="*/ 23 h 447"/>
              <a:gd name="T4" fmla="*/ 7 w 370"/>
              <a:gd name="T5" fmla="*/ 250 h 447"/>
              <a:gd name="T6" fmla="*/ 143 w 370"/>
              <a:gd name="T7" fmla="*/ 432 h 447"/>
              <a:gd name="T8" fmla="*/ 279 w 370"/>
              <a:gd name="T9" fmla="*/ 341 h 447"/>
              <a:gd name="T10" fmla="*/ 370 w 370"/>
              <a:gd name="T11" fmla="*/ 25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447">
                <a:moveTo>
                  <a:pt x="370" y="114"/>
                </a:moveTo>
                <a:cubicBezTo>
                  <a:pt x="264" y="57"/>
                  <a:pt x="159" y="0"/>
                  <a:pt x="98" y="23"/>
                </a:cubicBezTo>
                <a:cubicBezTo>
                  <a:pt x="37" y="46"/>
                  <a:pt x="0" y="182"/>
                  <a:pt x="7" y="250"/>
                </a:cubicBezTo>
                <a:cubicBezTo>
                  <a:pt x="14" y="318"/>
                  <a:pt x="98" y="417"/>
                  <a:pt x="143" y="432"/>
                </a:cubicBezTo>
                <a:cubicBezTo>
                  <a:pt x="188" y="447"/>
                  <a:pt x="241" y="371"/>
                  <a:pt x="279" y="341"/>
                </a:cubicBezTo>
                <a:cubicBezTo>
                  <a:pt x="317" y="311"/>
                  <a:pt x="343" y="280"/>
                  <a:pt x="370" y="25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6" name="Text Box 24"/>
          <p:cNvSpPr txBox="1">
            <a:spLocks noChangeArrowheads="1"/>
          </p:cNvSpPr>
          <p:nvPr/>
        </p:nvSpPr>
        <p:spPr bwMode="auto">
          <a:xfrm>
            <a:off x="1756929" y="5887316"/>
            <a:ext cx="215900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7" name="Line 25"/>
          <p:cNvSpPr>
            <a:spLocks noChangeShapeType="1"/>
          </p:cNvSpPr>
          <p:nvPr/>
        </p:nvSpPr>
        <p:spPr bwMode="auto">
          <a:xfrm>
            <a:off x="3628593" y="250276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8" name="Text Box 26"/>
          <p:cNvSpPr txBox="1">
            <a:spLocks noChangeArrowheads="1"/>
          </p:cNvSpPr>
          <p:nvPr/>
        </p:nvSpPr>
        <p:spPr bwMode="auto">
          <a:xfrm>
            <a:off x="3773055" y="216621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39" name="Text Box 27"/>
          <p:cNvSpPr txBox="1">
            <a:spLocks noChangeArrowheads="1"/>
          </p:cNvSpPr>
          <p:nvPr/>
        </p:nvSpPr>
        <p:spPr bwMode="auto">
          <a:xfrm>
            <a:off x="4420754" y="227257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aA •</a:t>
            </a:r>
          </a:p>
        </p:txBody>
      </p:sp>
      <p:sp>
        <p:nvSpPr>
          <p:cNvPr id="832540" name="Line 28"/>
          <p:cNvSpPr>
            <a:spLocks noChangeShapeType="1"/>
          </p:cNvSpPr>
          <p:nvPr/>
        </p:nvSpPr>
        <p:spPr bwMode="auto">
          <a:xfrm>
            <a:off x="3628593" y="416011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1" name="Text Box 29"/>
          <p:cNvSpPr txBox="1">
            <a:spLocks noChangeArrowheads="1"/>
          </p:cNvSpPr>
          <p:nvPr/>
        </p:nvSpPr>
        <p:spPr bwMode="auto">
          <a:xfrm>
            <a:off x="3773055" y="382356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42" name="Text Box 30"/>
          <p:cNvSpPr txBox="1">
            <a:spLocks noChangeArrowheads="1"/>
          </p:cNvSpPr>
          <p:nvPr/>
        </p:nvSpPr>
        <p:spPr bwMode="auto">
          <a:xfrm>
            <a:off x="4420754" y="378546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bB •</a:t>
            </a:r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3628593" y="53585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3773055" y="199304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45" name="Text Box 33"/>
          <p:cNvSpPr txBox="1">
            <a:spLocks noChangeArrowheads="1"/>
          </p:cNvSpPr>
          <p:nvPr/>
        </p:nvSpPr>
        <p:spPr bwMode="auto">
          <a:xfrm>
            <a:off x="4420754" y="12627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cA •</a:t>
            </a:r>
          </a:p>
        </p:txBody>
      </p:sp>
      <p:sp>
        <p:nvSpPr>
          <p:cNvPr id="832546" name="Line 34"/>
          <p:cNvSpPr>
            <a:spLocks noChangeShapeType="1"/>
          </p:cNvSpPr>
          <p:nvPr/>
        </p:nvSpPr>
        <p:spPr bwMode="auto">
          <a:xfrm>
            <a:off x="3628593" y="631911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7" name="Text Box 35"/>
          <p:cNvSpPr txBox="1">
            <a:spLocks noChangeArrowheads="1"/>
          </p:cNvSpPr>
          <p:nvPr/>
        </p:nvSpPr>
        <p:spPr bwMode="auto">
          <a:xfrm>
            <a:off x="3773055" y="598256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48" name="Text Box 36"/>
          <p:cNvSpPr txBox="1">
            <a:spLocks noChangeArrowheads="1"/>
          </p:cNvSpPr>
          <p:nvPr/>
        </p:nvSpPr>
        <p:spPr bwMode="auto">
          <a:xfrm>
            <a:off x="4420754" y="608892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cB •</a:t>
            </a:r>
          </a:p>
        </p:txBody>
      </p:sp>
      <p:sp>
        <p:nvSpPr>
          <p:cNvPr id="832549" name="Text Box 37"/>
          <p:cNvSpPr txBox="1">
            <a:spLocks noChangeArrowheads="1"/>
          </p:cNvSpPr>
          <p:nvPr/>
        </p:nvSpPr>
        <p:spPr bwMode="auto">
          <a:xfrm>
            <a:off x="4420754" y="126451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d •</a:t>
            </a:r>
          </a:p>
        </p:txBody>
      </p:sp>
      <p:sp>
        <p:nvSpPr>
          <p:cNvPr id="832550" name="Line 38"/>
          <p:cNvSpPr>
            <a:spLocks noChangeShapeType="1"/>
          </p:cNvSpPr>
          <p:nvPr/>
        </p:nvSpPr>
        <p:spPr bwMode="auto">
          <a:xfrm>
            <a:off x="3628592" y="1783629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1" name="Text Box 39"/>
          <p:cNvSpPr txBox="1">
            <a:spLocks noChangeArrowheads="1"/>
          </p:cNvSpPr>
          <p:nvPr/>
        </p:nvSpPr>
        <p:spPr bwMode="auto">
          <a:xfrm>
            <a:off x="3844493" y="1494704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2" name="Line 40"/>
          <p:cNvSpPr>
            <a:spLocks noChangeShapeType="1"/>
          </p:cNvSpPr>
          <p:nvPr/>
        </p:nvSpPr>
        <p:spPr bwMode="auto">
          <a:xfrm>
            <a:off x="3628592" y="490465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3" name="Text Box 41"/>
          <p:cNvSpPr txBox="1">
            <a:spLocks noChangeArrowheads="1"/>
          </p:cNvSpPr>
          <p:nvPr/>
        </p:nvSpPr>
        <p:spPr bwMode="auto">
          <a:xfrm>
            <a:off x="3844493" y="461572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4" name="Text Box 42"/>
          <p:cNvSpPr txBox="1">
            <a:spLocks noChangeArrowheads="1"/>
          </p:cNvSpPr>
          <p:nvPr/>
        </p:nvSpPr>
        <p:spPr bwMode="auto">
          <a:xfrm>
            <a:off x="4420754" y="486496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d •</a:t>
            </a:r>
          </a:p>
        </p:txBody>
      </p:sp>
      <p:sp>
        <p:nvSpPr>
          <p:cNvPr id="832555" name="Line 43"/>
          <p:cNvSpPr>
            <a:spLocks noChangeShapeType="1"/>
          </p:cNvSpPr>
          <p:nvPr/>
        </p:nvSpPr>
        <p:spPr bwMode="auto">
          <a:xfrm>
            <a:off x="3628592" y="130420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6" name="Text Box 44"/>
          <p:cNvSpPr txBox="1">
            <a:spLocks noChangeArrowheads="1"/>
          </p:cNvSpPr>
          <p:nvPr/>
        </p:nvSpPr>
        <p:spPr bwMode="auto">
          <a:xfrm>
            <a:off x="3844493" y="101527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7" name="Line 45"/>
          <p:cNvSpPr>
            <a:spLocks noChangeShapeType="1"/>
          </p:cNvSpPr>
          <p:nvPr/>
        </p:nvSpPr>
        <p:spPr bwMode="auto">
          <a:xfrm>
            <a:off x="3628592" y="545710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8" name="Text Box 46"/>
          <p:cNvSpPr txBox="1">
            <a:spLocks noChangeArrowheads="1"/>
          </p:cNvSpPr>
          <p:nvPr/>
        </p:nvSpPr>
        <p:spPr bwMode="auto">
          <a:xfrm>
            <a:off x="3844493" y="516817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9" name="Text Box 47"/>
          <p:cNvSpPr txBox="1">
            <a:spLocks noChangeArrowheads="1"/>
          </p:cNvSpPr>
          <p:nvPr/>
        </p:nvSpPr>
        <p:spPr bwMode="auto">
          <a:xfrm>
            <a:off x="-13134" y="68964"/>
            <a:ext cx="1731964" cy="227139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marL="233363" indent="-233363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S′∷=E  </a:t>
            </a:r>
          </a:p>
          <a:p>
            <a:pPr>
              <a:spcAft>
                <a:spcPct val="20000"/>
              </a:spcAft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①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E∷=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aA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② E∷=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bB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③ A∷=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cA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④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A∷=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⑤ B∷=</a:t>
            </a:r>
            <a:r>
              <a:rPr lang="en-US" altLang="zh-CN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cB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⑥ B∷=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68626"/>
              </p:ext>
            </p:extLst>
          </p:nvPr>
        </p:nvGraphicFramePr>
        <p:xfrm>
          <a:off x="6088206" y="494295"/>
          <a:ext cx="5684696" cy="5783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024">
                  <a:extLst>
                    <a:ext uri="{9D8B030D-6E8A-4147-A177-3AD203B41FA5}">
                      <a16:colId xmlns:a16="http://schemas.microsoft.com/office/drawing/2014/main" val="730823778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40941339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4251329567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55141828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74016084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891829535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1853428638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55251537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856565050"/>
                    </a:ext>
                  </a:extLst>
                </a:gridCol>
              </a:tblGrid>
              <a:tr h="41309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       ACTION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GOTO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83952"/>
                  </a:ext>
                </a:extLst>
              </a:tr>
              <a:tr h="4130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#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730404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78299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acc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32829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75311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908828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00553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02010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55684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028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97611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34899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172874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29672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423810" y="124963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2</a:t>
            </a:r>
            <a:r>
              <a:rPr lang="zh-CN" altLang="en-US" b="1" dirty="0" smtClean="0">
                <a:solidFill>
                  <a:srgbClr val="FFC000"/>
                </a:solidFill>
              </a:rPr>
              <a:t>、利用分析表分析</a:t>
            </a:r>
            <a:r>
              <a:rPr lang="en-US" altLang="zh-CN" b="1" dirty="0" err="1" smtClean="0">
                <a:solidFill>
                  <a:srgbClr val="FFC000"/>
                </a:solidFill>
              </a:rPr>
              <a:t>bcd</a:t>
            </a:r>
            <a:r>
              <a:rPr lang="zh-CN" altLang="en-US" b="1" dirty="0" smtClean="0">
                <a:solidFill>
                  <a:srgbClr val="FFC000"/>
                </a:solidFill>
              </a:rPr>
              <a:t>是否是文法所定义的句子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DB72F4-B281-43A8-966F-509EB3388AD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088206" y="494295"/>
          <a:ext cx="5684696" cy="5783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024">
                  <a:extLst>
                    <a:ext uri="{9D8B030D-6E8A-4147-A177-3AD203B41FA5}">
                      <a16:colId xmlns:a16="http://schemas.microsoft.com/office/drawing/2014/main" val="730823778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40941339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4251329567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55141828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74016084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891829535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1853428638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55251537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856565050"/>
                    </a:ext>
                  </a:extLst>
                </a:gridCol>
              </a:tblGrid>
              <a:tr h="41309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       ACTION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GOTO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83952"/>
                  </a:ext>
                </a:extLst>
              </a:tr>
              <a:tr h="4130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#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730404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78299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acc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32829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75311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908828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00553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02010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55684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028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97611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34899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172874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296726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14259"/>
              </p:ext>
            </p:extLst>
          </p:nvPr>
        </p:nvGraphicFramePr>
        <p:xfrm>
          <a:off x="158866" y="1777081"/>
          <a:ext cx="5929340" cy="3803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249">
                  <a:extLst>
                    <a:ext uri="{9D8B030D-6E8A-4147-A177-3AD203B41FA5}">
                      <a16:colId xmlns:a16="http://schemas.microsoft.com/office/drawing/2014/main" val="2844194284"/>
                    </a:ext>
                  </a:extLst>
                </a:gridCol>
                <a:gridCol w="912429">
                  <a:extLst>
                    <a:ext uri="{9D8B030D-6E8A-4147-A177-3AD203B41FA5}">
                      <a16:colId xmlns:a16="http://schemas.microsoft.com/office/drawing/2014/main" val="2946027224"/>
                    </a:ext>
                  </a:extLst>
                </a:gridCol>
                <a:gridCol w="1042776">
                  <a:extLst>
                    <a:ext uri="{9D8B030D-6E8A-4147-A177-3AD203B41FA5}">
                      <a16:colId xmlns:a16="http://schemas.microsoft.com/office/drawing/2014/main" val="3776478215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1233864100"/>
                    </a:ext>
                  </a:extLst>
                </a:gridCol>
                <a:gridCol w="1115191">
                  <a:extLst>
                    <a:ext uri="{9D8B030D-6E8A-4147-A177-3AD203B41FA5}">
                      <a16:colId xmlns:a16="http://schemas.microsoft.com/office/drawing/2014/main" val="1832697897"/>
                    </a:ext>
                  </a:extLst>
                </a:gridCol>
                <a:gridCol w="1288987">
                  <a:extLst>
                    <a:ext uri="{9D8B030D-6E8A-4147-A177-3AD203B41FA5}">
                      <a16:colId xmlns:a16="http://schemas.microsoft.com/office/drawing/2014/main" val="3272204021"/>
                    </a:ext>
                  </a:extLst>
                </a:gridCol>
              </a:tblGrid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7030A0"/>
                          </a:solidFill>
                          <a:effectLst/>
                        </a:rPr>
                        <a:t>步骤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7030A0"/>
                          </a:solidFill>
                          <a:effectLst/>
                        </a:rPr>
                        <a:t>状态栈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7030A0"/>
                          </a:solidFill>
                          <a:effectLst/>
                        </a:rPr>
                        <a:t>符号栈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7030A0"/>
                          </a:solidFill>
                          <a:effectLst/>
                        </a:rPr>
                        <a:t>输入串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7030A0"/>
                          </a:solidFill>
                          <a:effectLst/>
                        </a:rPr>
                        <a:t>动作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7030A0"/>
                          </a:solidFill>
                          <a:effectLst/>
                        </a:rPr>
                        <a:t>下一状态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8510531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bcd#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S3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7499149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#b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cd#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S5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5571129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035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#bc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d#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S11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11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4167554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035</a:t>
                      </a:r>
                      <a:r>
                        <a:rPr lang="en-US" sz="1800" u="sng" kern="100">
                          <a:solidFill>
                            <a:srgbClr val="7030A0"/>
                          </a:solidFill>
                          <a:effectLst/>
                        </a:rPr>
                        <a:t>11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#bcd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r6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GOTO(5,B)=9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95877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0359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#bcB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r5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GOTO(3,B)=7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7735958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037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#bB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r2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GOTO(0,E)=1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698712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#E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acc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48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13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Text Box 2"/>
          <p:cNvSpPr txBox="1">
            <a:spLocks noChangeArrowheads="1"/>
          </p:cNvSpPr>
          <p:nvPr/>
        </p:nvSpPr>
        <p:spPr bwMode="auto">
          <a:xfrm>
            <a:off x="172604" y="2791691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S’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• E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E 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→ • aA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 → • bB</a:t>
            </a:r>
          </a:p>
        </p:txBody>
      </p:sp>
      <p:grpSp>
        <p:nvGrpSpPr>
          <p:cNvPr id="832515" name="Group 3"/>
          <p:cNvGrpSpPr>
            <a:grpSpLocks/>
          </p:cNvGrpSpPr>
          <p:nvPr/>
        </p:nvGrpSpPr>
        <p:grpSpPr bwMode="auto">
          <a:xfrm>
            <a:off x="1468005" y="3007592"/>
            <a:ext cx="792163" cy="360363"/>
            <a:chOff x="1156" y="1888"/>
            <a:chExt cx="499" cy="227"/>
          </a:xfrm>
        </p:grpSpPr>
        <p:sp>
          <p:nvSpPr>
            <p:cNvPr id="832516" name="Line 4"/>
            <p:cNvSpPr>
              <a:spLocks noChangeShapeType="1"/>
            </p:cNvSpPr>
            <p:nvPr/>
          </p:nvSpPr>
          <p:spPr bwMode="auto">
            <a:xfrm>
              <a:off x="1156" y="211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17" name="Text Box 5"/>
            <p:cNvSpPr txBox="1">
              <a:spLocks noChangeArrowheads="1"/>
            </p:cNvSpPr>
            <p:nvPr/>
          </p:nvSpPr>
          <p:spPr bwMode="auto">
            <a:xfrm>
              <a:off x="1248" y="1888"/>
              <a:ext cx="317" cy="212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rgbClr val="0066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832518" name="Text Box 6"/>
          <p:cNvSpPr txBox="1">
            <a:spLocks noChangeArrowheads="1"/>
          </p:cNvSpPr>
          <p:nvPr/>
        </p:nvSpPr>
        <p:spPr bwMode="auto">
          <a:xfrm>
            <a:off x="2331604" y="3064741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S’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E •</a:t>
            </a:r>
          </a:p>
        </p:txBody>
      </p:sp>
      <p:sp>
        <p:nvSpPr>
          <p:cNvPr id="832519" name="Line 7"/>
          <p:cNvSpPr>
            <a:spLocks noChangeShapeType="1"/>
          </p:cNvSpPr>
          <p:nvPr/>
        </p:nvSpPr>
        <p:spPr bwMode="auto">
          <a:xfrm flipV="1">
            <a:off x="1180667" y="250276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0" name="Line 8"/>
          <p:cNvSpPr>
            <a:spLocks noChangeShapeType="1"/>
          </p:cNvSpPr>
          <p:nvPr/>
        </p:nvSpPr>
        <p:spPr bwMode="auto">
          <a:xfrm>
            <a:off x="1180667" y="250276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1" name="Text Box 9"/>
          <p:cNvSpPr txBox="1">
            <a:spLocks noChangeArrowheads="1"/>
          </p:cNvSpPr>
          <p:nvPr/>
        </p:nvSpPr>
        <p:spPr bwMode="auto">
          <a:xfrm>
            <a:off x="1612468" y="2143991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00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22" name="Text Box 10"/>
          <p:cNvSpPr txBox="1">
            <a:spLocks noChangeArrowheads="1"/>
          </p:cNvSpPr>
          <p:nvPr/>
        </p:nvSpPr>
        <p:spPr bwMode="auto">
          <a:xfrm>
            <a:off x="2331604" y="1710604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a • A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cA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d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2523" name="Line 11"/>
          <p:cNvSpPr>
            <a:spLocks noChangeShapeType="1"/>
          </p:cNvSpPr>
          <p:nvPr/>
        </p:nvSpPr>
        <p:spPr bwMode="auto">
          <a:xfrm flipV="1">
            <a:off x="1180667" y="387119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4" name="Line 12"/>
          <p:cNvSpPr>
            <a:spLocks noChangeShapeType="1"/>
          </p:cNvSpPr>
          <p:nvPr/>
        </p:nvSpPr>
        <p:spPr bwMode="auto">
          <a:xfrm>
            <a:off x="1180667" y="416011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5" name="Text Box 13"/>
          <p:cNvSpPr txBox="1">
            <a:spLocks noChangeArrowheads="1"/>
          </p:cNvSpPr>
          <p:nvPr/>
        </p:nvSpPr>
        <p:spPr bwMode="auto">
          <a:xfrm>
            <a:off x="1612468" y="4160116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00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26" name="Text Box 14"/>
          <p:cNvSpPr txBox="1">
            <a:spLocks noChangeArrowheads="1"/>
          </p:cNvSpPr>
          <p:nvPr/>
        </p:nvSpPr>
        <p:spPr bwMode="auto">
          <a:xfrm>
            <a:off x="2333193" y="3944216"/>
            <a:ext cx="1296987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b • 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cB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d</a:t>
            </a:r>
          </a:p>
        </p:txBody>
      </p:sp>
      <p:sp>
        <p:nvSpPr>
          <p:cNvPr id="832527" name="Line 15"/>
          <p:cNvSpPr>
            <a:spLocks noChangeShapeType="1"/>
          </p:cNvSpPr>
          <p:nvPr/>
        </p:nvSpPr>
        <p:spPr bwMode="auto">
          <a:xfrm flipV="1">
            <a:off x="2982479" y="135183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28" name="Text Box 16"/>
          <p:cNvSpPr txBox="1">
            <a:spLocks noChangeArrowheads="1"/>
          </p:cNvSpPr>
          <p:nvPr/>
        </p:nvSpPr>
        <p:spPr bwMode="auto">
          <a:xfrm>
            <a:off x="3053918" y="1351829"/>
            <a:ext cx="287337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29" name="Text Box 17"/>
          <p:cNvSpPr txBox="1">
            <a:spLocks noChangeArrowheads="1"/>
          </p:cNvSpPr>
          <p:nvPr/>
        </p:nvSpPr>
        <p:spPr bwMode="auto">
          <a:xfrm>
            <a:off x="2331604" y="272329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c • 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cA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d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2530" name="Freeform 18"/>
          <p:cNvSpPr>
            <a:spLocks/>
          </p:cNvSpPr>
          <p:nvPr/>
        </p:nvSpPr>
        <p:spPr bwMode="auto">
          <a:xfrm>
            <a:off x="1745818" y="450129"/>
            <a:ext cx="587375" cy="369332"/>
          </a:xfrm>
          <a:custGeom>
            <a:avLst/>
            <a:gdLst>
              <a:gd name="T0" fmla="*/ 370 w 370"/>
              <a:gd name="T1" fmla="*/ 114 h 447"/>
              <a:gd name="T2" fmla="*/ 98 w 370"/>
              <a:gd name="T3" fmla="*/ 23 h 447"/>
              <a:gd name="T4" fmla="*/ 7 w 370"/>
              <a:gd name="T5" fmla="*/ 250 h 447"/>
              <a:gd name="T6" fmla="*/ 143 w 370"/>
              <a:gd name="T7" fmla="*/ 432 h 447"/>
              <a:gd name="T8" fmla="*/ 279 w 370"/>
              <a:gd name="T9" fmla="*/ 341 h 447"/>
              <a:gd name="T10" fmla="*/ 370 w 370"/>
              <a:gd name="T11" fmla="*/ 25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447">
                <a:moveTo>
                  <a:pt x="370" y="114"/>
                </a:moveTo>
                <a:cubicBezTo>
                  <a:pt x="264" y="57"/>
                  <a:pt x="159" y="0"/>
                  <a:pt x="98" y="23"/>
                </a:cubicBezTo>
                <a:cubicBezTo>
                  <a:pt x="37" y="46"/>
                  <a:pt x="0" y="182"/>
                  <a:pt x="7" y="250"/>
                </a:cubicBezTo>
                <a:cubicBezTo>
                  <a:pt x="14" y="318"/>
                  <a:pt x="98" y="417"/>
                  <a:pt x="143" y="432"/>
                </a:cubicBezTo>
                <a:cubicBezTo>
                  <a:pt x="188" y="447"/>
                  <a:pt x="241" y="371"/>
                  <a:pt x="279" y="341"/>
                </a:cubicBezTo>
                <a:cubicBezTo>
                  <a:pt x="317" y="311"/>
                  <a:pt x="343" y="280"/>
                  <a:pt x="370" y="25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1" name="Text Box 19"/>
          <p:cNvSpPr txBox="1">
            <a:spLocks noChangeArrowheads="1"/>
          </p:cNvSpPr>
          <p:nvPr/>
        </p:nvSpPr>
        <p:spPr bwMode="auto">
          <a:xfrm>
            <a:off x="1756929" y="631104"/>
            <a:ext cx="215900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2" name="Line 20"/>
          <p:cNvSpPr>
            <a:spLocks noChangeShapeType="1"/>
          </p:cNvSpPr>
          <p:nvPr/>
        </p:nvSpPr>
        <p:spPr bwMode="auto">
          <a:xfrm>
            <a:off x="2980892" y="502371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3" name="Text Box 21"/>
          <p:cNvSpPr txBox="1">
            <a:spLocks noChangeArrowheads="1"/>
          </p:cNvSpPr>
          <p:nvPr/>
        </p:nvSpPr>
        <p:spPr bwMode="auto">
          <a:xfrm>
            <a:off x="3053918" y="5047529"/>
            <a:ext cx="287337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4" name="Text Box 22"/>
          <p:cNvSpPr txBox="1">
            <a:spLocks noChangeArrowheads="1"/>
          </p:cNvSpPr>
          <p:nvPr/>
        </p:nvSpPr>
        <p:spPr bwMode="auto">
          <a:xfrm>
            <a:off x="2333193" y="5455516"/>
            <a:ext cx="1296987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 • 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cB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d</a:t>
            </a:r>
          </a:p>
        </p:txBody>
      </p:sp>
      <p:sp>
        <p:nvSpPr>
          <p:cNvPr id="832535" name="Freeform 23"/>
          <p:cNvSpPr>
            <a:spLocks/>
          </p:cNvSpPr>
          <p:nvPr/>
        </p:nvSpPr>
        <p:spPr bwMode="auto">
          <a:xfrm>
            <a:off x="1745818" y="5706341"/>
            <a:ext cx="587375" cy="369332"/>
          </a:xfrm>
          <a:custGeom>
            <a:avLst/>
            <a:gdLst>
              <a:gd name="T0" fmla="*/ 370 w 370"/>
              <a:gd name="T1" fmla="*/ 114 h 447"/>
              <a:gd name="T2" fmla="*/ 98 w 370"/>
              <a:gd name="T3" fmla="*/ 23 h 447"/>
              <a:gd name="T4" fmla="*/ 7 w 370"/>
              <a:gd name="T5" fmla="*/ 250 h 447"/>
              <a:gd name="T6" fmla="*/ 143 w 370"/>
              <a:gd name="T7" fmla="*/ 432 h 447"/>
              <a:gd name="T8" fmla="*/ 279 w 370"/>
              <a:gd name="T9" fmla="*/ 341 h 447"/>
              <a:gd name="T10" fmla="*/ 370 w 370"/>
              <a:gd name="T11" fmla="*/ 25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447">
                <a:moveTo>
                  <a:pt x="370" y="114"/>
                </a:moveTo>
                <a:cubicBezTo>
                  <a:pt x="264" y="57"/>
                  <a:pt x="159" y="0"/>
                  <a:pt x="98" y="23"/>
                </a:cubicBezTo>
                <a:cubicBezTo>
                  <a:pt x="37" y="46"/>
                  <a:pt x="0" y="182"/>
                  <a:pt x="7" y="250"/>
                </a:cubicBezTo>
                <a:cubicBezTo>
                  <a:pt x="14" y="318"/>
                  <a:pt x="98" y="417"/>
                  <a:pt x="143" y="432"/>
                </a:cubicBezTo>
                <a:cubicBezTo>
                  <a:pt x="188" y="447"/>
                  <a:pt x="241" y="371"/>
                  <a:pt x="279" y="341"/>
                </a:cubicBezTo>
                <a:cubicBezTo>
                  <a:pt x="317" y="311"/>
                  <a:pt x="343" y="280"/>
                  <a:pt x="370" y="25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6" name="Text Box 24"/>
          <p:cNvSpPr txBox="1">
            <a:spLocks noChangeArrowheads="1"/>
          </p:cNvSpPr>
          <p:nvPr/>
        </p:nvSpPr>
        <p:spPr bwMode="auto">
          <a:xfrm>
            <a:off x="1756929" y="5887316"/>
            <a:ext cx="215900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7" name="Line 25"/>
          <p:cNvSpPr>
            <a:spLocks noChangeShapeType="1"/>
          </p:cNvSpPr>
          <p:nvPr/>
        </p:nvSpPr>
        <p:spPr bwMode="auto">
          <a:xfrm>
            <a:off x="3628593" y="250276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8" name="Text Box 26"/>
          <p:cNvSpPr txBox="1">
            <a:spLocks noChangeArrowheads="1"/>
          </p:cNvSpPr>
          <p:nvPr/>
        </p:nvSpPr>
        <p:spPr bwMode="auto">
          <a:xfrm>
            <a:off x="3773055" y="216621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39" name="Text Box 27"/>
          <p:cNvSpPr txBox="1">
            <a:spLocks noChangeArrowheads="1"/>
          </p:cNvSpPr>
          <p:nvPr/>
        </p:nvSpPr>
        <p:spPr bwMode="auto">
          <a:xfrm>
            <a:off x="4420754" y="227257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aA •</a:t>
            </a:r>
          </a:p>
        </p:txBody>
      </p:sp>
      <p:sp>
        <p:nvSpPr>
          <p:cNvPr id="832540" name="Line 28"/>
          <p:cNvSpPr>
            <a:spLocks noChangeShapeType="1"/>
          </p:cNvSpPr>
          <p:nvPr/>
        </p:nvSpPr>
        <p:spPr bwMode="auto">
          <a:xfrm>
            <a:off x="3628593" y="416011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1" name="Text Box 29"/>
          <p:cNvSpPr txBox="1">
            <a:spLocks noChangeArrowheads="1"/>
          </p:cNvSpPr>
          <p:nvPr/>
        </p:nvSpPr>
        <p:spPr bwMode="auto">
          <a:xfrm>
            <a:off x="3773055" y="382356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42" name="Text Box 30"/>
          <p:cNvSpPr txBox="1">
            <a:spLocks noChangeArrowheads="1"/>
          </p:cNvSpPr>
          <p:nvPr/>
        </p:nvSpPr>
        <p:spPr bwMode="auto">
          <a:xfrm>
            <a:off x="4420754" y="378546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bB •</a:t>
            </a:r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3628593" y="53585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3773055" y="199304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45" name="Text Box 33"/>
          <p:cNvSpPr txBox="1">
            <a:spLocks noChangeArrowheads="1"/>
          </p:cNvSpPr>
          <p:nvPr/>
        </p:nvSpPr>
        <p:spPr bwMode="auto">
          <a:xfrm>
            <a:off x="4420754" y="12627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cA •</a:t>
            </a:r>
          </a:p>
        </p:txBody>
      </p:sp>
      <p:sp>
        <p:nvSpPr>
          <p:cNvPr id="832546" name="Line 34"/>
          <p:cNvSpPr>
            <a:spLocks noChangeShapeType="1"/>
          </p:cNvSpPr>
          <p:nvPr/>
        </p:nvSpPr>
        <p:spPr bwMode="auto">
          <a:xfrm>
            <a:off x="3628593" y="631911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7" name="Text Box 35"/>
          <p:cNvSpPr txBox="1">
            <a:spLocks noChangeArrowheads="1"/>
          </p:cNvSpPr>
          <p:nvPr/>
        </p:nvSpPr>
        <p:spPr bwMode="auto">
          <a:xfrm>
            <a:off x="3773055" y="598256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48" name="Text Box 36"/>
          <p:cNvSpPr txBox="1">
            <a:spLocks noChangeArrowheads="1"/>
          </p:cNvSpPr>
          <p:nvPr/>
        </p:nvSpPr>
        <p:spPr bwMode="auto">
          <a:xfrm>
            <a:off x="4420754" y="608892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cB •</a:t>
            </a:r>
          </a:p>
        </p:txBody>
      </p:sp>
      <p:sp>
        <p:nvSpPr>
          <p:cNvPr id="832549" name="Text Box 37"/>
          <p:cNvSpPr txBox="1">
            <a:spLocks noChangeArrowheads="1"/>
          </p:cNvSpPr>
          <p:nvPr/>
        </p:nvSpPr>
        <p:spPr bwMode="auto">
          <a:xfrm>
            <a:off x="4420754" y="126451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d •</a:t>
            </a:r>
          </a:p>
        </p:txBody>
      </p:sp>
      <p:sp>
        <p:nvSpPr>
          <p:cNvPr id="832550" name="Line 38"/>
          <p:cNvSpPr>
            <a:spLocks noChangeShapeType="1"/>
          </p:cNvSpPr>
          <p:nvPr/>
        </p:nvSpPr>
        <p:spPr bwMode="auto">
          <a:xfrm>
            <a:off x="3628592" y="1783629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1" name="Text Box 39"/>
          <p:cNvSpPr txBox="1">
            <a:spLocks noChangeArrowheads="1"/>
          </p:cNvSpPr>
          <p:nvPr/>
        </p:nvSpPr>
        <p:spPr bwMode="auto">
          <a:xfrm>
            <a:off x="3844493" y="1494704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2" name="Line 40"/>
          <p:cNvSpPr>
            <a:spLocks noChangeShapeType="1"/>
          </p:cNvSpPr>
          <p:nvPr/>
        </p:nvSpPr>
        <p:spPr bwMode="auto">
          <a:xfrm>
            <a:off x="3628592" y="490465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3" name="Text Box 41"/>
          <p:cNvSpPr txBox="1">
            <a:spLocks noChangeArrowheads="1"/>
          </p:cNvSpPr>
          <p:nvPr/>
        </p:nvSpPr>
        <p:spPr bwMode="auto">
          <a:xfrm>
            <a:off x="3844493" y="461572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4" name="Text Box 42"/>
          <p:cNvSpPr txBox="1">
            <a:spLocks noChangeArrowheads="1"/>
          </p:cNvSpPr>
          <p:nvPr/>
        </p:nvSpPr>
        <p:spPr bwMode="auto">
          <a:xfrm>
            <a:off x="4420754" y="486496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d •</a:t>
            </a:r>
          </a:p>
        </p:txBody>
      </p:sp>
      <p:sp>
        <p:nvSpPr>
          <p:cNvPr id="832555" name="Line 43"/>
          <p:cNvSpPr>
            <a:spLocks noChangeShapeType="1"/>
          </p:cNvSpPr>
          <p:nvPr/>
        </p:nvSpPr>
        <p:spPr bwMode="auto">
          <a:xfrm>
            <a:off x="3628592" y="130420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6" name="Text Box 44"/>
          <p:cNvSpPr txBox="1">
            <a:spLocks noChangeArrowheads="1"/>
          </p:cNvSpPr>
          <p:nvPr/>
        </p:nvSpPr>
        <p:spPr bwMode="auto">
          <a:xfrm>
            <a:off x="3844493" y="101527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7" name="Line 45"/>
          <p:cNvSpPr>
            <a:spLocks noChangeShapeType="1"/>
          </p:cNvSpPr>
          <p:nvPr/>
        </p:nvSpPr>
        <p:spPr bwMode="auto">
          <a:xfrm>
            <a:off x="3628592" y="545710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8" name="Text Box 46"/>
          <p:cNvSpPr txBox="1">
            <a:spLocks noChangeArrowheads="1"/>
          </p:cNvSpPr>
          <p:nvPr/>
        </p:nvSpPr>
        <p:spPr bwMode="auto">
          <a:xfrm>
            <a:off x="3844493" y="516817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9" name="Text Box 47"/>
          <p:cNvSpPr txBox="1">
            <a:spLocks noChangeArrowheads="1"/>
          </p:cNvSpPr>
          <p:nvPr/>
        </p:nvSpPr>
        <p:spPr bwMode="auto">
          <a:xfrm>
            <a:off x="-13134" y="68964"/>
            <a:ext cx="1731964" cy="227139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marL="233363" indent="-233363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S′∷=E  </a:t>
            </a:r>
          </a:p>
          <a:p>
            <a:pPr>
              <a:spcAft>
                <a:spcPct val="20000"/>
              </a:spcAft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①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E∷=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aA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② E∷=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bB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③ A∷=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cA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④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A∷=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⑤ B∷=</a:t>
            </a:r>
            <a:r>
              <a:rPr lang="en-US" altLang="zh-CN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cB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⑥ B∷=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74372"/>
              </p:ext>
            </p:extLst>
          </p:nvPr>
        </p:nvGraphicFramePr>
        <p:xfrm>
          <a:off x="5973458" y="819461"/>
          <a:ext cx="5929340" cy="4120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249">
                  <a:extLst>
                    <a:ext uri="{9D8B030D-6E8A-4147-A177-3AD203B41FA5}">
                      <a16:colId xmlns:a16="http://schemas.microsoft.com/office/drawing/2014/main" val="2844194284"/>
                    </a:ext>
                  </a:extLst>
                </a:gridCol>
                <a:gridCol w="912429">
                  <a:extLst>
                    <a:ext uri="{9D8B030D-6E8A-4147-A177-3AD203B41FA5}">
                      <a16:colId xmlns:a16="http://schemas.microsoft.com/office/drawing/2014/main" val="2946027224"/>
                    </a:ext>
                  </a:extLst>
                </a:gridCol>
                <a:gridCol w="1042776">
                  <a:extLst>
                    <a:ext uri="{9D8B030D-6E8A-4147-A177-3AD203B41FA5}">
                      <a16:colId xmlns:a16="http://schemas.microsoft.com/office/drawing/2014/main" val="3776478215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1233864100"/>
                    </a:ext>
                  </a:extLst>
                </a:gridCol>
                <a:gridCol w="1115191">
                  <a:extLst>
                    <a:ext uri="{9D8B030D-6E8A-4147-A177-3AD203B41FA5}">
                      <a16:colId xmlns:a16="http://schemas.microsoft.com/office/drawing/2014/main" val="1832697897"/>
                    </a:ext>
                  </a:extLst>
                </a:gridCol>
                <a:gridCol w="1288987">
                  <a:extLst>
                    <a:ext uri="{9D8B030D-6E8A-4147-A177-3AD203B41FA5}">
                      <a16:colId xmlns:a16="http://schemas.microsoft.com/office/drawing/2014/main" val="3272204021"/>
                    </a:ext>
                  </a:extLst>
                </a:gridCol>
              </a:tblGrid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7030A0"/>
                          </a:solidFill>
                          <a:effectLst/>
                        </a:rPr>
                        <a:t>步骤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7030A0"/>
                          </a:solidFill>
                          <a:effectLst/>
                        </a:rPr>
                        <a:t>状态栈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7030A0"/>
                          </a:solidFill>
                          <a:effectLst/>
                        </a:rPr>
                        <a:t>符号栈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7030A0"/>
                          </a:solidFill>
                          <a:effectLst/>
                        </a:rPr>
                        <a:t>输入串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7030A0"/>
                          </a:solidFill>
                          <a:effectLst/>
                        </a:rPr>
                        <a:t>动作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7030A0"/>
                          </a:solidFill>
                          <a:effectLst/>
                        </a:rPr>
                        <a:t>下一状态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8510531"/>
                  </a:ext>
                </a:extLst>
              </a:tr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7030A0"/>
                          </a:solidFill>
                          <a:effectLst/>
                        </a:rPr>
                        <a:t>bcd</a:t>
                      </a: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S3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7499149"/>
                  </a:ext>
                </a:extLst>
              </a:tr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03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#b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cd#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S5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5571129"/>
                  </a:ext>
                </a:extLst>
              </a:tr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035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#bc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d#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S11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11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4167554"/>
                  </a:ext>
                </a:extLst>
              </a:tr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035</a:t>
                      </a:r>
                      <a:r>
                        <a:rPr lang="en-US" sz="1600" u="sng" kern="100">
                          <a:solidFill>
                            <a:srgbClr val="7030A0"/>
                          </a:solidFill>
                          <a:effectLst/>
                        </a:rPr>
                        <a:t>11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#bcd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r6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GOTO(5,B)=9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95877"/>
                  </a:ext>
                </a:extLst>
              </a:tr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0359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#bcB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r5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GOTO(3,B)=7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7735958"/>
                  </a:ext>
                </a:extLst>
              </a:tr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037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#bB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r2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GOTO(0,E)=1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698712"/>
                  </a:ext>
                </a:extLst>
              </a:tr>
              <a:tr h="51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01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#E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7030A0"/>
                          </a:solidFill>
                          <a:effectLst/>
                        </a:rPr>
                        <a:t>acc</a:t>
                      </a:r>
                      <a:endParaRPr lang="zh-CN" sz="16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48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3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6730684" y="848856"/>
            <a:ext cx="3507207" cy="2969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847109" y="789709"/>
            <a:ext cx="3782291" cy="2969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187" y="-4088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作业：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224" y="3664766"/>
            <a:ext cx="6489887" cy="324199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分析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bcd</a:t>
            </a:r>
            <a:r>
              <a:rPr lang="zh-CN" altLang="en-US" sz="2000" dirty="0" smtClean="0">
                <a:solidFill>
                  <a:srgbClr val="FF0000"/>
                </a:solidFill>
              </a:rPr>
              <a:t>是否是文法所定义的句子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DB72F4-B281-43A8-966F-509EB3388AD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97656" y="103249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249066" y="1388445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69064" y="1401831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06124" y="175777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69064" y="1780093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60596" y="2464775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565745" y="2079026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985743" y="2092412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332004" y="2831270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49066" y="242604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32004" y="320060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734929" y="1884274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74011" y="103249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225421" y="1388445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45419" y="1401831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82479" y="175777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45419" y="1780093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36951" y="2464775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542100" y="2079026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62098" y="2092412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308359" y="2831270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225421" y="242604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8359" y="320060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3315233" y="1884273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90304" y="1054815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5141714" y="1410761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561712" y="1424147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898772" y="1780093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61712" y="180240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53244" y="2487091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5458393" y="2101342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878391" y="2114728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224652" y="2853586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141714" y="2448358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24652" y="3222918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/>
          <p:cNvSpPr/>
          <p:nvPr/>
        </p:nvSpPr>
        <p:spPr>
          <a:xfrm flipH="1">
            <a:off x="4898772" y="2591272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114259" y="102335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6965669" y="1379305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385667" y="1392691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722727" y="174863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85667" y="1770953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777199" y="2455635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7282348" y="2069886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702346" y="2083272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048607" y="2822130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965669" y="241690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048607" y="319146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7445729" y="2591272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030552" y="1009973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8881962" y="1365919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301960" y="1379305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639020" y="1735251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301960" y="175756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693492" y="244224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9198641" y="2056500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9618639" y="2069886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9964900" y="2808744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8881962" y="240351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964900" y="317807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>
          <a:xfrm flipH="1">
            <a:off x="9813209" y="3327099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10378257" y="1307381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0798255" y="1320767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0135315" y="1676713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0798255" y="169902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89787" y="2383711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10694936" y="1997962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1114934" y="2011348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1461195" y="2750206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378257" y="2344978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>
          <a:xfrm flipH="1">
            <a:off x="11779548" y="3246035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0477023" y="91117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448078" y="314945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850936" y="391186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7702346" y="4267810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122344" y="4281196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459404" y="463714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8019025" y="4989567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8439023" y="5002953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8102874" y="4629493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437154" y="537021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790874" y="537021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>
          <a:xfrm flipH="1">
            <a:off x="8711547" y="5496711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789612" y="385418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9641022" y="4210135"/>
            <a:ext cx="148590" cy="33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0061020" y="4223521"/>
            <a:ext cx="152400" cy="31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9398080" y="457946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0041550" y="4571818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椭圆 93"/>
          <p:cNvSpPr/>
          <p:nvPr/>
        </p:nvSpPr>
        <p:spPr>
          <a:xfrm flipH="1">
            <a:off x="10377328" y="4661213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1165315" y="38596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>
          <a:xfrm flipH="1">
            <a:off x="11472288" y="3967876"/>
            <a:ext cx="146357" cy="1163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45391"/>
              </p:ext>
            </p:extLst>
          </p:nvPr>
        </p:nvGraphicFramePr>
        <p:xfrm>
          <a:off x="352963" y="3978958"/>
          <a:ext cx="5929340" cy="2877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249">
                  <a:extLst>
                    <a:ext uri="{9D8B030D-6E8A-4147-A177-3AD203B41FA5}">
                      <a16:colId xmlns:a16="http://schemas.microsoft.com/office/drawing/2014/main" val="2844194284"/>
                    </a:ext>
                  </a:extLst>
                </a:gridCol>
                <a:gridCol w="912429">
                  <a:extLst>
                    <a:ext uri="{9D8B030D-6E8A-4147-A177-3AD203B41FA5}">
                      <a16:colId xmlns:a16="http://schemas.microsoft.com/office/drawing/2014/main" val="2946027224"/>
                    </a:ext>
                  </a:extLst>
                </a:gridCol>
                <a:gridCol w="1042776">
                  <a:extLst>
                    <a:ext uri="{9D8B030D-6E8A-4147-A177-3AD203B41FA5}">
                      <a16:colId xmlns:a16="http://schemas.microsoft.com/office/drawing/2014/main" val="3776478215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1233864100"/>
                    </a:ext>
                  </a:extLst>
                </a:gridCol>
                <a:gridCol w="1115191">
                  <a:extLst>
                    <a:ext uri="{9D8B030D-6E8A-4147-A177-3AD203B41FA5}">
                      <a16:colId xmlns:a16="http://schemas.microsoft.com/office/drawing/2014/main" val="1832697897"/>
                    </a:ext>
                  </a:extLst>
                </a:gridCol>
                <a:gridCol w="1288987">
                  <a:extLst>
                    <a:ext uri="{9D8B030D-6E8A-4147-A177-3AD203B41FA5}">
                      <a16:colId xmlns:a16="http://schemas.microsoft.com/office/drawing/2014/main" val="3272204021"/>
                    </a:ext>
                  </a:extLst>
                </a:gridCol>
              </a:tblGrid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步骤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状态栈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符号栈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输入串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动作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下一状态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8510531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bcd</a:t>
                      </a:r>
                      <a:r>
                        <a:rPr lang="en-US" sz="1400" kern="100" dirty="0">
                          <a:effectLst/>
                        </a:rPr>
                        <a:t>#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7499149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#b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cd#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5571129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035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</a:t>
                      </a:r>
                      <a:r>
                        <a:rPr lang="en-US" sz="1400" kern="100" dirty="0" err="1">
                          <a:effectLst/>
                        </a:rPr>
                        <a:t>bc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d#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S11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4167554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035</a:t>
                      </a:r>
                      <a:r>
                        <a:rPr lang="en-US" sz="1400" u="sng" kern="100">
                          <a:effectLst/>
                        </a:rPr>
                        <a:t>11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</a:t>
                      </a:r>
                      <a:r>
                        <a:rPr lang="en-US" sz="1400" kern="100" dirty="0" err="1">
                          <a:effectLst/>
                        </a:rPr>
                        <a:t>bcd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#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GOTO(5,B)=9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95877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0359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</a:t>
                      </a:r>
                      <a:r>
                        <a:rPr lang="en-US" sz="1400" kern="100" dirty="0" err="1">
                          <a:effectLst/>
                        </a:rPr>
                        <a:t>bcB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#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GOTO(3,B)=7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7735958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037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</a:t>
                      </a:r>
                      <a:r>
                        <a:rPr lang="en-US" sz="1400" kern="100" dirty="0" err="1">
                          <a:effectLst/>
                        </a:rPr>
                        <a:t>bB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#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GOTO(0,E)=1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698712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#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acc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48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897</Words>
  <Application>Microsoft Office PowerPoint</Application>
  <PresentationFormat>宽屏</PresentationFormat>
  <Paragraphs>561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黑体</vt:lpstr>
      <vt:lpstr>宋体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9</cp:revision>
  <dcterms:created xsi:type="dcterms:W3CDTF">2020-12-03T08:47:52Z</dcterms:created>
  <dcterms:modified xsi:type="dcterms:W3CDTF">2021-05-18T12:57:17Z</dcterms:modified>
</cp:coreProperties>
</file>