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2"/>
    <p:sldId id="283" r:id="rId3"/>
    <p:sldId id="285" r:id="rId4"/>
    <p:sldId id="294" r:id="rId5"/>
    <p:sldId id="313" r:id="rId6"/>
    <p:sldId id="284" r:id="rId7"/>
    <p:sldId id="295" r:id="rId8"/>
    <p:sldId id="296" r:id="rId9"/>
    <p:sldId id="297" r:id="rId10"/>
    <p:sldId id="299" r:id="rId11"/>
    <p:sldId id="302" r:id="rId12"/>
    <p:sldId id="298" r:id="rId13"/>
    <p:sldId id="300" r:id="rId14"/>
    <p:sldId id="286" r:id="rId15"/>
    <p:sldId id="303" r:id="rId16"/>
    <p:sldId id="287" r:id="rId17"/>
    <p:sldId id="304" r:id="rId18"/>
    <p:sldId id="314" r:id="rId19"/>
    <p:sldId id="315" r:id="rId20"/>
    <p:sldId id="316" r:id="rId21"/>
    <p:sldId id="317" r:id="rId22"/>
    <p:sldId id="288" r:id="rId23"/>
    <p:sldId id="306" r:id="rId24"/>
    <p:sldId id="305" r:id="rId25"/>
    <p:sldId id="289" r:id="rId26"/>
    <p:sldId id="307" r:id="rId27"/>
    <p:sldId id="290" r:id="rId28"/>
    <p:sldId id="308" r:id="rId29"/>
    <p:sldId id="309" r:id="rId30"/>
    <p:sldId id="318" r:id="rId31"/>
    <p:sldId id="319" r:id="rId32"/>
    <p:sldId id="320" r:id="rId33"/>
    <p:sldId id="293" r:id="rId34"/>
    <p:sldId id="310" r:id="rId35"/>
    <p:sldId id="311" r:id="rId36"/>
    <p:sldId id="312" r:id="rId37"/>
    <p:sldId id="267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B4"/>
    <a:srgbClr val="1EC8FF"/>
    <a:srgbClr val="DC4646"/>
    <a:srgbClr val="666666"/>
    <a:srgbClr val="999999"/>
    <a:srgbClr val="FFFFFF"/>
    <a:srgbClr val="E6E6E6"/>
    <a:srgbClr val="FAAA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07" autoAdjust="0"/>
    <p:restoredTop sz="91238" autoAdjust="0"/>
  </p:normalViewPr>
  <p:slideViewPr>
    <p:cSldViewPr snapToGrid="0" showGuides="1">
      <p:cViewPr varScale="1">
        <p:scale>
          <a:sx n="104" d="100"/>
          <a:sy n="104" d="100"/>
        </p:scale>
        <p:origin x="834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D94D9-807F-43CE-9794-82828DCB4AD1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EBA8F-BD25-4BFC-8B3E-5607DA613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534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EBA8F-BD25-4BFC-8B3E-5607DA61343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311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EBA8F-BD25-4BFC-8B3E-5607DA61343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122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EBA8F-BD25-4BFC-8B3E-5607DA61343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542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EBA8F-BD25-4BFC-8B3E-5607DA61343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541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EBA8F-BD25-4BFC-8B3E-5607DA61343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3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EBA8F-BD25-4BFC-8B3E-5607DA61343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410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EBA8F-BD25-4BFC-8B3E-5607DA61343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62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F9155-6E7B-4459-9A3D-B60496DBBCC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98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4.sv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20.sv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4.sv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20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4.sv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组合 128"/>
          <p:cNvGrpSpPr/>
          <p:nvPr userDrawn="1"/>
        </p:nvGrpSpPr>
        <p:grpSpPr>
          <a:xfrm>
            <a:off x="7700788" y="2391131"/>
            <a:ext cx="4491212" cy="4466869"/>
            <a:chOff x="6353175" y="1071683"/>
            <a:chExt cx="5941996" cy="5909790"/>
          </a:xfrm>
          <a:solidFill>
            <a:schemeClr val="bg1">
              <a:lumMod val="75000"/>
              <a:alpha val="50000"/>
            </a:schemeClr>
          </a:solidFill>
        </p:grpSpPr>
        <p:pic>
          <p:nvPicPr>
            <p:cNvPr id="130" name="图形 129"/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864116" y="1802365"/>
              <a:ext cx="465815" cy="353377"/>
            </a:xfrm>
            <a:prstGeom prst="rect">
              <a:avLst/>
            </a:prstGeom>
          </p:spPr>
        </p:pic>
        <p:pic>
          <p:nvPicPr>
            <p:cNvPr id="131" name="图形 130"/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0575730" y="2988485"/>
              <a:ext cx="451780" cy="422154"/>
            </a:xfrm>
            <a:prstGeom prst="rect">
              <a:avLst/>
            </a:prstGeom>
          </p:spPr>
        </p:pic>
        <p:pic>
          <p:nvPicPr>
            <p:cNvPr id="132" name="图形 131"/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10012405" y="4793122"/>
              <a:ext cx="574844" cy="451663"/>
            </a:xfrm>
            <a:prstGeom prst="rect">
              <a:avLst/>
            </a:prstGeom>
          </p:spPr>
        </p:pic>
        <p:pic>
          <p:nvPicPr>
            <p:cNvPr id="133" name="图形 132"/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8181869" y="3661852"/>
              <a:ext cx="571500" cy="390525"/>
            </a:xfrm>
            <a:prstGeom prst="rect">
              <a:avLst/>
            </a:prstGeom>
          </p:spPr>
        </p:pic>
        <p:pic>
          <p:nvPicPr>
            <p:cNvPr id="134" name="图形 133"/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9516493" y="3728191"/>
              <a:ext cx="314165" cy="254729"/>
            </a:xfrm>
            <a:prstGeom prst="rect">
              <a:avLst/>
            </a:prstGeom>
          </p:spPr>
        </p:pic>
        <p:pic>
          <p:nvPicPr>
            <p:cNvPr id="135" name="图形 134"/>
            <p:cNvPicPr>
              <a:picLocks noChangeAspect="1"/>
            </p:cNvPicPr>
            <p:nvPr userDrawn="1"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7380925" y="5028238"/>
              <a:ext cx="283313" cy="256072"/>
            </a:xfrm>
            <a:prstGeom prst="rect">
              <a:avLst/>
            </a:prstGeom>
          </p:spPr>
        </p:pic>
        <p:grpSp>
          <p:nvGrpSpPr>
            <p:cNvPr id="136" name="组合 135"/>
            <p:cNvGrpSpPr/>
            <p:nvPr userDrawn="1"/>
          </p:nvGrpSpPr>
          <p:grpSpPr>
            <a:xfrm>
              <a:off x="6353175" y="1071683"/>
              <a:ext cx="5941996" cy="5909790"/>
              <a:chOff x="3776558" y="-12472"/>
              <a:chExt cx="5235081" cy="5206706"/>
            </a:xfrm>
            <a:grpFill/>
          </p:grpSpPr>
          <p:sp>
            <p:nvSpPr>
              <p:cNvPr id="146" name="AutoShape 12"/>
              <p:cNvSpPr/>
              <p:nvPr/>
            </p:nvSpPr>
            <p:spPr bwMode="auto">
              <a:xfrm>
                <a:off x="8110751" y="4931771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5" y="20329"/>
                      <a:pt x="20329" y="16055"/>
                      <a:pt x="20329" y="10800"/>
                    </a:cubicBezTo>
                    <a:cubicBezTo>
                      <a:pt x="20329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47" name="AutoShape 13"/>
              <p:cNvSpPr/>
              <p:nvPr/>
            </p:nvSpPr>
            <p:spPr bwMode="auto">
              <a:xfrm>
                <a:off x="8344840" y="4392656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5" y="20329"/>
                      <a:pt x="20329" y="16055"/>
                      <a:pt x="20329" y="10800"/>
                    </a:cubicBezTo>
                    <a:cubicBezTo>
                      <a:pt x="20329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48" name="AutoShape 16"/>
              <p:cNvSpPr/>
              <p:nvPr/>
            </p:nvSpPr>
            <p:spPr bwMode="auto">
              <a:xfrm>
                <a:off x="3960992" y="2995216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6" y="1270"/>
                      <a:pt x="1271" y="5545"/>
                      <a:pt x="1271" y="10799"/>
                    </a:cubicBezTo>
                    <a:cubicBezTo>
                      <a:pt x="1271" y="16053"/>
                      <a:pt x="5546" y="20329"/>
                      <a:pt x="10800" y="20329"/>
                    </a:cubicBezTo>
                    <a:cubicBezTo>
                      <a:pt x="16055" y="20329"/>
                      <a:pt x="20330" y="16053"/>
                      <a:pt x="20330" y="10799"/>
                    </a:cubicBezTo>
                    <a:cubicBezTo>
                      <a:pt x="20329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49" name="AutoShape 18"/>
              <p:cNvSpPr/>
              <p:nvPr/>
            </p:nvSpPr>
            <p:spPr bwMode="auto">
              <a:xfrm>
                <a:off x="6096167" y="923884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5"/>
                      <a:pt x="5545" y="20330"/>
                      <a:pt x="10800" y="20330"/>
                    </a:cubicBezTo>
                    <a:cubicBezTo>
                      <a:pt x="16055" y="20330"/>
                      <a:pt x="20329" y="16055"/>
                      <a:pt x="20329" y="10800"/>
                    </a:cubicBezTo>
                    <a:cubicBezTo>
                      <a:pt x="20329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0" name="AutoShape 21"/>
              <p:cNvSpPr/>
              <p:nvPr/>
            </p:nvSpPr>
            <p:spPr bwMode="auto">
              <a:xfrm>
                <a:off x="6472128" y="3945759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6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4"/>
                      <a:pt x="5545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1" name="AutoShape 22"/>
              <p:cNvSpPr/>
              <p:nvPr/>
            </p:nvSpPr>
            <p:spPr bwMode="auto">
              <a:xfrm>
                <a:off x="8614396" y="3321522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6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4"/>
                      <a:pt x="5545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2" name="AutoShape 24"/>
              <p:cNvSpPr/>
              <p:nvPr/>
            </p:nvSpPr>
            <p:spPr bwMode="auto">
              <a:xfrm>
                <a:off x="7451045" y="30090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1" y="5545"/>
                      <a:pt x="1271" y="10800"/>
                    </a:cubicBezTo>
                    <a:cubicBezTo>
                      <a:pt x="1271" y="16054"/>
                      <a:pt x="5545" y="20329"/>
                      <a:pt x="10800" y="20329"/>
                    </a:cubicBezTo>
                    <a:cubicBezTo>
                      <a:pt x="16055" y="20329"/>
                      <a:pt x="20330" y="16054"/>
                      <a:pt x="20330" y="10800"/>
                    </a:cubicBezTo>
                    <a:cubicBezTo>
                      <a:pt x="20330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3" name="AutoShape 25"/>
              <p:cNvSpPr/>
              <p:nvPr/>
            </p:nvSpPr>
            <p:spPr bwMode="auto">
              <a:xfrm>
                <a:off x="5911733" y="2654722"/>
                <a:ext cx="1027686" cy="666798"/>
              </a:xfrm>
              <a:custGeom>
                <a:avLst/>
                <a:gdLst/>
                <a:ahLst/>
                <a:cxnLst/>
                <a:rect l="0" t="0" r="r" b="b"/>
                <a:pathLst>
                  <a:path w="21538" h="21552">
                    <a:moveTo>
                      <a:pt x="21315" y="21552"/>
                    </a:moveTo>
                    <a:cubicBezTo>
                      <a:pt x="21274" y="21552"/>
                      <a:pt x="21232" y="21535"/>
                      <a:pt x="21195" y="21498"/>
                    </a:cubicBezTo>
                    <a:lnTo>
                      <a:pt x="103" y="634"/>
                    </a:lnTo>
                    <a:cubicBezTo>
                      <a:pt x="-1" y="532"/>
                      <a:pt x="-31" y="319"/>
                      <a:pt x="35" y="159"/>
                    </a:cubicBezTo>
                    <a:cubicBezTo>
                      <a:pt x="102" y="-1"/>
                      <a:pt x="239" y="-48"/>
                      <a:pt x="343" y="55"/>
                    </a:cubicBezTo>
                    <a:lnTo>
                      <a:pt x="21435" y="20919"/>
                    </a:lnTo>
                    <a:cubicBezTo>
                      <a:pt x="21539" y="21021"/>
                      <a:pt x="21569" y="21234"/>
                      <a:pt x="21503" y="21394"/>
                    </a:cubicBezTo>
                    <a:cubicBezTo>
                      <a:pt x="21460" y="21496"/>
                      <a:pt x="21388" y="21552"/>
                      <a:pt x="21315" y="21552"/>
                    </a:cubicBezTo>
                    <a:close/>
                    <a:moveTo>
                      <a:pt x="21315" y="2155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4" name="AutoShape 29"/>
              <p:cNvSpPr/>
              <p:nvPr/>
            </p:nvSpPr>
            <p:spPr bwMode="auto">
              <a:xfrm>
                <a:off x="6301881" y="1597776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5" name="AutoShape 30"/>
              <p:cNvSpPr/>
              <p:nvPr/>
            </p:nvSpPr>
            <p:spPr bwMode="auto">
              <a:xfrm>
                <a:off x="8082375" y="3740044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6" name="AutoShape 31"/>
              <p:cNvSpPr/>
              <p:nvPr/>
            </p:nvSpPr>
            <p:spPr bwMode="auto">
              <a:xfrm>
                <a:off x="4627790" y="2449009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7" name="AutoShape 34"/>
              <p:cNvSpPr/>
              <p:nvPr/>
            </p:nvSpPr>
            <p:spPr bwMode="auto">
              <a:xfrm>
                <a:off x="3776558" y="3442113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8" name="AutoShape 35"/>
              <p:cNvSpPr/>
              <p:nvPr/>
            </p:nvSpPr>
            <p:spPr bwMode="auto">
              <a:xfrm>
                <a:off x="6046512" y="3200930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9"/>
                      <a:pt x="2817" y="10800"/>
                    </a:cubicBezTo>
                    <a:cubicBezTo>
                      <a:pt x="2817" y="15201"/>
                      <a:pt x="6398" y="18783"/>
                      <a:pt x="10800" y="18783"/>
                    </a:cubicBezTo>
                    <a:cubicBezTo>
                      <a:pt x="15202" y="18783"/>
                      <a:pt x="18783" y="15201"/>
                      <a:pt x="18783" y="10800"/>
                    </a:cubicBezTo>
                    <a:cubicBezTo>
                      <a:pt x="18783" y="6399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9" name="AutoShape 36"/>
              <p:cNvSpPr/>
              <p:nvPr/>
            </p:nvSpPr>
            <p:spPr bwMode="auto">
              <a:xfrm>
                <a:off x="5769861" y="1505559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0" name="AutoShape 38"/>
              <p:cNvSpPr/>
              <p:nvPr/>
            </p:nvSpPr>
            <p:spPr bwMode="auto">
              <a:xfrm>
                <a:off x="8848486" y="2959748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9"/>
                      <a:pt x="2817" y="10800"/>
                    </a:cubicBezTo>
                    <a:cubicBezTo>
                      <a:pt x="2817" y="15201"/>
                      <a:pt x="6398" y="18783"/>
                      <a:pt x="10800" y="18783"/>
                    </a:cubicBezTo>
                    <a:cubicBezTo>
                      <a:pt x="15201" y="18783"/>
                      <a:pt x="18783" y="15201"/>
                      <a:pt x="18783" y="10800"/>
                    </a:cubicBezTo>
                    <a:cubicBezTo>
                      <a:pt x="18783" y="6399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1" name="AutoShape 39"/>
              <p:cNvSpPr/>
              <p:nvPr/>
            </p:nvSpPr>
            <p:spPr bwMode="auto">
              <a:xfrm>
                <a:off x="8813017" y="1512653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2" name="AutoShape 41"/>
              <p:cNvSpPr/>
              <p:nvPr/>
            </p:nvSpPr>
            <p:spPr bwMode="auto">
              <a:xfrm>
                <a:off x="6819714" y="15902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3" name="AutoShape 42"/>
              <p:cNvSpPr/>
              <p:nvPr/>
            </p:nvSpPr>
            <p:spPr bwMode="auto">
              <a:xfrm>
                <a:off x="7153114" y="4974332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4" name="AutoShape 43"/>
              <p:cNvSpPr/>
              <p:nvPr/>
            </p:nvSpPr>
            <p:spPr bwMode="auto">
              <a:xfrm>
                <a:off x="5720205" y="4612558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5" name="AutoShape 44"/>
              <p:cNvSpPr/>
              <p:nvPr/>
            </p:nvSpPr>
            <p:spPr bwMode="auto">
              <a:xfrm>
                <a:off x="3925524" y="4130193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6" name="AutoShape 46"/>
              <p:cNvSpPr/>
              <p:nvPr/>
            </p:nvSpPr>
            <p:spPr bwMode="auto">
              <a:xfrm>
                <a:off x="8408681" y="-12472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7" name="AutoShape 47"/>
              <p:cNvSpPr/>
              <p:nvPr/>
            </p:nvSpPr>
            <p:spPr bwMode="auto">
              <a:xfrm>
                <a:off x="7692228" y="1065755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8" name="AutoShape 48"/>
              <p:cNvSpPr/>
              <p:nvPr/>
            </p:nvSpPr>
            <p:spPr bwMode="auto">
              <a:xfrm>
                <a:off x="8642770" y="2285856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9" name="AutoShape 49"/>
              <p:cNvSpPr/>
              <p:nvPr/>
            </p:nvSpPr>
            <p:spPr bwMode="auto">
              <a:xfrm>
                <a:off x="5847891" y="1725461"/>
                <a:ext cx="503646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488" h="21532">
                    <a:moveTo>
                      <a:pt x="454" y="21532"/>
                    </a:moveTo>
                    <a:cubicBezTo>
                      <a:pt x="323" y="21532"/>
                      <a:pt x="193" y="21464"/>
                      <a:pt x="103" y="21333"/>
                    </a:cubicBezTo>
                    <a:cubicBezTo>
                      <a:pt x="-56" y="21099"/>
                      <a:pt x="-28" y="20754"/>
                      <a:pt x="165" y="20562"/>
                    </a:cubicBezTo>
                    <a:lnTo>
                      <a:pt x="20746" y="125"/>
                    </a:lnTo>
                    <a:cubicBezTo>
                      <a:pt x="20939" y="-68"/>
                      <a:pt x="21225" y="-34"/>
                      <a:pt x="21385" y="199"/>
                    </a:cubicBezTo>
                    <a:cubicBezTo>
                      <a:pt x="21544" y="433"/>
                      <a:pt x="21516" y="778"/>
                      <a:pt x="21323" y="970"/>
                    </a:cubicBezTo>
                    <a:lnTo>
                      <a:pt x="742" y="21407"/>
                    </a:lnTo>
                    <a:cubicBezTo>
                      <a:pt x="658" y="21491"/>
                      <a:pt x="556" y="21532"/>
                      <a:pt x="454" y="21532"/>
                    </a:cubicBezTo>
                    <a:close/>
                    <a:moveTo>
                      <a:pt x="454" y="2153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0" name="AutoShape 50"/>
              <p:cNvSpPr/>
              <p:nvPr/>
            </p:nvSpPr>
            <p:spPr bwMode="auto">
              <a:xfrm>
                <a:off x="6429566" y="1009006"/>
                <a:ext cx="516947" cy="630444"/>
              </a:xfrm>
              <a:custGeom>
                <a:avLst/>
                <a:gdLst/>
                <a:ahLst/>
                <a:cxnLst/>
                <a:rect l="0" t="0" r="r" b="b"/>
                <a:pathLst>
                  <a:path w="21490" h="21555">
                    <a:moveTo>
                      <a:pt x="441" y="21555"/>
                    </a:moveTo>
                    <a:cubicBezTo>
                      <a:pt x="343" y="21555"/>
                      <a:pt x="244" y="21528"/>
                      <a:pt x="163" y="21474"/>
                    </a:cubicBezTo>
                    <a:cubicBezTo>
                      <a:pt x="-27" y="21347"/>
                      <a:pt x="-55" y="21118"/>
                      <a:pt x="99" y="20963"/>
                    </a:cubicBezTo>
                    <a:lnTo>
                      <a:pt x="20706" y="134"/>
                    </a:lnTo>
                    <a:cubicBezTo>
                      <a:pt x="20860" y="-22"/>
                      <a:pt x="21138" y="-45"/>
                      <a:pt x="21327" y="81"/>
                    </a:cubicBezTo>
                    <a:cubicBezTo>
                      <a:pt x="21516" y="208"/>
                      <a:pt x="21545" y="437"/>
                      <a:pt x="21391" y="592"/>
                    </a:cubicBezTo>
                    <a:lnTo>
                      <a:pt x="784" y="21421"/>
                    </a:lnTo>
                    <a:cubicBezTo>
                      <a:pt x="697" y="21509"/>
                      <a:pt x="569" y="21555"/>
                      <a:pt x="441" y="21555"/>
                    </a:cubicBezTo>
                    <a:close/>
                    <a:moveTo>
                      <a:pt x="441" y="21555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1" name="AutoShape 51"/>
              <p:cNvSpPr/>
              <p:nvPr/>
            </p:nvSpPr>
            <p:spPr bwMode="auto">
              <a:xfrm>
                <a:off x="6003950" y="2392260"/>
                <a:ext cx="486799" cy="6295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64" y="0"/>
                    </a:moveTo>
                    <a:lnTo>
                      <a:pt x="21600" y="16821"/>
                    </a:lnTo>
                    <a:lnTo>
                      <a:pt x="21536" y="21600"/>
                    </a:lnTo>
                    <a:lnTo>
                      <a:pt x="0" y="4779"/>
                    </a:lnTo>
                    <a:close/>
                    <a:moveTo>
                      <a:pt x="6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2" name="AutoShape 52"/>
              <p:cNvSpPr/>
              <p:nvPr/>
            </p:nvSpPr>
            <p:spPr bwMode="auto">
              <a:xfrm>
                <a:off x="6415379" y="1746742"/>
                <a:ext cx="204828" cy="52404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082" y="21600"/>
                    </a:moveTo>
                    <a:lnTo>
                      <a:pt x="0" y="195"/>
                    </a:lnTo>
                    <a:lnTo>
                      <a:pt x="1517" y="0"/>
                    </a:lnTo>
                    <a:lnTo>
                      <a:pt x="21600" y="21405"/>
                    </a:lnTo>
                    <a:close/>
                    <a:moveTo>
                      <a:pt x="20082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3" name="AutoShape 53"/>
              <p:cNvSpPr/>
              <p:nvPr/>
            </p:nvSpPr>
            <p:spPr bwMode="auto">
              <a:xfrm>
                <a:off x="6876463" y="1973737"/>
                <a:ext cx="553301" cy="37330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295" y="0"/>
                    </a:moveTo>
                    <a:lnTo>
                      <a:pt x="21600" y="684"/>
                    </a:lnTo>
                    <a:lnTo>
                      <a:pt x="305" y="21600"/>
                    </a:lnTo>
                    <a:lnTo>
                      <a:pt x="0" y="20916"/>
                    </a:lnTo>
                    <a:close/>
                    <a:moveTo>
                      <a:pt x="2129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4" name="AutoShape 54"/>
              <p:cNvSpPr/>
              <p:nvPr/>
            </p:nvSpPr>
            <p:spPr bwMode="auto">
              <a:xfrm>
                <a:off x="6351536" y="852948"/>
                <a:ext cx="458425" cy="176454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374" y="0"/>
                    </a:moveTo>
                    <a:lnTo>
                      <a:pt x="21600" y="1634"/>
                    </a:lnTo>
                    <a:lnTo>
                      <a:pt x="226" y="21600"/>
                    </a:lnTo>
                    <a:lnTo>
                      <a:pt x="0" y="19966"/>
                    </a:lnTo>
                    <a:close/>
                    <a:moveTo>
                      <a:pt x="2137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5" name="AutoShape 55"/>
              <p:cNvSpPr/>
              <p:nvPr/>
            </p:nvSpPr>
            <p:spPr bwMode="auto">
              <a:xfrm>
                <a:off x="7230257" y="249991"/>
                <a:ext cx="266010" cy="29261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743" y="0"/>
                    </a:moveTo>
                    <a:lnTo>
                      <a:pt x="21600" y="699"/>
                    </a:lnTo>
                    <a:lnTo>
                      <a:pt x="857" y="21600"/>
                    </a:lnTo>
                    <a:lnTo>
                      <a:pt x="0" y="20901"/>
                    </a:lnTo>
                    <a:close/>
                    <a:moveTo>
                      <a:pt x="20743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6" name="AutoShape 56"/>
              <p:cNvSpPr/>
              <p:nvPr/>
            </p:nvSpPr>
            <p:spPr bwMode="auto">
              <a:xfrm>
                <a:off x="7351735" y="604671"/>
                <a:ext cx="641971" cy="1480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0" y="21600"/>
                    </a:moveTo>
                    <a:lnTo>
                      <a:pt x="0" y="19584"/>
                    </a:lnTo>
                    <a:lnTo>
                      <a:pt x="21501" y="0"/>
                    </a:lnTo>
                    <a:lnTo>
                      <a:pt x="21600" y="2016"/>
                    </a:lnTo>
                    <a:close/>
                    <a:moveTo>
                      <a:pt x="100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7" name="AutoShape 57"/>
              <p:cNvSpPr/>
              <p:nvPr/>
            </p:nvSpPr>
            <p:spPr bwMode="auto">
              <a:xfrm>
                <a:off x="5627989" y="2817875"/>
                <a:ext cx="61183" cy="93724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4950" y="0"/>
                    </a:moveTo>
                    <a:lnTo>
                      <a:pt x="21600" y="21583"/>
                    </a:lnTo>
                    <a:lnTo>
                      <a:pt x="16650" y="21600"/>
                    </a:lnTo>
                    <a:lnTo>
                      <a:pt x="0" y="17"/>
                    </a:lnTo>
                    <a:close/>
                    <a:moveTo>
                      <a:pt x="4950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8" name="AutoShape 58"/>
              <p:cNvSpPr/>
              <p:nvPr/>
            </p:nvSpPr>
            <p:spPr bwMode="auto">
              <a:xfrm>
                <a:off x="4975378" y="3676203"/>
                <a:ext cx="481479" cy="24650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81" y="0"/>
                    </a:moveTo>
                    <a:lnTo>
                      <a:pt x="21600" y="20486"/>
                    </a:lnTo>
                    <a:lnTo>
                      <a:pt x="21319" y="21600"/>
                    </a:lnTo>
                    <a:lnTo>
                      <a:pt x="0" y="1114"/>
                    </a:lnTo>
                    <a:close/>
                    <a:moveTo>
                      <a:pt x="28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9" name="AutoShape 59"/>
              <p:cNvSpPr/>
              <p:nvPr/>
            </p:nvSpPr>
            <p:spPr bwMode="auto">
              <a:xfrm>
                <a:off x="4187987" y="3179649"/>
                <a:ext cx="453991" cy="29527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361" y="0"/>
                    </a:moveTo>
                    <a:lnTo>
                      <a:pt x="21600" y="20726"/>
                    </a:lnTo>
                    <a:lnTo>
                      <a:pt x="21239" y="21600"/>
                    </a:lnTo>
                    <a:lnTo>
                      <a:pt x="0" y="874"/>
                    </a:lnTo>
                    <a:close/>
                    <a:moveTo>
                      <a:pt x="36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0" name="AutoShape 60"/>
              <p:cNvSpPr/>
              <p:nvPr/>
            </p:nvSpPr>
            <p:spPr bwMode="auto">
              <a:xfrm>
                <a:off x="5110156" y="4243691"/>
                <a:ext cx="421183" cy="44867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069" y="0"/>
                    </a:moveTo>
                    <a:lnTo>
                      <a:pt x="21600" y="466"/>
                    </a:lnTo>
                    <a:lnTo>
                      <a:pt x="531" y="21600"/>
                    </a:lnTo>
                    <a:lnTo>
                      <a:pt x="0" y="21134"/>
                    </a:lnTo>
                    <a:close/>
                    <a:moveTo>
                      <a:pt x="21069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1" name="AutoShape 61"/>
              <p:cNvSpPr/>
              <p:nvPr/>
            </p:nvSpPr>
            <p:spPr bwMode="auto">
              <a:xfrm>
                <a:off x="4414983" y="3789700"/>
                <a:ext cx="345812" cy="7164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821" y="21600"/>
                    </a:moveTo>
                    <a:lnTo>
                      <a:pt x="0" y="21421"/>
                    </a:lnTo>
                    <a:lnTo>
                      <a:pt x="20779" y="0"/>
                    </a:lnTo>
                    <a:lnTo>
                      <a:pt x="21600" y="179"/>
                    </a:lnTo>
                    <a:close/>
                    <a:moveTo>
                      <a:pt x="821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2" name="AutoShape 62"/>
              <p:cNvSpPr/>
              <p:nvPr/>
            </p:nvSpPr>
            <p:spPr bwMode="auto">
              <a:xfrm>
                <a:off x="4464638" y="4640933"/>
                <a:ext cx="323646" cy="13300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334" y="0"/>
                    </a:moveTo>
                    <a:lnTo>
                      <a:pt x="21600" y="19458"/>
                    </a:lnTo>
                    <a:lnTo>
                      <a:pt x="21266" y="21600"/>
                    </a:lnTo>
                    <a:lnTo>
                      <a:pt x="0" y="2142"/>
                    </a:lnTo>
                    <a:close/>
                    <a:moveTo>
                      <a:pt x="33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3" name="AutoShape 63"/>
              <p:cNvSpPr/>
              <p:nvPr/>
            </p:nvSpPr>
            <p:spPr bwMode="auto">
              <a:xfrm>
                <a:off x="7351735" y="3881917"/>
                <a:ext cx="197735" cy="55773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469" y="0"/>
                    </a:moveTo>
                    <a:lnTo>
                      <a:pt x="21600" y="21426"/>
                    </a:lnTo>
                    <a:lnTo>
                      <a:pt x="20131" y="21600"/>
                    </a:lnTo>
                    <a:lnTo>
                      <a:pt x="0" y="174"/>
                    </a:lnTo>
                    <a:close/>
                    <a:moveTo>
                      <a:pt x="1469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4" name="AutoShape 64"/>
              <p:cNvSpPr/>
              <p:nvPr/>
            </p:nvSpPr>
            <p:spPr bwMode="auto">
              <a:xfrm>
                <a:off x="7805726" y="4513248"/>
                <a:ext cx="540888" cy="851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25" y="0"/>
                    </a:moveTo>
                    <a:lnTo>
                      <a:pt x="21600" y="3585"/>
                    </a:lnTo>
                    <a:lnTo>
                      <a:pt x="75" y="21600"/>
                    </a:lnTo>
                    <a:lnTo>
                      <a:pt x="0" y="18015"/>
                    </a:lnTo>
                    <a:close/>
                    <a:moveTo>
                      <a:pt x="2152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5" name="AutoShape 65"/>
              <p:cNvSpPr/>
              <p:nvPr/>
            </p:nvSpPr>
            <p:spPr bwMode="auto">
              <a:xfrm>
                <a:off x="7791539" y="4726055"/>
                <a:ext cx="357341" cy="26601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517" y="0"/>
                    </a:moveTo>
                    <a:lnTo>
                      <a:pt x="21600" y="20647"/>
                    </a:lnTo>
                    <a:lnTo>
                      <a:pt x="21083" y="21600"/>
                    </a:lnTo>
                    <a:lnTo>
                      <a:pt x="0" y="953"/>
                    </a:lnTo>
                    <a:close/>
                    <a:moveTo>
                      <a:pt x="517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6" name="AutoShape 66"/>
              <p:cNvSpPr/>
              <p:nvPr/>
            </p:nvSpPr>
            <p:spPr bwMode="auto">
              <a:xfrm>
                <a:off x="6926119" y="4648026"/>
                <a:ext cx="491232" cy="8423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11" y="0"/>
                    </a:moveTo>
                    <a:lnTo>
                      <a:pt x="21600" y="3564"/>
                    </a:lnTo>
                    <a:lnTo>
                      <a:pt x="89" y="21600"/>
                    </a:lnTo>
                    <a:lnTo>
                      <a:pt x="0" y="18036"/>
                    </a:lnTo>
                    <a:close/>
                    <a:moveTo>
                      <a:pt x="2151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7" name="AutoShape 67"/>
              <p:cNvSpPr/>
              <p:nvPr/>
            </p:nvSpPr>
            <p:spPr bwMode="auto">
              <a:xfrm>
                <a:off x="7557450" y="3186743"/>
                <a:ext cx="407882" cy="13389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385" y="0"/>
                    </a:moveTo>
                    <a:lnTo>
                      <a:pt x="21600" y="2186"/>
                    </a:lnTo>
                    <a:lnTo>
                      <a:pt x="215" y="21600"/>
                    </a:lnTo>
                    <a:lnTo>
                      <a:pt x="0" y="19414"/>
                    </a:lnTo>
                    <a:close/>
                    <a:moveTo>
                      <a:pt x="2138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8" name="AutoShape 68"/>
              <p:cNvSpPr/>
              <p:nvPr/>
            </p:nvSpPr>
            <p:spPr bwMode="auto">
              <a:xfrm>
                <a:off x="7954691" y="1738762"/>
                <a:ext cx="465518" cy="4965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50" y="0"/>
                    </a:moveTo>
                    <a:lnTo>
                      <a:pt x="21600" y="6154"/>
                    </a:lnTo>
                    <a:lnTo>
                      <a:pt x="50" y="21600"/>
                    </a:lnTo>
                    <a:lnTo>
                      <a:pt x="0" y="15446"/>
                    </a:lnTo>
                    <a:close/>
                    <a:moveTo>
                      <a:pt x="21550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9" name="AutoShape 69"/>
              <p:cNvSpPr/>
              <p:nvPr/>
            </p:nvSpPr>
            <p:spPr bwMode="auto">
              <a:xfrm>
                <a:off x="7316267" y="2136890"/>
                <a:ext cx="324533" cy="101793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699" y="0"/>
                    </a:moveTo>
                    <a:lnTo>
                      <a:pt x="21600" y="88"/>
                    </a:lnTo>
                    <a:lnTo>
                      <a:pt x="901" y="21600"/>
                    </a:lnTo>
                    <a:lnTo>
                      <a:pt x="0" y="21512"/>
                    </a:lnTo>
                    <a:close/>
                    <a:moveTo>
                      <a:pt x="20699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0" name="AutoShape 71"/>
              <p:cNvSpPr/>
              <p:nvPr/>
            </p:nvSpPr>
            <p:spPr bwMode="auto">
              <a:xfrm>
                <a:off x="8082376" y="3271867"/>
                <a:ext cx="91330" cy="4814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8316" y="21600"/>
                    </a:moveTo>
                    <a:lnTo>
                      <a:pt x="0" y="109"/>
                    </a:lnTo>
                    <a:lnTo>
                      <a:pt x="3284" y="0"/>
                    </a:lnTo>
                    <a:lnTo>
                      <a:pt x="21600" y="21491"/>
                    </a:lnTo>
                    <a:close/>
                    <a:moveTo>
                      <a:pt x="18316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1" name="AutoShape 72"/>
              <p:cNvSpPr/>
              <p:nvPr/>
            </p:nvSpPr>
            <p:spPr bwMode="auto">
              <a:xfrm>
                <a:off x="7727696" y="3881917"/>
                <a:ext cx="394582" cy="57458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956" y="0"/>
                    </a:moveTo>
                    <a:lnTo>
                      <a:pt x="21600" y="298"/>
                    </a:lnTo>
                    <a:lnTo>
                      <a:pt x="644" y="21600"/>
                    </a:lnTo>
                    <a:lnTo>
                      <a:pt x="0" y="21302"/>
                    </a:lnTo>
                    <a:close/>
                    <a:moveTo>
                      <a:pt x="20956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2" name="AutoShape 73"/>
              <p:cNvSpPr/>
              <p:nvPr/>
            </p:nvSpPr>
            <p:spPr bwMode="auto">
              <a:xfrm>
                <a:off x="7805726" y="674721"/>
                <a:ext cx="283744" cy="419408"/>
              </a:xfrm>
              <a:custGeom>
                <a:avLst/>
                <a:gdLst/>
                <a:ahLst/>
                <a:cxnLst/>
                <a:rect l="0" t="0" r="r" b="b"/>
                <a:pathLst>
                  <a:path w="21378" h="21524">
                    <a:moveTo>
                      <a:pt x="801" y="21524"/>
                    </a:moveTo>
                    <a:cubicBezTo>
                      <a:pt x="650" y="21524"/>
                      <a:pt x="496" y="21495"/>
                      <a:pt x="360" y="21433"/>
                    </a:cubicBezTo>
                    <a:cubicBezTo>
                      <a:pt x="-10" y="21266"/>
                      <a:pt x="-111" y="20927"/>
                      <a:pt x="133" y="20675"/>
                    </a:cubicBezTo>
                    <a:lnTo>
                      <a:pt x="19907" y="246"/>
                    </a:lnTo>
                    <a:cubicBezTo>
                      <a:pt x="20152" y="-7"/>
                      <a:pt x="20649" y="-76"/>
                      <a:pt x="21018" y="91"/>
                    </a:cubicBezTo>
                    <a:cubicBezTo>
                      <a:pt x="21387" y="257"/>
                      <a:pt x="21489" y="597"/>
                      <a:pt x="21245" y="849"/>
                    </a:cubicBezTo>
                    <a:lnTo>
                      <a:pt x="1471" y="21278"/>
                    </a:lnTo>
                    <a:cubicBezTo>
                      <a:pt x="1316" y="21438"/>
                      <a:pt x="1061" y="21524"/>
                      <a:pt x="801" y="21524"/>
                    </a:cubicBezTo>
                    <a:close/>
                    <a:moveTo>
                      <a:pt x="801" y="2152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3" name="AutoShape 74"/>
              <p:cNvSpPr/>
              <p:nvPr/>
            </p:nvSpPr>
            <p:spPr bwMode="auto">
              <a:xfrm>
                <a:off x="7309173" y="930978"/>
                <a:ext cx="397242" cy="191527"/>
              </a:xfrm>
              <a:custGeom>
                <a:avLst/>
                <a:gdLst/>
                <a:ahLst/>
                <a:cxnLst/>
                <a:rect l="0" t="0" r="r" b="b"/>
                <a:pathLst>
                  <a:path w="21441" h="21434">
                    <a:moveTo>
                      <a:pt x="20866" y="21434"/>
                    </a:moveTo>
                    <a:cubicBezTo>
                      <a:pt x="20786" y="21434"/>
                      <a:pt x="20706" y="21400"/>
                      <a:pt x="20629" y="21328"/>
                    </a:cubicBezTo>
                    <a:lnTo>
                      <a:pt x="337" y="2276"/>
                    </a:lnTo>
                    <a:cubicBezTo>
                      <a:pt x="48" y="2005"/>
                      <a:pt x="-80" y="1299"/>
                      <a:pt x="51" y="700"/>
                    </a:cubicBezTo>
                    <a:cubicBezTo>
                      <a:pt x="182" y="101"/>
                      <a:pt x="521" y="-166"/>
                      <a:pt x="811" y="107"/>
                    </a:cubicBezTo>
                    <a:lnTo>
                      <a:pt x="21103" y="19159"/>
                    </a:lnTo>
                    <a:cubicBezTo>
                      <a:pt x="21392" y="19430"/>
                      <a:pt x="21520" y="20135"/>
                      <a:pt x="21389" y="20735"/>
                    </a:cubicBezTo>
                    <a:cubicBezTo>
                      <a:pt x="21293" y="21174"/>
                      <a:pt x="21084" y="21434"/>
                      <a:pt x="20866" y="21434"/>
                    </a:cubicBezTo>
                    <a:close/>
                    <a:moveTo>
                      <a:pt x="20866" y="2143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4" name="AutoShape 75"/>
              <p:cNvSpPr/>
              <p:nvPr/>
            </p:nvSpPr>
            <p:spPr bwMode="auto">
              <a:xfrm>
                <a:off x="7699322" y="1207629"/>
                <a:ext cx="85123" cy="382168"/>
              </a:xfrm>
              <a:custGeom>
                <a:avLst/>
                <a:gdLst/>
                <a:ahLst/>
                <a:cxnLst/>
                <a:rect l="0" t="0" r="r" b="b"/>
                <a:pathLst>
                  <a:path w="21176" h="21552">
                    <a:moveTo>
                      <a:pt x="2652" y="21552"/>
                    </a:moveTo>
                    <a:cubicBezTo>
                      <a:pt x="2498" y="21552"/>
                      <a:pt x="2343" y="21549"/>
                      <a:pt x="2188" y="21543"/>
                    </a:cubicBezTo>
                    <a:cubicBezTo>
                      <a:pt x="750" y="21485"/>
                      <a:pt x="-212" y="21175"/>
                      <a:pt x="40" y="20849"/>
                    </a:cubicBezTo>
                    <a:lnTo>
                      <a:pt x="15921" y="494"/>
                    </a:lnTo>
                    <a:cubicBezTo>
                      <a:pt x="16177" y="168"/>
                      <a:pt x="17559" y="-48"/>
                      <a:pt x="18988" y="9"/>
                    </a:cubicBezTo>
                    <a:cubicBezTo>
                      <a:pt x="20426" y="66"/>
                      <a:pt x="21388" y="377"/>
                      <a:pt x="21136" y="702"/>
                    </a:cubicBezTo>
                    <a:lnTo>
                      <a:pt x="5255" y="21057"/>
                    </a:lnTo>
                    <a:cubicBezTo>
                      <a:pt x="5029" y="21347"/>
                      <a:pt x="3912" y="21552"/>
                      <a:pt x="2652" y="21552"/>
                    </a:cubicBezTo>
                    <a:close/>
                    <a:moveTo>
                      <a:pt x="2652" y="2155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5" name="AutoShape 76"/>
              <p:cNvSpPr/>
              <p:nvPr/>
            </p:nvSpPr>
            <p:spPr bwMode="auto">
              <a:xfrm>
                <a:off x="8330653" y="604671"/>
                <a:ext cx="397242" cy="396355"/>
              </a:xfrm>
              <a:custGeom>
                <a:avLst/>
                <a:gdLst/>
                <a:ahLst/>
                <a:cxnLst/>
                <a:rect l="0" t="0" r="r" b="b"/>
                <a:pathLst>
                  <a:path w="21488" h="21544">
                    <a:moveTo>
                      <a:pt x="20912" y="21544"/>
                    </a:moveTo>
                    <a:cubicBezTo>
                      <a:pt x="20765" y="21544"/>
                      <a:pt x="20618" y="21488"/>
                      <a:pt x="20505" y="21375"/>
                    </a:cubicBezTo>
                    <a:lnTo>
                      <a:pt x="169" y="985"/>
                    </a:lnTo>
                    <a:cubicBezTo>
                      <a:pt x="-56" y="760"/>
                      <a:pt x="-56" y="394"/>
                      <a:pt x="169" y="169"/>
                    </a:cubicBezTo>
                    <a:cubicBezTo>
                      <a:pt x="394" y="-56"/>
                      <a:pt x="758" y="-56"/>
                      <a:pt x="983" y="169"/>
                    </a:cubicBezTo>
                    <a:lnTo>
                      <a:pt x="21319" y="20559"/>
                    </a:lnTo>
                    <a:cubicBezTo>
                      <a:pt x="21544" y="20784"/>
                      <a:pt x="21544" y="21150"/>
                      <a:pt x="21319" y="21375"/>
                    </a:cubicBezTo>
                    <a:cubicBezTo>
                      <a:pt x="21207" y="21488"/>
                      <a:pt x="21060" y="21544"/>
                      <a:pt x="20912" y="21544"/>
                    </a:cubicBezTo>
                    <a:close/>
                    <a:moveTo>
                      <a:pt x="20912" y="2154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6" name="AutoShape 77"/>
              <p:cNvSpPr/>
              <p:nvPr/>
            </p:nvSpPr>
            <p:spPr bwMode="auto">
              <a:xfrm>
                <a:off x="8273904" y="121420"/>
                <a:ext cx="176454" cy="220788"/>
              </a:xfrm>
              <a:custGeom>
                <a:avLst/>
                <a:gdLst/>
                <a:ahLst/>
                <a:cxnLst/>
                <a:rect l="0" t="0" r="r" b="b"/>
                <a:pathLst>
                  <a:path w="21274" h="21467">
                    <a:moveTo>
                      <a:pt x="1276" y="21467"/>
                    </a:moveTo>
                    <a:cubicBezTo>
                      <a:pt x="1000" y="21467"/>
                      <a:pt x="722" y="21395"/>
                      <a:pt x="488" y="21245"/>
                    </a:cubicBezTo>
                    <a:cubicBezTo>
                      <a:pt x="-66" y="20891"/>
                      <a:pt x="-163" y="20238"/>
                      <a:pt x="273" y="19786"/>
                    </a:cubicBezTo>
                    <a:lnTo>
                      <a:pt x="18994" y="397"/>
                    </a:lnTo>
                    <a:cubicBezTo>
                      <a:pt x="19430" y="-54"/>
                      <a:pt x="20233" y="-133"/>
                      <a:pt x="20786" y="222"/>
                    </a:cubicBezTo>
                    <a:cubicBezTo>
                      <a:pt x="21340" y="576"/>
                      <a:pt x="21437" y="1229"/>
                      <a:pt x="21001" y="1680"/>
                    </a:cubicBezTo>
                    <a:lnTo>
                      <a:pt x="2280" y="21070"/>
                    </a:lnTo>
                    <a:cubicBezTo>
                      <a:pt x="2029" y="21331"/>
                      <a:pt x="1654" y="21467"/>
                      <a:pt x="1276" y="21467"/>
                    </a:cubicBezTo>
                    <a:close/>
                    <a:moveTo>
                      <a:pt x="1276" y="2146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7" name="AutoShape 81"/>
              <p:cNvSpPr/>
              <p:nvPr/>
            </p:nvSpPr>
            <p:spPr bwMode="auto">
              <a:xfrm>
                <a:off x="4769663" y="2491570"/>
                <a:ext cx="510740" cy="48769"/>
              </a:xfrm>
              <a:custGeom>
                <a:avLst/>
                <a:gdLst/>
                <a:ahLst/>
                <a:cxnLst/>
                <a:rect l="0" t="0" r="r" b="b"/>
                <a:pathLst>
                  <a:path w="21573" h="21486">
                    <a:moveTo>
                      <a:pt x="449" y="21486"/>
                    </a:moveTo>
                    <a:cubicBezTo>
                      <a:pt x="213" y="21486"/>
                      <a:pt x="14" y="19595"/>
                      <a:pt x="0" y="17149"/>
                    </a:cubicBezTo>
                    <a:cubicBezTo>
                      <a:pt x="-14" y="14610"/>
                      <a:pt x="175" y="12431"/>
                      <a:pt x="423" y="12284"/>
                    </a:cubicBezTo>
                    <a:lnTo>
                      <a:pt x="21097" y="6"/>
                    </a:lnTo>
                    <a:cubicBezTo>
                      <a:pt x="21347" y="-114"/>
                      <a:pt x="21558" y="1798"/>
                      <a:pt x="21572" y="4337"/>
                    </a:cubicBezTo>
                    <a:cubicBezTo>
                      <a:pt x="21586" y="6875"/>
                      <a:pt x="21397" y="9055"/>
                      <a:pt x="21149" y="9202"/>
                    </a:cubicBezTo>
                    <a:lnTo>
                      <a:pt x="475" y="21480"/>
                    </a:lnTo>
                    <a:cubicBezTo>
                      <a:pt x="466" y="21483"/>
                      <a:pt x="458" y="21486"/>
                      <a:pt x="449" y="21486"/>
                    </a:cubicBezTo>
                    <a:close/>
                    <a:moveTo>
                      <a:pt x="449" y="2148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8" name="AutoShape 82"/>
              <p:cNvSpPr/>
              <p:nvPr/>
            </p:nvSpPr>
            <p:spPr bwMode="auto">
              <a:xfrm>
                <a:off x="4698727" y="2590881"/>
                <a:ext cx="85123" cy="808671"/>
              </a:xfrm>
              <a:custGeom>
                <a:avLst/>
                <a:gdLst/>
                <a:ahLst/>
                <a:cxnLst/>
                <a:rect l="0" t="0" r="r" b="b"/>
                <a:pathLst>
                  <a:path w="21379" h="21588">
                    <a:moveTo>
                      <a:pt x="18705" y="21588"/>
                    </a:moveTo>
                    <a:cubicBezTo>
                      <a:pt x="17328" y="21588"/>
                      <a:pt x="16158" y="21475"/>
                      <a:pt x="16044" y="21327"/>
                    </a:cubicBezTo>
                    <a:lnTo>
                      <a:pt x="9" y="307"/>
                    </a:lnTo>
                    <a:cubicBezTo>
                      <a:pt x="-110" y="150"/>
                      <a:pt x="986" y="13"/>
                      <a:pt x="2457" y="1"/>
                    </a:cubicBezTo>
                    <a:cubicBezTo>
                      <a:pt x="3927" y="-12"/>
                      <a:pt x="5217" y="104"/>
                      <a:pt x="5336" y="261"/>
                    </a:cubicBezTo>
                    <a:lnTo>
                      <a:pt x="21371" y="21281"/>
                    </a:lnTo>
                    <a:cubicBezTo>
                      <a:pt x="21490" y="21437"/>
                      <a:pt x="20394" y="21574"/>
                      <a:pt x="18923" y="21587"/>
                    </a:cubicBezTo>
                    <a:cubicBezTo>
                      <a:pt x="18851" y="21588"/>
                      <a:pt x="18778" y="21588"/>
                      <a:pt x="18705" y="21588"/>
                    </a:cubicBezTo>
                    <a:close/>
                    <a:moveTo>
                      <a:pt x="18705" y="21588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9" name="AutoShape 83"/>
              <p:cNvSpPr/>
              <p:nvPr/>
            </p:nvSpPr>
            <p:spPr bwMode="auto">
              <a:xfrm>
                <a:off x="4152519" y="2569600"/>
                <a:ext cx="503646" cy="454878"/>
              </a:xfrm>
              <a:custGeom>
                <a:avLst/>
                <a:gdLst/>
                <a:ahLst/>
                <a:cxnLst/>
                <a:rect l="0" t="0" r="r" b="b"/>
                <a:pathLst>
                  <a:path w="21499" h="21544">
                    <a:moveTo>
                      <a:pt x="448" y="21544"/>
                    </a:moveTo>
                    <a:cubicBezTo>
                      <a:pt x="325" y="21544"/>
                      <a:pt x="203" y="21488"/>
                      <a:pt x="114" y="21379"/>
                    </a:cubicBezTo>
                    <a:cubicBezTo>
                      <a:pt x="-51" y="21175"/>
                      <a:pt x="-36" y="20860"/>
                      <a:pt x="148" y="20677"/>
                    </a:cubicBezTo>
                    <a:lnTo>
                      <a:pt x="20751" y="128"/>
                    </a:lnTo>
                    <a:cubicBezTo>
                      <a:pt x="20935" y="-56"/>
                      <a:pt x="21218" y="-39"/>
                      <a:pt x="21384" y="165"/>
                    </a:cubicBezTo>
                    <a:cubicBezTo>
                      <a:pt x="21549" y="370"/>
                      <a:pt x="21534" y="684"/>
                      <a:pt x="21350" y="867"/>
                    </a:cubicBezTo>
                    <a:lnTo>
                      <a:pt x="747" y="21417"/>
                    </a:lnTo>
                    <a:cubicBezTo>
                      <a:pt x="662" y="21502"/>
                      <a:pt x="555" y="21544"/>
                      <a:pt x="448" y="21544"/>
                    </a:cubicBezTo>
                    <a:close/>
                    <a:moveTo>
                      <a:pt x="448" y="2154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0" name="AutoShape 84"/>
              <p:cNvSpPr/>
              <p:nvPr/>
            </p:nvSpPr>
            <p:spPr bwMode="auto">
              <a:xfrm>
                <a:off x="6663655" y="3718764"/>
                <a:ext cx="277538" cy="256257"/>
              </a:xfrm>
              <a:custGeom>
                <a:avLst/>
                <a:gdLst/>
                <a:ahLst/>
                <a:cxnLst/>
                <a:rect l="0" t="0" r="r" b="b"/>
                <a:pathLst>
                  <a:path w="21423" h="21504">
                    <a:moveTo>
                      <a:pt x="804" y="21504"/>
                    </a:moveTo>
                    <a:cubicBezTo>
                      <a:pt x="587" y="21504"/>
                      <a:pt x="370" y="21409"/>
                      <a:pt x="212" y="21222"/>
                    </a:cubicBezTo>
                    <a:cubicBezTo>
                      <a:pt x="-88" y="20868"/>
                      <a:pt x="-67" y="20316"/>
                      <a:pt x="260" y="19990"/>
                    </a:cubicBezTo>
                    <a:lnTo>
                      <a:pt x="20076" y="230"/>
                    </a:lnTo>
                    <a:cubicBezTo>
                      <a:pt x="20403" y="-96"/>
                      <a:pt x="20910" y="-73"/>
                      <a:pt x="21212" y="283"/>
                    </a:cubicBezTo>
                    <a:cubicBezTo>
                      <a:pt x="21512" y="637"/>
                      <a:pt x="21490" y="1188"/>
                      <a:pt x="21163" y="1514"/>
                    </a:cubicBezTo>
                    <a:lnTo>
                      <a:pt x="1346" y="21275"/>
                    </a:lnTo>
                    <a:cubicBezTo>
                      <a:pt x="1192" y="21428"/>
                      <a:pt x="998" y="21504"/>
                      <a:pt x="804" y="21504"/>
                    </a:cubicBezTo>
                    <a:close/>
                    <a:moveTo>
                      <a:pt x="804" y="2150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1" name="AutoShape 85"/>
              <p:cNvSpPr/>
              <p:nvPr/>
            </p:nvSpPr>
            <p:spPr bwMode="auto">
              <a:xfrm>
                <a:off x="5982670" y="4023789"/>
                <a:ext cx="493005" cy="56749"/>
              </a:xfrm>
              <a:custGeom>
                <a:avLst/>
                <a:gdLst/>
                <a:ahLst/>
                <a:cxnLst/>
                <a:rect l="0" t="0" r="r" b="b"/>
                <a:pathLst>
                  <a:path w="21564" h="21434">
                    <a:moveTo>
                      <a:pt x="21100" y="21434"/>
                    </a:moveTo>
                    <a:cubicBezTo>
                      <a:pt x="21088" y="21434"/>
                      <a:pt x="21076" y="21431"/>
                      <a:pt x="21064" y="21423"/>
                    </a:cubicBezTo>
                    <a:lnTo>
                      <a:pt x="430" y="8008"/>
                    </a:lnTo>
                    <a:cubicBezTo>
                      <a:pt x="174" y="7843"/>
                      <a:pt x="-18" y="5916"/>
                      <a:pt x="1" y="3709"/>
                    </a:cubicBezTo>
                    <a:cubicBezTo>
                      <a:pt x="20" y="1504"/>
                      <a:pt x="242" y="-166"/>
                      <a:pt x="500" y="13"/>
                    </a:cubicBezTo>
                    <a:lnTo>
                      <a:pt x="21134" y="13425"/>
                    </a:lnTo>
                    <a:cubicBezTo>
                      <a:pt x="21390" y="13591"/>
                      <a:pt x="21582" y="15518"/>
                      <a:pt x="21563" y="17725"/>
                    </a:cubicBezTo>
                    <a:cubicBezTo>
                      <a:pt x="21545" y="19833"/>
                      <a:pt x="21340" y="21434"/>
                      <a:pt x="21100" y="21434"/>
                    </a:cubicBezTo>
                    <a:close/>
                    <a:moveTo>
                      <a:pt x="21100" y="2143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2" name="AutoShape 86"/>
              <p:cNvSpPr/>
              <p:nvPr/>
            </p:nvSpPr>
            <p:spPr bwMode="auto">
              <a:xfrm>
                <a:off x="4918629" y="2732753"/>
                <a:ext cx="503646" cy="709361"/>
              </a:xfrm>
              <a:custGeom>
                <a:avLst/>
                <a:gdLst/>
                <a:ahLst/>
                <a:cxnLst/>
                <a:rect l="0" t="0" r="r" b="b"/>
                <a:pathLst>
                  <a:path w="21477" h="21556">
                    <a:moveTo>
                      <a:pt x="453" y="21556"/>
                    </a:moveTo>
                    <a:cubicBezTo>
                      <a:pt x="363" y="21556"/>
                      <a:pt x="272" y="21537"/>
                      <a:pt x="193" y="21498"/>
                    </a:cubicBezTo>
                    <a:cubicBezTo>
                      <a:pt x="-12" y="21395"/>
                      <a:pt x="-62" y="21193"/>
                      <a:pt x="82" y="21047"/>
                    </a:cubicBezTo>
                    <a:lnTo>
                      <a:pt x="20651" y="138"/>
                    </a:lnTo>
                    <a:cubicBezTo>
                      <a:pt x="20795" y="-8"/>
                      <a:pt x="21078" y="-44"/>
                      <a:pt x="21283" y="59"/>
                    </a:cubicBezTo>
                    <a:cubicBezTo>
                      <a:pt x="21488" y="161"/>
                      <a:pt x="21538" y="363"/>
                      <a:pt x="21394" y="509"/>
                    </a:cubicBezTo>
                    <a:lnTo>
                      <a:pt x="825" y="21418"/>
                    </a:lnTo>
                    <a:cubicBezTo>
                      <a:pt x="737" y="21508"/>
                      <a:pt x="596" y="21556"/>
                      <a:pt x="453" y="21556"/>
                    </a:cubicBezTo>
                    <a:close/>
                    <a:moveTo>
                      <a:pt x="453" y="2155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3" name="AutoShape 88"/>
              <p:cNvSpPr/>
              <p:nvPr/>
            </p:nvSpPr>
            <p:spPr bwMode="auto">
              <a:xfrm>
                <a:off x="8160406" y="2413541"/>
                <a:ext cx="531134" cy="652612"/>
              </a:xfrm>
              <a:custGeom>
                <a:avLst/>
                <a:gdLst/>
                <a:ahLst/>
                <a:cxnLst/>
                <a:rect l="0" t="0" r="r" b="b"/>
                <a:pathLst>
                  <a:path w="21493" h="21556">
                    <a:moveTo>
                      <a:pt x="429" y="21556"/>
                    </a:moveTo>
                    <a:cubicBezTo>
                      <a:pt x="334" y="21556"/>
                      <a:pt x="239" y="21530"/>
                      <a:pt x="159" y="21478"/>
                    </a:cubicBezTo>
                    <a:cubicBezTo>
                      <a:pt x="-25" y="21356"/>
                      <a:pt x="-54" y="21134"/>
                      <a:pt x="95" y="20984"/>
                    </a:cubicBezTo>
                    <a:lnTo>
                      <a:pt x="20728" y="131"/>
                    </a:lnTo>
                    <a:cubicBezTo>
                      <a:pt x="20877" y="-20"/>
                      <a:pt x="21149" y="-44"/>
                      <a:pt x="21333" y="78"/>
                    </a:cubicBezTo>
                    <a:cubicBezTo>
                      <a:pt x="21518" y="200"/>
                      <a:pt x="21546" y="422"/>
                      <a:pt x="21397" y="572"/>
                    </a:cubicBezTo>
                    <a:lnTo>
                      <a:pt x="764" y="21425"/>
                    </a:lnTo>
                    <a:cubicBezTo>
                      <a:pt x="679" y="21511"/>
                      <a:pt x="554" y="21556"/>
                      <a:pt x="429" y="21556"/>
                    </a:cubicBezTo>
                    <a:close/>
                    <a:moveTo>
                      <a:pt x="429" y="2155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4" name="AutoShape 89"/>
              <p:cNvSpPr/>
              <p:nvPr/>
            </p:nvSpPr>
            <p:spPr bwMode="auto">
              <a:xfrm>
                <a:off x="8188780" y="3186743"/>
                <a:ext cx="453104" cy="213695"/>
              </a:xfrm>
              <a:custGeom>
                <a:avLst/>
                <a:gdLst/>
                <a:ahLst/>
                <a:cxnLst/>
                <a:rect l="0" t="0" r="r" b="b"/>
                <a:pathLst>
                  <a:path w="21459" h="21452">
                    <a:moveTo>
                      <a:pt x="20947" y="21452"/>
                    </a:moveTo>
                    <a:cubicBezTo>
                      <a:pt x="20877" y="21452"/>
                      <a:pt x="20806" y="21422"/>
                      <a:pt x="20738" y="21358"/>
                    </a:cubicBezTo>
                    <a:lnTo>
                      <a:pt x="301" y="2052"/>
                    </a:lnTo>
                    <a:cubicBezTo>
                      <a:pt x="44" y="1808"/>
                      <a:pt x="-71" y="1173"/>
                      <a:pt x="45" y="633"/>
                    </a:cubicBezTo>
                    <a:cubicBezTo>
                      <a:pt x="160" y="93"/>
                      <a:pt x="464" y="-148"/>
                      <a:pt x="720" y="95"/>
                    </a:cubicBezTo>
                    <a:lnTo>
                      <a:pt x="21157" y="19401"/>
                    </a:lnTo>
                    <a:cubicBezTo>
                      <a:pt x="21414" y="19644"/>
                      <a:pt x="21529" y="20279"/>
                      <a:pt x="21413" y="20819"/>
                    </a:cubicBezTo>
                    <a:cubicBezTo>
                      <a:pt x="21328" y="21217"/>
                      <a:pt x="21142" y="21452"/>
                      <a:pt x="20947" y="21452"/>
                    </a:cubicBezTo>
                    <a:close/>
                    <a:moveTo>
                      <a:pt x="20947" y="2145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5" name="AutoShape 90"/>
              <p:cNvSpPr/>
              <p:nvPr/>
            </p:nvSpPr>
            <p:spPr bwMode="auto">
              <a:xfrm>
                <a:off x="8217155" y="3505955"/>
                <a:ext cx="422956" cy="284631"/>
              </a:xfrm>
              <a:custGeom>
                <a:avLst/>
                <a:gdLst/>
                <a:ahLst/>
                <a:cxnLst/>
                <a:rect l="0" t="0" r="r" b="b"/>
                <a:pathLst>
                  <a:path w="21453" h="21491">
                    <a:moveTo>
                      <a:pt x="528" y="21491"/>
                    </a:moveTo>
                    <a:cubicBezTo>
                      <a:pt x="356" y="21491"/>
                      <a:pt x="188" y="21366"/>
                      <a:pt x="87" y="21136"/>
                    </a:cubicBezTo>
                    <a:cubicBezTo>
                      <a:pt x="-73" y="20772"/>
                      <a:pt x="-5" y="20285"/>
                      <a:pt x="239" y="20047"/>
                    </a:cubicBezTo>
                    <a:lnTo>
                      <a:pt x="20637" y="128"/>
                    </a:lnTo>
                    <a:cubicBezTo>
                      <a:pt x="20881" y="-109"/>
                      <a:pt x="21208" y="-9"/>
                      <a:pt x="21367" y="355"/>
                    </a:cubicBezTo>
                    <a:cubicBezTo>
                      <a:pt x="21527" y="718"/>
                      <a:pt x="21459" y="1205"/>
                      <a:pt x="21215" y="1443"/>
                    </a:cubicBezTo>
                    <a:lnTo>
                      <a:pt x="817" y="21363"/>
                    </a:lnTo>
                    <a:cubicBezTo>
                      <a:pt x="728" y="21450"/>
                      <a:pt x="627" y="21491"/>
                      <a:pt x="528" y="21491"/>
                    </a:cubicBezTo>
                    <a:close/>
                    <a:moveTo>
                      <a:pt x="528" y="2149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6" name="AutoShape 91"/>
              <p:cNvSpPr/>
              <p:nvPr/>
            </p:nvSpPr>
            <p:spPr bwMode="auto">
              <a:xfrm>
                <a:off x="5911734" y="4208223"/>
                <a:ext cx="794484" cy="524927"/>
              </a:xfrm>
              <a:custGeom>
                <a:avLst/>
                <a:gdLst/>
                <a:ahLst/>
                <a:cxnLst/>
                <a:rect l="0" t="0" r="r" b="b"/>
                <a:pathLst>
                  <a:path w="21520" h="21539">
                    <a:moveTo>
                      <a:pt x="21231" y="21539"/>
                    </a:moveTo>
                    <a:cubicBezTo>
                      <a:pt x="21177" y="21539"/>
                      <a:pt x="21123" y="21516"/>
                      <a:pt x="21074" y="21468"/>
                    </a:cubicBezTo>
                    <a:lnTo>
                      <a:pt x="131" y="803"/>
                    </a:lnTo>
                    <a:cubicBezTo>
                      <a:pt x="-2" y="671"/>
                      <a:pt x="-40" y="400"/>
                      <a:pt x="47" y="199"/>
                    </a:cubicBezTo>
                    <a:cubicBezTo>
                      <a:pt x="134" y="-3"/>
                      <a:pt x="312" y="-61"/>
                      <a:pt x="446" y="71"/>
                    </a:cubicBezTo>
                    <a:lnTo>
                      <a:pt x="21389" y="20737"/>
                    </a:lnTo>
                    <a:cubicBezTo>
                      <a:pt x="21522" y="20868"/>
                      <a:pt x="21560" y="21139"/>
                      <a:pt x="21473" y="21341"/>
                    </a:cubicBezTo>
                    <a:cubicBezTo>
                      <a:pt x="21418" y="21469"/>
                      <a:pt x="21325" y="21539"/>
                      <a:pt x="21231" y="21539"/>
                    </a:cubicBezTo>
                    <a:close/>
                    <a:moveTo>
                      <a:pt x="21231" y="2153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7" name="AutoShape 93"/>
              <p:cNvSpPr/>
              <p:nvPr/>
            </p:nvSpPr>
            <p:spPr bwMode="auto">
              <a:xfrm>
                <a:off x="6394099" y="335115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8" name="AutoShape 95"/>
              <p:cNvSpPr/>
              <p:nvPr/>
            </p:nvSpPr>
            <p:spPr bwMode="auto">
              <a:xfrm>
                <a:off x="3882962" y="5002706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9" name="AutoShape 100"/>
              <p:cNvSpPr/>
              <p:nvPr/>
            </p:nvSpPr>
            <p:spPr bwMode="auto">
              <a:xfrm>
                <a:off x="8791737" y="3825168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0" name="AutoShape 101"/>
              <p:cNvSpPr/>
              <p:nvPr/>
            </p:nvSpPr>
            <p:spPr bwMode="auto">
              <a:xfrm>
                <a:off x="8614397" y="4832459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1" name="AutoShape 102"/>
              <p:cNvSpPr/>
              <p:nvPr/>
            </p:nvSpPr>
            <p:spPr bwMode="auto">
              <a:xfrm>
                <a:off x="8238435" y="1108317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2" name="AutoShape 103"/>
              <p:cNvSpPr/>
              <p:nvPr/>
            </p:nvSpPr>
            <p:spPr bwMode="auto">
              <a:xfrm>
                <a:off x="8869766" y="129399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3" name="AutoShape 104"/>
              <p:cNvSpPr/>
              <p:nvPr/>
            </p:nvSpPr>
            <p:spPr bwMode="auto">
              <a:xfrm>
                <a:off x="8359026" y="186149"/>
                <a:ext cx="572809" cy="267784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381" y="0"/>
                    </a:moveTo>
                    <a:lnTo>
                      <a:pt x="21600" y="1042"/>
                    </a:lnTo>
                    <a:lnTo>
                      <a:pt x="219" y="21600"/>
                    </a:lnTo>
                    <a:lnTo>
                      <a:pt x="0" y="20558"/>
                    </a:lnTo>
                    <a:close/>
                    <a:moveTo>
                      <a:pt x="2138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4" name="AutoShape 105"/>
              <p:cNvSpPr/>
              <p:nvPr/>
            </p:nvSpPr>
            <p:spPr bwMode="auto">
              <a:xfrm>
                <a:off x="6897744" y="164868"/>
                <a:ext cx="126799" cy="33783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284" y="0"/>
                    </a:moveTo>
                    <a:lnTo>
                      <a:pt x="21600" y="21308"/>
                    </a:lnTo>
                    <a:lnTo>
                      <a:pt x="19316" y="21600"/>
                    </a:lnTo>
                    <a:lnTo>
                      <a:pt x="0" y="292"/>
                    </a:lnTo>
                    <a:close/>
                    <a:moveTo>
                      <a:pt x="228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5" name="AutoShape 106"/>
              <p:cNvSpPr/>
              <p:nvPr/>
            </p:nvSpPr>
            <p:spPr bwMode="auto">
              <a:xfrm>
                <a:off x="6465034" y="420237"/>
                <a:ext cx="382168" cy="21103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374" y="0"/>
                    </a:moveTo>
                    <a:lnTo>
                      <a:pt x="21600" y="20317"/>
                    </a:lnTo>
                    <a:lnTo>
                      <a:pt x="21226" y="21600"/>
                    </a:lnTo>
                    <a:lnTo>
                      <a:pt x="0" y="1283"/>
                    </a:lnTo>
                    <a:close/>
                    <a:moveTo>
                      <a:pt x="37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6" name="AutoShape 107"/>
              <p:cNvSpPr/>
              <p:nvPr/>
            </p:nvSpPr>
            <p:spPr bwMode="auto">
              <a:xfrm>
                <a:off x="5713112" y="1646545"/>
                <a:ext cx="126799" cy="42295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9274" y="0"/>
                    </a:moveTo>
                    <a:lnTo>
                      <a:pt x="21600" y="190"/>
                    </a:lnTo>
                    <a:lnTo>
                      <a:pt x="2326" y="21600"/>
                    </a:lnTo>
                    <a:lnTo>
                      <a:pt x="0" y="21410"/>
                    </a:lnTo>
                    <a:close/>
                    <a:moveTo>
                      <a:pt x="1927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7" name="AutoShape 111"/>
              <p:cNvSpPr/>
              <p:nvPr/>
            </p:nvSpPr>
            <p:spPr bwMode="auto">
              <a:xfrm>
                <a:off x="4046115" y="4257877"/>
                <a:ext cx="237636" cy="25005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664" y="21600"/>
                    </a:moveTo>
                    <a:lnTo>
                      <a:pt x="0" y="839"/>
                    </a:lnTo>
                    <a:lnTo>
                      <a:pt x="935" y="0"/>
                    </a:lnTo>
                    <a:lnTo>
                      <a:pt x="21600" y="20761"/>
                    </a:lnTo>
                    <a:close/>
                    <a:moveTo>
                      <a:pt x="20664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8" name="AutoShape 112"/>
              <p:cNvSpPr/>
              <p:nvPr/>
            </p:nvSpPr>
            <p:spPr bwMode="auto">
              <a:xfrm>
                <a:off x="3939711" y="4683493"/>
                <a:ext cx="313006" cy="38660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777" y="21600"/>
                    </a:moveTo>
                    <a:lnTo>
                      <a:pt x="0" y="21105"/>
                    </a:lnTo>
                    <a:lnTo>
                      <a:pt x="20823" y="0"/>
                    </a:lnTo>
                    <a:lnTo>
                      <a:pt x="21600" y="495"/>
                    </a:lnTo>
                    <a:close/>
                    <a:moveTo>
                      <a:pt x="777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9" name="AutoShape 113"/>
              <p:cNvSpPr/>
              <p:nvPr/>
            </p:nvSpPr>
            <p:spPr bwMode="auto">
              <a:xfrm>
                <a:off x="5755674" y="4307532"/>
                <a:ext cx="41675" cy="30857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4424" y="21600"/>
                    </a:moveTo>
                    <a:lnTo>
                      <a:pt x="0" y="101"/>
                    </a:lnTo>
                    <a:lnTo>
                      <a:pt x="7176" y="0"/>
                    </a:lnTo>
                    <a:lnTo>
                      <a:pt x="21600" y="21499"/>
                    </a:lnTo>
                    <a:close/>
                    <a:moveTo>
                      <a:pt x="14424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0" name="AutoShape 114"/>
              <p:cNvSpPr/>
              <p:nvPr/>
            </p:nvSpPr>
            <p:spPr bwMode="auto">
              <a:xfrm>
                <a:off x="7280799" y="4804085"/>
                <a:ext cx="250050" cy="20926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821" y="0"/>
                    </a:moveTo>
                    <a:lnTo>
                      <a:pt x="21600" y="1128"/>
                    </a:lnTo>
                    <a:lnTo>
                      <a:pt x="779" y="21600"/>
                    </a:lnTo>
                    <a:lnTo>
                      <a:pt x="0" y="20472"/>
                    </a:lnTo>
                    <a:close/>
                    <a:moveTo>
                      <a:pt x="2082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1" name="AutoShape 115"/>
              <p:cNvSpPr/>
              <p:nvPr/>
            </p:nvSpPr>
            <p:spPr bwMode="auto">
              <a:xfrm>
                <a:off x="8763362" y="3576891"/>
                <a:ext cx="91330" cy="30768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3235" y="0"/>
                    </a:moveTo>
                    <a:lnTo>
                      <a:pt x="21600" y="21354"/>
                    </a:lnTo>
                    <a:lnTo>
                      <a:pt x="18365" y="21600"/>
                    </a:lnTo>
                    <a:lnTo>
                      <a:pt x="0" y="246"/>
                    </a:lnTo>
                    <a:close/>
                    <a:moveTo>
                      <a:pt x="323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2" name="AutoShape 116"/>
              <p:cNvSpPr/>
              <p:nvPr/>
            </p:nvSpPr>
            <p:spPr bwMode="auto">
              <a:xfrm>
                <a:off x="8543460" y="4633838"/>
                <a:ext cx="140099" cy="26157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953" y="0"/>
                    </a:moveTo>
                    <a:lnTo>
                      <a:pt x="21600" y="21076"/>
                    </a:lnTo>
                    <a:lnTo>
                      <a:pt x="19647" y="21600"/>
                    </a:lnTo>
                    <a:lnTo>
                      <a:pt x="0" y="524"/>
                    </a:lnTo>
                    <a:close/>
                    <a:moveTo>
                      <a:pt x="1953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3" name="AutoShape 117"/>
              <p:cNvSpPr/>
              <p:nvPr/>
            </p:nvSpPr>
            <p:spPr bwMode="auto">
              <a:xfrm>
                <a:off x="7819913" y="2094327"/>
                <a:ext cx="161380" cy="34581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734" y="0"/>
                    </a:moveTo>
                    <a:lnTo>
                      <a:pt x="21600" y="21245"/>
                    </a:lnTo>
                    <a:lnTo>
                      <a:pt x="19866" y="21600"/>
                    </a:lnTo>
                    <a:lnTo>
                      <a:pt x="0" y="355"/>
                    </a:lnTo>
                    <a:close/>
                    <a:moveTo>
                      <a:pt x="173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4" name="AutoShape 118"/>
              <p:cNvSpPr/>
              <p:nvPr/>
            </p:nvSpPr>
            <p:spPr bwMode="auto">
              <a:xfrm>
                <a:off x="7869568" y="1165066"/>
                <a:ext cx="435370" cy="48413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076" y="0"/>
                    </a:moveTo>
                    <a:lnTo>
                      <a:pt x="21600" y="422"/>
                    </a:lnTo>
                    <a:lnTo>
                      <a:pt x="524" y="21600"/>
                    </a:lnTo>
                    <a:lnTo>
                      <a:pt x="0" y="21178"/>
                    </a:lnTo>
                    <a:close/>
                    <a:moveTo>
                      <a:pt x="21076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5" name="AutoShape 119"/>
              <p:cNvSpPr/>
              <p:nvPr/>
            </p:nvSpPr>
            <p:spPr bwMode="auto">
              <a:xfrm>
                <a:off x="7201883" y="1037381"/>
                <a:ext cx="345812" cy="58167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767" y="0"/>
                    </a:moveTo>
                    <a:lnTo>
                      <a:pt x="21600" y="21335"/>
                    </a:lnTo>
                    <a:lnTo>
                      <a:pt x="20833" y="21600"/>
                    </a:lnTo>
                    <a:lnTo>
                      <a:pt x="0" y="265"/>
                    </a:lnTo>
                    <a:close/>
                    <a:moveTo>
                      <a:pt x="767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6" name="AutoShape 120"/>
              <p:cNvSpPr/>
              <p:nvPr/>
            </p:nvSpPr>
            <p:spPr bwMode="auto">
              <a:xfrm>
                <a:off x="6791340" y="2633442"/>
                <a:ext cx="296158" cy="57369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925" y="0"/>
                    </a:moveTo>
                    <a:lnTo>
                      <a:pt x="21600" y="21361"/>
                    </a:lnTo>
                    <a:lnTo>
                      <a:pt x="20675" y="21600"/>
                    </a:lnTo>
                    <a:lnTo>
                      <a:pt x="0" y="239"/>
                    </a:lnTo>
                    <a:close/>
                    <a:moveTo>
                      <a:pt x="92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7" name="AutoShape 122"/>
              <p:cNvSpPr/>
              <p:nvPr/>
            </p:nvSpPr>
            <p:spPr bwMode="auto">
              <a:xfrm>
                <a:off x="8188780" y="3030684"/>
                <a:ext cx="673006" cy="77143"/>
              </a:xfrm>
              <a:custGeom>
                <a:avLst/>
                <a:gdLst/>
                <a:ahLst/>
                <a:cxnLst/>
                <a:rect l="0" t="0" r="r" b="b"/>
                <a:pathLst>
                  <a:path w="21578" h="21510">
                    <a:moveTo>
                      <a:pt x="227" y="21510"/>
                    </a:moveTo>
                    <a:cubicBezTo>
                      <a:pt x="111" y="21510"/>
                      <a:pt x="13" y="20753"/>
                      <a:pt x="1" y="19744"/>
                    </a:cubicBezTo>
                    <a:cubicBezTo>
                      <a:pt x="-11" y="18668"/>
                      <a:pt x="81" y="17712"/>
                      <a:pt x="205" y="17609"/>
                    </a:cubicBezTo>
                    <a:lnTo>
                      <a:pt x="21329" y="8"/>
                    </a:lnTo>
                    <a:cubicBezTo>
                      <a:pt x="21456" y="-90"/>
                      <a:pt x="21565" y="690"/>
                      <a:pt x="21577" y="1764"/>
                    </a:cubicBezTo>
                    <a:cubicBezTo>
                      <a:pt x="21589" y="2840"/>
                      <a:pt x="21497" y="3796"/>
                      <a:pt x="21373" y="3899"/>
                    </a:cubicBezTo>
                    <a:lnTo>
                      <a:pt x="249" y="21500"/>
                    </a:lnTo>
                    <a:cubicBezTo>
                      <a:pt x="242" y="21506"/>
                      <a:pt x="234" y="21510"/>
                      <a:pt x="227" y="21510"/>
                    </a:cubicBezTo>
                    <a:close/>
                    <a:moveTo>
                      <a:pt x="227" y="2151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8" name="AutoShape 123"/>
              <p:cNvSpPr/>
              <p:nvPr/>
            </p:nvSpPr>
            <p:spPr bwMode="auto">
              <a:xfrm>
                <a:off x="8798830" y="3108713"/>
                <a:ext cx="99310" cy="240296"/>
              </a:xfrm>
              <a:custGeom>
                <a:avLst/>
                <a:gdLst/>
                <a:ahLst/>
                <a:cxnLst/>
                <a:rect l="0" t="0" r="r" b="b"/>
                <a:pathLst>
                  <a:path w="21208" h="21519">
                    <a:moveTo>
                      <a:pt x="1516" y="21519"/>
                    </a:moveTo>
                    <a:cubicBezTo>
                      <a:pt x="1339" y="21519"/>
                      <a:pt x="1160" y="21506"/>
                      <a:pt x="983" y="21478"/>
                    </a:cubicBezTo>
                    <a:cubicBezTo>
                      <a:pt x="199" y="21356"/>
                      <a:pt x="-196" y="20991"/>
                      <a:pt x="96" y="20663"/>
                    </a:cubicBezTo>
                    <a:lnTo>
                      <a:pt x="18274" y="410"/>
                    </a:lnTo>
                    <a:cubicBezTo>
                      <a:pt x="18568" y="82"/>
                      <a:pt x="19442" y="-81"/>
                      <a:pt x="20225" y="40"/>
                    </a:cubicBezTo>
                    <a:cubicBezTo>
                      <a:pt x="21009" y="163"/>
                      <a:pt x="21404" y="528"/>
                      <a:pt x="21112" y="855"/>
                    </a:cubicBezTo>
                    <a:lnTo>
                      <a:pt x="2934" y="21108"/>
                    </a:lnTo>
                    <a:cubicBezTo>
                      <a:pt x="2706" y="21363"/>
                      <a:pt x="2128" y="21519"/>
                      <a:pt x="1516" y="21519"/>
                    </a:cubicBezTo>
                    <a:close/>
                    <a:moveTo>
                      <a:pt x="1516" y="2151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9" name="AutoShape 124"/>
              <p:cNvSpPr/>
              <p:nvPr/>
            </p:nvSpPr>
            <p:spPr bwMode="auto">
              <a:xfrm>
                <a:off x="8664051" y="1611963"/>
                <a:ext cx="170247" cy="106404"/>
              </a:xfrm>
              <a:custGeom>
                <a:avLst/>
                <a:gdLst/>
                <a:ahLst/>
                <a:cxnLst/>
                <a:rect l="0" t="0" r="r" b="b"/>
                <a:pathLst>
                  <a:path w="21349" h="21399">
                    <a:moveTo>
                      <a:pt x="890" y="21399"/>
                    </a:moveTo>
                    <a:cubicBezTo>
                      <a:pt x="586" y="21399"/>
                      <a:pt x="289" y="21149"/>
                      <a:pt x="123" y="20699"/>
                    </a:cubicBezTo>
                    <a:cubicBezTo>
                      <a:pt x="-126" y="20019"/>
                      <a:pt x="14" y="19145"/>
                      <a:pt x="437" y="18744"/>
                    </a:cubicBezTo>
                    <a:lnTo>
                      <a:pt x="20006" y="198"/>
                    </a:lnTo>
                    <a:cubicBezTo>
                      <a:pt x="20431" y="-201"/>
                      <a:pt x="20974" y="22"/>
                      <a:pt x="21225" y="701"/>
                    </a:cubicBezTo>
                    <a:cubicBezTo>
                      <a:pt x="21474" y="1380"/>
                      <a:pt x="21334" y="2254"/>
                      <a:pt x="20912" y="2655"/>
                    </a:cubicBezTo>
                    <a:lnTo>
                      <a:pt x="1343" y="21201"/>
                    </a:lnTo>
                    <a:cubicBezTo>
                      <a:pt x="1199" y="21335"/>
                      <a:pt x="1044" y="21399"/>
                      <a:pt x="890" y="21399"/>
                    </a:cubicBezTo>
                    <a:close/>
                    <a:moveTo>
                      <a:pt x="890" y="213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0" name="AutoShape 127"/>
              <p:cNvSpPr/>
              <p:nvPr/>
            </p:nvSpPr>
            <p:spPr bwMode="auto">
              <a:xfrm>
                <a:off x="3882962" y="3229305"/>
                <a:ext cx="148079" cy="226995"/>
              </a:xfrm>
              <a:custGeom>
                <a:avLst/>
                <a:gdLst/>
                <a:ahLst/>
                <a:cxnLst/>
                <a:rect l="0" t="0" r="r" b="b"/>
                <a:pathLst>
                  <a:path w="21316" h="21506">
                    <a:moveTo>
                      <a:pt x="1014" y="21506"/>
                    </a:moveTo>
                    <a:cubicBezTo>
                      <a:pt x="828" y="21506"/>
                      <a:pt x="641" y="21472"/>
                      <a:pt x="472" y="21402"/>
                    </a:cubicBezTo>
                    <a:cubicBezTo>
                      <a:pt x="-1" y="21204"/>
                      <a:pt x="-142" y="20788"/>
                      <a:pt x="157" y="20474"/>
                    </a:cubicBezTo>
                    <a:lnTo>
                      <a:pt x="19443" y="313"/>
                    </a:lnTo>
                    <a:cubicBezTo>
                      <a:pt x="19743" y="-1"/>
                      <a:pt x="20371" y="-94"/>
                      <a:pt x="20844" y="104"/>
                    </a:cubicBezTo>
                    <a:cubicBezTo>
                      <a:pt x="21317" y="303"/>
                      <a:pt x="21458" y="718"/>
                      <a:pt x="21159" y="1032"/>
                    </a:cubicBezTo>
                    <a:lnTo>
                      <a:pt x="1873" y="21193"/>
                    </a:lnTo>
                    <a:cubicBezTo>
                      <a:pt x="1679" y="21396"/>
                      <a:pt x="1350" y="21506"/>
                      <a:pt x="1014" y="21506"/>
                    </a:cubicBezTo>
                    <a:close/>
                    <a:moveTo>
                      <a:pt x="1014" y="2150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1" name="AutoShape 128"/>
              <p:cNvSpPr/>
              <p:nvPr/>
            </p:nvSpPr>
            <p:spPr bwMode="auto">
              <a:xfrm>
                <a:off x="5840797" y="3342802"/>
                <a:ext cx="262463" cy="461084"/>
              </a:xfrm>
              <a:custGeom>
                <a:avLst/>
                <a:gdLst/>
                <a:ahLst/>
                <a:cxnLst/>
                <a:rect l="0" t="0" r="r" b="b"/>
                <a:pathLst>
                  <a:path w="21435" h="21553">
                    <a:moveTo>
                      <a:pt x="579" y="21553"/>
                    </a:moveTo>
                    <a:cubicBezTo>
                      <a:pt x="484" y="21553"/>
                      <a:pt x="387" y="21540"/>
                      <a:pt x="298" y="21511"/>
                    </a:cubicBezTo>
                    <a:cubicBezTo>
                      <a:pt x="18" y="21422"/>
                      <a:pt x="-83" y="21220"/>
                      <a:pt x="73" y="21061"/>
                    </a:cubicBezTo>
                    <a:lnTo>
                      <a:pt x="20349" y="172"/>
                    </a:lnTo>
                    <a:cubicBezTo>
                      <a:pt x="20504" y="11"/>
                      <a:pt x="20856" y="-47"/>
                      <a:pt x="21136" y="43"/>
                    </a:cubicBezTo>
                    <a:cubicBezTo>
                      <a:pt x="21416" y="131"/>
                      <a:pt x="21517" y="333"/>
                      <a:pt x="21361" y="493"/>
                    </a:cubicBezTo>
                    <a:lnTo>
                      <a:pt x="1085" y="21382"/>
                    </a:lnTo>
                    <a:cubicBezTo>
                      <a:pt x="979" y="21492"/>
                      <a:pt x="782" y="21553"/>
                      <a:pt x="579" y="21553"/>
                    </a:cubicBezTo>
                    <a:close/>
                    <a:moveTo>
                      <a:pt x="579" y="21553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2" name="AutoShape 129"/>
              <p:cNvSpPr/>
              <p:nvPr/>
            </p:nvSpPr>
            <p:spPr bwMode="auto">
              <a:xfrm>
                <a:off x="6195477" y="3300241"/>
                <a:ext cx="669459" cy="223449"/>
              </a:xfrm>
              <a:custGeom>
                <a:avLst/>
                <a:gdLst/>
                <a:ahLst/>
                <a:cxnLst/>
                <a:rect l="0" t="0" r="r" b="b"/>
                <a:pathLst>
                  <a:path w="21545" h="21518">
                    <a:moveTo>
                      <a:pt x="21318" y="21518"/>
                    </a:moveTo>
                    <a:cubicBezTo>
                      <a:pt x="21295" y="21518"/>
                      <a:pt x="21272" y="21508"/>
                      <a:pt x="21249" y="21486"/>
                    </a:cubicBezTo>
                    <a:lnTo>
                      <a:pt x="159" y="1335"/>
                    </a:lnTo>
                    <a:cubicBezTo>
                      <a:pt x="39" y="1220"/>
                      <a:pt x="-27" y="836"/>
                      <a:pt x="11" y="476"/>
                    </a:cubicBezTo>
                    <a:cubicBezTo>
                      <a:pt x="49" y="117"/>
                      <a:pt x="177" y="-82"/>
                      <a:pt x="298" y="33"/>
                    </a:cubicBezTo>
                    <a:lnTo>
                      <a:pt x="21387" y="20184"/>
                    </a:lnTo>
                    <a:cubicBezTo>
                      <a:pt x="21507" y="20299"/>
                      <a:pt x="21573" y="20683"/>
                      <a:pt x="21535" y="21043"/>
                    </a:cubicBezTo>
                    <a:cubicBezTo>
                      <a:pt x="21504" y="21333"/>
                      <a:pt x="21415" y="21518"/>
                      <a:pt x="21318" y="21518"/>
                    </a:cubicBezTo>
                    <a:close/>
                    <a:moveTo>
                      <a:pt x="21318" y="21518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3" name="AutoShape 130"/>
              <p:cNvSpPr/>
              <p:nvPr/>
            </p:nvSpPr>
            <p:spPr bwMode="auto">
              <a:xfrm>
                <a:off x="5776954" y="2746939"/>
                <a:ext cx="312119" cy="468178"/>
              </a:xfrm>
              <a:custGeom>
                <a:avLst/>
                <a:gdLst/>
                <a:ahLst/>
                <a:cxnLst/>
                <a:rect l="0" t="0" r="r" b="b"/>
                <a:pathLst>
                  <a:path w="21464" h="21554">
                    <a:moveTo>
                      <a:pt x="20977" y="21554"/>
                    </a:moveTo>
                    <a:cubicBezTo>
                      <a:pt x="20818" y="21554"/>
                      <a:pt x="20662" y="21502"/>
                      <a:pt x="20569" y="21407"/>
                    </a:cubicBezTo>
                    <a:lnTo>
                      <a:pt x="80" y="506"/>
                    </a:lnTo>
                    <a:cubicBezTo>
                      <a:pt x="-68" y="355"/>
                      <a:pt x="-5" y="153"/>
                      <a:pt x="220" y="54"/>
                    </a:cubicBezTo>
                    <a:cubicBezTo>
                      <a:pt x="446" y="-46"/>
                      <a:pt x="748" y="-3"/>
                      <a:pt x="895" y="147"/>
                    </a:cubicBezTo>
                    <a:lnTo>
                      <a:pt x="21384" y="21048"/>
                    </a:lnTo>
                    <a:cubicBezTo>
                      <a:pt x="21532" y="21199"/>
                      <a:pt x="21469" y="21401"/>
                      <a:pt x="21244" y="21500"/>
                    </a:cubicBezTo>
                    <a:cubicBezTo>
                      <a:pt x="21161" y="21537"/>
                      <a:pt x="21069" y="21554"/>
                      <a:pt x="20977" y="21554"/>
                    </a:cubicBezTo>
                    <a:close/>
                    <a:moveTo>
                      <a:pt x="20977" y="2155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4" name="AutoShape 131"/>
              <p:cNvSpPr/>
              <p:nvPr/>
            </p:nvSpPr>
            <p:spPr bwMode="auto">
              <a:xfrm>
                <a:off x="6699123" y="4137285"/>
                <a:ext cx="737735" cy="404336"/>
              </a:xfrm>
              <a:custGeom>
                <a:avLst/>
                <a:gdLst/>
                <a:ahLst/>
                <a:cxnLst/>
                <a:rect l="0" t="0" r="r" b="b"/>
                <a:pathLst>
                  <a:path w="21541" h="21546">
                    <a:moveTo>
                      <a:pt x="21333" y="21546"/>
                    </a:moveTo>
                    <a:cubicBezTo>
                      <a:pt x="21300" y="21546"/>
                      <a:pt x="21267" y="21532"/>
                      <a:pt x="21235" y="21501"/>
                    </a:cubicBezTo>
                    <a:lnTo>
                      <a:pt x="108" y="711"/>
                    </a:lnTo>
                    <a:cubicBezTo>
                      <a:pt x="8" y="612"/>
                      <a:pt x="-30" y="383"/>
                      <a:pt x="24" y="199"/>
                    </a:cubicBezTo>
                    <a:cubicBezTo>
                      <a:pt x="79" y="16"/>
                      <a:pt x="204" y="-54"/>
                      <a:pt x="305" y="46"/>
                    </a:cubicBezTo>
                    <a:lnTo>
                      <a:pt x="21432" y="20836"/>
                    </a:lnTo>
                    <a:cubicBezTo>
                      <a:pt x="21532" y="20935"/>
                      <a:pt x="21570" y="21164"/>
                      <a:pt x="21516" y="21348"/>
                    </a:cubicBezTo>
                    <a:cubicBezTo>
                      <a:pt x="21478" y="21474"/>
                      <a:pt x="21407" y="21546"/>
                      <a:pt x="21333" y="21546"/>
                    </a:cubicBezTo>
                    <a:close/>
                    <a:moveTo>
                      <a:pt x="21333" y="2154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5" name="AutoShape 132"/>
              <p:cNvSpPr/>
              <p:nvPr/>
            </p:nvSpPr>
            <p:spPr bwMode="auto">
              <a:xfrm>
                <a:off x="5869172" y="1129598"/>
                <a:ext cx="269557" cy="390148"/>
              </a:xfrm>
              <a:custGeom>
                <a:avLst/>
                <a:gdLst/>
                <a:ahLst/>
                <a:cxnLst/>
                <a:rect l="0" t="0" r="r" b="b"/>
                <a:pathLst>
                  <a:path w="21445" h="21546">
                    <a:moveTo>
                      <a:pt x="564" y="21546"/>
                    </a:moveTo>
                    <a:cubicBezTo>
                      <a:pt x="455" y="21546"/>
                      <a:pt x="344" y="21524"/>
                      <a:pt x="247" y="21478"/>
                    </a:cubicBezTo>
                    <a:cubicBezTo>
                      <a:pt x="-11" y="21357"/>
                      <a:pt x="-78" y="21113"/>
                      <a:pt x="98" y="20934"/>
                    </a:cubicBezTo>
                    <a:lnTo>
                      <a:pt x="20413" y="172"/>
                    </a:lnTo>
                    <a:cubicBezTo>
                      <a:pt x="20589" y="-7"/>
                      <a:pt x="20939" y="-54"/>
                      <a:pt x="21197" y="68"/>
                    </a:cubicBezTo>
                    <a:cubicBezTo>
                      <a:pt x="21455" y="189"/>
                      <a:pt x="21522" y="433"/>
                      <a:pt x="21346" y="612"/>
                    </a:cubicBezTo>
                    <a:lnTo>
                      <a:pt x="1031" y="21374"/>
                    </a:lnTo>
                    <a:cubicBezTo>
                      <a:pt x="922" y="21486"/>
                      <a:pt x="744" y="21546"/>
                      <a:pt x="564" y="21546"/>
                    </a:cubicBezTo>
                    <a:close/>
                    <a:moveTo>
                      <a:pt x="564" y="2154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6" name="AutoShape 133"/>
              <p:cNvSpPr/>
              <p:nvPr/>
            </p:nvSpPr>
            <p:spPr bwMode="auto">
              <a:xfrm>
                <a:off x="4442471" y="4094724"/>
                <a:ext cx="986898" cy="453991"/>
              </a:xfrm>
              <a:custGeom>
                <a:avLst/>
                <a:gdLst/>
                <a:ahLst/>
                <a:cxnLst/>
                <a:rect l="0" t="0" r="r" b="b"/>
                <a:pathLst>
                  <a:path w="21557" h="21553">
                    <a:moveTo>
                      <a:pt x="155" y="21553"/>
                    </a:moveTo>
                    <a:cubicBezTo>
                      <a:pt x="96" y="21553"/>
                      <a:pt x="39" y="21479"/>
                      <a:pt x="13" y="21355"/>
                    </a:cubicBezTo>
                    <a:cubicBezTo>
                      <a:pt x="-22" y="21186"/>
                      <a:pt x="13" y="20986"/>
                      <a:pt x="91" y="20909"/>
                    </a:cubicBezTo>
                    <a:lnTo>
                      <a:pt x="21337" y="30"/>
                    </a:lnTo>
                    <a:cubicBezTo>
                      <a:pt x="21416" y="-47"/>
                      <a:pt x="21507" y="28"/>
                      <a:pt x="21543" y="198"/>
                    </a:cubicBezTo>
                    <a:cubicBezTo>
                      <a:pt x="21578" y="367"/>
                      <a:pt x="21543" y="567"/>
                      <a:pt x="21465" y="643"/>
                    </a:cubicBezTo>
                    <a:lnTo>
                      <a:pt x="219" y="21523"/>
                    </a:lnTo>
                    <a:cubicBezTo>
                      <a:pt x="198" y="21544"/>
                      <a:pt x="176" y="21553"/>
                      <a:pt x="155" y="21553"/>
                    </a:cubicBezTo>
                    <a:close/>
                    <a:moveTo>
                      <a:pt x="155" y="21553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7" name="AutoShape 134"/>
              <p:cNvSpPr/>
              <p:nvPr/>
            </p:nvSpPr>
            <p:spPr bwMode="auto">
              <a:xfrm>
                <a:off x="6330256" y="1101223"/>
                <a:ext cx="1106603" cy="617143"/>
              </a:xfrm>
              <a:custGeom>
                <a:avLst/>
                <a:gdLst/>
                <a:ahLst/>
                <a:cxnLst/>
                <a:rect l="0" t="0" r="r" b="b"/>
                <a:pathLst>
                  <a:path w="21561" h="21565">
                    <a:moveTo>
                      <a:pt x="21422" y="21565"/>
                    </a:moveTo>
                    <a:cubicBezTo>
                      <a:pt x="21399" y="21565"/>
                      <a:pt x="21376" y="21555"/>
                      <a:pt x="21355" y="21534"/>
                    </a:cubicBezTo>
                    <a:lnTo>
                      <a:pt x="71" y="465"/>
                    </a:lnTo>
                    <a:cubicBezTo>
                      <a:pt x="4" y="399"/>
                      <a:pt x="-20" y="248"/>
                      <a:pt x="17" y="128"/>
                    </a:cubicBezTo>
                    <a:cubicBezTo>
                      <a:pt x="54" y="9"/>
                      <a:pt x="138" y="-35"/>
                      <a:pt x="205" y="31"/>
                    </a:cubicBezTo>
                    <a:lnTo>
                      <a:pt x="21489" y="21100"/>
                    </a:lnTo>
                    <a:cubicBezTo>
                      <a:pt x="21556" y="21166"/>
                      <a:pt x="21580" y="21317"/>
                      <a:pt x="21543" y="21437"/>
                    </a:cubicBezTo>
                    <a:cubicBezTo>
                      <a:pt x="21518" y="21519"/>
                      <a:pt x="21471" y="21565"/>
                      <a:pt x="21422" y="21565"/>
                    </a:cubicBezTo>
                    <a:close/>
                    <a:moveTo>
                      <a:pt x="21422" y="21565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8" name="AutoShape 135"/>
              <p:cNvSpPr/>
              <p:nvPr/>
            </p:nvSpPr>
            <p:spPr bwMode="auto">
              <a:xfrm>
                <a:off x="6883557" y="2505757"/>
                <a:ext cx="1099509" cy="560395"/>
              </a:xfrm>
              <a:custGeom>
                <a:avLst/>
                <a:gdLst/>
                <a:ahLst/>
                <a:cxnLst/>
                <a:rect l="0" t="0" r="r" b="b"/>
                <a:pathLst>
                  <a:path w="21561" h="21561">
                    <a:moveTo>
                      <a:pt x="21421" y="21561"/>
                    </a:moveTo>
                    <a:cubicBezTo>
                      <a:pt x="21400" y="21561"/>
                      <a:pt x="21379" y="21552"/>
                      <a:pt x="21359" y="21532"/>
                    </a:cubicBezTo>
                    <a:lnTo>
                      <a:pt x="76" y="517"/>
                    </a:lnTo>
                    <a:cubicBezTo>
                      <a:pt x="8" y="449"/>
                      <a:pt x="-20" y="285"/>
                      <a:pt x="14" y="150"/>
                    </a:cubicBezTo>
                    <a:cubicBezTo>
                      <a:pt x="49" y="15"/>
                      <a:pt x="133" y="-39"/>
                      <a:pt x="201" y="29"/>
                    </a:cubicBezTo>
                    <a:lnTo>
                      <a:pt x="21484" y="21045"/>
                    </a:lnTo>
                    <a:cubicBezTo>
                      <a:pt x="21552" y="21113"/>
                      <a:pt x="21580" y="21277"/>
                      <a:pt x="21546" y="21411"/>
                    </a:cubicBezTo>
                    <a:cubicBezTo>
                      <a:pt x="21521" y="21506"/>
                      <a:pt x="21472" y="21561"/>
                      <a:pt x="21421" y="21561"/>
                    </a:cubicBezTo>
                    <a:close/>
                    <a:moveTo>
                      <a:pt x="21421" y="2156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9" name="AutoShape 136"/>
              <p:cNvSpPr/>
              <p:nvPr/>
            </p:nvSpPr>
            <p:spPr bwMode="auto">
              <a:xfrm>
                <a:off x="7592918" y="3612359"/>
                <a:ext cx="500986" cy="188868"/>
              </a:xfrm>
              <a:custGeom>
                <a:avLst/>
                <a:gdLst/>
                <a:ahLst/>
                <a:cxnLst/>
                <a:rect l="0" t="0" r="r" b="b"/>
                <a:pathLst>
                  <a:path w="21520" h="21494">
                    <a:moveTo>
                      <a:pt x="21208" y="21494"/>
                    </a:moveTo>
                    <a:cubicBezTo>
                      <a:pt x="21173" y="21494"/>
                      <a:pt x="21138" y="21479"/>
                      <a:pt x="21103" y="21446"/>
                    </a:cubicBezTo>
                    <a:lnTo>
                      <a:pt x="207" y="1604"/>
                    </a:lnTo>
                    <a:cubicBezTo>
                      <a:pt x="45" y="1450"/>
                      <a:pt x="-40" y="978"/>
                      <a:pt x="18" y="548"/>
                    </a:cubicBezTo>
                    <a:cubicBezTo>
                      <a:pt x="76" y="117"/>
                      <a:pt x="255" y="-106"/>
                      <a:pt x="417" y="49"/>
                    </a:cubicBezTo>
                    <a:lnTo>
                      <a:pt x="21314" y="19890"/>
                    </a:lnTo>
                    <a:cubicBezTo>
                      <a:pt x="21476" y="20044"/>
                      <a:pt x="21560" y="20517"/>
                      <a:pt x="21502" y="20947"/>
                    </a:cubicBezTo>
                    <a:cubicBezTo>
                      <a:pt x="21456" y="21284"/>
                      <a:pt x="21336" y="21494"/>
                      <a:pt x="21208" y="21494"/>
                    </a:cubicBezTo>
                    <a:close/>
                    <a:moveTo>
                      <a:pt x="21208" y="2149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0" name="AutoShape 137"/>
              <p:cNvSpPr/>
              <p:nvPr/>
            </p:nvSpPr>
            <p:spPr bwMode="auto">
              <a:xfrm>
                <a:off x="4080696" y="3250586"/>
                <a:ext cx="268670" cy="1240495"/>
              </a:xfrm>
              <a:custGeom>
                <a:avLst/>
                <a:gdLst/>
                <a:ahLst/>
                <a:cxnLst/>
                <a:rect l="0" t="0" r="r" b="b"/>
                <a:pathLst>
                  <a:path w="21498" h="21589">
                    <a:moveTo>
                      <a:pt x="20938" y="21589"/>
                    </a:moveTo>
                    <a:cubicBezTo>
                      <a:pt x="20679" y="21589"/>
                      <a:pt x="20446" y="21549"/>
                      <a:pt x="20391" y="21492"/>
                    </a:cubicBezTo>
                    <a:lnTo>
                      <a:pt x="12" y="147"/>
                    </a:lnTo>
                    <a:cubicBezTo>
                      <a:pt x="-51" y="81"/>
                      <a:pt x="143" y="16"/>
                      <a:pt x="445" y="3"/>
                    </a:cubicBezTo>
                    <a:cubicBezTo>
                      <a:pt x="748" y="-11"/>
                      <a:pt x="1043" y="31"/>
                      <a:pt x="1107" y="97"/>
                    </a:cubicBezTo>
                    <a:lnTo>
                      <a:pt x="21486" y="21442"/>
                    </a:lnTo>
                    <a:cubicBezTo>
                      <a:pt x="21549" y="21508"/>
                      <a:pt x="21355" y="21573"/>
                      <a:pt x="21053" y="21586"/>
                    </a:cubicBezTo>
                    <a:cubicBezTo>
                      <a:pt x="21014" y="21588"/>
                      <a:pt x="20976" y="21589"/>
                      <a:pt x="20938" y="21589"/>
                    </a:cubicBezTo>
                    <a:close/>
                    <a:moveTo>
                      <a:pt x="20938" y="2158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1" name="AutoShape 138"/>
              <p:cNvSpPr/>
              <p:nvPr/>
            </p:nvSpPr>
            <p:spPr bwMode="auto">
              <a:xfrm>
                <a:off x="8280996" y="4633838"/>
                <a:ext cx="141872" cy="319211"/>
              </a:xfrm>
              <a:custGeom>
                <a:avLst/>
                <a:gdLst/>
                <a:ahLst/>
                <a:cxnLst/>
                <a:rect l="0" t="0" r="r" b="b"/>
                <a:pathLst>
                  <a:path w="21312" h="21535">
                    <a:moveTo>
                      <a:pt x="1066" y="21535"/>
                    </a:moveTo>
                    <a:cubicBezTo>
                      <a:pt x="929" y="21535"/>
                      <a:pt x="789" y="21524"/>
                      <a:pt x="655" y="21498"/>
                    </a:cubicBezTo>
                    <a:cubicBezTo>
                      <a:pt x="112" y="21396"/>
                      <a:pt x="-144" y="21115"/>
                      <a:pt x="83" y="20872"/>
                    </a:cubicBezTo>
                    <a:lnTo>
                      <a:pt x="19262" y="294"/>
                    </a:lnTo>
                    <a:cubicBezTo>
                      <a:pt x="19490" y="49"/>
                      <a:pt x="20116" y="-65"/>
                      <a:pt x="20657" y="37"/>
                    </a:cubicBezTo>
                    <a:cubicBezTo>
                      <a:pt x="21200" y="139"/>
                      <a:pt x="21456" y="420"/>
                      <a:pt x="21229" y="663"/>
                    </a:cubicBezTo>
                    <a:lnTo>
                      <a:pt x="2050" y="21241"/>
                    </a:lnTo>
                    <a:cubicBezTo>
                      <a:pt x="1878" y="21424"/>
                      <a:pt x="1483" y="21535"/>
                      <a:pt x="1066" y="21535"/>
                    </a:cubicBezTo>
                    <a:close/>
                    <a:moveTo>
                      <a:pt x="1066" y="21535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2" name="AutoShape 139"/>
              <p:cNvSpPr/>
              <p:nvPr/>
            </p:nvSpPr>
            <p:spPr bwMode="auto">
              <a:xfrm>
                <a:off x="8195872" y="3874823"/>
                <a:ext cx="219902" cy="532021"/>
              </a:xfrm>
              <a:custGeom>
                <a:avLst/>
                <a:gdLst/>
                <a:ahLst/>
                <a:cxnLst/>
                <a:rect l="0" t="0" r="r" b="b"/>
                <a:pathLst>
                  <a:path w="21417" h="21562">
                    <a:moveTo>
                      <a:pt x="20725" y="21562"/>
                    </a:moveTo>
                    <a:cubicBezTo>
                      <a:pt x="20450" y="21562"/>
                      <a:pt x="20191" y="21494"/>
                      <a:pt x="20083" y="21381"/>
                    </a:cubicBezTo>
                    <a:lnTo>
                      <a:pt x="48" y="394"/>
                    </a:lnTo>
                    <a:cubicBezTo>
                      <a:pt x="-92" y="246"/>
                      <a:pt x="81" y="79"/>
                      <a:pt x="436" y="20"/>
                    </a:cubicBezTo>
                    <a:cubicBezTo>
                      <a:pt x="790" y="-38"/>
                      <a:pt x="1192" y="34"/>
                      <a:pt x="1333" y="182"/>
                    </a:cubicBezTo>
                    <a:lnTo>
                      <a:pt x="21368" y="21168"/>
                    </a:lnTo>
                    <a:cubicBezTo>
                      <a:pt x="21508" y="21316"/>
                      <a:pt x="21335" y="21483"/>
                      <a:pt x="20980" y="21542"/>
                    </a:cubicBezTo>
                    <a:cubicBezTo>
                      <a:pt x="20897" y="21555"/>
                      <a:pt x="20810" y="21562"/>
                      <a:pt x="20725" y="21562"/>
                    </a:cubicBezTo>
                    <a:close/>
                    <a:moveTo>
                      <a:pt x="20725" y="2156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3" name="AutoShape 140"/>
              <p:cNvSpPr/>
              <p:nvPr/>
            </p:nvSpPr>
            <p:spPr bwMode="auto">
              <a:xfrm>
                <a:off x="7968878" y="2456102"/>
                <a:ext cx="92217" cy="567489"/>
              </a:xfrm>
              <a:custGeom>
                <a:avLst/>
                <a:gdLst/>
                <a:ahLst/>
                <a:cxnLst/>
                <a:rect l="0" t="0" r="r" b="b"/>
                <a:pathLst>
                  <a:path w="21379" h="21581">
                    <a:moveTo>
                      <a:pt x="19732" y="21581"/>
                    </a:moveTo>
                    <a:cubicBezTo>
                      <a:pt x="18926" y="21581"/>
                      <a:pt x="18221" y="21484"/>
                      <a:pt x="18106" y="21349"/>
                    </a:cubicBezTo>
                    <a:lnTo>
                      <a:pt x="17" y="307"/>
                    </a:lnTo>
                    <a:cubicBezTo>
                      <a:pt x="-110" y="160"/>
                      <a:pt x="517" y="23"/>
                      <a:pt x="1416" y="3"/>
                    </a:cubicBezTo>
                    <a:cubicBezTo>
                      <a:pt x="2321" y="-19"/>
                      <a:pt x="3148" y="85"/>
                      <a:pt x="3274" y="232"/>
                    </a:cubicBezTo>
                    <a:lnTo>
                      <a:pt x="21363" y="21274"/>
                    </a:lnTo>
                    <a:cubicBezTo>
                      <a:pt x="21490" y="21421"/>
                      <a:pt x="20863" y="21558"/>
                      <a:pt x="19964" y="21579"/>
                    </a:cubicBezTo>
                    <a:cubicBezTo>
                      <a:pt x="19887" y="21580"/>
                      <a:pt x="19808" y="21581"/>
                      <a:pt x="19732" y="21581"/>
                    </a:cubicBezTo>
                    <a:close/>
                    <a:moveTo>
                      <a:pt x="19732" y="2158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4" name="AutoShape 141"/>
              <p:cNvSpPr/>
              <p:nvPr/>
            </p:nvSpPr>
            <p:spPr bwMode="auto">
              <a:xfrm>
                <a:off x="7997252" y="1838959"/>
                <a:ext cx="474385" cy="617143"/>
              </a:xfrm>
              <a:custGeom>
                <a:avLst/>
                <a:gdLst/>
                <a:ahLst/>
                <a:cxnLst/>
                <a:rect l="0" t="0" r="r" b="b"/>
                <a:pathLst>
                  <a:path w="21516" h="21568">
                    <a:moveTo>
                      <a:pt x="321" y="21568"/>
                    </a:moveTo>
                    <a:cubicBezTo>
                      <a:pt x="252" y="21568"/>
                      <a:pt x="184" y="21551"/>
                      <a:pt x="126" y="21517"/>
                    </a:cubicBezTo>
                    <a:cubicBezTo>
                      <a:pt x="-15" y="21434"/>
                      <a:pt x="-42" y="21278"/>
                      <a:pt x="66" y="21169"/>
                    </a:cubicBezTo>
                    <a:lnTo>
                      <a:pt x="20940" y="98"/>
                    </a:lnTo>
                    <a:cubicBezTo>
                      <a:pt x="21048" y="-11"/>
                      <a:pt x="21249" y="-32"/>
                      <a:pt x="21390" y="51"/>
                    </a:cubicBezTo>
                    <a:cubicBezTo>
                      <a:pt x="21531" y="134"/>
                      <a:pt x="21558" y="290"/>
                      <a:pt x="21450" y="399"/>
                    </a:cubicBezTo>
                    <a:lnTo>
                      <a:pt x="576" y="21471"/>
                    </a:lnTo>
                    <a:cubicBezTo>
                      <a:pt x="513" y="21535"/>
                      <a:pt x="417" y="21568"/>
                      <a:pt x="321" y="21568"/>
                    </a:cubicBezTo>
                    <a:close/>
                    <a:moveTo>
                      <a:pt x="321" y="21568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5" name="AutoShape 142"/>
              <p:cNvSpPr/>
              <p:nvPr/>
            </p:nvSpPr>
            <p:spPr bwMode="auto">
              <a:xfrm>
                <a:off x="8578928" y="1874427"/>
                <a:ext cx="112611" cy="425615"/>
              </a:xfrm>
              <a:custGeom>
                <a:avLst/>
                <a:gdLst/>
                <a:ahLst/>
                <a:cxnLst/>
                <a:rect l="0" t="0" r="r" b="b"/>
                <a:pathLst>
                  <a:path w="21329" h="21564">
                    <a:moveTo>
                      <a:pt x="19995" y="21564"/>
                    </a:moveTo>
                    <a:cubicBezTo>
                      <a:pt x="19394" y="21564"/>
                      <a:pt x="18848" y="21454"/>
                      <a:pt x="18701" y="21289"/>
                    </a:cubicBezTo>
                    <a:lnTo>
                      <a:pt x="37" y="444"/>
                    </a:lnTo>
                    <a:cubicBezTo>
                      <a:pt x="-136" y="251"/>
                      <a:pt x="304" y="57"/>
                      <a:pt x="1020" y="10"/>
                    </a:cubicBezTo>
                    <a:cubicBezTo>
                      <a:pt x="1728" y="-36"/>
                      <a:pt x="2454" y="82"/>
                      <a:pt x="2627" y="275"/>
                    </a:cubicBezTo>
                    <a:lnTo>
                      <a:pt x="21291" y="21120"/>
                    </a:lnTo>
                    <a:cubicBezTo>
                      <a:pt x="21464" y="21313"/>
                      <a:pt x="21024" y="21507"/>
                      <a:pt x="20308" y="21554"/>
                    </a:cubicBezTo>
                    <a:cubicBezTo>
                      <a:pt x="20204" y="21561"/>
                      <a:pt x="20099" y="21564"/>
                      <a:pt x="19995" y="21564"/>
                    </a:cubicBezTo>
                    <a:close/>
                    <a:moveTo>
                      <a:pt x="19995" y="2156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6" name="AutoShape 143"/>
              <p:cNvSpPr/>
              <p:nvPr/>
            </p:nvSpPr>
            <p:spPr bwMode="auto">
              <a:xfrm>
                <a:off x="8344839" y="1072849"/>
                <a:ext cx="340493" cy="101971"/>
              </a:xfrm>
              <a:custGeom>
                <a:avLst/>
                <a:gdLst/>
                <a:ahLst/>
                <a:cxnLst/>
                <a:rect l="0" t="0" r="r" b="b"/>
                <a:pathLst>
                  <a:path w="21502" h="21440">
                    <a:moveTo>
                      <a:pt x="447" y="21440"/>
                    </a:moveTo>
                    <a:cubicBezTo>
                      <a:pt x="250" y="21440"/>
                      <a:pt x="70" y="21005"/>
                      <a:pt x="16" y="20346"/>
                    </a:cubicBezTo>
                    <a:cubicBezTo>
                      <a:pt x="-49" y="19557"/>
                      <a:pt x="92" y="18743"/>
                      <a:pt x="331" y="18529"/>
                    </a:cubicBezTo>
                    <a:lnTo>
                      <a:pt x="20937" y="52"/>
                    </a:lnTo>
                    <a:cubicBezTo>
                      <a:pt x="21176" y="-160"/>
                      <a:pt x="21422" y="303"/>
                      <a:pt x="21487" y="1094"/>
                    </a:cubicBezTo>
                    <a:cubicBezTo>
                      <a:pt x="21551" y="1883"/>
                      <a:pt x="21410" y="2697"/>
                      <a:pt x="21172" y="2910"/>
                    </a:cubicBezTo>
                    <a:lnTo>
                      <a:pt x="565" y="21388"/>
                    </a:lnTo>
                    <a:cubicBezTo>
                      <a:pt x="526" y="21422"/>
                      <a:pt x="486" y="21440"/>
                      <a:pt x="447" y="21440"/>
                    </a:cubicBezTo>
                    <a:close/>
                    <a:moveTo>
                      <a:pt x="447" y="2144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7" name="AutoShape 144"/>
              <p:cNvSpPr/>
              <p:nvPr/>
            </p:nvSpPr>
            <p:spPr bwMode="auto">
              <a:xfrm>
                <a:off x="8160405" y="710190"/>
                <a:ext cx="141872" cy="437143"/>
              </a:xfrm>
              <a:custGeom>
                <a:avLst/>
                <a:gdLst/>
                <a:ahLst/>
                <a:cxnLst/>
                <a:rect l="0" t="0" r="r" b="b"/>
                <a:pathLst>
                  <a:path w="21350" h="21559">
                    <a:moveTo>
                      <a:pt x="20283" y="21559"/>
                    </a:moveTo>
                    <a:cubicBezTo>
                      <a:pt x="19824" y="21559"/>
                      <a:pt x="19401" y="21461"/>
                      <a:pt x="19261" y="21310"/>
                    </a:cubicBezTo>
                    <a:lnTo>
                      <a:pt x="46" y="453"/>
                    </a:lnTo>
                    <a:cubicBezTo>
                      <a:pt x="-125" y="267"/>
                      <a:pt x="194" y="72"/>
                      <a:pt x="758" y="16"/>
                    </a:cubicBezTo>
                    <a:cubicBezTo>
                      <a:pt x="1324" y="-41"/>
                      <a:pt x="1918" y="65"/>
                      <a:pt x="2089" y="250"/>
                    </a:cubicBezTo>
                    <a:lnTo>
                      <a:pt x="21304" y="21106"/>
                    </a:lnTo>
                    <a:cubicBezTo>
                      <a:pt x="21475" y="21292"/>
                      <a:pt x="21156" y="21487"/>
                      <a:pt x="20592" y="21544"/>
                    </a:cubicBezTo>
                    <a:cubicBezTo>
                      <a:pt x="20489" y="21554"/>
                      <a:pt x="20385" y="21559"/>
                      <a:pt x="20283" y="21559"/>
                    </a:cubicBezTo>
                    <a:close/>
                    <a:moveTo>
                      <a:pt x="20283" y="2155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8" name="AutoShape 145"/>
              <p:cNvSpPr/>
              <p:nvPr/>
            </p:nvSpPr>
            <p:spPr bwMode="auto">
              <a:xfrm>
                <a:off x="7692227" y="179055"/>
                <a:ext cx="312119" cy="212808"/>
              </a:xfrm>
              <a:custGeom>
                <a:avLst/>
                <a:gdLst/>
                <a:ahLst/>
                <a:cxnLst/>
                <a:rect l="0" t="0" r="r" b="b"/>
                <a:pathLst>
                  <a:path w="21465" h="21500">
                    <a:moveTo>
                      <a:pt x="20976" y="21500"/>
                    </a:moveTo>
                    <a:cubicBezTo>
                      <a:pt x="20883" y="21500"/>
                      <a:pt x="20789" y="21461"/>
                      <a:pt x="20706" y="21380"/>
                    </a:cubicBezTo>
                    <a:lnTo>
                      <a:pt x="217" y="1313"/>
                    </a:lnTo>
                    <a:cubicBezTo>
                      <a:pt x="-8" y="1094"/>
                      <a:pt x="-68" y="649"/>
                      <a:pt x="82" y="319"/>
                    </a:cubicBezTo>
                    <a:cubicBezTo>
                      <a:pt x="231" y="-10"/>
                      <a:pt x="533" y="-100"/>
                      <a:pt x="758" y="121"/>
                    </a:cubicBezTo>
                    <a:lnTo>
                      <a:pt x="21247" y="20187"/>
                    </a:lnTo>
                    <a:cubicBezTo>
                      <a:pt x="21472" y="20406"/>
                      <a:pt x="21532" y="20851"/>
                      <a:pt x="21382" y="21181"/>
                    </a:cubicBezTo>
                    <a:cubicBezTo>
                      <a:pt x="21289" y="21388"/>
                      <a:pt x="21133" y="21500"/>
                      <a:pt x="20976" y="21500"/>
                    </a:cubicBezTo>
                    <a:close/>
                    <a:moveTo>
                      <a:pt x="20976" y="215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9" name="AutoShape 158"/>
              <p:cNvSpPr/>
              <p:nvPr/>
            </p:nvSpPr>
            <p:spPr bwMode="auto">
              <a:xfrm>
                <a:off x="6677842" y="4640932"/>
                <a:ext cx="267784" cy="267784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799" y="21600"/>
                    </a:moveTo>
                    <a:cubicBezTo>
                      <a:pt x="4844" y="21600"/>
                      <a:pt x="0" y="16754"/>
                      <a:pt x="0" y="10800"/>
                    </a:cubicBezTo>
                    <a:cubicBezTo>
                      <a:pt x="0" y="4845"/>
                      <a:pt x="4845" y="0"/>
                      <a:pt x="10799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4"/>
                      <a:pt x="16755" y="21600"/>
                      <a:pt x="10799" y="21600"/>
                    </a:cubicBezTo>
                    <a:close/>
                    <a:moveTo>
                      <a:pt x="10799" y="1271"/>
                    </a:moveTo>
                    <a:cubicBezTo>
                      <a:pt x="5546" y="1271"/>
                      <a:pt x="1271" y="5545"/>
                      <a:pt x="1271" y="10800"/>
                    </a:cubicBezTo>
                    <a:cubicBezTo>
                      <a:pt x="1271" y="16054"/>
                      <a:pt x="5546" y="20329"/>
                      <a:pt x="10799" y="20329"/>
                    </a:cubicBezTo>
                    <a:cubicBezTo>
                      <a:pt x="16054" y="20329"/>
                      <a:pt x="20328" y="16054"/>
                      <a:pt x="20328" y="10800"/>
                    </a:cubicBezTo>
                    <a:cubicBezTo>
                      <a:pt x="20328" y="5546"/>
                      <a:pt x="16054" y="1271"/>
                      <a:pt x="10799" y="1271"/>
                    </a:cubicBezTo>
                    <a:close/>
                    <a:moveTo>
                      <a:pt x="10799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0" name="AutoShape 219"/>
              <p:cNvSpPr/>
              <p:nvPr/>
            </p:nvSpPr>
            <p:spPr bwMode="auto">
              <a:xfrm>
                <a:off x="4769662" y="4612557"/>
                <a:ext cx="407882" cy="40788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4"/>
                      <a:pt x="0" y="10799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799"/>
                    </a:cubicBezTo>
                    <a:cubicBezTo>
                      <a:pt x="21600" y="16754"/>
                      <a:pt x="16756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6" y="1271"/>
                      <a:pt x="1271" y="5546"/>
                      <a:pt x="1271" y="10799"/>
                    </a:cubicBezTo>
                    <a:cubicBezTo>
                      <a:pt x="1271" y="16054"/>
                      <a:pt x="5546" y="20328"/>
                      <a:pt x="10800" y="20328"/>
                    </a:cubicBezTo>
                    <a:cubicBezTo>
                      <a:pt x="16054" y="20328"/>
                      <a:pt x="20329" y="16054"/>
                      <a:pt x="20329" y="10799"/>
                    </a:cubicBezTo>
                    <a:cubicBezTo>
                      <a:pt x="20330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1" name="AutoShape 94"/>
              <p:cNvSpPr/>
              <p:nvPr/>
            </p:nvSpPr>
            <p:spPr bwMode="auto">
              <a:xfrm>
                <a:off x="7919223" y="2406447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2" name="AutoShape 96"/>
              <p:cNvSpPr/>
              <p:nvPr/>
            </p:nvSpPr>
            <p:spPr bwMode="auto">
              <a:xfrm>
                <a:off x="6337348" y="2917186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3" name="AutoShape 1"/>
              <p:cNvSpPr/>
              <p:nvPr/>
            </p:nvSpPr>
            <p:spPr bwMode="auto">
              <a:xfrm>
                <a:off x="5252027" y="2044672"/>
                <a:ext cx="766110" cy="76611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4" y="20329"/>
                      <a:pt x="20329" y="16055"/>
                      <a:pt x="20329" y="10800"/>
                    </a:cubicBezTo>
                    <a:cubicBezTo>
                      <a:pt x="20329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4" name="AutoShape 2"/>
              <p:cNvSpPr/>
              <p:nvPr/>
            </p:nvSpPr>
            <p:spPr bwMode="auto">
              <a:xfrm>
                <a:off x="6862275" y="3129994"/>
                <a:ext cx="766110" cy="76611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4"/>
                      <a:pt x="5545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5"/>
                      <a:pt x="16054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5" name="AutoShape 3"/>
              <p:cNvSpPr/>
              <p:nvPr/>
            </p:nvSpPr>
            <p:spPr bwMode="auto">
              <a:xfrm>
                <a:off x="5415179" y="3747137"/>
                <a:ext cx="581676" cy="58167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4"/>
                      <a:pt x="5545" y="20330"/>
                      <a:pt x="10800" y="20330"/>
                    </a:cubicBezTo>
                    <a:cubicBezTo>
                      <a:pt x="16055" y="20330"/>
                      <a:pt x="20329" y="16055"/>
                      <a:pt x="20329" y="10800"/>
                    </a:cubicBezTo>
                    <a:cubicBezTo>
                      <a:pt x="20329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6" name="AutoShape 5"/>
              <p:cNvSpPr/>
              <p:nvPr/>
            </p:nvSpPr>
            <p:spPr bwMode="auto">
              <a:xfrm>
                <a:off x="6791340" y="491173"/>
                <a:ext cx="581676" cy="58167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0" y="5546"/>
                      <a:pt x="1270" y="10800"/>
                    </a:cubicBezTo>
                    <a:cubicBezTo>
                      <a:pt x="1270" y="16054"/>
                      <a:pt x="5545" y="20329"/>
                      <a:pt x="10800" y="20329"/>
                    </a:cubicBezTo>
                    <a:cubicBezTo>
                      <a:pt x="16055" y="20329"/>
                      <a:pt x="20330" y="16054"/>
                      <a:pt x="20330" y="10800"/>
                    </a:cubicBezTo>
                    <a:cubicBezTo>
                      <a:pt x="20330" y="5546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7" name="AutoShape 7"/>
              <p:cNvSpPr/>
              <p:nvPr/>
            </p:nvSpPr>
            <p:spPr bwMode="auto">
              <a:xfrm>
                <a:off x="6493408" y="2236201"/>
                <a:ext cx="418523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6"/>
                      <a:pt x="1271" y="10800"/>
                    </a:cubicBezTo>
                    <a:cubicBezTo>
                      <a:pt x="1271" y="16054"/>
                      <a:pt x="5546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8" name="AutoShape 10"/>
              <p:cNvSpPr/>
              <p:nvPr/>
            </p:nvSpPr>
            <p:spPr bwMode="auto">
              <a:xfrm>
                <a:off x="4592322" y="3385364"/>
                <a:ext cx="418523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6"/>
                      <a:pt x="1271" y="10800"/>
                    </a:cubicBezTo>
                    <a:cubicBezTo>
                      <a:pt x="1271" y="16054"/>
                      <a:pt x="5546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9" name="AutoShape 14"/>
              <p:cNvSpPr/>
              <p:nvPr/>
            </p:nvSpPr>
            <p:spPr bwMode="auto">
              <a:xfrm>
                <a:off x="4216361" y="4477779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0" y="5545"/>
                      <a:pt x="1270" y="10800"/>
                    </a:cubicBezTo>
                    <a:cubicBezTo>
                      <a:pt x="1270" y="16055"/>
                      <a:pt x="5545" y="20329"/>
                      <a:pt x="10800" y="20329"/>
                    </a:cubicBezTo>
                    <a:cubicBezTo>
                      <a:pt x="16055" y="20329"/>
                      <a:pt x="20330" y="16055"/>
                      <a:pt x="20330" y="10800"/>
                    </a:cubicBezTo>
                    <a:cubicBezTo>
                      <a:pt x="20330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60" name="AutoShape 6"/>
              <p:cNvSpPr/>
              <p:nvPr/>
            </p:nvSpPr>
            <p:spPr bwMode="auto">
              <a:xfrm>
                <a:off x="7394295" y="1562307"/>
                <a:ext cx="581676" cy="58167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5"/>
                      <a:pt x="5545" y="20329"/>
                      <a:pt x="10800" y="20329"/>
                    </a:cubicBezTo>
                    <a:cubicBezTo>
                      <a:pt x="16055" y="20329"/>
                      <a:pt x="20330" y="16055"/>
                      <a:pt x="20330" y="10800"/>
                    </a:cubicBezTo>
                    <a:cubicBezTo>
                      <a:pt x="20330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61" name="AutoShape 8"/>
              <p:cNvSpPr/>
              <p:nvPr/>
            </p:nvSpPr>
            <p:spPr bwMode="auto">
              <a:xfrm>
                <a:off x="7961783" y="299647"/>
                <a:ext cx="418523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6"/>
                      <a:pt x="1271" y="10800"/>
                    </a:cubicBezTo>
                    <a:cubicBezTo>
                      <a:pt x="1271" y="16054"/>
                      <a:pt x="5546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62" name="AutoShape 20"/>
              <p:cNvSpPr/>
              <p:nvPr/>
            </p:nvSpPr>
            <p:spPr bwMode="auto">
              <a:xfrm>
                <a:off x="8685333" y="952258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0" y="5545"/>
                      <a:pt x="1270" y="10800"/>
                    </a:cubicBezTo>
                    <a:cubicBezTo>
                      <a:pt x="1270" y="16055"/>
                      <a:pt x="5545" y="20330"/>
                      <a:pt x="10800" y="20330"/>
                    </a:cubicBezTo>
                    <a:cubicBezTo>
                      <a:pt x="16054" y="20330"/>
                      <a:pt x="20329" y="16055"/>
                      <a:pt x="20329" y="10800"/>
                    </a:cubicBezTo>
                    <a:cubicBezTo>
                      <a:pt x="20329" y="5545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63" name="AutoShape 23"/>
              <p:cNvSpPr/>
              <p:nvPr/>
            </p:nvSpPr>
            <p:spPr bwMode="auto">
              <a:xfrm>
                <a:off x="8422869" y="1619057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5" y="20329"/>
                      <a:pt x="20329" y="16055"/>
                      <a:pt x="20329" y="10800"/>
                    </a:cubicBezTo>
                    <a:cubicBezTo>
                      <a:pt x="20329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64" name="AutoShape 19"/>
              <p:cNvSpPr/>
              <p:nvPr/>
            </p:nvSpPr>
            <p:spPr bwMode="auto">
              <a:xfrm>
                <a:off x="7947597" y="3016496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5" y="20329"/>
                      <a:pt x="20329" y="16055"/>
                      <a:pt x="20329" y="10800"/>
                    </a:cubicBezTo>
                    <a:cubicBezTo>
                      <a:pt x="20329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65" name="AutoShape 11"/>
              <p:cNvSpPr/>
              <p:nvPr/>
            </p:nvSpPr>
            <p:spPr bwMode="auto">
              <a:xfrm>
                <a:off x="7415580" y="4421033"/>
                <a:ext cx="418523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6"/>
                      <a:pt x="1271" y="10800"/>
                    </a:cubicBezTo>
                    <a:cubicBezTo>
                      <a:pt x="1271" y="16054"/>
                      <a:pt x="5546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</p:grpSp>
        <p:pic>
          <p:nvPicPr>
            <p:cNvPr id="137" name="图形 136"/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6905423" y="6244060"/>
              <a:ext cx="194528" cy="147573"/>
            </a:xfrm>
            <a:prstGeom prst="rect">
              <a:avLst/>
            </a:prstGeom>
          </p:spPr>
        </p:pic>
        <p:pic>
          <p:nvPicPr>
            <p:cNvPr id="138" name="图形 137"/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11682334" y="2984432"/>
              <a:ext cx="187557" cy="152074"/>
            </a:xfrm>
            <a:prstGeom prst="rect">
              <a:avLst/>
            </a:prstGeom>
          </p:spPr>
        </p:pic>
        <p:pic>
          <p:nvPicPr>
            <p:cNvPr id="139" name="图形 138"/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137398" y="4586311"/>
              <a:ext cx="200327" cy="151972"/>
            </a:xfrm>
            <a:prstGeom prst="rect">
              <a:avLst/>
            </a:prstGeom>
          </p:spPr>
        </p:pic>
        <p:pic>
          <p:nvPicPr>
            <p:cNvPr id="140" name="图形 139"/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11992314" y="2256778"/>
              <a:ext cx="173031" cy="118238"/>
            </a:xfrm>
            <a:prstGeom prst="rect">
              <a:avLst/>
            </a:prstGeom>
          </p:spPr>
        </p:pic>
        <p:pic>
          <p:nvPicPr>
            <p:cNvPr id="141" name="图形 140"/>
            <p:cNvPicPr>
              <a:picLocks noChangeAspect="1"/>
            </p:cNvPicPr>
            <p:nvPr userDrawn="1"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11198657" y="1534425"/>
              <a:ext cx="283313" cy="256072"/>
            </a:xfrm>
            <a:prstGeom prst="rect">
              <a:avLst/>
            </a:prstGeom>
          </p:spPr>
        </p:pic>
        <p:pic>
          <p:nvPicPr>
            <p:cNvPr id="142" name="图形 141"/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302220" y="5496417"/>
              <a:ext cx="465815" cy="353377"/>
            </a:xfrm>
            <a:prstGeom prst="rect">
              <a:avLst/>
            </a:prstGeom>
          </p:spPr>
        </p:pic>
        <p:pic>
          <p:nvPicPr>
            <p:cNvPr id="143" name="图形 142"/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10581309" y="6257665"/>
              <a:ext cx="266624" cy="182193"/>
            </a:xfrm>
            <a:prstGeom prst="rect">
              <a:avLst/>
            </a:prstGeom>
          </p:spPr>
        </p:pic>
        <p:pic>
          <p:nvPicPr>
            <p:cNvPr id="144" name="图形 143"/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7586940" y="6428939"/>
              <a:ext cx="263936" cy="214003"/>
            </a:xfrm>
            <a:prstGeom prst="rect">
              <a:avLst/>
            </a:prstGeom>
          </p:spPr>
        </p:pic>
        <p:pic>
          <p:nvPicPr>
            <p:cNvPr id="145" name="图形 144"/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9708083" y="6429892"/>
              <a:ext cx="187557" cy="152074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090054" y="3210508"/>
            <a:ext cx="7767010" cy="65959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ts val="5000"/>
              </a:lnSpc>
              <a:defRPr sz="36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单击此处编辑主标题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054" y="4108974"/>
            <a:ext cx="7748465" cy="95568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1090054" y="4044373"/>
            <a:ext cx="7742381" cy="0"/>
          </a:xfrm>
          <a:prstGeom prst="line">
            <a:avLst/>
          </a:prstGeom>
          <a:ln w="28575">
            <a:solidFill>
              <a:srgbClr val="0078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8901214" y="4044373"/>
            <a:ext cx="706195" cy="0"/>
          </a:xfrm>
          <a:prstGeom prst="line">
            <a:avLst/>
          </a:prstGeom>
          <a:ln w="28575">
            <a:solidFill>
              <a:srgbClr val="FAAA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图片占位符 4">
            <a:extLst>
              <a:ext uri="{FF2B5EF4-FFF2-40B4-BE49-F238E27FC236}">
                <a16:creationId xmlns:a16="http://schemas.microsoft.com/office/drawing/2014/main" id="{0C9F07FE-1185-42ED-98AD-6BE292A56CE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963765" y="553795"/>
            <a:ext cx="2160000" cy="54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>
                <a:solidFill>
                  <a:srgbClr val="999999"/>
                </a:solidFill>
              </a:defRPr>
            </a:lvl1pPr>
          </a:lstStyle>
          <a:p>
            <a:r>
              <a:rPr lang="zh-CN" altLang="en-US" dirty="0"/>
              <a:t>点击添加</a:t>
            </a:r>
            <a:r>
              <a:rPr lang="en-US" altLang="zh-CN" dirty="0"/>
              <a:t>logo</a:t>
            </a:r>
            <a:endParaRPr lang="zh-CN" altLang="en-US" dirty="0"/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ACC6044F-A7D8-46DC-AD09-16AD17108DA0}"/>
              </a:ext>
            </a:extLst>
          </p:cNvPr>
          <p:cNvSpPr txBox="1"/>
          <p:nvPr userDrawn="1"/>
        </p:nvSpPr>
        <p:spPr>
          <a:xfrm>
            <a:off x="12192000" y="623740"/>
            <a:ext cx="1359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b="0" i="0" dirty="0">
                <a:solidFill>
                  <a:srgbClr val="666666"/>
                </a:solidFill>
              </a:rPr>
              <a:t>点击此处可添加</a:t>
            </a:r>
            <a:r>
              <a:rPr lang="en-US" altLang="zh-CN" sz="1000" b="0" i="0" dirty="0">
                <a:solidFill>
                  <a:srgbClr val="666666"/>
                </a:solidFill>
              </a:rPr>
              <a:t>logo</a:t>
            </a:r>
            <a:r>
              <a:rPr lang="zh-CN" altLang="en-US" sz="1000" b="0" i="0" dirty="0">
                <a:solidFill>
                  <a:srgbClr val="666666"/>
                </a:solidFill>
              </a:rPr>
              <a:t>，不用可删除</a:t>
            </a:r>
            <a:endParaRPr lang="en-US" altLang="zh-CN" sz="1000" b="0" i="0" dirty="0">
              <a:solidFill>
                <a:srgbClr val="666666"/>
              </a:solidFill>
            </a:endParaRPr>
          </a:p>
        </p:txBody>
      </p:sp>
      <p:sp>
        <p:nvSpPr>
          <p:cNvPr id="271" name="文本框 270">
            <a:extLst>
              <a:ext uri="{FF2B5EF4-FFF2-40B4-BE49-F238E27FC236}">
                <a16:creationId xmlns:a16="http://schemas.microsoft.com/office/drawing/2014/main" id="{A6F182D3-225D-4B9B-B39F-6E725248A121}"/>
              </a:ext>
            </a:extLst>
          </p:cNvPr>
          <p:cNvSpPr txBox="1"/>
          <p:nvPr userDrawn="1"/>
        </p:nvSpPr>
        <p:spPr>
          <a:xfrm>
            <a:off x="12192000" y="3205582"/>
            <a:ext cx="1359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b="0" i="0" dirty="0">
                <a:solidFill>
                  <a:srgbClr val="666666"/>
                </a:solidFill>
              </a:rPr>
              <a:t>主标题：微软雅黑，</a:t>
            </a:r>
            <a:r>
              <a:rPr lang="en-US" altLang="zh-CN" sz="1000" b="0" i="0" dirty="0">
                <a:solidFill>
                  <a:srgbClr val="666666"/>
                </a:solidFill>
              </a:rPr>
              <a:t>36</a:t>
            </a:r>
            <a:r>
              <a:rPr lang="zh-CN" altLang="en-US" sz="1000" b="0" i="0" dirty="0">
                <a:solidFill>
                  <a:srgbClr val="666666"/>
                </a:solidFill>
              </a:rPr>
              <a:t>号，加粗，过长可适当缩小字体，尽量一行</a:t>
            </a:r>
            <a:endParaRPr lang="en-US" altLang="zh-CN" sz="1000" b="0" i="0" dirty="0">
              <a:solidFill>
                <a:srgbClr val="666666"/>
              </a:solidFill>
            </a:endParaRPr>
          </a:p>
        </p:txBody>
      </p:sp>
      <p:sp>
        <p:nvSpPr>
          <p:cNvPr id="273" name="文本框 272">
            <a:extLst>
              <a:ext uri="{FF2B5EF4-FFF2-40B4-BE49-F238E27FC236}">
                <a16:creationId xmlns:a16="http://schemas.microsoft.com/office/drawing/2014/main" id="{C3894EBF-97D7-4549-8D3D-A193C9CD15BE}"/>
              </a:ext>
            </a:extLst>
          </p:cNvPr>
          <p:cNvSpPr txBox="1"/>
          <p:nvPr userDrawn="1"/>
        </p:nvSpPr>
        <p:spPr>
          <a:xfrm>
            <a:off x="12192000" y="4206342"/>
            <a:ext cx="1359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b="0" i="0" dirty="0">
                <a:solidFill>
                  <a:srgbClr val="666666"/>
                </a:solidFill>
              </a:rPr>
              <a:t>副标题：微软雅黑，</a:t>
            </a:r>
            <a:r>
              <a:rPr lang="en-US" altLang="zh-CN" sz="1000" b="0" i="0" dirty="0">
                <a:solidFill>
                  <a:srgbClr val="666666"/>
                </a:solidFill>
              </a:rPr>
              <a:t>20</a:t>
            </a:r>
            <a:r>
              <a:rPr lang="zh-CN" altLang="en-US" sz="1000" b="0" i="0" dirty="0">
                <a:solidFill>
                  <a:srgbClr val="666666"/>
                </a:solidFill>
              </a:rPr>
              <a:t>号，</a:t>
            </a:r>
            <a:r>
              <a:rPr lang="en-US" altLang="zh-CN" sz="1000" b="0" i="0" dirty="0">
                <a:solidFill>
                  <a:srgbClr val="666666"/>
                </a:solidFill>
              </a:rPr>
              <a:t>1.5</a:t>
            </a:r>
            <a:r>
              <a:rPr lang="zh-CN" altLang="en-US" sz="1000" b="0" i="0" dirty="0">
                <a:solidFill>
                  <a:srgbClr val="666666"/>
                </a:solidFill>
              </a:rPr>
              <a:t>倍行距</a:t>
            </a:r>
            <a:endParaRPr lang="en-US" altLang="zh-CN" sz="1000" b="0" i="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86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6333F5A8-1043-481B-9CC5-919E60511779}"/>
              </a:ext>
            </a:extLst>
          </p:cNvPr>
          <p:cNvGrpSpPr/>
          <p:nvPr userDrawn="1"/>
        </p:nvGrpSpPr>
        <p:grpSpPr>
          <a:xfrm>
            <a:off x="7700788" y="2391131"/>
            <a:ext cx="4491212" cy="4466869"/>
            <a:chOff x="6353175" y="1071683"/>
            <a:chExt cx="5941996" cy="5909790"/>
          </a:xfrm>
          <a:solidFill>
            <a:schemeClr val="bg1">
              <a:lumMod val="75000"/>
              <a:alpha val="50000"/>
            </a:schemeClr>
          </a:solidFill>
        </p:grpSpPr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BB06F336-1430-44D1-9223-274B4B1AC4E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864116" y="1802365"/>
              <a:ext cx="465815" cy="353377"/>
            </a:xfrm>
            <a:prstGeom prst="rect">
              <a:avLst/>
            </a:prstGeom>
          </p:spPr>
        </p:pic>
        <p:pic>
          <p:nvPicPr>
            <p:cNvPr id="11" name="图形 10">
              <a:extLst>
                <a:ext uri="{FF2B5EF4-FFF2-40B4-BE49-F238E27FC236}">
                  <a16:creationId xmlns:a16="http://schemas.microsoft.com/office/drawing/2014/main" id="{17B1E893-918A-4A82-8D13-CEAFB7EB5EC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0575730" y="2988485"/>
              <a:ext cx="451780" cy="422154"/>
            </a:xfrm>
            <a:prstGeom prst="rect">
              <a:avLst/>
            </a:prstGeom>
          </p:spPr>
        </p:pic>
        <p:pic>
          <p:nvPicPr>
            <p:cNvPr id="13" name="图形 12">
              <a:extLst>
                <a:ext uri="{FF2B5EF4-FFF2-40B4-BE49-F238E27FC236}">
                  <a16:creationId xmlns:a16="http://schemas.microsoft.com/office/drawing/2014/main" id="{DC6D01DE-AFFB-47E0-B919-81C1239128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10012405" y="4793122"/>
              <a:ext cx="574844" cy="451663"/>
            </a:xfrm>
            <a:prstGeom prst="rect">
              <a:avLst/>
            </a:prstGeom>
          </p:spPr>
        </p:pic>
        <p:pic>
          <p:nvPicPr>
            <p:cNvPr id="15" name="图形 14">
              <a:extLst>
                <a:ext uri="{FF2B5EF4-FFF2-40B4-BE49-F238E27FC236}">
                  <a16:creationId xmlns:a16="http://schemas.microsoft.com/office/drawing/2014/main" id="{1807A80A-4F9C-46E9-866A-F89769D2D75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8181869" y="3661852"/>
              <a:ext cx="571500" cy="390525"/>
            </a:xfrm>
            <a:prstGeom prst="rect">
              <a:avLst/>
            </a:prstGeom>
          </p:spPr>
        </p:pic>
        <p:pic>
          <p:nvPicPr>
            <p:cNvPr id="17" name="图形 16">
              <a:extLst>
                <a:ext uri="{FF2B5EF4-FFF2-40B4-BE49-F238E27FC236}">
                  <a16:creationId xmlns:a16="http://schemas.microsoft.com/office/drawing/2014/main" id="{A80B92F8-464B-4F16-AC84-276BEE53065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9516493" y="3728191"/>
              <a:ext cx="314165" cy="254729"/>
            </a:xfrm>
            <a:prstGeom prst="rect">
              <a:avLst/>
            </a:prstGeom>
          </p:spPr>
        </p:pic>
        <p:pic>
          <p:nvPicPr>
            <p:cNvPr id="18" name="图形 17">
              <a:extLst>
                <a:ext uri="{FF2B5EF4-FFF2-40B4-BE49-F238E27FC236}">
                  <a16:creationId xmlns:a16="http://schemas.microsoft.com/office/drawing/2014/main" id="{C21125CC-5BF6-40A5-9EAB-6197E55B55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7380925" y="5028238"/>
              <a:ext cx="283313" cy="256072"/>
            </a:xfrm>
            <a:prstGeom prst="rect">
              <a:avLst/>
            </a:prstGeom>
          </p:spPr>
        </p:pic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2E33B1B3-91D2-46F9-9469-2291035091EC}"/>
                </a:ext>
              </a:extLst>
            </p:cNvPr>
            <p:cNvGrpSpPr/>
            <p:nvPr userDrawn="1"/>
          </p:nvGrpSpPr>
          <p:grpSpPr>
            <a:xfrm>
              <a:off x="6353175" y="1071683"/>
              <a:ext cx="5941996" cy="5909790"/>
              <a:chOff x="3776558" y="-12472"/>
              <a:chExt cx="5235081" cy="5206706"/>
            </a:xfrm>
            <a:grpFill/>
          </p:grpSpPr>
          <p:sp>
            <p:nvSpPr>
              <p:cNvPr id="29" name="AutoShape 12">
                <a:extLst>
                  <a:ext uri="{FF2B5EF4-FFF2-40B4-BE49-F238E27FC236}">
                    <a16:creationId xmlns:a16="http://schemas.microsoft.com/office/drawing/2014/main" id="{2F1CA9E6-D917-4CCE-B948-975BF12E2579}"/>
                  </a:ext>
                </a:extLst>
              </p:cNvPr>
              <p:cNvSpPr/>
              <p:nvPr/>
            </p:nvSpPr>
            <p:spPr bwMode="auto">
              <a:xfrm>
                <a:off x="8110751" y="4931771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5" y="20329"/>
                      <a:pt x="20329" y="16055"/>
                      <a:pt x="20329" y="10800"/>
                    </a:cubicBezTo>
                    <a:cubicBezTo>
                      <a:pt x="20329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0" name="AutoShape 13">
                <a:extLst>
                  <a:ext uri="{FF2B5EF4-FFF2-40B4-BE49-F238E27FC236}">
                    <a16:creationId xmlns:a16="http://schemas.microsoft.com/office/drawing/2014/main" id="{A3CB4AEB-B2B3-4ABF-984E-347206FD880C}"/>
                  </a:ext>
                </a:extLst>
              </p:cNvPr>
              <p:cNvSpPr/>
              <p:nvPr/>
            </p:nvSpPr>
            <p:spPr bwMode="auto">
              <a:xfrm>
                <a:off x="8344840" y="4392656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5" y="20329"/>
                      <a:pt x="20329" y="16055"/>
                      <a:pt x="20329" y="10800"/>
                    </a:cubicBezTo>
                    <a:cubicBezTo>
                      <a:pt x="20329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1" name="AutoShape 16">
                <a:extLst>
                  <a:ext uri="{FF2B5EF4-FFF2-40B4-BE49-F238E27FC236}">
                    <a16:creationId xmlns:a16="http://schemas.microsoft.com/office/drawing/2014/main" id="{A130C573-1210-4DCB-B8F4-B6EDC0BA93AE}"/>
                  </a:ext>
                </a:extLst>
              </p:cNvPr>
              <p:cNvSpPr/>
              <p:nvPr/>
            </p:nvSpPr>
            <p:spPr bwMode="auto">
              <a:xfrm>
                <a:off x="3960992" y="2995216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6" y="1270"/>
                      <a:pt x="1271" y="5545"/>
                      <a:pt x="1271" y="10799"/>
                    </a:cubicBezTo>
                    <a:cubicBezTo>
                      <a:pt x="1271" y="16053"/>
                      <a:pt x="5546" y="20329"/>
                      <a:pt x="10800" y="20329"/>
                    </a:cubicBezTo>
                    <a:cubicBezTo>
                      <a:pt x="16055" y="20329"/>
                      <a:pt x="20330" y="16053"/>
                      <a:pt x="20330" y="10799"/>
                    </a:cubicBezTo>
                    <a:cubicBezTo>
                      <a:pt x="20329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2" name="AutoShape 18">
                <a:extLst>
                  <a:ext uri="{FF2B5EF4-FFF2-40B4-BE49-F238E27FC236}">
                    <a16:creationId xmlns:a16="http://schemas.microsoft.com/office/drawing/2014/main" id="{D343DAEF-92EC-4203-8512-677FF7601045}"/>
                  </a:ext>
                </a:extLst>
              </p:cNvPr>
              <p:cNvSpPr/>
              <p:nvPr/>
            </p:nvSpPr>
            <p:spPr bwMode="auto">
              <a:xfrm>
                <a:off x="6096167" y="923884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5"/>
                      <a:pt x="5545" y="20330"/>
                      <a:pt x="10800" y="20330"/>
                    </a:cubicBezTo>
                    <a:cubicBezTo>
                      <a:pt x="16055" y="20330"/>
                      <a:pt x="20329" y="16055"/>
                      <a:pt x="20329" y="10800"/>
                    </a:cubicBezTo>
                    <a:cubicBezTo>
                      <a:pt x="20329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3" name="AutoShape 21">
                <a:extLst>
                  <a:ext uri="{FF2B5EF4-FFF2-40B4-BE49-F238E27FC236}">
                    <a16:creationId xmlns:a16="http://schemas.microsoft.com/office/drawing/2014/main" id="{FEA6BA86-83ED-42C5-8CAE-70BE9347A9BC}"/>
                  </a:ext>
                </a:extLst>
              </p:cNvPr>
              <p:cNvSpPr/>
              <p:nvPr/>
            </p:nvSpPr>
            <p:spPr bwMode="auto">
              <a:xfrm>
                <a:off x="6472128" y="3945759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6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4"/>
                      <a:pt x="5545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4" name="AutoShape 22">
                <a:extLst>
                  <a:ext uri="{FF2B5EF4-FFF2-40B4-BE49-F238E27FC236}">
                    <a16:creationId xmlns:a16="http://schemas.microsoft.com/office/drawing/2014/main" id="{F139DCCE-6A65-4160-BA46-9C1D4A907223}"/>
                  </a:ext>
                </a:extLst>
              </p:cNvPr>
              <p:cNvSpPr/>
              <p:nvPr/>
            </p:nvSpPr>
            <p:spPr bwMode="auto">
              <a:xfrm>
                <a:off x="8614396" y="3321522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6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4"/>
                      <a:pt x="5545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5" name="AutoShape 24">
                <a:extLst>
                  <a:ext uri="{FF2B5EF4-FFF2-40B4-BE49-F238E27FC236}">
                    <a16:creationId xmlns:a16="http://schemas.microsoft.com/office/drawing/2014/main" id="{B7F91850-C6DC-4D12-BC83-EDB62206A31F}"/>
                  </a:ext>
                </a:extLst>
              </p:cNvPr>
              <p:cNvSpPr/>
              <p:nvPr/>
            </p:nvSpPr>
            <p:spPr bwMode="auto">
              <a:xfrm>
                <a:off x="7451045" y="30090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1" y="5545"/>
                      <a:pt x="1271" y="10800"/>
                    </a:cubicBezTo>
                    <a:cubicBezTo>
                      <a:pt x="1271" y="16054"/>
                      <a:pt x="5545" y="20329"/>
                      <a:pt x="10800" y="20329"/>
                    </a:cubicBezTo>
                    <a:cubicBezTo>
                      <a:pt x="16055" y="20329"/>
                      <a:pt x="20330" y="16054"/>
                      <a:pt x="20330" y="10800"/>
                    </a:cubicBezTo>
                    <a:cubicBezTo>
                      <a:pt x="20330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6" name="AutoShape 25">
                <a:extLst>
                  <a:ext uri="{FF2B5EF4-FFF2-40B4-BE49-F238E27FC236}">
                    <a16:creationId xmlns:a16="http://schemas.microsoft.com/office/drawing/2014/main" id="{B05655DA-3AB3-45B1-9245-858D4B569FC3}"/>
                  </a:ext>
                </a:extLst>
              </p:cNvPr>
              <p:cNvSpPr/>
              <p:nvPr/>
            </p:nvSpPr>
            <p:spPr bwMode="auto">
              <a:xfrm>
                <a:off x="5911733" y="2654722"/>
                <a:ext cx="1027686" cy="666798"/>
              </a:xfrm>
              <a:custGeom>
                <a:avLst/>
                <a:gdLst/>
                <a:ahLst/>
                <a:cxnLst/>
                <a:rect l="0" t="0" r="r" b="b"/>
                <a:pathLst>
                  <a:path w="21538" h="21552">
                    <a:moveTo>
                      <a:pt x="21315" y="21552"/>
                    </a:moveTo>
                    <a:cubicBezTo>
                      <a:pt x="21274" y="21552"/>
                      <a:pt x="21232" y="21535"/>
                      <a:pt x="21195" y="21498"/>
                    </a:cubicBezTo>
                    <a:lnTo>
                      <a:pt x="103" y="634"/>
                    </a:lnTo>
                    <a:cubicBezTo>
                      <a:pt x="-1" y="532"/>
                      <a:pt x="-31" y="319"/>
                      <a:pt x="35" y="159"/>
                    </a:cubicBezTo>
                    <a:cubicBezTo>
                      <a:pt x="102" y="-1"/>
                      <a:pt x="239" y="-48"/>
                      <a:pt x="343" y="55"/>
                    </a:cubicBezTo>
                    <a:lnTo>
                      <a:pt x="21435" y="20919"/>
                    </a:lnTo>
                    <a:cubicBezTo>
                      <a:pt x="21539" y="21021"/>
                      <a:pt x="21569" y="21234"/>
                      <a:pt x="21503" y="21394"/>
                    </a:cubicBezTo>
                    <a:cubicBezTo>
                      <a:pt x="21460" y="21496"/>
                      <a:pt x="21388" y="21552"/>
                      <a:pt x="21315" y="21552"/>
                    </a:cubicBezTo>
                    <a:close/>
                    <a:moveTo>
                      <a:pt x="21315" y="2155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7" name="AutoShape 29">
                <a:extLst>
                  <a:ext uri="{FF2B5EF4-FFF2-40B4-BE49-F238E27FC236}">
                    <a16:creationId xmlns:a16="http://schemas.microsoft.com/office/drawing/2014/main" id="{0514E814-0A96-4250-A0D5-6A602B66F369}"/>
                  </a:ext>
                </a:extLst>
              </p:cNvPr>
              <p:cNvSpPr/>
              <p:nvPr/>
            </p:nvSpPr>
            <p:spPr bwMode="auto">
              <a:xfrm>
                <a:off x="6301881" y="1597776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8" name="AutoShape 30">
                <a:extLst>
                  <a:ext uri="{FF2B5EF4-FFF2-40B4-BE49-F238E27FC236}">
                    <a16:creationId xmlns:a16="http://schemas.microsoft.com/office/drawing/2014/main" id="{6128AA7B-95CF-48B6-98CC-5A386645DCDF}"/>
                  </a:ext>
                </a:extLst>
              </p:cNvPr>
              <p:cNvSpPr/>
              <p:nvPr/>
            </p:nvSpPr>
            <p:spPr bwMode="auto">
              <a:xfrm>
                <a:off x="8082375" y="3740044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9" name="AutoShape 31">
                <a:extLst>
                  <a:ext uri="{FF2B5EF4-FFF2-40B4-BE49-F238E27FC236}">
                    <a16:creationId xmlns:a16="http://schemas.microsoft.com/office/drawing/2014/main" id="{55A6FF3E-EE7A-46DE-8DBA-7181A33AE2B7}"/>
                  </a:ext>
                </a:extLst>
              </p:cNvPr>
              <p:cNvSpPr/>
              <p:nvPr/>
            </p:nvSpPr>
            <p:spPr bwMode="auto">
              <a:xfrm>
                <a:off x="4627790" y="2449009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0" name="AutoShape 34">
                <a:extLst>
                  <a:ext uri="{FF2B5EF4-FFF2-40B4-BE49-F238E27FC236}">
                    <a16:creationId xmlns:a16="http://schemas.microsoft.com/office/drawing/2014/main" id="{98890C88-32AA-4935-83C2-1B6D25802927}"/>
                  </a:ext>
                </a:extLst>
              </p:cNvPr>
              <p:cNvSpPr/>
              <p:nvPr/>
            </p:nvSpPr>
            <p:spPr bwMode="auto">
              <a:xfrm>
                <a:off x="3776558" y="3442113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1" name="AutoShape 35">
                <a:extLst>
                  <a:ext uri="{FF2B5EF4-FFF2-40B4-BE49-F238E27FC236}">
                    <a16:creationId xmlns:a16="http://schemas.microsoft.com/office/drawing/2014/main" id="{4C2BD253-E323-4C3B-9AE1-5E0F64006B6A}"/>
                  </a:ext>
                </a:extLst>
              </p:cNvPr>
              <p:cNvSpPr/>
              <p:nvPr/>
            </p:nvSpPr>
            <p:spPr bwMode="auto">
              <a:xfrm>
                <a:off x="6046512" y="3200930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9"/>
                      <a:pt x="2817" y="10800"/>
                    </a:cubicBezTo>
                    <a:cubicBezTo>
                      <a:pt x="2817" y="15201"/>
                      <a:pt x="6398" y="18783"/>
                      <a:pt x="10800" y="18783"/>
                    </a:cubicBezTo>
                    <a:cubicBezTo>
                      <a:pt x="15202" y="18783"/>
                      <a:pt x="18783" y="15201"/>
                      <a:pt x="18783" y="10800"/>
                    </a:cubicBezTo>
                    <a:cubicBezTo>
                      <a:pt x="18783" y="6399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2" name="AutoShape 36">
                <a:extLst>
                  <a:ext uri="{FF2B5EF4-FFF2-40B4-BE49-F238E27FC236}">
                    <a16:creationId xmlns:a16="http://schemas.microsoft.com/office/drawing/2014/main" id="{528F2EFF-6E9B-40FF-9BE2-80BA63ADDDF5}"/>
                  </a:ext>
                </a:extLst>
              </p:cNvPr>
              <p:cNvSpPr/>
              <p:nvPr/>
            </p:nvSpPr>
            <p:spPr bwMode="auto">
              <a:xfrm>
                <a:off x="5769861" y="1505559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3" name="AutoShape 38">
                <a:extLst>
                  <a:ext uri="{FF2B5EF4-FFF2-40B4-BE49-F238E27FC236}">
                    <a16:creationId xmlns:a16="http://schemas.microsoft.com/office/drawing/2014/main" id="{F85DA63B-11D6-4F26-B644-7AA80E1451CA}"/>
                  </a:ext>
                </a:extLst>
              </p:cNvPr>
              <p:cNvSpPr/>
              <p:nvPr/>
            </p:nvSpPr>
            <p:spPr bwMode="auto">
              <a:xfrm>
                <a:off x="8848486" y="2959748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9"/>
                      <a:pt x="2817" y="10800"/>
                    </a:cubicBezTo>
                    <a:cubicBezTo>
                      <a:pt x="2817" y="15201"/>
                      <a:pt x="6398" y="18783"/>
                      <a:pt x="10800" y="18783"/>
                    </a:cubicBezTo>
                    <a:cubicBezTo>
                      <a:pt x="15201" y="18783"/>
                      <a:pt x="18783" y="15201"/>
                      <a:pt x="18783" y="10800"/>
                    </a:cubicBezTo>
                    <a:cubicBezTo>
                      <a:pt x="18783" y="6399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4" name="AutoShape 39">
                <a:extLst>
                  <a:ext uri="{FF2B5EF4-FFF2-40B4-BE49-F238E27FC236}">
                    <a16:creationId xmlns:a16="http://schemas.microsoft.com/office/drawing/2014/main" id="{A3571989-03CB-47C4-B68A-CCADA2870FE4}"/>
                  </a:ext>
                </a:extLst>
              </p:cNvPr>
              <p:cNvSpPr/>
              <p:nvPr/>
            </p:nvSpPr>
            <p:spPr bwMode="auto">
              <a:xfrm>
                <a:off x="8813017" y="1512653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5" name="AutoShape 41">
                <a:extLst>
                  <a:ext uri="{FF2B5EF4-FFF2-40B4-BE49-F238E27FC236}">
                    <a16:creationId xmlns:a16="http://schemas.microsoft.com/office/drawing/2014/main" id="{B4C48251-0E4A-4D7C-ACE7-FDE565F435BF}"/>
                  </a:ext>
                </a:extLst>
              </p:cNvPr>
              <p:cNvSpPr/>
              <p:nvPr/>
            </p:nvSpPr>
            <p:spPr bwMode="auto">
              <a:xfrm>
                <a:off x="6819714" y="15902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6" name="AutoShape 42">
                <a:extLst>
                  <a:ext uri="{FF2B5EF4-FFF2-40B4-BE49-F238E27FC236}">
                    <a16:creationId xmlns:a16="http://schemas.microsoft.com/office/drawing/2014/main" id="{A46E6F53-3A17-4EED-8994-F568DA76D320}"/>
                  </a:ext>
                </a:extLst>
              </p:cNvPr>
              <p:cNvSpPr/>
              <p:nvPr/>
            </p:nvSpPr>
            <p:spPr bwMode="auto">
              <a:xfrm>
                <a:off x="7153114" y="4974332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7" name="AutoShape 43">
                <a:extLst>
                  <a:ext uri="{FF2B5EF4-FFF2-40B4-BE49-F238E27FC236}">
                    <a16:creationId xmlns:a16="http://schemas.microsoft.com/office/drawing/2014/main" id="{6C807534-EDA1-4009-ACFF-73369B323497}"/>
                  </a:ext>
                </a:extLst>
              </p:cNvPr>
              <p:cNvSpPr/>
              <p:nvPr/>
            </p:nvSpPr>
            <p:spPr bwMode="auto">
              <a:xfrm>
                <a:off x="5720205" y="4612558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8" name="AutoShape 44">
                <a:extLst>
                  <a:ext uri="{FF2B5EF4-FFF2-40B4-BE49-F238E27FC236}">
                    <a16:creationId xmlns:a16="http://schemas.microsoft.com/office/drawing/2014/main" id="{85201A45-7F0A-40EC-8586-F06DDD3F6654}"/>
                  </a:ext>
                </a:extLst>
              </p:cNvPr>
              <p:cNvSpPr/>
              <p:nvPr/>
            </p:nvSpPr>
            <p:spPr bwMode="auto">
              <a:xfrm>
                <a:off x="3925524" y="4130193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9" name="AutoShape 46">
                <a:extLst>
                  <a:ext uri="{FF2B5EF4-FFF2-40B4-BE49-F238E27FC236}">
                    <a16:creationId xmlns:a16="http://schemas.microsoft.com/office/drawing/2014/main" id="{E81C79D9-B4B2-4E7B-8005-B3A51E2D257B}"/>
                  </a:ext>
                </a:extLst>
              </p:cNvPr>
              <p:cNvSpPr/>
              <p:nvPr/>
            </p:nvSpPr>
            <p:spPr bwMode="auto">
              <a:xfrm>
                <a:off x="8408681" y="-12472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0" name="AutoShape 47">
                <a:extLst>
                  <a:ext uri="{FF2B5EF4-FFF2-40B4-BE49-F238E27FC236}">
                    <a16:creationId xmlns:a16="http://schemas.microsoft.com/office/drawing/2014/main" id="{017A2A3C-0513-4A90-9B2D-D6BFE360F8F6}"/>
                  </a:ext>
                </a:extLst>
              </p:cNvPr>
              <p:cNvSpPr/>
              <p:nvPr/>
            </p:nvSpPr>
            <p:spPr bwMode="auto">
              <a:xfrm>
                <a:off x="7692228" y="1065755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1" name="AutoShape 48">
                <a:extLst>
                  <a:ext uri="{FF2B5EF4-FFF2-40B4-BE49-F238E27FC236}">
                    <a16:creationId xmlns:a16="http://schemas.microsoft.com/office/drawing/2014/main" id="{61435633-925A-46B9-BCB8-3FA468919CCD}"/>
                  </a:ext>
                </a:extLst>
              </p:cNvPr>
              <p:cNvSpPr/>
              <p:nvPr/>
            </p:nvSpPr>
            <p:spPr bwMode="auto">
              <a:xfrm>
                <a:off x="8642770" y="2285856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2" name="AutoShape 49">
                <a:extLst>
                  <a:ext uri="{FF2B5EF4-FFF2-40B4-BE49-F238E27FC236}">
                    <a16:creationId xmlns:a16="http://schemas.microsoft.com/office/drawing/2014/main" id="{1472F728-D4DB-4826-AD3D-FEB006BF52BF}"/>
                  </a:ext>
                </a:extLst>
              </p:cNvPr>
              <p:cNvSpPr/>
              <p:nvPr/>
            </p:nvSpPr>
            <p:spPr bwMode="auto">
              <a:xfrm>
                <a:off x="5847891" y="1725461"/>
                <a:ext cx="503646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488" h="21532">
                    <a:moveTo>
                      <a:pt x="454" y="21532"/>
                    </a:moveTo>
                    <a:cubicBezTo>
                      <a:pt x="323" y="21532"/>
                      <a:pt x="193" y="21464"/>
                      <a:pt x="103" y="21333"/>
                    </a:cubicBezTo>
                    <a:cubicBezTo>
                      <a:pt x="-56" y="21099"/>
                      <a:pt x="-28" y="20754"/>
                      <a:pt x="165" y="20562"/>
                    </a:cubicBezTo>
                    <a:lnTo>
                      <a:pt x="20746" y="125"/>
                    </a:lnTo>
                    <a:cubicBezTo>
                      <a:pt x="20939" y="-68"/>
                      <a:pt x="21225" y="-34"/>
                      <a:pt x="21385" y="199"/>
                    </a:cubicBezTo>
                    <a:cubicBezTo>
                      <a:pt x="21544" y="433"/>
                      <a:pt x="21516" y="778"/>
                      <a:pt x="21323" y="970"/>
                    </a:cubicBezTo>
                    <a:lnTo>
                      <a:pt x="742" y="21407"/>
                    </a:lnTo>
                    <a:cubicBezTo>
                      <a:pt x="658" y="21491"/>
                      <a:pt x="556" y="21532"/>
                      <a:pt x="454" y="21532"/>
                    </a:cubicBezTo>
                    <a:close/>
                    <a:moveTo>
                      <a:pt x="454" y="2153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3" name="AutoShape 50">
                <a:extLst>
                  <a:ext uri="{FF2B5EF4-FFF2-40B4-BE49-F238E27FC236}">
                    <a16:creationId xmlns:a16="http://schemas.microsoft.com/office/drawing/2014/main" id="{2ED45751-078F-467E-9D29-166C908015DD}"/>
                  </a:ext>
                </a:extLst>
              </p:cNvPr>
              <p:cNvSpPr/>
              <p:nvPr/>
            </p:nvSpPr>
            <p:spPr bwMode="auto">
              <a:xfrm>
                <a:off x="6429566" y="1009006"/>
                <a:ext cx="516947" cy="630444"/>
              </a:xfrm>
              <a:custGeom>
                <a:avLst/>
                <a:gdLst/>
                <a:ahLst/>
                <a:cxnLst/>
                <a:rect l="0" t="0" r="r" b="b"/>
                <a:pathLst>
                  <a:path w="21490" h="21555">
                    <a:moveTo>
                      <a:pt x="441" y="21555"/>
                    </a:moveTo>
                    <a:cubicBezTo>
                      <a:pt x="343" y="21555"/>
                      <a:pt x="244" y="21528"/>
                      <a:pt x="163" y="21474"/>
                    </a:cubicBezTo>
                    <a:cubicBezTo>
                      <a:pt x="-27" y="21347"/>
                      <a:pt x="-55" y="21118"/>
                      <a:pt x="99" y="20963"/>
                    </a:cubicBezTo>
                    <a:lnTo>
                      <a:pt x="20706" y="134"/>
                    </a:lnTo>
                    <a:cubicBezTo>
                      <a:pt x="20860" y="-22"/>
                      <a:pt x="21138" y="-45"/>
                      <a:pt x="21327" y="81"/>
                    </a:cubicBezTo>
                    <a:cubicBezTo>
                      <a:pt x="21516" y="208"/>
                      <a:pt x="21545" y="437"/>
                      <a:pt x="21391" y="592"/>
                    </a:cubicBezTo>
                    <a:lnTo>
                      <a:pt x="784" y="21421"/>
                    </a:lnTo>
                    <a:cubicBezTo>
                      <a:pt x="697" y="21509"/>
                      <a:pt x="569" y="21555"/>
                      <a:pt x="441" y="21555"/>
                    </a:cubicBezTo>
                    <a:close/>
                    <a:moveTo>
                      <a:pt x="441" y="21555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4" name="AutoShape 51">
                <a:extLst>
                  <a:ext uri="{FF2B5EF4-FFF2-40B4-BE49-F238E27FC236}">
                    <a16:creationId xmlns:a16="http://schemas.microsoft.com/office/drawing/2014/main" id="{8EDED822-DD1B-412D-A214-FAD671AF13D0}"/>
                  </a:ext>
                </a:extLst>
              </p:cNvPr>
              <p:cNvSpPr/>
              <p:nvPr/>
            </p:nvSpPr>
            <p:spPr bwMode="auto">
              <a:xfrm>
                <a:off x="6003950" y="2392260"/>
                <a:ext cx="486799" cy="6295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64" y="0"/>
                    </a:moveTo>
                    <a:lnTo>
                      <a:pt x="21600" y="16821"/>
                    </a:lnTo>
                    <a:lnTo>
                      <a:pt x="21536" y="21600"/>
                    </a:lnTo>
                    <a:lnTo>
                      <a:pt x="0" y="4779"/>
                    </a:lnTo>
                    <a:close/>
                    <a:moveTo>
                      <a:pt x="6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5" name="AutoShape 52">
                <a:extLst>
                  <a:ext uri="{FF2B5EF4-FFF2-40B4-BE49-F238E27FC236}">
                    <a16:creationId xmlns:a16="http://schemas.microsoft.com/office/drawing/2014/main" id="{A9EED135-9C46-4B7D-ADA3-26FF7CEE5B55}"/>
                  </a:ext>
                </a:extLst>
              </p:cNvPr>
              <p:cNvSpPr/>
              <p:nvPr/>
            </p:nvSpPr>
            <p:spPr bwMode="auto">
              <a:xfrm>
                <a:off x="6415379" y="1746742"/>
                <a:ext cx="204828" cy="52404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082" y="21600"/>
                    </a:moveTo>
                    <a:lnTo>
                      <a:pt x="0" y="195"/>
                    </a:lnTo>
                    <a:lnTo>
                      <a:pt x="1517" y="0"/>
                    </a:lnTo>
                    <a:lnTo>
                      <a:pt x="21600" y="21405"/>
                    </a:lnTo>
                    <a:close/>
                    <a:moveTo>
                      <a:pt x="20082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6" name="AutoShape 53">
                <a:extLst>
                  <a:ext uri="{FF2B5EF4-FFF2-40B4-BE49-F238E27FC236}">
                    <a16:creationId xmlns:a16="http://schemas.microsoft.com/office/drawing/2014/main" id="{2BB3B1A8-38E7-4939-9F54-471BE90F9FED}"/>
                  </a:ext>
                </a:extLst>
              </p:cNvPr>
              <p:cNvSpPr/>
              <p:nvPr/>
            </p:nvSpPr>
            <p:spPr bwMode="auto">
              <a:xfrm>
                <a:off x="6876463" y="1973737"/>
                <a:ext cx="553301" cy="37330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295" y="0"/>
                    </a:moveTo>
                    <a:lnTo>
                      <a:pt x="21600" y="684"/>
                    </a:lnTo>
                    <a:lnTo>
                      <a:pt x="305" y="21600"/>
                    </a:lnTo>
                    <a:lnTo>
                      <a:pt x="0" y="20916"/>
                    </a:lnTo>
                    <a:close/>
                    <a:moveTo>
                      <a:pt x="2129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7" name="AutoShape 54">
                <a:extLst>
                  <a:ext uri="{FF2B5EF4-FFF2-40B4-BE49-F238E27FC236}">
                    <a16:creationId xmlns:a16="http://schemas.microsoft.com/office/drawing/2014/main" id="{AE07CF7A-35E1-483E-BED7-F98FB80D13B4}"/>
                  </a:ext>
                </a:extLst>
              </p:cNvPr>
              <p:cNvSpPr/>
              <p:nvPr/>
            </p:nvSpPr>
            <p:spPr bwMode="auto">
              <a:xfrm>
                <a:off x="6351536" y="852948"/>
                <a:ext cx="458425" cy="176454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374" y="0"/>
                    </a:moveTo>
                    <a:lnTo>
                      <a:pt x="21600" y="1634"/>
                    </a:lnTo>
                    <a:lnTo>
                      <a:pt x="226" y="21600"/>
                    </a:lnTo>
                    <a:lnTo>
                      <a:pt x="0" y="19966"/>
                    </a:lnTo>
                    <a:close/>
                    <a:moveTo>
                      <a:pt x="2137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8" name="AutoShape 55">
                <a:extLst>
                  <a:ext uri="{FF2B5EF4-FFF2-40B4-BE49-F238E27FC236}">
                    <a16:creationId xmlns:a16="http://schemas.microsoft.com/office/drawing/2014/main" id="{6D894863-1411-4045-8849-75D9ECD7447E}"/>
                  </a:ext>
                </a:extLst>
              </p:cNvPr>
              <p:cNvSpPr/>
              <p:nvPr/>
            </p:nvSpPr>
            <p:spPr bwMode="auto">
              <a:xfrm>
                <a:off x="7230257" y="249991"/>
                <a:ext cx="266010" cy="29261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743" y="0"/>
                    </a:moveTo>
                    <a:lnTo>
                      <a:pt x="21600" y="699"/>
                    </a:lnTo>
                    <a:lnTo>
                      <a:pt x="857" y="21600"/>
                    </a:lnTo>
                    <a:lnTo>
                      <a:pt x="0" y="20901"/>
                    </a:lnTo>
                    <a:close/>
                    <a:moveTo>
                      <a:pt x="20743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9" name="AutoShape 56">
                <a:extLst>
                  <a:ext uri="{FF2B5EF4-FFF2-40B4-BE49-F238E27FC236}">
                    <a16:creationId xmlns:a16="http://schemas.microsoft.com/office/drawing/2014/main" id="{D12637E3-954C-4019-B4A9-DB04D57A4278}"/>
                  </a:ext>
                </a:extLst>
              </p:cNvPr>
              <p:cNvSpPr/>
              <p:nvPr/>
            </p:nvSpPr>
            <p:spPr bwMode="auto">
              <a:xfrm>
                <a:off x="7351735" y="604671"/>
                <a:ext cx="641971" cy="1480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0" y="21600"/>
                    </a:moveTo>
                    <a:lnTo>
                      <a:pt x="0" y="19584"/>
                    </a:lnTo>
                    <a:lnTo>
                      <a:pt x="21501" y="0"/>
                    </a:lnTo>
                    <a:lnTo>
                      <a:pt x="21600" y="2016"/>
                    </a:lnTo>
                    <a:close/>
                    <a:moveTo>
                      <a:pt x="100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0" name="AutoShape 57">
                <a:extLst>
                  <a:ext uri="{FF2B5EF4-FFF2-40B4-BE49-F238E27FC236}">
                    <a16:creationId xmlns:a16="http://schemas.microsoft.com/office/drawing/2014/main" id="{108544BC-2A93-4FD6-95BA-B0F094AC8D6E}"/>
                  </a:ext>
                </a:extLst>
              </p:cNvPr>
              <p:cNvSpPr/>
              <p:nvPr/>
            </p:nvSpPr>
            <p:spPr bwMode="auto">
              <a:xfrm>
                <a:off x="5627989" y="2817875"/>
                <a:ext cx="61183" cy="93724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4950" y="0"/>
                    </a:moveTo>
                    <a:lnTo>
                      <a:pt x="21600" y="21583"/>
                    </a:lnTo>
                    <a:lnTo>
                      <a:pt x="16650" y="21600"/>
                    </a:lnTo>
                    <a:lnTo>
                      <a:pt x="0" y="17"/>
                    </a:lnTo>
                    <a:close/>
                    <a:moveTo>
                      <a:pt x="4950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1" name="AutoShape 58">
                <a:extLst>
                  <a:ext uri="{FF2B5EF4-FFF2-40B4-BE49-F238E27FC236}">
                    <a16:creationId xmlns:a16="http://schemas.microsoft.com/office/drawing/2014/main" id="{DE262DDB-8DB2-4806-A3E2-2D0C5FD69D2A}"/>
                  </a:ext>
                </a:extLst>
              </p:cNvPr>
              <p:cNvSpPr/>
              <p:nvPr/>
            </p:nvSpPr>
            <p:spPr bwMode="auto">
              <a:xfrm>
                <a:off x="4975378" y="3676203"/>
                <a:ext cx="481479" cy="24650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81" y="0"/>
                    </a:moveTo>
                    <a:lnTo>
                      <a:pt x="21600" y="20486"/>
                    </a:lnTo>
                    <a:lnTo>
                      <a:pt x="21319" y="21600"/>
                    </a:lnTo>
                    <a:lnTo>
                      <a:pt x="0" y="1114"/>
                    </a:lnTo>
                    <a:close/>
                    <a:moveTo>
                      <a:pt x="28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2" name="AutoShape 59">
                <a:extLst>
                  <a:ext uri="{FF2B5EF4-FFF2-40B4-BE49-F238E27FC236}">
                    <a16:creationId xmlns:a16="http://schemas.microsoft.com/office/drawing/2014/main" id="{9F9B8514-DCB1-41C5-8AFB-F9FDD53805A5}"/>
                  </a:ext>
                </a:extLst>
              </p:cNvPr>
              <p:cNvSpPr/>
              <p:nvPr/>
            </p:nvSpPr>
            <p:spPr bwMode="auto">
              <a:xfrm>
                <a:off x="4187987" y="3179649"/>
                <a:ext cx="453991" cy="29527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361" y="0"/>
                    </a:moveTo>
                    <a:lnTo>
                      <a:pt x="21600" y="20726"/>
                    </a:lnTo>
                    <a:lnTo>
                      <a:pt x="21239" y="21600"/>
                    </a:lnTo>
                    <a:lnTo>
                      <a:pt x="0" y="874"/>
                    </a:lnTo>
                    <a:close/>
                    <a:moveTo>
                      <a:pt x="36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3" name="AutoShape 60">
                <a:extLst>
                  <a:ext uri="{FF2B5EF4-FFF2-40B4-BE49-F238E27FC236}">
                    <a16:creationId xmlns:a16="http://schemas.microsoft.com/office/drawing/2014/main" id="{64D2BB64-0D3B-4C29-82B6-38CE0358C9E7}"/>
                  </a:ext>
                </a:extLst>
              </p:cNvPr>
              <p:cNvSpPr/>
              <p:nvPr/>
            </p:nvSpPr>
            <p:spPr bwMode="auto">
              <a:xfrm>
                <a:off x="5110156" y="4243691"/>
                <a:ext cx="421183" cy="44867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069" y="0"/>
                    </a:moveTo>
                    <a:lnTo>
                      <a:pt x="21600" y="466"/>
                    </a:lnTo>
                    <a:lnTo>
                      <a:pt x="531" y="21600"/>
                    </a:lnTo>
                    <a:lnTo>
                      <a:pt x="0" y="21134"/>
                    </a:lnTo>
                    <a:close/>
                    <a:moveTo>
                      <a:pt x="21069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4" name="AutoShape 61">
                <a:extLst>
                  <a:ext uri="{FF2B5EF4-FFF2-40B4-BE49-F238E27FC236}">
                    <a16:creationId xmlns:a16="http://schemas.microsoft.com/office/drawing/2014/main" id="{010053E0-D1CA-4A2E-9987-45F5AC7E85A1}"/>
                  </a:ext>
                </a:extLst>
              </p:cNvPr>
              <p:cNvSpPr/>
              <p:nvPr/>
            </p:nvSpPr>
            <p:spPr bwMode="auto">
              <a:xfrm>
                <a:off x="4414983" y="3789700"/>
                <a:ext cx="345812" cy="7164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821" y="21600"/>
                    </a:moveTo>
                    <a:lnTo>
                      <a:pt x="0" y="21421"/>
                    </a:lnTo>
                    <a:lnTo>
                      <a:pt x="20779" y="0"/>
                    </a:lnTo>
                    <a:lnTo>
                      <a:pt x="21600" y="179"/>
                    </a:lnTo>
                    <a:close/>
                    <a:moveTo>
                      <a:pt x="821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5" name="AutoShape 62">
                <a:extLst>
                  <a:ext uri="{FF2B5EF4-FFF2-40B4-BE49-F238E27FC236}">
                    <a16:creationId xmlns:a16="http://schemas.microsoft.com/office/drawing/2014/main" id="{05E98B27-719F-4AA3-827A-91A165649828}"/>
                  </a:ext>
                </a:extLst>
              </p:cNvPr>
              <p:cNvSpPr/>
              <p:nvPr/>
            </p:nvSpPr>
            <p:spPr bwMode="auto">
              <a:xfrm>
                <a:off x="4464638" y="4640933"/>
                <a:ext cx="323646" cy="13300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334" y="0"/>
                    </a:moveTo>
                    <a:lnTo>
                      <a:pt x="21600" y="19458"/>
                    </a:lnTo>
                    <a:lnTo>
                      <a:pt x="21266" y="21600"/>
                    </a:lnTo>
                    <a:lnTo>
                      <a:pt x="0" y="2142"/>
                    </a:lnTo>
                    <a:close/>
                    <a:moveTo>
                      <a:pt x="33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6" name="AutoShape 63">
                <a:extLst>
                  <a:ext uri="{FF2B5EF4-FFF2-40B4-BE49-F238E27FC236}">
                    <a16:creationId xmlns:a16="http://schemas.microsoft.com/office/drawing/2014/main" id="{94348210-4443-4EBE-96C8-C3597607C8D9}"/>
                  </a:ext>
                </a:extLst>
              </p:cNvPr>
              <p:cNvSpPr/>
              <p:nvPr/>
            </p:nvSpPr>
            <p:spPr bwMode="auto">
              <a:xfrm>
                <a:off x="7351735" y="3881917"/>
                <a:ext cx="197735" cy="55773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469" y="0"/>
                    </a:moveTo>
                    <a:lnTo>
                      <a:pt x="21600" y="21426"/>
                    </a:lnTo>
                    <a:lnTo>
                      <a:pt x="20131" y="21600"/>
                    </a:lnTo>
                    <a:lnTo>
                      <a:pt x="0" y="174"/>
                    </a:lnTo>
                    <a:close/>
                    <a:moveTo>
                      <a:pt x="1469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7" name="AutoShape 64">
                <a:extLst>
                  <a:ext uri="{FF2B5EF4-FFF2-40B4-BE49-F238E27FC236}">
                    <a16:creationId xmlns:a16="http://schemas.microsoft.com/office/drawing/2014/main" id="{684C70AB-E841-4CD9-B474-15CFB6AEC2C6}"/>
                  </a:ext>
                </a:extLst>
              </p:cNvPr>
              <p:cNvSpPr/>
              <p:nvPr/>
            </p:nvSpPr>
            <p:spPr bwMode="auto">
              <a:xfrm>
                <a:off x="7805726" y="4513248"/>
                <a:ext cx="540888" cy="851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25" y="0"/>
                    </a:moveTo>
                    <a:lnTo>
                      <a:pt x="21600" y="3585"/>
                    </a:lnTo>
                    <a:lnTo>
                      <a:pt x="75" y="21600"/>
                    </a:lnTo>
                    <a:lnTo>
                      <a:pt x="0" y="18015"/>
                    </a:lnTo>
                    <a:close/>
                    <a:moveTo>
                      <a:pt x="2152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8" name="AutoShape 65">
                <a:extLst>
                  <a:ext uri="{FF2B5EF4-FFF2-40B4-BE49-F238E27FC236}">
                    <a16:creationId xmlns:a16="http://schemas.microsoft.com/office/drawing/2014/main" id="{1472CFDF-E97D-42B2-AD00-1D8DF05A8F65}"/>
                  </a:ext>
                </a:extLst>
              </p:cNvPr>
              <p:cNvSpPr/>
              <p:nvPr/>
            </p:nvSpPr>
            <p:spPr bwMode="auto">
              <a:xfrm>
                <a:off x="7791539" y="4726055"/>
                <a:ext cx="357341" cy="26601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517" y="0"/>
                    </a:moveTo>
                    <a:lnTo>
                      <a:pt x="21600" y="20647"/>
                    </a:lnTo>
                    <a:lnTo>
                      <a:pt x="21083" y="21600"/>
                    </a:lnTo>
                    <a:lnTo>
                      <a:pt x="0" y="953"/>
                    </a:lnTo>
                    <a:close/>
                    <a:moveTo>
                      <a:pt x="517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9" name="AutoShape 66">
                <a:extLst>
                  <a:ext uri="{FF2B5EF4-FFF2-40B4-BE49-F238E27FC236}">
                    <a16:creationId xmlns:a16="http://schemas.microsoft.com/office/drawing/2014/main" id="{6D59CEE5-9C9F-45A6-B7FB-A685153DD4F6}"/>
                  </a:ext>
                </a:extLst>
              </p:cNvPr>
              <p:cNvSpPr/>
              <p:nvPr/>
            </p:nvSpPr>
            <p:spPr bwMode="auto">
              <a:xfrm>
                <a:off x="6926119" y="4648026"/>
                <a:ext cx="491232" cy="8423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11" y="0"/>
                    </a:moveTo>
                    <a:lnTo>
                      <a:pt x="21600" y="3564"/>
                    </a:lnTo>
                    <a:lnTo>
                      <a:pt x="89" y="21600"/>
                    </a:lnTo>
                    <a:lnTo>
                      <a:pt x="0" y="18036"/>
                    </a:lnTo>
                    <a:close/>
                    <a:moveTo>
                      <a:pt x="2151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0" name="AutoShape 67">
                <a:extLst>
                  <a:ext uri="{FF2B5EF4-FFF2-40B4-BE49-F238E27FC236}">
                    <a16:creationId xmlns:a16="http://schemas.microsoft.com/office/drawing/2014/main" id="{6FBB0999-A9D7-46CB-8C7F-23EC78861501}"/>
                  </a:ext>
                </a:extLst>
              </p:cNvPr>
              <p:cNvSpPr/>
              <p:nvPr/>
            </p:nvSpPr>
            <p:spPr bwMode="auto">
              <a:xfrm>
                <a:off x="7557450" y="3186743"/>
                <a:ext cx="407882" cy="13389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385" y="0"/>
                    </a:moveTo>
                    <a:lnTo>
                      <a:pt x="21600" y="2186"/>
                    </a:lnTo>
                    <a:lnTo>
                      <a:pt x="215" y="21600"/>
                    </a:lnTo>
                    <a:lnTo>
                      <a:pt x="0" y="19414"/>
                    </a:lnTo>
                    <a:close/>
                    <a:moveTo>
                      <a:pt x="2138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1" name="AutoShape 68">
                <a:extLst>
                  <a:ext uri="{FF2B5EF4-FFF2-40B4-BE49-F238E27FC236}">
                    <a16:creationId xmlns:a16="http://schemas.microsoft.com/office/drawing/2014/main" id="{0977A199-E531-466B-B885-A08D127FEDB7}"/>
                  </a:ext>
                </a:extLst>
              </p:cNvPr>
              <p:cNvSpPr/>
              <p:nvPr/>
            </p:nvSpPr>
            <p:spPr bwMode="auto">
              <a:xfrm>
                <a:off x="7954691" y="1738762"/>
                <a:ext cx="465518" cy="4965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50" y="0"/>
                    </a:moveTo>
                    <a:lnTo>
                      <a:pt x="21600" y="6154"/>
                    </a:lnTo>
                    <a:lnTo>
                      <a:pt x="50" y="21600"/>
                    </a:lnTo>
                    <a:lnTo>
                      <a:pt x="0" y="15446"/>
                    </a:lnTo>
                    <a:close/>
                    <a:moveTo>
                      <a:pt x="21550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2" name="AutoShape 69">
                <a:extLst>
                  <a:ext uri="{FF2B5EF4-FFF2-40B4-BE49-F238E27FC236}">
                    <a16:creationId xmlns:a16="http://schemas.microsoft.com/office/drawing/2014/main" id="{013ACABD-7BD2-4AC8-80DF-AEB370C310B4}"/>
                  </a:ext>
                </a:extLst>
              </p:cNvPr>
              <p:cNvSpPr/>
              <p:nvPr/>
            </p:nvSpPr>
            <p:spPr bwMode="auto">
              <a:xfrm>
                <a:off x="7316267" y="2136890"/>
                <a:ext cx="324533" cy="101793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699" y="0"/>
                    </a:moveTo>
                    <a:lnTo>
                      <a:pt x="21600" y="88"/>
                    </a:lnTo>
                    <a:lnTo>
                      <a:pt x="901" y="21600"/>
                    </a:lnTo>
                    <a:lnTo>
                      <a:pt x="0" y="21512"/>
                    </a:lnTo>
                    <a:close/>
                    <a:moveTo>
                      <a:pt x="20699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3" name="AutoShape 71">
                <a:extLst>
                  <a:ext uri="{FF2B5EF4-FFF2-40B4-BE49-F238E27FC236}">
                    <a16:creationId xmlns:a16="http://schemas.microsoft.com/office/drawing/2014/main" id="{5D47EA7D-18EB-4C93-A826-F10E8DCD2256}"/>
                  </a:ext>
                </a:extLst>
              </p:cNvPr>
              <p:cNvSpPr/>
              <p:nvPr/>
            </p:nvSpPr>
            <p:spPr bwMode="auto">
              <a:xfrm>
                <a:off x="8082376" y="3271867"/>
                <a:ext cx="91330" cy="4814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8316" y="21600"/>
                    </a:moveTo>
                    <a:lnTo>
                      <a:pt x="0" y="109"/>
                    </a:lnTo>
                    <a:lnTo>
                      <a:pt x="3284" y="0"/>
                    </a:lnTo>
                    <a:lnTo>
                      <a:pt x="21600" y="21491"/>
                    </a:lnTo>
                    <a:close/>
                    <a:moveTo>
                      <a:pt x="18316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4" name="AutoShape 72">
                <a:extLst>
                  <a:ext uri="{FF2B5EF4-FFF2-40B4-BE49-F238E27FC236}">
                    <a16:creationId xmlns:a16="http://schemas.microsoft.com/office/drawing/2014/main" id="{B05C7B34-6386-4BCF-B45B-B97AB781AC14}"/>
                  </a:ext>
                </a:extLst>
              </p:cNvPr>
              <p:cNvSpPr/>
              <p:nvPr/>
            </p:nvSpPr>
            <p:spPr bwMode="auto">
              <a:xfrm>
                <a:off x="7727696" y="3881917"/>
                <a:ext cx="394582" cy="57458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956" y="0"/>
                    </a:moveTo>
                    <a:lnTo>
                      <a:pt x="21600" y="298"/>
                    </a:lnTo>
                    <a:lnTo>
                      <a:pt x="644" y="21600"/>
                    </a:lnTo>
                    <a:lnTo>
                      <a:pt x="0" y="21302"/>
                    </a:lnTo>
                    <a:close/>
                    <a:moveTo>
                      <a:pt x="20956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5" name="AutoShape 73">
                <a:extLst>
                  <a:ext uri="{FF2B5EF4-FFF2-40B4-BE49-F238E27FC236}">
                    <a16:creationId xmlns:a16="http://schemas.microsoft.com/office/drawing/2014/main" id="{8D1DBACD-B394-4007-880C-D7294C2F1479}"/>
                  </a:ext>
                </a:extLst>
              </p:cNvPr>
              <p:cNvSpPr/>
              <p:nvPr/>
            </p:nvSpPr>
            <p:spPr bwMode="auto">
              <a:xfrm>
                <a:off x="7805726" y="674721"/>
                <a:ext cx="283744" cy="419408"/>
              </a:xfrm>
              <a:custGeom>
                <a:avLst/>
                <a:gdLst/>
                <a:ahLst/>
                <a:cxnLst/>
                <a:rect l="0" t="0" r="r" b="b"/>
                <a:pathLst>
                  <a:path w="21378" h="21524">
                    <a:moveTo>
                      <a:pt x="801" y="21524"/>
                    </a:moveTo>
                    <a:cubicBezTo>
                      <a:pt x="650" y="21524"/>
                      <a:pt x="496" y="21495"/>
                      <a:pt x="360" y="21433"/>
                    </a:cubicBezTo>
                    <a:cubicBezTo>
                      <a:pt x="-10" y="21266"/>
                      <a:pt x="-111" y="20927"/>
                      <a:pt x="133" y="20675"/>
                    </a:cubicBezTo>
                    <a:lnTo>
                      <a:pt x="19907" y="246"/>
                    </a:lnTo>
                    <a:cubicBezTo>
                      <a:pt x="20152" y="-7"/>
                      <a:pt x="20649" y="-76"/>
                      <a:pt x="21018" y="91"/>
                    </a:cubicBezTo>
                    <a:cubicBezTo>
                      <a:pt x="21387" y="257"/>
                      <a:pt x="21489" y="597"/>
                      <a:pt x="21245" y="849"/>
                    </a:cubicBezTo>
                    <a:lnTo>
                      <a:pt x="1471" y="21278"/>
                    </a:lnTo>
                    <a:cubicBezTo>
                      <a:pt x="1316" y="21438"/>
                      <a:pt x="1061" y="21524"/>
                      <a:pt x="801" y="21524"/>
                    </a:cubicBezTo>
                    <a:close/>
                    <a:moveTo>
                      <a:pt x="801" y="2152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6" name="AutoShape 74">
                <a:extLst>
                  <a:ext uri="{FF2B5EF4-FFF2-40B4-BE49-F238E27FC236}">
                    <a16:creationId xmlns:a16="http://schemas.microsoft.com/office/drawing/2014/main" id="{ABE3C9EC-EC3D-4A8E-A588-95BC50E417C7}"/>
                  </a:ext>
                </a:extLst>
              </p:cNvPr>
              <p:cNvSpPr/>
              <p:nvPr/>
            </p:nvSpPr>
            <p:spPr bwMode="auto">
              <a:xfrm>
                <a:off x="7309173" y="930978"/>
                <a:ext cx="397242" cy="191527"/>
              </a:xfrm>
              <a:custGeom>
                <a:avLst/>
                <a:gdLst/>
                <a:ahLst/>
                <a:cxnLst/>
                <a:rect l="0" t="0" r="r" b="b"/>
                <a:pathLst>
                  <a:path w="21441" h="21434">
                    <a:moveTo>
                      <a:pt x="20866" y="21434"/>
                    </a:moveTo>
                    <a:cubicBezTo>
                      <a:pt x="20786" y="21434"/>
                      <a:pt x="20706" y="21400"/>
                      <a:pt x="20629" y="21328"/>
                    </a:cubicBezTo>
                    <a:lnTo>
                      <a:pt x="337" y="2276"/>
                    </a:lnTo>
                    <a:cubicBezTo>
                      <a:pt x="48" y="2005"/>
                      <a:pt x="-80" y="1299"/>
                      <a:pt x="51" y="700"/>
                    </a:cubicBezTo>
                    <a:cubicBezTo>
                      <a:pt x="182" y="101"/>
                      <a:pt x="521" y="-166"/>
                      <a:pt x="811" y="107"/>
                    </a:cubicBezTo>
                    <a:lnTo>
                      <a:pt x="21103" y="19159"/>
                    </a:lnTo>
                    <a:cubicBezTo>
                      <a:pt x="21392" y="19430"/>
                      <a:pt x="21520" y="20135"/>
                      <a:pt x="21389" y="20735"/>
                    </a:cubicBezTo>
                    <a:cubicBezTo>
                      <a:pt x="21293" y="21174"/>
                      <a:pt x="21084" y="21434"/>
                      <a:pt x="20866" y="21434"/>
                    </a:cubicBezTo>
                    <a:close/>
                    <a:moveTo>
                      <a:pt x="20866" y="2143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7" name="AutoShape 75">
                <a:extLst>
                  <a:ext uri="{FF2B5EF4-FFF2-40B4-BE49-F238E27FC236}">
                    <a16:creationId xmlns:a16="http://schemas.microsoft.com/office/drawing/2014/main" id="{4F52F91A-57B6-45B7-9245-FD13313AC9F1}"/>
                  </a:ext>
                </a:extLst>
              </p:cNvPr>
              <p:cNvSpPr/>
              <p:nvPr/>
            </p:nvSpPr>
            <p:spPr bwMode="auto">
              <a:xfrm>
                <a:off x="7699322" y="1207629"/>
                <a:ext cx="85123" cy="382168"/>
              </a:xfrm>
              <a:custGeom>
                <a:avLst/>
                <a:gdLst/>
                <a:ahLst/>
                <a:cxnLst/>
                <a:rect l="0" t="0" r="r" b="b"/>
                <a:pathLst>
                  <a:path w="21176" h="21552">
                    <a:moveTo>
                      <a:pt x="2652" y="21552"/>
                    </a:moveTo>
                    <a:cubicBezTo>
                      <a:pt x="2498" y="21552"/>
                      <a:pt x="2343" y="21549"/>
                      <a:pt x="2188" y="21543"/>
                    </a:cubicBezTo>
                    <a:cubicBezTo>
                      <a:pt x="750" y="21485"/>
                      <a:pt x="-212" y="21175"/>
                      <a:pt x="40" y="20849"/>
                    </a:cubicBezTo>
                    <a:lnTo>
                      <a:pt x="15921" y="494"/>
                    </a:lnTo>
                    <a:cubicBezTo>
                      <a:pt x="16177" y="168"/>
                      <a:pt x="17559" y="-48"/>
                      <a:pt x="18988" y="9"/>
                    </a:cubicBezTo>
                    <a:cubicBezTo>
                      <a:pt x="20426" y="66"/>
                      <a:pt x="21388" y="377"/>
                      <a:pt x="21136" y="702"/>
                    </a:cubicBezTo>
                    <a:lnTo>
                      <a:pt x="5255" y="21057"/>
                    </a:lnTo>
                    <a:cubicBezTo>
                      <a:pt x="5029" y="21347"/>
                      <a:pt x="3912" y="21552"/>
                      <a:pt x="2652" y="21552"/>
                    </a:cubicBezTo>
                    <a:close/>
                    <a:moveTo>
                      <a:pt x="2652" y="2155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8" name="AutoShape 76">
                <a:extLst>
                  <a:ext uri="{FF2B5EF4-FFF2-40B4-BE49-F238E27FC236}">
                    <a16:creationId xmlns:a16="http://schemas.microsoft.com/office/drawing/2014/main" id="{D61B89F8-2336-4B54-8714-E2DEAC1BBEE8}"/>
                  </a:ext>
                </a:extLst>
              </p:cNvPr>
              <p:cNvSpPr/>
              <p:nvPr/>
            </p:nvSpPr>
            <p:spPr bwMode="auto">
              <a:xfrm>
                <a:off x="8330653" y="604671"/>
                <a:ext cx="397242" cy="396355"/>
              </a:xfrm>
              <a:custGeom>
                <a:avLst/>
                <a:gdLst/>
                <a:ahLst/>
                <a:cxnLst/>
                <a:rect l="0" t="0" r="r" b="b"/>
                <a:pathLst>
                  <a:path w="21488" h="21544">
                    <a:moveTo>
                      <a:pt x="20912" y="21544"/>
                    </a:moveTo>
                    <a:cubicBezTo>
                      <a:pt x="20765" y="21544"/>
                      <a:pt x="20618" y="21488"/>
                      <a:pt x="20505" y="21375"/>
                    </a:cubicBezTo>
                    <a:lnTo>
                      <a:pt x="169" y="985"/>
                    </a:lnTo>
                    <a:cubicBezTo>
                      <a:pt x="-56" y="760"/>
                      <a:pt x="-56" y="394"/>
                      <a:pt x="169" y="169"/>
                    </a:cubicBezTo>
                    <a:cubicBezTo>
                      <a:pt x="394" y="-56"/>
                      <a:pt x="758" y="-56"/>
                      <a:pt x="983" y="169"/>
                    </a:cubicBezTo>
                    <a:lnTo>
                      <a:pt x="21319" y="20559"/>
                    </a:lnTo>
                    <a:cubicBezTo>
                      <a:pt x="21544" y="20784"/>
                      <a:pt x="21544" y="21150"/>
                      <a:pt x="21319" y="21375"/>
                    </a:cubicBezTo>
                    <a:cubicBezTo>
                      <a:pt x="21207" y="21488"/>
                      <a:pt x="21060" y="21544"/>
                      <a:pt x="20912" y="21544"/>
                    </a:cubicBezTo>
                    <a:close/>
                    <a:moveTo>
                      <a:pt x="20912" y="2154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9" name="AutoShape 77">
                <a:extLst>
                  <a:ext uri="{FF2B5EF4-FFF2-40B4-BE49-F238E27FC236}">
                    <a16:creationId xmlns:a16="http://schemas.microsoft.com/office/drawing/2014/main" id="{27561C9D-CAA1-4C7C-9863-C1A302069BE8}"/>
                  </a:ext>
                </a:extLst>
              </p:cNvPr>
              <p:cNvSpPr/>
              <p:nvPr/>
            </p:nvSpPr>
            <p:spPr bwMode="auto">
              <a:xfrm>
                <a:off x="8273904" y="121420"/>
                <a:ext cx="176454" cy="220788"/>
              </a:xfrm>
              <a:custGeom>
                <a:avLst/>
                <a:gdLst/>
                <a:ahLst/>
                <a:cxnLst/>
                <a:rect l="0" t="0" r="r" b="b"/>
                <a:pathLst>
                  <a:path w="21274" h="21467">
                    <a:moveTo>
                      <a:pt x="1276" y="21467"/>
                    </a:moveTo>
                    <a:cubicBezTo>
                      <a:pt x="1000" y="21467"/>
                      <a:pt x="722" y="21395"/>
                      <a:pt x="488" y="21245"/>
                    </a:cubicBezTo>
                    <a:cubicBezTo>
                      <a:pt x="-66" y="20891"/>
                      <a:pt x="-163" y="20238"/>
                      <a:pt x="273" y="19786"/>
                    </a:cubicBezTo>
                    <a:lnTo>
                      <a:pt x="18994" y="397"/>
                    </a:lnTo>
                    <a:cubicBezTo>
                      <a:pt x="19430" y="-54"/>
                      <a:pt x="20233" y="-133"/>
                      <a:pt x="20786" y="222"/>
                    </a:cubicBezTo>
                    <a:cubicBezTo>
                      <a:pt x="21340" y="576"/>
                      <a:pt x="21437" y="1229"/>
                      <a:pt x="21001" y="1680"/>
                    </a:cubicBezTo>
                    <a:lnTo>
                      <a:pt x="2280" y="21070"/>
                    </a:lnTo>
                    <a:cubicBezTo>
                      <a:pt x="2029" y="21331"/>
                      <a:pt x="1654" y="21467"/>
                      <a:pt x="1276" y="21467"/>
                    </a:cubicBezTo>
                    <a:close/>
                    <a:moveTo>
                      <a:pt x="1276" y="2146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0" name="AutoShape 81">
                <a:extLst>
                  <a:ext uri="{FF2B5EF4-FFF2-40B4-BE49-F238E27FC236}">
                    <a16:creationId xmlns:a16="http://schemas.microsoft.com/office/drawing/2014/main" id="{951DDF02-C1F9-4F85-8646-C9F4C3EA9D52}"/>
                  </a:ext>
                </a:extLst>
              </p:cNvPr>
              <p:cNvSpPr/>
              <p:nvPr/>
            </p:nvSpPr>
            <p:spPr bwMode="auto">
              <a:xfrm>
                <a:off x="4769663" y="2491570"/>
                <a:ext cx="510740" cy="48769"/>
              </a:xfrm>
              <a:custGeom>
                <a:avLst/>
                <a:gdLst/>
                <a:ahLst/>
                <a:cxnLst/>
                <a:rect l="0" t="0" r="r" b="b"/>
                <a:pathLst>
                  <a:path w="21573" h="21486">
                    <a:moveTo>
                      <a:pt x="449" y="21486"/>
                    </a:moveTo>
                    <a:cubicBezTo>
                      <a:pt x="213" y="21486"/>
                      <a:pt x="14" y="19595"/>
                      <a:pt x="0" y="17149"/>
                    </a:cubicBezTo>
                    <a:cubicBezTo>
                      <a:pt x="-14" y="14610"/>
                      <a:pt x="175" y="12431"/>
                      <a:pt x="423" y="12284"/>
                    </a:cubicBezTo>
                    <a:lnTo>
                      <a:pt x="21097" y="6"/>
                    </a:lnTo>
                    <a:cubicBezTo>
                      <a:pt x="21347" y="-114"/>
                      <a:pt x="21558" y="1798"/>
                      <a:pt x="21572" y="4337"/>
                    </a:cubicBezTo>
                    <a:cubicBezTo>
                      <a:pt x="21586" y="6875"/>
                      <a:pt x="21397" y="9055"/>
                      <a:pt x="21149" y="9202"/>
                    </a:cubicBezTo>
                    <a:lnTo>
                      <a:pt x="475" y="21480"/>
                    </a:lnTo>
                    <a:cubicBezTo>
                      <a:pt x="466" y="21483"/>
                      <a:pt x="458" y="21486"/>
                      <a:pt x="449" y="21486"/>
                    </a:cubicBezTo>
                    <a:close/>
                    <a:moveTo>
                      <a:pt x="449" y="2148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1" name="AutoShape 82">
                <a:extLst>
                  <a:ext uri="{FF2B5EF4-FFF2-40B4-BE49-F238E27FC236}">
                    <a16:creationId xmlns:a16="http://schemas.microsoft.com/office/drawing/2014/main" id="{DDC36A9E-A52C-4800-8224-F7D836124AE6}"/>
                  </a:ext>
                </a:extLst>
              </p:cNvPr>
              <p:cNvSpPr/>
              <p:nvPr/>
            </p:nvSpPr>
            <p:spPr bwMode="auto">
              <a:xfrm>
                <a:off x="4698727" y="2590881"/>
                <a:ext cx="85123" cy="808671"/>
              </a:xfrm>
              <a:custGeom>
                <a:avLst/>
                <a:gdLst/>
                <a:ahLst/>
                <a:cxnLst/>
                <a:rect l="0" t="0" r="r" b="b"/>
                <a:pathLst>
                  <a:path w="21379" h="21588">
                    <a:moveTo>
                      <a:pt x="18705" y="21588"/>
                    </a:moveTo>
                    <a:cubicBezTo>
                      <a:pt x="17328" y="21588"/>
                      <a:pt x="16158" y="21475"/>
                      <a:pt x="16044" y="21327"/>
                    </a:cubicBezTo>
                    <a:lnTo>
                      <a:pt x="9" y="307"/>
                    </a:lnTo>
                    <a:cubicBezTo>
                      <a:pt x="-110" y="150"/>
                      <a:pt x="986" y="13"/>
                      <a:pt x="2457" y="1"/>
                    </a:cubicBezTo>
                    <a:cubicBezTo>
                      <a:pt x="3927" y="-12"/>
                      <a:pt x="5217" y="104"/>
                      <a:pt x="5336" y="261"/>
                    </a:cubicBezTo>
                    <a:lnTo>
                      <a:pt x="21371" y="21281"/>
                    </a:lnTo>
                    <a:cubicBezTo>
                      <a:pt x="21490" y="21437"/>
                      <a:pt x="20394" y="21574"/>
                      <a:pt x="18923" y="21587"/>
                    </a:cubicBezTo>
                    <a:cubicBezTo>
                      <a:pt x="18851" y="21588"/>
                      <a:pt x="18778" y="21588"/>
                      <a:pt x="18705" y="21588"/>
                    </a:cubicBezTo>
                    <a:close/>
                    <a:moveTo>
                      <a:pt x="18705" y="21588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2" name="AutoShape 83">
                <a:extLst>
                  <a:ext uri="{FF2B5EF4-FFF2-40B4-BE49-F238E27FC236}">
                    <a16:creationId xmlns:a16="http://schemas.microsoft.com/office/drawing/2014/main" id="{960D4914-3AEA-4871-941C-8E0FDC44030E}"/>
                  </a:ext>
                </a:extLst>
              </p:cNvPr>
              <p:cNvSpPr/>
              <p:nvPr/>
            </p:nvSpPr>
            <p:spPr bwMode="auto">
              <a:xfrm>
                <a:off x="4152519" y="2569600"/>
                <a:ext cx="503646" cy="454878"/>
              </a:xfrm>
              <a:custGeom>
                <a:avLst/>
                <a:gdLst/>
                <a:ahLst/>
                <a:cxnLst/>
                <a:rect l="0" t="0" r="r" b="b"/>
                <a:pathLst>
                  <a:path w="21499" h="21544">
                    <a:moveTo>
                      <a:pt x="448" y="21544"/>
                    </a:moveTo>
                    <a:cubicBezTo>
                      <a:pt x="325" y="21544"/>
                      <a:pt x="203" y="21488"/>
                      <a:pt x="114" y="21379"/>
                    </a:cubicBezTo>
                    <a:cubicBezTo>
                      <a:pt x="-51" y="21175"/>
                      <a:pt x="-36" y="20860"/>
                      <a:pt x="148" y="20677"/>
                    </a:cubicBezTo>
                    <a:lnTo>
                      <a:pt x="20751" y="128"/>
                    </a:lnTo>
                    <a:cubicBezTo>
                      <a:pt x="20935" y="-56"/>
                      <a:pt x="21218" y="-39"/>
                      <a:pt x="21384" y="165"/>
                    </a:cubicBezTo>
                    <a:cubicBezTo>
                      <a:pt x="21549" y="370"/>
                      <a:pt x="21534" y="684"/>
                      <a:pt x="21350" y="867"/>
                    </a:cubicBezTo>
                    <a:lnTo>
                      <a:pt x="747" y="21417"/>
                    </a:lnTo>
                    <a:cubicBezTo>
                      <a:pt x="662" y="21502"/>
                      <a:pt x="555" y="21544"/>
                      <a:pt x="448" y="21544"/>
                    </a:cubicBezTo>
                    <a:close/>
                    <a:moveTo>
                      <a:pt x="448" y="2154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3" name="AutoShape 84">
                <a:extLst>
                  <a:ext uri="{FF2B5EF4-FFF2-40B4-BE49-F238E27FC236}">
                    <a16:creationId xmlns:a16="http://schemas.microsoft.com/office/drawing/2014/main" id="{0CC7D0D9-939A-4418-A898-322D8037F660}"/>
                  </a:ext>
                </a:extLst>
              </p:cNvPr>
              <p:cNvSpPr/>
              <p:nvPr/>
            </p:nvSpPr>
            <p:spPr bwMode="auto">
              <a:xfrm>
                <a:off x="6663655" y="3718764"/>
                <a:ext cx="277538" cy="256257"/>
              </a:xfrm>
              <a:custGeom>
                <a:avLst/>
                <a:gdLst/>
                <a:ahLst/>
                <a:cxnLst/>
                <a:rect l="0" t="0" r="r" b="b"/>
                <a:pathLst>
                  <a:path w="21423" h="21504">
                    <a:moveTo>
                      <a:pt x="804" y="21504"/>
                    </a:moveTo>
                    <a:cubicBezTo>
                      <a:pt x="587" y="21504"/>
                      <a:pt x="370" y="21409"/>
                      <a:pt x="212" y="21222"/>
                    </a:cubicBezTo>
                    <a:cubicBezTo>
                      <a:pt x="-88" y="20868"/>
                      <a:pt x="-67" y="20316"/>
                      <a:pt x="260" y="19990"/>
                    </a:cubicBezTo>
                    <a:lnTo>
                      <a:pt x="20076" y="230"/>
                    </a:lnTo>
                    <a:cubicBezTo>
                      <a:pt x="20403" y="-96"/>
                      <a:pt x="20910" y="-73"/>
                      <a:pt x="21212" y="283"/>
                    </a:cubicBezTo>
                    <a:cubicBezTo>
                      <a:pt x="21512" y="637"/>
                      <a:pt x="21490" y="1188"/>
                      <a:pt x="21163" y="1514"/>
                    </a:cubicBezTo>
                    <a:lnTo>
                      <a:pt x="1346" y="21275"/>
                    </a:lnTo>
                    <a:cubicBezTo>
                      <a:pt x="1192" y="21428"/>
                      <a:pt x="998" y="21504"/>
                      <a:pt x="804" y="21504"/>
                    </a:cubicBezTo>
                    <a:close/>
                    <a:moveTo>
                      <a:pt x="804" y="2150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4" name="AutoShape 85">
                <a:extLst>
                  <a:ext uri="{FF2B5EF4-FFF2-40B4-BE49-F238E27FC236}">
                    <a16:creationId xmlns:a16="http://schemas.microsoft.com/office/drawing/2014/main" id="{0097D69F-737D-4F7E-9810-3A2B09F8D206}"/>
                  </a:ext>
                </a:extLst>
              </p:cNvPr>
              <p:cNvSpPr/>
              <p:nvPr/>
            </p:nvSpPr>
            <p:spPr bwMode="auto">
              <a:xfrm>
                <a:off x="5982670" y="4023789"/>
                <a:ext cx="493005" cy="56749"/>
              </a:xfrm>
              <a:custGeom>
                <a:avLst/>
                <a:gdLst/>
                <a:ahLst/>
                <a:cxnLst/>
                <a:rect l="0" t="0" r="r" b="b"/>
                <a:pathLst>
                  <a:path w="21564" h="21434">
                    <a:moveTo>
                      <a:pt x="21100" y="21434"/>
                    </a:moveTo>
                    <a:cubicBezTo>
                      <a:pt x="21088" y="21434"/>
                      <a:pt x="21076" y="21431"/>
                      <a:pt x="21064" y="21423"/>
                    </a:cubicBezTo>
                    <a:lnTo>
                      <a:pt x="430" y="8008"/>
                    </a:lnTo>
                    <a:cubicBezTo>
                      <a:pt x="174" y="7843"/>
                      <a:pt x="-18" y="5916"/>
                      <a:pt x="1" y="3709"/>
                    </a:cubicBezTo>
                    <a:cubicBezTo>
                      <a:pt x="20" y="1504"/>
                      <a:pt x="242" y="-166"/>
                      <a:pt x="500" y="13"/>
                    </a:cubicBezTo>
                    <a:lnTo>
                      <a:pt x="21134" y="13425"/>
                    </a:lnTo>
                    <a:cubicBezTo>
                      <a:pt x="21390" y="13591"/>
                      <a:pt x="21582" y="15518"/>
                      <a:pt x="21563" y="17725"/>
                    </a:cubicBezTo>
                    <a:cubicBezTo>
                      <a:pt x="21545" y="19833"/>
                      <a:pt x="21340" y="21434"/>
                      <a:pt x="21100" y="21434"/>
                    </a:cubicBezTo>
                    <a:close/>
                    <a:moveTo>
                      <a:pt x="21100" y="2143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5" name="AutoShape 86">
                <a:extLst>
                  <a:ext uri="{FF2B5EF4-FFF2-40B4-BE49-F238E27FC236}">
                    <a16:creationId xmlns:a16="http://schemas.microsoft.com/office/drawing/2014/main" id="{3B3174B0-24EE-4F8A-91DF-01B87B437DE4}"/>
                  </a:ext>
                </a:extLst>
              </p:cNvPr>
              <p:cNvSpPr/>
              <p:nvPr/>
            </p:nvSpPr>
            <p:spPr bwMode="auto">
              <a:xfrm>
                <a:off x="4918629" y="2732753"/>
                <a:ext cx="503646" cy="709361"/>
              </a:xfrm>
              <a:custGeom>
                <a:avLst/>
                <a:gdLst/>
                <a:ahLst/>
                <a:cxnLst/>
                <a:rect l="0" t="0" r="r" b="b"/>
                <a:pathLst>
                  <a:path w="21477" h="21556">
                    <a:moveTo>
                      <a:pt x="453" y="21556"/>
                    </a:moveTo>
                    <a:cubicBezTo>
                      <a:pt x="363" y="21556"/>
                      <a:pt x="272" y="21537"/>
                      <a:pt x="193" y="21498"/>
                    </a:cubicBezTo>
                    <a:cubicBezTo>
                      <a:pt x="-12" y="21395"/>
                      <a:pt x="-62" y="21193"/>
                      <a:pt x="82" y="21047"/>
                    </a:cubicBezTo>
                    <a:lnTo>
                      <a:pt x="20651" y="138"/>
                    </a:lnTo>
                    <a:cubicBezTo>
                      <a:pt x="20795" y="-8"/>
                      <a:pt x="21078" y="-44"/>
                      <a:pt x="21283" y="59"/>
                    </a:cubicBezTo>
                    <a:cubicBezTo>
                      <a:pt x="21488" y="161"/>
                      <a:pt x="21538" y="363"/>
                      <a:pt x="21394" y="509"/>
                    </a:cubicBezTo>
                    <a:lnTo>
                      <a:pt x="825" y="21418"/>
                    </a:lnTo>
                    <a:cubicBezTo>
                      <a:pt x="737" y="21508"/>
                      <a:pt x="596" y="21556"/>
                      <a:pt x="453" y="21556"/>
                    </a:cubicBezTo>
                    <a:close/>
                    <a:moveTo>
                      <a:pt x="453" y="2155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6" name="AutoShape 88">
                <a:extLst>
                  <a:ext uri="{FF2B5EF4-FFF2-40B4-BE49-F238E27FC236}">
                    <a16:creationId xmlns:a16="http://schemas.microsoft.com/office/drawing/2014/main" id="{59E7619F-162E-482B-8CE5-EE18E1A0D12A}"/>
                  </a:ext>
                </a:extLst>
              </p:cNvPr>
              <p:cNvSpPr/>
              <p:nvPr/>
            </p:nvSpPr>
            <p:spPr bwMode="auto">
              <a:xfrm>
                <a:off x="8160406" y="2413541"/>
                <a:ext cx="531134" cy="652612"/>
              </a:xfrm>
              <a:custGeom>
                <a:avLst/>
                <a:gdLst/>
                <a:ahLst/>
                <a:cxnLst/>
                <a:rect l="0" t="0" r="r" b="b"/>
                <a:pathLst>
                  <a:path w="21493" h="21556">
                    <a:moveTo>
                      <a:pt x="429" y="21556"/>
                    </a:moveTo>
                    <a:cubicBezTo>
                      <a:pt x="334" y="21556"/>
                      <a:pt x="239" y="21530"/>
                      <a:pt x="159" y="21478"/>
                    </a:cubicBezTo>
                    <a:cubicBezTo>
                      <a:pt x="-25" y="21356"/>
                      <a:pt x="-54" y="21134"/>
                      <a:pt x="95" y="20984"/>
                    </a:cubicBezTo>
                    <a:lnTo>
                      <a:pt x="20728" y="131"/>
                    </a:lnTo>
                    <a:cubicBezTo>
                      <a:pt x="20877" y="-20"/>
                      <a:pt x="21149" y="-44"/>
                      <a:pt x="21333" y="78"/>
                    </a:cubicBezTo>
                    <a:cubicBezTo>
                      <a:pt x="21518" y="200"/>
                      <a:pt x="21546" y="422"/>
                      <a:pt x="21397" y="572"/>
                    </a:cubicBezTo>
                    <a:lnTo>
                      <a:pt x="764" y="21425"/>
                    </a:lnTo>
                    <a:cubicBezTo>
                      <a:pt x="679" y="21511"/>
                      <a:pt x="554" y="21556"/>
                      <a:pt x="429" y="21556"/>
                    </a:cubicBezTo>
                    <a:close/>
                    <a:moveTo>
                      <a:pt x="429" y="2155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7" name="AutoShape 89">
                <a:extLst>
                  <a:ext uri="{FF2B5EF4-FFF2-40B4-BE49-F238E27FC236}">
                    <a16:creationId xmlns:a16="http://schemas.microsoft.com/office/drawing/2014/main" id="{09604441-1B7F-488D-83C2-27B2FA30682C}"/>
                  </a:ext>
                </a:extLst>
              </p:cNvPr>
              <p:cNvSpPr/>
              <p:nvPr/>
            </p:nvSpPr>
            <p:spPr bwMode="auto">
              <a:xfrm>
                <a:off x="8188780" y="3186743"/>
                <a:ext cx="453104" cy="213695"/>
              </a:xfrm>
              <a:custGeom>
                <a:avLst/>
                <a:gdLst/>
                <a:ahLst/>
                <a:cxnLst/>
                <a:rect l="0" t="0" r="r" b="b"/>
                <a:pathLst>
                  <a:path w="21459" h="21452">
                    <a:moveTo>
                      <a:pt x="20947" y="21452"/>
                    </a:moveTo>
                    <a:cubicBezTo>
                      <a:pt x="20877" y="21452"/>
                      <a:pt x="20806" y="21422"/>
                      <a:pt x="20738" y="21358"/>
                    </a:cubicBezTo>
                    <a:lnTo>
                      <a:pt x="301" y="2052"/>
                    </a:lnTo>
                    <a:cubicBezTo>
                      <a:pt x="44" y="1808"/>
                      <a:pt x="-71" y="1173"/>
                      <a:pt x="45" y="633"/>
                    </a:cubicBezTo>
                    <a:cubicBezTo>
                      <a:pt x="160" y="93"/>
                      <a:pt x="464" y="-148"/>
                      <a:pt x="720" y="95"/>
                    </a:cubicBezTo>
                    <a:lnTo>
                      <a:pt x="21157" y="19401"/>
                    </a:lnTo>
                    <a:cubicBezTo>
                      <a:pt x="21414" y="19644"/>
                      <a:pt x="21529" y="20279"/>
                      <a:pt x="21413" y="20819"/>
                    </a:cubicBezTo>
                    <a:cubicBezTo>
                      <a:pt x="21328" y="21217"/>
                      <a:pt x="21142" y="21452"/>
                      <a:pt x="20947" y="21452"/>
                    </a:cubicBezTo>
                    <a:close/>
                    <a:moveTo>
                      <a:pt x="20947" y="2145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8" name="AutoShape 90">
                <a:extLst>
                  <a:ext uri="{FF2B5EF4-FFF2-40B4-BE49-F238E27FC236}">
                    <a16:creationId xmlns:a16="http://schemas.microsoft.com/office/drawing/2014/main" id="{C3653434-CB05-45C8-8EA8-8A74661B4CC3}"/>
                  </a:ext>
                </a:extLst>
              </p:cNvPr>
              <p:cNvSpPr/>
              <p:nvPr/>
            </p:nvSpPr>
            <p:spPr bwMode="auto">
              <a:xfrm>
                <a:off x="8217155" y="3505955"/>
                <a:ext cx="422956" cy="284631"/>
              </a:xfrm>
              <a:custGeom>
                <a:avLst/>
                <a:gdLst/>
                <a:ahLst/>
                <a:cxnLst/>
                <a:rect l="0" t="0" r="r" b="b"/>
                <a:pathLst>
                  <a:path w="21453" h="21491">
                    <a:moveTo>
                      <a:pt x="528" y="21491"/>
                    </a:moveTo>
                    <a:cubicBezTo>
                      <a:pt x="356" y="21491"/>
                      <a:pt x="188" y="21366"/>
                      <a:pt x="87" y="21136"/>
                    </a:cubicBezTo>
                    <a:cubicBezTo>
                      <a:pt x="-73" y="20772"/>
                      <a:pt x="-5" y="20285"/>
                      <a:pt x="239" y="20047"/>
                    </a:cubicBezTo>
                    <a:lnTo>
                      <a:pt x="20637" y="128"/>
                    </a:lnTo>
                    <a:cubicBezTo>
                      <a:pt x="20881" y="-109"/>
                      <a:pt x="21208" y="-9"/>
                      <a:pt x="21367" y="355"/>
                    </a:cubicBezTo>
                    <a:cubicBezTo>
                      <a:pt x="21527" y="718"/>
                      <a:pt x="21459" y="1205"/>
                      <a:pt x="21215" y="1443"/>
                    </a:cubicBezTo>
                    <a:lnTo>
                      <a:pt x="817" y="21363"/>
                    </a:lnTo>
                    <a:cubicBezTo>
                      <a:pt x="728" y="21450"/>
                      <a:pt x="627" y="21491"/>
                      <a:pt x="528" y="21491"/>
                    </a:cubicBezTo>
                    <a:close/>
                    <a:moveTo>
                      <a:pt x="528" y="2149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9" name="AutoShape 91">
                <a:extLst>
                  <a:ext uri="{FF2B5EF4-FFF2-40B4-BE49-F238E27FC236}">
                    <a16:creationId xmlns:a16="http://schemas.microsoft.com/office/drawing/2014/main" id="{53B6F543-4CC2-4E2A-BA1E-0491C7FFFC6E}"/>
                  </a:ext>
                </a:extLst>
              </p:cNvPr>
              <p:cNvSpPr/>
              <p:nvPr/>
            </p:nvSpPr>
            <p:spPr bwMode="auto">
              <a:xfrm>
                <a:off x="5911734" y="4208223"/>
                <a:ext cx="794484" cy="524927"/>
              </a:xfrm>
              <a:custGeom>
                <a:avLst/>
                <a:gdLst/>
                <a:ahLst/>
                <a:cxnLst/>
                <a:rect l="0" t="0" r="r" b="b"/>
                <a:pathLst>
                  <a:path w="21520" h="21539">
                    <a:moveTo>
                      <a:pt x="21231" y="21539"/>
                    </a:moveTo>
                    <a:cubicBezTo>
                      <a:pt x="21177" y="21539"/>
                      <a:pt x="21123" y="21516"/>
                      <a:pt x="21074" y="21468"/>
                    </a:cubicBezTo>
                    <a:lnTo>
                      <a:pt x="131" y="803"/>
                    </a:lnTo>
                    <a:cubicBezTo>
                      <a:pt x="-2" y="671"/>
                      <a:pt x="-40" y="400"/>
                      <a:pt x="47" y="199"/>
                    </a:cubicBezTo>
                    <a:cubicBezTo>
                      <a:pt x="134" y="-3"/>
                      <a:pt x="312" y="-61"/>
                      <a:pt x="446" y="71"/>
                    </a:cubicBezTo>
                    <a:lnTo>
                      <a:pt x="21389" y="20737"/>
                    </a:lnTo>
                    <a:cubicBezTo>
                      <a:pt x="21522" y="20868"/>
                      <a:pt x="21560" y="21139"/>
                      <a:pt x="21473" y="21341"/>
                    </a:cubicBezTo>
                    <a:cubicBezTo>
                      <a:pt x="21418" y="21469"/>
                      <a:pt x="21325" y="21539"/>
                      <a:pt x="21231" y="21539"/>
                    </a:cubicBezTo>
                    <a:close/>
                    <a:moveTo>
                      <a:pt x="21231" y="2153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0" name="AutoShape 93">
                <a:extLst>
                  <a:ext uri="{FF2B5EF4-FFF2-40B4-BE49-F238E27FC236}">
                    <a16:creationId xmlns:a16="http://schemas.microsoft.com/office/drawing/2014/main" id="{8D4EEB69-6D37-4B65-86D5-7840EFC59E9C}"/>
                  </a:ext>
                </a:extLst>
              </p:cNvPr>
              <p:cNvSpPr/>
              <p:nvPr/>
            </p:nvSpPr>
            <p:spPr bwMode="auto">
              <a:xfrm>
                <a:off x="6394099" y="335115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1" name="AutoShape 95">
                <a:extLst>
                  <a:ext uri="{FF2B5EF4-FFF2-40B4-BE49-F238E27FC236}">
                    <a16:creationId xmlns:a16="http://schemas.microsoft.com/office/drawing/2014/main" id="{24597B42-FC45-4F60-AA8B-0C9A7BB423C4}"/>
                  </a:ext>
                </a:extLst>
              </p:cNvPr>
              <p:cNvSpPr/>
              <p:nvPr/>
            </p:nvSpPr>
            <p:spPr bwMode="auto">
              <a:xfrm>
                <a:off x="3882962" y="5002706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2" name="AutoShape 100">
                <a:extLst>
                  <a:ext uri="{FF2B5EF4-FFF2-40B4-BE49-F238E27FC236}">
                    <a16:creationId xmlns:a16="http://schemas.microsoft.com/office/drawing/2014/main" id="{FC34931E-B17C-423E-81DE-4BE2FD07AEB4}"/>
                  </a:ext>
                </a:extLst>
              </p:cNvPr>
              <p:cNvSpPr/>
              <p:nvPr/>
            </p:nvSpPr>
            <p:spPr bwMode="auto">
              <a:xfrm>
                <a:off x="8791737" y="3825168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3" name="AutoShape 101">
                <a:extLst>
                  <a:ext uri="{FF2B5EF4-FFF2-40B4-BE49-F238E27FC236}">
                    <a16:creationId xmlns:a16="http://schemas.microsoft.com/office/drawing/2014/main" id="{BE908CD1-5BCD-4517-81BE-BE195F75B5D8}"/>
                  </a:ext>
                </a:extLst>
              </p:cNvPr>
              <p:cNvSpPr/>
              <p:nvPr/>
            </p:nvSpPr>
            <p:spPr bwMode="auto">
              <a:xfrm>
                <a:off x="8614397" y="4832459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4" name="AutoShape 102">
                <a:extLst>
                  <a:ext uri="{FF2B5EF4-FFF2-40B4-BE49-F238E27FC236}">
                    <a16:creationId xmlns:a16="http://schemas.microsoft.com/office/drawing/2014/main" id="{124B7DBC-6D73-49D0-867B-654237139B04}"/>
                  </a:ext>
                </a:extLst>
              </p:cNvPr>
              <p:cNvSpPr/>
              <p:nvPr/>
            </p:nvSpPr>
            <p:spPr bwMode="auto">
              <a:xfrm>
                <a:off x="8238435" y="1108317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5" name="AutoShape 103">
                <a:extLst>
                  <a:ext uri="{FF2B5EF4-FFF2-40B4-BE49-F238E27FC236}">
                    <a16:creationId xmlns:a16="http://schemas.microsoft.com/office/drawing/2014/main" id="{217D8B0B-9465-4CB7-B90D-FDF28603BB87}"/>
                  </a:ext>
                </a:extLst>
              </p:cNvPr>
              <p:cNvSpPr/>
              <p:nvPr/>
            </p:nvSpPr>
            <p:spPr bwMode="auto">
              <a:xfrm>
                <a:off x="8869766" y="129399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6" name="AutoShape 104">
                <a:extLst>
                  <a:ext uri="{FF2B5EF4-FFF2-40B4-BE49-F238E27FC236}">
                    <a16:creationId xmlns:a16="http://schemas.microsoft.com/office/drawing/2014/main" id="{C993E3F4-99A1-4B38-8C76-B70ED09027BD}"/>
                  </a:ext>
                </a:extLst>
              </p:cNvPr>
              <p:cNvSpPr/>
              <p:nvPr/>
            </p:nvSpPr>
            <p:spPr bwMode="auto">
              <a:xfrm>
                <a:off x="8359026" y="186149"/>
                <a:ext cx="572809" cy="267784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381" y="0"/>
                    </a:moveTo>
                    <a:lnTo>
                      <a:pt x="21600" y="1042"/>
                    </a:lnTo>
                    <a:lnTo>
                      <a:pt x="219" y="21600"/>
                    </a:lnTo>
                    <a:lnTo>
                      <a:pt x="0" y="20558"/>
                    </a:lnTo>
                    <a:close/>
                    <a:moveTo>
                      <a:pt x="2138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7" name="AutoShape 105">
                <a:extLst>
                  <a:ext uri="{FF2B5EF4-FFF2-40B4-BE49-F238E27FC236}">
                    <a16:creationId xmlns:a16="http://schemas.microsoft.com/office/drawing/2014/main" id="{429AC4D8-1B27-4CE7-9B4B-0054AB0C7683}"/>
                  </a:ext>
                </a:extLst>
              </p:cNvPr>
              <p:cNvSpPr/>
              <p:nvPr/>
            </p:nvSpPr>
            <p:spPr bwMode="auto">
              <a:xfrm>
                <a:off x="6897744" y="164868"/>
                <a:ext cx="126799" cy="33783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284" y="0"/>
                    </a:moveTo>
                    <a:lnTo>
                      <a:pt x="21600" y="21308"/>
                    </a:lnTo>
                    <a:lnTo>
                      <a:pt x="19316" y="21600"/>
                    </a:lnTo>
                    <a:lnTo>
                      <a:pt x="0" y="292"/>
                    </a:lnTo>
                    <a:close/>
                    <a:moveTo>
                      <a:pt x="228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8" name="AutoShape 106">
                <a:extLst>
                  <a:ext uri="{FF2B5EF4-FFF2-40B4-BE49-F238E27FC236}">
                    <a16:creationId xmlns:a16="http://schemas.microsoft.com/office/drawing/2014/main" id="{653BFA0E-3E3F-4589-B144-51DA0BBDA431}"/>
                  </a:ext>
                </a:extLst>
              </p:cNvPr>
              <p:cNvSpPr/>
              <p:nvPr/>
            </p:nvSpPr>
            <p:spPr bwMode="auto">
              <a:xfrm>
                <a:off x="6465034" y="420237"/>
                <a:ext cx="382168" cy="21103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374" y="0"/>
                    </a:moveTo>
                    <a:lnTo>
                      <a:pt x="21600" y="20317"/>
                    </a:lnTo>
                    <a:lnTo>
                      <a:pt x="21226" y="21600"/>
                    </a:lnTo>
                    <a:lnTo>
                      <a:pt x="0" y="1283"/>
                    </a:lnTo>
                    <a:close/>
                    <a:moveTo>
                      <a:pt x="37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9" name="AutoShape 107">
                <a:extLst>
                  <a:ext uri="{FF2B5EF4-FFF2-40B4-BE49-F238E27FC236}">
                    <a16:creationId xmlns:a16="http://schemas.microsoft.com/office/drawing/2014/main" id="{C879C702-D421-4F09-B29B-2907C00F33D8}"/>
                  </a:ext>
                </a:extLst>
              </p:cNvPr>
              <p:cNvSpPr/>
              <p:nvPr/>
            </p:nvSpPr>
            <p:spPr bwMode="auto">
              <a:xfrm>
                <a:off x="5713112" y="1646545"/>
                <a:ext cx="126799" cy="42295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9274" y="0"/>
                    </a:moveTo>
                    <a:lnTo>
                      <a:pt x="21600" y="190"/>
                    </a:lnTo>
                    <a:lnTo>
                      <a:pt x="2326" y="21600"/>
                    </a:lnTo>
                    <a:lnTo>
                      <a:pt x="0" y="21410"/>
                    </a:lnTo>
                    <a:close/>
                    <a:moveTo>
                      <a:pt x="1927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0" name="AutoShape 111">
                <a:extLst>
                  <a:ext uri="{FF2B5EF4-FFF2-40B4-BE49-F238E27FC236}">
                    <a16:creationId xmlns:a16="http://schemas.microsoft.com/office/drawing/2014/main" id="{95CE4170-BEEA-43D1-BED9-A93F9C109BDA}"/>
                  </a:ext>
                </a:extLst>
              </p:cNvPr>
              <p:cNvSpPr/>
              <p:nvPr/>
            </p:nvSpPr>
            <p:spPr bwMode="auto">
              <a:xfrm>
                <a:off x="4046115" y="4257877"/>
                <a:ext cx="237636" cy="25005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664" y="21600"/>
                    </a:moveTo>
                    <a:lnTo>
                      <a:pt x="0" y="839"/>
                    </a:lnTo>
                    <a:lnTo>
                      <a:pt x="935" y="0"/>
                    </a:lnTo>
                    <a:lnTo>
                      <a:pt x="21600" y="20761"/>
                    </a:lnTo>
                    <a:close/>
                    <a:moveTo>
                      <a:pt x="20664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1" name="AutoShape 112">
                <a:extLst>
                  <a:ext uri="{FF2B5EF4-FFF2-40B4-BE49-F238E27FC236}">
                    <a16:creationId xmlns:a16="http://schemas.microsoft.com/office/drawing/2014/main" id="{3B6F1228-7829-4F8E-98E1-9464F6A8E5A5}"/>
                  </a:ext>
                </a:extLst>
              </p:cNvPr>
              <p:cNvSpPr/>
              <p:nvPr/>
            </p:nvSpPr>
            <p:spPr bwMode="auto">
              <a:xfrm>
                <a:off x="3939711" y="4683493"/>
                <a:ext cx="313006" cy="38660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777" y="21600"/>
                    </a:moveTo>
                    <a:lnTo>
                      <a:pt x="0" y="21105"/>
                    </a:lnTo>
                    <a:lnTo>
                      <a:pt x="20823" y="0"/>
                    </a:lnTo>
                    <a:lnTo>
                      <a:pt x="21600" y="495"/>
                    </a:lnTo>
                    <a:close/>
                    <a:moveTo>
                      <a:pt x="777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2" name="AutoShape 113">
                <a:extLst>
                  <a:ext uri="{FF2B5EF4-FFF2-40B4-BE49-F238E27FC236}">
                    <a16:creationId xmlns:a16="http://schemas.microsoft.com/office/drawing/2014/main" id="{E67D1E76-F24A-46BC-A24C-524B5D17CFFC}"/>
                  </a:ext>
                </a:extLst>
              </p:cNvPr>
              <p:cNvSpPr/>
              <p:nvPr/>
            </p:nvSpPr>
            <p:spPr bwMode="auto">
              <a:xfrm>
                <a:off x="5755674" y="4307532"/>
                <a:ext cx="41675" cy="30857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4424" y="21600"/>
                    </a:moveTo>
                    <a:lnTo>
                      <a:pt x="0" y="101"/>
                    </a:lnTo>
                    <a:lnTo>
                      <a:pt x="7176" y="0"/>
                    </a:lnTo>
                    <a:lnTo>
                      <a:pt x="21600" y="21499"/>
                    </a:lnTo>
                    <a:close/>
                    <a:moveTo>
                      <a:pt x="14424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3" name="AutoShape 114">
                <a:extLst>
                  <a:ext uri="{FF2B5EF4-FFF2-40B4-BE49-F238E27FC236}">
                    <a16:creationId xmlns:a16="http://schemas.microsoft.com/office/drawing/2014/main" id="{85666A1A-8773-4804-9BBE-121DEF156537}"/>
                  </a:ext>
                </a:extLst>
              </p:cNvPr>
              <p:cNvSpPr/>
              <p:nvPr/>
            </p:nvSpPr>
            <p:spPr bwMode="auto">
              <a:xfrm>
                <a:off x="7280799" y="4804085"/>
                <a:ext cx="250050" cy="20926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821" y="0"/>
                    </a:moveTo>
                    <a:lnTo>
                      <a:pt x="21600" y="1128"/>
                    </a:lnTo>
                    <a:lnTo>
                      <a:pt x="779" y="21600"/>
                    </a:lnTo>
                    <a:lnTo>
                      <a:pt x="0" y="20472"/>
                    </a:lnTo>
                    <a:close/>
                    <a:moveTo>
                      <a:pt x="2082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4" name="AutoShape 115">
                <a:extLst>
                  <a:ext uri="{FF2B5EF4-FFF2-40B4-BE49-F238E27FC236}">
                    <a16:creationId xmlns:a16="http://schemas.microsoft.com/office/drawing/2014/main" id="{1ED2028A-5824-49AE-9217-D32E82EEE60A}"/>
                  </a:ext>
                </a:extLst>
              </p:cNvPr>
              <p:cNvSpPr/>
              <p:nvPr/>
            </p:nvSpPr>
            <p:spPr bwMode="auto">
              <a:xfrm>
                <a:off x="8763362" y="3576891"/>
                <a:ext cx="91330" cy="30768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3235" y="0"/>
                    </a:moveTo>
                    <a:lnTo>
                      <a:pt x="21600" y="21354"/>
                    </a:lnTo>
                    <a:lnTo>
                      <a:pt x="18365" y="21600"/>
                    </a:lnTo>
                    <a:lnTo>
                      <a:pt x="0" y="246"/>
                    </a:lnTo>
                    <a:close/>
                    <a:moveTo>
                      <a:pt x="323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5" name="AutoShape 116">
                <a:extLst>
                  <a:ext uri="{FF2B5EF4-FFF2-40B4-BE49-F238E27FC236}">
                    <a16:creationId xmlns:a16="http://schemas.microsoft.com/office/drawing/2014/main" id="{94862AD5-BC05-4397-A8C1-107DFD004049}"/>
                  </a:ext>
                </a:extLst>
              </p:cNvPr>
              <p:cNvSpPr/>
              <p:nvPr/>
            </p:nvSpPr>
            <p:spPr bwMode="auto">
              <a:xfrm>
                <a:off x="8543460" y="4633838"/>
                <a:ext cx="140099" cy="26157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953" y="0"/>
                    </a:moveTo>
                    <a:lnTo>
                      <a:pt x="21600" y="21076"/>
                    </a:lnTo>
                    <a:lnTo>
                      <a:pt x="19647" y="21600"/>
                    </a:lnTo>
                    <a:lnTo>
                      <a:pt x="0" y="524"/>
                    </a:lnTo>
                    <a:close/>
                    <a:moveTo>
                      <a:pt x="1953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6" name="AutoShape 117">
                <a:extLst>
                  <a:ext uri="{FF2B5EF4-FFF2-40B4-BE49-F238E27FC236}">
                    <a16:creationId xmlns:a16="http://schemas.microsoft.com/office/drawing/2014/main" id="{230E1A50-0EC7-490D-A95B-86BF384F48AE}"/>
                  </a:ext>
                </a:extLst>
              </p:cNvPr>
              <p:cNvSpPr/>
              <p:nvPr/>
            </p:nvSpPr>
            <p:spPr bwMode="auto">
              <a:xfrm>
                <a:off x="7819913" y="2094327"/>
                <a:ext cx="161380" cy="34581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734" y="0"/>
                    </a:moveTo>
                    <a:lnTo>
                      <a:pt x="21600" y="21245"/>
                    </a:lnTo>
                    <a:lnTo>
                      <a:pt x="19866" y="21600"/>
                    </a:lnTo>
                    <a:lnTo>
                      <a:pt x="0" y="355"/>
                    </a:lnTo>
                    <a:close/>
                    <a:moveTo>
                      <a:pt x="173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7" name="AutoShape 118">
                <a:extLst>
                  <a:ext uri="{FF2B5EF4-FFF2-40B4-BE49-F238E27FC236}">
                    <a16:creationId xmlns:a16="http://schemas.microsoft.com/office/drawing/2014/main" id="{B571B097-AA62-4762-A42D-2AF9E77F8471}"/>
                  </a:ext>
                </a:extLst>
              </p:cNvPr>
              <p:cNvSpPr/>
              <p:nvPr/>
            </p:nvSpPr>
            <p:spPr bwMode="auto">
              <a:xfrm>
                <a:off x="7869568" y="1165066"/>
                <a:ext cx="435370" cy="48413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076" y="0"/>
                    </a:moveTo>
                    <a:lnTo>
                      <a:pt x="21600" y="422"/>
                    </a:lnTo>
                    <a:lnTo>
                      <a:pt x="524" y="21600"/>
                    </a:lnTo>
                    <a:lnTo>
                      <a:pt x="0" y="21178"/>
                    </a:lnTo>
                    <a:close/>
                    <a:moveTo>
                      <a:pt x="21076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8" name="AutoShape 119">
                <a:extLst>
                  <a:ext uri="{FF2B5EF4-FFF2-40B4-BE49-F238E27FC236}">
                    <a16:creationId xmlns:a16="http://schemas.microsoft.com/office/drawing/2014/main" id="{5A6201CF-676B-4CD5-A506-3A5F806651B9}"/>
                  </a:ext>
                </a:extLst>
              </p:cNvPr>
              <p:cNvSpPr/>
              <p:nvPr/>
            </p:nvSpPr>
            <p:spPr bwMode="auto">
              <a:xfrm>
                <a:off x="7201883" y="1037381"/>
                <a:ext cx="345812" cy="58167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767" y="0"/>
                    </a:moveTo>
                    <a:lnTo>
                      <a:pt x="21600" y="21335"/>
                    </a:lnTo>
                    <a:lnTo>
                      <a:pt x="20833" y="21600"/>
                    </a:lnTo>
                    <a:lnTo>
                      <a:pt x="0" y="265"/>
                    </a:lnTo>
                    <a:close/>
                    <a:moveTo>
                      <a:pt x="767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9" name="AutoShape 120">
                <a:extLst>
                  <a:ext uri="{FF2B5EF4-FFF2-40B4-BE49-F238E27FC236}">
                    <a16:creationId xmlns:a16="http://schemas.microsoft.com/office/drawing/2014/main" id="{1AB077AA-9D83-4CB0-B8FE-DEB9B04B8677}"/>
                  </a:ext>
                </a:extLst>
              </p:cNvPr>
              <p:cNvSpPr/>
              <p:nvPr/>
            </p:nvSpPr>
            <p:spPr bwMode="auto">
              <a:xfrm>
                <a:off x="6791340" y="2633442"/>
                <a:ext cx="296158" cy="57369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925" y="0"/>
                    </a:moveTo>
                    <a:lnTo>
                      <a:pt x="21600" y="21361"/>
                    </a:lnTo>
                    <a:lnTo>
                      <a:pt x="20675" y="21600"/>
                    </a:lnTo>
                    <a:lnTo>
                      <a:pt x="0" y="239"/>
                    </a:lnTo>
                    <a:close/>
                    <a:moveTo>
                      <a:pt x="92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0" name="AutoShape 122">
                <a:extLst>
                  <a:ext uri="{FF2B5EF4-FFF2-40B4-BE49-F238E27FC236}">
                    <a16:creationId xmlns:a16="http://schemas.microsoft.com/office/drawing/2014/main" id="{1F27DF13-628C-4CB5-9393-4A4D96162D7F}"/>
                  </a:ext>
                </a:extLst>
              </p:cNvPr>
              <p:cNvSpPr/>
              <p:nvPr/>
            </p:nvSpPr>
            <p:spPr bwMode="auto">
              <a:xfrm>
                <a:off x="8188780" y="3030684"/>
                <a:ext cx="673006" cy="77143"/>
              </a:xfrm>
              <a:custGeom>
                <a:avLst/>
                <a:gdLst/>
                <a:ahLst/>
                <a:cxnLst/>
                <a:rect l="0" t="0" r="r" b="b"/>
                <a:pathLst>
                  <a:path w="21578" h="21510">
                    <a:moveTo>
                      <a:pt x="227" y="21510"/>
                    </a:moveTo>
                    <a:cubicBezTo>
                      <a:pt x="111" y="21510"/>
                      <a:pt x="13" y="20753"/>
                      <a:pt x="1" y="19744"/>
                    </a:cubicBezTo>
                    <a:cubicBezTo>
                      <a:pt x="-11" y="18668"/>
                      <a:pt x="81" y="17712"/>
                      <a:pt x="205" y="17609"/>
                    </a:cubicBezTo>
                    <a:lnTo>
                      <a:pt x="21329" y="8"/>
                    </a:lnTo>
                    <a:cubicBezTo>
                      <a:pt x="21456" y="-90"/>
                      <a:pt x="21565" y="690"/>
                      <a:pt x="21577" y="1764"/>
                    </a:cubicBezTo>
                    <a:cubicBezTo>
                      <a:pt x="21589" y="2840"/>
                      <a:pt x="21497" y="3796"/>
                      <a:pt x="21373" y="3899"/>
                    </a:cubicBezTo>
                    <a:lnTo>
                      <a:pt x="249" y="21500"/>
                    </a:lnTo>
                    <a:cubicBezTo>
                      <a:pt x="242" y="21506"/>
                      <a:pt x="234" y="21510"/>
                      <a:pt x="227" y="21510"/>
                    </a:cubicBezTo>
                    <a:close/>
                    <a:moveTo>
                      <a:pt x="227" y="2151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1" name="AutoShape 123">
                <a:extLst>
                  <a:ext uri="{FF2B5EF4-FFF2-40B4-BE49-F238E27FC236}">
                    <a16:creationId xmlns:a16="http://schemas.microsoft.com/office/drawing/2014/main" id="{62E3B3F9-6B3E-4626-A44B-3CD3A48BCC4D}"/>
                  </a:ext>
                </a:extLst>
              </p:cNvPr>
              <p:cNvSpPr/>
              <p:nvPr/>
            </p:nvSpPr>
            <p:spPr bwMode="auto">
              <a:xfrm>
                <a:off x="8798830" y="3108713"/>
                <a:ext cx="99310" cy="240296"/>
              </a:xfrm>
              <a:custGeom>
                <a:avLst/>
                <a:gdLst/>
                <a:ahLst/>
                <a:cxnLst/>
                <a:rect l="0" t="0" r="r" b="b"/>
                <a:pathLst>
                  <a:path w="21208" h="21519">
                    <a:moveTo>
                      <a:pt x="1516" y="21519"/>
                    </a:moveTo>
                    <a:cubicBezTo>
                      <a:pt x="1339" y="21519"/>
                      <a:pt x="1160" y="21506"/>
                      <a:pt x="983" y="21478"/>
                    </a:cubicBezTo>
                    <a:cubicBezTo>
                      <a:pt x="199" y="21356"/>
                      <a:pt x="-196" y="20991"/>
                      <a:pt x="96" y="20663"/>
                    </a:cubicBezTo>
                    <a:lnTo>
                      <a:pt x="18274" y="410"/>
                    </a:lnTo>
                    <a:cubicBezTo>
                      <a:pt x="18568" y="82"/>
                      <a:pt x="19442" y="-81"/>
                      <a:pt x="20225" y="40"/>
                    </a:cubicBezTo>
                    <a:cubicBezTo>
                      <a:pt x="21009" y="163"/>
                      <a:pt x="21404" y="528"/>
                      <a:pt x="21112" y="855"/>
                    </a:cubicBezTo>
                    <a:lnTo>
                      <a:pt x="2934" y="21108"/>
                    </a:lnTo>
                    <a:cubicBezTo>
                      <a:pt x="2706" y="21363"/>
                      <a:pt x="2128" y="21519"/>
                      <a:pt x="1516" y="21519"/>
                    </a:cubicBezTo>
                    <a:close/>
                    <a:moveTo>
                      <a:pt x="1516" y="2151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2" name="AutoShape 124">
                <a:extLst>
                  <a:ext uri="{FF2B5EF4-FFF2-40B4-BE49-F238E27FC236}">
                    <a16:creationId xmlns:a16="http://schemas.microsoft.com/office/drawing/2014/main" id="{35C38219-0A86-45E1-B4A8-3387131A49D5}"/>
                  </a:ext>
                </a:extLst>
              </p:cNvPr>
              <p:cNvSpPr/>
              <p:nvPr/>
            </p:nvSpPr>
            <p:spPr bwMode="auto">
              <a:xfrm>
                <a:off x="8664051" y="1611963"/>
                <a:ext cx="170247" cy="106404"/>
              </a:xfrm>
              <a:custGeom>
                <a:avLst/>
                <a:gdLst/>
                <a:ahLst/>
                <a:cxnLst/>
                <a:rect l="0" t="0" r="r" b="b"/>
                <a:pathLst>
                  <a:path w="21349" h="21399">
                    <a:moveTo>
                      <a:pt x="890" y="21399"/>
                    </a:moveTo>
                    <a:cubicBezTo>
                      <a:pt x="586" y="21399"/>
                      <a:pt x="289" y="21149"/>
                      <a:pt x="123" y="20699"/>
                    </a:cubicBezTo>
                    <a:cubicBezTo>
                      <a:pt x="-126" y="20019"/>
                      <a:pt x="14" y="19145"/>
                      <a:pt x="437" y="18744"/>
                    </a:cubicBezTo>
                    <a:lnTo>
                      <a:pt x="20006" y="198"/>
                    </a:lnTo>
                    <a:cubicBezTo>
                      <a:pt x="20431" y="-201"/>
                      <a:pt x="20974" y="22"/>
                      <a:pt x="21225" y="701"/>
                    </a:cubicBezTo>
                    <a:cubicBezTo>
                      <a:pt x="21474" y="1380"/>
                      <a:pt x="21334" y="2254"/>
                      <a:pt x="20912" y="2655"/>
                    </a:cubicBezTo>
                    <a:lnTo>
                      <a:pt x="1343" y="21201"/>
                    </a:lnTo>
                    <a:cubicBezTo>
                      <a:pt x="1199" y="21335"/>
                      <a:pt x="1044" y="21399"/>
                      <a:pt x="890" y="21399"/>
                    </a:cubicBezTo>
                    <a:close/>
                    <a:moveTo>
                      <a:pt x="890" y="213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3" name="AutoShape 127">
                <a:extLst>
                  <a:ext uri="{FF2B5EF4-FFF2-40B4-BE49-F238E27FC236}">
                    <a16:creationId xmlns:a16="http://schemas.microsoft.com/office/drawing/2014/main" id="{32932CA3-1293-4528-A4CA-C0595F1AFBC2}"/>
                  </a:ext>
                </a:extLst>
              </p:cNvPr>
              <p:cNvSpPr/>
              <p:nvPr/>
            </p:nvSpPr>
            <p:spPr bwMode="auto">
              <a:xfrm>
                <a:off x="3882962" y="3229305"/>
                <a:ext cx="148079" cy="226995"/>
              </a:xfrm>
              <a:custGeom>
                <a:avLst/>
                <a:gdLst/>
                <a:ahLst/>
                <a:cxnLst/>
                <a:rect l="0" t="0" r="r" b="b"/>
                <a:pathLst>
                  <a:path w="21316" h="21506">
                    <a:moveTo>
                      <a:pt x="1014" y="21506"/>
                    </a:moveTo>
                    <a:cubicBezTo>
                      <a:pt x="828" y="21506"/>
                      <a:pt x="641" y="21472"/>
                      <a:pt x="472" y="21402"/>
                    </a:cubicBezTo>
                    <a:cubicBezTo>
                      <a:pt x="-1" y="21204"/>
                      <a:pt x="-142" y="20788"/>
                      <a:pt x="157" y="20474"/>
                    </a:cubicBezTo>
                    <a:lnTo>
                      <a:pt x="19443" y="313"/>
                    </a:lnTo>
                    <a:cubicBezTo>
                      <a:pt x="19743" y="-1"/>
                      <a:pt x="20371" y="-94"/>
                      <a:pt x="20844" y="104"/>
                    </a:cubicBezTo>
                    <a:cubicBezTo>
                      <a:pt x="21317" y="303"/>
                      <a:pt x="21458" y="718"/>
                      <a:pt x="21159" y="1032"/>
                    </a:cubicBezTo>
                    <a:lnTo>
                      <a:pt x="1873" y="21193"/>
                    </a:lnTo>
                    <a:cubicBezTo>
                      <a:pt x="1679" y="21396"/>
                      <a:pt x="1350" y="21506"/>
                      <a:pt x="1014" y="21506"/>
                    </a:cubicBezTo>
                    <a:close/>
                    <a:moveTo>
                      <a:pt x="1014" y="2150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4" name="AutoShape 128">
                <a:extLst>
                  <a:ext uri="{FF2B5EF4-FFF2-40B4-BE49-F238E27FC236}">
                    <a16:creationId xmlns:a16="http://schemas.microsoft.com/office/drawing/2014/main" id="{AF5428AA-F03B-4C35-A59D-60F0A5D74ECC}"/>
                  </a:ext>
                </a:extLst>
              </p:cNvPr>
              <p:cNvSpPr/>
              <p:nvPr/>
            </p:nvSpPr>
            <p:spPr bwMode="auto">
              <a:xfrm>
                <a:off x="5840797" y="3342802"/>
                <a:ext cx="262463" cy="461084"/>
              </a:xfrm>
              <a:custGeom>
                <a:avLst/>
                <a:gdLst/>
                <a:ahLst/>
                <a:cxnLst/>
                <a:rect l="0" t="0" r="r" b="b"/>
                <a:pathLst>
                  <a:path w="21435" h="21553">
                    <a:moveTo>
                      <a:pt x="579" y="21553"/>
                    </a:moveTo>
                    <a:cubicBezTo>
                      <a:pt x="484" y="21553"/>
                      <a:pt x="387" y="21540"/>
                      <a:pt x="298" y="21511"/>
                    </a:cubicBezTo>
                    <a:cubicBezTo>
                      <a:pt x="18" y="21422"/>
                      <a:pt x="-83" y="21220"/>
                      <a:pt x="73" y="21061"/>
                    </a:cubicBezTo>
                    <a:lnTo>
                      <a:pt x="20349" y="172"/>
                    </a:lnTo>
                    <a:cubicBezTo>
                      <a:pt x="20504" y="11"/>
                      <a:pt x="20856" y="-47"/>
                      <a:pt x="21136" y="43"/>
                    </a:cubicBezTo>
                    <a:cubicBezTo>
                      <a:pt x="21416" y="131"/>
                      <a:pt x="21517" y="333"/>
                      <a:pt x="21361" y="493"/>
                    </a:cubicBezTo>
                    <a:lnTo>
                      <a:pt x="1085" y="21382"/>
                    </a:lnTo>
                    <a:cubicBezTo>
                      <a:pt x="979" y="21492"/>
                      <a:pt x="782" y="21553"/>
                      <a:pt x="579" y="21553"/>
                    </a:cubicBezTo>
                    <a:close/>
                    <a:moveTo>
                      <a:pt x="579" y="21553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5" name="AutoShape 129">
                <a:extLst>
                  <a:ext uri="{FF2B5EF4-FFF2-40B4-BE49-F238E27FC236}">
                    <a16:creationId xmlns:a16="http://schemas.microsoft.com/office/drawing/2014/main" id="{E3FBAB76-F1DB-443C-835A-6FC2C9EEAC25}"/>
                  </a:ext>
                </a:extLst>
              </p:cNvPr>
              <p:cNvSpPr/>
              <p:nvPr/>
            </p:nvSpPr>
            <p:spPr bwMode="auto">
              <a:xfrm>
                <a:off x="6195477" y="3300241"/>
                <a:ext cx="669459" cy="223449"/>
              </a:xfrm>
              <a:custGeom>
                <a:avLst/>
                <a:gdLst/>
                <a:ahLst/>
                <a:cxnLst/>
                <a:rect l="0" t="0" r="r" b="b"/>
                <a:pathLst>
                  <a:path w="21545" h="21518">
                    <a:moveTo>
                      <a:pt x="21318" y="21518"/>
                    </a:moveTo>
                    <a:cubicBezTo>
                      <a:pt x="21295" y="21518"/>
                      <a:pt x="21272" y="21508"/>
                      <a:pt x="21249" y="21486"/>
                    </a:cubicBezTo>
                    <a:lnTo>
                      <a:pt x="159" y="1335"/>
                    </a:lnTo>
                    <a:cubicBezTo>
                      <a:pt x="39" y="1220"/>
                      <a:pt x="-27" y="836"/>
                      <a:pt x="11" y="476"/>
                    </a:cubicBezTo>
                    <a:cubicBezTo>
                      <a:pt x="49" y="117"/>
                      <a:pt x="177" y="-82"/>
                      <a:pt x="298" y="33"/>
                    </a:cubicBezTo>
                    <a:lnTo>
                      <a:pt x="21387" y="20184"/>
                    </a:lnTo>
                    <a:cubicBezTo>
                      <a:pt x="21507" y="20299"/>
                      <a:pt x="21573" y="20683"/>
                      <a:pt x="21535" y="21043"/>
                    </a:cubicBezTo>
                    <a:cubicBezTo>
                      <a:pt x="21504" y="21333"/>
                      <a:pt x="21415" y="21518"/>
                      <a:pt x="21318" y="21518"/>
                    </a:cubicBezTo>
                    <a:close/>
                    <a:moveTo>
                      <a:pt x="21318" y="21518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6" name="AutoShape 130">
                <a:extLst>
                  <a:ext uri="{FF2B5EF4-FFF2-40B4-BE49-F238E27FC236}">
                    <a16:creationId xmlns:a16="http://schemas.microsoft.com/office/drawing/2014/main" id="{EEC4A21F-7E56-4CB1-8F5D-817F2ED03261}"/>
                  </a:ext>
                </a:extLst>
              </p:cNvPr>
              <p:cNvSpPr/>
              <p:nvPr/>
            </p:nvSpPr>
            <p:spPr bwMode="auto">
              <a:xfrm>
                <a:off x="5776954" y="2746939"/>
                <a:ext cx="312119" cy="468178"/>
              </a:xfrm>
              <a:custGeom>
                <a:avLst/>
                <a:gdLst/>
                <a:ahLst/>
                <a:cxnLst/>
                <a:rect l="0" t="0" r="r" b="b"/>
                <a:pathLst>
                  <a:path w="21464" h="21554">
                    <a:moveTo>
                      <a:pt x="20977" y="21554"/>
                    </a:moveTo>
                    <a:cubicBezTo>
                      <a:pt x="20818" y="21554"/>
                      <a:pt x="20662" y="21502"/>
                      <a:pt x="20569" y="21407"/>
                    </a:cubicBezTo>
                    <a:lnTo>
                      <a:pt x="80" y="506"/>
                    </a:lnTo>
                    <a:cubicBezTo>
                      <a:pt x="-68" y="355"/>
                      <a:pt x="-5" y="153"/>
                      <a:pt x="220" y="54"/>
                    </a:cubicBezTo>
                    <a:cubicBezTo>
                      <a:pt x="446" y="-46"/>
                      <a:pt x="748" y="-3"/>
                      <a:pt x="895" y="147"/>
                    </a:cubicBezTo>
                    <a:lnTo>
                      <a:pt x="21384" y="21048"/>
                    </a:lnTo>
                    <a:cubicBezTo>
                      <a:pt x="21532" y="21199"/>
                      <a:pt x="21469" y="21401"/>
                      <a:pt x="21244" y="21500"/>
                    </a:cubicBezTo>
                    <a:cubicBezTo>
                      <a:pt x="21161" y="21537"/>
                      <a:pt x="21069" y="21554"/>
                      <a:pt x="20977" y="21554"/>
                    </a:cubicBezTo>
                    <a:close/>
                    <a:moveTo>
                      <a:pt x="20977" y="2155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7" name="AutoShape 131">
                <a:extLst>
                  <a:ext uri="{FF2B5EF4-FFF2-40B4-BE49-F238E27FC236}">
                    <a16:creationId xmlns:a16="http://schemas.microsoft.com/office/drawing/2014/main" id="{E696407F-6F8E-4DDF-8BDB-3C3B49C97910}"/>
                  </a:ext>
                </a:extLst>
              </p:cNvPr>
              <p:cNvSpPr/>
              <p:nvPr/>
            </p:nvSpPr>
            <p:spPr bwMode="auto">
              <a:xfrm>
                <a:off x="6699123" y="4137285"/>
                <a:ext cx="737735" cy="404336"/>
              </a:xfrm>
              <a:custGeom>
                <a:avLst/>
                <a:gdLst/>
                <a:ahLst/>
                <a:cxnLst/>
                <a:rect l="0" t="0" r="r" b="b"/>
                <a:pathLst>
                  <a:path w="21541" h="21546">
                    <a:moveTo>
                      <a:pt x="21333" y="21546"/>
                    </a:moveTo>
                    <a:cubicBezTo>
                      <a:pt x="21300" y="21546"/>
                      <a:pt x="21267" y="21532"/>
                      <a:pt x="21235" y="21501"/>
                    </a:cubicBezTo>
                    <a:lnTo>
                      <a:pt x="108" y="711"/>
                    </a:lnTo>
                    <a:cubicBezTo>
                      <a:pt x="8" y="612"/>
                      <a:pt x="-30" y="383"/>
                      <a:pt x="24" y="199"/>
                    </a:cubicBezTo>
                    <a:cubicBezTo>
                      <a:pt x="79" y="16"/>
                      <a:pt x="204" y="-54"/>
                      <a:pt x="305" y="46"/>
                    </a:cubicBezTo>
                    <a:lnTo>
                      <a:pt x="21432" y="20836"/>
                    </a:lnTo>
                    <a:cubicBezTo>
                      <a:pt x="21532" y="20935"/>
                      <a:pt x="21570" y="21164"/>
                      <a:pt x="21516" y="21348"/>
                    </a:cubicBezTo>
                    <a:cubicBezTo>
                      <a:pt x="21478" y="21474"/>
                      <a:pt x="21407" y="21546"/>
                      <a:pt x="21333" y="21546"/>
                    </a:cubicBezTo>
                    <a:close/>
                    <a:moveTo>
                      <a:pt x="21333" y="2154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8" name="AutoShape 132">
                <a:extLst>
                  <a:ext uri="{FF2B5EF4-FFF2-40B4-BE49-F238E27FC236}">
                    <a16:creationId xmlns:a16="http://schemas.microsoft.com/office/drawing/2014/main" id="{29DF0BE0-AE51-46D1-AE22-199A8493EB53}"/>
                  </a:ext>
                </a:extLst>
              </p:cNvPr>
              <p:cNvSpPr/>
              <p:nvPr/>
            </p:nvSpPr>
            <p:spPr bwMode="auto">
              <a:xfrm>
                <a:off x="5869172" y="1129598"/>
                <a:ext cx="269557" cy="390148"/>
              </a:xfrm>
              <a:custGeom>
                <a:avLst/>
                <a:gdLst/>
                <a:ahLst/>
                <a:cxnLst/>
                <a:rect l="0" t="0" r="r" b="b"/>
                <a:pathLst>
                  <a:path w="21445" h="21546">
                    <a:moveTo>
                      <a:pt x="564" y="21546"/>
                    </a:moveTo>
                    <a:cubicBezTo>
                      <a:pt x="455" y="21546"/>
                      <a:pt x="344" y="21524"/>
                      <a:pt x="247" y="21478"/>
                    </a:cubicBezTo>
                    <a:cubicBezTo>
                      <a:pt x="-11" y="21357"/>
                      <a:pt x="-78" y="21113"/>
                      <a:pt x="98" y="20934"/>
                    </a:cubicBezTo>
                    <a:lnTo>
                      <a:pt x="20413" y="172"/>
                    </a:lnTo>
                    <a:cubicBezTo>
                      <a:pt x="20589" y="-7"/>
                      <a:pt x="20939" y="-54"/>
                      <a:pt x="21197" y="68"/>
                    </a:cubicBezTo>
                    <a:cubicBezTo>
                      <a:pt x="21455" y="189"/>
                      <a:pt x="21522" y="433"/>
                      <a:pt x="21346" y="612"/>
                    </a:cubicBezTo>
                    <a:lnTo>
                      <a:pt x="1031" y="21374"/>
                    </a:lnTo>
                    <a:cubicBezTo>
                      <a:pt x="922" y="21486"/>
                      <a:pt x="744" y="21546"/>
                      <a:pt x="564" y="21546"/>
                    </a:cubicBezTo>
                    <a:close/>
                    <a:moveTo>
                      <a:pt x="564" y="2154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9" name="AutoShape 133">
                <a:extLst>
                  <a:ext uri="{FF2B5EF4-FFF2-40B4-BE49-F238E27FC236}">
                    <a16:creationId xmlns:a16="http://schemas.microsoft.com/office/drawing/2014/main" id="{D95B4821-E6CE-41D1-9774-14B687D0495E}"/>
                  </a:ext>
                </a:extLst>
              </p:cNvPr>
              <p:cNvSpPr/>
              <p:nvPr/>
            </p:nvSpPr>
            <p:spPr bwMode="auto">
              <a:xfrm>
                <a:off x="4442471" y="4094724"/>
                <a:ext cx="986898" cy="453991"/>
              </a:xfrm>
              <a:custGeom>
                <a:avLst/>
                <a:gdLst/>
                <a:ahLst/>
                <a:cxnLst/>
                <a:rect l="0" t="0" r="r" b="b"/>
                <a:pathLst>
                  <a:path w="21557" h="21553">
                    <a:moveTo>
                      <a:pt x="155" y="21553"/>
                    </a:moveTo>
                    <a:cubicBezTo>
                      <a:pt x="96" y="21553"/>
                      <a:pt x="39" y="21479"/>
                      <a:pt x="13" y="21355"/>
                    </a:cubicBezTo>
                    <a:cubicBezTo>
                      <a:pt x="-22" y="21186"/>
                      <a:pt x="13" y="20986"/>
                      <a:pt x="91" y="20909"/>
                    </a:cubicBezTo>
                    <a:lnTo>
                      <a:pt x="21337" y="30"/>
                    </a:lnTo>
                    <a:cubicBezTo>
                      <a:pt x="21416" y="-47"/>
                      <a:pt x="21507" y="28"/>
                      <a:pt x="21543" y="198"/>
                    </a:cubicBezTo>
                    <a:cubicBezTo>
                      <a:pt x="21578" y="367"/>
                      <a:pt x="21543" y="567"/>
                      <a:pt x="21465" y="643"/>
                    </a:cubicBezTo>
                    <a:lnTo>
                      <a:pt x="219" y="21523"/>
                    </a:lnTo>
                    <a:cubicBezTo>
                      <a:pt x="198" y="21544"/>
                      <a:pt x="176" y="21553"/>
                      <a:pt x="155" y="21553"/>
                    </a:cubicBezTo>
                    <a:close/>
                    <a:moveTo>
                      <a:pt x="155" y="21553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0" name="AutoShape 134">
                <a:extLst>
                  <a:ext uri="{FF2B5EF4-FFF2-40B4-BE49-F238E27FC236}">
                    <a16:creationId xmlns:a16="http://schemas.microsoft.com/office/drawing/2014/main" id="{94CF57DB-4507-43FF-BDA6-A758F9CD8A47}"/>
                  </a:ext>
                </a:extLst>
              </p:cNvPr>
              <p:cNvSpPr/>
              <p:nvPr/>
            </p:nvSpPr>
            <p:spPr bwMode="auto">
              <a:xfrm>
                <a:off x="6330256" y="1101223"/>
                <a:ext cx="1106603" cy="617143"/>
              </a:xfrm>
              <a:custGeom>
                <a:avLst/>
                <a:gdLst/>
                <a:ahLst/>
                <a:cxnLst/>
                <a:rect l="0" t="0" r="r" b="b"/>
                <a:pathLst>
                  <a:path w="21561" h="21565">
                    <a:moveTo>
                      <a:pt x="21422" y="21565"/>
                    </a:moveTo>
                    <a:cubicBezTo>
                      <a:pt x="21399" y="21565"/>
                      <a:pt x="21376" y="21555"/>
                      <a:pt x="21355" y="21534"/>
                    </a:cubicBezTo>
                    <a:lnTo>
                      <a:pt x="71" y="465"/>
                    </a:lnTo>
                    <a:cubicBezTo>
                      <a:pt x="4" y="399"/>
                      <a:pt x="-20" y="248"/>
                      <a:pt x="17" y="128"/>
                    </a:cubicBezTo>
                    <a:cubicBezTo>
                      <a:pt x="54" y="9"/>
                      <a:pt x="138" y="-35"/>
                      <a:pt x="205" y="31"/>
                    </a:cubicBezTo>
                    <a:lnTo>
                      <a:pt x="21489" y="21100"/>
                    </a:lnTo>
                    <a:cubicBezTo>
                      <a:pt x="21556" y="21166"/>
                      <a:pt x="21580" y="21317"/>
                      <a:pt x="21543" y="21437"/>
                    </a:cubicBezTo>
                    <a:cubicBezTo>
                      <a:pt x="21518" y="21519"/>
                      <a:pt x="21471" y="21565"/>
                      <a:pt x="21422" y="21565"/>
                    </a:cubicBezTo>
                    <a:close/>
                    <a:moveTo>
                      <a:pt x="21422" y="21565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1" name="AutoShape 135">
                <a:extLst>
                  <a:ext uri="{FF2B5EF4-FFF2-40B4-BE49-F238E27FC236}">
                    <a16:creationId xmlns:a16="http://schemas.microsoft.com/office/drawing/2014/main" id="{3441D476-A842-450D-B9BD-687B79519900}"/>
                  </a:ext>
                </a:extLst>
              </p:cNvPr>
              <p:cNvSpPr/>
              <p:nvPr/>
            </p:nvSpPr>
            <p:spPr bwMode="auto">
              <a:xfrm>
                <a:off x="6883557" y="2505757"/>
                <a:ext cx="1099509" cy="560395"/>
              </a:xfrm>
              <a:custGeom>
                <a:avLst/>
                <a:gdLst/>
                <a:ahLst/>
                <a:cxnLst/>
                <a:rect l="0" t="0" r="r" b="b"/>
                <a:pathLst>
                  <a:path w="21561" h="21561">
                    <a:moveTo>
                      <a:pt x="21421" y="21561"/>
                    </a:moveTo>
                    <a:cubicBezTo>
                      <a:pt x="21400" y="21561"/>
                      <a:pt x="21379" y="21552"/>
                      <a:pt x="21359" y="21532"/>
                    </a:cubicBezTo>
                    <a:lnTo>
                      <a:pt x="76" y="517"/>
                    </a:lnTo>
                    <a:cubicBezTo>
                      <a:pt x="8" y="449"/>
                      <a:pt x="-20" y="285"/>
                      <a:pt x="14" y="150"/>
                    </a:cubicBezTo>
                    <a:cubicBezTo>
                      <a:pt x="49" y="15"/>
                      <a:pt x="133" y="-39"/>
                      <a:pt x="201" y="29"/>
                    </a:cubicBezTo>
                    <a:lnTo>
                      <a:pt x="21484" y="21045"/>
                    </a:lnTo>
                    <a:cubicBezTo>
                      <a:pt x="21552" y="21113"/>
                      <a:pt x="21580" y="21277"/>
                      <a:pt x="21546" y="21411"/>
                    </a:cubicBezTo>
                    <a:cubicBezTo>
                      <a:pt x="21521" y="21506"/>
                      <a:pt x="21472" y="21561"/>
                      <a:pt x="21421" y="21561"/>
                    </a:cubicBezTo>
                    <a:close/>
                    <a:moveTo>
                      <a:pt x="21421" y="2156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2" name="AutoShape 136">
                <a:extLst>
                  <a:ext uri="{FF2B5EF4-FFF2-40B4-BE49-F238E27FC236}">
                    <a16:creationId xmlns:a16="http://schemas.microsoft.com/office/drawing/2014/main" id="{B7C89D5F-2EC9-40BA-A33E-A1BFD4C21182}"/>
                  </a:ext>
                </a:extLst>
              </p:cNvPr>
              <p:cNvSpPr/>
              <p:nvPr/>
            </p:nvSpPr>
            <p:spPr bwMode="auto">
              <a:xfrm>
                <a:off x="7592918" y="3612359"/>
                <a:ext cx="500986" cy="188868"/>
              </a:xfrm>
              <a:custGeom>
                <a:avLst/>
                <a:gdLst/>
                <a:ahLst/>
                <a:cxnLst/>
                <a:rect l="0" t="0" r="r" b="b"/>
                <a:pathLst>
                  <a:path w="21520" h="21494">
                    <a:moveTo>
                      <a:pt x="21208" y="21494"/>
                    </a:moveTo>
                    <a:cubicBezTo>
                      <a:pt x="21173" y="21494"/>
                      <a:pt x="21138" y="21479"/>
                      <a:pt x="21103" y="21446"/>
                    </a:cubicBezTo>
                    <a:lnTo>
                      <a:pt x="207" y="1604"/>
                    </a:lnTo>
                    <a:cubicBezTo>
                      <a:pt x="45" y="1450"/>
                      <a:pt x="-40" y="978"/>
                      <a:pt x="18" y="548"/>
                    </a:cubicBezTo>
                    <a:cubicBezTo>
                      <a:pt x="76" y="117"/>
                      <a:pt x="255" y="-106"/>
                      <a:pt x="417" y="49"/>
                    </a:cubicBezTo>
                    <a:lnTo>
                      <a:pt x="21314" y="19890"/>
                    </a:lnTo>
                    <a:cubicBezTo>
                      <a:pt x="21476" y="20044"/>
                      <a:pt x="21560" y="20517"/>
                      <a:pt x="21502" y="20947"/>
                    </a:cubicBezTo>
                    <a:cubicBezTo>
                      <a:pt x="21456" y="21284"/>
                      <a:pt x="21336" y="21494"/>
                      <a:pt x="21208" y="21494"/>
                    </a:cubicBezTo>
                    <a:close/>
                    <a:moveTo>
                      <a:pt x="21208" y="2149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3" name="AutoShape 137">
                <a:extLst>
                  <a:ext uri="{FF2B5EF4-FFF2-40B4-BE49-F238E27FC236}">
                    <a16:creationId xmlns:a16="http://schemas.microsoft.com/office/drawing/2014/main" id="{B6808505-05BD-47B4-81D9-EE4A4CBF3103}"/>
                  </a:ext>
                </a:extLst>
              </p:cNvPr>
              <p:cNvSpPr/>
              <p:nvPr/>
            </p:nvSpPr>
            <p:spPr bwMode="auto">
              <a:xfrm>
                <a:off x="4080696" y="3250586"/>
                <a:ext cx="268670" cy="1240495"/>
              </a:xfrm>
              <a:custGeom>
                <a:avLst/>
                <a:gdLst/>
                <a:ahLst/>
                <a:cxnLst/>
                <a:rect l="0" t="0" r="r" b="b"/>
                <a:pathLst>
                  <a:path w="21498" h="21589">
                    <a:moveTo>
                      <a:pt x="20938" y="21589"/>
                    </a:moveTo>
                    <a:cubicBezTo>
                      <a:pt x="20679" y="21589"/>
                      <a:pt x="20446" y="21549"/>
                      <a:pt x="20391" y="21492"/>
                    </a:cubicBezTo>
                    <a:lnTo>
                      <a:pt x="12" y="147"/>
                    </a:lnTo>
                    <a:cubicBezTo>
                      <a:pt x="-51" y="81"/>
                      <a:pt x="143" y="16"/>
                      <a:pt x="445" y="3"/>
                    </a:cubicBezTo>
                    <a:cubicBezTo>
                      <a:pt x="748" y="-11"/>
                      <a:pt x="1043" y="31"/>
                      <a:pt x="1107" y="97"/>
                    </a:cubicBezTo>
                    <a:lnTo>
                      <a:pt x="21486" y="21442"/>
                    </a:lnTo>
                    <a:cubicBezTo>
                      <a:pt x="21549" y="21508"/>
                      <a:pt x="21355" y="21573"/>
                      <a:pt x="21053" y="21586"/>
                    </a:cubicBezTo>
                    <a:cubicBezTo>
                      <a:pt x="21014" y="21588"/>
                      <a:pt x="20976" y="21589"/>
                      <a:pt x="20938" y="21589"/>
                    </a:cubicBezTo>
                    <a:close/>
                    <a:moveTo>
                      <a:pt x="20938" y="2158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4" name="AutoShape 138">
                <a:extLst>
                  <a:ext uri="{FF2B5EF4-FFF2-40B4-BE49-F238E27FC236}">
                    <a16:creationId xmlns:a16="http://schemas.microsoft.com/office/drawing/2014/main" id="{75EBBDC0-22E0-4290-B6E9-5BD067E39706}"/>
                  </a:ext>
                </a:extLst>
              </p:cNvPr>
              <p:cNvSpPr/>
              <p:nvPr/>
            </p:nvSpPr>
            <p:spPr bwMode="auto">
              <a:xfrm>
                <a:off x="8280996" y="4633838"/>
                <a:ext cx="141872" cy="319211"/>
              </a:xfrm>
              <a:custGeom>
                <a:avLst/>
                <a:gdLst/>
                <a:ahLst/>
                <a:cxnLst/>
                <a:rect l="0" t="0" r="r" b="b"/>
                <a:pathLst>
                  <a:path w="21312" h="21535">
                    <a:moveTo>
                      <a:pt x="1066" y="21535"/>
                    </a:moveTo>
                    <a:cubicBezTo>
                      <a:pt x="929" y="21535"/>
                      <a:pt x="789" y="21524"/>
                      <a:pt x="655" y="21498"/>
                    </a:cubicBezTo>
                    <a:cubicBezTo>
                      <a:pt x="112" y="21396"/>
                      <a:pt x="-144" y="21115"/>
                      <a:pt x="83" y="20872"/>
                    </a:cubicBezTo>
                    <a:lnTo>
                      <a:pt x="19262" y="294"/>
                    </a:lnTo>
                    <a:cubicBezTo>
                      <a:pt x="19490" y="49"/>
                      <a:pt x="20116" y="-65"/>
                      <a:pt x="20657" y="37"/>
                    </a:cubicBezTo>
                    <a:cubicBezTo>
                      <a:pt x="21200" y="139"/>
                      <a:pt x="21456" y="420"/>
                      <a:pt x="21229" y="663"/>
                    </a:cubicBezTo>
                    <a:lnTo>
                      <a:pt x="2050" y="21241"/>
                    </a:lnTo>
                    <a:cubicBezTo>
                      <a:pt x="1878" y="21424"/>
                      <a:pt x="1483" y="21535"/>
                      <a:pt x="1066" y="21535"/>
                    </a:cubicBezTo>
                    <a:close/>
                    <a:moveTo>
                      <a:pt x="1066" y="21535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5" name="AutoShape 139">
                <a:extLst>
                  <a:ext uri="{FF2B5EF4-FFF2-40B4-BE49-F238E27FC236}">
                    <a16:creationId xmlns:a16="http://schemas.microsoft.com/office/drawing/2014/main" id="{D5BB187B-5A78-4016-BD44-89C9FA4FC176}"/>
                  </a:ext>
                </a:extLst>
              </p:cNvPr>
              <p:cNvSpPr/>
              <p:nvPr/>
            </p:nvSpPr>
            <p:spPr bwMode="auto">
              <a:xfrm>
                <a:off x="8195872" y="3874823"/>
                <a:ext cx="219902" cy="532021"/>
              </a:xfrm>
              <a:custGeom>
                <a:avLst/>
                <a:gdLst/>
                <a:ahLst/>
                <a:cxnLst/>
                <a:rect l="0" t="0" r="r" b="b"/>
                <a:pathLst>
                  <a:path w="21417" h="21562">
                    <a:moveTo>
                      <a:pt x="20725" y="21562"/>
                    </a:moveTo>
                    <a:cubicBezTo>
                      <a:pt x="20450" y="21562"/>
                      <a:pt x="20191" y="21494"/>
                      <a:pt x="20083" y="21381"/>
                    </a:cubicBezTo>
                    <a:lnTo>
                      <a:pt x="48" y="394"/>
                    </a:lnTo>
                    <a:cubicBezTo>
                      <a:pt x="-92" y="246"/>
                      <a:pt x="81" y="79"/>
                      <a:pt x="436" y="20"/>
                    </a:cubicBezTo>
                    <a:cubicBezTo>
                      <a:pt x="790" y="-38"/>
                      <a:pt x="1192" y="34"/>
                      <a:pt x="1333" y="182"/>
                    </a:cubicBezTo>
                    <a:lnTo>
                      <a:pt x="21368" y="21168"/>
                    </a:lnTo>
                    <a:cubicBezTo>
                      <a:pt x="21508" y="21316"/>
                      <a:pt x="21335" y="21483"/>
                      <a:pt x="20980" y="21542"/>
                    </a:cubicBezTo>
                    <a:cubicBezTo>
                      <a:pt x="20897" y="21555"/>
                      <a:pt x="20810" y="21562"/>
                      <a:pt x="20725" y="21562"/>
                    </a:cubicBezTo>
                    <a:close/>
                    <a:moveTo>
                      <a:pt x="20725" y="2156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6" name="AutoShape 140">
                <a:extLst>
                  <a:ext uri="{FF2B5EF4-FFF2-40B4-BE49-F238E27FC236}">
                    <a16:creationId xmlns:a16="http://schemas.microsoft.com/office/drawing/2014/main" id="{93E70B9F-AF41-4DED-AF5D-0BB86F2E788E}"/>
                  </a:ext>
                </a:extLst>
              </p:cNvPr>
              <p:cNvSpPr/>
              <p:nvPr/>
            </p:nvSpPr>
            <p:spPr bwMode="auto">
              <a:xfrm>
                <a:off x="7968878" y="2456102"/>
                <a:ext cx="92217" cy="567489"/>
              </a:xfrm>
              <a:custGeom>
                <a:avLst/>
                <a:gdLst/>
                <a:ahLst/>
                <a:cxnLst/>
                <a:rect l="0" t="0" r="r" b="b"/>
                <a:pathLst>
                  <a:path w="21379" h="21581">
                    <a:moveTo>
                      <a:pt x="19732" y="21581"/>
                    </a:moveTo>
                    <a:cubicBezTo>
                      <a:pt x="18926" y="21581"/>
                      <a:pt x="18221" y="21484"/>
                      <a:pt x="18106" y="21349"/>
                    </a:cubicBezTo>
                    <a:lnTo>
                      <a:pt x="17" y="307"/>
                    </a:lnTo>
                    <a:cubicBezTo>
                      <a:pt x="-110" y="160"/>
                      <a:pt x="517" y="23"/>
                      <a:pt x="1416" y="3"/>
                    </a:cubicBezTo>
                    <a:cubicBezTo>
                      <a:pt x="2321" y="-19"/>
                      <a:pt x="3148" y="85"/>
                      <a:pt x="3274" y="232"/>
                    </a:cubicBezTo>
                    <a:lnTo>
                      <a:pt x="21363" y="21274"/>
                    </a:lnTo>
                    <a:cubicBezTo>
                      <a:pt x="21490" y="21421"/>
                      <a:pt x="20863" y="21558"/>
                      <a:pt x="19964" y="21579"/>
                    </a:cubicBezTo>
                    <a:cubicBezTo>
                      <a:pt x="19887" y="21580"/>
                      <a:pt x="19808" y="21581"/>
                      <a:pt x="19732" y="21581"/>
                    </a:cubicBezTo>
                    <a:close/>
                    <a:moveTo>
                      <a:pt x="19732" y="2158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7" name="AutoShape 141">
                <a:extLst>
                  <a:ext uri="{FF2B5EF4-FFF2-40B4-BE49-F238E27FC236}">
                    <a16:creationId xmlns:a16="http://schemas.microsoft.com/office/drawing/2014/main" id="{C3C3E08A-1447-4D64-84CF-92724F6EFFD6}"/>
                  </a:ext>
                </a:extLst>
              </p:cNvPr>
              <p:cNvSpPr/>
              <p:nvPr/>
            </p:nvSpPr>
            <p:spPr bwMode="auto">
              <a:xfrm>
                <a:off x="7997252" y="1838959"/>
                <a:ext cx="474385" cy="617143"/>
              </a:xfrm>
              <a:custGeom>
                <a:avLst/>
                <a:gdLst/>
                <a:ahLst/>
                <a:cxnLst/>
                <a:rect l="0" t="0" r="r" b="b"/>
                <a:pathLst>
                  <a:path w="21516" h="21568">
                    <a:moveTo>
                      <a:pt x="321" y="21568"/>
                    </a:moveTo>
                    <a:cubicBezTo>
                      <a:pt x="252" y="21568"/>
                      <a:pt x="184" y="21551"/>
                      <a:pt x="126" y="21517"/>
                    </a:cubicBezTo>
                    <a:cubicBezTo>
                      <a:pt x="-15" y="21434"/>
                      <a:pt x="-42" y="21278"/>
                      <a:pt x="66" y="21169"/>
                    </a:cubicBezTo>
                    <a:lnTo>
                      <a:pt x="20940" y="98"/>
                    </a:lnTo>
                    <a:cubicBezTo>
                      <a:pt x="21048" y="-11"/>
                      <a:pt x="21249" y="-32"/>
                      <a:pt x="21390" y="51"/>
                    </a:cubicBezTo>
                    <a:cubicBezTo>
                      <a:pt x="21531" y="134"/>
                      <a:pt x="21558" y="290"/>
                      <a:pt x="21450" y="399"/>
                    </a:cubicBezTo>
                    <a:lnTo>
                      <a:pt x="576" y="21471"/>
                    </a:lnTo>
                    <a:cubicBezTo>
                      <a:pt x="513" y="21535"/>
                      <a:pt x="417" y="21568"/>
                      <a:pt x="321" y="21568"/>
                    </a:cubicBezTo>
                    <a:close/>
                    <a:moveTo>
                      <a:pt x="321" y="21568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8" name="AutoShape 142">
                <a:extLst>
                  <a:ext uri="{FF2B5EF4-FFF2-40B4-BE49-F238E27FC236}">
                    <a16:creationId xmlns:a16="http://schemas.microsoft.com/office/drawing/2014/main" id="{573D50C7-FE4C-4DEB-99D9-A34941A304E4}"/>
                  </a:ext>
                </a:extLst>
              </p:cNvPr>
              <p:cNvSpPr/>
              <p:nvPr/>
            </p:nvSpPr>
            <p:spPr bwMode="auto">
              <a:xfrm>
                <a:off x="8578928" y="1874427"/>
                <a:ext cx="112611" cy="425615"/>
              </a:xfrm>
              <a:custGeom>
                <a:avLst/>
                <a:gdLst/>
                <a:ahLst/>
                <a:cxnLst/>
                <a:rect l="0" t="0" r="r" b="b"/>
                <a:pathLst>
                  <a:path w="21329" h="21564">
                    <a:moveTo>
                      <a:pt x="19995" y="21564"/>
                    </a:moveTo>
                    <a:cubicBezTo>
                      <a:pt x="19394" y="21564"/>
                      <a:pt x="18848" y="21454"/>
                      <a:pt x="18701" y="21289"/>
                    </a:cubicBezTo>
                    <a:lnTo>
                      <a:pt x="37" y="444"/>
                    </a:lnTo>
                    <a:cubicBezTo>
                      <a:pt x="-136" y="251"/>
                      <a:pt x="304" y="57"/>
                      <a:pt x="1020" y="10"/>
                    </a:cubicBezTo>
                    <a:cubicBezTo>
                      <a:pt x="1728" y="-36"/>
                      <a:pt x="2454" y="82"/>
                      <a:pt x="2627" y="275"/>
                    </a:cubicBezTo>
                    <a:lnTo>
                      <a:pt x="21291" y="21120"/>
                    </a:lnTo>
                    <a:cubicBezTo>
                      <a:pt x="21464" y="21313"/>
                      <a:pt x="21024" y="21507"/>
                      <a:pt x="20308" y="21554"/>
                    </a:cubicBezTo>
                    <a:cubicBezTo>
                      <a:pt x="20204" y="21561"/>
                      <a:pt x="20099" y="21564"/>
                      <a:pt x="19995" y="21564"/>
                    </a:cubicBezTo>
                    <a:close/>
                    <a:moveTo>
                      <a:pt x="19995" y="2156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9" name="AutoShape 143">
                <a:extLst>
                  <a:ext uri="{FF2B5EF4-FFF2-40B4-BE49-F238E27FC236}">
                    <a16:creationId xmlns:a16="http://schemas.microsoft.com/office/drawing/2014/main" id="{A0036F6F-3C9A-4AC8-9672-B7D662F79EB1}"/>
                  </a:ext>
                </a:extLst>
              </p:cNvPr>
              <p:cNvSpPr/>
              <p:nvPr/>
            </p:nvSpPr>
            <p:spPr bwMode="auto">
              <a:xfrm>
                <a:off x="8344839" y="1072849"/>
                <a:ext cx="340493" cy="101971"/>
              </a:xfrm>
              <a:custGeom>
                <a:avLst/>
                <a:gdLst/>
                <a:ahLst/>
                <a:cxnLst/>
                <a:rect l="0" t="0" r="r" b="b"/>
                <a:pathLst>
                  <a:path w="21502" h="21440">
                    <a:moveTo>
                      <a:pt x="447" y="21440"/>
                    </a:moveTo>
                    <a:cubicBezTo>
                      <a:pt x="250" y="21440"/>
                      <a:pt x="70" y="21005"/>
                      <a:pt x="16" y="20346"/>
                    </a:cubicBezTo>
                    <a:cubicBezTo>
                      <a:pt x="-49" y="19557"/>
                      <a:pt x="92" y="18743"/>
                      <a:pt x="331" y="18529"/>
                    </a:cubicBezTo>
                    <a:lnTo>
                      <a:pt x="20937" y="52"/>
                    </a:lnTo>
                    <a:cubicBezTo>
                      <a:pt x="21176" y="-160"/>
                      <a:pt x="21422" y="303"/>
                      <a:pt x="21487" y="1094"/>
                    </a:cubicBezTo>
                    <a:cubicBezTo>
                      <a:pt x="21551" y="1883"/>
                      <a:pt x="21410" y="2697"/>
                      <a:pt x="21172" y="2910"/>
                    </a:cubicBezTo>
                    <a:lnTo>
                      <a:pt x="565" y="21388"/>
                    </a:lnTo>
                    <a:cubicBezTo>
                      <a:pt x="526" y="21422"/>
                      <a:pt x="486" y="21440"/>
                      <a:pt x="447" y="21440"/>
                    </a:cubicBezTo>
                    <a:close/>
                    <a:moveTo>
                      <a:pt x="447" y="2144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0" name="AutoShape 144">
                <a:extLst>
                  <a:ext uri="{FF2B5EF4-FFF2-40B4-BE49-F238E27FC236}">
                    <a16:creationId xmlns:a16="http://schemas.microsoft.com/office/drawing/2014/main" id="{895A5582-7BAF-47D5-A616-64EAA76F9601}"/>
                  </a:ext>
                </a:extLst>
              </p:cNvPr>
              <p:cNvSpPr/>
              <p:nvPr/>
            </p:nvSpPr>
            <p:spPr bwMode="auto">
              <a:xfrm>
                <a:off x="8160405" y="710190"/>
                <a:ext cx="141872" cy="437143"/>
              </a:xfrm>
              <a:custGeom>
                <a:avLst/>
                <a:gdLst/>
                <a:ahLst/>
                <a:cxnLst/>
                <a:rect l="0" t="0" r="r" b="b"/>
                <a:pathLst>
                  <a:path w="21350" h="21559">
                    <a:moveTo>
                      <a:pt x="20283" y="21559"/>
                    </a:moveTo>
                    <a:cubicBezTo>
                      <a:pt x="19824" y="21559"/>
                      <a:pt x="19401" y="21461"/>
                      <a:pt x="19261" y="21310"/>
                    </a:cubicBezTo>
                    <a:lnTo>
                      <a:pt x="46" y="453"/>
                    </a:lnTo>
                    <a:cubicBezTo>
                      <a:pt x="-125" y="267"/>
                      <a:pt x="194" y="72"/>
                      <a:pt x="758" y="16"/>
                    </a:cubicBezTo>
                    <a:cubicBezTo>
                      <a:pt x="1324" y="-41"/>
                      <a:pt x="1918" y="65"/>
                      <a:pt x="2089" y="250"/>
                    </a:cubicBezTo>
                    <a:lnTo>
                      <a:pt x="21304" y="21106"/>
                    </a:lnTo>
                    <a:cubicBezTo>
                      <a:pt x="21475" y="21292"/>
                      <a:pt x="21156" y="21487"/>
                      <a:pt x="20592" y="21544"/>
                    </a:cubicBezTo>
                    <a:cubicBezTo>
                      <a:pt x="20489" y="21554"/>
                      <a:pt x="20385" y="21559"/>
                      <a:pt x="20283" y="21559"/>
                    </a:cubicBezTo>
                    <a:close/>
                    <a:moveTo>
                      <a:pt x="20283" y="2155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1" name="AutoShape 145">
                <a:extLst>
                  <a:ext uri="{FF2B5EF4-FFF2-40B4-BE49-F238E27FC236}">
                    <a16:creationId xmlns:a16="http://schemas.microsoft.com/office/drawing/2014/main" id="{0D8727D0-8647-4F99-82B3-A5396AD85B62}"/>
                  </a:ext>
                </a:extLst>
              </p:cNvPr>
              <p:cNvSpPr/>
              <p:nvPr/>
            </p:nvSpPr>
            <p:spPr bwMode="auto">
              <a:xfrm>
                <a:off x="7692227" y="179055"/>
                <a:ext cx="312119" cy="212808"/>
              </a:xfrm>
              <a:custGeom>
                <a:avLst/>
                <a:gdLst/>
                <a:ahLst/>
                <a:cxnLst/>
                <a:rect l="0" t="0" r="r" b="b"/>
                <a:pathLst>
                  <a:path w="21465" h="21500">
                    <a:moveTo>
                      <a:pt x="20976" y="21500"/>
                    </a:moveTo>
                    <a:cubicBezTo>
                      <a:pt x="20883" y="21500"/>
                      <a:pt x="20789" y="21461"/>
                      <a:pt x="20706" y="21380"/>
                    </a:cubicBezTo>
                    <a:lnTo>
                      <a:pt x="217" y="1313"/>
                    </a:lnTo>
                    <a:cubicBezTo>
                      <a:pt x="-8" y="1094"/>
                      <a:pt x="-68" y="649"/>
                      <a:pt x="82" y="319"/>
                    </a:cubicBezTo>
                    <a:cubicBezTo>
                      <a:pt x="231" y="-10"/>
                      <a:pt x="533" y="-100"/>
                      <a:pt x="758" y="121"/>
                    </a:cubicBezTo>
                    <a:lnTo>
                      <a:pt x="21247" y="20187"/>
                    </a:lnTo>
                    <a:cubicBezTo>
                      <a:pt x="21472" y="20406"/>
                      <a:pt x="21532" y="20851"/>
                      <a:pt x="21382" y="21181"/>
                    </a:cubicBezTo>
                    <a:cubicBezTo>
                      <a:pt x="21289" y="21388"/>
                      <a:pt x="21133" y="21500"/>
                      <a:pt x="20976" y="21500"/>
                    </a:cubicBezTo>
                    <a:close/>
                    <a:moveTo>
                      <a:pt x="20976" y="215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2" name="AutoShape 158">
                <a:extLst>
                  <a:ext uri="{FF2B5EF4-FFF2-40B4-BE49-F238E27FC236}">
                    <a16:creationId xmlns:a16="http://schemas.microsoft.com/office/drawing/2014/main" id="{E2F211E6-F14F-4F66-9CD3-04B1693D9372}"/>
                  </a:ext>
                </a:extLst>
              </p:cNvPr>
              <p:cNvSpPr/>
              <p:nvPr/>
            </p:nvSpPr>
            <p:spPr bwMode="auto">
              <a:xfrm>
                <a:off x="6677842" y="4640932"/>
                <a:ext cx="267784" cy="267784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799" y="21600"/>
                    </a:moveTo>
                    <a:cubicBezTo>
                      <a:pt x="4844" y="21600"/>
                      <a:pt x="0" y="16754"/>
                      <a:pt x="0" y="10800"/>
                    </a:cubicBezTo>
                    <a:cubicBezTo>
                      <a:pt x="0" y="4845"/>
                      <a:pt x="4845" y="0"/>
                      <a:pt x="10799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4"/>
                      <a:pt x="16755" y="21600"/>
                      <a:pt x="10799" y="21600"/>
                    </a:cubicBezTo>
                    <a:close/>
                    <a:moveTo>
                      <a:pt x="10799" y="1271"/>
                    </a:moveTo>
                    <a:cubicBezTo>
                      <a:pt x="5546" y="1271"/>
                      <a:pt x="1271" y="5545"/>
                      <a:pt x="1271" y="10800"/>
                    </a:cubicBezTo>
                    <a:cubicBezTo>
                      <a:pt x="1271" y="16054"/>
                      <a:pt x="5546" y="20329"/>
                      <a:pt x="10799" y="20329"/>
                    </a:cubicBezTo>
                    <a:cubicBezTo>
                      <a:pt x="16054" y="20329"/>
                      <a:pt x="20328" y="16054"/>
                      <a:pt x="20328" y="10800"/>
                    </a:cubicBezTo>
                    <a:cubicBezTo>
                      <a:pt x="20328" y="5546"/>
                      <a:pt x="16054" y="1271"/>
                      <a:pt x="10799" y="1271"/>
                    </a:cubicBezTo>
                    <a:close/>
                    <a:moveTo>
                      <a:pt x="10799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3" name="AutoShape 219">
                <a:extLst>
                  <a:ext uri="{FF2B5EF4-FFF2-40B4-BE49-F238E27FC236}">
                    <a16:creationId xmlns:a16="http://schemas.microsoft.com/office/drawing/2014/main" id="{E5F52076-6FF3-4860-94C6-403940AC5A3C}"/>
                  </a:ext>
                </a:extLst>
              </p:cNvPr>
              <p:cNvSpPr/>
              <p:nvPr/>
            </p:nvSpPr>
            <p:spPr bwMode="auto">
              <a:xfrm>
                <a:off x="4769662" y="4612557"/>
                <a:ext cx="407882" cy="40788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4"/>
                      <a:pt x="0" y="10799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799"/>
                    </a:cubicBezTo>
                    <a:cubicBezTo>
                      <a:pt x="21600" y="16754"/>
                      <a:pt x="16756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6" y="1271"/>
                      <a:pt x="1271" y="5546"/>
                      <a:pt x="1271" y="10799"/>
                    </a:cubicBezTo>
                    <a:cubicBezTo>
                      <a:pt x="1271" y="16054"/>
                      <a:pt x="5546" y="20328"/>
                      <a:pt x="10800" y="20328"/>
                    </a:cubicBezTo>
                    <a:cubicBezTo>
                      <a:pt x="16054" y="20328"/>
                      <a:pt x="20329" y="16054"/>
                      <a:pt x="20329" y="10799"/>
                    </a:cubicBezTo>
                    <a:cubicBezTo>
                      <a:pt x="20330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4" name="AutoShape 94">
                <a:extLst>
                  <a:ext uri="{FF2B5EF4-FFF2-40B4-BE49-F238E27FC236}">
                    <a16:creationId xmlns:a16="http://schemas.microsoft.com/office/drawing/2014/main" id="{08F013D9-C70F-4234-8AB8-8899C7E499C0}"/>
                  </a:ext>
                </a:extLst>
              </p:cNvPr>
              <p:cNvSpPr/>
              <p:nvPr/>
            </p:nvSpPr>
            <p:spPr bwMode="auto">
              <a:xfrm>
                <a:off x="7919223" y="2406447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5" name="AutoShape 96">
                <a:extLst>
                  <a:ext uri="{FF2B5EF4-FFF2-40B4-BE49-F238E27FC236}">
                    <a16:creationId xmlns:a16="http://schemas.microsoft.com/office/drawing/2014/main" id="{6D7AAECA-4F0B-4AE2-BAE3-8B43B06E8C1F}"/>
                  </a:ext>
                </a:extLst>
              </p:cNvPr>
              <p:cNvSpPr/>
              <p:nvPr/>
            </p:nvSpPr>
            <p:spPr bwMode="auto">
              <a:xfrm>
                <a:off x="6337348" y="2917186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6" name="AutoShape 1">
                <a:extLst>
                  <a:ext uri="{FF2B5EF4-FFF2-40B4-BE49-F238E27FC236}">
                    <a16:creationId xmlns:a16="http://schemas.microsoft.com/office/drawing/2014/main" id="{EFA5DF35-774E-483E-8882-1203744ACF17}"/>
                  </a:ext>
                </a:extLst>
              </p:cNvPr>
              <p:cNvSpPr/>
              <p:nvPr/>
            </p:nvSpPr>
            <p:spPr bwMode="auto">
              <a:xfrm>
                <a:off x="5252027" y="2044672"/>
                <a:ext cx="766110" cy="76611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4" y="20329"/>
                      <a:pt x="20329" y="16055"/>
                      <a:pt x="20329" y="10800"/>
                    </a:cubicBezTo>
                    <a:cubicBezTo>
                      <a:pt x="20329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7" name="AutoShape 2">
                <a:extLst>
                  <a:ext uri="{FF2B5EF4-FFF2-40B4-BE49-F238E27FC236}">
                    <a16:creationId xmlns:a16="http://schemas.microsoft.com/office/drawing/2014/main" id="{4032090D-6D44-4675-BFF4-3340E0481CE8}"/>
                  </a:ext>
                </a:extLst>
              </p:cNvPr>
              <p:cNvSpPr/>
              <p:nvPr/>
            </p:nvSpPr>
            <p:spPr bwMode="auto">
              <a:xfrm>
                <a:off x="6862275" y="3129994"/>
                <a:ext cx="766110" cy="76611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4"/>
                      <a:pt x="5545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5"/>
                      <a:pt x="16054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8" name="AutoShape 3">
                <a:extLst>
                  <a:ext uri="{FF2B5EF4-FFF2-40B4-BE49-F238E27FC236}">
                    <a16:creationId xmlns:a16="http://schemas.microsoft.com/office/drawing/2014/main" id="{198F3588-CAB8-4FF9-B454-FC85891D45B4}"/>
                  </a:ext>
                </a:extLst>
              </p:cNvPr>
              <p:cNvSpPr/>
              <p:nvPr/>
            </p:nvSpPr>
            <p:spPr bwMode="auto">
              <a:xfrm>
                <a:off x="5415179" y="3747137"/>
                <a:ext cx="581676" cy="58167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4"/>
                      <a:pt x="5545" y="20330"/>
                      <a:pt x="10800" y="20330"/>
                    </a:cubicBezTo>
                    <a:cubicBezTo>
                      <a:pt x="16055" y="20330"/>
                      <a:pt x="20329" y="16055"/>
                      <a:pt x="20329" y="10800"/>
                    </a:cubicBezTo>
                    <a:cubicBezTo>
                      <a:pt x="20329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9" name="AutoShape 5">
                <a:extLst>
                  <a:ext uri="{FF2B5EF4-FFF2-40B4-BE49-F238E27FC236}">
                    <a16:creationId xmlns:a16="http://schemas.microsoft.com/office/drawing/2014/main" id="{42D72092-0650-4E02-84B1-1E76F7F2E509}"/>
                  </a:ext>
                </a:extLst>
              </p:cNvPr>
              <p:cNvSpPr/>
              <p:nvPr/>
            </p:nvSpPr>
            <p:spPr bwMode="auto">
              <a:xfrm>
                <a:off x="6791340" y="491173"/>
                <a:ext cx="581676" cy="58167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0" y="5546"/>
                      <a:pt x="1270" y="10800"/>
                    </a:cubicBezTo>
                    <a:cubicBezTo>
                      <a:pt x="1270" y="16054"/>
                      <a:pt x="5545" y="20329"/>
                      <a:pt x="10800" y="20329"/>
                    </a:cubicBezTo>
                    <a:cubicBezTo>
                      <a:pt x="16055" y="20329"/>
                      <a:pt x="20330" y="16054"/>
                      <a:pt x="20330" y="10800"/>
                    </a:cubicBezTo>
                    <a:cubicBezTo>
                      <a:pt x="20330" y="5546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40" name="AutoShape 7">
                <a:extLst>
                  <a:ext uri="{FF2B5EF4-FFF2-40B4-BE49-F238E27FC236}">
                    <a16:creationId xmlns:a16="http://schemas.microsoft.com/office/drawing/2014/main" id="{1F938B5B-AA64-49A7-AE18-12A4E348829D}"/>
                  </a:ext>
                </a:extLst>
              </p:cNvPr>
              <p:cNvSpPr/>
              <p:nvPr/>
            </p:nvSpPr>
            <p:spPr bwMode="auto">
              <a:xfrm>
                <a:off x="6493408" y="2236201"/>
                <a:ext cx="418523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6"/>
                      <a:pt x="1271" y="10800"/>
                    </a:cubicBezTo>
                    <a:cubicBezTo>
                      <a:pt x="1271" y="16054"/>
                      <a:pt x="5546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41" name="AutoShape 10">
                <a:extLst>
                  <a:ext uri="{FF2B5EF4-FFF2-40B4-BE49-F238E27FC236}">
                    <a16:creationId xmlns:a16="http://schemas.microsoft.com/office/drawing/2014/main" id="{C1707347-C84A-4DDA-B6CC-E1A98874F6D1}"/>
                  </a:ext>
                </a:extLst>
              </p:cNvPr>
              <p:cNvSpPr/>
              <p:nvPr/>
            </p:nvSpPr>
            <p:spPr bwMode="auto">
              <a:xfrm>
                <a:off x="4592322" y="3385364"/>
                <a:ext cx="418523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6"/>
                      <a:pt x="1271" y="10800"/>
                    </a:cubicBezTo>
                    <a:cubicBezTo>
                      <a:pt x="1271" y="16054"/>
                      <a:pt x="5546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42" name="AutoShape 14">
                <a:extLst>
                  <a:ext uri="{FF2B5EF4-FFF2-40B4-BE49-F238E27FC236}">
                    <a16:creationId xmlns:a16="http://schemas.microsoft.com/office/drawing/2014/main" id="{D64E9B76-9BBF-42F9-8D8F-6944F2DDD51E}"/>
                  </a:ext>
                </a:extLst>
              </p:cNvPr>
              <p:cNvSpPr/>
              <p:nvPr/>
            </p:nvSpPr>
            <p:spPr bwMode="auto">
              <a:xfrm>
                <a:off x="4216361" y="4477779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0" y="5545"/>
                      <a:pt x="1270" y="10800"/>
                    </a:cubicBezTo>
                    <a:cubicBezTo>
                      <a:pt x="1270" y="16055"/>
                      <a:pt x="5545" y="20329"/>
                      <a:pt x="10800" y="20329"/>
                    </a:cubicBezTo>
                    <a:cubicBezTo>
                      <a:pt x="16055" y="20329"/>
                      <a:pt x="20330" y="16055"/>
                      <a:pt x="20330" y="10800"/>
                    </a:cubicBezTo>
                    <a:cubicBezTo>
                      <a:pt x="20330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43" name="AutoShape 6">
                <a:extLst>
                  <a:ext uri="{FF2B5EF4-FFF2-40B4-BE49-F238E27FC236}">
                    <a16:creationId xmlns:a16="http://schemas.microsoft.com/office/drawing/2014/main" id="{53C27D81-0EAC-4705-B6C7-8EA96A4B22D7}"/>
                  </a:ext>
                </a:extLst>
              </p:cNvPr>
              <p:cNvSpPr/>
              <p:nvPr/>
            </p:nvSpPr>
            <p:spPr bwMode="auto">
              <a:xfrm>
                <a:off x="7394295" y="1562307"/>
                <a:ext cx="581676" cy="58167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5"/>
                      <a:pt x="5545" y="20329"/>
                      <a:pt x="10800" y="20329"/>
                    </a:cubicBezTo>
                    <a:cubicBezTo>
                      <a:pt x="16055" y="20329"/>
                      <a:pt x="20330" y="16055"/>
                      <a:pt x="20330" y="10800"/>
                    </a:cubicBezTo>
                    <a:cubicBezTo>
                      <a:pt x="20330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44" name="AutoShape 8">
                <a:extLst>
                  <a:ext uri="{FF2B5EF4-FFF2-40B4-BE49-F238E27FC236}">
                    <a16:creationId xmlns:a16="http://schemas.microsoft.com/office/drawing/2014/main" id="{FFE97D03-505D-48F0-915B-1B8CFF5062A9}"/>
                  </a:ext>
                </a:extLst>
              </p:cNvPr>
              <p:cNvSpPr/>
              <p:nvPr/>
            </p:nvSpPr>
            <p:spPr bwMode="auto">
              <a:xfrm>
                <a:off x="7961783" y="299647"/>
                <a:ext cx="418523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6"/>
                      <a:pt x="1271" y="10800"/>
                    </a:cubicBezTo>
                    <a:cubicBezTo>
                      <a:pt x="1271" y="16054"/>
                      <a:pt x="5546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45" name="AutoShape 20">
                <a:extLst>
                  <a:ext uri="{FF2B5EF4-FFF2-40B4-BE49-F238E27FC236}">
                    <a16:creationId xmlns:a16="http://schemas.microsoft.com/office/drawing/2014/main" id="{D20447F7-F07F-4409-B267-D2367A42910C}"/>
                  </a:ext>
                </a:extLst>
              </p:cNvPr>
              <p:cNvSpPr/>
              <p:nvPr/>
            </p:nvSpPr>
            <p:spPr bwMode="auto">
              <a:xfrm>
                <a:off x="8685333" y="952258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0" y="5545"/>
                      <a:pt x="1270" y="10800"/>
                    </a:cubicBezTo>
                    <a:cubicBezTo>
                      <a:pt x="1270" y="16055"/>
                      <a:pt x="5545" y="20330"/>
                      <a:pt x="10800" y="20330"/>
                    </a:cubicBezTo>
                    <a:cubicBezTo>
                      <a:pt x="16054" y="20330"/>
                      <a:pt x="20329" y="16055"/>
                      <a:pt x="20329" y="10800"/>
                    </a:cubicBezTo>
                    <a:cubicBezTo>
                      <a:pt x="20329" y="5545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46" name="AutoShape 23">
                <a:extLst>
                  <a:ext uri="{FF2B5EF4-FFF2-40B4-BE49-F238E27FC236}">
                    <a16:creationId xmlns:a16="http://schemas.microsoft.com/office/drawing/2014/main" id="{CE36CAF6-7C28-47B3-9082-D7211C3DBF08}"/>
                  </a:ext>
                </a:extLst>
              </p:cNvPr>
              <p:cNvSpPr/>
              <p:nvPr/>
            </p:nvSpPr>
            <p:spPr bwMode="auto">
              <a:xfrm>
                <a:off x="8422869" y="1619057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5" y="20329"/>
                      <a:pt x="20329" y="16055"/>
                      <a:pt x="20329" y="10800"/>
                    </a:cubicBezTo>
                    <a:cubicBezTo>
                      <a:pt x="20329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47" name="AutoShape 19">
                <a:extLst>
                  <a:ext uri="{FF2B5EF4-FFF2-40B4-BE49-F238E27FC236}">
                    <a16:creationId xmlns:a16="http://schemas.microsoft.com/office/drawing/2014/main" id="{9548AC2B-1870-4187-8118-27EE71F41384}"/>
                  </a:ext>
                </a:extLst>
              </p:cNvPr>
              <p:cNvSpPr/>
              <p:nvPr/>
            </p:nvSpPr>
            <p:spPr bwMode="auto">
              <a:xfrm>
                <a:off x="7947597" y="3016496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5" y="20329"/>
                      <a:pt x="20329" y="16055"/>
                      <a:pt x="20329" y="10800"/>
                    </a:cubicBezTo>
                    <a:cubicBezTo>
                      <a:pt x="20329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48" name="AutoShape 11">
                <a:extLst>
                  <a:ext uri="{FF2B5EF4-FFF2-40B4-BE49-F238E27FC236}">
                    <a16:creationId xmlns:a16="http://schemas.microsoft.com/office/drawing/2014/main" id="{F714EC6A-48C9-4322-8907-40462A379969}"/>
                  </a:ext>
                </a:extLst>
              </p:cNvPr>
              <p:cNvSpPr/>
              <p:nvPr/>
            </p:nvSpPr>
            <p:spPr bwMode="auto">
              <a:xfrm>
                <a:off x="7415580" y="4421033"/>
                <a:ext cx="418523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6"/>
                      <a:pt x="1271" y="10800"/>
                    </a:cubicBezTo>
                    <a:cubicBezTo>
                      <a:pt x="1271" y="16054"/>
                      <a:pt x="5546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</p:grpSp>
        <p:pic>
          <p:nvPicPr>
            <p:cNvPr id="20" name="图形 19">
              <a:extLst>
                <a:ext uri="{FF2B5EF4-FFF2-40B4-BE49-F238E27FC236}">
                  <a16:creationId xmlns:a16="http://schemas.microsoft.com/office/drawing/2014/main" id="{5D3E7158-E65A-4E5E-9A8E-EE171D549E5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6905423" y="6244060"/>
              <a:ext cx="194528" cy="147573"/>
            </a:xfrm>
            <a:prstGeom prst="rect">
              <a:avLst/>
            </a:prstGeom>
          </p:spPr>
        </p:pic>
        <p:pic>
          <p:nvPicPr>
            <p:cNvPr id="21" name="图形 20">
              <a:extLst>
                <a:ext uri="{FF2B5EF4-FFF2-40B4-BE49-F238E27FC236}">
                  <a16:creationId xmlns:a16="http://schemas.microsoft.com/office/drawing/2014/main" id="{5D28A49C-17BB-46DF-A4D4-FF3D7B542F7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11682334" y="2984432"/>
              <a:ext cx="187557" cy="152074"/>
            </a:xfrm>
            <a:prstGeom prst="rect">
              <a:avLst/>
            </a:prstGeom>
          </p:spPr>
        </p:pic>
        <p:pic>
          <p:nvPicPr>
            <p:cNvPr id="22" name="图形 21">
              <a:extLst>
                <a:ext uri="{FF2B5EF4-FFF2-40B4-BE49-F238E27FC236}">
                  <a16:creationId xmlns:a16="http://schemas.microsoft.com/office/drawing/2014/main" id="{2B36C85E-C95E-437F-8E1B-775DAB2A7DA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137398" y="4586311"/>
              <a:ext cx="200327" cy="151972"/>
            </a:xfrm>
            <a:prstGeom prst="rect">
              <a:avLst/>
            </a:prstGeom>
          </p:spPr>
        </p:pic>
        <p:pic>
          <p:nvPicPr>
            <p:cNvPr id="23" name="图形 22">
              <a:extLst>
                <a:ext uri="{FF2B5EF4-FFF2-40B4-BE49-F238E27FC236}">
                  <a16:creationId xmlns:a16="http://schemas.microsoft.com/office/drawing/2014/main" id="{206271C1-F933-4306-AC17-6F2F2276DF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11992314" y="2256778"/>
              <a:ext cx="173031" cy="118238"/>
            </a:xfrm>
            <a:prstGeom prst="rect">
              <a:avLst/>
            </a:prstGeom>
          </p:spPr>
        </p:pic>
        <p:pic>
          <p:nvPicPr>
            <p:cNvPr id="24" name="图形 23">
              <a:extLst>
                <a:ext uri="{FF2B5EF4-FFF2-40B4-BE49-F238E27FC236}">
                  <a16:creationId xmlns:a16="http://schemas.microsoft.com/office/drawing/2014/main" id="{701335FE-CBD0-4126-B102-C15163E7B5D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11198657" y="1534425"/>
              <a:ext cx="283313" cy="256072"/>
            </a:xfrm>
            <a:prstGeom prst="rect">
              <a:avLst/>
            </a:prstGeom>
          </p:spPr>
        </p:pic>
        <p:pic>
          <p:nvPicPr>
            <p:cNvPr id="25" name="图形 24">
              <a:extLst>
                <a:ext uri="{FF2B5EF4-FFF2-40B4-BE49-F238E27FC236}">
                  <a16:creationId xmlns:a16="http://schemas.microsoft.com/office/drawing/2014/main" id="{9EDD9AD5-BC46-4589-BD54-EAA4807706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302220" y="5496417"/>
              <a:ext cx="465815" cy="353377"/>
            </a:xfrm>
            <a:prstGeom prst="rect">
              <a:avLst/>
            </a:prstGeom>
          </p:spPr>
        </p:pic>
        <p:pic>
          <p:nvPicPr>
            <p:cNvPr id="26" name="图形 25">
              <a:extLst>
                <a:ext uri="{FF2B5EF4-FFF2-40B4-BE49-F238E27FC236}">
                  <a16:creationId xmlns:a16="http://schemas.microsoft.com/office/drawing/2014/main" id="{E11606EE-1631-4946-B30C-270F0723C4F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10581309" y="6257665"/>
              <a:ext cx="266624" cy="182193"/>
            </a:xfrm>
            <a:prstGeom prst="rect">
              <a:avLst/>
            </a:prstGeom>
          </p:spPr>
        </p:pic>
        <p:pic>
          <p:nvPicPr>
            <p:cNvPr id="27" name="图形 26">
              <a:extLst>
                <a:ext uri="{FF2B5EF4-FFF2-40B4-BE49-F238E27FC236}">
                  <a16:creationId xmlns:a16="http://schemas.microsoft.com/office/drawing/2014/main" id="{E652000B-E2E5-4177-8862-C56E701D31B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7586940" y="6428939"/>
              <a:ext cx="263936" cy="214003"/>
            </a:xfrm>
            <a:prstGeom prst="rect">
              <a:avLst/>
            </a:prstGeom>
          </p:spPr>
        </p:pic>
        <p:pic>
          <p:nvPicPr>
            <p:cNvPr id="28" name="图形 27">
              <a:extLst>
                <a:ext uri="{FF2B5EF4-FFF2-40B4-BE49-F238E27FC236}">
                  <a16:creationId xmlns:a16="http://schemas.microsoft.com/office/drawing/2014/main" id="{173DAA15-5615-4BE4-B820-6D08DB55BB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9708083" y="6429892"/>
              <a:ext cx="187557" cy="152074"/>
            </a:xfrm>
            <a:prstGeom prst="rect">
              <a:avLst/>
            </a:prstGeom>
          </p:spPr>
        </p:pic>
      </p:grp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4EE8CE2-3310-4031-9553-49BCD0A50E0E}"/>
              </a:ext>
            </a:extLst>
          </p:cNvPr>
          <p:cNvCxnSpPr>
            <a:cxnSpLocks/>
          </p:cNvCxnSpPr>
          <p:nvPr userDrawn="1"/>
        </p:nvCxnSpPr>
        <p:spPr>
          <a:xfrm flipV="1">
            <a:off x="2711451" y="812727"/>
            <a:ext cx="0" cy="6045273"/>
          </a:xfrm>
          <a:prstGeom prst="line">
            <a:avLst/>
          </a:prstGeom>
          <a:ln w="28575">
            <a:solidFill>
              <a:srgbClr val="0078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289533C-F0DB-4553-9CED-2949B477FAB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358354" y="353097"/>
            <a:ext cx="706195" cy="0"/>
          </a:xfrm>
          <a:prstGeom prst="line">
            <a:avLst/>
          </a:prstGeom>
          <a:ln w="28575">
            <a:solidFill>
              <a:srgbClr val="FAAA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标题 1">
            <a:extLst>
              <a:ext uri="{FF2B5EF4-FFF2-40B4-BE49-F238E27FC236}">
                <a16:creationId xmlns:a16="http://schemas.microsoft.com/office/drawing/2014/main" id="{52F03398-E1AB-4EE6-BA4A-393187626CA4}"/>
              </a:ext>
            </a:extLst>
          </p:cNvPr>
          <p:cNvSpPr txBox="1">
            <a:spLocks/>
          </p:cNvSpPr>
          <p:nvPr userDrawn="1"/>
        </p:nvSpPr>
        <p:spPr>
          <a:xfrm>
            <a:off x="2889250" y="706195"/>
            <a:ext cx="1021542" cy="50807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3600" b="1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0078B4"/>
                </a:solidFill>
              </a:rPr>
              <a:t>目 录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D4386A63-CB9A-4349-8B72-AF7514FB78BD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942706" y="1663700"/>
            <a:ext cx="6360128" cy="44037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Tx/>
              <a:buNone/>
              <a:defRPr sz="2000" b="1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zh-CN" altLang="en-US" dirty="0"/>
              <a:t>单击此处编辑目录文本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单击此处编辑目录文本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0514AD7-BD32-4D58-BFBA-ECBF039FC42E}"/>
              </a:ext>
            </a:extLst>
          </p:cNvPr>
          <p:cNvSpPr txBox="1"/>
          <p:nvPr userDrawn="1"/>
        </p:nvSpPr>
        <p:spPr>
          <a:xfrm>
            <a:off x="2889249" y="1217784"/>
            <a:ext cx="11961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78B4"/>
                </a:solidFill>
                <a:latin typeface="+mj-lt"/>
              </a:rPr>
              <a:t>Contents</a:t>
            </a:r>
            <a:endParaRPr lang="zh-CN" altLang="en-US" sz="1600" dirty="0">
              <a:solidFill>
                <a:srgbClr val="0078B4"/>
              </a:solidFill>
            </a:endParaRPr>
          </a:p>
        </p:txBody>
      </p:sp>
      <p:sp>
        <p:nvSpPr>
          <p:cNvPr id="150" name="图片占位符 4">
            <a:extLst>
              <a:ext uri="{FF2B5EF4-FFF2-40B4-BE49-F238E27FC236}">
                <a16:creationId xmlns:a16="http://schemas.microsoft.com/office/drawing/2014/main" id="{E3507BE9-9344-46E9-A27F-F1BB8AE8FFC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963765" y="553795"/>
            <a:ext cx="2160000" cy="54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>
                <a:solidFill>
                  <a:srgbClr val="999999"/>
                </a:solidFill>
              </a:defRPr>
            </a:lvl1pPr>
          </a:lstStyle>
          <a:p>
            <a:r>
              <a:rPr lang="zh-CN" altLang="en-US" dirty="0"/>
              <a:t>点击添加</a:t>
            </a:r>
            <a:r>
              <a:rPr lang="en-US" altLang="zh-CN" dirty="0"/>
              <a:t>logo</a:t>
            </a:r>
            <a:endParaRPr lang="zh-CN" altLang="en-US" dirty="0"/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22E91637-D59D-4C63-A530-B28178456E10}"/>
              </a:ext>
            </a:extLst>
          </p:cNvPr>
          <p:cNvSpPr txBox="1"/>
          <p:nvPr userDrawn="1"/>
        </p:nvSpPr>
        <p:spPr>
          <a:xfrm>
            <a:off x="12192000" y="623740"/>
            <a:ext cx="1359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b="0" i="0" dirty="0">
                <a:solidFill>
                  <a:srgbClr val="666666"/>
                </a:solidFill>
              </a:rPr>
              <a:t>点击此处可添加</a:t>
            </a:r>
            <a:r>
              <a:rPr lang="en-US" altLang="zh-CN" sz="1000" b="0" i="0" dirty="0">
                <a:solidFill>
                  <a:srgbClr val="666666"/>
                </a:solidFill>
              </a:rPr>
              <a:t>logo</a:t>
            </a:r>
            <a:r>
              <a:rPr lang="zh-CN" altLang="en-US" sz="1000" b="0" i="0" dirty="0">
                <a:solidFill>
                  <a:srgbClr val="666666"/>
                </a:solidFill>
              </a:rPr>
              <a:t>，不用可删除</a:t>
            </a:r>
            <a:endParaRPr lang="en-US" altLang="zh-CN" sz="1000" b="0" i="0" dirty="0">
              <a:solidFill>
                <a:srgbClr val="666666"/>
              </a:solidFill>
            </a:endParaRP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8553F982-C1AB-43A5-934B-193F79ECCBE8}"/>
              </a:ext>
            </a:extLst>
          </p:cNvPr>
          <p:cNvSpPr txBox="1"/>
          <p:nvPr userDrawn="1"/>
        </p:nvSpPr>
        <p:spPr>
          <a:xfrm>
            <a:off x="12192000" y="1663700"/>
            <a:ext cx="1359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b="0" i="0" dirty="0">
                <a:solidFill>
                  <a:srgbClr val="666666"/>
                </a:solidFill>
              </a:rPr>
              <a:t>目录文本：微软雅黑，</a:t>
            </a:r>
            <a:r>
              <a:rPr lang="en-US" altLang="zh-CN" sz="1000" b="0" i="0" dirty="0">
                <a:solidFill>
                  <a:srgbClr val="666666"/>
                </a:solidFill>
              </a:rPr>
              <a:t>20</a:t>
            </a:r>
            <a:r>
              <a:rPr lang="zh-CN" altLang="en-US" sz="1000" b="0" i="0" dirty="0">
                <a:solidFill>
                  <a:srgbClr val="666666"/>
                </a:solidFill>
              </a:rPr>
              <a:t>号，加粗，</a:t>
            </a:r>
            <a:r>
              <a:rPr lang="en-US" altLang="zh-CN" sz="1000" b="0" i="0" dirty="0">
                <a:solidFill>
                  <a:srgbClr val="666666"/>
                </a:solidFill>
              </a:rPr>
              <a:t>1.5</a:t>
            </a:r>
            <a:r>
              <a:rPr lang="zh-CN" altLang="en-US" sz="1000" b="0" i="0" dirty="0">
                <a:solidFill>
                  <a:srgbClr val="666666"/>
                </a:solidFill>
              </a:rPr>
              <a:t>倍行距，过多缩小行距，过少扩大行距</a:t>
            </a:r>
            <a:endParaRPr lang="en-US" altLang="zh-CN" sz="1000" b="0" i="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510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0948874E-15FB-48E6-9179-E277914EE028}"/>
              </a:ext>
            </a:extLst>
          </p:cNvPr>
          <p:cNvGrpSpPr/>
          <p:nvPr userDrawn="1"/>
        </p:nvGrpSpPr>
        <p:grpSpPr>
          <a:xfrm>
            <a:off x="7700788" y="2391131"/>
            <a:ext cx="4491212" cy="4466869"/>
            <a:chOff x="6353175" y="1071683"/>
            <a:chExt cx="5941996" cy="5909790"/>
          </a:xfrm>
          <a:solidFill>
            <a:schemeClr val="bg1">
              <a:lumMod val="75000"/>
              <a:alpha val="50000"/>
            </a:schemeClr>
          </a:solidFill>
        </p:grpSpPr>
        <p:pic>
          <p:nvPicPr>
            <p:cNvPr id="7" name="图形 6">
              <a:extLst>
                <a:ext uri="{FF2B5EF4-FFF2-40B4-BE49-F238E27FC236}">
                  <a16:creationId xmlns:a16="http://schemas.microsoft.com/office/drawing/2014/main" id="{7E293C74-3859-4EF6-9417-4D60F8CB6C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864116" y="1802365"/>
              <a:ext cx="465815" cy="353377"/>
            </a:xfrm>
            <a:prstGeom prst="rect">
              <a:avLst/>
            </a:prstGeom>
          </p:spPr>
        </p:pic>
        <p:pic>
          <p:nvPicPr>
            <p:cNvPr id="8" name="图形 7">
              <a:extLst>
                <a:ext uri="{FF2B5EF4-FFF2-40B4-BE49-F238E27FC236}">
                  <a16:creationId xmlns:a16="http://schemas.microsoft.com/office/drawing/2014/main" id="{637967AD-C4F0-488E-8DF4-BBE1A41E043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0575730" y="2988485"/>
              <a:ext cx="451780" cy="422154"/>
            </a:xfrm>
            <a:prstGeom prst="rect">
              <a:avLst/>
            </a:prstGeom>
          </p:spPr>
        </p:pic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AA55C9D6-D13C-4F2E-AC66-F78ABA453D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10012405" y="4793122"/>
              <a:ext cx="574844" cy="451663"/>
            </a:xfrm>
            <a:prstGeom prst="rect">
              <a:avLst/>
            </a:prstGeom>
          </p:spPr>
        </p:pic>
        <p:pic>
          <p:nvPicPr>
            <p:cNvPr id="10" name="图形 9">
              <a:extLst>
                <a:ext uri="{FF2B5EF4-FFF2-40B4-BE49-F238E27FC236}">
                  <a16:creationId xmlns:a16="http://schemas.microsoft.com/office/drawing/2014/main" id="{A719D9CC-552C-4372-9BF4-57546B27911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8181869" y="3661852"/>
              <a:ext cx="571500" cy="390525"/>
            </a:xfrm>
            <a:prstGeom prst="rect">
              <a:avLst/>
            </a:prstGeom>
          </p:spPr>
        </p:pic>
        <p:pic>
          <p:nvPicPr>
            <p:cNvPr id="11" name="图形 10">
              <a:extLst>
                <a:ext uri="{FF2B5EF4-FFF2-40B4-BE49-F238E27FC236}">
                  <a16:creationId xmlns:a16="http://schemas.microsoft.com/office/drawing/2014/main" id="{B05A920C-EF75-49C8-B851-072433179D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9516493" y="3728191"/>
              <a:ext cx="314165" cy="254729"/>
            </a:xfrm>
            <a:prstGeom prst="rect">
              <a:avLst/>
            </a:prstGeom>
          </p:spPr>
        </p:pic>
        <p:pic>
          <p:nvPicPr>
            <p:cNvPr id="13" name="图形 12">
              <a:extLst>
                <a:ext uri="{FF2B5EF4-FFF2-40B4-BE49-F238E27FC236}">
                  <a16:creationId xmlns:a16="http://schemas.microsoft.com/office/drawing/2014/main" id="{897BC54E-892F-479F-A1F3-F38B9EE3614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7380925" y="5028238"/>
              <a:ext cx="283313" cy="256072"/>
            </a:xfrm>
            <a:prstGeom prst="rect">
              <a:avLst/>
            </a:prstGeom>
          </p:spPr>
        </p:pic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80D56059-DA85-45CF-9E9F-FCA2F6BBA5E8}"/>
                </a:ext>
              </a:extLst>
            </p:cNvPr>
            <p:cNvGrpSpPr/>
            <p:nvPr userDrawn="1"/>
          </p:nvGrpSpPr>
          <p:grpSpPr>
            <a:xfrm>
              <a:off x="6353175" y="1071683"/>
              <a:ext cx="5941996" cy="5909790"/>
              <a:chOff x="3776558" y="-12472"/>
              <a:chExt cx="5235081" cy="5206706"/>
            </a:xfrm>
            <a:grpFill/>
          </p:grpSpPr>
          <p:sp>
            <p:nvSpPr>
              <p:cNvPr id="24" name="AutoShape 12">
                <a:extLst>
                  <a:ext uri="{FF2B5EF4-FFF2-40B4-BE49-F238E27FC236}">
                    <a16:creationId xmlns:a16="http://schemas.microsoft.com/office/drawing/2014/main" id="{F2FA5FF2-18A7-41C0-8C71-510A98600A79}"/>
                  </a:ext>
                </a:extLst>
              </p:cNvPr>
              <p:cNvSpPr/>
              <p:nvPr/>
            </p:nvSpPr>
            <p:spPr bwMode="auto">
              <a:xfrm>
                <a:off x="8110751" y="4931771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5" y="20329"/>
                      <a:pt x="20329" y="16055"/>
                      <a:pt x="20329" y="10800"/>
                    </a:cubicBezTo>
                    <a:cubicBezTo>
                      <a:pt x="20329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" name="AutoShape 13">
                <a:extLst>
                  <a:ext uri="{FF2B5EF4-FFF2-40B4-BE49-F238E27FC236}">
                    <a16:creationId xmlns:a16="http://schemas.microsoft.com/office/drawing/2014/main" id="{419E002C-D314-4426-8A76-0D25F8F3D8A5}"/>
                  </a:ext>
                </a:extLst>
              </p:cNvPr>
              <p:cNvSpPr/>
              <p:nvPr/>
            </p:nvSpPr>
            <p:spPr bwMode="auto">
              <a:xfrm>
                <a:off x="8344840" y="4392656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5" y="20329"/>
                      <a:pt x="20329" y="16055"/>
                      <a:pt x="20329" y="10800"/>
                    </a:cubicBezTo>
                    <a:cubicBezTo>
                      <a:pt x="20329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6" name="AutoShape 16">
                <a:extLst>
                  <a:ext uri="{FF2B5EF4-FFF2-40B4-BE49-F238E27FC236}">
                    <a16:creationId xmlns:a16="http://schemas.microsoft.com/office/drawing/2014/main" id="{D93B5475-8A95-4997-9969-FAA5EEF48111}"/>
                  </a:ext>
                </a:extLst>
              </p:cNvPr>
              <p:cNvSpPr/>
              <p:nvPr/>
            </p:nvSpPr>
            <p:spPr bwMode="auto">
              <a:xfrm>
                <a:off x="3960992" y="2995216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6" y="1270"/>
                      <a:pt x="1271" y="5545"/>
                      <a:pt x="1271" y="10799"/>
                    </a:cubicBezTo>
                    <a:cubicBezTo>
                      <a:pt x="1271" y="16053"/>
                      <a:pt x="5546" y="20329"/>
                      <a:pt x="10800" y="20329"/>
                    </a:cubicBezTo>
                    <a:cubicBezTo>
                      <a:pt x="16055" y="20329"/>
                      <a:pt x="20330" y="16053"/>
                      <a:pt x="20330" y="10799"/>
                    </a:cubicBezTo>
                    <a:cubicBezTo>
                      <a:pt x="20329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7" name="AutoShape 18">
                <a:extLst>
                  <a:ext uri="{FF2B5EF4-FFF2-40B4-BE49-F238E27FC236}">
                    <a16:creationId xmlns:a16="http://schemas.microsoft.com/office/drawing/2014/main" id="{AE77BB66-42FB-4D0C-8A0E-9901F95314ED}"/>
                  </a:ext>
                </a:extLst>
              </p:cNvPr>
              <p:cNvSpPr/>
              <p:nvPr/>
            </p:nvSpPr>
            <p:spPr bwMode="auto">
              <a:xfrm>
                <a:off x="6096167" y="923884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5"/>
                      <a:pt x="5545" y="20330"/>
                      <a:pt x="10800" y="20330"/>
                    </a:cubicBezTo>
                    <a:cubicBezTo>
                      <a:pt x="16055" y="20330"/>
                      <a:pt x="20329" y="16055"/>
                      <a:pt x="20329" y="10800"/>
                    </a:cubicBezTo>
                    <a:cubicBezTo>
                      <a:pt x="20329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8" name="AutoShape 21">
                <a:extLst>
                  <a:ext uri="{FF2B5EF4-FFF2-40B4-BE49-F238E27FC236}">
                    <a16:creationId xmlns:a16="http://schemas.microsoft.com/office/drawing/2014/main" id="{8A45894E-132C-4704-BD9C-0784BCF2160F}"/>
                  </a:ext>
                </a:extLst>
              </p:cNvPr>
              <p:cNvSpPr/>
              <p:nvPr/>
            </p:nvSpPr>
            <p:spPr bwMode="auto">
              <a:xfrm>
                <a:off x="6472128" y="3945759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6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4"/>
                      <a:pt x="5545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9" name="AutoShape 22">
                <a:extLst>
                  <a:ext uri="{FF2B5EF4-FFF2-40B4-BE49-F238E27FC236}">
                    <a16:creationId xmlns:a16="http://schemas.microsoft.com/office/drawing/2014/main" id="{2D26958C-A72D-478C-8C11-607C1D0FDC65}"/>
                  </a:ext>
                </a:extLst>
              </p:cNvPr>
              <p:cNvSpPr/>
              <p:nvPr/>
            </p:nvSpPr>
            <p:spPr bwMode="auto">
              <a:xfrm>
                <a:off x="8614396" y="3321522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6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4"/>
                      <a:pt x="5545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0" name="AutoShape 24">
                <a:extLst>
                  <a:ext uri="{FF2B5EF4-FFF2-40B4-BE49-F238E27FC236}">
                    <a16:creationId xmlns:a16="http://schemas.microsoft.com/office/drawing/2014/main" id="{1E335039-C8B5-4AD1-9462-5D7CCECA478B}"/>
                  </a:ext>
                </a:extLst>
              </p:cNvPr>
              <p:cNvSpPr/>
              <p:nvPr/>
            </p:nvSpPr>
            <p:spPr bwMode="auto">
              <a:xfrm>
                <a:off x="7451045" y="30090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1" y="5545"/>
                      <a:pt x="1271" y="10800"/>
                    </a:cubicBezTo>
                    <a:cubicBezTo>
                      <a:pt x="1271" y="16054"/>
                      <a:pt x="5545" y="20329"/>
                      <a:pt x="10800" y="20329"/>
                    </a:cubicBezTo>
                    <a:cubicBezTo>
                      <a:pt x="16055" y="20329"/>
                      <a:pt x="20330" y="16054"/>
                      <a:pt x="20330" y="10800"/>
                    </a:cubicBezTo>
                    <a:cubicBezTo>
                      <a:pt x="20330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1" name="AutoShape 25">
                <a:extLst>
                  <a:ext uri="{FF2B5EF4-FFF2-40B4-BE49-F238E27FC236}">
                    <a16:creationId xmlns:a16="http://schemas.microsoft.com/office/drawing/2014/main" id="{F0B79235-C338-457E-9454-AAAE1310B675}"/>
                  </a:ext>
                </a:extLst>
              </p:cNvPr>
              <p:cNvSpPr/>
              <p:nvPr/>
            </p:nvSpPr>
            <p:spPr bwMode="auto">
              <a:xfrm>
                <a:off x="5911733" y="2654722"/>
                <a:ext cx="1027686" cy="666798"/>
              </a:xfrm>
              <a:custGeom>
                <a:avLst/>
                <a:gdLst/>
                <a:ahLst/>
                <a:cxnLst/>
                <a:rect l="0" t="0" r="r" b="b"/>
                <a:pathLst>
                  <a:path w="21538" h="21552">
                    <a:moveTo>
                      <a:pt x="21315" y="21552"/>
                    </a:moveTo>
                    <a:cubicBezTo>
                      <a:pt x="21274" y="21552"/>
                      <a:pt x="21232" y="21535"/>
                      <a:pt x="21195" y="21498"/>
                    </a:cubicBezTo>
                    <a:lnTo>
                      <a:pt x="103" y="634"/>
                    </a:lnTo>
                    <a:cubicBezTo>
                      <a:pt x="-1" y="532"/>
                      <a:pt x="-31" y="319"/>
                      <a:pt x="35" y="159"/>
                    </a:cubicBezTo>
                    <a:cubicBezTo>
                      <a:pt x="102" y="-1"/>
                      <a:pt x="239" y="-48"/>
                      <a:pt x="343" y="55"/>
                    </a:cubicBezTo>
                    <a:lnTo>
                      <a:pt x="21435" y="20919"/>
                    </a:lnTo>
                    <a:cubicBezTo>
                      <a:pt x="21539" y="21021"/>
                      <a:pt x="21569" y="21234"/>
                      <a:pt x="21503" y="21394"/>
                    </a:cubicBezTo>
                    <a:cubicBezTo>
                      <a:pt x="21460" y="21496"/>
                      <a:pt x="21388" y="21552"/>
                      <a:pt x="21315" y="21552"/>
                    </a:cubicBezTo>
                    <a:close/>
                    <a:moveTo>
                      <a:pt x="21315" y="2155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2" name="AutoShape 29">
                <a:extLst>
                  <a:ext uri="{FF2B5EF4-FFF2-40B4-BE49-F238E27FC236}">
                    <a16:creationId xmlns:a16="http://schemas.microsoft.com/office/drawing/2014/main" id="{B60889C6-6C05-424E-8A06-65DE369BDBCA}"/>
                  </a:ext>
                </a:extLst>
              </p:cNvPr>
              <p:cNvSpPr/>
              <p:nvPr/>
            </p:nvSpPr>
            <p:spPr bwMode="auto">
              <a:xfrm>
                <a:off x="6301881" y="1597776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3" name="AutoShape 30">
                <a:extLst>
                  <a:ext uri="{FF2B5EF4-FFF2-40B4-BE49-F238E27FC236}">
                    <a16:creationId xmlns:a16="http://schemas.microsoft.com/office/drawing/2014/main" id="{AE411BA3-525D-4526-96DE-6A8BE0B6A153}"/>
                  </a:ext>
                </a:extLst>
              </p:cNvPr>
              <p:cNvSpPr/>
              <p:nvPr/>
            </p:nvSpPr>
            <p:spPr bwMode="auto">
              <a:xfrm>
                <a:off x="8082375" y="3740044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4" name="AutoShape 31">
                <a:extLst>
                  <a:ext uri="{FF2B5EF4-FFF2-40B4-BE49-F238E27FC236}">
                    <a16:creationId xmlns:a16="http://schemas.microsoft.com/office/drawing/2014/main" id="{982FA531-59CD-4E05-B7C2-C5AAC2C2B4C1}"/>
                  </a:ext>
                </a:extLst>
              </p:cNvPr>
              <p:cNvSpPr/>
              <p:nvPr/>
            </p:nvSpPr>
            <p:spPr bwMode="auto">
              <a:xfrm>
                <a:off x="4627790" y="2449009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5" name="AutoShape 34">
                <a:extLst>
                  <a:ext uri="{FF2B5EF4-FFF2-40B4-BE49-F238E27FC236}">
                    <a16:creationId xmlns:a16="http://schemas.microsoft.com/office/drawing/2014/main" id="{3F13C747-41DC-4A78-9384-D33177A692D1}"/>
                  </a:ext>
                </a:extLst>
              </p:cNvPr>
              <p:cNvSpPr/>
              <p:nvPr/>
            </p:nvSpPr>
            <p:spPr bwMode="auto">
              <a:xfrm>
                <a:off x="3776558" y="3442113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6" name="AutoShape 35">
                <a:extLst>
                  <a:ext uri="{FF2B5EF4-FFF2-40B4-BE49-F238E27FC236}">
                    <a16:creationId xmlns:a16="http://schemas.microsoft.com/office/drawing/2014/main" id="{C0260DB9-90E1-4622-B415-105BFD08A80E}"/>
                  </a:ext>
                </a:extLst>
              </p:cNvPr>
              <p:cNvSpPr/>
              <p:nvPr/>
            </p:nvSpPr>
            <p:spPr bwMode="auto">
              <a:xfrm>
                <a:off x="6046512" y="3200930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9"/>
                      <a:pt x="2817" y="10800"/>
                    </a:cubicBezTo>
                    <a:cubicBezTo>
                      <a:pt x="2817" y="15201"/>
                      <a:pt x="6398" y="18783"/>
                      <a:pt x="10800" y="18783"/>
                    </a:cubicBezTo>
                    <a:cubicBezTo>
                      <a:pt x="15202" y="18783"/>
                      <a:pt x="18783" y="15201"/>
                      <a:pt x="18783" y="10800"/>
                    </a:cubicBezTo>
                    <a:cubicBezTo>
                      <a:pt x="18783" y="6399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7" name="AutoShape 36">
                <a:extLst>
                  <a:ext uri="{FF2B5EF4-FFF2-40B4-BE49-F238E27FC236}">
                    <a16:creationId xmlns:a16="http://schemas.microsoft.com/office/drawing/2014/main" id="{369A3071-80FF-4740-B4BE-0D83DED34CD4}"/>
                  </a:ext>
                </a:extLst>
              </p:cNvPr>
              <p:cNvSpPr/>
              <p:nvPr/>
            </p:nvSpPr>
            <p:spPr bwMode="auto">
              <a:xfrm>
                <a:off x="5769861" y="1505559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8" name="AutoShape 38">
                <a:extLst>
                  <a:ext uri="{FF2B5EF4-FFF2-40B4-BE49-F238E27FC236}">
                    <a16:creationId xmlns:a16="http://schemas.microsoft.com/office/drawing/2014/main" id="{6A257D0D-B353-4249-AC3F-6AD51268AF17}"/>
                  </a:ext>
                </a:extLst>
              </p:cNvPr>
              <p:cNvSpPr/>
              <p:nvPr/>
            </p:nvSpPr>
            <p:spPr bwMode="auto">
              <a:xfrm>
                <a:off x="8848486" y="2959748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9"/>
                      <a:pt x="2817" y="10800"/>
                    </a:cubicBezTo>
                    <a:cubicBezTo>
                      <a:pt x="2817" y="15201"/>
                      <a:pt x="6398" y="18783"/>
                      <a:pt x="10800" y="18783"/>
                    </a:cubicBezTo>
                    <a:cubicBezTo>
                      <a:pt x="15201" y="18783"/>
                      <a:pt x="18783" y="15201"/>
                      <a:pt x="18783" y="10800"/>
                    </a:cubicBezTo>
                    <a:cubicBezTo>
                      <a:pt x="18783" y="6399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9" name="AutoShape 39">
                <a:extLst>
                  <a:ext uri="{FF2B5EF4-FFF2-40B4-BE49-F238E27FC236}">
                    <a16:creationId xmlns:a16="http://schemas.microsoft.com/office/drawing/2014/main" id="{F553F144-FFB0-4640-AB61-6787D84CCDC8}"/>
                  </a:ext>
                </a:extLst>
              </p:cNvPr>
              <p:cNvSpPr/>
              <p:nvPr/>
            </p:nvSpPr>
            <p:spPr bwMode="auto">
              <a:xfrm>
                <a:off x="8813017" y="1512653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0" name="AutoShape 41">
                <a:extLst>
                  <a:ext uri="{FF2B5EF4-FFF2-40B4-BE49-F238E27FC236}">
                    <a16:creationId xmlns:a16="http://schemas.microsoft.com/office/drawing/2014/main" id="{549B68B4-B20A-4E21-8D81-0D50178446EB}"/>
                  </a:ext>
                </a:extLst>
              </p:cNvPr>
              <p:cNvSpPr/>
              <p:nvPr/>
            </p:nvSpPr>
            <p:spPr bwMode="auto">
              <a:xfrm>
                <a:off x="6819714" y="15902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1" name="AutoShape 42">
                <a:extLst>
                  <a:ext uri="{FF2B5EF4-FFF2-40B4-BE49-F238E27FC236}">
                    <a16:creationId xmlns:a16="http://schemas.microsoft.com/office/drawing/2014/main" id="{F770E164-23F4-4702-8539-41E6512C74C9}"/>
                  </a:ext>
                </a:extLst>
              </p:cNvPr>
              <p:cNvSpPr/>
              <p:nvPr/>
            </p:nvSpPr>
            <p:spPr bwMode="auto">
              <a:xfrm>
                <a:off x="7153114" y="4974332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2" name="AutoShape 43">
                <a:extLst>
                  <a:ext uri="{FF2B5EF4-FFF2-40B4-BE49-F238E27FC236}">
                    <a16:creationId xmlns:a16="http://schemas.microsoft.com/office/drawing/2014/main" id="{D938A89A-6EE7-4850-B3B1-8373B3952DA4}"/>
                  </a:ext>
                </a:extLst>
              </p:cNvPr>
              <p:cNvSpPr/>
              <p:nvPr/>
            </p:nvSpPr>
            <p:spPr bwMode="auto">
              <a:xfrm>
                <a:off x="5720205" y="4612558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3" name="AutoShape 44">
                <a:extLst>
                  <a:ext uri="{FF2B5EF4-FFF2-40B4-BE49-F238E27FC236}">
                    <a16:creationId xmlns:a16="http://schemas.microsoft.com/office/drawing/2014/main" id="{3A094417-8A83-4E85-912D-B9AFC3C8DA7F}"/>
                  </a:ext>
                </a:extLst>
              </p:cNvPr>
              <p:cNvSpPr/>
              <p:nvPr/>
            </p:nvSpPr>
            <p:spPr bwMode="auto">
              <a:xfrm>
                <a:off x="3925524" y="4130193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4" name="AutoShape 46">
                <a:extLst>
                  <a:ext uri="{FF2B5EF4-FFF2-40B4-BE49-F238E27FC236}">
                    <a16:creationId xmlns:a16="http://schemas.microsoft.com/office/drawing/2014/main" id="{0404B433-E890-4F50-A773-F654480C990B}"/>
                  </a:ext>
                </a:extLst>
              </p:cNvPr>
              <p:cNvSpPr/>
              <p:nvPr/>
            </p:nvSpPr>
            <p:spPr bwMode="auto">
              <a:xfrm>
                <a:off x="8408681" y="-12472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5" name="AutoShape 47">
                <a:extLst>
                  <a:ext uri="{FF2B5EF4-FFF2-40B4-BE49-F238E27FC236}">
                    <a16:creationId xmlns:a16="http://schemas.microsoft.com/office/drawing/2014/main" id="{E6CDC1D8-B92B-4A2D-9B4A-034105058DC8}"/>
                  </a:ext>
                </a:extLst>
              </p:cNvPr>
              <p:cNvSpPr/>
              <p:nvPr/>
            </p:nvSpPr>
            <p:spPr bwMode="auto">
              <a:xfrm>
                <a:off x="7692228" y="1065755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6" name="AutoShape 48">
                <a:extLst>
                  <a:ext uri="{FF2B5EF4-FFF2-40B4-BE49-F238E27FC236}">
                    <a16:creationId xmlns:a16="http://schemas.microsoft.com/office/drawing/2014/main" id="{E80EED10-2DD2-4149-84EB-96D6BBEDBF68}"/>
                  </a:ext>
                </a:extLst>
              </p:cNvPr>
              <p:cNvSpPr/>
              <p:nvPr/>
            </p:nvSpPr>
            <p:spPr bwMode="auto">
              <a:xfrm>
                <a:off x="8642770" y="2285856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7" name="AutoShape 49">
                <a:extLst>
                  <a:ext uri="{FF2B5EF4-FFF2-40B4-BE49-F238E27FC236}">
                    <a16:creationId xmlns:a16="http://schemas.microsoft.com/office/drawing/2014/main" id="{07EE11E4-1B07-4802-8209-CB9159D2BC23}"/>
                  </a:ext>
                </a:extLst>
              </p:cNvPr>
              <p:cNvSpPr/>
              <p:nvPr/>
            </p:nvSpPr>
            <p:spPr bwMode="auto">
              <a:xfrm>
                <a:off x="5847891" y="1725461"/>
                <a:ext cx="503646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488" h="21532">
                    <a:moveTo>
                      <a:pt x="454" y="21532"/>
                    </a:moveTo>
                    <a:cubicBezTo>
                      <a:pt x="323" y="21532"/>
                      <a:pt x="193" y="21464"/>
                      <a:pt x="103" y="21333"/>
                    </a:cubicBezTo>
                    <a:cubicBezTo>
                      <a:pt x="-56" y="21099"/>
                      <a:pt x="-28" y="20754"/>
                      <a:pt x="165" y="20562"/>
                    </a:cubicBezTo>
                    <a:lnTo>
                      <a:pt x="20746" y="125"/>
                    </a:lnTo>
                    <a:cubicBezTo>
                      <a:pt x="20939" y="-68"/>
                      <a:pt x="21225" y="-34"/>
                      <a:pt x="21385" y="199"/>
                    </a:cubicBezTo>
                    <a:cubicBezTo>
                      <a:pt x="21544" y="433"/>
                      <a:pt x="21516" y="778"/>
                      <a:pt x="21323" y="970"/>
                    </a:cubicBezTo>
                    <a:lnTo>
                      <a:pt x="742" y="21407"/>
                    </a:lnTo>
                    <a:cubicBezTo>
                      <a:pt x="658" y="21491"/>
                      <a:pt x="556" y="21532"/>
                      <a:pt x="454" y="21532"/>
                    </a:cubicBezTo>
                    <a:close/>
                    <a:moveTo>
                      <a:pt x="454" y="2153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8" name="AutoShape 50">
                <a:extLst>
                  <a:ext uri="{FF2B5EF4-FFF2-40B4-BE49-F238E27FC236}">
                    <a16:creationId xmlns:a16="http://schemas.microsoft.com/office/drawing/2014/main" id="{55FA1B28-168B-4AAE-B644-2931E92D2722}"/>
                  </a:ext>
                </a:extLst>
              </p:cNvPr>
              <p:cNvSpPr/>
              <p:nvPr/>
            </p:nvSpPr>
            <p:spPr bwMode="auto">
              <a:xfrm>
                <a:off x="6429566" y="1009006"/>
                <a:ext cx="516947" cy="630444"/>
              </a:xfrm>
              <a:custGeom>
                <a:avLst/>
                <a:gdLst/>
                <a:ahLst/>
                <a:cxnLst/>
                <a:rect l="0" t="0" r="r" b="b"/>
                <a:pathLst>
                  <a:path w="21490" h="21555">
                    <a:moveTo>
                      <a:pt x="441" y="21555"/>
                    </a:moveTo>
                    <a:cubicBezTo>
                      <a:pt x="343" y="21555"/>
                      <a:pt x="244" y="21528"/>
                      <a:pt x="163" y="21474"/>
                    </a:cubicBezTo>
                    <a:cubicBezTo>
                      <a:pt x="-27" y="21347"/>
                      <a:pt x="-55" y="21118"/>
                      <a:pt x="99" y="20963"/>
                    </a:cubicBezTo>
                    <a:lnTo>
                      <a:pt x="20706" y="134"/>
                    </a:lnTo>
                    <a:cubicBezTo>
                      <a:pt x="20860" y="-22"/>
                      <a:pt x="21138" y="-45"/>
                      <a:pt x="21327" y="81"/>
                    </a:cubicBezTo>
                    <a:cubicBezTo>
                      <a:pt x="21516" y="208"/>
                      <a:pt x="21545" y="437"/>
                      <a:pt x="21391" y="592"/>
                    </a:cubicBezTo>
                    <a:lnTo>
                      <a:pt x="784" y="21421"/>
                    </a:lnTo>
                    <a:cubicBezTo>
                      <a:pt x="697" y="21509"/>
                      <a:pt x="569" y="21555"/>
                      <a:pt x="441" y="21555"/>
                    </a:cubicBezTo>
                    <a:close/>
                    <a:moveTo>
                      <a:pt x="441" y="21555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9" name="AutoShape 51">
                <a:extLst>
                  <a:ext uri="{FF2B5EF4-FFF2-40B4-BE49-F238E27FC236}">
                    <a16:creationId xmlns:a16="http://schemas.microsoft.com/office/drawing/2014/main" id="{C20EA147-E780-4740-8323-37FA6E5108F3}"/>
                  </a:ext>
                </a:extLst>
              </p:cNvPr>
              <p:cNvSpPr/>
              <p:nvPr/>
            </p:nvSpPr>
            <p:spPr bwMode="auto">
              <a:xfrm>
                <a:off x="6003950" y="2392260"/>
                <a:ext cx="486799" cy="6295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64" y="0"/>
                    </a:moveTo>
                    <a:lnTo>
                      <a:pt x="21600" y="16821"/>
                    </a:lnTo>
                    <a:lnTo>
                      <a:pt x="21536" y="21600"/>
                    </a:lnTo>
                    <a:lnTo>
                      <a:pt x="0" y="4779"/>
                    </a:lnTo>
                    <a:close/>
                    <a:moveTo>
                      <a:pt x="6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0" name="AutoShape 52">
                <a:extLst>
                  <a:ext uri="{FF2B5EF4-FFF2-40B4-BE49-F238E27FC236}">
                    <a16:creationId xmlns:a16="http://schemas.microsoft.com/office/drawing/2014/main" id="{79508462-9F95-4D94-A850-FA27D1AA682A}"/>
                  </a:ext>
                </a:extLst>
              </p:cNvPr>
              <p:cNvSpPr/>
              <p:nvPr/>
            </p:nvSpPr>
            <p:spPr bwMode="auto">
              <a:xfrm>
                <a:off x="6415379" y="1746742"/>
                <a:ext cx="204828" cy="52404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082" y="21600"/>
                    </a:moveTo>
                    <a:lnTo>
                      <a:pt x="0" y="195"/>
                    </a:lnTo>
                    <a:lnTo>
                      <a:pt x="1517" y="0"/>
                    </a:lnTo>
                    <a:lnTo>
                      <a:pt x="21600" y="21405"/>
                    </a:lnTo>
                    <a:close/>
                    <a:moveTo>
                      <a:pt x="20082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1" name="AutoShape 53">
                <a:extLst>
                  <a:ext uri="{FF2B5EF4-FFF2-40B4-BE49-F238E27FC236}">
                    <a16:creationId xmlns:a16="http://schemas.microsoft.com/office/drawing/2014/main" id="{ADC0769F-2FD5-42AB-B3C3-F5239C751379}"/>
                  </a:ext>
                </a:extLst>
              </p:cNvPr>
              <p:cNvSpPr/>
              <p:nvPr/>
            </p:nvSpPr>
            <p:spPr bwMode="auto">
              <a:xfrm>
                <a:off x="6876463" y="1973737"/>
                <a:ext cx="553301" cy="37330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295" y="0"/>
                    </a:moveTo>
                    <a:lnTo>
                      <a:pt x="21600" y="684"/>
                    </a:lnTo>
                    <a:lnTo>
                      <a:pt x="305" y="21600"/>
                    </a:lnTo>
                    <a:lnTo>
                      <a:pt x="0" y="20916"/>
                    </a:lnTo>
                    <a:close/>
                    <a:moveTo>
                      <a:pt x="2129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2" name="AutoShape 54">
                <a:extLst>
                  <a:ext uri="{FF2B5EF4-FFF2-40B4-BE49-F238E27FC236}">
                    <a16:creationId xmlns:a16="http://schemas.microsoft.com/office/drawing/2014/main" id="{884AC7E1-9F05-4536-B0DE-CE9EBBB18878}"/>
                  </a:ext>
                </a:extLst>
              </p:cNvPr>
              <p:cNvSpPr/>
              <p:nvPr/>
            </p:nvSpPr>
            <p:spPr bwMode="auto">
              <a:xfrm>
                <a:off x="6351536" y="852948"/>
                <a:ext cx="458425" cy="176454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374" y="0"/>
                    </a:moveTo>
                    <a:lnTo>
                      <a:pt x="21600" y="1634"/>
                    </a:lnTo>
                    <a:lnTo>
                      <a:pt x="226" y="21600"/>
                    </a:lnTo>
                    <a:lnTo>
                      <a:pt x="0" y="19966"/>
                    </a:lnTo>
                    <a:close/>
                    <a:moveTo>
                      <a:pt x="2137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3" name="AutoShape 55">
                <a:extLst>
                  <a:ext uri="{FF2B5EF4-FFF2-40B4-BE49-F238E27FC236}">
                    <a16:creationId xmlns:a16="http://schemas.microsoft.com/office/drawing/2014/main" id="{5ADFD1C4-3748-44C2-BC21-5441FE275325}"/>
                  </a:ext>
                </a:extLst>
              </p:cNvPr>
              <p:cNvSpPr/>
              <p:nvPr/>
            </p:nvSpPr>
            <p:spPr bwMode="auto">
              <a:xfrm>
                <a:off x="7230257" y="249991"/>
                <a:ext cx="266010" cy="29261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743" y="0"/>
                    </a:moveTo>
                    <a:lnTo>
                      <a:pt x="21600" y="699"/>
                    </a:lnTo>
                    <a:lnTo>
                      <a:pt x="857" y="21600"/>
                    </a:lnTo>
                    <a:lnTo>
                      <a:pt x="0" y="20901"/>
                    </a:lnTo>
                    <a:close/>
                    <a:moveTo>
                      <a:pt x="20743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4" name="AutoShape 56">
                <a:extLst>
                  <a:ext uri="{FF2B5EF4-FFF2-40B4-BE49-F238E27FC236}">
                    <a16:creationId xmlns:a16="http://schemas.microsoft.com/office/drawing/2014/main" id="{63B5DB76-B2F2-4F6F-9E0F-287CC84EA7D2}"/>
                  </a:ext>
                </a:extLst>
              </p:cNvPr>
              <p:cNvSpPr/>
              <p:nvPr/>
            </p:nvSpPr>
            <p:spPr bwMode="auto">
              <a:xfrm>
                <a:off x="7351735" y="604671"/>
                <a:ext cx="641971" cy="1480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0" y="21600"/>
                    </a:moveTo>
                    <a:lnTo>
                      <a:pt x="0" y="19584"/>
                    </a:lnTo>
                    <a:lnTo>
                      <a:pt x="21501" y="0"/>
                    </a:lnTo>
                    <a:lnTo>
                      <a:pt x="21600" y="2016"/>
                    </a:lnTo>
                    <a:close/>
                    <a:moveTo>
                      <a:pt x="100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5" name="AutoShape 57">
                <a:extLst>
                  <a:ext uri="{FF2B5EF4-FFF2-40B4-BE49-F238E27FC236}">
                    <a16:creationId xmlns:a16="http://schemas.microsoft.com/office/drawing/2014/main" id="{B4D43CAB-07FF-4297-9313-DFD5E6E623EF}"/>
                  </a:ext>
                </a:extLst>
              </p:cNvPr>
              <p:cNvSpPr/>
              <p:nvPr/>
            </p:nvSpPr>
            <p:spPr bwMode="auto">
              <a:xfrm>
                <a:off x="5627989" y="2817875"/>
                <a:ext cx="61183" cy="93724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4950" y="0"/>
                    </a:moveTo>
                    <a:lnTo>
                      <a:pt x="21600" y="21583"/>
                    </a:lnTo>
                    <a:lnTo>
                      <a:pt x="16650" y="21600"/>
                    </a:lnTo>
                    <a:lnTo>
                      <a:pt x="0" y="17"/>
                    </a:lnTo>
                    <a:close/>
                    <a:moveTo>
                      <a:pt x="4950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6" name="AutoShape 58">
                <a:extLst>
                  <a:ext uri="{FF2B5EF4-FFF2-40B4-BE49-F238E27FC236}">
                    <a16:creationId xmlns:a16="http://schemas.microsoft.com/office/drawing/2014/main" id="{B58BAE2A-8668-4527-B32C-6D4EC0C0D57D}"/>
                  </a:ext>
                </a:extLst>
              </p:cNvPr>
              <p:cNvSpPr/>
              <p:nvPr/>
            </p:nvSpPr>
            <p:spPr bwMode="auto">
              <a:xfrm>
                <a:off x="4975378" y="3676203"/>
                <a:ext cx="481479" cy="24650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81" y="0"/>
                    </a:moveTo>
                    <a:lnTo>
                      <a:pt x="21600" y="20486"/>
                    </a:lnTo>
                    <a:lnTo>
                      <a:pt x="21319" y="21600"/>
                    </a:lnTo>
                    <a:lnTo>
                      <a:pt x="0" y="1114"/>
                    </a:lnTo>
                    <a:close/>
                    <a:moveTo>
                      <a:pt x="28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7" name="AutoShape 59">
                <a:extLst>
                  <a:ext uri="{FF2B5EF4-FFF2-40B4-BE49-F238E27FC236}">
                    <a16:creationId xmlns:a16="http://schemas.microsoft.com/office/drawing/2014/main" id="{9E591D54-9CC6-45C6-A278-3089F566A8FA}"/>
                  </a:ext>
                </a:extLst>
              </p:cNvPr>
              <p:cNvSpPr/>
              <p:nvPr/>
            </p:nvSpPr>
            <p:spPr bwMode="auto">
              <a:xfrm>
                <a:off x="4187987" y="3179649"/>
                <a:ext cx="453991" cy="29527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361" y="0"/>
                    </a:moveTo>
                    <a:lnTo>
                      <a:pt x="21600" y="20726"/>
                    </a:lnTo>
                    <a:lnTo>
                      <a:pt x="21239" y="21600"/>
                    </a:lnTo>
                    <a:lnTo>
                      <a:pt x="0" y="874"/>
                    </a:lnTo>
                    <a:close/>
                    <a:moveTo>
                      <a:pt x="36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8" name="AutoShape 60">
                <a:extLst>
                  <a:ext uri="{FF2B5EF4-FFF2-40B4-BE49-F238E27FC236}">
                    <a16:creationId xmlns:a16="http://schemas.microsoft.com/office/drawing/2014/main" id="{4DB4D7F4-3742-4ADD-A421-EF6BB038B8C9}"/>
                  </a:ext>
                </a:extLst>
              </p:cNvPr>
              <p:cNvSpPr/>
              <p:nvPr/>
            </p:nvSpPr>
            <p:spPr bwMode="auto">
              <a:xfrm>
                <a:off x="5110156" y="4243691"/>
                <a:ext cx="421183" cy="44867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069" y="0"/>
                    </a:moveTo>
                    <a:lnTo>
                      <a:pt x="21600" y="466"/>
                    </a:lnTo>
                    <a:lnTo>
                      <a:pt x="531" y="21600"/>
                    </a:lnTo>
                    <a:lnTo>
                      <a:pt x="0" y="21134"/>
                    </a:lnTo>
                    <a:close/>
                    <a:moveTo>
                      <a:pt x="21069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9" name="AutoShape 61">
                <a:extLst>
                  <a:ext uri="{FF2B5EF4-FFF2-40B4-BE49-F238E27FC236}">
                    <a16:creationId xmlns:a16="http://schemas.microsoft.com/office/drawing/2014/main" id="{441011A6-69D5-4DD4-B1EE-13BBCC104EBA}"/>
                  </a:ext>
                </a:extLst>
              </p:cNvPr>
              <p:cNvSpPr/>
              <p:nvPr/>
            </p:nvSpPr>
            <p:spPr bwMode="auto">
              <a:xfrm>
                <a:off x="4414983" y="3789700"/>
                <a:ext cx="345812" cy="7164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821" y="21600"/>
                    </a:moveTo>
                    <a:lnTo>
                      <a:pt x="0" y="21421"/>
                    </a:lnTo>
                    <a:lnTo>
                      <a:pt x="20779" y="0"/>
                    </a:lnTo>
                    <a:lnTo>
                      <a:pt x="21600" y="179"/>
                    </a:lnTo>
                    <a:close/>
                    <a:moveTo>
                      <a:pt x="821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0" name="AutoShape 62">
                <a:extLst>
                  <a:ext uri="{FF2B5EF4-FFF2-40B4-BE49-F238E27FC236}">
                    <a16:creationId xmlns:a16="http://schemas.microsoft.com/office/drawing/2014/main" id="{632048A2-07AB-4E3D-8B63-BFDD041FD720}"/>
                  </a:ext>
                </a:extLst>
              </p:cNvPr>
              <p:cNvSpPr/>
              <p:nvPr/>
            </p:nvSpPr>
            <p:spPr bwMode="auto">
              <a:xfrm>
                <a:off x="4464638" y="4640933"/>
                <a:ext cx="323646" cy="13300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334" y="0"/>
                    </a:moveTo>
                    <a:lnTo>
                      <a:pt x="21600" y="19458"/>
                    </a:lnTo>
                    <a:lnTo>
                      <a:pt x="21266" y="21600"/>
                    </a:lnTo>
                    <a:lnTo>
                      <a:pt x="0" y="2142"/>
                    </a:lnTo>
                    <a:close/>
                    <a:moveTo>
                      <a:pt x="33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1" name="AutoShape 63">
                <a:extLst>
                  <a:ext uri="{FF2B5EF4-FFF2-40B4-BE49-F238E27FC236}">
                    <a16:creationId xmlns:a16="http://schemas.microsoft.com/office/drawing/2014/main" id="{0D462B01-6FDF-4BE4-9A35-5C66EB4FA614}"/>
                  </a:ext>
                </a:extLst>
              </p:cNvPr>
              <p:cNvSpPr/>
              <p:nvPr/>
            </p:nvSpPr>
            <p:spPr bwMode="auto">
              <a:xfrm>
                <a:off x="7351735" y="3881917"/>
                <a:ext cx="197735" cy="55773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469" y="0"/>
                    </a:moveTo>
                    <a:lnTo>
                      <a:pt x="21600" y="21426"/>
                    </a:lnTo>
                    <a:lnTo>
                      <a:pt x="20131" y="21600"/>
                    </a:lnTo>
                    <a:lnTo>
                      <a:pt x="0" y="174"/>
                    </a:lnTo>
                    <a:close/>
                    <a:moveTo>
                      <a:pt x="1469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2" name="AutoShape 64">
                <a:extLst>
                  <a:ext uri="{FF2B5EF4-FFF2-40B4-BE49-F238E27FC236}">
                    <a16:creationId xmlns:a16="http://schemas.microsoft.com/office/drawing/2014/main" id="{C569036A-E77C-4BDE-930B-A0A0B865EC9B}"/>
                  </a:ext>
                </a:extLst>
              </p:cNvPr>
              <p:cNvSpPr/>
              <p:nvPr/>
            </p:nvSpPr>
            <p:spPr bwMode="auto">
              <a:xfrm>
                <a:off x="7805726" y="4513248"/>
                <a:ext cx="540888" cy="851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25" y="0"/>
                    </a:moveTo>
                    <a:lnTo>
                      <a:pt x="21600" y="3585"/>
                    </a:lnTo>
                    <a:lnTo>
                      <a:pt x="75" y="21600"/>
                    </a:lnTo>
                    <a:lnTo>
                      <a:pt x="0" y="18015"/>
                    </a:lnTo>
                    <a:close/>
                    <a:moveTo>
                      <a:pt x="2152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3" name="AutoShape 65">
                <a:extLst>
                  <a:ext uri="{FF2B5EF4-FFF2-40B4-BE49-F238E27FC236}">
                    <a16:creationId xmlns:a16="http://schemas.microsoft.com/office/drawing/2014/main" id="{5DE747FD-5A17-4A1A-8236-8C4140CB9FFE}"/>
                  </a:ext>
                </a:extLst>
              </p:cNvPr>
              <p:cNvSpPr/>
              <p:nvPr/>
            </p:nvSpPr>
            <p:spPr bwMode="auto">
              <a:xfrm>
                <a:off x="7791539" y="4726055"/>
                <a:ext cx="357341" cy="26601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517" y="0"/>
                    </a:moveTo>
                    <a:lnTo>
                      <a:pt x="21600" y="20647"/>
                    </a:lnTo>
                    <a:lnTo>
                      <a:pt x="21083" y="21600"/>
                    </a:lnTo>
                    <a:lnTo>
                      <a:pt x="0" y="953"/>
                    </a:lnTo>
                    <a:close/>
                    <a:moveTo>
                      <a:pt x="517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4" name="AutoShape 66">
                <a:extLst>
                  <a:ext uri="{FF2B5EF4-FFF2-40B4-BE49-F238E27FC236}">
                    <a16:creationId xmlns:a16="http://schemas.microsoft.com/office/drawing/2014/main" id="{686F6CFE-7145-4B8E-BE5D-6DFBB2DC5744}"/>
                  </a:ext>
                </a:extLst>
              </p:cNvPr>
              <p:cNvSpPr/>
              <p:nvPr/>
            </p:nvSpPr>
            <p:spPr bwMode="auto">
              <a:xfrm>
                <a:off x="6926119" y="4648026"/>
                <a:ext cx="491232" cy="8423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11" y="0"/>
                    </a:moveTo>
                    <a:lnTo>
                      <a:pt x="21600" y="3564"/>
                    </a:lnTo>
                    <a:lnTo>
                      <a:pt x="89" y="21600"/>
                    </a:lnTo>
                    <a:lnTo>
                      <a:pt x="0" y="18036"/>
                    </a:lnTo>
                    <a:close/>
                    <a:moveTo>
                      <a:pt x="2151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5" name="AutoShape 67">
                <a:extLst>
                  <a:ext uri="{FF2B5EF4-FFF2-40B4-BE49-F238E27FC236}">
                    <a16:creationId xmlns:a16="http://schemas.microsoft.com/office/drawing/2014/main" id="{6D063B34-78AA-4B32-8EBF-49758F07686F}"/>
                  </a:ext>
                </a:extLst>
              </p:cNvPr>
              <p:cNvSpPr/>
              <p:nvPr/>
            </p:nvSpPr>
            <p:spPr bwMode="auto">
              <a:xfrm>
                <a:off x="7557450" y="3186743"/>
                <a:ext cx="407882" cy="13389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385" y="0"/>
                    </a:moveTo>
                    <a:lnTo>
                      <a:pt x="21600" y="2186"/>
                    </a:lnTo>
                    <a:lnTo>
                      <a:pt x="215" y="21600"/>
                    </a:lnTo>
                    <a:lnTo>
                      <a:pt x="0" y="19414"/>
                    </a:lnTo>
                    <a:close/>
                    <a:moveTo>
                      <a:pt x="2138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6" name="AutoShape 68">
                <a:extLst>
                  <a:ext uri="{FF2B5EF4-FFF2-40B4-BE49-F238E27FC236}">
                    <a16:creationId xmlns:a16="http://schemas.microsoft.com/office/drawing/2014/main" id="{FDC4E958-8B44-413C-AFF6-DB096DA7782E}"/>
                  </a:ext>
                </a:extLst>
              </p:cNvPr>
              <p:cNvSpPr/>
              <p:nvPr/>
            </p:nvSpPr>
            <p:spPr bwMode="auto">
              <a:xfrm>
                <a:off x="7954691" y="1738762"/>
                <a:ext cx="465518" cy="4965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50" y="0"/>
                    </a:moveTo>
                    <a:lnTo>
                      <a:pt x="21600" y="6154"/>
                    </a:lnTo>
                    <a:lnTo>
                      <a:pt x="50" y="21600"/>
                    </a:lnTo>
                    <a:lnTo>
                      <a:pt x="0" y="15446"/>
                    </a:lnTo>
                    <a:close/>
                    <a:moveTo>
                      <a:pt x="21550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7" name="AutoShape 69">
                <a:extLst>
                  <a:ext uri="{FF2B5EF4-FFF2-40B4-BE49-F238E27FC236}">
                    <a16:creationId xmlns:a16="http://schemas.microsoft.com/office/drawing/2014/main" id="{76055DB9-51FE-4ADC-BC31-F9BFA8CE7DB8}"/>
                  </a:ext>
                </a:extLst>
              </p:cNvPr>
              <p:cNvSpPr/>
              <p:nvPr/>
            </p:nvSpPr>
            <p:spPr bwMode="auto">
              <a:xfrm>
                <a:off x="7316267" y="2136890"/>
                <a:ext cx="324533" cy="101793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699" y="0"/>
                    </a:moveTo>
                    <a:lnTo>
                      <a:pt x="21600" y="88"/>
                    </a:lnTo>
                    <a:lnTo>
                      <a:pt x="901" y="21600"/>
                    </a:lnTo>
                    <a:lnTo>
                      <a:pt x="0" y="21512"/>
                    </a:lnTo>
                    <a:close/>
                    <a:moveTo>
                      <a:pt x="20699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8" name="AutoShape 71">
                <a:extLst>
                  <a:ext uri="{FF2B5EF4-FFF2-40B4-BE49-F238E27FC236}">
                    <a16:creationId xmlns:a16="http://schemas.microsoft.com/office/drawing/2014/main" id="{C879C224-DA67-499D-BE5C-7E2CE87E16E1}"/>
                  </a:ext>
                </a:extLst>
              </p:cNvPr>
              <p:cNvSpPr/>
              <p:nvPr/>
            </p:nvSpPr>
            <p:spPr bwMode="auto">
              <a:xfrm>
                <a:off x="8082376" y="3271867"/>
                <a:ext cx="91330" cy="4814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8316" y="21600"/>
                    </a:moveTo>
                    <a:lnTo>
                      <a:pt x="0" y="109"/>
                    </a:lnTo>
                    <a:lnTo>
                      <a:pt x="3284" y="0"/>
                    </a:lnTo>
                    <a:lnTo>
                      <a:pt x="21600" y="21491"/>
                    </a:lnTo>
                    <a:close/>
                    <a:moveTo>
                      <a:pt x="18316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9" name="AutoShape 72">
                <a:extLst>
                  <a:ext uri="{FF2B5EF4-FFF2-40B4-BE49-F238E27FC236}">
                    <a16:creationId xmlns:a16="http://schemas.microsoft.com/office/drawing/2014/main" id="{CC0EF68A-6011-40A7-9A29-DE69FAFBB4BE}"/>
                  </a:ext>
                </a:extLst>
              </p:cNvPr>
              <p:cNvSpPr/>
              <p:nvPr/>
            </p:nvSpPr>
            <p:spPr bwMode="auto">
              <a:xfrm>
                <a:off x="7727696" y="3881917"/>
                <a:ext cx="394582" cy="57458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956" y="0"/>
                    </a:moveTo>
                    <a:lnTo>
                      <a:pt x="21600" y="298"/>
                    </a:lnTo>
                    <a:lnTo>
                      <a:pt x="644" y="21600"/>
                    </a:lnTo>
                    <a:lnTo>
                      <a:pt x="0" y="21302"/>
                    </a:lnTo>
                    <a:close/>
                    <a:moveTo>
                      <a:pt x="20956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0" name="AutoShape 73">
                <a:extLst>
                  <a:ext uri="{FF2B5EF4-FFF2-40B4-BE49-F238E27FC236}">
                    <a16:creationId xmlns:a16="http://schemas.microsoft.com/office/drawing/2014/main" id="{54B11241-8AB9-451A-AB98-5ADF459E0B08}"/>
                  </a:ext>
                </a:extLst>
              </p:cNvPr>
              <p:cNvSpPr/>
              <p:nvPr/>
            </p:nvSpPr>
            <p:spPr bwMode="auto">
              <a:xfrm>
                <a:off x="7805726" y="674721"/>
                <a:ext cx="283744" cy="419408"/>
              </a:xfrm>
              <a:custGeom>
                <a:avLst/>
                <a:gdLst/>
                <a:ahLst/>
                <a:cxnLst/>
                <a:rect l="0" t="0" r="r" b="b"/>
                <a:pathLst>
                  <a:path w="21378" h="21524">
                    <a:moveTo>
                      <a:pt x="801" y="21524"/>
                    </a:moveTo>
                    <a:cubicBezTo>
                      <a:pt x="650" y="21524"/>
                      <a:pt x="496" y="21495"/>
                      <a:pt x="360" y="21433"/>
                    </a:cubicBezTo>
                    <a:cubicBezTo>
                      <a:pt x="-10" y="21266"/>
                      <a:pt x="-111" y="20927"/>
                      <a:pt x="133" y="20675"/>
                    </a:cubicBezTo>
                    <a:lnTo>
                      <a:pt x="19907" y="246"/>
                    </a:lnTo>
                    <a:cubicBezTo>
                      <a:pt x="20152" y="-7"/>
                      <a:pt x="20649" y="-76"/>
                      <a:pt x="21018" y="91"/>
                    </a:cubicBezTo>
                    <a:cubicBezTo>
                      <a:pt x="21387" y="257"/>
                      <a:pt x="21489" y="597"/>
                      <a:pt x="21245" y="849"/>
                    </a:cubicBezTo>
                    <a:lnTo>
                      <a:pt x="1471" y="21278"/>
                    </a:lnTo>
                    <a:cubicBezTo>
                      <a:pt x="1316" y="21438"/>
                      <a:pt x="1061" y="21524"/>
                      <a:pt x="801" y="21524"/>
                    </a:cubicBezTo>
                    <a:close/>
                    <a:moveTo>
                      <a:pt x="801" y="2152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1" name="AutoShape 74">
                <a:extLst>
                  <a:ext uri="{FF2B5EF4-FFF2-40B4-BE49-F238E27FC236}">
                    <a16:creationId xmlns:a16="http://schemas.microsoft.com/office/drawing/2014/main" id="{B6459CD7-D008-4D9D-9FA0-ADC255FF5504}"/>
                  </a:ext>
                </a:extLst>
              </p:cNvPr>
              <p:cNvSpPr/>
              <p:nvPr/>
            </p:nvSpPr>
            <p:spPr bwMode="auto">
              <a:xfrm>
                <a:off x="7309173" y="930978"/>
                <a:ext cx="397242" cy="191527"/>
              </a:xfrm>
              <a:custGeom>
                <a:avLst/>
                <a:gdLst/>
                <a:ahLst/>
                <a:cxnLst/>
                <a:rect l="0" t="0" r="r" b="b"/>
                <a:pathLst>
                  <a:path w="21441" h="21434">
                    <a:moveTo>
                      <a:pt x="20866" y="21434"/>
                    </a:moveTo>
                    <a:cubicBezTo>
                      <a:pt x="20786" y="21434"/>
                      <a:pt x="20706" y="21400"/>
                      <a:pt x="20629" y="21328"/>
                    </a:cubicBezTo>
                    <a:lnTo>
                      <a:pt x="337" y="2276"/>
                    </a:lnTo>
                    <a:cubicBezTo>
                      <a:pt x="48" y="2005"/>
                      <a:pt x="-80" y="1299"/>
                      <a:pt x="51" y="700"/>
                    </a:cubicBezTo>
                    <a:cubicBezTo>
                      <a:pt x="182" y="101"/>
                      <a:pt x="521" y="-166"/>
                      <a:pt x="811" y="107"/>
                    </a:cubicBezTo>
                    <a:lnTo>
                      <a:pt x="21103" y="19159"/>
                    </a:lnTo>
                    <a:cubicBezTo>
                      <a:pt x="21392" y="19430"/>
                      <a:pt x="21520" y="20135"/>
                      <a:pt x="21389" y="20735"/>
                    </a:cubicBezTo>
                    <a:cubicBezTo>
                      <a:pt x="21293" y="21174"/>
                      <a:pt x="21084" y="21434"/>
                      <a:pt x="20866" y="21434"/>
                    </a:cubicBezTo>
                    <a:close/>
                    <a:moveTo>
                      <a:pt x="20866" y="2143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2" name="AutoShape 75">
                <a:extLst>
                  <a:ext uri="{FF2B5EF4-FFF2-40B4-BE49-F238E27FC236}">
                    <a16:creationId xmlns:a16="http://schemas.microsoft.com/office/drawing/2014/main" id="{CFB09835-DD20-41F0-95BF-25BCB3B69B1B}"/>
                  </a:ext>
                </a:extLst>
              </p:cNvPr>
              <p:cNvSpPr/>
              <p:nvPr/>
            </p:nvSpPr>
            <p:spPr bwMode="auto">
              <a:xfrm>
                <a:off x="7699322" y="1207629"/>
                <a:ext cx="85123" cy="382168"/>
              </a:xfrm>
              <a:custGeom>
                <a:avLst/>
                <a:gdLst/>
                <a:ahLst/>
                <a:cxnLst/>
                <a:rect l="0" t="0" r="r" b="b"/>
                <a:pathLst>
                  <a:path w="21176" h="21552">
                    <a:moveTo>
                      <a:pt x="2652" y="21552"/>
                    </a:moveTo>
                    <a:cubicBezTo>
                      <a:pt x="2498" y="21552"/>
                      <a:pt x="2343" y="21549"/>
                      <a:pt x="2188" y="21543"/>
                    </a:cubicBezTo>
                    <a:cubicBezTo>
                      <a:pt x="750" y="21485"/>
                      <a:pt x="-212" y="21175"/>
                      <a:pt x="40" y="20849"/>
                    </a:cubicBezTo>
                    <a:lnTo>
                      <a:pt x="15921" y="494"/>
                    </a:lnTo>
                    <a:cubicBezTo>
                      <a:pt x="16177" y="168"/>
                      <a:pt x="17559" y="-48"/>
                      <a:pt x="18988" y="9"/>
                    </a:cubicBezTo>
                    <a:cubicBezTo>
                      <a:pt x="20426" y="66"/>
                      <a:pt x="21388" y="377"/>
                      <a:pt x="21136" y="702"/>
                    </a:cubicBezTo>
                    <a:lnTo>
                      <a:pt x="5255" y="21057"/>
                    </a:lnTo>
                    <a:cubicBezTo>
                      <a:pt x="5029" y="21347"/>
                      <a:pt x="3912" y="21552"/>
                      <a:pt x="2652" y="21552"/>
                    </a:cubicBezTo>
                    <a:close/>
                    <a:moveTo>
                      <a:pt x="2652" y="2155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3" name="AutoShape 76">
                <a:extLst>
                  <a:ext uri="{FF2B5EF4-FFF2-40B4-BE49-F238E27FC236}">
                    <a16:creationId xmlns:a16="http://schemas.microsoft.com/office/drawing/2014/main" id="{407BCF43-F712-46A0-ABC2-033258C26A06}"/>
                  </a:ext>
                </a:extLst>
              </p:cNvPr>
              <p:cNvSpPr/>
              <p:nvPr/>
            </p:nvSpPr>
            <p:spPr bwMode="auto">
              <a:xfrm>
                <a:off x="8330653" y="604671"/>
                <a:ext cx="397242" cy="396355"/>
              </a:xfrm>
              <a:custGeom>
                <a:avLst/>
                <a:gdLst/>
                <a:ahLst/>
                <a:cxnLst/>
                <a:rect l="0" t="0" r="r" b="b"/>
                <a:pathLst>
                  <a:path w="21488" h="21544">
                    <a:moveTo>
                      <a:pt x="20912" y="21544"/>
                    </a:moveTo>
                    <a:cubicBezTo>
                      <a:pt x="20765" y="21544"/>
                      <a:pt x="20618" y="21488"/>
                      <a:pt x="20505" y="21375"/>
                    </a:cubicBezTo>
                    <a:lnTo>
                      <a:pt x="169" y="985"/>
                    </a:lnTo>
                    <a:cubicBezTo>
                      <a:pt x="-56" y="760"/>
                      <a:pt x="-56" y="394"/>
                      <a:pt x="169" y="169"/>
                    </a:cubicBezTo>
                    <a:cubicBezTo>
                      <a:pt x="394" y="-56"/>
                      <a:pt x="758" y="-56"/>
                      <a:pt x="983" y="169"/>
                    </a:cubicBezTo>
                    <a:lnTo>
                      <a:pt x="21319" y="20559"/>
                    </a:lnTo>
                    <a:cubicBezTo>
                      <a:pt x="21544" y="20784"/>
                      <a:pt x="21544" y="21150"/>
                      <a:pt x="21319" y="21375"/>
                    </a:cubicBezTo>
                    <a:cubicBezTo>
                      <a:pt x="21207" y="21488"/>
                      <a:pt x="21060" y="21544"/>
                      <a:pt x="20912" y="21544"/>
                    </a:cubicBezTo>
                    <a:close/>
                    <a:moveTo>
                      <a:pt x="20912" y="2154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4" name="AutoShape 77">
                <a:extLst>
                  <a:ext uri="{FF2B5EF4-FFF2-40B4-BE49-F238E27FC236}">
                    <a16:creationId xmlns:a16="http://schemas.microsoft.com/office/drawing/2014/main" id="{F0F1F9A9-6B18-488B-9A05-BA5411161728}"/>
                  </a:ext>
                </a:extLst>
              </p:cNvPr>
              <p:cNvSpPr/>
              <p:nvPr/>
            </p:nvSpPr>
            <p:spPr bwMode="auto">
              <a:xfrm>
                <a:off x="8273904" y="121420"/>
                <a:ext cx="176454" cy="220788"/>
              </a:xfrm>
              <a:custGeom>
                <a:avLst/>
                <a:gdLst/>
                <a:ahLst/>
                <a:cxnLst/>
                <a:rect l="0" t="0" r="r" b="b"/>
                <a:pathLst>
                  <a:path w="21274" h="21467">
                    <a:moveTo>
                      <a:pt x="1276" y="21467"/>
                    </a:moveTo>
                    <a:cubicBezTo>
                      <a:pt x="1000" y="21467"/>
                      <a:pt x="722" y="21395"/>
                      <a:pt x="488" y="21245"/>
                    </a:cubicBezTo>
                    <a:cubicBezTo>
                      <a:pt x="-66" y="20891"/>
                      <a:pt x="-163" y="20238"/>
                      <a:pt x="273" y="19786"/>
                    </a:cubicBezTo>
                    <a:lnTo>
                      <a:pt x="18994" y="397"/>
                    </a:lnTo>
                    <a:cubicBezTo>
                      <a:pt x="19430" y="-54"/>
                      <a:pt x="20233" y="-133"/>
                      <a:pt x="20786" y="222"/>
                    </a:cubicBezTo>
                    <a:cubicBezTo>
                      <a:pt x="21340" y="576"/>
                      <a:pt x="21437" y="1229"/>
                      <a:pt x="21001" y="1680"/>
                    </a:cubicBezTo>
                    <a:lnTo>
                      <a:pt x="2280" y="21070"/>
                    </a:lnTo>
                    <a:cubicBezTo>
                      <a:pt x="2029" y="21331"/>
                      <a:pt x="1654" y="21467"/>
                      <a:pt x="1276" y="21467"/>
                    </a:cubicBezTo>
                    <a:close/>
                    <a:moveTo>
                      <a:pt x="1276" y="2146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5" name="AutoShape 81">
                <a:extLst>
                  <a:ext uri="{FF2B5EF4-FFF2-40B4-BE49-F238E27FC236}">
                    <a16:creationId xmlns:a16="http://schemas.microsoft.com/office/drawing/2014/main" id="{7210AED9-DD57-4328-8828-D8D3EAB03B69}"/>
                  </a:ext>
                </a:extLst>
              </p:cNvPr>
              <p:cNvSpPr/>
              <p:nvPr/>
            </p:nvSpPr>
            <p:spPr bwMode="auto">
              <a:xfrm>
                <a:off x="4769663" y="2491570"/>
                <a:ext cx="510740" cy="48769"/>
              </a:xfrm>
              <a:custGeom>
                <a:avLst/>
                <a:gdLst/>
                <a:ahLst/>
                <a:cxnLst/>
                <a:rect l="0" t="0" r="r" b="b"/>
                <a:pathLst>
                  <a:path w="21573" h="21486">
                    <a:moveTo>
                      <a:pt x="449" y="21486"/>
                    </a:moveTo>
                    <a:cubicBezTo>
                      <a:pt x="213" y="21486"/>
                      <a:pt x="14" y="19595"/>
                      <a:pt x="0" y="17149"/>
                    </a:cubicBezTo>
                    <a:cubicBezTo>
                      <a:pt x="-14" y="14610"/>
                      <a:pt x="175" y="12431"/>
                      <a:pt x="423" y="12284"/>
                    </a:cubicBezTo>
                    <a:lnTo>
                      <a:pt x="21097" y="6"/>
                    </a:lnTo>
                    <a:cubicBezTo>
                      <a:pt x="21347" y="-114"/>
                      <a:pt x="21558" y="1798"/>
                      <a:pt x="21572" y="4337"/>
                    </a:cubicBezTo>
                    <a:cubicBezTo>
                      <a:pt x="21586" y="6875"/>
                      <a:pt x="21397" y="9055"/>
                      <a:pt x="21149" y="9202"/>
                    </a:cubicBezTo>
                    <a:lnTo>
                      <a:pt x="475" y="21480"/>
                    </a:lnTo>
                    <a:cubicBezTo>
                      <a:pt x="466" y="21483"/>
                      <a:pt x="458" y="21486"/>
                      <a:pt x="449" y="21486"/>
                    </a:cubicBezTo>
                    <a:close/>
                    <a:moveTo>
                      <a:pt x="449" y="2148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6" name="AutoShape 82">
                <a:extLst>
                  <a:ext uri="{FF2B5EF4-FFF2-40B4-BE49-F238E27FC236}">
                    <a16:creationId xmlns:a16="http://schemas.microsoft.com/office/drawing/2014/main" id="{C7B19924-0407-4C3A-8D70-A2EA36F0B490}"/>
                  </a:ext>
                </a:extLst>
              </p:cNvPr>
              <p:cNvSpPr/>
              <p:nvPr/>
            </p:nvSpPr>
            <p:spPr bwMode="auto">
              <a:xfrm>
                <a:off x="4698727" y="2590881"/>
                <a:ext cx="85123" cy="808671"/>
              </a:xfrm>
              <a:custGeom>
                <a:avLst/>
                <a:gdLst/>
                <a:ahLst/>
                <a:cxnLst/>
                <a:rect l="0" t="0" r="r" b="b"/>
                <a:pathLst>
                  <a:path w="21379" h="21588">
                    <a:moveTo>
                      <a:pt x="18705" y="21588"/>
                    </a:moveTo>
                    <a:cubicBezTo>
                      <a:pt x="17328" y="21588"/>
                      <a:pt x="16158" y="21475"/>
                      <a:pt x="16044" y="21327"/>
                    </a:cubicBezTo>
                    <a:lnTo>
                      <a:pt x="9" y="307"/>
                    </a:lnTo>
                    <a:cubicBezTo>
                      <a:pt x="-110" y="150"/>
                      <a:pt x="986" y="13"/>
                      <a:pt x="2457" y="1"/>
                    </a:cubicBezTo>
                    <a:cubicBezTo>
                      <a:pt x="3927" y="-12"/>
                      <a:pt x="5217" y="104"/>
                      <a:pt x="5336" y="261"/>
                    </a:cubicBezTo>
                    <a:lnTo>
                      <a:pt x="21371" y="21281"/>
                    </a:lnTo>
                    <a:cubicBezTo>
                      <a:pt x="21490" y="21437"/>
                      <a:pt x="20394" y="21574"/>
                      <a:pt x="18923" y="21587"/>
                    </a:cubicBezTo>
                    <a:cubicBezTo>
                      <a:pt x="18851" y="21588"/>
                      <a:pt x="18778" y="21588"/>
                      <a:pt x="18705" y="21588"/>
                    </a:cubicBezTo>
                    <a:close/>
                    <a:moveTo>
                      <a:pt x="18705" y="21588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7" name="AutoShape 83">
                <a:extLst>
                  <a:ext uri="{FF2B5EF4-FFF2-40B4-BE49-F238E27FC236}">
                    <a16:creationId xmlns:a16="http://schemas.microsoft.com/office/drawing/2014/main" id="{529FABC1-BF99-4C2A-A038-0C2C3118B2F8}"/>
                  </a:ext>
                </a:extLst>
              </p:cNvPr>
              <p:cNvSpPr/>
              <p:nvPr/>
            </p:nvSpPr>
            <p:spPr bwMode="auto">
              <a:xfrm>
                <a:off x="4152519" y="2569600"/>
                <a:ext cx="503646" cy="454878"/>
              </a:xfrm>
              <a:custGeom>
                <a:avLst/>
                <a:gdLst/>
                <a:ahLst/>
                <a:cxnLst/>
                <a:rect l="0" t="0" r="r" b="b"/>
                <a:pathLst>
                  <a:path w="21499" h="21544">
                    <a:moveTo>
                      <a:pt x="448" y="21544"/>
                    </a:moveTo>
                    <a:cubicBezTo>
                      <a:pt x="325" y="21544"/>
                      <a:pt x="203" y="21488"/>
                      <a:pt x="114" y="21379"/>
                    </a:cubicBezTo>
                    <a:cubicBezTo>
                      <a:pt x="-51" y="21175"/>
                      <a:pt x="-36" y="20860"/>
                      <a:pt x="148" y="20677"/>
                    </a:cubicBezTo>
                    <a:lnTo>
                      <a:pt x="20751" y="128"/>
                    </a:lnTo>
                    <a:cubicBezTo>
                      <a:pt x="20935" y="-56"/>
                      <a:pt x="21218" y="-39"/>
                      <a:pt x="21384" y="165"/>
                    </a:cubicBezTo>
                    <a:cubicBezTo>
                      <a:pt x="21549" y="370"/>
                      <a:pt x="21534" y="684"/>
                      <a:pt x="21350" y="867"/>
                    </a:cubicBezTo>
                    <a:lnTo>
                      <a:pt x="747" y="21417"/>
                    </a:lnTo>
                    <a:cubicBezTo>
                      <a:pt x="662" y="21502"/>
                      <a:pt x="555" y="21544"/>
                      <a:pt x="448" y="21544"/>
                    </a:cubicBezTo>
                    <a:close/>
                    <a:moveTo>
                      <a:pt x="448" y="2154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8" name="AutoShape 84">
                <a:extLst>
                  <a:ext uri="{FF2B5EF4-FFF2-40B4-BE49-F238E27FC236}">
                    <a16:creationId xmlns:a16="http://schemas.microsoft.com/office/drawing/2014/main" id="{F99377C2-ED7E-4207-A0D8-79F021D8D617}"/>
                  </a:ext>
                </a:extLst>
              </p:cNvPr>
              <p:cNvSpPr/>
              <p:nvPr/>
            </p:nvSpPr>
            <p:spPr bwMode="auto">
              <a:xfrm>
                <a:off x="6663655" y="3718764"/>
                <a:ext cx="277538" cy="256257"/>
              </a:xfrm>
              <a:custGeom>
                <a:avLst/>
                <a:gdLst/>
                <a:ahLst/>
                <a:cxnLst/>
                <a:rect l="0" t="0" r="r" b="b"/>
                <a:pathLst>
                  <a:path w="21423" h="21504">
                    <a:moveTo>
                      <a:pt x="804" y="21504"/>
                    </a:moveTo>
                    <a:cubicBezTo>
                      <a:pt x="587" y="21504"/>
                      <a:pt x="370" y="21409"/>
                      <a:pt x="212" y="21222"/>
                    </a:cubicBezTo>
                    <a:cubicBezTo>
                      <a:pt x="-88" y="20868"/>
                      <a:pt x="-67" y="20316"/>
                      <a:pt x="260" y="19990"/>
                    </a:cubicBezTo>
                    <a:lnTo>
                      <a:pt x="20076" y="230"/>
                    </a:lnTo>
                    <a:cubicBezTo>
                      <a:pt x="20403" y="-96"/>
                      <a:pt x="20910" y="-73"/>
                      <a:pt x="21212" y="283"/>
                    </a:cubicBezTo>
                    <a:cubicBezTo>
                      <a:pt x="21512" y="637"/>
                      <a:pt x="21490" y="1188"/>
                      <a:pt x="21163" y="1514"/>
                    </a:cubicBezTo>
                    <a:lnTo>
                      <a:pt x="1346" y="21275"/>
                    </a:lnTo>
                    <a:cubicBezTo>
                      <a:pt x="1192" y="21428"/>
                      <a:pt x="998" y="21504"/>
                      <a:pt x="804" y="21504"/>
                    </a:cubicBezTo>
                    <a:close/>
                    <a:moveTo>
                      <a:pt x="804" y="2150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9" name="AutoShape 85">
                <a:extLst>
                  <a:ext uri="{FF2B5EF4-FFF2-40B4-BE49-F238E27FC236}">
                    <a16:creationId xmlns:a16="http://schemas.microsoft.com/office/drawing/2014/main" id="{8D3D8A6B-80D7-4446-9513-A6A955447FA0}"/>
                  </a:ext>
                </a:extLst>
              </p:cNvPr>
              <p:cNvSpPr/>
              <p:nvPr/>
            </p:nvSpPr>
            <p:spPr bwMode="auto">
              <a:xfrm>
                <a:off x="5982670" y="4023789"/>
                <a:ext cx="493005" cy="56749"/>
              </a:xfrm>
              <a:custGeom>
                <a:avLst/>
                <a:gdLst/>
                <a:ahLst/>
                <a:cxnLst/>
                <a:rect l="0" t="0" r="r" b="b"/>
                <a:pathLst>
                  <a:path w="21564" h="21434">
                    <a:moveTo>
                      <a:pt x="21100" y="21434"/>
                    </a:moveTo>
                    <a:cubicBezTo>
                      <a:pt x="21088" y="21434"/>
                      <a:pt x="21076" y="21431"/>
                      <a:pt x="21064" y="21423"/>
                    </a:cubicBezTo>
                    <a:lnTo>
                      <a:pt x="430" y="8008"/>
                    </a:lnTo>
                    <a:cubicBezTo>
                      <a:pt x="174" y="7843"/>
                      <a:pt x="-18" y="5916"/>
                      <a:pt x="1" y="3709"/>
                    </a:cubicBezTo>
                    <a:cubicBezTo>
                      <a:pt x="20" y="1504"/>
                      <a:pt x="242" y="-166"/>
                      <a:pt x="500" y="13"/>
                    </a:cubicBezTo>
                    <a:lnTo>
                      <a:pt x="21134" y="13425"/>
                    </a:lnTo>
                    <a:cubicBezTo>
                      <a:pt x="21390" y="13591"/>
                      <a:pt x="21582" y="15518"/>
                      <a:pt x="21563" y="17725"/>
                    </a:cubicBezTo>
                    <a:cubicBezTo>
                      <a:pt x="21545" y="19833"/>
                      <a:pt x="21340" y="21434"/>
                      <a:pt x="21100" y="21434"/>
                    </a:cubicBezTo>
                    <a:close/>
                    <a:moveTo>
                      <a:pt x="21100" y="2143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0" name="AutoShape 86">
                <a:extLst>
                  <a:ext uri="{FF2B5EF4-FFF2-40B4-BE49-F238E27FC236}">
                    <a16:creationId xmlns:a16="http://schemas.microsoft.com/office/drawing/2014/main" id="{D48B30E5-4B35-4143-B123-3D52C0628852}"/>
                  </a:ext>
                </a:extLst>
              </p:cNvPr>
              <p:cNvSpPr/>
              <p:nvPr/>
            </p:nvSpPr>
            <p:spPr bwMode="auto">
              <a:xfrm>
                <a:off x="4918629" y="2732753"/>
                <a:ext cx="503646" cy="709361"/>
              </a:xfrm>
              <a:custGeom>
                <a:avLst/>
                <a:gdLst/>
                <a:ahLst/>
                <a:cxnLst/>
                <a:rect l="0" t="0" r="r" b="b"/>
                <a:pathLst>
                  <a:path w="21477" h="21556">
                    <a:moveTo>
                      <a:pt x="453" y="21556"/>
                    </a:moveTo>
                    <a:cubicBezTo>
                      <a:pt x="363" y="21556"/>
                      <a:pt x="272" y="21537"/>
                      <a:pt x="193" y="21498"/>
                    </a:cubicBezTo>
                    <a:cubicBezTo>
                      <a:pt x="-12" y="21395"/>
                      <a:pt x="-62" y="21193"/>
                      <a:pt x="82" y="21047"/>
                    </a:cubicBezTo>
                    <a:lnTo>
                      <a:pt x="20651" y="138"/>
                    </a:lnTo>
                    <a:cubicBezTo>
                      <a:pt x="20795" y="-8"/>
                      <a:pt x="21078" y="-44"/>
                      <a:pt x="21283" y="59"/>
                    </a:cubicBezTo>
                    <a:cubicBezTo>
                      <a:pt x="21488" y="161"/>
                      <a:pt x="21538" y="363"/>
                      <a:pt x="21394" y="509"/>
                    </a:cubicBezTo>
                    <a:lnTo>
                      <a:pt x="825" y="21418"/>
                    </a:lnTo>
                    <a:cubicBezTo>
                      <a:pt x="737" y="21508"/>
                      <a:pt x="596" y="21556"/>
                      <a:pt x="453" y="21556"/>
                    </a:cubicBezTo>
                    <a:close/>
                    <a:moveTo>
                      <a:pt x="453" y="2155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1" name="AutoShape 88">
                <a:extLst>
                  <a:ext uri="{FF2B5EF4-FFF2-40B4-BE49-F238E27FC236}">
                    <a16:creationId xmlns:a16="http://schemas.microsoft.com/office/drawing/2014/main" id="{9FFDDA20-6334-4127-8E7F-B5C5B4AFECF5}"/>
                  </a:ext>
                </a:extLst>
              </p:cNvPr>
              <p:cNvSpPr/>
              <p:nvPr/>
            </p:nvSpPr>
            <p:spPr bwMode="auto">
              <a:xfrm>
                <a:off x="8160406" y="2413541"/>
                <a:ext cx="531134" cy="652612"/>
              </a:xfrm>
              <a:custGeom>
                <a:avLst/>
                <a:gdLst/>
                <a:ahLst/>
                <a:cxnLst/>
                <a:rect l="0" t="0" r="r" b="b"/>
                <a:pathLst>
                  <a:path w="21493" h="21556">
                    <a:moveTo>
                      <a:pt x="429" y="21556"/>
                    </a:moveTo>
                    <a:cubicBezTo>
                      <a:pt x="334" y="21556"/>
                      <a:pt x="239" y="21530"/>
                      <a:pt x="159" y="21478"/>
                    </a:cubicBezTo>
                    <a:cubicBezTo>
                      <a:pt x="-25" y="21356"/>
                      <a:pt x="-54" y="21134"/>
                      <a:pt x="95" y="20984"/>
                    </a:cubicBezTo>
                    <a:lnTo>
                      <a:pt x="20728" y="131"/>
                    </a:lnTo>
                    <a:cubicBezTo>
                      <a:pt x="20877" y="-20"/>
                      <a:pt x="21149" y="-44"/>
                      <a:pt x="21333" y="78"/>
                    </a:cubicBezTo>
                    <a:cubicBezTo>
                      <a:pt x="21518" y="200"/>
                      <a:pt x="21546" y="422"/>
                      <a:pt x="21397" y="572"/>
                    </a:cubicBezTo>
                    <a:lnTo>
                      <a:pt x="764" y="21425"/>
                    </a:lnTo>
                    <a:cubicBezTo>
                      <a:pt x="679" y="21511"/>
                      <a:pt x="554" y="21556"/>
                      <a:pt x="429" y="21556"/>
                    </a:cubicBezTo>
                    <a:close/>
                    <a:moveTo>
                      <a:pt x="429" y="2155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2" name="AutoShape 89">
                <a:extLst>
                  <a:ext uri="{FF2B5EF4-FFF2-40B4-BE49-F238E27FC236}">
                    <a16:creationId xmlns:a16="http://schemas.microsoft.com/office/drawing/2014/main" id="{6AB67624-90D7-4380-AD6A-895B11747BDF}"/>
                  </a:ext>
                </a:extLst>
              </p:cNvPr>
              <p:cNvSpPr/>
              <p:nvPr/>
            </p:nvSpPr>
            <p:spPr bwMode="auto">
              <a:xfrm>
                <a:off x="8188780" y="3186743"/>
                <a:ext cx="453104" cy="213695"/>
              </a:xfrm>
              <a:custGeom>
                <a:avLst/>
                <a:gdLst/>
                <a:ahLst/>
                <a:cxnLst/>
                <a:rect l="0" t="0" r="r" b="b"/>
                <a:pathLst>
                  <a:path w="21459" h="21452">
                    <a:moveTo>
                      <a:pt x="20947" y="21452"/>
                    </a:moveTo>
                    <a:cubicBezTo>
                      <a:pt x="20877" y="21452"/>
                      <a:pt x="20806" y="21422"/>
                      <a:pt x="20738" y="21358"/>
                    </a:cubicBezTo>
                    <a:lnTo>
                      <a:pt x="301" y="2052"/>
                    </a:lnTo>
                    <a:cubicBezTo>
                      <a:pt x="44" y="1808"/>
                      <a:pt x="-71" y="1173"/>
                      <a:pt x="45" y="633"/>
                    </a:cubicBezTo>
                    <a:cubicBezTo>
                      <a:pt x="160" y="93"/>
                      <a:pt x="464" y="-148"/>
                      <a:pt x="720" y="95"/>
                    </a:cubicBezTo>
                    <a:lnTo>
                      <a:pt x="21157" y="19401"/>
                    </a:lnTo>
                    <a:cubicBezTo>
                      <a:pt x="21414" y="19644"/>
                      <a:pt x="21529" y="20279"/>
                      <a:pt x="21413" y="20819"/>
                    </a:cubicBezTo>
                    <a:cubicBezTo>
                      <a:pt x="21328" y="21217"/>
                      <a:pt x="21142" y="21452"/>
                      <a:pt x="20947" y="21452"/>
                    </a:cubicBezTo>
                    <a:close/>
                    <a:moveTo>
                      <a:pt x="20947" y="2145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3" name="AutoShape 90">
                <a:extLst>
                  <a:ext uri="{FF2B5EF4-FFF2-40B4-BE49-F238E27FC236}">
                    <a16:creationId xmlns:a16="http://schemas.microsoft.com/office/drawing/2014/main" id="{F3D44247-BB88-4BF0-9C33-FEFE57800D92}"/>
                  </a:ext>
                </a:extLst>
              </p:cNvPr>
              <p:cNvSpPr/>
              <p:nvPr/>
            </p:nvSpPr>
            <p:spPr bwMode="auto">
              <a:xfrm>
                <a:off x="8217155" y="3505955"/>
                <a:ext cx="422956" cy="284631"/>
              </a:xfrm>
              <a:custGeom>
                <a:avLst/>
                <a:gdLst/>
                <a:ahLst/>
                <a:cxnLst/>
                <a:rect l="0" t="0" r="r" b="b"/>
                <a:pathLst>
                  <a:path w="21453" h="21491">
                    <a:moveTo>
                      <a:pt x="528" y="21491"/>
                    </a:moveTo>
                    <a:cubicBezTo>
                      <a:pt x="356" y="21491"/>
                      <a:pt x="188" y="21366"/>
                      <a:pt x="87" y="21136"/>
                    </a:cubicBezTo>
                    <a:cubicBezTo>
                      <a:pt x="-73" y="20772"/>
                      <a:pt x="-5" y="20285"/>
                      <a:pt x="239" y="20047"/>
                    </a:cubicBezTo>
                    <a:lnTo>
                      <a:pt x="20637" y="128"/>
                    </a:lnTo>
                    <a:cubicBezTo>
                      <a:pt x="20881" y="-109"/>
                      <a:pt x="21208" y="-9"/>
                      <a:pt x="21367" y="355"/>
                    </a:cubicBezTo>
                    <a:cubicBezTo>
                      <a:pt x="21527" y="718"/>
                      <a:pt x="21459" y="1205"/>
                      <a:pt x="21215" y="1443"/>
                    </a:cubicBezTo>
                    <a:lnTo>
                      <a:pt x="817" y="21363"/>
                    </a:lnTo>
                    <a:cubicBezTo>
                      <a:pt x="728" y="21450"/>
                      <a:pt x="627" y="21491"/>
                      <a:pt x="528" y="21491"/>
                    </a:cubicBezTo>
                    <a:close/>
                    <a:moveTo>
                      <a:pt x="528" y="2149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4" name="AutoShape 91">
                <a:extLst>
                  <a:ext uri="{FF2B5EF4-FFF2-40B4-BE49-F238E27FC236}">
                    <a16:creationId xmlns:a16="http://schemas.microsoft.com/office/drawing/2014/main" id="{A3DC1156-5408-4921-B871-EF49BBA5BD63}"/>
                  </a:ext>
                </a:extLst>
              </p:cNvPr>
              <p:cNvSpPr/>
              <p:nvPr/>
            </p:nvSpPr>
            <p:spPr bwMode="auto">
              <a:xfrm>
                <a:off x="5911734" y="4208223"/>
                <a:ext cx="794484" cy="524927"/>
              </a:xfrm>
              <a:custGeom>
                <a:avLst/>
                <a:gdLst/>
                <a:ahLst/>
                <a:cxnLst/>
                <a:rect l="0" t="0" r="r" b="b"/>
                <a:pathLst>
                  <a:path w="21520" h="21539">
                    <a:moveTo>
                      <a:pt x="21231" y="21539"/>
                    </a:moveTo>
                    <a:cubicBezTo>
                      <a:pt x="21177" y="21539"/>
                      <a:pt x="21123" y="21516"/>
                      <a:pt x="21074" y="21468"/>
                    </a:cubicBezTo>
                    <a:lnTo>
                      <a:pt x="131" y="803"/>
                    </a:lnTo>
                    <a:cubicBezTo>
                      <a:pt x="-2" y="671"/>
                      <a:pt x="-40" y="400"/>
                      <a:pt x="47" y="199"/>
                    </a:cubicBezTo>
                    <a:cubicBezTo>
                      <a:pt x="134" y="-3"/>
                      <a:pt x="312" y="-61"/>
                      <a:pt x="446" y="71"/>
                    </a:cubicBezTo>
                    <a:lnTo>
                      <a:pt x="21389" y="20737"/>
                    </a:lnTo>
                    <a:cubicBezTo>
                      <a:pt x="21522" y="20868"/>
                      <a:pt x="21560" y="21139"/>
                      <a:pt x="21473" y="21341"/>
                    </a:cubicBezTo>
                    <a:cubicBezTo>
                      <a:pt x="21418" y="21469"/>
                      <a:pt x="21325" y="21539"/>
                      <a:pt x="21231" y="21539"/>
                    </a:cubicBezTo>
                    <a:close/>
                    <a:moveTo>
                      <a:pt x="21231" y="2153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5" name="AutoShape 93">
                <a:extLst>
                  <a:ext uri="{FF2B5EF4-FFF2-40B4-BE49-F238E27FC236}">
                    <a16:creationId xmlns:a16="http://schemas.microsoft.com/office/drawing/2014/main" id="{B1D86765-189F-49B1-9B85-FA4D6ABAB9FC}"/>
                  </a:ext>
                </a:extLst>
              </p:cNvPr>
              <p:cNvSpPr/>
              <p:nvPr/>
            </p:nvSpPr>
            <p:spPr bwMode="auto">
              <a:xfrm>
                <a:off x="6394099" y="335115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6" name="AutoShape 95">
                <a:extLst>
                  <a:ext uri="{FF2B5EF4-FFF2-40B4-BE49-F238E27FC236}">
                    <a16:creationId xmlns:a16="http://schemas.microsoft.com/office/drawing/2014/main" id="{4E4C95B2-9E05-4459-8464-38213526F093}"/>
                  </a:ext>
                </a:extLst>
              </p:cNvPr>
              <p:cNvSpPr/>
              <p:nvPr/>
            </p:nvSpPr>
            <p:spPr bwMode="auto">
              <a:xfrm>
                <a:off x="3882962" y="5002706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7" name="AutoShape 100">
                <a:extLst>
                  <a:ext uri="{FF2B5EF4-FFF2-40B4-BE49-F238E27FC236}">
                    <a16:creationId xmlns:a16="http://schemas.microsoft.com/office/drawing/2014/main" id="{22905E95-3362-407C-83E6-6135A35A6F1A}"/>
                  </a:ext>
                </a:extLst>
              </p:cNvPr>
              <p:cNvSpPr/>
              <p:nvPr/>
            </p:nvSpPr>
            <p:spPr bwMode="auto">
              <a:xfrm>
                <a:off x="8791737" y="3825168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8" name="AutoShape 101">
                <a:extLst>
                  <a:ext uri="{FF2B5EF4-FFF2-40B4-BE49-F238E27FC236}">
                    <a16:creationId xmlns:a16="http://schemas.microsoft.com/office/drawing/2014/main" id="{F0AF4774-EA7D-402C-9B8C-19ACC8E830AA}"/>
                  </a:ext>
                </a:extLst>
              </p:cNvPr>
              <p:cNvSpPr/>
              <p:nvPr/>
            </p:nvSpPr>
            <p:spPr bwMode="auto">
              <a:xfrm>
                <a:off x="8614397" y="4832459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9" name="AutoShape 102">
                <a:extLst>
                  <a:ext uri="{FF2B5EF4-FFF2-40B4-BE49-F238E27FC236}">
                    <a16:creationId xmlns:a16="http://schemas.microsoft.com/office/drawing/2014/main" id="{CDBE2880-42A2-4F58-B846-E0D9B1B92370}"/>
                  </a:ext>
                </a:extLst>
              </p:cNvPr>
              <p:cNvSpPr/>
              <p:nvPr/>
            </p:nvSpPr>
            <p:spPr bwMode="auto">
              <a:xfrm>
                <a:off x="8238435" y="1108317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0" name="AutoShape 103">
                <a:extLst>
                  <a:ext uri="{FF2B5EF4-FFF2-40B4-BE49-F238E27FC236}">
                    <a16:creationId xmlns:a16="http://schemas.microsoft.com/office/drawing/2014/main" id="{B09E3963-BD7E-4C6F-AB77-97A31EEF5EC1}"/>
                  </a:ext>
                </a:extLst>
              </p:cNvPr>
              <p:cNvSpPr/>
              <p:nvPr/>
            </p:nvSpPr>
            <p:spPr bwMode="auto">
              <a:xfrm>
                <a:off x="8869766" y="129399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1" name="AutoShape 104">
                <a:extLst>
                  <a:ext uri="{FF2B5EF4-FFF2-40B4-BE49-F238E27FC236}">
                    <a16:creationId xmlns:a16="http://schemas.microsoft.com/office/drawing/2014/main" id="{F3133C46-7DED-4DEE-8EB8-11520E8CFF98}"/>
                  </a:ext>
                </a:extLst>
              </p:cNvPr>
              <p:cNvSpPr/>
              <p:nvPr/>
            </p:nvSpPr>
            <p:spPr bwMode="auto">
              <a:xfrm>
                <a:off x="8359026" y="186149"/>
                <a:ext cx="572809" cy="267784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381" y="0"/>
                    </a:moveTo>
                    <a:lnTo>
                      <a:pt x="21600" y="1042"/>
                    </a:lnTo>
                    <a:lnTo>
                      <a:pt x="219" y="21600"/>
                    </a:lnTo>
                    <a:lnTo>
                      <a:pt x="0" y="20558"/>
                    </a:lnTo>
                    <a:close/>
                    <a:moveTo>
                      <a:pt x="2138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2" name="AutoShape 105">
                <a:extLst>
                  <a:ext uri="{FF2B5EF4-FFF2-40B4-BE49-F238E27FC236}">
                    <a16:creationId xmlns:a16="http://schemas.microsoft.com/office/drawing/2014/main" id="{E571E930-3DF5-40C9-A2E4-36C1B3CAAE1D}"/>
                  </a:ext>
                </a:extLst>
              </p:cNvPr>
              <p:cNvSpPr/>
              <p:nvPr/>
            </p:nvSpPr>
            <p:spPr bwMode="auto">
              <a:xfrm>
                <a:off x="6897744" y="164868"/>
                <a:ext cx="126799" cy="33783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284" y="0"/>
                    </a:moveTo>
                    <a:lnTo>
                      <a:pt x="21600" y="21308"/>
                    </a:lnTo>
                    <a:lnTo>
                      <a:pt x="19316" y="21600"/>
                    </a:lnTo>
                    <a:lnTo>
                      <a:pt x="0" y="292"/>
                    </a:lnTo>
                    <a:close/>
                    <a:moveTo>
                      <a:pt x="228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3" name="AutoShape 106">
                <a:extLst>
                  <a:ext uri="{FF2B5EF4-FFF2-40B4-BE49-F238E27FC236}">
                    <a16:creationId xmlns:a16="http://schemas.microsoft.com/office/drawing/2014/main" id="{DDBE38A3-1539-4A8D-B6BE-4FF6DA0986D2}"/>
                  </a:ext>
                </a:extLst>
              </p:cNvPr>
              <p:cNvSpPr/>
              <p:nvPr/>
            </p:nvSpPr>
            <p:spPr bwMode="auto">
              <a:xfrm>
                <a:off x="6465034" y="420237"/>
                <a:ext cx="382168" cy="21103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374" y="0"/>
                    </a:moveTo>
                    <a:lnTo>
                      <a:pt x="21600" y="20317"/>
                    </a:lnTo>
                    <a:lnTo>
                      <a:pt x="21226" y="21600"/>
                    </a:lnTo>
                    <a:lnTo>
                      <a:pt x="0" y="1283"/>
                    </a:lnTo>
                    <a:close/>
                    <a:moveTo>
                      <a:pt x="37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4" name="AutoShape 107">
                <a:extLst>
                  <a:ext uri="{FF2B5EF4-FFF2-40B4-BE49-F238E27FC236}">
                    <a16:creationId xmlns:a16="http://schemas.microsoft.com/office/drawing/2014/main" id="{5F5C5FDE-89F8-45D3-974D-61ECD8FCBAAC}"/>
                  </a:ext>
                </a:extLst>
              </p:cNvPr>
              <p:cNvSpPr/>
              <p:nvPr/>
            </p:nvSpPr>
            <p:spPr bwMode="auto">
              <a:xfrm>
                <a:off x="5713112" y="1646545"/>
                <a:ext cx="126799" cy="42295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9274" y="0"/>
                    </a:moveTo>
                    <a:lnTo>
                      <a:pt x="21600" y="190"/>
                    </a:lnTo>
                    <a:lnTo>
                      <a:pt x="2326" y="21600"/>
                    </a:lnTo>
                    <a:lnTo>
                      <a:pt x="0" y="21410"/>
                    </a:lnTo>
                    <a:close/>
                    <a:moveTo>
                      <a:pt x="1927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5" name="AutoShape 111">
                <a:extLst>
                  <a:ext uri="{FF2B5EF4-FFF2-40B4-BE49-F238E27FC236}">
                    <a16:creationId xmlns:a16="http://schemas.microsoft.com/office/drawing/2014/main" id="{BE2F35FD-A368-4704-BE29-75C627B028DE}"/>
                  </a:ext>
                </a:extLst>
              </p:cNvPr>
              <p:cNvSpPr/>
              <p:nvPr/>
            </p:nvSpPr>
            <p:spPr bwMode="auto">
              <a:xfrm>
                <a:off x="4046115" y="4257877"/>
                <a:ext cx="237636" cy="25005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664" y="21600"/>
                    </a:moveTo>
                    <a:lnTo>
                      <a:pt x="0" y="839"/>
                    </a:lnTo>
                    <a:lnTo>
                      <a:pt x="935" y="0"/>
                    </a:lnTo>
                    <a:lnTo>
                      <a:pt x="21600" y="20761"/>
                    </a:lnTo>
                    <a:close/>
                    <a:moveTo>
                      <a:pt x="20664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6" name="AutoShape 112">
                <a:extLst>
                  <a:ext uri="{FF2B5EF4-FFF2-40B4-BE49-F238E27FC236}">
                    <a16:creationId xmlns:a16="http://schemas.microsoft.com/office/drawing/2014/main" id="{91193768-B54E-43C9-BD86-44806455D9A0}"/>
                  </a:ext>
                </a:extLst>
              </p:cNvPr>
              <p:cNvSpPr/>
              <p:nvPr/>
            </p:nvSpPr>
            <p:spPr bwMode="auto">
              <a:xfrm>
                <a:off x="3939711" y="4683493"/>
                <a:ext cx="313006" cy="38660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777" y="21600"/>
                    </a:moveTo>
                    <a:lnTo>
                      <a:pt x="0" y="21105"/>
                    </a:lnTo>
                    <a:lnTo>
                      <a:pt x="20823" y="0"/>
                    </a:lnTo>
                    <a:lnTo>
                      <a:pt x="21600" y="495"/>
                    </a:lnTo>
                    <a:close/>
                    <a:moveTo>
                      <a:pt x="777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7" name="AutoShape 113">
                <a:extLst>
                  <a:ext uri="{FF2B5EF4-FFF2-40B4-BE49-F238E27FC236}">
                    <a16:creationId xmlns:a16="http://schemas.microsoft.com/office/drawing/2014/main" id="{DFAFB952-B4CF-4657-BE10-7BEC80EEC9DD}"/>
                  </a:ext>
                </a:extLst>
              </p:cNvPr>
              <p:cNvSpPr/>
              <p:nvPr/>
            </p:nvSpPr>
            <p:spPr bwMode="auto">
              <a:xfrm>
                <a:off x="5755674" y="4307532"/>
                <a:ext cx="41675" cy="30857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4424" y="21600"/>
                    </a:moveTo>
                    <a:lnTo>
                      <a:pt x="0" y="101"/>
                    </a:lnTo>
                    <a:lnTo>
                      <a:pt x="7176" y="0"/>
                    </a:lnTo>
                    <a:lnTo>
                      <a:pt x="21600" y="21499"/>
                    </a:lnTo>
                    <a:close/>
                    <a:moveTo>
                      <a:pt x="14424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8" name="AutoShape 114">
                <a:extLst>
                  <a:ext uri="{FF2B5EF4-FFF2-40B4-BE49-F238E27FC236}">
                    <a16:creationId xmlns:a16="http://schemas.microsoft.com/office/drawing/2014/main" id="{40651621-2B10-4119-AAAB-5EB08C74D5BB}"/>
                  </a:ext>
                </a:extLst>
              </p:cNvPr>
              <p:cNvSpPr/>
              <p:nvPr/>
            </p:nvSpPr>
            <p:spPr bwMode="auto">
              <a:xfrm>
                <a:off x="7280799" y="4804085"/>
                <a:ext cx="250050" cy="20926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821" y="0"/>
                    </a:moveTo>
                    <a:lnTo>
                      <a:pt x="21600" y="1128"/>
                    </a:lnTo>
                    <a:lnTo>
                      <a:pt x="779" y="21600"/>
                    </a:lnTo>
                    <a:lnTo>
                      <a:pt x="0" y="20472"/>
                    </a:lnTo>
                    <a:close/>
                    <a:moveTo>
                      <a:pt x="2082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9" name="AutoShape 115">
                <a:extLst>
                  <a:ext uri="{FF2B5EF4-FFF2-40B4-BE49-F238E27FC236}">
                    <a16:creationId xmlns:a16="http://schemas.microsoft.com/office/drawing/2014/main" id="{A354D0B9-E437-47F6-BCEB-D8B3D4551146}"/>
                  </a:ext>
                </a:extLst>
              </p:cNvPr>
              <p:cNvSpPr/>
              <p:nvPr/>
            </p:nvSpPr>
            <p:spPr bwMode="auto">
              <a:xfrm>
                <a:off x="8763362" y="3576891"/>
                <a:ext cx="91330" cy="30768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3235" y="0"/>
                    </a:moveTo>
                    <a:lnTo>
                      <a:pt x="21600" y="21354"/>
                    </a:lnTo>
                    <a:lnTo>
                      <a:pt x="18365" y="21600"/>
                    </a:lnTo>
                    <a:lnTo>
                      <a:pt x="0" y="246"/>
                    </a:lnTo>
                    <a:close/>
                    <a:moveTo>
                      <a:pt x="323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0" name="AutoShape 116">
                <a:extLst>
                  <a:ext uri="{FF2B5EF4-FFF2-40B4-BE49-F238E27FC236}">
                    <a16:creationId xmlns:a16="http://schemas.microsoft.com/office/drawing/2014/main" id="{391C3699-F420-45AF-BC45-D309BFC7AD2A}"/>
                  </a:ext>
                </a:extLst>
              </p:cNvPr>
              <p:cNvSpPr/>
              <p:nvPr/>
            </p:nvSpPr>
            <p:spPr bwMode="auto">
              <a:xfrm>
                <a:off x="8543460" y="4633838"/>
                <a:ext cx="140099" cy="26157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953" y="0"/>
                    </a:moveTo>
                    <a:lnTo>
                      <a:pt x="21600" y="21076"/>
                    </a:lnTo>
                    <a:lnTo>
                      <a:pt x="19647" y="21600"/>
                    </a:lnTo>
                    <a:lnTo>
                      <a:pt x="0" y="524"/>
                    </a:lnTo>
                    <a:close/>
                    <a:moveTo>
                      <a:pt x="1953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1" name="AutoShape 117">
                <a:extLst>
                  <a:ext uri="{FF2B5EF4-FFF2-40B4-BE49-F238E27FC236}">
                    <a16:creationId xmlns:a16="http://schemas.microsoft.com/office/drawing/2014/main" id="{7E061404-2CE7-4809-865E-BFC389815D27}"/>
                  </a:ext>
                </a:extLst>
              </p:cNvPr>
              <p:cNvSpPr/>
              <p:nvPr/>
            </p:nvSpPr>
            <p:spPr bwMode="auto">
              <a:xfrm>
                <a:off x="7819913" y="2094327"/>
                <a:ext cx="161380" cy="34581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734" y="0"/>
                    </a:moveTo>
                    <a:lnTo>
                      <a:pt x="21600" y="21245"/>
                    </a:lnTo>
                    <a:lnTo>
                      <a:pt x="19866" y="21600"/>
                    </a:lnTo>
                    <a:lnTo>
                      <a:pt x="0" y="355"/>
                    </a:lnTo>
                    <a:close/>
                    <a:moveTo>
                      <a:pt x="173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2" name="AutoShape 118">
                <a:extLst>
                  <a:ext uri="{FF2B5EF4-FFF2-40B4-BE49-F238E27FC236}">
                    <a16:creationId xmlns:a16="http://schemas.microsoft.com/office/drawing/2014/main" id="{5B4DC16E-265A-4455-8ED2-233A64763C93}"/>
                  </a:ext>
                </a:extLst>
              </p:cNvPr>
              <p:cNvSpPr/>
              <p:nvPr/>
            </p:nvSpPr>
            <p:spPr bwMode="auto">
              <a:xfrm>
                <a:off x="7869568" y="1165066"/>
                <a:ext cx="435370" cy="48413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076" y="0"/>
                    </a:moveTo>
                    <a:lnTo>
                      <a:pt x="21600" y="422"/>
                    </a:lnTo>
                    <a:lnTo>
                      <a:pt x="524" y="21600"/>
                    </a:lnTo>
                    <a:lnTo>
                      <a:pt x="0" y="21178"/>
                    </a:lnTo>
                    <a:close/>
                    <a:moveTo>
                      <a:pt x="21076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3" name="AutoShape 119">
                <a:extLst>
                  <a:ext uri="{FF2B5EF4-FFF2-40B4-BE49-F238E27FC236}">
                    <a16:creationId xmlns:a16="http://schemas.microsoft.com/office/drawing/2014/main" id="{EC5CF8F9-7DAE-4CD1-9343-B01B792AB505}"/>
                  </a:ext>
                </a:extLst>
              </p:cNvPr>
              <p:cNvSpPr/>
              <p:nvPr/>
            </p:nvSpPr>
            <p:spPr bwMode="auto">
              <a:xfrm>
                <a:off x="7201883" y="1037381"/>
                <a:ext cx="345812" cy="58167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767" y="0"/>
                    </a:moveTo>
                    <a:lnTo>
                      <a:pt x="21600" y="21335"/>
                    </a:lnTo>
                    <a:lnTo>
                      <a:pt x="20833" y="21600"/>
                    </a:lnTo>
                    <a:lnTo>
                      <a:pt x="0" y="265"/>
                    </a:lnTo>
                    <a:close/>
                    <a:moveTo>
                      <a:pt x="767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4" name="AutoShape 120">
                <a:extLst>
                  <a:ext uri="{FF2B5EF4-FFF2-40B4-BE49-F238E27FC236}">
                    <a16:creationId xmlns:a16="http://schemas.microsoft.com/office/drawing/2014/main" id="{7F52EAD0-9CAC-4E0D-BDD6-B42BF324CA70}"/>
                  </a:ext>
                </a:extLst>
              </p:cNvPr>
              <p:cNvSpPr/>
              <p:nvPr/>
            </p:nvSpPr>
            <p:spPr bwMode="auto">
              <a:xfrm>
                <a:off x="6791340" y="2633442"/>
                <a:ext cx="296158" cy="57369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925" y="0"/>
                    </a:moveTo>
                    <a:lnTo>
                      <a:pt x="21600" y="21361"/>
                    </a:lnTo>
                    <a:lnTo>
                      <a:pt x="20675" y="21600"/>
                    </a:lnTo>
                    <a:lnTo>
                      <a:pt x="0" y="239"/>
                    </a:lnTo>
                    <a:close/>
                    <a:moveTo>
                      <a:pt x="92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5" name="AutoShape 122">
                <a:extLst>
                  <a:ext uri="{FF2B5EF4-FFF2-40B4-BE49-F238E27FC236}">
                    <a16:creationId xmlns:a16="http://schemas.microsoft.com/office/drawing/2014/main" id="{7D9E98E0-886C-40DC-9433-CCCD32329790}"/>
                  </a:ext>
                </a:extLst>
              </p:cNvPr>
              <p:cNvSpPr/>
              <p:nvPr/>
            </p:nvSpPr>
            <p:spPr bwMode="auto">
              <a:xfrm>
                <a:off x="8188780" y="3030684"/>
                <a:ext cx="673006" cy="77143"/>
              </a:xfrm>
              <a:custGeom>
                <a:avLst/>
                <a:gdLst/>
                <a:ahLst/>
                <a:cxnLst/>
                <a:rect l="0" t="0" r="r" b="b"/>
                <a:pathLst>
                  <a:path w="21578" h="21510">
                    <a:moveTo>
                      <a:pt x="227" y="21510"/>
                    </a:moveTo>
                    <a:cubicBezTo>
                      <a:pt x="111" y="21510"/>
                      <a:pt x="13" y="20753"/>
                      <a:pt x="1" y="19744"/>
                    </a:cubicBezTo>
                    <a:cubicBezTo>
                      <a:pt x="-11" y="18668"/>
                      <a:pt x="81" y="17712"/>
                      <a:pt x="205" y="17609"/>
                    </a:cubicBezTo>
                    <a:lnTo>
                      <a:pt x="21329" y="8"/>
                    </a:lnTo>
                    <a:cubicBezTo>
                      <a:pt x="21456" y="-90"/>
                      <a:pt x="21565" y="690"/>
                      <a:pt x="21577" y="1764"/>
                    </a:cubicBezTo>
                    <a:cubicBezTo>
                      <a:pt x="21589" y="2840"/>
                      <a:pt x="21497" y="3796"/>
                      <a:pt x="21373" y="3899"/>
                    </a:cubicBezTo>
                    <a:lnTo>
                      <a:pt x="249" y="21500"/>
                    </a:lnTo>
                    <a:cubicBezTo>
                      <a:pt x="242" y="21506"/>
                      <a:pt x="234" y="21510"/>
                      <a:pt x="227" y="21510"/>
                    </a:cubicBezTo>
                    <a:close/>
                    <a:moveTo>
                      <a:pt x="227" y="2151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6" name="AutoShape 123">
                <a:extLst>
                  <a:ext uri="{FF2B5EF4-FFF2-40B4-BE49-F238E27FC236}">
                    <a16:creationId xmlns:a16="http://schemas.microsoft.com/office/drawing/2014/main" id="{CBE37655-516D-4908-9827-2AA788CF37AF}"/>
                  </a:ext>
                </a:extLst>
              </p:cNvPr>
              <p:cNvSpPr/>
              <p:nvPr/>
            </p:nvSpPr>
            <p:spPr bwMode="auto">
              <a:xfrm>
                <a:off x="8798830" y="3108713"/>
                <a:ext cx="99310" cy="240296"/>
              </a:xfrm>
              <a:custGeom>
                <a:avLst/>
                <a:gdLst/>
                <a:ahLst/>
                <a:cxnLst/>
                <a:rect l="0" t="0" r="r" b="b"/>
                <a:pathLst>
                  <a:path w="21208" h="21519">
                    <a:moveTo>
                      <a:pt x="1516" y="21519"/>
                    </a:moveTo>
                    <a:cubicBezTo>
                      <a:pt x="1339" y="21519"/>
                      <a:pt x="1160" y="21506"/>
                      <a:pt x="983" y="21478"/>
                    </a:cubicBezTo>
                    <a:cubicBezTo>
                      <a:pt x="199" y="21356"/>
                      <a:pt x="-196" y="20991"/>
                      <a:pt x="96" y="20663"/>
                    </a:cubicBezTo>
                    <a:lnTo>
                      <a:pt x="18274" y="410"/>
                    </a:lnTo>
                    <a:cubicBezTo>
                      <a:pt x="18568" y="82"/>
                      <a:pt x="19442" y="-81"/>
                      <a:pt x="20225" y="40"/>
                    </a:cubicBezTo>
                    <a:cubicBezTo>
                      <a:pt x="21009" y="163"/>
                      <a:pt x="21404" y="528"/>
                      <a:pt x="21112" y="855"/>
                    </a:cubicBezTo>
                    <a:lnTo>
                      <a:pt x="2934" y="21108"/>
                    </a:lnTo>
                    <a:cubicBezTo>
                      <a:pt x="2706" y="21363"/>
                      <a:pt x="2128" y="21519"/>
                      <a:pt x="1516" y="21519"/>
                    </a:cubicBezTo>
                    <a:close/>
                    <a:moveTo>
                      <a:pt x="1516" y="2151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7" name="AutoShape 124">
                <a:extLst>
                  <a:ext uri="{FF2B5EF4-FFF2-40B4-BE49-F238E27FC236}">
                    <a16:creationId xmlns:a16="http://schemas.microsoft.com/office/drawing/2014/main" id="{551ACDC6-37C4-4EE2-8205-5B47EF860B8E}"/>
                  </a:ext>
                </a:extLst>
              </p:cNvPr>
              <p:cNvSpPr/>
              <p:nvPr/>
            </p:nvSpPr>
            <p:spPr bwMode="auto">
              <a:xfrm>
                <a:off x="8664051" y="1611963"/>
                <a:ext cx="170247" cy="106404"/>
              </a:xfrm>
              <a:custGeom>
                <a:avLst/>
                <a:gdLst/>
                <a:ahLst/>
                <a:cxnLst/>
                <a:rect l="0" t="0" r="r" b="b"/>
                <a:pathLst>
                  <a:path w="21349" h="21399">
                    <a:moveTo>
                      <a:pt x="890" y="21399"/>
                    </a:moveTo>
                    <a:cubicBezTo>
                      <a:pt x="586" y="21399"/>
                      <a:pt x="289" y="21149"/>
                      <a:pt x="123" y="20699"/>
                    </a:cubicBezTo>
                    <a:cubicBezTo>
                      <a:pt x="-126" y="20019"/>
                      <a:pt x="14" y="19145"/>
                      <a:pt x="437" y="18744"/>
                    </a:cubicBezTo>
                    <a:lnTo>
                      <a:pt x="20006" y="198"/>
                    </a:lnTo>
                    <a:cubicBezTo>
                      <a:pt x="20431" y="-201"/>
                      <a:pt x="20974" y="22"/>
                      <a:pt x="21225" y="701"/>
                    </a:cubicBezTo>
                    <a:cubicBezTo>
                      <a:pt x="21474" y="1380"/>
                      <a:pt x="21334" y="2254"/>
                      <a:pt x="20912" y="2655"/>
                    </a:cubicBezTo>
                    <a:lnTo>
                      <a:pt x="1343" y="21201"/>
                    </a:lnTo>
                    <a:cubicBezTo>
                      <a:pt x="1199" y="21335"/>
                      <a:pt x="1044" y="21399"/>
                      <a:pt x="890" y="21399"/>
                    </a:cubicBezTo>
                    <a:close/>
                    <a:moveTo>
                      <a:pt x="890" y="213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8" name="AutoShape 127">
                <a:extLst>
                  <a:ext uri="{FF2B5EF4-FFF2-40B4-BE49-F238E27FC236}">
                    <a16:creationId xmlns:a16="http://schemas.microsoft.com/office/drawing/2014/main" id="{9E40EBC8-6E54-4207-B550-273DC81141B4}"/>
                  </a:ext>
                </a:extLst>
              </p:cNvPr>
              <p:cNvSpPr/>
              <p:nvPr/>
            </p:nvSpPr>
            <p:spPr bwMode="auto">
              <a:xfrm>
                <a:off x="3882962" y="3229305"/>
                <a:ext cx="148079" cy="226995"/>
              </a:xfrm>
              <a:custGeom>
                <a:avLst/>
                <a:gdLst/>
                <a:ahLst/>
                <a:cxnLst/>
                <a:rect l="0" t="0" r="r" b="b"/>
                <a:pathLst>
                  <a:path w="21316" h="21506">
                    <a:moveTo>
                      <a:pt x="1014" y="21506"/>
                    </a:moveTo>
                    <a:cubicBezTo>
                      <a:pt x="828" y="21506"/>
                      <a:pt x="641" y="21472"/>
                      <a:pt x="472" y="21402"/>
                    </a:cubicBezTo>
                    <a:cubicBezTo>
                      <a:pt x="-1" y="21204"/>
                      <a:pt x="-142" y="20788"/>
                      <a:pt x="157" y="20474"/>
                    </a:cubicBezTo>
                    <a:lnTo>
                      <a:pt x="19443" y="313"/>
                    </a:lnTo>
                    <a:cubicBezTo>
                      <a:pt x="19743" y="-1"/>
                      <a:pt x="20371" y="-94"/>
                      <a:pt x="20844" y="104"/>
                    </a:cubicBezTo>
                    <a:cubicBezTo>
                      <a:pt x="21317" y="303"/>
                      <a:pt x="21458" y="718"/>
                      <a:pt x="21159" y="1032"/>
                    </a:cubicBezTo>
                    <a:lnTo>
                      <a:pt x="1873" y="21193"/>
                    </a:lnTo>
                    <a:cubicBezTo>
                      <a:pt x="1679" y="21396"/>
                      <a:pt x="1350" y="21506"/>
                      <a:pt x="1014" y="21506"/>
                    </a:cubicBezTo>
                    <a:close/>
                    <a:moveTo>
                      <a:pt x="1014" y="2150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9" name="AutoShape 128">
                <a:extLst>
                  <a:ext uri="{FF2B5EF4-FFF2-40B4-BE49-F238E27FC236}">
                    <a16:creationId xmlns:a16="http://schemas.microsoft.com/office/drawing/2014/main" id="{58D33A88-304C-45EC-9276-93135D613119}"/>
                  </a:ext>
                </a:extLst>
              </p:cNvPr>
              <p:cNvSpPr/>
              <p:nvPr/>
            </p:nvSpPr>
            <p:spPr bwMode="auto">
              <a:xfrm>
                <a:off x="5840797" y="3342802"/>
                <a:ext cx="262463" cy="461084"/>
              </a:xfrm>
              <a:custGeom>
                <a:avLst/>
                <a:gdLst/>
                <a:ahLst/>
                <a:cxnLst/>
                <a:rect l="0" t="0" r="r" b="b"/>
                <a:pathLst>
                  <a:path w="21435" h="21553">
                    <a:moveTo>
                      <a:pt x="579" y="21553"/>
                    </a:moveTo>
                    <a:cubicBezTo>
                      <a:pt x="484" y="21553"/>
                      <a:pt x="387" y="21540"/>
                      <a:pt x="298" y="21511"/>
                    </a:cubicBezTo>
                    <a:cubicBezTo>
                      <a:pt x="18" y="21422"/>
                      <a:pt x="-83" y="21220"/>
                      <a:pt x="73" y="21061"/>
                    </a:cubicBezTo>
                    <a:lnTo>
                      <a:pt x="20349" y="172"/>
                    </a:lnTo>
                    <a:cubicBezTo>
                      <a:pt x="20504" y="11"/>
                      <a:pt x="20856" y="-47"/>
                      <a:pt x="21136" y="43"/>
                    </a:cubicBezTo>
                    <a:cubicBezTo>
                      <a:pt x="21416" y="131"/>
                      <a:pt x="21517" y="333"/>
                      <a:pt x="21361" y="493"/>
                    </a:cubicBezTo>
                    <a:lnTo>
                      <a:pt x="1085" y="21382"/>
                    </a:lnTo>
                    <a:cubicBezTo>
                      <a:pt x="979" y="21492"/>
                      <a:pt x="782" y="21553"/>
                      <a:pt x="579" y="21553"/>
                    </a:cubicBezTo>
                    <a:close/>
                    <a:moveTo>
                      <a:pt x="579" y="21553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0" name="AutoShape 129">
                <a:extLst>
                  <a:ext uri="{FF2B5EF4-FFF2-40B4-BE49-F238E27FC236}">
                    <a16:creationId xmlns:a16="http://schemas.microsoft.com/office/drawing/2014/main" id="{66B04FD4-5F78-407E-AFCB-55DF5F1DF9D4}"/>
                  </a:ext>
                </a:extLst>
              </p:cNvPr>
              <p:cNvSpPr/>
              <p:nvPr/>
            </p:nvSpPr>
            <p:spPr bwMode="auto">
              <a:xfrm>
                <a:off x="6195477" y="3300241"/>
                <a:ext cx="669459" cy="223449"/>
              </a:xfrm>
              <a:custGeom>
                <a:avLst/>
                <a:gdLst/>
                <a:ahLst/>
                <a:cxnLst/>
                <a:rect l="0" t="0" r="r" b="b"/>
                <a:pathLst>
                  <a:path w="21545" h="21518">
                    <a:moveTo>
                      <a:pt x="21318" y="21518"/>
                    </a:moveTo>
                    <a:cubicBezTo>
                      <a:pt x="21295" y="21518"/>
                      <a:pt x="21272" y="21508"/>
                      <a:pt x="21249" y="21486"/>
                    </a:cubicBezTo>
                    <a:lnTo>
                      <a:pt x="159" y="1335"/>
                    </a:lnTo>
                    <a:cubicBezTo>
                      <a:pt x="39" y="1220"/>
                      <a:pt x="-27" y="836"/>
                      <a:pt x="11" y="476"/>
                    </a:cubicBezTo>
                    <a:cubicBezTo>
                      <a:pt x="49" y="117"/>
                      <a:pt x="177" y="-82"/>
                      <a:pt x="298" y="33"/>
                    </a:cubicBezTo>
                    <a:lnTo>
                      <a:pt x="21387" y="20184"/>
                    </a:lnTo>
                    <a:cubicBezTo>
                      <a:pt x="21507" y="20299"/>
                      <a:pt x="21573" y="20683"/>
                      <a:pt x="21535" y="21043"/>
                    </a:cubicBezTo>
                    <a:cubicBezTo>
                      <a:pt x="21504" y="21333"/>
                      <a:pt x="21415" y="21518"/>
                      <a:pt x="21318" y="21518"/>
                    </a:cubicBezTo>
                    <a:close/>
                    <a:moveTo>
                      <a:pt x="21318" y="21518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1" name="AutoShape 130">
                <a:extLst>
                  <a:ext uri="{FF2B5EF4-FFF2-40B4-BE49-F238E27FC236}">
                    <a16:creationId xmlns:a16="http://schemas.microsoft.com/office/drawing/2014/main" id="{A3C3EC2B-E6C9-45AF-9505-EF59B4617E47}"/>
                  </a:ext>
                </a:extLst>
              </p:cNvPr>
              <p:cNvSpPr/>
              <p:nvPr/>
            </p:nvSpPr>
            <p:spPr bwMode="auto">
              <a:xfrm>
                <a:off x="5776954" y="2746939"/>
                <a:ext cx="312119" cy="468178"/>
              </a:xfrm>
              <a:custGeom>
                <a:avLst/>
                <a:gdLst/>
                <a:ahLst/>
                <a:cxnLst/>
                <a:rect l="0" t="0" r="r" b="b"/>
                <a:pathLst>
                  <a:path w="21464" h="21554">
                    <a:moveTo>
                      <a:pt x="20977" y="21554"/>
                    </a:moveTo>
                    <a:cubicBezTo>
                      <a:pt x="20818" y="21554"/>
                      <a:pt x="20662" y="21502"/>
                      <a:pt x="20569" y="21407"/>
                    </a:cubicBezTo>
                    <a:lnTo>
                      <a:pt x="80" y="506"/>
                    </a:lnTo>
                    <a:cubicBezTo>
                      <a:pt x="-68" y="355"/>
                      <a:pt x="-5" y="153"/>
                      <a:pt x="220" y="54"/>
                    </a:cubicBezTo>
                    <a:cubicBezTo>
                      <a:pt x="446" y="-46"/>
                      <a:pt x="748" y="-3"/>
                      <a:pt x="895" y="147"/>
                    </a:cubicBezTo>
                    <a:lnTo>
                      <a:pt x="21384" y="21048"/>
                    </a:lnTo>
                    <a:cubicBezTo>
                      <a:pt x="21532" y="21199"/>
                      <a:pt x="21469" y="21401"/>
                      <a:pt x="21244" y="21500"/>
                    </a:cubicBezTo>
                    <a:cubicBezTo>
                      <a:pt x="21161" y="21537"/>
                      <a:pt x="21069" y="21554"/>
                      <a:pt x="20977" y="21554"/>
                    </a:cubicBezTo>
                    <a:close/>
                    <a:moveTo>
                      <a:pt x="20977" y="2155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2" name="AutoShape 131">
                <a:extLst>
                  <a:ext uri="{FF2B5EF4-FFF2-40B4-BE49-F238E27FC236}">
                    <a16:creationId xmlns:a16="http://schemas.microsoft.com/office/drawing/2014/main" id="{3B827BE9-CDDD-4CF1-BC7C-E758395D1F8A}"/>
                  </a:ext>
                </a:extLst>
              </p:cNvPr>
              <p:cNvSpPr/>
              <p:nvPr/>
            </p:nvSpPr>
            <p:spPr bwMode="auto">
              <a:xfrm>
                <a:off x="6699123" y="4137285"/>
                <a:ext cx="737735" cy="404336"/>
              </a:xfrm>
              <a:custGeom>
                <a:avLst/>
                <a:gdLst/>
                <a:ahLst/>
                <a:cxnLst/>
                <a:rect l="0" t="0" r="r" b="b"/>
                <a:pathLst>
                  <a:path w="21541" h="21546">
                    <a:moveTo>
                      <a:pt x="21333" y="21546"/>
                    </a:moveTo>
                    <a:cubicBezTo>
                      <a:pt x="21300" y="21546"/>
                      <a:pt x="21267" y="21532"/>
                      <a:pt x="21235" y="21501"/>
                    </a:cubicBezTo>
                    <a:lnTo>
                      <a:pt x="108" y="711"/>
                    </a:lnTo>
                    <a:cubicBezTo>
                      <a:pt x="8" y="612"/>
                      <a:pt x="-30" y="383"/>
                      <a:pt x="24" y="199"/>
                    </a:cubicBezTo>
                    <a:cubicBezTo>
                      <a:pt x="79" y="16"/>
                      <a:pt x="204" y="-54"/>
                      <a:pt x="305" y="46"/>
                    </a:cubicBezTo>
                    <a:lnTo>
                      <a:pt x="21432" y="20836"/>
                    </a:lnTo>
                    <a:cubicBezTo>
                      <a:pt x="21532" y="20935"/>
                      <a:pt x="21570" y="21164"/>
                      <a:pt x="21516" y="21348"/>
                    </a:cubicBezTo>
                    <a:cubicBezTo>
                      <a:pt x="21478" y="21474"/>
                      <a:pt x="21407" y="21546"/>
                      <a:pt x="21333" y="21546"/>
                    </a:cubicBezTo>
                    <a:close/>
                    <a:moveTo>
                      <a:pt x="21333" y="2154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3" name="AutoShape 132">
                <a:extLst>
                  <a:ext uri="{FF2B5EF4-FFF2-40B4-BE49-F238E27FC236}">
                    <a16:creationId xmlns:a16="http://schemas.microsoft.com/office/drawing/2014/main" id="{5126741C-A2A3-4501-AD07-BA325CC0F8A8}"/>
                  </a:ext>
                </a:extLst>
              </p:cNvPr>
              <p:cNvSpPr/>
              <p:nvPr/>
            </p:nvSpPr>
            <p:spPr bwMode="auto">
              <a:xfrm>
                <a:off x="5869172" y="1129598"/>
                <a:ext cx="269557" cy="390148"/>
              </a:xfrm>
              <a:custGeom>
                <a:avLst/>
                <a:gdLst/>
                <a:ahLst/>
                <a:cxnLst/>
                <a:rect l="0" t="0" r="r" b="b"/>
                <a:pathLst>
                  <a:path w="21445" h="21546">
                    <a:moveTo>
                      <a:pt x="564" y="21546"/>
                    </a:moveTo>
                    <a:cubicBezTo>
                      <a:pt x="455" y="21546"/>
                      <a:pt x="344" y="21524"/>
                      <a:pt x="247" y="21478"/>
                    </a:cubicBezTo>
                    <a:cubicBezTo>
                      <a:pt x="-11" y="21357"/>
                      <a:pt x="-78" y="21113"/>
                      <a:pt x="98" y="20934"/>
                    </a:cubicBezTo>
                    <a:lnTo>
                      <a:pt x="20413" y="172"/>
                    </a:lnTo>
                    <a:cubicBezTo>
                      <a:pt x="20589" y="-7"/>
                      <a:pt x="20939" y="-54"/>
                      <a:pt x="21197" y="68"/>
                    </a:cubicBezTo>
                    <a:cubicBezTo>
                      <a:pt x="21455" y="189"/>
                      <a:pt x="21522" y="433"/>
                      <a:pt x="21346" y="612"/>
                    </a:cubicBezTo>
                    <a:lnTo>
                      <a:pt x="1031" y="21374"/>
                    </a:lnTo>
                    <a:cubicBezTo>
                      <a:pt x="922" y="21486"/>
                      <a:pt x="744" y="21546"/>
                      <a:pt x="564" y="21546"/>
                    </a:cubicBezTo>
                    <a:close/>
                    <a:moveTo>
                      <a:pt x="564" y="2154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4" name="AutoShape 133">
                <a:extLst>
                  <a:ext uri="{FF2B5EF4-FFF2-40B4-BE49-F238E27FC236}">
                    <a16:creationId xmlns:a16="http://schemas.microsoft.com/office/drawing/2014/main" id="{A6DFCBFD-B831-4E3A-A7D6-C019CE588AE5}"/>
                  </a:ext>
                </a:extLst>
              </p:cNvPr>
              <p:cNvSpPr/>
              <p:nvPr/>
            </p:nvSpPr>
            <p:spPr bwMode="auto">
              <a:xfrm>
                <a:off x="4442471" y="4094724"/>
                <a:ext cx="986898" cy="453991"/>
              </a:xfrm>
              <a:custGeom>
                <a:avLst/>
                <a:gdLst/>
                <a:ahLst/>
                <a:cxnLst/>
                <a:rect l="0" t="0" r="r" b="b"/>
                <a:pathLst>
                  <a:path w="21557" h="21553">
                    <a:moveTo>
                      <a:pt x="155" y="21553"/>
                    </a:moveTo>
                    <a:cubicBezTo>
                      <a:pt x="96" y="21553"/>
                      <a:pt x="39" y="21479"/>
                      <a:pt x="13" y="21355"/>
                    </a:cubicBezTo>
                    <a:cubicBezTo>
                      <a:pt x="-22" y="21186"/>
                      <a:pt x="13" y="20986"/>
                      <a:pt x="91" y="20909"/>
                    </a:cubicBezTo>
                    <a:lnTo>
                      <a:pt x="21337" y="30"/>
                    </a:lnTo>
                    <a:cubicBezTo>
                      <a:pt x="21416" y="-47"/>
                      <a:pt x="21507" y="28"/>
                      <a:pt x="21543" y="198"/>
                    </a:cubicBezTo>
                    <a:cubicBezTo>
                      <a:pt x="21578" y="367"/>
                      <a:pt x="21543" y="567"/>
                      <a:pt x="21465" y="643"/>
                    </a:cubicBezTo>
                    <a:lnTo>
                      <a:pt x="219" y="21523"/>
                    </a:lnTo>
                    <a:cubicBezTo>
                      <a:pt x="198" y="21544"/>
                      <a:pt x="176" y="21553"/>
                      <a:pt x="155" y="21553"/>
                    </a:cubicBezTo>
                    <a:close/>
                    <a:moveTo>
                      <a:pt x="155" y="21553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5" name="AutoShape 134">
                <a:extLst>
                  <a:ext uri="{FF2B5EF4-FFF2-40B4-BE49-F238E27FC236}">
                    <a16:creationId xmlns:a16="http://schemas.microsoft.com/office/drawing/2014/main" id="{8DDB19B9-9A73-45C0-B8EE-3A1C6E975A7F}"/>
                  </a:ext>
                </a:extLst>
              </p:cNvPr>
              <p:cNvSpPr/>
              <p:nvPr/>
            </p:nvSpPr>
            <p:spPr bwMode="auto">
              <a:xfrm>
                <a:off x="6330256" y="1101223"/>
                <a:ext cx="1106603" cy="617143"/>
              </a:xfrm>
              <a:custGeom>
                <a:avLst/>
                <a:gdLst/>
                <a:ahLst/>
                <a:cxnLst/>
                <a:rect l="0" t="0" r="r" b="b"/>
                <a:pathLst>
                  <a:path w="21561" h="21565">
                    <a:moveTo>
                      <a:pt x="21422" y="21565"/>
                    </a:moveTo>
                    <a:cubicBezTo>
                      <a:pt x="21399" y="21565"/>
                      <a:pt x="21376" y="21555"/>
                      <a:pt x="21355" y="21534"/>
                    </a:cubicBezTo>
                    <a:lnTo>
                      <a:pt x="71" y="465"/>
                    </a:lnTo>
                    <a:cubicBezTo>
                      <a:pt x="4" y="399"/>
                      <a:pt x="-20" y="248"/>
                      <a:pt x="17" y="128"/>
                    </a:cubicBezTo>
                    <a:cubicBezTo>
                      <a:pt x="54" y="9"/>
                      <a:pt x="138" y="-35"/>
                      <a:pt x="205" y="31"/>
                    </a:cubicBezTo>
                    <a:lnTo>
                      <a:pt x="21489" y="21100"/>
                    </a:lnTo>
                    <a:cubicBezTo>
                      <a:pt x="21556" y="21166"/>
                      <a:pt x="21580" y="21317"/>
                      <a:pt x="21543" y="21437"/>
                    </a:cubicBezTo>
                    <a:cubicBezTo>
                      <a:pt x="21518" y="21519"/>
                      <a:pt x="21471" y="21565"/>
                      <a:pt x="21422" y="21565"/>
                    </a:cubicBezTo>
                    <a:close/>
                    <a:moveTo>
                      <a:pt x="21422" y="21565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6" name="AutoShape 135">
                <a:extLst>
                  <a:ext uri="{FF2B5EF4-FFF2-40B4-BE49-F238E27FC236}">
                    <a16:creationId xmlns:a16="http://schemas.microsoft.com/office/drawing/2014/main" id="{7F7AA8DD-CAE7-43EA-8C88-3CED2D46A379}"/>
                  </a:ext>
                </a:extLst>
              </p:cNvPr>
              <p:cNvSpPr/>
              <p:nvPr/>
            </p:nvSpPr>
            <p:spPr bwMode="auto">
              <a:xfrm>
                <a:off x="6883557" y="2505757"/>
                <a:ext cx="1099509" cy="560395"/>
              </a:xfrm>
              <a:custGeom>
                <a:avLst/>
                <a:gdLst/>
                <a:ahLst/>
                <a:cxnLst/>
                <a:rect l="0" t="0" r="r" b="b"/>
                <a:pathLst>
                  <a:path w="21561" h="21561">
                    <a:moveTo>
                      <a:pt x="21421" y="21561"/>
                    </a:moveTo>
                    <a:cubicBezTo>
                      <a:pt x="21400" y="21561"/>
                      <a:pt x="21379" y="21552"/>
                      <a:pt x="21359" y="21532"/>
                    </a:cubicBezTo>
                    <a:lnTo>
                      <a:pt x="76" y="517"/>
                    </a:lnTo>
                    <a:cubicBezTo>
                      <a:pt x="8" y="449"/>
                      <a:pt x="-20" y="285"/>
                      <a:pt x="14" y="150"/>
                    </a:cubicBezTo>
                    <a:cubicBezTo>
                      <a:pt x="49" y="15"/>
                      <a:pt x="133" y="-39"/>
                      <a:pt x="201" y="29"/>
                    </a:cubicBezTo>
                    <a:lnTo>
                      <a:pt x="21484" y="21045"/>
                    </a:lnTo>
                    <a:cubicBezTo>
                      <a:pt x="21552" y="21113"/>
                      <a:pt x="21580" y="21277"/>
                      <a:pt x="21546" y="21411"/>
                    </a:cubicBezTo>
                    <a:cubicBezTo>
                      <a:pt x="21521" y="21506"/>
                      <a:pt x="21472" y="21561"/>
                      <a:pt x="21421" y="21561"/>
                    </a:cubicBezTo>
                    <a:close/>
                    <a:moveTo>
                      <a:pt x="21421" y="2156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7" name="AutoShape 136">
                <a:extLst>
                  <a:ext uri="{FF2B5EF4-FFF2-40B4-BE49-F238E27FC236}">
                    <a16:creationId xmlns:a16="http://schemas.microsoft.com/office/drawing/2014/main" id="{9C5572E2-D69A-4C18-99EF-CDAEF01BD3A1}"/>
                  </a:ext>
                </a:extLst>
              </p:cNvPr>
              <p:cNvSpPr/>
              <p:nvPr/>
            </p:nvSpPr>
            <p:spPr bwMode="auto">
              <a:xfrm>
                <a:off x="7592918" y="3612359"/>
                <a:ext cx="500986" cy="188868"/>
              </a:xfrm>
              <a:custGeom>
                <a:avLst/>
                <a:gdLst/>
                <a:ahLst/>
                <a:cxnLst/>
                <a:rect l="0" t="0" r="r" b="b"/>
                <a:pathLst>
                  <a:path w="21520" h="21494">
                    <a:moveTo>
                      <a:pt x="21208" y="21494"/>
                    </a:moveTo>
                    <a:cubicBezTo>
                      <a:pt x="21173" y="21494"/>
                      <a:pt x="21138" y="21479"/>
                      <a:pt x="21103" y="21446"/>
                    </a:cubicBezTo>
                    <a:lnTo>
                      <a:pt x="207" y="1604"/>
                    </a:lnTo>
                    <a:cubicBezTo>
                      <a:pt x="45" y="1450"/>
                      <a:pt x="-40" y="978"/>
                      <a:pt x="18" y="548"/>
                    </a:cubicBezTo>
                    <a:cubicBezTo>
                      <a:pt x="76" y="117"/>
                      <a:pt x="255" y="-106"/>
                      <a:pt x="417" y="49"/>
                    </a:cubicBezTo>
                    <a:lnTo>
                      <a:pt x="21314" y="19890"/>
                    </a:lnTo>
                    <a:cubicBezTo>
                      <a:pt x="21476" y="20044"/>
                      <a:pt x="21560" y="20517"/>
                      <a:pt x="21502" y="20947"/>
                    </a:cubicBezTo>
                    <a:cubicBezTo>
                      <a:pt x="21456" y="21284"/>
                      <a:pt x="21336" y="21494"/>
                      <a:pt x="21208" y="21494"/>
                    </a:cubicBezTo>
                    <a:close/>
                    <a:moveTo>
                      <a:pt x="21208" y="2149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8" name="AutoShape 137">
                <a:extLst>
                  <a:ext uri="{FF2B5EF4-FFF2-40B4-BE49-F238E27FC236}">
                    <a16:creationId xmlns:a16="http://schemas.microsoft.com/office/drawing/2014/main" id="{6D9E8F2D-D665-4DEC-B0C6-A80022A24F76}"/>
                  </a:ext>
                </a:extLst>
              </p:cNvPr>
              <p:cNvSpPr/>
              <p:nvPr/>
            </p:nvSpPr>
            <p:spPr bwMode="auto">
              <a:xfrm>
                <a:off x="4080696" y="3250586"/>
                <a:ext cx="268670" cy="1240495"/>
              </a:xfrm>
              <a:custGeom>
                <a:avLst/>
                <a:gdLst/>
                <a:ahLst/>
                <a:cxnLst/>
                <a:rect l="0" t="0" r="r" b="b"/>
                <a:pathLst>
                  <a:path w="21498" h="21589">
                    <a:moveTo>
                      <a:pt x="20938" y="21589"/>
                    </a:moveTo>
                    <a:cubicBezTo>
                      <a:pt x="20679" y="21589"/>
                      <a:pt x="20446" y="21549"/>
                      <a:pt x="20391" y="21492"/>
                    </a:cubicBezTo>
                    <a:lnTo>
                      <a:pt x="12" y="147"/>
                    </a:lnTo>
                    <a:cubicBezTo>
                      <a:pt x="-51" y="81"/>
                      <a:pt x="143" y="16"/>
                      <a:pt x="445" y="3"/>
                    </a:cubicBezTo>
                    <a:cubicBezTo>
                      <a:pt x="748" y="-11"/>
                      <a:pt x="1043" y="31"/>
                      <a:pt x="1107" y="97"/>
                    </a:cubicBezTo>
                    <a:lnTo>
                      <a:pt x="21486" y="21442"/>
                    </a:lnTo>
                    <a:cubicBezTo>
                      <a:pt x="21549" y="21508"/>
                      <a:pt x="21355" y="21573"/>
                      <a:pt x="21053" y="21586"/>
                    </a:cubicBezTo>
                    <a:cubicBezTo>
                      <a:pt x="21014" y="21588"/>
                      <a:pt x="20976" y="21589"/>
                      <a:pt x="20938" y="21589"/>
                    </a:cubicBezTo>
                    <a:close/>
                    <a:moveTo>
                      <a:pt x="20938" y="2158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9" name="AutoShape 138">
                <a:extLst>
                  <a:ext uri="{FF2B5EF4-FFF2-40B4-BE49-F238E27FC236}">
                    <a16:creationId xmlns:a16="http://schemas.microsoft.com/office/drawing/2014/main" id="{99025757-440B-401F-BA34-86C94AD48D9A}"/>
                  </a:ext>
                </a:extLst>
              </p:cNvPr>
              <p:cNvSpPr/>
              <p:nvPr/>
            </p:nvSpPr>
            <p:spPr bwMode="auto">
              <a:xfrm>
                <a:off x="8280996" y="4633838"/>
                <a:ext cx="141872" cy="319211"/>
              </a:xfrm>
              <a:custGeom>
                <a:avLst/>
                <a:gdLst/>
                <a:ahLst/>
                <a:cxnLst/>
                <a:rect l="0" t="0" r="r" b="b"/>
                <a:pathLst>
                  <a:path w="21312" h="21535">
                    <a:moveTo>
                      <a:pt x="1066" y="21535"/>
                    </a:moveTo>
                    <a:cubicBezTo>
                      <a:pt x="929" y="21535"/>
                      <a:pt x="789" y="21524"/>
                      <a:pt x="655" y="21498"/>
                    </a:cubicBezTo>
                    <a:cubicBezTo>
                      <a:pt x="112" y="21396"/>
                      <a:pt x="-144" y="21115"/>
                      <a:pt x="83" y="20872"/>
                    </a:cubicBezTo>
                    <a:lnTo>
                      <a:pt x="19262" y="294"/>
                    </a:lnTo>
                    <a:cubicBezTo>
                      <a:pt x="19490" y="49"/>
                      <a:pt x="20116" y="-65"/>
                      <a:pt x="20657" y="37"/>
                    </a:cubicBezTo>
                    <a:cubicBezTo>
                      <a:pt x="21200" y="139"/>
                      <a:pt x="21456" y="420"/>
                      <a:pt x="21229" y="663"/>
                    </a:cubicBezTo>
                    <a:lnTo>
                      <a:pt x="2050" y="21241"/>
                    </a:lnTo>
                    <a:cubicBezTo>
                      <a:pt x="1878" y="21424"/>
                      <a:pt x="1483" y="21535"/>
                      <a:pt x="1066" y="21535"/>
                    </a:cubicBezTo>
                    <a:close/>
                    <a:moveTo>
                      <a:pt x="1066" y="21535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0" name="AutoShape 139">
                <a:extLst>
                  <a:ext uri="{FF2B5EF4-FFF2-40B4-BE49-F238E27FC236}">
                    <a16:creationId xmlns:a16="http://schemas.microsoft.com/office/drawing/2014/main" id="{4E34A3F0-A9C8-44EB-A9C9-BDA29EFE5A1C}"/>
                  </a:ext>
                </a:extLst>
              </p:cNvPr>
              <p:cNvSpPr/>
              <p:nvPr/>
            </p:nvSpPr>
            <p:spPr bwMode="auto">
              <a:xfrm>
                <a:off x="8195872" y="3874823"/>
                <a:ext cx="219902" cy="532021"/>
              </a:xfrm>
              <a:custGeom>
                <a:avLst/>
                <a:gdLst/>
                <a:ahLst/>
                <a:cxnLst/>
                <a:rect l="0" t="0" r="r" b="b"/>
                <a:pathLst>
                  <a:path w="21417" h="21562">
                    <a:moveTo>
                      <a:pt x="20725" y="21562"/>
                    </a:moveTo>
                    <a:cubicBezTo>
                      <a:pt x="20450" y="21562"/>
                      <a:pt x="20191" y="21494"/>
                      <a:pt x="20083" y="21381"/>
                    </a:cubicBezTo>
                    <a:lnTo>
                      <a:pt x="48" y="394"/>
                    </a:lnTo>
                    <a:cubicBezTo>
                      <a:pt x="-92" y="246"/>
                      <a:pt x="81" y="79"/>
                      <a:pt x="436" y="20"/>
                    </a:cubicBezTo>
                    <a:cubicBezTo>
                      <a:pt x="790" y="-38"/>
                      <a:pt x="1192" y="34"/>
                      <a:pt x="1333" y="182"/>
                    </a:cubicBezTo>
                    <a:lnTo>
                      <a:pt x="21368" y="21168"/>
                    </a:lnTo>
                    <a:cubicBezTo>
                      <a:pt x="21508" y="21316"/>
                      <a:pt x="21335" y="21483"/>
                      <a:pt x="20980" y="21542"/>
                    </a:cubicBezTo>
                    <a:cubicBezTo>
                      <a:pt x="20897" y="21555"/>
                      <a:pt x="20810" y="21562"/>
                      <a:pt x="20725" y="21562"/>
                    </a:cubicBezTo>
                    <a:close/>
                    <a:moveTo>
                      <a:pt x="20725" y="2156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1" name="AutoShape 140">
                <a:extLst>
                  <a:ext uri="{FF2B5EF4-FFF2-40B4-BE49-F238E27FC236}">
                    <a16:creationId xmlns:a16="http://schemas.microsoft.com/office/drawing/2014/main" id="{EFFF2E68-0C98-49A5-9305-13A0AC1B48E5}"/>
                  </a:ext>
                </a:extLst>
              </p:cNvPr>
              <p:cNvSpPr/>
              <p:nvPr/>
            </p:nvSpPr>
            <p:spPr bwMode="auto">
              <a:xfrm>
                <a:off x="7968878" y="2456102"/>
                <a:ext cx="92217" cy="567489"/>
              </a:xfrm>
              <a:custGeom>
                <a:avLst/>
                <a:gdLst/>
                <a:ahLst/>
                <a:cxnLst/>
                <a:rect l="0" t="0" r="r" b="b"/>
                <a:pathLst>
                  <a:path w="21379" h="21581">
                    <a:moveTo>
                      <a:pt x="19732" y="21581"/>
                    </a:moveTo>
                    <a:cubicBezTo>
                      <a:pt x="18926" y="21581"/>
                      <a:pt x="18221" y="21484"/>
                      <a:pt x="18106" y="21349"/>
                    </a:cubicBezTo>
                    <a:lnTo>
                      <a:pt x="17" y="307"/>
                    </a:lnTo>
                    <a:cubicBezTo>
                      <a:pt x="-110" y="160"/>
                      <a:pt x="517" y="23"/>
                      <a:pt x="1416" y="3"/>
                    </a:cubicBezTo>
                    <a:cubicBezTo>
                      <a:pt x="2321" y="-19"/>
                      <a:pt x="3148" y="85"/>
                      <a:pt x="3274" y="232"/>
                    </a:cubicBezTo>
                    <a:lnTo>
                      <a:pt x="21363" y="21274"/>
                    </a:lnTo>
                    <a:cubicBezTo>
                      <a:pt x="21490" y="21421"/>
                      <a:pt x="20863" y="21558"/>
                      <a:pt x="19964" y="21579"/>
                    </a:cubicBezTo>
                    <a:cubicBezTo>
                      <a:pt x="19887" y="21580"/>
                      <a:pt x="19808" y="21581"/>
                      <a:pt x="19732" y="21581"/>
                    </a:cubicBezTo>
                    <a:close/>
                    <a:moveTo>
                      <a:pt x="19732" y="2158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2" name="AutoShape 141">
                <a:extLst>
                  <a:ext uri="{FF2B5EF4-FFF2-40B4-BE49-F238E27FC236}">
                    <a16:creationId xmlns:a16="http://schemas.microsoft.com/office/drawing/2014/main" id="{84F9654E-EB83-4ADD-A0C7-EB71E447D6A5}"/>
                  </a:ext>
                </a:extLst>
              </p:cNvPr>
              <p:cNvSpPr/>
              <p:nvPr/>
            </p:nvSpPr>
            <p:spPr bwMode="auto">
              <a:xfrm>
                <a:off x="7997252" y="1838959"/>
                <a:ext cx="474385" cy="617143"/>
              </a:xfrm>
              <a:custGeom>
                <a:avLst/>
                <a:gdLst/>
                <a:ahLst/>
                <a:cxnLst/>
                <a:rect l="0" t="0" r="r" b="b"/>
                <a:pathLst>
                  <a:path w="21516" h="21568">
                    <a:moveTo>
                      <a:pt x="321" y="21568"/>
                    </a:moveTo>
                    <a:cubicBezTo>
                      <a:pt x="252" y="21568"/>
                      <a:pt x="184" y="21551"/>
                      <a:pt x="126" y="21517"/>
                    </a:cubicBezTo>
                    <a:cubicBezTo>
                      <a:pt x="-15" y="21434"/>
                      <a:pt x="-42" y="21278"/>
                      <a:pt x="66" y="21169"/>
                    </a:cubicBezTo>
                    <a:lnTo>
                      <a:pt x="20940" y="98"/>
                    </a:lnTo>
                    <a:cubicBezTo>
                      <a:pt x="21048" y="-11"/>
                      <a:pt x="21249" y="-32"/>
                      <a:pt x="21390" y="51"/>
                    </a:cubicBezTo>
                    <a:cubicBezTo>
                      <a:pt x="21531" y="134"/>
                      <a:pt x="21558" y="290"/>
                      <a:pt x="21450" y="399"/>
                    </a:cubicBezTo>
                    <a:lnTo>
                      <a:pt x="576" y="21471"/>
                    </a:lnTo>
                    <a:cubicBezTo>
                      <a:pt x="513" y="21535"/>
                      <a:pt x="417" y="21568"/>
                      <a:pt x="321" y="21568"/>
                    </a:cubicBezTo>
                    <a:close/>
                    <a:moveTo>
                      <a:pt x="321" y="21568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3" name="AutoShape 142">
                <a:extLst>
                  <a:ext uri="{FF2B5EF4-FFF2-40B4-BE49-F238E27FC236}">
                    <a16:creationId xmlns:a16="http://schemas.microsoft.com/office/drawing/2014/main" id="{1EFDF285-73A0-4084-88C1-0941D2BDA39E}"/>
                  </a:ext>
                </a:extLst>
              </p:cNvPr>
              <p:cNvSpPr/>
              <p:nvPr/>
            </p:nvSpPr>
            <p:spPr bwMode="auto">
              <a:xfrm>
                <a:off x="8578928" y="1874427"/>
                <a:ext cx="112611" cy="425615"/>
              </a:xfrm>
              <a:custGeom>
                <a:avLst/>
                <a:gdLst/>
                <a:ahLst/>
                <a:cxnLst/>
                <a:rect l="0" t="0" r="r" b="b"/>
                <a:pathLst>
                  <a:path w="21329" h="21564">
                    <a:moveTo>
                      <a:pt x="19995" y="21564"/>
                    </a:moveTo>
                    <a:cubicBezTo>
                      <a:pt x="19394" y="21564"/>
                      <a:pt x="18848" y="21454"/>
                      <a:pt x="18701" y="21289"/>
                    </a:cubicBezTo>
                    <a:lnTo>
                      <a:pt x="37" y="444"/>
                    </a:lnTo>
                    <a:cubicBezTo>
                      <a:pt x="-136" y="251"/>
                      <a:pt x="304" y="57"/>
                      <a:pt x="1020" y="10"/>
                    </a:cubicBezTo>
                    <a:cubicBezTo>
                      <a:pt x="1728" y="-36"/>
                      <a:pt x="2454" y="82"/>
                      <a:pt x="2627" y="275"/>
                    </a:cubicBezTo>
                    <a:lnTo>
                      <a:pt x="21291" y="21120"/>
                    </a:lnTo>
                    <a:cubicBezTo>
                      <a:pt x="21464" y="21313"/>
                      <a:pt x="21024" y="21507"/>
                      <a:pt x="20308" y="21554"/>
                    </a:cubicBezTo>
                    <a:cubicBezTo>
                      <a:pt x="20204" y="21561"/>
                      <a:pt x="20099" y="21564"/>
                      <a:pt x="19995" y="21564"/>
                    </a:cubicBezTo>
                    <a:close/>
                    <a:moveTo>
                      <a:pt x="19995" y="2156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4" name="AutoShape 143">
                <a:extLst>
                  <a:ext uri="{FF2B5EF4-FFF2-40B4-BE49-F238E27FC236}">
                    <a16:creationId xmlns:a16="http://schemas.microsoft.com/office/drawing/2014/main" id="{5DB2FE67-47F1-41C9-9F62-831F1A69B7DE}"/>
                  </a:ext>
                </a:extLst>
              </p:cNvPr>
              <p:cNvSpPr/>
              <p:nvPr/>
            </p:nvSpPr>
            <p:spPr bwMode="auto">
              <a:xfrm>
                <a:off x="8344839" y="1072849"/>
                <a:ext cx="340493" cy="101971"/>
              </a:xfrm>
              <a:custGeom>
                <a:avLst/>
                <a:gdLst/>
                <a:ahLst/>
                <a:cxnLst/>
                <a:rect l="0" t="0" r="r" b="b"/>
                <a:pathLst>
                  <a:path w="21502" h="21440">
                    <a:moveTo>
                      <a:pt x="447" y="21440"/>
                    </a:moveTo>
                    <a:cubicBezTo>
                      <a:pt x="250" y="21440"/>
                      <a:pt x="70" y="21005"/>
                      <a:pt x="16" y="20346"/>
                    </a:cubicBezTo>
                    <a:cubicBezTo>
                      <a:pt x="-49" y="19557"/>
                      <a:pt x="92" y="18743"/>
                      <a:pt x="331" y="18529"/>
                    </a:cubicBezTo>
                    <a:lnTo>
                      <a:pt x="20937" y="52"/>
                    </a:lnTo>
                    <a:cubicBezTo>
                      <a:pt x="21176" y="-160"/>
                      <a:pt x="21422" y="303"/>
                      <a:pt x="21487" y="1094"/>
                    </a:cubicBezTo>
                    <a:cubicBezTo>
                      <a:pt x="21551" y="1883"/>
                      <a:pt x="21410" y="2697"/>
                      <a:pt x="21172" y="2910"/>
                    </a:cubicBezTo>
                    <a:lnTo>
                      <a:pt x="565" y="21388"/>
                    </a:lnTo>
                    <a:cubicBezTo>
                      <a:pt x="526" y="21422"/>
                      <a:pt x="486" y="21440"/>
                      <a:pt x="447" y="21440"/>
                    </a:cubicBezTo>
                    <a:close/>
                    <a:moveTo>
                      <a:pt x="447" y="2144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5" name="AutoShape 144">
                <a:extLst>
                  <a:ext uri="{FF2B5EF4-FFF2-40B4-BE49-F238E27FC236}">
                    <a16:creationId xmlns:a16="http://schemas.microsoft.com/office/drawing/2014/main" id="{D16A5AC3-7BD5-4FD9-BF05-0B5122DCE4BF}"/>
                  </a:ext>
                </a:extLst>
              </p:cNvPr>
              <p:cNvSpPr/>
              <p:nvPr/>
            </p:nvSpPr>
            <p:spPr bwMode="auto">
              <a:xfrm>
                <a:off x="8160405" y="710190"/>
                <a:ext cx="141872" cy="437143"/>
              </a:xfrm>
              <a:custGeom>
                <a:avLst/>
                <a:gdLst/>
                <a:ahLst/>
                <a:cxnLst/>
                <a:rect l="0" t="0" r="r" b="b"/>
                <a:pathLst>
                  <a:path w="21350" h="21559">
                    <a:moveTo>
                      <a:pt x="20283" y="21559"/>
                    </a:moveTo>
                    <a:cubicBezTo>
                      <a:pt x="19824" y="21559"/>
                      <a:pt x="19401" y="21461"/>
                      <a:pt x="19261" y="21310"/>
                    </a:cubicBezTo>
                    <a:lnTo>
                      <a:pt x="46" y="453"/>
                    </a:lnTo>
                    <a:cubicBezTo>
                      <a:pt x="-125" y="267"/>
                      <a:pt x="194" y="72"/>
                      <a:pt x="758" y="16"/>
                    </a:cubicBezTo>
                    <a:cubicBezTo>
                      <a:pt x="1324" y="-41"/>
                      <a:pt x="1918" y="65"/>
                      <a:pt x="2089" y="250"/>
                    </a:cubicBezTo>
                    <a:lnTo>
                      <a:pt x="21304" y="21106"/>
                    </a:lnTo>
                    <a:cubicBezTo>
                      <a:pt x="21475" y="21292"/>
                      <a:pt x="21156" y="21487"/>
                      <a:pt x="20592" y="21544"/>
                    </a:cubicBezTo>
                    <a:cubicBezTo>
                      <a:pt x="20489" y="21554"/>
                      <a:pt x="20385" y="21559"/>
                      <a:pt x="20283" y="21559"/>
                    </a:cubicBezTo>
                    <a:close/>
                    <a:moveTo>
                      <a:pt x="20283" y="2155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6" name="AutoShape 145">
                <a:extLst>
                  <a:ext uri="{FF2B5EF4-FFF2-40B4-BE49-F238E27FC236}">
                    <a16:creationId xmlns:a16="http://schemas.microsoft.com/office/drawing/2014/main" id="{6CE44EA4-BFE0-4C42-A094-B58F57315283}"/>
                  </a:ext>
                </a:extLst>
              </p:cNvPr>
              <p:cNvSpPr/>
              <p:nvPr/>
            </p:nvSpPr>
            <p:spPr bwMode="auto">
              <a:xfrm>
                <a:off x="7692227" y="179055"/>
                <a:ext cx="312119" cy="212808"/>
              </a:xfrm>
              <a:custGeom>
                <a:avLst/>
                <a:gdLst/>
                <a:ahLst/>
                <a:cxnLst/>
                <a:rect l="0" t="0" r="r" b="b"/>
                <a:pathLst>
                  <a:path w="21465" h="21500">
                    <a:moveTo>
                      <a:pt x="20976" y="21500"/>
                    </a:moveTo>
                    <a:cubicBezTo>
                      <a:pt x="20883" y="21500"/>
                      <a:pt x="20789" y="21461"/>
                      <a:pt x="20706" y="21380"/>
                    </a:cubicBezTo>
                    <a:lnTo>
                      <a:pt x="217" y="1313"/>
                    </a:lnTo>
                    <a:cubicBezTo>
                      <a:pt x="-8" y="1094"/>
                      <a:pt x="-68" y="649"/>
                      <a:pt x="82" y="319"/>
                    </a:cubicBezTo>
                    <a:cubicBezTo>
                      <a:pt x="231" y="-10"/>
                      <a:pt x="533" y="-100"/>
                      <a:pt x="758" y="121"/>
                    </a:cubicBezTo>
                    <a:lnTo>
                      <a:pt x="21247" y="20187"/>
                    </a:lnTo>
                    <a:cubicBezTo>
                      <a:pt x="21472" y="20406"/>
                      <a:pt x="21532" y="20851"/>
                      <a:pt x="21382" y="21181"/>
                    </a:cubicBezTo>
                    <a:cubicBezTo>
                      <a:pt x="21289" y="21388"/>
                      <a:pt x="21133" y="21500"/>
                      <a:pt x="20976" y="21500"/>
                    </a:cubicBezTo>
                    <a:close/>
                    <a:moveTo>
                      <a:pt x="20976" y="215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7" name="AutoShape 158">
                <a:extLst>
                  <a:ext uri="{FF2B5EF4-FFF2-40B4-BE49-F238E27FC236}">
                    <a16:creationId xmlns:a16="http://schemas.microsoft.com/office/drawing/2014/main" id="{F0973024-D1A5-41E7-92BA-77EF77CB1B56}"/>
                  </a:ext>
                </a:extLst>
              </p:cNvPr>
              <p:cNvSpPr/>
              <p:nvPr/>
            </p:nvSpPr>
            <p:spPr bwMode="auto">
              <a:xfrm>
                <a:off x="6677842" y="4640932"/>
                <a:ext cx="267784" cy="267784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799" y="21600"/>
                    </a:moveTo>
                    <a:cubicBezTo>
                      <a:pt x="4844" y="21600"/>
                      <a:pt x="0" y="16754"/>
                      <a:pt x="0" y="10800"/>
                    </a:cubicBezTo>
                    <a:cubicBezTo>
                      <a:pt x="0" y="4845"/>
                      <a:pt x="4845" y="0"/>
                      <a:pt x="10799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4"/>
                      <a:pt x="16755" y="21600"/>
                      <a:pt x="10799" y="21600"/>
                    </a:cubicBezTo>
                    <a:close/>
                    <a:moveTo>
                      <a:pt x="10799" y="1271"/>
                    </a:moveTo>
                    <a:cubicBezTo>
                      <a:pt x="5546" y="1271"/>
                      <a:pt x="1271" y="5545"/>
                      <a:pt x="1271" y="10800"/>
                    </a:cubicBezTo>
                    <a:cubicBezTo>
                      <a:pt x="1271" y="16054"/>
                      <a:pt x="5546" y="20329"/>
                      <a:pt x="10799" y="20329"/>
                    </a:cubicBezTo>
                    <a:cubicBezTo>
                      <a:pt x="16054" y="20329"/>
                      <a:pt x="20328" y="16054"/>
                      <a:pt x="20328" y="10800"/>
                    </a:cubicBezTo>
                    <a:cubicBezTo>
                      <a:pt x="20328" y="5546"/>
                      <a:pt x="16054" y="1271"/>
                      <a:pt x="10799" y="1271"/>
                    </a:cubicBezTo>
                    <a:close/>
                    <a:moveTo>
                      <a:pt x="10799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8" name="AutoShape 219">
                <a:extLst>
                  <a:ext uri="{FF2B5EF4-FFF2-40B4-BE49-F238E27FC236}">
                    <a16:creationId xmlns:a16="http://schemas.microsoft.com/office/drawing/2014/main" id="{4E5D3BFB-3FF1-4DAB-BCCF-7E2F527C4873}"/>
                  </a:ext>
                </a:extLst>
              </p:cNvPr>
              <p:cNvSpPr/>
              <p:nvPr/>
            </p:nvSpPr>
            <p:spPr bwMode="auto">
              <a:xfrm>
                <a:off x="4769662" y="4612557"/>
                <a:ext cx="407882" cy="40788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4"/>
                      <a:pt x="0" y="10799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799"/>
                    </a:cubicBezTo>
                    <a:cubicBezTo>
                      <a:pt x="21600" y="16754"/>
                      <a:pt x="16756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6" y="1271"/>
                      <a:pt x="1271" y="5546"/>
                      <a:pt x="1271" y="10799"/>
                    </a:cubicBezTo>
                    <a:cubicBezTo>
                      <a:pt x="1271" y="16054"/>
                      <a:pt x="5546" y="20328"/>
                      <a:pt x="10800" y="20328"/>
                    </a:cubicBezTo>
                    <a:cubicBezTo>
                      <a:pt x="16054" y="20328"/>
                      <a:pt x="20329" y="16054"/>
                      <a:pt x="20329" y="10799"/>
                    </a:cubicBezTo>
                    <a:cubicBezTo>
                      <a:pt x="20330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9" name="AutoShape 94">
                <a:extLst>
                  <a:ext uri="{FF2B5EF4-FFF2-40B4-BE49-F238E27FC236}">
                    <a16:creationId xmlns:a16="http://schemas.microsoft.com/office/drawing/2014/main" id="{C1B527CC-1176-484A-BAB1-D210342866FF}"/>
                  </a:ext>
                </a:extLst>
              </p:cNvPr>
              <p:cNvSpPr/>
              <p:nvPr/>
            </p:nvSpPr>
            <p:spPr bwMode="auto">
              <a:xfrm>
                <a:off x="7919223" y="2406447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0" name="AutoShape 96">
                <a:extLst>
                  <a:ext uri="{FF2B5EF4-FFF2-40B4-BE49-F238E27FC236}">
                    <a16:creationId xmlns:a16="http://schemas.microsoft.com/office/drawing/2014/main" id="{08AC85DB-99AE-4A87-B328-FB8F23C12082}"/>
                  </a:ext>
                </a:extLst>
              </p:cNvPr>
              <p:cNvSpPr/>
              <p:nvPr/>
            </p:nvSpPr>
            <p:spPr bwMode="auto">
              <a:xfrm>
                <a:off x="6337348" y="2917186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1" name="AutoShape 1">
                <a:extLst>
                  <a:ext uri="{FF2B5EF4-FFF2-40B4-BE49-F238E27FC236}">
                    <a16:creationId xmlns:a16="http://schemas.microsoft.com/office/drawing/2014/main" id="{FBB28A64-F9A0-41C2-8719-F248E50E2CD6}"/>
                  </a:ext>
                </a:extLst>
              </p:cNvPr>
              <p:cNvSpPr/>
              <p:nvPr/>
            </p:nvSpPr>
            <p:spPr bwMode="auto">
              <a:xfrm>
                <a:off x="5252027" y="2044672"/>
                <a:ext cx="766110" cy="76611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4" y="20329"/>
                      <a:pt x="20329" y="16055"/>
                      <a:pt x="20329" y="10800"/>
                    </a:cubicBezTo>
                    <a:cubicBezTo>
                      <a:pt x="20329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2" name="AutoShape 2">
                <a:extLst>
                  <a:ext uri="{FF2B5EF4-FFF2-40B4-BE49-F238E27FC236}">
                    <a16:creationId xmlns:a16="http://schemas.microsoft.com/office/drawing/2014/main" id="{1549C0D2-5EBE-4C1C-8716-BB6C9C87E438}"/>
                  </a:ext>
                </a:extLst>
              </p:cNvPr>
              <p:cNvSpPr/>
              <p:nvPr/>
            </p:nvSpPr>
            <p:spPr bwMode="auto">
              <a:xfrm>
                <a:off x="6862275" y="3129994"/>
                <a:ext cx="766110" cy="76611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4"/>
                      <a:pt x="5545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5"/>
                      <a:pt x="16054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3" name="AutoShape 3">
                <a:extLst>
                  <a:ext uri="{FF2B5EF4-FFF2-40B4-BE49-F238E27FC236}">
                    <a16:creationId xmlns:a16="http://schemas.microsoft.com/office/drawing/2014/main" id="{BBBD8B71-F1F8-4FC7-9600-BEE57E7E9AC1}"/>
                  </a:ext>
                </a:extLst>
              </p:cNvPr>
              <p:cNvSpPr/>
              <p:nvPr/>
            </p:nvSpPr>
            <p:spPr bwMode="auto">
              <a:xfrm>
                <a:off x="5415179" y="3747137"/>
                <a:ext cx="581676" cy="58167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4"/>
                      <a:pt x="5545" y="20330"/>
                      <a:pt x="10800" y="20330"/>
                    </a:cubicBezTo>
                    <a:cubicBezTo>
                      <a:pt x="16055" y="20330"/>
                      <a:pt x="20329" y="16055"/>
                      <a:pt x="20329" y="10800"/>
                    </a:cubicBezTo>
                    <a:cubicBezTo>
                      <a:pt x="20329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4" name="AutoShape 5">
                <a:extLst>
                  <a:ext uri="{FF2B5EF4-FFF2-40B4-BE49-F238E27FC236}">
                    <a16:creationId xmlns:a16="http://schemas.microsoft.com/office/drawing/2014/main" id="{6C9A877B-BC93-4F0C-9ED9-A7303EA6CECC}"/>
                  </a:ext>
                </a:extLst>
              </p:cNvPr>
              <p:cNvSpPr/>
              <p:nvPr/>
            </p:nvSpPr>
            <p:spPr bwMode="auto">
              <a:xfrm>
                <a:off x="6791340" y="491173"/>
                <a:ext cx="581676" cy="58167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0" y="5546"/>
                      <a:pt x="1270" y="10800"/>
                    </a:cubicBezTo>
                    <a:cubicBezTo>
                      <a:pt x="1270" y="16054"/>
                      <a:pt x="5545" y="20329"/>
                      <a:pt x="10800" y="20329"/>
                    </a:cubicBezTo>
                    <a:cubicBezTo>
                      <a:pt x="16055" y="20329"/>
                      <a:pt x="20330" y="16054"/>
                      <a:pt x="20330" y="10800"/>
                    </a:cubicBezTo>
                    <a:cubicBezTo>
                      <a:pt x="20330" y="5546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5" name="AutoShape 7">
                <a:extLst>
                  <a:ext uri="{FF2B5EF4-FFF2-40B4-BE49-F238E27FC236}">
                    <a16:creationId xmlns:a16="http://schemas.microsoft.com/office/drawing/2014/main" id="{6F6ED604-588E-49DA-9C28-4850A8185951}"/>
                  </a:ext>
                </a:extLst>
              </p:cNvPr>
              <p:cNvSpPr/>
              <p:nvPr/>
            </p:nvSpPr>
            <p:spPr bwMode="auto">
              <a:xfrm>
                <a:off x="6493408" y="2236201"/>
                <a:ext cx="418523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6"/>
                      <a:pt x="1271" y="10800"/>
                    </a:cubicBezTo>
                    <a:cubicBezTo>
                      <a:pt x="1271" y="16054"/>
                      <a:pt x="5546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6" name="AutoShape 10">
                <a:extLst>
                  <a:ext uri="{FF2B5EF4-FFF2-40B4-BE49-F238E27FC236}">
                    <a16:creationId xmlns:a16="http://schemas.microsoft.com/office/drawing/2014/main" id="{3CD72B18-C88C-436B-8265-BC55EC3F7FF4}"/>
                  </a:ext>
                </a:extLst>
              </p:cNvPr>
              <p:cNvSpPr/>
              <p:nvPr/>
            </p:nvSpPr>
            <p:spPr bwMode="auto">
              <a:xfrm>
                <a:off x="4592322" y="3385364"/>
                <a:ext cx="418523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6"/>
                      <a:pt x="1271" y="10800"/>
                    </a:cubicBezTo>
                    <a:cubicBezTo>
                      <a:pt x="1271" y="16054"/>
                      <a:pt x="5546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7" name="AutoShape 14">
                <a:extLst>
                  <a:ext uri="{FF2B5EF4-FFF2-40B4-BE49-F238E27FC236}">
                    <a16:creationId xmlns:a16="http://schemas.microsoft.com/office/drawing/2014/main" id="{36FEF044-E002-459F-A216-91118B89677B}"/>
                  </a:ext>
                </a:extLst>
              </p:cNvPr>
              <p:cNvSpPr/>
              <p:nvPr/>
            </p:nvSpPr>
            <p:spPr bwMode="auto">
              <a:xfrm>
                <a:off x="4216361" y="4477779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0" y="5545"/>
                      <a:pt x="1270" y="10800"/>
                    </a:cubicBezTo>
                    <a:cubicBezTo>
                      <a:pt x="1270" y="16055"/>
                      <a:pt x="5545" y="20329"/>
                      <a:pt x="10800" y="20329"/>
                    </a:cubicBezTo>
                    <a:cubicBezTo>
                      <a:pt x="16055" y="20329"/>
                      <a:pt x="20330" y="16055"/>
                      <a:pt x="20330" y="10800"/>
                    </a:cubicBezTo>
                    <a:cubicBezTo>
                      <a:pt x="20330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8" name="AutoShape 6">
                <a:extLst>
                  <a:ext uri="{FF2B5EF4-FFF2-40B4-BE49-F238E27FC236}">
                    <a16:creationId xmlns:a16="http://schemas.microsoft.com/office/drawing/2014/main" id="{B5EBAB73-63AC-4300-9DE5-FE673BA5C7EE}"/>
                  </a:ext>
                </a:extLst>
              </p:cNvPr>
              <p:cNvSpPr/>
              <p:nvPr/>
            </p:nvSpPr>
            <p:spPr bwMode="auto">
              <a:xfrm>
                <a:off x="7394295" y="1562307"/>
                <a:ext cx="581676" cy="58167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5"/>
                      <a:pt x="5545" y="20329"/>
                      <a:pt x="10800" y="20329"/>
                    </a:cubicBezTo>
                    <a:cubicBezTo>
                      <a:pt x="16055" y="20329"/>
                      <a:pt x="20330" y="16055"/>
                      <a:pt x="20330" y="10800"/>
                    </a:cubicBezTo>
                    <a:cubicBezTo>
                      <a:pt x="20330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9" name="AutoShape 8">
                <a:extLst>
                  <a:ext uri="{FF2B5EF4-FFF2-40B4-BE49-F238E27FC236}">
                    <a16:creationId xmlns:a16="http://schemas.microsoft.com/office/drawing/2014/main" id="{B2D37240-A074-414A-BDD9-1D6B900F7750}"/>
                  </a:ext>
                </a:extLst>
              </p:cNvPr>
              <p:cNvSpPr/>
              <p:nvPr/>
            </p:nvSpPr>
            <p:spPr bwMode="auto">
              <a:xfrm>
                <a:off x="7961783" y="299647"/>
                <a:ext cx="418523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6"/>
                      <a:pt x="1271" y="10800"/>
                    </a:cubicBezTo>
                    <a:cubicBezTo>
                      <a:pt x="1271" y="16054"/>
                      <a:pt x="5546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40" name="AutoShape 20">
                <a:extLst>
                  <a:ext uri="{FF2B5EF4-FFF2-40B4-BE49-F238E27FC236}">
                    <a16:creationId xmlns:a16="http://schemas.microsoft.com/office/drawing/2014/main" id="{4AEB0945-A2D3-45F4-926D-64EA4EA60DEA}"/>
                  </a:ext>
                </a:extLst>
              </p:cNvPr>
              <p:cNvSpPr/>
              <p:nvPr/>
            </p:nvSpPr>
            <p:spPr bwMode="auto">
              <a:xfrm>
                <a:off x="8685333" y="952258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0" y="5545"/>
                      <a:pt x="1270" y="10800"/>
                    </a:cubicBezTo>
                    <a:cubicBezTo>
                      <a:pt x="1270" y="16055"/>
                      <a:pt x="5545" y="20330"/>
                      <a:pt x="10800" y="20330"/>
                    </a:cubicBezTo>
                    <a:cubicBezTo>
                      <a:pt x="16054" y="20330"/>
                      <a:pt x="20329" y="16055"/>
                      <a:pt x="20329" y="10800"/>
                    </a:cubicBezTo>
                    <a:cubicBezTo>
                      <a:pt x="20329" y="5545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41" name="AutoShape 23">
                <a:extLst>
                  <a:ext uri="{FF2B5EF4-FFF2-40B4-BE49-F238E27FC236}">
                    <a16:creationId xmlns:a16="http://schemas.microsoft.com/office/drawing/2014/main" id="{9C07F39F-760F-47AD-8000-52CE42C0FFC6}"/>
                  </a:ext>
                </a:extLst>
              </p:cNvPr>
              <p:cNvSpPr/>
              <p:nvPr/>
            </p:nvSpPr>
            <p:spPr bwMode="auto">
              <a:xfrm>
                <a:off x="8422869" y="1619057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5" y="20329"/>
                      <a:pt x="20329" y="16055"/>
                      <a:pt x="20329" y="10800"/>
                    </a:cubicBezTo>
                    <a:cubicBezTo>
                      <a:pt x="20329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42" name="AutoShape 19">
                <a:extLst>
                  <a:ext uri="{FF2B5EF4-FFF2-40B4-BE49-F238E27FC236}">
                    <a16:creationId xmlns:a16="http://schemas.microsoft.com/office/drawing/2014/main" id="{6381A72D-ABE5-438A-8C5D-98304516130A}"/>
                  </a:ext>
                </a:extLst>
              </p:cNvPr>
              <p:cNvSpPr/>
              <p:nvPr/>
            </p:nvSpPr>
            <p:spPr bwMode="auto">
              <a:xfrm>
                <a:off x="7947597" y="3016496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5" y="20329"/>
                      <a:pt x="20329" y="16055"/>
                      <a:pt x="20329" y="10800"/>
                    </a:cubicBezTo>
                    <a:cubicBezTo>
                      <a:pt x="20329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43" name="AutoShape 11">
                <a:extLst>
                  <a:ext uri="{FF2B5EF4-FFF2-40B4-BE49-F238E27FC236}">
                    <a16:creationId xmlns:a16="http://schemas.microsoft.com/office/drawing/2014/main" id="{DF7780D8-D426-4B58-B65B-D8CBD1E14C67}"/>
                  </a:ext>
                </a:extLst>
              </p:cNvPr>
              <p:cNvSpPr/>
              <p:nvPr/>
            </p:nvSpPr>
            <p:spPr bwMode="auto">
              <a:xfrm>
                <a:off x="7415580" y="4421033"/>
                <a:ext cx="418523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6"/>
                      <a:pt x="1271" y="10800"/>
                    </a:cubicBezTo>
                    <a:cubicBezTo>
                      <a:pt x="1271" y="16054"/>
                      <a:pt x="5546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</p:grpSp>
        <p:pic>
          <p:nvPicPr>
            <p:cNvPr id="15" name="图形 14">
              <a:extLst>
                <a:ext uri="{FF2B5EF4-FFF2-40B4-BE49-F238E27FC236}">
                  <a16:creationId xmlns:a16="http://schemas.microsoft.com/office/drawing/2014/main" id="{C9858A83-0E34-4B9B-867E-429F647D0A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6905423" y="6244060"/>
              <a:ext cx="194528" cy="147573"/>
            </a:xfrm>
            <a:prstGeom prst="rect">
              <a:avLst/>
            </a:prstGeom>
          </p:spPr>
        </p:pic>
        <p:pic>
          <p:nvPicPr>
            <p:cNvPr id="16" name="图形 15">
              <a:extLst>
                <a:ext uri="{FF2B5EF4-FFF2-40B4-BE49-F238E27FC236}">
                  <a16:creationId xmlns:a16="http://schemas.microsoft.com/office/drawing/2014/main" id="{7E6CD9EE-2EB9-47FC-AA55-C1051F47F1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11682334" y="2984432"/>
              <a:ext cx="187557" cy="152074"/>
            </a:xfrm>
            <a:prstGeom prst="rect">
              <a:avLst/>
            </a:prstGeom>
          </p:spPr>
        </p:pic>
        <p:pic>
          <p:nvPicPr>
            <p:cNvPr id="17" name="图形 16">
              <a:extLst>
                <a:ext uri="{FF2B5EF4-FFF2-40B4-BE49-F238E27FC236}">
                  <a16:creationId xmlns:a16="http://schemas.microsoft.com/office/drawing/2014/main" id="{0F1B3AC8-1205-4B4D-A1BF-ED278BE772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137398" y="4586311"/>
              <a:ext cx="200327" cy="151972"/>
            </a:xfrm>
            <a:prstGeom prst="rect">
              <a:avLst/>
            </a:prstGeom>
          </p:spPr>
        </p:pic>
        <p:pic>
          <p:nvPicPr>
            <p:cNvPr id="18" name="图形 17">
              <a:extLst>
                <a:ext uri="{FF2B5EF4-FFF2-40B4-BE49-F238E27FC236}">
                  <a16:creationId xmlns:a16="http://schemas.microsoft.com/office/drawing/2014/main" id="{920BB9BE-9018-4CD5-AE6C-DBCC4C56AAC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11992314" y="2256778"/>
              <a:ext cx="173031" cy="118238"/>
            </a:xfrm>
            <a:prstGeom prst="rect">
              <a:avLst/>
            </a:prstGeom>
          </p:spPr>
        </p:pic>
        <p:pic>
          <p:nvPicPr>
            <p:cNvPr id="19" name="图形 18">
              <a:extLst>
                <a:ext uri="{FF2B5EF4-FFF2-40B4-BE49-F238E27FC236}">
                  <a16:creationId xmlns:a16="http://schemas.microsoft.com/office/drawing/2014/main" id="{BA5D7376-1AE0-46D4-A621-2F41BDB80A2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11198657" y="1534425"/>
              <a:ext cx="283313" cy="256072"/>
            </a:xfrm>
            <a:prstGeom prst="rect">
              <a:avLst/>
            </a:prstGeom>
          </p:spPr>
        </p:pic>
        <p:pic>
          <p:nvPicPr>
            <p:cNvPr id="20" name="图形 19">
              <a:extLst>
                <a:ext uri="{FF2B5EF4-FFF2-40B4-BE49-F238E27FC236}">
                  <a16:creationId xmlns:a16="http://schemas.microsoft.com/office/drawing/2014/main" id="{CF958869-CCFC-4ABC-85D5-D27222448BE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302220" y="5496417"/>
              <a:ext cx="465815" cy="353377"/>
            </a:xfrm>
            <a:prstGeom prst="rect">
              <a:avLst/>
            </a:prstGeom>
          </p:spPr>
        </p:pic>
        <p:pic>
          <p:nvPicPr>
            <p:cNvPr id="21" name="图形 20">
              <a:extLst>
                <a:ext uri="{FF2B5EF4-FFF2-40B4-BE49-F238E27FC236}">
                  <a16:creationId xmlns:a16="http://schemas.microsoft.com/office/drawing/2014/main" id="{1FDCBA24-354D-4054-BF7C-8F25E3AD4D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10581309" y="6257665"/>
              <a:ext cx="266624" cy="182193"/>
            </a:xfrm>
            <a:prstGeom prst="rect">
              <a:avLst/>
            </a:prstGeom>
          </p:spPr>
        </p:pic>
        <p:pic>
          <p:nvPicPr>
            <p:cNvPr id="22" name="图形 21">
              <a:extLst>
                <a:ext uri="{FF2B5EF4-FFF2-40B4-BE49-F238E27FC236}">
                  <a16:creationId xmlns:a16="http://schemas.microsoft.com/office/drawing/2014/main" id="{E007BDA2-32F6-4C3F-A845-D30CF2BB80E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7586940" y="6428939"/>
              <a:ext cx="263936" cy="214003"/>
            </a:xfrm>
            <a:prstGeom prst="rect">
              <a:avLst/>
            </a:prstGeom>
          </p:spPr>
        </p:pic>
        <p:pic>
          <p:nvPicPr>
            <p:cNvPr id="23" name="图形 22">
              <a:extLst>
                <a:ext uri="{FF2B5EF4-FFF2-40B4-BE49-F238E27FC236}">
                  <a16:creationId xmlns:a16="http://schemas.microsoft.com/office/drawing/2014/main" id="{18E6455A-2668-46CB-AA13-50D8068E5BB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9708083" y="6429892"/>
              <a:ext cx="187557" cy="152074"/>
            </a:xfrm>
            <a:prstGeom prst="rect">
              <a:avLst/>
            </a:prstGeom>
          </p:spPr>
        </p:pic>
      </p:grp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774248" y="3212976"/>
            <a:ext cx="8642232" cy="53815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2400"/>
              </a:lnSpc>
              <a:buFontTx/>
              <a:buNone/>
              <a:defRPr sz="2400" b="1" spc="100" baseline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单击此处编辑二级目录文本</a:t>
            </a:r>
          </a:p>
        </p:txBody>
      </p:sp>
      <p:cxnSp>
        <p:nvCxnSpPr>
          <p:cNvPr id="4" name="直接连接符 3"/>
          <p:cNvCxnSpPr>
            <a:cxnSpLocks/>
          </p:cNvCxnSpPr>
          <p:nvPr userDrawn="1"/>
        </p:nvCxnSpPr>
        <p:spPr>
          <a:xfrm>
            <a:off x="3827748" y="3740838"/>
            <a:ext cx="3735102" cy="0"/>
          </a:xfrm>
          <a:prstGeom prst="line">
            <a:avLst/>
          </a:prstGeom>
          <a:ln w="28575">
            <a:solidFill>
              <a:srgbClr val="0078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1D8AFABB-053A-4447-8E49-5884D013BBE3}"/>
              </a:ext>
            </a:extLst>
          </p:cNvPr>
          <p:cNvCxnSpPr/>
          <p:nvPr userDrawn="1"/>
        </p:nvCxnSpPr>
        <p:spPr>
          <a:xfrm>
            <a:off x="7670230" y="3740838"/>
            <a:ext cx="706195" cy="0"/>
          </a:xfrm>
          <a:prstGeom prst="line">
            <a:avLst/>
          </a:prstGeom>
          <a:ln w="28575">
            <a:solidFill>
              <a:srgbClr val="FAAA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图片占位符 4">
            <a:extLst>
              <a:ext uri="{FF2B5EF4-FFF2-40B4-BE49-F238E27FC236}">
                <a16:creationId xmlns:a16="http://schemas.microsoft.com/office/drawing/2014/main" id="{3D3FF14E-920E-41D8-A31F-F99CAA4E7F9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963765" y="553795"/>
            <a:ext cx="2160000" cy="54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>
                <a:solidFill>
                  <a:srgbClr val="999999"/>
                </a:solidFill>
              </a:defRPr>
            </a:lvl1pPr>
          </a:lstStyle>
          <a:p>
            <a:r>
              <a:rPr lang="zh-CN" altLang="en-US" dirty="0"/>
              <a:t>点击添加</a:t>
            </a:r>
            <a:r>
              <a:rPr lang="en-US" altLang="zh-CN" dirty="0"/>
              <a:t>logo</a:t>
            </a:r>
            <a:endParaRPr lang="zh-CN" altLang="en-US" dirty="0"/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8820FB3A-2D71-40E8-9856-D18D5A595A3C}"/>
              </a:ext>
            </a:extLst>
          </p:cNvPr>
          <p:cNvSpPr txBox="1"/>
          <p:nvPr userDrawn="1"/>
        </p:nvSpPr>
        <p:spPr>
          <a:xfrm>
            <a:off x="12192000" y="623740"/>
            <a:ext cx="1359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b="0" i="0" dirty="0">
                <a:solidFill>
                  <a:srgbClr val="666666"/>
                </a:solidFill>
              </a:rPr>
              <a:t>点击此处可添加</a:t>
            </a:r>
            <a:r>
              <a:rPr lang="en-US" altLang="zh-CN" sz="1000" b="0" i="0" dirty="0">
                <a:solidFill>
                  <a:srgbClr val="666666"/>
                </a:solidFill>
              </a:rPr>
              <a:t>logo</a:t>
            </a:r>
            <a:r>
              <a:rPr lang="zh-CN" altLang="en-US" sz="1000" b="0" i="0" dirty="0">
                <a:solidFill>
                  <a:srgbClr val="666666"/>
                </a:solidFill>
              </a:rPr>
              <a:t>，不用可删除</a:t>
            </a:r>
            <a:endParaRPr lang="en-US" altLang="zh-CN" sz="1000" b="0" i="0" dirty="0">
              <a:solidFill>
                <a:srgbClr val="666666"/>
              </a:solidFill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F02D768B-06E5-477E-A6D0-0BA78032A6EE}"/>
              </a:ext>
            </a:extLst>
          </p:cNvPr>
          <p:cNvSpPr txBox="1"/>
          <p:nvPr userDrawn="1"/>
        </p:nvSpPr>
        <p:spPr>
          <a:xfrm>
            <a:off x="12192000" y="3205582"/>
            <a:ext cx="1359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b="0" i="0" dirty="0">
                <a:solidFill>
                  <a:srgbClr val="666666"/>
                </a:solidFill>
              </a:rPr>
              <a:t>二级目录标题：微软雅黑，</a:t>
            </a:r>
            <a:r>
              <a:rPr lang="en-US" altLang="zh-CN" sz="1000" b="0" i="0" dirty="0">
                <a:solidFill>
                  <a:srgbClr val="666666"/>
                </a:solidFill>
              </a:rPr>
              <a:t>24</a:t>
            </a:r>
            <a:r>
              <a:rPr lang="zh-CN" altLang="en-US" sz="1000" b="0" i="0" dirty="0">
                <a:solidFill>
                  <a:srgbClr val="666666"/>
                </a:solidFill>
              </a:rPr>
              <a:t>号，加粗，过长可适当缩小字体，尽量一行</a:t>
            </a:r>
            <a:endParaRPr lang="en-US" altLang="zh-CN" sz="1000" b="0" i="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36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D185CA0-26A6-4379-9AD2-B056DCB0B921}"/>
              </a:ext>
            </a:extLst>
          </p:cNvPr>
          <p:cNvSpPr/>
          <p:nvPr userDrawn="1"/>
        </p:nvSpPr>
        <p:spPr>
          <a:xfrm>
            <a:off x="0" y="1"/>
            <a:ext cx="12192000" cy="864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8935FAA-7FE0-49DB-881B-9375EAFFCC88}"/>
              </a:ext>
            </a:extLst>
          </p:cNvPr>
          <p:cNvSpPr/>
          <p:nvPr userDrawn="1"/>
        </p:nvSpPr>
        <p:spPr>
          <a:xfrm>
            <a:off x="0" y="0"/>
            <a:ext cx="58189" cy="864000"/>
          </a:xfrm>
          <a:prstGeom prst="rect">
            <a:avLst/>
          </a:prstGeom>
          <a:solidFill>
            <a:srgbClr val="007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CE2513A-D2D8-4265-A943-25A22E9DCC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6453" y="162000"/>
            <a:ext cx="9339094" cy="540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2800" b="1">
                <a:solidFill>
                  <a:srgbClr val="0078B4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10" name="图片占位符 4">
            <a:extLst>
              <a:ext uri="{FF2B5EF4-FFF2-40B4-BE49-F238E27FC236}">
                <a16:creationId xmlns:a16="http://schemas.microsoft.com/office/drawing/2014/main" id="{CF54297C-AAA9-4E25-87DD-6F8E0CA5F8D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790322" y="163246"/>
            <a:ext cx="2160000" cy="54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>
                <a:solidFill>
                  <a:srgbClr val="999999"/>
                </a:solidFill>
              </a:defRPr>
            </a:lvl1pPr>
          </a:lstStyle>
          <a:p>
            <a:r>
              <a:rPr lang="zh-CN" altLang="en-US" dirty="0"/>
              <a:t>点击添加</a:t>
            </a:r>
            <a:r>
              <a:rPr lang="en-US" altLang="zh-CN" dirty="0"/>
              <a:t>logo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C4B5ECA-0DE5-434E-9ADB-EF20519F4238}"/>
              </a:ext>
            </a:extLst>
          </p:cNvPr>
          <p:cNvSpPr txBox="1"/>
          <p:nvPr userDrawn="1"/>
        </p:nvSpPr>
        <p:spPr>
          <a:xfrm>
            <a:off x="9790322" y="-287708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b="0" i="0" dirty="0">
                <a:solidFill>
                  <a:srgbClr val="666666"/>
                </a:solidFill>
              </a:rPr>
              <a:t>点击此处可添加</a:t>
            </a:r>
            <a:r>
              <a:rPr lang="en-US" altLang="zh-CN" sz="1000" b="0" i="0" dirty="0">
                <a:solidFill>
                  <a:srgbClr val="666666"/>
                </a:solidFill>
              </a:rPr>
              <a:t>logo</a:t>
            </a:r>
            <a:r>
              <a:rPr lang="zh-CN" altLang="en-US" sz="1000" b="0" i="0" dirty="0">
                <a:solidFill>
                  <a:srgbClr val="666666"/>
                </a:solidFill>
              </a:rPr>
              <a:t>，不用可删除</a:t>
            </a:r>
            <a:endParaRPr lang="en-US" altLang="zh-CN" sz="1000" b="0" i="0" dirty="0">
              <a:solidFill>
                <a:srgbClr val="666666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40678B4-9E6C-4D19-A43E-20944606B580}"/>
              </a:ext>
            </a:extLst>
          </p:cNvPr>
          <p:cNvSpPr txBox="1"/>
          <p:nvPr userDrawn="1"/>
        </p:nvSpPr>
        <p:spPr>
          <a:xfrm>
            <a:off x="12192000" y="162000"/>
            <a:ext cx="1359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b="0" i="0" dirty="0">
                <a:solidFill>
                  <a:srgbClr val="666666"/>
                </a:solidFill>
              </a:rPr>
              <a:t>标题文本：微软雅黑，</a:t>
            </a:r>
            <a:r>
              <a:rPr lang="en-US" altLang="zh-CN" sz="1000" b="0" i="0" dirty="0">
                <a:solidFill>
                  <a:srgbClr val="666666"/>
                </a:solidFill>
              </a:rPr>
              <a:t>28</a:t>
            </a:r>
            <a:r>
              <a:rPr lang="zh-CN" altLang="en-US" sz="1000" b="0" i="0" dirty="0">
                <a:solidFill>
                  <a:srgbClr val="666666"/>
                </a:solidFill>
              </a:rPr>
              <a:t>号，加粗，过长可适当缩小字体，尽量一行</a:t>
            </a:r>
            <a:endParaRPr lang="en-US" altLang="zh-CN" sz="1000" b="0" i="0" dirty="0">
              <a:solidFill>
                <a:srgbClr val="666666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52F0AF0-7389-4949-A7CD-F147FA7E6EE6}"/>
              </a:ext>
            </a:extLst>
          </p:cNvPr>
          <p:cNvSpPr txBox="1"/>
          <p:nvPr userDrawn="1"/>
        </p:nvSpPr>
        <p:spPr>
          <a:xfrm>
            <a:off x="12192000" y="1268759"/>
            <a:ext cx="13598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b="0" i="0" dirty="0">
                <a:solidFill>
                  <a:srgbClr val="666666"/>
                </a:solidFill>
              </a:rPr>
              <a:t>正文一级：微软雅黑，</a:t>
            </a:r>
            <a:r>
              <a:rPr lang="en-US" altLang="zh-CN" sz="1000" b="0" i="0" dirty="0">
                <a:solidFill>
                  <a:srgbClr val="666666"/>
                </a:solidFill>
              </a:rPr>
              <a:t>16</a:t>
            </a:r>
            <a:r>
              <a:rPr lang="zh-CN" altLang="en-US" sz="1000" b="0" i="0" dirty="0">
                <a:solidFill>
                  <a:srgbClr val="666666"/>
                </a:solidFill>
              </a:rPr>
              <a:t>号，</a:t>
            </a:r>
            <a:r>
              <a:rPr lang="en-US" altLang="zh-CN" sz="1000" b="0" i="0" dirty="0">
                <a:solidFill>
                  <a:srgbClr val="666666"/>
                </a:solidFill>
              </a:rPr>
              <a:t>1.5</a:t>
            </a:r>
            <a:r>
              <a:rPr lang="zh-CN" altLang="en-US" sz="1000" b="0" i="0" dirty="0">
                <a:solidFill>
                  <a:srgbClr val="666666"/>
                </a:solidFill>
              </a:rPr>
              <a:t>倍行距，文字过多可适当缩小字体或行距，保证页面协调。</a:t>
            </a:r>
            <a:endParaRPr lang="en-US" altLang="zh-CN" sz="1000" b="0" i="0" dirty="0">
              <a:solidFill>
                <a:srgbClr val="666666"/>
              </a:solidFill>
            </a:endParaRPr>
          </a:p>
          <a:p>
            <a:pPr algn="l"/>
            <a:endParaRPr lang="en-US" altLang="zh-CN" sz="1000" b="0" i="0" dirty="0">
              <a:solidFill>
                <a:srgbClr val="666666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b="0" i="0" dirty="0">
                <a:solidFill>
                  <a:srgbClr val="666666"/>
                </a:solidFill>
              </a:rPr>
              <a:t>正文次级：微软雅黑，</a:t>
            </a:r>
            <a:r>
              <a:rPr lang="en-US" altLang="zh-CN" sz="1000" b="0" i="0" dirty="0">
                <a:solidFill>
                  <a:srgbClr val="666666"/>
                </a:solidFill>
              </a:rPr>
              <a:t>14</a:t>
            </a:r>
            <a:r>
              <a:rPr lang="zh-CN" altLang="en-US" sz="1000" b="0" i="0" dirty="0">
                <a:solidFill>
                  <a:srgbClr val="666666"/>
                </a:solidFill>
              </a:rPr>
              <a:t>号，</a:t>
            </a:r>
            <a:r>
              <a:rPr lang="en-US" altLang="zh-CN" sz="1000" b="0" i="0" dirty="0">
                <a:solidFill>
                  <a:srgbClr val="666666"/>
                </a:solidFill>
              </a:rPr>
              <a:t>1.5</a:t>
            </a:r>
            <a:r>
              <a:rPr lang="zh-CN" altLang="en-US" sz="1000" b="0" i="0" dirty="0">
                <a:solidFill>
                  <a:srgbClr val="666666"/>
                </a:solidFill>
              </a:rPr>
              <a:t>倍行距，文字过多可适当缩小字体或行距，保证页面协调。</a:t>
            </a:r>
            <a:endParaRPr lang="en-US" altLang="zh-CN" sz="1000" b="0" i="0" dirty="0">
              <a:solidFill>
                <a:srgbClr val="666666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000" b="0" i="0" dirty="0">
              <a:solidFill>
                <a:srgbClr val="666666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b="0" i="0" dirty="0">
                <a:solidFill>
                  <a:srgbClr val="666666"/>
                </a:solidFill>
              </a:rPr>
              <a:t>图片：清晰度高，等比缩放，不要拉伸</a:t>
            </a:r>
            <a:endParaRPr lang="en-US" altLang="zh-CN" sz="1000" b="0" i="0" dirty="0">
              <a:solidFill>
                <a:srgbClr val="666666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000" b="0" i="0" dirty="0">
              <a:solidFill>
                <a:srgbClr val="666666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b="0" i="0" dirty="0">
                <a:solidFill>
                  <a:srgbClr val="666666"/>
                </a:solidFill>
              </a:rPr>
              <a:t>配色：可从左边色块吸取，尽量避免饱和度过高</a:t>
            </a:r>
            <a:endParaRPr lang="en-US" altLang="zh-CN" sz="1000" b="0" i="0" dirty="0">
              <a:solidFill>
                <a:srgbClr val="666666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838200" y="1268759"/>
            <a:ext cx="10515600" cy="490820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Clr>
                <a:srgbClr val="0078B4"/>
              </a:buClr>
              <a:buFont typeface="Microsoft YaHei UI" panose="020B0503020204020204" pitchFamily="34" charset="-122"/>
              <a:buNone/>
              <a:defRPr sz="1600">
                <a:solidFill>
                  <a:srgbClr val="666666"/>
                </a:solidFill>
              </a:defRPr>
            </a:lvl1pPr>
            <a:lvl2pPr marL="431800" indent="-288290">
              <a:lnSpc>
                <a:spcPct val="150000"/>
              </a:lnSpc>
              <a:spcBef>
                <a:spcPts val="0"/>
              </a:spcBef>
              <a:buClr>
                <a:srgbClr val="0078B4"/>
              </a:buClr>
              <a:buFont typeface="Wingdings" panose="05000000000000000000" pitchFamily="2" charset="2"/>
              <a:buChar char="l"/>
              <a:defRPr sz="1400">
                <a:solidFill>
                  <a:srgbClr val="666666"/>
                </a:solidFill>
              </a:defRPr>
            </a:lvl2pPr>
            <a:lvl3pPr marL="647700" indent="-288290">
              <a:lnSpc>
                <a:spcPct val="150000"/>
              </a:lnSpc>
              <a:spcBef>
                <a:spcPts val="0"/>
              </a:spcBef>
              <a:buClr>
                <a:srgbClr val="0078B4"/>
              </a:buClr>
              <a:buFont typeface="Wingdings" panose="05000000000000000000" pitchFamily="2" charset="2"/>
              <a:buChar char="l"/>
              <a:defRPr sz="1200">
                <a:solidFill>
                  <a:srgbClr val="666666"/>
                </a:solidFill>
              </a:defRPr>
            </a:lvl3pPr>
            <a:lvl4pPr marL="899795" indent="-179705">
              <a:lnSpc>
                <a:spcPts val="1400"/>
              </a:lnSpc>
              <a:spcBef>
                <a:spcPts val="800"/>
              </a:spcBef>
              <a:buClr>
                <a:srgbClr val="0096C8"/>
              </a:buClr>
              <a:buFont typeface="Wingdings" panose="05000000000000000000" pitchFamily="2" charset="2"/>
              <a:buChar char="l"/>
              <a:defRPr sz="1200">
                <a:solidFill>
                  <a:srgbClr val="666666"/>
                </a:solidFill>
              </a:defRPr>
            </a:lvl4pPr>
            <a:lvl5pPr marL="1259840" indent="-179705">
              <a:lnSpc>
                <a:spcPts val="1400"/>
              </a:lnSpc>
              <a:spcBef>
                <a:spcPts val="800"/>
              </a:spcBef>
              <a:buClr>
                <a:srgbClr val="0096C8"/>
              </a:buClr>
              <a:buFont typeface="Wingdings" panose="05000000000000000000" pitchFamily="2" charset="2"/>
              <a:buChar char="n"/>
              <a:defRPr sz="1200">
                <a:solidFill>
                  <a:srgbClr val="666666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29CB15-5C77-4480-8335-B3FE301BE8CC}"/>
              </a:ext>
            </a:extLst>
          </p:cNvPr>
          <p:cNvSpPr/>
          <p:nvPr userDrawn="1"/>
        </p:nvSpPr>
        <p:spPr>
          <a:xfrm>
            <a:off x="0" y="1"/>
            <a:ext cx="12192000" cy="864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0B995E2F-DB25-42BF-BEB8-336AF77B37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6453" y="162000"/>
            <a:ext cx="9339094" cy="540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2800" b="1">
                <a:solidFill>
                  <a:srgbClr val="0078B4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2EEF3E8-B28B-47BF-9810-2F1AC087805E}"/>
              </a:ext>
            </a:extLst>
          </p:cNvPr>
          <p:cNvSpPr/>
          <p:nvPr userDrawn="1"/>
        </p:nvSpPr>
        <p:spPr>
          <a:xfrm>
            <a:off x="0" y="0"/>
            <a:ext cx="58189" cy="864000"/>
          </a:xfrm>
          <a:prstGeom prst="rect">
            <a:avLst/>
          </a:prstGeom>
          <a:solidFill>
            <a:srgbClr val="007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图片占位符 4">
            <a:extLst>
              <a:ext uri="{FF2B5EF4-FFF2-40B4-BE49-F238E27FC236}">
                <a16:creationId xmlns:a16="http://schemas.microsoft.com/office/drawing/2014/main" id="{8DE8420D-DDD8-428F-9EFF-C6A40FD9822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790322" y="163246"/>
            <a:ext cx="2160000" cy="54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>
                <a:solidFill>
                  <a:srgbClr val="999999"/>
                </a:solidFill>
              </a:defRPr>
            </a:lvl1pPr>
          </a:lstStyle>
          <a:p>
            <a:r>
              <a:rPr lang="zh-CN" altLang="en-US" dirty="0"/>
              <a:t>点击添加</a:t>
            </a:r>
            <a:r>
              <a:rPr lang="en-US" altLang="zh-CN" dirty="0"/>
              <a:t>logo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B1BF355-037F-4180-A805-071DBF5047D0}"/>
              </a:ext>
            </a:extLst>
          </p:cNvPr>
          <p:cNvSpPr txBox="1"/>
          <p:nvPr userDrawn="1"/>
        </p:nvSpPr>
        <p:spPr>
          <a:xfrm>
            <a:off x="12192000" y="162000"/>
            <a:ext cx="1359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b="0" i="0" dirty="0">
                <a:solidFill>
                  <a:srgbClr val="666666"/>
                </a:solidFill>
              </a:rPr>
              <a:t>标题文本：微软雅黑，</a:t>
            </a:r>
            <a:r>
              <a:rPr lang="en-US" altLang="zh-CN" sz="1000" b="0" i="0" dirty="0">
                <a:solidFill>
                  <a:srgbClr val="666666"/>
                </a:solidFill>
              </a:rPr>
              <a:t>28</a:t>
            </a:r>
            <a:r>
              <a:rPr lang="zh-CN" altLang="en-US" sz="1000" b="0" i="0" dirty="0">
                <a:solidFill>
                  <a:srgbClr val="666666"/>
                </a:solidFill>
              </a:rPr>
              <a:t>号，加粗，过长可适当缩小字体，尽量一行</a:t>
            </a:r>
            <a:endParaRPr lang="en-US" altLang="zh-CN" sz="1000" b="0" i="0" dirty="0">
              <a:solidFill>
                <a:srgbClr val="666666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C19EED0-4977-4099-A96A-F896DCE33356}"/>
              </a:ext>
            </a:extLst>
          </p:cNvPr>
          <p:cNvSpPr txBox="1"/>
          <p:nvPr userDrawn="1"/>
        </p:nvSpPr>
        <p:spPr>
          <a:xfrm>
            <a:off x="9790322" y="-287708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b="0" i="0" dirty="0">
                <a:solidFill>
                  <a:srgbClr val="666666"/>
                </a:solidFill>
              </a:rPr>
              <a:t>点击此处可添加</a:t>
            </a:r>
            <a:r>
              <a:rPr lang="en-US" altLang="zh-CN" sz="1000" b="0" i="0" dirty="0">
                <a:solidFill>
                  <a:srgbClr val="666666"/>
                </a:solidFill>
              </a:rPr>
              <a:t>logo</a:t>
            </a:r>
            <a:r>
              <a:rPr lang="zh-CN" altLang="en-US" sz="1000" b="0" i="0" dirty="0">
                <a:solidFill>
                  <a:srgbClr val="666666"/>
                </a:solidFill>
              </a:rPr>
              <a:t>，不用可删除</a:t>
            </a:r>
            <a:endParaRPr lang="en-US" altLang="zh-CN" sz="1000" b="0" i="0" dirty="0">
              <a:solidFill>
                <a:srgbClr val="666666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6D6D179-F6D4-4D56-93B2-CC76DE0DA635}"/>
              </a:ext>
            </a:extLst>
          </p:cNvPr>
          <p:cNvSpPr txBox="1"/>
          <p:nvPr userDrawn="1"/>
        </p:nvSpPr>
        <p:spPr>
          <a:xfrm>
            <a:off x="12192000" y="1268759"/>
            <a:ext cx="13598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b="0" i="0" dirty="0">
                <a:solidFill>
                  <a:srgbClr val="666666"/>
                </a:solidFill>
              </a:rPr>
              <a:t>正文一级：微软雅黑，</a:t>
            </a:r>
            <a:r>
              <a:rPr lang="en-US" altLang="zh-CN" sz="1000" b="0" i="0" dirty="0">
                <a:solidFill>
                  <a:srgbClr val="666666"/>
                </a:solidFill>
              </a:rPr>
              <a:t>16</a:t>
            </a:r>
            <a:r>
              <a:rPr lang="zh-CN" altLang="en-US" sz="1000" b="0" i="0" dirty="0">
                <a:solidFill>
                  <a:srgbClr val="666666"/>
                </a:solidFill>
              </a:rPr>
              <a:t>号，</a:t>
            </a:r>
            <a:r>
              <a:rPr lang="en-US" altLang="zh-CN" sz="1000" b="0" i="0" dirty="0">
                <a:solidFill>
                  <a:srgbClr val="666666"/>
                </a:solidFill>
              </a:rPr>
              <a:t>1.5</a:t>
            </a:r>
            <a:r>
              <a:rPr lang="zh-CN" altLang="en-US" sz="1000" b="0" i="0" dirty="0">
                <a:solidFill>
                  <a:srgbClr val="666666"/>
                </a:solidFill>
              </a:rPr>
              <a:t>倍行距，文字过多可适当缩小字体或行距，保证页面协调。</a:t>
            </a:r>
            <a:endParaRPr lang="en-US" altLang="zh-CN" sz="1000" b="0" i="0" dirty="0">
              <a:solidFill>
                <a:srgbClr val="666666"/>
              </a:solidFill>
            </a:endParaRPr>
          </a:p>
          <a:p>
            <a:pPr algn="l"/>
            <a:endParaRPr lang="en-US" altLang="zh-CN" sz="1000" b="0" i="0" dirty="0">
              <a:solidFill>
                <a:srgbClr val="666666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b="0" i="0" dirty="0">
                <a:solidFill>
                  <a:srgbClr val="666666"/>
                </a:solidFill>
              </a:rPr>
              <a:t>正文次级：微软雅黑，</a:t>
            </a:r>
            <a:r>
              <a:rPr lang="en-US" altLang="zh-CN" sz="1000" b="0" i="0" dirty="0">
                <a:solidFill>
                  <a:srgbClr val="666666"/>
                </a:solidFill>
              </a:rPr>
              <a:t>14</a:t>
            </a:r>
            <a:r>
              <a:rPr lang="zh-CN" altLang="en-US" sz="1000" b="0" i="0" dirty="0">
                <a:solidFill>
                  <a:srgbClr val="666666"/>
                </a:solidFill>
              </a:rPr>
              <a:t>号，</a:t>
            </a:r>
            <a:r>
              <a:rPr lang="en-US" altLang="zh-CN" sz="1000" b="0" i="0" dirty="0">
                <a:solidFill>
                  <a:srgbClr val="666666"/>
                </a:solidFill>
              </a:rPr>
              <a:t>1.5</a:t>
            </a:r>
            <a:r>
              <a:rPr lang="zh-CN" altLang="en-US" sz="1000" b="0" i="0" dirty="0">
                <a:solidFill>
                  <a:srgbClr val="666666"/>
                </a:solidFill>
              </a:rPr>
              <a:t>倍行距，文字过多可适当缩小字体或行距，保证页面协调。</a:t>
            </a:r>
            <a:endParaRPr lang="en-US" altLang="zh-CN" sz="1000" b="0" i="0" dirty="0">
              <a:solidFill>
                <a:srgbClr val="666666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000" b="0" i="0" dirty="0">
              <a:solidFill>
                <a:srgbClr val="666666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b="0" i="0" dirty="0">
                <a:solidFill>
                  <a:srgbClr val="666666"/>
                </a:solidFill>
              </a:rPr>
              <a:t>图片：清晰度高，等比缩放，不要拉伸</a:t>
            </a:r>
            <a:endParaRPr lang="en-US" altLang="zh-CN" sz="1000" b="0" i="0" dirty="0">
              <a:solidFill>
                <a:srgbClr val="666666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000" b="0" i="0" dirty="0">
              <a:solidFill>
                <a:srgbClr val="666666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b="0" i="0" dirty="0">
                <a:solidFill>
                  <a:srgbClr val="666666"/>
                </a:solidFill>
              </a:rPr>
              <a:t>配色：可从左边色块吸取，尽量避免饱和度过高</a:t>
            </a:r>
            <a:endParaRPr lang="en-US" altLang="zh-CN" sz="1000" b="0" i="0" dirty="0">
              <a:solidFill>
                <a:srgbClr val="666666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4">
            <a:extLst>
              <a:ext uri="{FF2B5EF4-FFF2-40B4-BE49-F238E27FC236}">
                <a16:creationId xmlns:a16="http://schemas.microsoft.com/office/drawing/2014/main" id="{FDAA1BD7-C39A-4E05-88C5-51658F69370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790322" y="163246"/>
            <a:ext cx="2160000" cy="54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>
                <a:solidFill>
                  <a:srgbClr val="999999"/>
                </a:solidFill>
              </a:defRPr>
            </a:lvl1pPr>
          </a:lstStyle>
          <a:p>
            <a:r>
              <a:rPr lang="zh-CN" altLang="en-US" dirty="0"/>
              <a:t>点击添加</a:t>
            </a:r>
            <a:r>
              <a:rPr lang="en-US" altLang="zh-CN" dirty="0"/>
              <a:t>logo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C313D9A-7A98-48C3-B100-E0BE7C6C0074}"/>
              </a:ext>
            </a:extLst>
          </p:cNvPr>
          <p:cNvSpPr txBox="1"/>
          <p:nvPr userDrawn="1"/>
        </p:nvSpPr>
        <p:spPr>
          <a:xfrm>
            <a:off x="9790322" y="-287708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b="0" i="0" dirty="0">
                <a:solidFill>
                  <a:srgbClr val="666666"/>
                </a:solidFill>
              </a:rPr>
              <a:t>点击此处可添加</a:t>
            </a:r>
            <a:r>
              <a:rPr lang="en-US" altLang="zh-CN" sz="1000" b="0" i="0" dirty="0">
                <a:solidFill>
                  <a:srgbClr val="666666"/>
                </a:solidFill>
              </a:rPr>
              <a:t>logo</a:t>
            </a:r>
            <a:r>
              <a:rPr lang="zh-CN" altLang="en-US" sz="1000" b="0" i="0" dirty="0">
                <a:solidFill>
                  <a:srgbClr val="666666"/>
                </a:solidFill>
              </a:rPr>
              <a:t>，不用可删除</a:t>
            </a:r>
            <a:endParaRPr lang="en-US" altLang="zh-CN" sz="1000" b="0" i="0" dirty="0">
              <a:solidFill>
                <a:srgbClr val="666666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71E5109-444E-4962-B3E3-CA6C83D657F5}"/>
              </a:ext>
            </a:extLst>
          </p:cNvPr>
          <p:cNvSpPr txBox="1"/>
          <p:nvPr userDrawn="1"/>
        </p:nvSpPr>
        <p:spPr>
          <a:xfrm>
            <a:off x="12192000" y="1268759"/>
            <a:ext cx="13598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b="0" i="0" dirty="0">
                <a:solidFill>
                  <a:srgbClr val="666666"/>
                </a:solidFill>
              </a:rPr>
              <a:t>正文一级：微软雅黑，</a:t>
            </a:r>
            <a:r>
              <a:rPr lang="en-US" altLang="zh-CN" sz="1000" b="0" i="0" dirty="0">
                <a:solidFill>
                  <a:srgbClr val="666666"/>
                </a:solidFill>
              </a:rPr>
              <a:t>16</a:t>
            </a:r>
            <a:r>
              <a:rPr lang="zh-CN" altLang="en-US" sz="1000" b="0" i="0" dirty="0">
                <a:solidFill>
                  <a:srgbClr val="666666"/>
                </a:solidFill>
              </a:rPr>
              <a:t>号，</a:t>
            </a:r>
            <a:r>
              <a:rPr lang="en-US" altLang="zh-CN" sz="1000" b="0" i="0" dirty="0">
                <a:solidFill>
                  <a:srgbClr val="666666"/>
                </a:solidFill>
              </a:rPr>
              <a:t>1.5</a:t>
            </a:r>
            <a:r>
              <a:rPr lang="zh-CN" altLang="en-US" sz="1000" b="0" i="0" dirty="0">
                <a:solidFill>
                  <a:srgbClr val="666666"/>
                </a:solidFill>
              </a:rPr>
              <a:t>倍行距，文字过多可适当缩小字体或行距，保证页面协调。</a:t>
            </a:r>
            <a:endParaRPr lang="en-US" altLang="zh-CN" sz="1000" b="0" i="0" dirty="0">
              <a:solidFill>
                <a:srgbClr val="666666"/>
              </a:solidFill>
            </a:endParaRPr>
          </a:p>
          <a:p>
            <a:pPr algn="l"/>
            <a:endParaRPr lang="en-US" altLang="zh-CN" sz="1000" b="0" i="0" dirty="0">
              <a:solidFill>
                <a:srgbClr val="666666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b="0" i="0" dirty="0">
                <a:solidFill>
                  <a:srgbClr val="666666"/>
                </a:solidFill>
              </a:rPr>
              <a:t>正文次级：微软雅黑，</a:t>
            </a:r>
            <a:r>
              <a:rPr lang="en-US" altLang="zh-CN" sz="1000" b="0" i="0" dirty="0">
                <a:solidFill>
                  <a:srgbClr val="666666"/>
                </a:solidFill>
              </a:rPr>
              <a:t>14</a:t>
            </a:r>
            <a:r>
              <a:rPr lang="zh-CN" altLang="en-US" sz="1000" b="0" i="0" dirty="0">
                <a:solidFill>
                  <a:srgbClr val="666666"/>
                </a:solidFill>
              </a:rPr>
              <a:t>号，</a:t>
            </a:r>
            <a:r>
              <a:rPr lang="en-US" altLang="zh-CN" sz="1000" b="0" i="0" dirty="0">
                <a:solidFill>
                  <a:srgbClr val="666666"/>
                </a:solidFill>
              </a:rPr>
              <a:t>1.5</a:t>
            </a:r>
            <a:r>
              <a:rPr lang="zh-CN" altLang="en-US" sz="1000" b="0" i="0" dirty="0">
                <a:solidFill>
                  <a:srgbClr val="666666"/>
                </a:solidFill>
              </a:rPr>
              <a:t>倍行距，文字过多可适当缩小字体或行距，保证页面协调。</a:t>
            </a:r>
            <a:endParaRPr lang="en-US" altLang="zh-CN" sz="1000" b="0" i="0" dirty="0">
              <a:solidFill>
                <a:srgbClr val="666666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000" b="0" i="0" dirty="0">
              <a:solidFill>
                <a:srgbClr val="666666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b="0" i="0" dirty="0">
                <a:solidFill>
                  <a:srgbClr val="666666"/>
                </a:solidFill>
              </a:rPr>
              <a:t>图片：清晰度高，等比缩放，不要拉伸</a:t>
            </a:r>
            <a:endParaRPr lang="en-US" altLang="zh-CN" sz="1000" b="0" i="0" dirty="0">
              <a:solidFill>
                <a:srgbClr val="666666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000" b="0" i="0" dirty="0">
              <a:solidFill>
                <a:srgbClr val="666666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b="0" i="0" dirty="0">
                <a:solidFill>
                  <a:srgbClr val="666666"/>
                </a:solidFill>
              </a:rPr>
              <a:t>配色：可从左边色块吸取，尽量避免饱和度过高</a:t>
            </a:r>
            <a:endParaRPr lang="en-US" altLang="zh-CN" sz="1000" b="0" i="0" dirty="0">
              <a:solidFill>
                <a:srgbClr val="666666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20B39F05-F3F8-46D7-9BD9-377114FCC926}"/>
              </a:ext>
            </a:extLst>
          </p:cNvPr>
          <p:cNvGrpSpPr/>
          <p:nvPr userDrawn="1"/>
        </p:nvGrpSpPr>
        <p:grpSpPr>
          <a:xfrm>
            <a:off x="7700788" y="2391131"/>
            <a:ext cx="4491212" cy="4466869"/>
            <a:chOff x="6353175" y="1071683"/>
            <a:chExt cx="5941996" cy="5909790"/>
          </a:xfrm>
          <a:solidFill>
            <a:schemeClr val="bg1">
              <a:lumMod val="75000"/>
              <a:alpha val="50000"/>
            </a:schemeClr>
          </a:solidFill>
        </p:grpSpPr>
        <p:pic>
          <p:nvPicPr>
            <p:cNvPr id="4" name="图形 3">
              <a:extLst>
                <a:ext uri="{FF2B5EF4-FFF2-40B4-BE49-F238E27FC236}">
                  <a16:creationId xmlns:a16="http://schemas.microsoft.com/office/drawing/2014/main" id="{572A87DD-90E1-4EFD-B7CB-C63132BC854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864116" y="1802365"/>
              <a:ext cx="465815" cy="353377"/>
            </a:xfrm>
            <a:prstGeom prst="rect">
              <a:avLst/>
            </a:prstGeom>
          </p:spPr>
        </p:pic>
        <p:pic>
          <p:nvPicPr>
            <p:cNvPr id="5" name="图形 4">
              <a:extLst>
                <a:ext uri="{FF2B5EF4-FFF2-40B4-BE49-F238E27FC236}">
                  <a16:creationId xmlns:a16="http://schemas.microsoft.com/office/drawing/2014/main" id="{4AA6FB29-3DD1-4E4D-B413-34C45B6091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0575730" y="2988485"/>
              <a:ext cx="451780" cy="422154"/>
            </a:xfrm>
            <a:prstGeom prst="rect">
              <a:avLst/>
            </a:prstGeom>
          </p:spPr>
        </p:pic>
        <p:pic>
          <p:nvPicPr>
            <p:cNvPr id="6" name="图形 5">
              <a:extLst>
                <a:ext uri="{FF2B5EF4-FFF2-40B4-BE49-F238E27FC236}">
                  <a16:creationId xmlns:a16="http://schemas.microsoft.com/office/drawing/2014/main" id="{F9742E42-4AD1-4C02-8501-E126F9162DE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10012405" y="4793122"/>
              <a:ext cx="574844" cy="451663"/>
            </a:xfrm>
            <a:prstGeom prst="rect">
              <a:avLst/>
            </a:prstGeom>
          </p:spPr>
        </p:pic>
        <p:pic>
          <p:nvPicPr>
            <p:cNvPr id="7" name="图形 6">
              <a:extLst>
                <a:ext uri="{FF2B5EF4-FFF2-40B4-BE49-F238E27FC236}">
                  <a16:creationId xmlns:a16="http://schemas.microsoft.com/office/drawing/2014/main" id="{D3C7DCE8-AFA4-4D11-AD5A-6F00A0AF55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8181869" y="3661852"/>
              <a:ext cx="571500" cy="390525"/>
            </a:xfrm>
            <a:prstGeom prst="rect">
              <a:avLst/>
            </a:prstGeom>
          </p:spPr>
        </p:pic>
        <p:pic>
          <p:nvPicPr>
            <p:cNvPr id="8" name="图形 7">
              <a:extLst>
                <a:ext uri="{FF2B5EF4-FFF2-40B4-BE49-F238E27FC236}">
                  <a16:creationId xmlns:a16="http://schemas.microsoft.com/office/drawing/2014/main" id="{0FCD5BB9-9FA2-4ED9-A706-C376D638030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9516493" y="3728191"/>
              <a:ext cx="314165" cy="254729"/>
            </a:xfrm>
            <a:prstGeom prst="rect">
              <a:avLst/>
            </a:prstGeom>
          </p:spPr>
        </p:pic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608B3878-DFBB-4B01-A573-9987789F2A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7380925" y="5028238"/>
              <a:ext cx="283313" cy="256072"/>
            </a:xfrm>
            <a:prstGeom prst="rect">
              <a:avLst/>
            </a:prstGeom>
          </p:spPr>
        </p:pic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CD61B354-E4E7-40AD-8DC1-90FFF0C7B0D3}"/>
                </a:ext>
              </a:extLst>
            </p:cNvPr>
            <p:cNvGrpSpPr/>
            <p:nvPr userDrawn="1"/>
          </p:nvGrpSpPr>
          <p:grpSpPr>
            <a:xfrm>
              <a:off x="6353175" y="1071683"/>
              <a:ext cx="5941996" cy="5909790"/>
              <a:chOff x="3776558" y="-12472"/>
              <a:chExt cx="5235081" cy="5206706"/>
            </a:xfrm>
            <a:grpFill/>
          </p:grpSpPr>
          <p:sp>
            <p:nvSpPr>
              <p:cNvPr id="20" name="AutoShape 12">
                <a:extLst>
                  <a:ext uri="{FF2B5EF4-FFF2-40B4-BE49-F238E27FC236}">
                    <a16:creationId xmlns:a16="http://schemas.microsoft.com/office/drawing/2014/main" id="{5C0A7B80-DE75-43F3-AE7F-8E53D66ED9A1}"/>
                  </a:ext>
                </a:extLst>
              </p:cNvPr>
              <p:cNvSpPr/>
              <p:nvPr/>
            </p:nvSpPr>
            <p:spPr bwMode="auto">
              <a:xfrm>
                <a:off x="8110751" y="4931771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5" y="20329"/>
                      <a:pt x="20329" y="16055"/>
                      <a:pt x="20329" y="10800"/>
                    </a:cubicBezTo>
                    <a:cubicBezTo>
                      <a:pt x="20329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" name="AutoShape 13">
                <a:extLst>
                  <a:ext uri="{FF2B5EF4-FFF2-40B4-BE49-F238E27FC236}">
                    <a16:creationId xmlns:a16="http://schemas.microsoft.com/office/drawing/2014/main" id="{3C5DA2EB-7122-4AFA-82AD-627C0ECE61D9}"/>
                  </a:ext>
                </a:extLst>
              </p:cNvPr>
              <p:cNvSpPr/>
              <p:nvPr/>
            </p:nvSpPr>
            <p:spPr bwMode="auto">
              <a:xfrm>
                <a:off x="8344840" y="4392656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5" y="20329"/>
                      <a:pt x="20329" y="16055"/>
                      <a:pt x="20329" y="10800"/>
                    </a:cubicBezTo>
                    <a:cubicBezTo>
                      <a:pt x="20329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" name="AutoShape 16">
                <a:extLst>
                  <a:ext uri="{FF2B5EF4-FFF2-40B4-BE49-F238E27FC236}">
                    <a16:creationId xmlns:a16="http://schemas.microsoft.com/office/drawing/2014/main" id="{8339EE4E-3221-4666-967D-7B51C9357445}"/>
                  </a:ext>
                </a:extLst>
              </p:cNvPr>
              <p:cNvSpPr/>
              <p:nvPr/>
            </p:nvSpPr>
            <p:spPr bwMode="auto">
              <a:xfrm>
                <a:off x="3960992" y="2995216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6" y="1270"/>
                      <a:pt x="1271" y="5545"/>
                      <a:pt x="1271" y="10799"/>
                    </a:cubicBezTo>
                    <a:cubicBezTo>
                      <a:pt x="1271" y="16053"/>
                      <a:pt x="5546" y="20329"/>
                      <a:pt x="10800" y="20329"/>
                    </a:cubicBezTo>
                    <a:cubicBezTo>
                      <a:pt x="16055" y="20329"/>
                      <a:pt x="20330" y="16053"/>
                      <a:pt x="20330" y="10799"/>
                    </a:cubicBezTo>
                    <a:cubicBezTo>
                      <a:pt x="20329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" name="AutoShape 18">
                <a:extLst>
                  <a:ext uri="{FF2B5EF4-FFF2-40B4-BE49-F238E27FC236}">
                    <a16:creationId xmlns:a16="http://schemas.microsoft.com/office/drawing/2014/main" id="{76A4DB23-2297-49E0-9583-2F97C0D1BBF5}"/>
                  </a:ext>
                </a:extLst>
              </p:cNvPr>
              <p:cNvSpPr/>
              <p:nvPr/>
            </p:nvSpPr>
            <p:spPr bwMode="auto">
              <a:xfrm>
                <a:off x="6096167" y="923884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5"/>
                      <a:pt x="5545" y="20330"/>
                      <a:pt x="10800" y="20330"/>
                    </a:cubicBezTo>
                    <a:cubicBezTo>
                      <a:pt x="16055" y="20330"/>
                      <a:pt x="20329" y="16055"/>
                      <a:pt x="20329" y="10800"/>
                    </a:cubicBezTo>
                    <a:cubicBezTo>
                      <a:pt x="20329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" name="AutoShape 21">
                <a:extLst>
                  <a:ext uri="{FF2B5EF4-FFF2-40B4-BE49-F238E27FC236}">
                    <a16:creationId xmlns:a16="http://schemas.microsoft.com/office/drawing/2014/main" id="{3E1A5C98-20F2-41B8-B756-F601578E0D32}"/>
                  </a:ext>
                </a:extLst>
              </p:cNvPr>
              <p:cNvSpPr/>
              <p:nvPr/>
            </p:nvSpPr>
            <p:spPr bwMode="auto">
              <a:xfrm>
                <a:off x="6472128" y="3945759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6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4"/>
                      <a:pt x="5545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" name="AutoShape 22">
                <a:extLst>
                  <a:ext uri="{FF2B5EF4-FFF2-40B4-BE49-F238E27FC236}">
                    <a16:creationId xmlns:a16="http://schemas.microsoft.com/office/drawing/2014/main" id="{75485B67-AB24-452A-AD5B-06743918C1FA}"/>
                  </a:ext>
                </a:extLst>
              </p:cNvPr>
              <p:cNvSpPr/>
              <p:nvPr/>
            </p:nvSpPr>
            <p:spPr bwMode="auto">
              <a:xfrm>
                <a:off x="8614396" y="3321522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6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4"/>
                      <a:pt x="5545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6" name="AutoShape 24">
                <a:extLst>
                  <a:ext uri="{FF2B5EF4-FFF2-40B4-BE49-F238E27FC236}">
                    <a16:creationId xmlns:a16="http://schemas.microsoft.com/office/drawing/2014/main" id="{6A808E8F-C3EE-49EA-8240-DC9D53D6E6C3}"/>
                  </a:ext>
                </a:extLst>
              </p:cNvPr>
              <p:cNvSpPr/>
              <p:nvPr/>
            </p:nvSpPr>
            <p:spPr bwMode="auto">
              <a:xfrm>
                <a:off x="7451045" y="30090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1" y="5545"/>
                      <a:pt x="1271" y="10800"/>
                    </a:cubicBezTo>
                    <a:cubicBezTo>
                      <a:pt x="1271" y="16054"/>
                      <a:pt x="5545" y="20329"/>
                      <a:pt x="10800" y="20329"/>
                    </a:cubicBezTo>
                    <a:cubicBezTo>
                      <a:pt x="16055" y="20329"/>
                      <a:pt x="20330" y="16054"/>
                      <a:pt x="20330" y="10800"/>
                    </a:cubicBezTo>
                    <a:cubicBezTo>
                      <a:pt x="20330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7" name="AutoShape 25">
                <a:extLst>
                  <a:ext uri="{FF2B5EF4-FFF2-40B4-BE49-F238E27FC236}">
                    <a16:creationId xmlns:a16="http://schemas.microsoft.com/office/drawing/2014/main" id="{A694CCE8-1AFC-45B5-ABA2-9C71DDC52E2C}"/>
                  </a:ext>
                </a:extLst>
              </p:cNvPr>
              <p:cNvSpPr/>
              <p:nvPr/>
            </p:nvSpPr>
            <p:spPr bwMode="auto">
              <a:xfrm>
                <a:off x="5911733" y="2654722"/>
                <a:ext cx="1027686" cy="666798"/>
              </a:xfrm>
              <a:custGeom>
                <a:avLst/>
                <a:gdLst/>
                <a:ahLst/>
                <a:cxnLst/>
                <a:rect l="0" t="0" r="r" b="b"/>
                <a:pathLst>
                  <a:path w="21538" h="21552">
                    <a:moveTo>
                      <a:pt x="21315" y="21552"/>
                    </a:moveTo>
                    <a:cubicBezTo>
                      <a:pt x="21274" y="21552"/>
                      <a:pt x="21232" y="21535"/>
                      <a:pt x="21195" y="21498"/>
                    </a:cubicBezTo>
                    <a:lnTo>
                      <a:pt x="103" y="634"/>
                    </a:lnTo>
                    <a:cubicBezTo>
                      <a:pt x="-1" y="532"/>
                      <a:pt x="-31" y="319"/>
                      <a:pt x="35" y="159"/>
                    </a:cubicBezTo>
                    <a:cubicBezTo>
                      <a:pt x="102" y="-1"/>
                      <a:pt x="239" y="-48"/>
                      <a:pt x="343" y="55"/>
                    </a:cubicBezTo>
                    <a:lnTo>
                      <a:pt x="21435" y="20919"/>
                    </a:lnTo>
                    <a:cubicBezTo>
                      <a:pt x="21539" y="21021"/>
                      <a:pt x="21569" y="21234"/>
                      <a:pt x="21503" y="21394"/>
                    </a:cubicBezTo>
                    <a:cubicBezTo>
                      <a:pt x="21460" y="21496"/>
                      <a:pt x="21388" y="21552"/>
                      <a:pt x="21315" y="21552"/>
                    </a:cubicBezTo>
                    <a:close/>
                    <a:moveTo>
                      <a:pt x="21315" y="2155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8" name="AutoShape 29">
                <a:extLst>
                  <a:ext uri="{FF2B5EF4-FFF2-40B4-BE49-F238E27FC236}">
                    <a16:creationId xmlns:a16="http://schemas.microsoft.com/office/drawing/2014/main" id="{51AB8A87-FE15-482B-85B9-144B7DDFCD7E}"/>
                  </a:ext>
                </a:extLst>
              </p:cNvPr>
              <p:cNvSpPr/>
              <p:nvPr/>
            </p:nvSpPr>
            <p:spPr bwMode="auto">
              <a:xfrm>
                <a:off x="6301881" y="1597776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9" name="AutoShape 30">
                <a:extLst>
                  <a:ext uri="{FF2B5EF4-FFF2-40B4-BE49-F238E27FC236}">
                    <a16:creationId xmlns:a16="http://schemas.microsoft.com/office/drawing/2014/main" id="{C0099C25-6204-4C02-9F74-8FFEE6C827E2}"/>
                  </a:ext>
                </a:extLst>
              </p:cNvPr>
              <p:cNvSpPr/>
              <p:nvPr/>
            </p:nvSpPr>
            <p:spPr bwMode="auto">
              <a:xfrm>
                <a:off x="8082375" y="3740044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0" name="AutoShape 31">
                <a:extLst>
                  <a:ext uri="{FF2B5EF4-FFF2-40B4-BE49-F238E27FC236}">
                    <a16:creationId xmlns:a16="http://schemas.microsoft.com/office/drawing/2014/main" id="{06F86F6E-66C0-40C5-973C-E14679171A86}"/>
                  </a:ext>
                </a:extLst>
              </p:cNvPr>
              <p:cNvSpPr/>
              <p:nvPr/>
            </p:nvSpPr>
            <p:spPr bwMode="auto">
              <a:xfrm>
                <a:off x="4627790" y="2449009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1" name="AutoShape 34">
                <a:extLst>
                  <a:ext uri="{FF2B5EF4-FFF2-40B4-BE49-F238E27FC236}">
                    <a16:creationId xmlns:a16="http://schemas.microsoft.com/office/drawing/2014/main" id="{3A597509-D24A-40C0-B0A4-311C993B1B22}"/>
                  </a:ext>
                </a:extLst>
              </p:cNvPr>
              <p:cNvSpPr/>
              <p:nvPr/>
            </p:nvSpPr>
            <p:spPr bwMode="auto">
              <a:xfrm>
                <a:off x="3776558" y="3442113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2" name="AutoShape 35">
                <a:extLst>
                  <a:ext uri="{FF2B5EF4-FFF2-40B4-BE49-F238E27FC236}">
                    <a16:creationId xmlns:a16="http://schemas.microsoft.com/office/drawing/2014/main" id="{0CDACC86-0613-4DC2-B171-9502A7A4DC95}"/>
                  </a:ext>
                </a:extLst>
              </p:cNvPr>
              <p:cNvSpPr/>
              <p:nvPr/>
            </p:nvSpPr>
            <p:spPr bwMode="auto">
              <a:xfrm>
                <a:off x="6046512" y="3200930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9"/>
                      <a:pt x="2817" y="10800"/>
                    </a:cubicBezTo>
                    <a:cubicBezTo>
                      <a:pt x="2817" y="15201"/>
                      <a:pt x="6398" y="18783"/>
                      <a:pt x="10800" y="18783"/>
                    </a:cubicBezTo>
                    <a:cubicBezTo>
                      <a:pt x="15202" y="18783"/>
                      <a:pt x="18783" y="15201"/>
                      <a:pt x="18783" y="10800"/>
                    </a:cubicBezTo>
                    <a:cubicBezTo>
                      <a:pt x="18783" y="6399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3" name="AutoShape 36">
                <a:extLst>
                  <a:ext uri="{FF2B5EF4-FFF2-40B4-BE49-F238E27FC236}">
                    <a16:creationId xmlns:a16="http://schemas.microsoft.com/office/drawing/2014/main" id="{3E81766C-C685-450E-9372-6EC69E044DEB}"/>
                  </a:ext>
                </a:extLst>
              </p:cNvPr>
              <p:cNvSpPr/>
              <p:nvPr/>
            </p:nvSpPr>
            <p:spPr bwMode="auto">
              <a:xfrm>
                <a:off x="5769861" y="1505559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4" name="AutoShape 38">
                <a:extLst>
                  <a:ext uri="{FF2B5EF4-FFF2-40B4-BE49-F238E27FC236}">
                    <a16:creationId xmlns:a16="http://schemas.microsoft.com/office/drawing/2014/main" id="{D843F539-9439-452D-95C7-59248B38A20C}"/>
                  </a:ext>
                </a:extLst>
              </p:cNvPr>
              <p:cNvSpPr/>
              <p:nvPr/>
            </p:nvSpPr>
            <p:spPr bwMode="auto">
              <a:xfrm>
                <a:off x="8848486" y="2959748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9"/>
                      <a:pt x="2817" y="10800"/>
                    </a:cubicBezTo>
                    <a:cubicBezTo>
                      <a:pt x="2817" y="15201"/>
                      <a:pt x="6398" y="18783"/>
                      <a:pt x="10800" y="18783"/>
                    </a:cubicBezTo>
                    <a:cubicBezTo>
                      <a:pt x="15201" y="18783"/>
                      <a:pt x="18783" y="15201"/>
                      <a:pt x="18783" y="10800"/>
                    </a:cubicBezTo>
                    <a:cubicBezTo>
                      <a:pt x="18783" y="6399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5" name="AutoShape 39">
                <a:extLst>
                  <a:ext uri="{FF2B5EF4-FFF2-40B4-BE49-F238E27FC236}">
                    <a16:creationId xmlns:a16="http://schemas.microsoft.com/office/drawing/2014/main" id="{99D408F8-0EBD-4170-A69D-761018AA3572}"/>
                  </a:ext>
                </a:extLst>
              </p:cNvPr>
              <p:cNvSpPr/>
              <p:nvPr/>
            </p:nvSpPr>
            <p:spPr bwMode="auto">
              <a:xfrm>
                <a:off x="8813017" y="1512653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6" name="AutoShape 41">
                <a:extLst>
                  <a:ext uri="{FF2B5EF4-FFF2-40B4-BE49-F238E27FC236}">
                    <a16:creationId xmlns:a16="http://schemas.microsoft.com/office/drawing/2014/main" id="{292FB665-2CDE-4444-9BDF-5E5424F7095D}"/>
                  </a:ext>
                </a:extLst>
              </p:cNvPr>
              <p:cNvSpPr/>
              <p:nvPr/>
            </p:nvSpPr>
            <p:spPr bwMode="auto">
              <a:xfrm>
                <a:off x="6819714" y="15902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7" name="AutoShape 42">
                <a:extLst>
                  <a:ext uri="{FF2B5EF4-FFF2-40B4-BE49-F238E27FC236}">
                    <a16:creationId xmlns:a16="http://schemas.microsoft.com/office/drawing/2014/main" id="{129983B3-ECE6-401C-9D85-BACF25C0C652}"/>
                  </a:ext>
                </a:extLst>
              </p:cNvPr>
              <p:cNvSpPr/>
              <p:nvPr/>
            </p:nvSpPr>
            <p:spPr bwMode="auto">
              <a:xfrm>
                <a:off x="7153114" y="4974332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8" name="AutoShape 43">
                <a:extLst>
                  <a:ext uri="{FF2B5EF4-FFF2-40B4-BE49-F238E27FC236}">
                    <a16:creationId xmlns:a16="http://schemas.microsoft.com/office/drawing/2014/main" id="{528A04AB-2BEB-4342-B653-9B04E545B7B4}"/>
                  </a:ext>
                </a:extLst>
              </p:cNvPr>
              <p:cNvSpPr/>
              <p:nvPr/>
            </p:nvSpPr>
            <p:spPr bwMode="auto">
              <a:xfrm>
                <a:off x="5720205" y="4612558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9" name="AutoShape 44">
                <a:extLst>
                  <a:ext uri="{FF2B5EF4-FFF2-40B4-BE49-F238E27FC236}">
                    <a16:creationId xmlns:a16="http://schemas.microsoft.com/office/drawing/2014/main" id="{DD8336AC-8DE1-4681-BF88-F6EFD5F728D8}"/>
                  </a:ext>
                </a:extLst>
              </p:cNvPr>
              <p:cNvSpPr/>
              <p:nvPr/>
            </p:nvSpPr>
            <p:spPr bwMode="auto">
              <a:xfrm>
                <a:off x="3925524" y="4130193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0" name="AutoShape 46">
                <a:extLst>
                  <a:ext uri="{FF2B5EF4-FFF2-40B4-BE49-F238E27FC236}">
                    <a16:creationId xmlns:a16="http://schemas.microsoft.com/office/drawing/2014/main" id="{3D5D377D-DB65-48AB-A461-B7C1C48AEE2F}"/>
                  </a:ext>
                </a:extLst>
              </p:cNvPr>
              <p:cNvSpPr/>
              <p:nvPr/>
            </p:nvSpPr>
            <p:spPr bwMode="auto">
              <a:xfrm>
                <a:off x="8408681" y="-12472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1" name="AutoShape 47">
                <a:extLst>
                  <a:ext uri="{FF2B5EF4-FFF2-40B4-BE49-F238E27FC236}">
                    <a16:creationId xmlns:a16="http://schemas.microsoft.com/office/drawing/2014/main" id="{D2122186-FEC3-4E0F-BA92-F11EDCC0CA8F}"/>
                  </a:ext>
                </a:extLst>
              </p:cNvPr>
              <p:cNvSpPr/>
              <p:nvPr/>
            </p:nvSpPr>
            <p:spPr bwMode="auto">
              <a:xfrm>
                <a:off x="7692228" y="1065755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2" name="AutoShape 48">
                <a:extLst>
                  <a:ext uri="{FF2B5EF4-FFF2-40B4-BE49-F238E27FC236}">
                    <a16:creationId xmlns:a16="http://schemas.microsoft.com/office/drawing/2014/main" id="{F1D819C2-8DFF-4EB4-9468-6747257A17BF}"/>
                  </a:ext>
                </a:extLst>
              </p:cNvPr>
              <p:cNvSpPr/>
              <p:nvPr/>
            </p:nvSpPr>
            <p:spPr bwMode="auto">
              <a:xfrm>
                <a:off x="8642770" y="2285856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3" name="AutoShape 49">
                <a:extLst>
                  <a:ext uri="{FF2B5EF4-FFF2-40B4-BE49-F238E27FC236}">
                    <a16:creationId xmlns:a16="http://schemas.microsoft.com/office/drawing/2014/main" id="{B47A2EF2-128D-449F-8C45-5C8CA5F65409}"/>
                  </a:ext>
                </a:extLst>
              </p:cNvPr>
              <p:cNvSpPr/>
              <p:nvPr/>
            </p:nvSpPr>
            <p:spPr bwMode="auto">
              <a:xfrm>
                <a:off x="5847891" y="1725461"/>
                <a:ext cx="503646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488" h="21532">
                    <a:moveTo>
                      <a:pt x="454" y="21532"/>
                    </a:moveTo>
                    <a:cubicBezTo>
                      <a:pt x="323" y="21532"/>
                      <a:pt x="193" y="21464"/>
                      <a:pt x="103" y="21333"/>
                    </a:cubicBezTo>
                    <a:cubicBezTo>
                      <a:pt x="-56" y="21099"/>
                      <a:pt x="-28" y="20754"/>
                      <a:pt x="165" y="20562"/>
                    </a:cubicBezTo>
                    <a:lnTo>
                      <a:pt x="20746" y="125"/>
                    </a:lnTo>
                    <a:cubicBezTo>
                      <a:pt x="20939" y="-68"/>
                      <a:pt x="21225" y="-34"/>
                      <a:pt x="21385" y="199"/>
                    </a:cubicBezTo>
                    <a:cubicBezTo>
                      <a:pt x="21544" y="433"/>
                      <a:pt x="21516" y="778"/>
                      <a:pt x="21323" y="970"/>
                    </a:cubicBezTo>
                    <a:lnTo>
                      <a:pt x="742" y="21407"/>
                    </a:lnTo>
                    <a:cubicBezTo>
                      <a:pt x="658" y="21491"/>
                      <a:pt x="556" y="21532"/>
                      <a:pt x="454" y="21532"/>
                    </a:cubicBezTo>
                    <a:close/>
                    <a:moveTo>
                      <a:pt x="454" y="2153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4" name="AutoShape 50">
                <a:extLst>
                  <a:ext uri="{FF2B5EF4-FFF2-40B4-BE49-F238E27FC236}">
                    <a16:creationId xmlns:a16="http://schemas.microsoft.com/office/drawing/2014/main" id="{AE8FF056-B9B4-4E62-B7F8-54A1A7B6090A}"/>
                  </a:ext>
                </a:extLst>
              </p:cNvPr>
              <p:cNvSpPr/>
              <p:nvPr/>
            </p:nvSpPr>
            <p:spPr bwMode="auto">
              <a:xfrm>
                <a:off x="6429566" y="1009006"/>
                <a:ext cx="516947" cy="630444"/>
              </a:xfrm>
              <a:custGeom>
                <a:avLst/>
                <a:gdLst/>
                <a:ahLst/>
                <a:cxnLst/>
                <a:rect l="0" t="0" r="r" b="b"/>
                <a:pathLst>
                  <a:path w="21490" h="21555">
                    <a:moveTo>
                      <a:pt x="441" y="21555"/>
                    </a:moveTo>
                    <a:cubicBezTo>
                      <a:pt x="343" y="21555"/>
                      <a:pt x="244" y="21528"/>
                      <a:pt x="163" y="21474"/>
                    </a:cubicBezTo>
                    <a:cubicBezTo>
                      <a:pt x="-27" y="21347"/>
                      <a:pt x="-55" y="21118"/>
                      <a:pt x="99" y="20963"/>
                    </a:cubicBezTo>
                    <a:lnTo>
                      <a:pt x="20706" y="134"/>
                    </a:lnTo>
                    <a:cubicBezTo>
                      <a:pt x="20860" y="-22"/>
                      <a:pt x="21138" y="-45"/>
                      <a:pt x="21327" y="81"/>
                    </a:cubicBezTo>
                    <a:cubicBezTo>
                      <a:pt x="21516" y="208"/>
                      <a:pt x="21545" y="437"/>
                      <a:pt x="21391" y="592"/>
                    </a:cubicBezTo>
                    <a:lnTo>
                      <a:pt x="784" y="21421"/>
                    </a:lnTo>
                    <a:cubicBezTo>
                      <a:pt x="697" y="21509"/>
                      <a:pt x="569" y="21555"/>
                      <a:pt x="441" y="21555"/>
                    </a:cubicBezTo>
                    <a:close/>
                    <a:moveTo>
                      <a:pt x="441" y="21555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5" name="AutoShape 51">
                <a:extLst>
                  <a:ext uri="{FF2B5EF4-FFF2-40B4-BE49-F238E27FC236}">
                    <a16:creationId xmlns:a16="http://schemas.microsoft.com/office/drawing/2014/main" id="{E33CD005-C977-4FF2-A4E8-0310964B8446}"/>
                  </a:ext>
                </a:extLst>
              </p:cNvPr>
              <p:cNvSpPr/>
              <p:nvPr/>
            </p:nvSpPr>
            <p:spPr bwMode="auto">
              <a:xfrm>
                <a:off x="6003950" y="2392260"/>
                <a:ext cx="486799" cy="6295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64" y="0"/>
                    </a:moveTo>
                    <a:lnTo>
                      <a:pt x="21600" y="16821"/>
                    </a:lnTo>
                    <a:lnTo>
                      <a:pt x="21536" y="21600"/>
                    </a:lnTo>
                    <a:lnTo>
                      <a:pt x="0" y="4779"/>
                    </a:lnTo>
                    <a:close/>
                    <a:moveTo>
                      <a:pt x="6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6" name="AutoShape 52">
                <a:extLst>
                  <a:ext uri="{FF2B5EF4-FFF2-40B4-BE49-F238E27FC236}">
                    <a16:creationId xmlns:a16="http://schemas.microsoft.com/office/drawing/2014/main" id="{809B7BB9-635B-4255-8AFB-4E31AE58696D}"/>
                  </a:ext>
                </a:extLst>
              </p:cNvPr>
              <p:cNvSpPr/>
              <p:nvPr/>
            </p:nvSpPr>
            <p:spPr bwMode="auto">
              <a:xfrm>
                <a:off x="6415379" y="1746742"/>
                <a:ext cx="204828" cy="52404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082" y="21600"/>
                    </a:moveTo>
                    <a:lnTo>
                      <a:pt x="0" y="195"/>
                    </a:lnTo>
                    <a:lnTo>
                      <a:pt x="1517" y="0"/>
                    </a:lnTo>
                    <a:lnTo>
                      <a:pt x="21600" y="21405"/>
                    </a:lnTo>
                    <a:close/>
                    <a:moveTo>
                      <a:pt x="20082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7" name="AutoShape 53">
                <a:extLst>
                  <a:ext uri="{FF2B5EF4-FFF2-40B4-BE49-F238E27FC236}">
                    <a16:creationId xmlns:a16="http://schemas.microsoft.com/office/drawing/2014/main" id="{1B7B9ABE-D674-42DD-8C6C-05C378136B01}"/>
                  </a:ext>
                </a:extLst>
              </p:cNvPr>
              <p:cNvSpPr/>
              <p:nvPr/>
            </p:nvSpPr>
            <p:spPr bwMode="auto">
              <a:xfrm>
                <a:off x="6876463" y="1973737"/>
                <a:ext cx="553301" cy="37330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295" y="0"/>
                    </a:moveTo>
                    <a:lnTo>
                      <a:pt x="21600" y="684"/>
                    </a:lnTo>
                    <a:lnTo>
                      <a:pt x="305" y="21600"/>
                    </a:lnTo>
                    <a:lnTo>
                      <a:pt x="0" y="20916"/>
                    </a:lnTo>
                    <a:close/>
                    <a:moveTo>
                      <a:pt x="2129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8" name="AutoShape 54">
                <a:extLst>
                  <a:ext uri="{FF2B5EF4-FFF2-40B4-BE49-F238E27FC236}">
                    <a16:creationId xmlns:a16="http://schemas.microsoft.com/office/drawing/2014/main" id="{2C2B8C71-4984-497F-867D-21DC01D03BE5}"/>
                  </a:ext>
                </a:extLst>
              </p:cNvPr>
              <p:cNvSpPr/>
              <p:nvPr/>
            </p:nvSpPr>
            <p:spPr bwMode="auto">
              <a:xfrm>
                <a:off x="6351536" y="852948"/>
                <a:ext cx="458425" cy="176454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374" y="0"/>
                    </a:moveTo>
                    <a:lnTo>
                      <a:pt x="21600" y="1634"/>
                    </a:lnTo>
                    <a:lnTo>
                      <a:pt x="226" y="21600"/>
                    </a:lnTo>
                    <a:lnTo>
                      <a:pt x="0" y="19966"/>
                    </a:lnTo>
                    <a:close/>
                    <a:moveTo>
                      <a:pt x="2137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9" name="AutoShape 55">
                <a:extLst>
                  <a:ext uri="{FF2B5EF4-FFF2-40B4-BE49-F238E27FC236}">
                    <a16:creationId xmlns:a16="http://schemas.microsoft.com/office/drawing/2014/main" id="{10CDAA90-9DC3-4E59-840F-6B9FA9DF2265}"/>
                  </a:ext>
                </a:extLst>
              </p:cNvPr>
              <p:cNvSpPr/>
              <p:nvPr/>
            </p:nvSpPr>
            <p:spPr bwMode="auto">
              <a:xfrm>
                <a:off x="7230257" y="249991"/>
                <a:ext cx="266010" cy="29261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743" y="0"/>
                    </a:moveTo>
                    <a:lnTo>
                      <a:pt x="21600" y="699"/>
                    </a:lnTo>
                    <a:lnTo>
                      <a:pt x="857" y="21600"/>
                    </a:lnTo>
                    <a:lnTo>
                      <a:pt x="0" y="20901"/>
                    </a:lnTo>
                    <a:close/>
                    <a:moveTo>
                      <a:pt x="20743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0" name="AutoShape 56">
                <a:extLst>
                  <a:ext uri="{FF2B5EF4-FFF2-40B4-BE49-F238E27FC236}">
                    <a16:creationId xmlns:a16="http://schemas.microsoft.com/office/drawing/2014/main" id="{1A9CF781-2E02-4DD6-AE88-1BF3BAD9D286}"/>
                  </a:ext>
                </a:extLst>
              </p:cNvPr>
              <p:cNvSpPr/>
              <p:nvPr/>
            </p:nvSpPr>
            <p:spPr bwMode="auto">
              <a:xfrm>
                <a:off x="7351735" y="604671"/>
                <a:ext cx="641971" cy="1480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0" y="21600"/>
                    </a:moveTo>
                    <a:lnTo>
                      <a:pt x="0" y="19584"/>
                    </a:lnTo>
                    <a:lnTo>
                      <a:pt x="21501" y="0"/>
                    </a:lnTo>
                    <a:lnTo>
                      <a:pt x="21600" y="2016"/>
                    </a:lnTo>
                    <a:close/>
                    <a:moveTo>
                      <a:pt x="100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1" name="AutoShape 57">
                <a:extLst>
                  <a:ext uri="{FF2B5EF4-FFF2-40B4-BE49-F238E27FC236}">
                    <a16:creationId xmlns:a16="http://schemas.microsoft.com/office/drawing/2014/main" id="{CA4CA9B0-2B57-41D0-B29B-0AD8BAC0C5AC}"/>
                  </a:ext>
                </a:extLst>
              </p:cNvPr>
              <p:cNvSpPr/>
              <p:nvPr/>
            </p:nvSpPr>
            <p:spPr bwMode="auto">
              <a:xfrm>
                <a:off x="5627989" y="2817875"/>
                <a:ext cx="61183" cy="93724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4950" y="0"/>
                    </a:moveTo>
                    <a:lnTo>
                      <a:pt x="21600" y="21583"/>
                    </a:lnTo>
                    <a:lnTo>
                      <a:pt x="16650" y="21600"/>
                    </a:lnTo>
                    <a:lnTo>
                      <a:pt x="0" y="17"/>
                    </a:lnTo>
                    <a:close/>
                    <a:moveTo>
                      <a:pt x="4950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2" name="AutoShape 58">
                <a:extLst>
                  <a:ext uri="{FF2B5EF4-FFF2-40B4-BE49-F238E27FC236}">
                    <a16:creationId xmlns:a16="http://schemas.microsoft.com/office/drawing/2014/main" id="{5D8B857A-2049-4624-9F3A-92E35E778148}"/>
                  </a:ext>
                </a:extLst>
              </p:cNvPr>
              <p:cNvSpPr/>
              <p:nvPr/>
            </p:nvSpPr>
            <p:spPr bwMode="auto">
              <a:xfrm>
                <a:off x="4975378" y="3676203"/>
                <a:ext cx="481479" cy="24650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81" y="0"/>
                    </a:moveTo>
                    <a:lnTo>
                      <a:pt x="21600" y="20486"/>
                    </a:lnTo>
                    <a:lnTo>
                      <a:pt x="21319" y="21600"/>
                    </a:lnTo>
                    <a:lnTo>
                      <a:pt x="0" y="1114"/>
                    </a:lnTo>
                    <a:close/>
                    <a:moveTo>
                      <a:pt x="28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3" name="AutoShape 59">
                <a:extLst>
                  <a:ext uri="{FF2B5EF4-FFF2-40B4-BE49-F238E27FC236}">
                    <a16:creationId xmlns:a16="http://schemas.microsoft.com/office/drawing/2014/main" id="{1017B4AD-AE75-4DE2-AE9A-869F29C45AA8}"/>
                  </a:ext>
                </a:extLst>
              </p:cNvPr>
              <p:cNvSpPr/>
              <p:nvPr/>
            </p:nvSpPr>
            <p:spPr bwMode="auto">
              <a:xfrm>
                <a:off x="4187987" y="3179649"/>
                <a:ext cx="453991" cy="29527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361" y="0"/>
                    </a:moveTo>
                    <a:lnTo>
                      <a:pt x="21600" y="20726"/>
                    </a:lnTo>
                    <a:lnTo>
                      <a:pt x="21239" y="21600"/>
                    </a:lnTo>
                    <a:lnTo>
                      <a:pt x="0" y="874"/>
                    </a:lnTo>
                    <a:close/>
                    <a:moveTo>
                      <a:pt x="36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4" name="AutoShape 60">
                <a:extLst>
                  <a:ext uri="{FF2B5EF4-FFF2-40B4-BE49-F238E27FC236}">
                    <a16:creationId xmlns:a16="http://schemas.microsoft.com/office/drawing/2014/main" id="{3F668BCE-BDC6-4947-AF82-6586750D9608}"/>
                  </a:ext>
                </a:extLst>
              </p:cNvPr>
              <p:cNvSpPr/>
              <p:nvPr/>
            </p:nvSpPr>
            <p:spPr bwMode="auto">
              <a:xfrm>
                <a:off x="5110156" y="4243691"/>
                <a:ext cx="421183" cy="44867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069" y="0"/>
                    </a:moveTo>
                    <a:lnTo>
                      <a:pt x="21600" y="466"/>
                    </a:lnTo>
                    <a:lnTo>
                      <a:pt x="531" y="21600"/>
                    </a:lnTo>
                    <a:lnTo>
                      <a:pt x="0" y="21134"/>
                    </a:lnTo>
                    <a:close/>
                    <a:moveTo>
                      <a:pt x="21069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5" name="AutoShape 61">
                <a:extLst>
                  <a:ext uri="{FF2B5EF4-FFF2-40B4-BE49-F238E27FC236}">
                    <a16:creationId xmlns:a16="http://schemas.microsoft.com/office/drawing/2014/main" id="{83BBA95C-6067-4969-ADAD-9BAA9EC8515C}"/>
                  </a:ext>
                </a:extLst>
              </p:cNvPr>
              <p:cNvSpPr/>
              <p:nvPr/>
            </p:nvSpPr>
            <p:spPr bwMode="auto">
              <a:xfrm>
                <a:off x="4414983" y="3789700"/>
                <a:ext cx="345812" cy="7164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821" y="21600"/>
                    </a:moveTo>
                    <a:lnTo>
                      <a:pt x="0" y="21421"/>
                    </a:lnTo>
                    <a:lnTo>
                      <a:pt x="20779" y="0"/>
                    </a:lnTo>
                    <a:lnTo>
                      <a:pt x="21600" y="179"/>
                    </a:lnTo>
                    <a:close/>
                    <a:moveTo>
                      <a:pt x="821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6" name="AutoShape 62">
                <a:extLst>
                  <a:ext uri="{FF2B5EF4-FFF2-40B4-BE49-F238E27FC236}">
                    <a16:creationId xmlns:a16="http://schemas.microsoft.com/office/drawing/2014/main" id="{B6D4DF43-3583-4864-8985-81A4DB7CA097}"/>
                  </a:ext>
                </a:extLst>
              </p:cNvPr>
              <p:cNvSpPr/>
              <p:nvPr/>
            </p:nvSpPr>
            <p:spPr bwMode="auto">
              <a:xfrm>
                <a:off x="4464638" y="4640933"/>
                <a:ext cx="323646" cy="13300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334" y="0"/>
                    </a:moveTo>
                    <a:lnTo>
                      <a:pt x="21600" y="19458"/>
                    </a:lnTo>
                    <a:lnTo>
                      <a:pt x="21266" y="21600"/>
                    </a:lnTo>
                    <a:lnTo>
                      <a:pt x="0" y="2142"/>
                    </a:lnTo>
                    <a:close/>
                    <a:moveTo>
                      <a:pt x="33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7" name="AutoShape 63">
                <a:extLst>
                  <a:ext uri="{FF2B5EF4-FFF2-40B4-BE49-F238E27FC236}">
                    <a16:creationId xmlns:a16="http://schemas.microsoft.com/office/drawing/2014/main" id="{353CB922-B253-46A5-9E6F-0A2ED06C61C8}"/>
                  </a:ext>
                </a:extLst>
              </p:cNvPr>
              <p:cNvSpPr/>
              <p:nvPr/>
            </p:nvSpPr>
            <p:spPr bwMode="auto">
              <a:xfrm>
                <a:off x="7351735" y="3881917"/>
                <a:ext cx="197735" cy="55773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469" y="0"/>
                    </a:moveTo>
                    <a:lnTo>
                      <a:pt x="21600" y="21426"/>
                    </a:lnTo>
                    <a:lnTo>
                      <a:pt x="20131" y="21600"/>
                    </a:lnTo>
                    <a:lnTo>
                      <a:pt x="0" y="174"/>
                    </a:lnTo>
                    <a:close/>
                    <a:moveTo>
                      <a:pt x="1469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8" name="AutoShape 64">
                <a:extLst>
                  <a:ext uri="{FF2B5EF4-FFF2-40B4-BE49-F238E27FC236}">
                    <a16:creationId xmlns:a16="http://schemas.microsoft.com/office/drawing/2014/main" id="{461014DC-7C4A-4B33-8C2D-C7882F7A2C49}"/>
                  </a:ext>
                </a:extLst>
              </p:cNvPr>
              <p:cNvSpPr/>
              <p:nvPr/>
            </p:nvSpPr>
            <p:spPr bwMode="auto">
              <a:xfrm>
                <a:off x="7805726" y="4513248"/>
                <a:ext cx="540888" cy="851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25" y="0"/>
                    </a:moveTo>
                    <a:lnTo>
                      <a:pt x="21600" y="3585"/>
                    </a:lnTo>
                    <a:lnTo>
                      <a:pt x="75" y="21600"/>
                    </a:lnTo>
                    <a:lnTo>
                      <a:pt x="0" y="18015"/>
                    </a:lnTo>
                    <a:close/>
                    <a:moveTo>
                      <a:pt x="2152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9" name="AutoShape 65">
                <a:extLst>
                  <a:ext uri="{FF2B5EF4-FFF2-40B4-BE49-F238E27FC236}">
                    <a16:creationId xmlns:a16="http://schemas.microsoft.com/office/drawing/2014/main" id="{44342307-31D6-424C-8FC3-5B8E05323116}"/>
                  </a:ext>
                </a:extLst>
              </p:cNvPr>
              <p:cNvSpPr/>
              <p:nvPr/>
            </p:nvSpPr>
            <p:spPr bwMode="auto">
              <a:xfrm>
                <a:off x="7791539" y="4726055"/>
                <a:ext cx="357341" cy="26601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517" y="0"/>
                    </a:moveTo>
                    <a:lnTo>
                      <a:pt x="21600" y="20647"/>
                    </a:lnTo>
                    <a:lnTo>
                      <a:pt x="21083" y="21600"/>
                    </a:lnTo>
                    <a:lnTo>
                      <a:pt x="0" y="953"/>
                    </a:lnTo>
                    <a:close/>
                    <a:moveTo>
                      <a:pt x="517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0" name="AutoShape 66">
                <a:extLst>
                  <a:ext uri="{FF2B5EF4-FFF2-40B4-BE49-F238E27FC236}">
                    <a16:creationId xmlns:a16="http://schemas.microsoft.com/office/drawing/2014/main" id="{A6844E2D-D88B-46D6-824B-0DEF0002AAFE}"/>
                  </a:ext>
                </a:extLst>
              </p:cNvPr>
              <p:cNvSpPr/>
              <p:nvPr/>
            </p:nvSpPr>
            <p:spPr bwMode="auto">
              <a:xfrm>
                <a:off x="6926119" y="4648026"/>
                <a:ext cx="491232" cy="8423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11" y="0"/>
                    </a:moveTo>
                    <a:lnTo>
                      <a:pt x="21600" y="3564"/>
                    </a:lnTo>
                    <a:lnTo>
                      <a:pt x="89" y="21600"/>
                    </a:lnTo>
                    <a:lnTo>
                      <a:pt x="0" y="18036"/>
                    </a:lnTo>
                    <a:close/>
                    <a:moveTo>
                      <a:pt x="2151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1" name="AutoShape 67">
                <a:extLst>
                  <a:ext uri="{FF2B5EF4-FFF2-40B4-BE49-F238E27FC236}">
                    <a16:creationId xmlns:a16="http://schemas.microsoft.com/office/drawing/2014/main" id="{F22DE657-F501-450C-8F3D-535BADE1A2E4}"/>
                  </a:ext>
                </a:extLst>
              </p:cNvPr>
              <p:cNvSpPr/>
              <p:nvPr/>
            </p:nvSpPr>
            <p:spPr bwMode="auto">
              <a:xfrm>
                <a:off x="7557450" y="3186743"/>
                <a:ext cx="407882" cy="13389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385" y="0"/>
                    </a:moveTo>
                    <a:lnTo>
                      <a:pt x="21600" y="2186"/>
                    </a:lnTo>
                    <a:lnTo>
                      <a:pt x="215" y="21600"/>
                    </a:lnTo>
                    <a:lnTo>
                      <a:pt x="0" y="19414"/>
                    </a:lnTo>
                    <a:close/>
                    <a:moveTo>
                      <a:pt x="2138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2" name="AutoShape 68">
                <a:extLst>
                  <a:ext uri="{FF2B5EF4-FFF2-40B4-BE49-F238E27FC236}">
                    <a16:creationId xmlns:a16="http://schemas.microsoft.com/office/drawing/2014/main" id="{16516D5D-29EA-4031-95AB-71065C655AFF}"/>
                  </a:ext>
                </a:extLst>
              </p:cNvPr>
              <p:cNvSpPr/>
              <p:nvPr/>
            </p:nvSpPr>
            <p:spPr bwMode="auto">
              <a:xfrm>
                <a:off x="7954691" y="1738762"/>
                <a:ext cx="465518" cy="4965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50" y="0"/>
                    </a:moveTo>
                    <a:lnTo>
                      <a:pt x="21600" y="6154"/>
                    </a:lnTo>
                    <a:lnTo>
                      <a:pt x="50" y="21600"/>
                    </a:lnTo>
                    <a:lnTo>
                      <a:pt x="0" y="15446"/>
                    </a:lnTo>
                    <a:close/>
                    <a:moveTo>
                      <a:pt x="21550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3" name="AutoShape 69">
                <a:extLst>
                  <a:ext uri="{FF2B5EF4-FFF2-40B4-BE49-F238E27FC236}">
                    <a16:creationId xmlns:a16="http://schemas.microsoft.com/office/drawing/2014/main" id="{1DF53941-1D8C-4DC3-87A3-93D8E082DC21}"/>
                  </a:ext>
                </a:extLst>
              </p:cNvPr>
              <p:cNvSpPr/>
              <p:nvPr/>
            </p:nvSpPr>
            <p:spPr bwMode="auto">
              <a:xfrm>
                <a:off x="7316267" y="2136890"/>
                <a:ext cx="324533" cy="101793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699" y="0"/>
                    </a:moveTo>
                    <a:lnTo>
                      <a:pt x="21600" y="88"/>
                    </a:lnTo>
                    <a:lnTo>
                      <a:pt x="901" y="21600"/>
                    </a:lnTo>
                    <a:lnTo>
                      <a:pt x="0" y="21512"/>
                    </a:lnTo>
                    <a:close/>
                    <a:moveTo>
                      <a:pt x="20699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4" name="AutoShape 71">
                <a:extLst>
                  <a:ext uri="{FF2B5EF4-FFF2-40B4-BE49-F238E27FC236}">
                    <a16:creationId xmlns:a16="http://schemas.microsoft.com/office/drawing/2014/main" id="{2D6A28A2-84D4-481D-9A9F-69741E38D174}"/>
                  </a:ext>
                </a:extLst>
              </p:cNvPr>
              <p:cNvSpPr/>
              <p:nvPr/>
            </p:nvSpPr>
            <p:spPr bwMode="auto">
              <a:xfrm>
                <a:off x="8082376" y="3271867"/>
                <a:ext cx="91330" cy="4814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8316" y="21600"/>
                    </a:moveTo>
                    <a:lnTo>
                      <a:pt x="0" y="109"/>
                    </a:lnTo>
                    <a:lnTo>
                      <a:pt x="3284" y="0"/>
                    </a:lnTo>
                    <a:lnTo>
                      <a:pt x="21600" y="21491"/>
                    </a:lnTo>
                    <a:close/>
                    <a:moveTo>
                      <a:pt x="18316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5" name="AutoShape 72">
                <a:extLst>
                  <a:ext uri="{FF2B5EF4-FFF2-40B4-BE49-F238E27FC236}">
                    <a16:creationId xmlns:a16="http://schemas.microsoft.com/office/drawing/2014/main" id="{C80D7B73-17BE-49E9-B67A-DE4F1DC4EFA7}"/>
                  </a:ext>
                </a:extLst>
              </p:cNvPr>
              <p:cNvSpPr/>
              <p:nvPr/>
            </p:nvSpPr>
            <p:spPr bwMode="auto">
              <a:xfrm>
                <a:off x="7727696" y="3881917"/>
                <a:ext cx="394582" cy="57458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956" y="0"/>
                    </a:moveTo>
                    <a:lnTo>
                      <a:pt x="21600" y="298"/>
                    </a:lnTo>
                    <a:lnTo>
                      <a:pt x="644" y="21600"/>
                    </a:lnTo>
                    <a:lnTo>
                      <a:pt x="0" y="21302"/>
                    </a:lnTo>
                    <a:close/>
                    <a:moveTo>
                      <a:pt x="20956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6" name="AutoShape 73">
                <a:extLst>
                  <a:ext uri="{FF2B5EF4-FFF2-40B4-BE49-F238E27FC236}">
                    <a16:creationId xmlns:a16="http://schemas.microsoft.com/office/drawing/2014/main" id="{C5C9C053-98F6-4F8D-84E7-0B91EE520397}"/>
                  </a:ext>
                </a:extLst>
              </p:cNvPr>
              <p:cNvSpPr/>
              <p:nvPr/>
            </p:nvSpPr>
            <p:spPr bwMode="auto">
              <a:xfrm>
                <a:off x="7805726" y="674721"/>
                <a:ext cx="283744" cy="419408"/>
              </a:xfrm>
              <a:custGeom>
                <a:avLst/>
                <a:gdLst/>
                <a:ahLst/>
                <a:cxnLst/>
                <a:rect l="0" t="0" r="r" b="b"/>
                <a:pathLst>
                  <a:path w="21378" h="21524">
                    <a:moveTo>
                      <a:pt x="801" y="21524"/>
                    </a:moveTo>
                    <a:cubicBezTo>
                      <a:pt x="650" y="21524"/>
                      <a:pt x="496" y="21495"/>
                      <a:pt x="360" y="21433"/>
                    </a:cubicBezTo>
                    <a:cubicBezTo>
                      <a:pt x="-10" y="21266"/>
                      <a:pt x="-111" y="20927"/>
                      <a:pt x="133" y="20675"/>
                    </a:cubicBezTo>
                    <a:lnTo>
                      <a:pt x="19907" y="246"/>
                    </a:lnTo>
                    <a:cubicBezTo>
                      <a:pt x="20152" y="-7"/>
                      <a:pt x="20649" y="-76"/>
                      <a:pt x="21018" y="91"/>
                    </a:cubicBezTo>
                    <a:cubicBezTo>
                      <a:pt x="21387" y="257"/>
                      <a:pt x="21489" y="597"/>
                      <a:pt x="21245" y="849"/>
                    </a:cubicBezTo>
                    <a:lnTo>
                      <a:pt x="1471" y="21278"/>
                    </a:lnTo>
                    <a:cubicBezTo>
                      <a:pt x="1316" y="21438"/>
                      <a:pt x="1061" y="21524"/>
                      <a:pt x="801" y="21524"/>
                    </a:cubicBezTo>
                    <a:close/>
                    <a:moveTo>
                      <a:pt x="801" y="2152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7" name="AutoShape 74">
                <a:extLst>
                  <a:ext uri="{FF2B5EF4-FFF2-40B4-BE49-F238E27FC236}">
                    <a16:creationId xmlns:a16="http://schemas.microsoft.com/office/drawing/2014/main" id="{3E962899-FAE4-4591-8D14-4341CB90A785}"/>
                  </a:ext>
                </a:extLst>
              </p:cNvPr>
              <p:cNvSpPr/>
              <p:nvPr/>
            </p:nvSpPr>
            <p:spPr bwMode="auto">
              <a:xfrm>
                <a:off x="7309173" y="930978"/>
                <a:ext cx="397242" cy="191527"/>
              </a:xfrm>
              <a:custGeom>
                <a:avLst/>
                <a:gdLst/>
                <a:ahLst/>
                <a:cxnLst/>
                <a:rect l="0" t="0" r="r" b="b"/>
                <a:pathLst>
                  <a:path w="21441" h="21434">
                    <a:moveTo>
                      <a:pt x="20866" y="21434"/>
                    </a:moveTo>
                    <a:cubicBezTo>
                      <a:pt x="20786" y="21434"/>
                      <a:pt x="20706" y="21400"/>
                      <a:pt x="20629" y="21328"/>
                    </a:cubicBezTo>
                    <a:lnTo>
                      <a:pt x="337" y="2276"/>
                    </a:lnTo>
                    <a:cubicBezTo>
                      <a:pt x="48" y="2005"/>
                      <a:pt x="-80" y="1299"/>
                      <a:pt x="51" y="700"/>
                    </a:cubicBezTo>
                    <a:cubicBezTo>
                      <a:pt x="182" y="101"/>
                      <a:pt x="521" y="-166"/>
                      <a:pt x="811" y="107"/>
                    </a:cubicBezTo>
                    <a:lnTo>
                      <a:pt x="21103" y="19159"/>
                    </a:lnTo>
                    <a:cubicBezTo>
                      <a:pt x="21392" y="19430"/>
                      <a:pt x="21520" y="20135"/>
                      <a:pt x="21389" y="20735"/>
                    </a:cubicBezTo>
                    <a:cubicBezTo>
                      <a:pt x="21293" y="21174"/>
                      <a:pt x="21084" y="21434"/>
                      <a:pt x="20866" y="21434"/>
                    </a:cubicBezTo>
                    <a:close/>
                    <a:moveTo>
                      <a:pt x="20866" y="2143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8" name="AutoShape 75">
                <a:extLst>
                  <a:ext uri="{FF2B5EF4-FFF2-40B4-BE49-F238E27FC236}">
                    <a16:creationId xmlns:a16="http://schemas.microsoft.com/office/drawing/2014/main" id="{69D92E2A-200D-4715-999F-1D2257B207EF}"/>
                  </a:ext>
                </a:extLst>
              </p:cNvPr>
              <p:cNvSpPr/>
              <p:nvPr/>
            </p:nvSpPr>
            <p:spPr bwMode="auto">
              <a:xfrm>
                <a:off x="7699322" y="1207629"/>
                <a:ext cx="85123" cy="382168"/>
              </a:xfrm>
              <a:custGeom>
                <a:avLst/>
                <a:gdLst/>
                <a:ahLst/>
                <a:cxnLst/>
                <a:rect l="0" t="0" r="r" b="b"/>
                <a:pathLst>
                  <a:path w="21176" h="21552">
                    <a:moveTo>
                      <a:pt x="2652" y="21552"/>
                    </a:moveTo>
                    <a:cubicBezTo>
                      <a:pt x="2498" y="21552"/>
                      <a:pt x="2343" y="21549"/>
                      <a:pt x="2188" y="21543"/>
                    </a:cubicBezTo>
                    <a:cubicBezTo>
                      <a:pt x="750" y="21485"/>
                      <a:pt x="-212" y="21175"/>
                      <a:pt x="40" y="20849"/>
                    </a:cubicBezTo>
                    <a:lnTo>
                      <a:pt x="15921" y="494"/>
                    </a:lnTo>
                    <a:cubicBezTo>
                      <a:pt x="16177" y="168"/>
                      <a:pt x="17559" y="-48"/>
                      <a:pt x="18988" y="9"/>
                    </a:cubicBezTo>
                    <a:cubicBezTo>
                      <a:pt x="20426" y="66"/>
                      <a:pt x="21388" y="377"/>
                      <a:pt x="21136" y="702"/>
                    </a:cubicBezTo>
                    <a:lnTo>
                      <a:pt x="5255" y="21057"/>
                    </a:lnTo>
                    <a:cubicBezTo>
                      <a:pt x="5029" y="21347"/>
                      <a:pt x="3912" y="21552"/>
                      <a:pt x="2652" y="21552"/>
                    </a:cubicBezTo>
                    <a:close/>
                    <a:moveTo>
                      <a:pt x="2652" y="2155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9" name="AutoShape 76">
                <a:extLst>
                  <a:ext uri="{FF2B5EF4-FFF2-40B4-BE49-F238E27FC236}">
                    <a16:creationId xmlns:a16="http://schemas.microsoft.com/office/drawing/2014/main" id="{46C6F706-ED76-4BAA-BDC1-2A4E05FC0431}"/>
                  </a:ext>
                </a:extLst>
              </p:cNvPr>
              <p:cNvSpPr/>
              <p:nvPr/>
            </p:nvSpPr>
            <p:spPr bwMode="auto">
              <a:xfrm>
                <a:off x="8330653" y="604671"/>
                <a:ext cx="397242" cy="396355"/>
              </a:xfrm>
              <a:custGeom>
                <a:avLst/>
                <a:gdLst/>
                <a:ahLst/>
                <a:cxnLst/>
                <a:rect l="0" t="0" r="r" b="b"/>
                <a:pathLst>
                  <a:path w="21488" h="21544">
                    <a:moveTo>
                      <a:pt x="20912" y="21544"/>
                    </a:moveTo>
                    <a:cubicBezTo>
                      <a:pt x="20765" y="21544"/>
                      <a:pt x="20618" y="21488"/>
                      <a:pt x="20505" y="21375"/>
                    </a:cubicBezTo>
                    <a:lnTo>
                      <a:pt x="169" y="985"/>
                    </a:lnTo>
                    <a:cubicBezTo>
                      <a:pt x="-56" y="760"/>
                      <a:pt x="-56" y="394"/>
                      <a:pt x="169" y="169"/>
                    </a:cubicBezTo>
                    <a:cubicBezTo>
                      <a:pt x="394" y="-56"/>
                      <a:pt x="758" y="-56"/>
                      <a:pt x="983" y="169"/>
                    </a:cubicBezTo>
                    <a:lnTo>
                      <a:pt x="21319" y="20559"/>
                    </a:lnTo>
                    <a:cubicBezTo>
                      <a:pt x="21544" y="20784"/>
                      <a:pt x="21544" y="21150"/>
                      <a:pt x="21319" y="21375"/>
                    </a:cubicBezTo>
                    <a:cubicBezTo>
                      <a:pt x="21207" y="21488"/>
                      <a:pt x="21060" y="21544"/>
                      <a:pt x="20912" y="21544"/>
                    </a:cubicBezTo>
                    <a:close/>
                    <a:moveTo>
                      <a:pt x="20912" y="2154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0" name="AutoShape 77">
                <a:extLst>
                  <a:ext uri="{FF2B5EF4-FFF2-40B4-BE49-F238E27FC236}">
                    <a16:creationId xmlns:a16="http://schemas.microsoft.com/office/drawing/2014/main" id="{7E06B052-1A9C-46CE-8475-40300C3E9D0A}"/>
                  </a:ext>
                </a:extLst>
              </p:cNvPr>
              <p:cNvSpPr/>
              <p:nvPr/>
            </p:nvSpPr>
            <p:spPr bwMode="auto">
              <a:xfrm>
                <a:off x="8273904" y="121420"/>
                <a:ext cx="176454" cy="220788"/>
              </a:xfrm>
              <a:custGeom>
                <a:avLst/>
                <a:gdLst/>
                <a:ahLst/>
                <a:cxnLst/>
                <a:rect l="0" t="0" r="r" b="b"/>
                <a:pathLst>
                  <a:path w="21274" h="21467">
                    <a:moveTo>
                      <a:pt x="1276" y="21467"/>
                    </a:moveTo>
                    <a:cubicBezTo>
                      <a:pt x="1000" y="21467"/>
                      <a:pt x="722" y="21395"/>
                      <a:pt x="488" y="21245"/>
                    </a:cubicBezTo>
                    <a:cubicBezTo>
                      <a:pt x="-66" y="20891"/>
                      <a:pt x="-163" y="20238"/>
                      <a:pt x="273" y="19786"/>
                    </a:cubicBezTo>
                    <a:lnTo>
                      <a:pt x="18994" y="397"/>
                    </a:lnTo>
                    <a:cubicBezTo>
                      <a:pt x="19430" y="-54"/>
                      <a:pt x="20233" y="-133"/>
                      <a:pt x="20786" y="222"/>
                    </a:cubicBezTo>
                    <a:cubicBezTo>
                      <a:pt x="21340" y="576"/>
                      <a:pt x="21437" y="1229"/>
                      <a:pt x="21001" y="1680"/>
                    </a:cubicBezTo>
                    <a:lnTo>
                      <a:pt x="2280" y="21070"/>
                    </a:lnTo>
                    <a:cubicBezTo>
                      <a:pt x="2029" y="21331"/>
                      <a:pt x="1654" y="21467"/>
                      <a:pt x="1276" y="21467"/>
                    </a:cubicBezTo>
                    <a:close/>
                    <a:moveTo>
                      <a:pt x="1276" y="2146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1" name="AutoShape 81">
                <a:extLst>
                  <a:ext uri="{FF2B5EF4-FFF2-40B4-BE49-F238E27FC236}">
                    <a16:creationId xmlns:a16="http://schemas.microsoft.com/office/drawing/2014/main" id="{074CA565-F952-40EA-8F2B-EDA0EEFACC07}"/>
                  </a:ext>
                </a:extLst>
              </p:cNvPr>
              <p:cNvSpPr/>
              <p:nvPr/>
            </p:nvSpPr>
            <p:spPr bwMode="auto">
              <a:xfrm>
                <a:off x="4769663" y="2491570"/>
                <a:ext cx="510740" cy="48769"/>
              </a:xfrm>
              <a:custGeom>
                <a:avLst/>
                <a:gdLst/>
                <a:ahLst/>
                <a:cxnLst/>
                <a:rect l="0" t="0" r="r" b="b"/>
                <a:pathLst>
                  <a:path w="21573" h="21486">
                    <a:moveTo>
                      <a:pt x="449" y="21486"/>
                    </a:moveTo>
                    <a:cubicBezTo>
                      <a:pt x="213" y="21486"/>
                      <a:pt x="14" y="19595"/>
                      <a:pt x="0" y="17149"/>
                    </a:cubicBezTo>
                    <a:cubicBezTo>
                      <a:pt x="-14" y="14610"/>
                      <a:pt x="175" y="12431"/>
                      <a:pt x="423" y="12284"/>
                    </a:cubicBezTo>
                    <a:lnTo>
                      <a:pt x="21097" y="6"/>
                    </a:lnTo>
                    <a:cubicBezTo>
                      <a:pt x="21347" y="-114"/>
                      <a:pt x="21558" y="1798"/>
                      <a:pt x="21572" y="4337"/>
                    </a:cubicBezTo>
                    <a:cubicBezTo>
                      <a:pt x="21586" y="6875"/>
                      <a:pt x="21397" y="9055"/>
                      <a:pt x="21149" y="9202"/>
                    </a:cubicBezTo>
                    <a:lnTo>
                      <a:pt x="475" y="21480"/>
                    </a:lnTo>
                    <a:cubicBezTo>
                      <a:pt x="466" y="21483"/>
                      <a:pt x="458" y="21486"/>
                      <a:pt x="449" y="21486"/>
                    </a:cubicBezTo>
                    <a:close/>
                    <a:moveTo>
                      <a:pt x="449" y="2148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2" name="AutoShape 82">
                <a:extLst>
                  <a:ext uri="{FF2B5EF4-FFF2-40B4-BE49-F238E27FC236}">
                    <a16:creationId xmlns:a16="http://schemas.microsoft.com/office/drawing/2014/main" id="{792EBE87-6856-42AC-8DAF-2812433A4B61}"/>
                  </a:ext>
                </a:extLst>
              </p:cNvPr>
              <p:cNvSpPr/>
              <p:nvPr/>
            </p:nvSpPr>
            <p:spPr bwMode="auto">
              <a:xfrm>
                <a:off x="4698727" y="2590881"/>
                <a:ext cx="85123" cy="808671"/>
              </a:xfrm>
              <a:custGeom>
                <a:avLst/>
                <a:gdLst/>
                <a:ahLst/>
                <a:cxnLst/>
                <a:rect l="0" t="0" r="r" b="b"/>
                <a:pathLst>
                  <a:path w="21379" h="21588">
                    <a:moveTo>
                      <a:pt x="18705" y="21588"/>
                    </a:moveTo>
                    <a:cubicBezTo>
                      <a:pt x="17328" y="21588"/>
                      <a:pt x="16158" y="21475"/>
                      <a:pt x="16044" y="21327"/>
                    </a:cubicBezTo>
                    <a:lnTo>
                      <a:pt x="9" y="307"/>
                    </a:lnTo>
                    <a:cubicBezTo>
                      <a:pt x="-110" y="150"/>
                      <a:pt x="986" y="13"/>
                      <a:pt x="2457" y="1"/>
                    </a:cubicBezTo>
                    <a:cubicBezTo>
                      <a:pt x="3927" y="-12"/>
                      <a:pt x="5217" y="104"/>
                      <a:pt x="5336" y="261"/>
                    </a:cubicBezTo>
                    <a:lnTo>
                      <a:pt x="21371" y="21281"/>
                    </a:lnTo>
                    <a:cubicBezTo>
                      <a:pt x="21490" y="21437"/>
                      <a:pt x="20394" y="21574"/>
                      <a:pt x="18923" y="21587"/>
                    </a:cubicBezTo>
                    <a:cubicBezTo>
                      <a:pt x="18851" y="21588"/>
                      <a:pt x="18778" y="21588"/>
                      <a:pt x="18705" y="21588"/>
                    </a:cubicBezTo>
                    <a:close/>
                    <a:moveTo>
                      <a:pt x="18705" y="21588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3" name="AutoShape 83">
                <a:extLst>
                  <a:ext uri="{FF2B5EF4-FFF2-40B4-BE49-F238E27FC236}">
                    <a16:creationId xmlns:a16="http://schemas.microsoft.com/office/drawing/2014/main" id="{FB67BB65-289E-4CBF-BAD1-4E1C836AEE87}"/>
                  </a:ext>
                </a:extLst>
              </p:cNvPr>
              <p:cNvSpPr/>
              <p:nvPr/>
            </p:nvSpPr>
            <p:spPr bwMode="auto">
              <a:xfrm>
                <a:off x="4152519" y="2569600"/>
                <a:ext cx="503646" cy="454878"/>
              </a:xfrm>
              <a:custGeom>
                <a:avLst/>
                <a:gdLst/>
                <a:ahLst/>
                <a:cxnLst/>
                <a:rect l="0" t="0" r="r" b="b"/>
                <a:pathLst>
                  <a:path w="21499" h="21544">
                    <a:moveTo>
                      <a:pt x="448" y="21544"/>
                    </a:moveTo>
                    <a:cubicBezTo>
                      <a:pt x="325" y="21544"/>
                      <a:pt x="203" y="21488"/>
                      <a:pt x="114" y="21379"/>
                    </a:cubicBezTo>
                    <a:cubicBezTo>
                      <a:pt x="-51" y="21175"/>
                      <a:pt x="-36" y="20860"/>
                      <a:pt x="148" y="20677"/>
                    </a:cubicBezTo>
                    <a:lnTo>
                      <a:pt x="20751" y="128"/>
                    </a:lnTo>
                    <a:cubicBezTo>
                      <a:pt x="20935" y="-56"/>
                      <a:pt x="21218" y="-39"/>
                      <a:pt x="21384" y="165"/>
                    </a:cubicBezTo>
                    <a:cubicBezTo>
                      <a:pt x="21549" y="370"/>
                      <a:pt x="21534" y="684"/>
                      <a:pt x="21350" y="867"/>
                    </a:cubicBezTo>
                    <a:lnTo>
                      <a:pt x="747" y="21417"/>
                    </a:lnTo>
                    <a:cubicBezTo>
                      <a:pt x="662" y="21502"/>
                      <a:pt x="555" y="21544"/>
                      <a:pt x="448" y="21544"/>
                    </a:cubicBezTo>
                    <a:close/>
                    <a:moveTo>
                      <a:pt x="448" y="2154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4" name="AutoShape 84">
                <a:extLst>
                  <a:ext uri="{FF2B5EF4-FFF2-40B4-BE49-F238E27FC236}">
                    <a16:creationId xmlns:a16="http://schemas.microsoft.com/office/drawing/2014/main" id="{32F974E7-9F6E-474C-A9A4-C7A3741670B9}"/>
                  </a:ext>
                </a:extLst>
              </p:cNvPr>
              <p:cNvSpPr/>
              <p:nvPr/>
            </p:nvSpPr>
            <p:spPr bwMode="auto">
              <a:xfrm>
                <a:off x="6663655" y="3718764"/>
                <a:ext cx="277538" cy="256257"/>
              </a:xfrm>
              <a:custGeom>
                <a:avLst/>
                <a:gdLst/>
                <a:ahLst/>
                <a:cxnLst/>
                <a:rect l="0" t="0" r="r" b="b"/>
                <a:pathLst>
                  <a:path w="21423" h="21504">
                    <a:moveTo>
                      <a:pt x="804" y="21504"/>
                    </a:moveTo>
                    <a:cubicBezTo>
                      <a:pt x="587" y="21504"/>
                      <a:pt x="370" y="21409"/>
                      <a:pt x="212" y="21222"/>
                    </a:cubicBezTo>
                    <a:cubicBezTo>
                      <a:pt x="-88" y="20868"/>
                      <a:pt x="-67" y="20316"/>
                      <a:pt x="260" y="19990"/>
                    </a:cubicBezTo>
                    <a:lnTo>
                      <a:pt x="20076" y="230"/>
                    </a:lnTo>
                    <a:cubicBezTo>
                      <a:pt x="20403" y="-96"/>
                      <a:pt x="20910" y="-73"/>
                      <a:pt x="21212" y="283"/>
                    </a:cubicBezTo>
                    <a:cubicBezTo>
                      <a:pt x="21512" y="637"/>
                      <a:pt x="21490" y="1188"/>
                      <a:pt x="21163" y="1514"/>
                    </a:cubicBezTo>
                    <a:lnTo>
                      <a:pt x="1346" y="21275"/>
                    </a:lnTo>
                    <a:cubicBezTo>
                      <a:pt x="1192" y="21428"/>
                      <a:pt x="998" y="21504"/>
                      <a:pt x="804" y="21504"/>
                    </a:cubicBezTo>
                    <a:close/>
                    <a:moveTo>
                      <a:pt x="804" y="2150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5" name="AutoShape 85">
                <a:extLst>
                  <a:ext uri="{FF2B5EF4-FFF2-40B4-BE49-F238E27FC236}">
                    <a16:creationId xmlns:a16="http://schemas.microsoft.com/office/drawing/2014/main" id="{FE1D3BBA-7210-4567-B3A5-E413BAEEE165}"/>
                  </a:ext>
                </a:extLst>
              </p:cNvPr>
              <p:cNvSpPr/>
              <p:nvPr/>
            </p:nvSpPr>
            <p:spPr bwMode="auto">
              <a:xfrm>
                <a:off x="5982670" y="4023789"/>
                <a:ext cx="493005" cy="56749"/>
              </a:xfrm>
              <a:custGeom>
                <a:avLst/>
                <a:gdLst/>
                <a:ahLst/>
                <a:cxnLst/>
                <a:rect l="0" t="0" r="r" b="b"/>
                <a:pathLst>
                  <a:path w="21564" h="21434">
                    <a:moveTo>
                      <a:pt x="21100" y="21434"/>
                    </a:moveTo>
                    <a:cubicBezTo>
                      <a:pt x="21088" y="21434"/>
                      <a:pt x="21076" y="21431"/>
                      <a:pt x="21064" y="21423"/>
                    </a:cubicBezTo>
                    <a:lnTo>
                      <a:pt x="430" y="8008"/>
                    </a:lnTo>
                    <a:cubicBezTo>
                      <a:pt x="174" y="7843"/>
                      <a:pt x="-18" y="5916"/>
                      <a:pt x="1" y="3709"/>
                    </a:cubicBezTo>
                    <a:cubicBezTo>
                      <a:pt x="20" y="1504"/>
                      <a:pt x="242" y="-166"/>
                      <a:pt x="500" y="13"/>
                    </a:cubicBezTo>
                    <a:lnTo>
                      <a:pt x="21134" y="13425"/>
                    </a:lnTo>
                    <a:cubicBezTo>
                      <a:pt x="21390" y="13591"/>
                      <a:pt x="21582" y="15518"/>
                      <a:pt x="21563" y="17725"/>
                    </a:cubicBezTo>
                    <a:cubicBezTo>
                      <a:pt x="21545" y="19833"/>
                      <a:pt x="21340" y="21434"/>
                      <a:pt x="21100" y="21434"/>
                    </a:cubicBezTo>
                    <a:close/>
                    <a:moveTo>
                      <a:pt x="21100" y="2143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6" name="AutoShape 86">
                <a:extLst>
                  <a:ext uri="{FF2B5EF4-FFF2-40B4-BE49-F238E27FC236}">
                    <a16:creationId xmlns:a16="http://schemas.microsoft.com/office/drawing/2014/main" id="{ADED8A5B-4674-441F-A528-4E61D0A4258D}"/>
                  </a:ext>
                </a:extLst>
              </p:cNvPr>
              <p:cNvSpPr/>
              <p:nvPr/>
            </p:nvSpPr>
            <p:spPr bwMode="auto">
              <a:xfrm>
                <a:off x="4918629" y="2732753"/>
                <a:ext cx="503646" cy="709361"/>
              </a:xfrm>
              <a:custGeom>
                <a:avLst/>
                <a:gdLst/>
                <a:ahLst/>
                <a:cxnLst/>
                <a:rect l="0" t="0" r="r" b="b"/>
                <a:pathLst>
                  <a:path w="21477" h="21556">
                    <a:moveTo>
                      <a:pt x="453" y="21556"/>
                    </a:moveTo>
                    <a:cubicBezTo>
                      <a:pt x="363" y="21556"/>
                      <a:pt x="272" y="21537"/>
                      <a:pt x="193" y="21498"/>
                    </a:cubicBezTo>
                    <a:cubicBezTo>
                      <a:pt x="-12" y="21395"/>
                      <a:pt x="-62" y="21193"/>
                      <a:pt x="82" y="21047"/>
                    </a:cubicBezTo>
                    <a:lnTo>
                      <a:pt x="20651" y="138"/>
                    </a:lnTo>
                    <a:cubicBezTo>
                      <a:pt x="20795" y="-8"/>
                      <a:pt x="21078" y="-44"/>
                      <a:pt x="21283" y="59"/>
                    </a:cubicBezTo>
                    <a:cubicBezTo>
                      <a:pt x="21488" y="161"/>
                      <a:pt x="21538" y="363"/>
                      <a:pt x="21394" y="509"/>
                    </a:cubicBezTo>
                    <a:lnTo>
                      <a:pt x="825" y="21418"/>
                    </a:lnTo>
                    <a:cubicBezTo>
                      <a:pt x="737" y="21508"/>
                      <a:pt x="596" y="21556"/>
                      <a:pt x="453" y="21556"/>
                    </a:cubicBezTo>
                    <a:close/>
                    <a:moveTo>
                      <a:pt x="453" y="2155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7" name="AutoShape 88">
                <a:extLst>
                  <a:ext uri="{FF2B5EF4-FFF2-40B4-BE49-F238E27FC236}">
                    <a16:creationId xmlns:a16="http://schemas.microsoft.com/office/drawing/2014/main" id="{6483B034-4B37-465B-9304-89F8649A7178}"/>
                  </a:ext>
                </a:extLst>
              </p:cNvPr>
              <p:cNvSpPr/>
              <p:nvPr/>
            </p:nvSpPr>
            <p:spPr bwMode="auto">
              <a:xfrm>
                <a:off x="8160406" y="2413541"/>
                <a:ext cx="531134" cy="652612"/>
              </a:xfrm>
              <a:custGeom>
                <a:avLst/>
                <a:gdLst/>
                <a:ahLst/>
                <a:cxnLst/>
                <a:rect l="0" t="0" r="r" b="b"/>
                <a:pathLst>
                  <a:path w="21493" h="21556">
                    <a:moveTo>
                      <a:pt x="429" y="21556"/>
                    </a:moveTo>
                    <a:cubicBezTo>
                      <a:pt x="334" y="21556"/>
                      <a:pt x="239" y="21530"/>
                      <a:pt x="159" y="21478"/>
                    </a:cubicBezTo>
                    <a:cubicBezTo>
                      <a:pt x="-25" y="21356"/>
                      <a:pt x="-54" y="21134"/>
                      <a:pt x="95" y="20984"/>
                    </a:cubicBezTo>
                    <a:lnTo>
                      <a:pt x="20728" y="131"/>
                    </a:lnTo>
                    <a:cubicBezTo>
                      <a:pt x="20877" y="-20"/>
                      <a:pt x="21149" y="-44"/>
                      <a:pt x="21333" y="78"/>
                    </a:cubicBezTo>
                    <a:cubicBezTo>
                      <a:pt x="21518" y="200"/>
                      <a:pt x="21546" y="422"/>
                      <a:pt x="21397" y="572"/>
                    </a:cubicBezTo>
                    <a:lnTo>
                      <a:pt x="764" y="21425"/>
                    </a:lnTo>
                    <a:cubicBezTo>
                      <a:pt x="679" y="21511"/>
                      <a:pt x="554" y="21556"/>
                      <a:pt x="429" y="21556"/>
                    </a:cubicBezTo>
                    <a:close/>
                    <a:moveTo>
                      <a:pt x="429" y="2155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8" name="AutoShape 89">
                <a:extLst>
                  <a:ext uri="{FF2B5EF4-FFF2-40B4-BE49-F238E27FC236}">
                    <a16:creationId xmlns:a16="http://schemas.microsoft.com/office/drawing/2014/main" id="{EC0470E6-6081-45C1-9260-00E32966AFDD}"/>
                  </a:ext>
                </a:extLst>
              </p:cNvPr>
              <p:cNvSpPr/>
              <p:nvPr/>
            </p:nvSpPr>
            <p:spPr bwMode="auto">
              <a:xfrm>
                <a:off x="8188780" y="3186743"/>
                <a:ext cx="453104" cy="213695"/>
              </a:xfrm>
              <a:custGeom>
                <a:avLst/>
                <a:gdLst/>
                <a:ahLst/>
                <a:cxnLst/>
                <a:rect l="0" t="0" r="r" b="b"/>
                <a:pathLst>
                  <a:path w="21459" h="21452">
                    <a:moveTo>
                      <a:pt x="20947" y="21452"/>
                    </a:moveTo>
                    <a:cubicBezTo>
                      <a:pt x="20877" y="21452"/>
                      <a:pt x="20806" y="21422"/>
                      <a:pt x="20738" y="21358"/>
                    </a:cubicBezTo>
                    <a:lnTo>
                      <a:pt x="301" y="2052"/>
                    </a:lnTo>
                    <a:cubicBezTo>
                      <a:pt x="44" y="1808"/>
                      <a:pt x="-71" y="1173"/>
                      <a:pt x="45" y="633"/>
                    </a:cubicBezTo>
                    <a:cubicBezTo>
                      <a:pt x="160" y="93"/>
                      <a:pt x="464" y="-148"/>
                      <a:pt x="720" y="95"/>
                    </a:cubicBezTo>
                    <a:lnTo>
                      <a:pt x="21157" y="19401"/>
                    </a:lnTo>
                    <a:cubicBezTo>
                      <a:pt x="21414" y="19644"/>
                      <a:pt x="21529" y="20279"/>
                      <a:pt x="21413" y="20819"/>
                    </a:cubicBezTo>
                    <a:cubicBezTo>
                      <a:pt x="21328" y="21217"/>
                      <a:pt x="21142" y="21452"/>
                      <a:pt x="20947" y="21452"/>
                    </a:cubicBezTo>
                    <a:close/>
                    <a:moveTo>
                      <a:pt x="20947" y="2145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9" name="AutoShape 90">
                <a:extLst>
                  <a:ext uri="{FF2B5EF4-FFF2-40B4-BE49-F238E27FC236}">
                    <a16:creationId xmlns:a16="http://schemas.microsoft.com/office/drawing/2014/main" id="{63AE791B-1100-4E29-99C0-2B22FD44A4EA}"/>
                  </a:ext>
                </a:extLst>
              </p:cNvPr>
              <p:cNvSpPr/>
              <p:nvPr/>
            </p:nvSpPr>
            <p:spPr bwMode="auto">
              <a:xfrm>
                <a:off x="8217155" y="3505955"/>
                <a:ext cx="422956" cy="284631"/>
              </a:xfrm>
              <a:custGeom>
                <a:avLst/>
                <a:gdLst/>
                <a:ahLst/>
                <a:cxnLst/>
                <a:rect l="0" t="0" r="r" b="b"/>
                <a:pathLst>
                  <a:path w="21453" h="21491">
                    <a:moveTo>
                      <a:pt x="528" y="21491"/>
                    </a:moveTo>
                    <a:cubicBezTo>
                      <a:pt x="356" y="21491"/>
                      <a:pt x="188" y="21366"/>
                      <a:pt x="87" y="21136"/>
                    </a:cubicBezTo>
                    <a:cubicBezTo>
                      <a:pt x="-73" y="20772"/>
                      <a:pt x="-5" y="20285"/>
                      <a:pt x="239" y="20047"/>
                    </a:cubicBezTo>
                    <a:lnTo>
                      <a:pt x="20637" y="128"/>
                    </a:lnTo>
                    <a:cubicBezTo>
                      <a:pt x="20881" y="-109"/>
                      <a:pt x="21208" y="-9"/>
                      <a:pt x="21367" y="355"/>
                    </a:cubicBezTo>
                    <a:cubicBezTo>
                      <a:pt x="21527" y="718"/>
                      <a:pt x="21459" y="1205"/>
                      <a:pt x="21215" y="1443"/>
                    </a:cubicBezTo>
                    <a:lnTo>
                      <a:pt x="817" y="21363"/>
                    </a:lnTo>
                    <a:cubicBezTo>
                      <a:pt x="728" y="21450"/>
                      <a:pt x="627" y="21491"/>
                      <a:pt x="528" y="21491"/>
                    </a:cubicBezTo>
                    <a:close/>
                    <a:moveTo>
                      <a:pt x="528" y="2149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0" name="AutoShape 91">
                <a:extLst>
                  <a:ext uri="{FF2B5EF4-FFF2-40B4-BE49-F238E27FC236}">
                    <a16:creationId xmlns:a16="http://schemas.microsoft.com/office/drawing/2014/main" id="{29980896-1CC0-4716-896A-17C893AF8241}"/>
                  </a:ext>
                </a:extLst>
              </p:cNvPr>
              <p:cNvSpPr/>
              <p:nvPr/>
            </p:nvSpPr>
            <p:spPr bwMode="auto">
              <a:xfrm>
                <a:off x="5911734" y="4208223"/>
                <a:ext cx="794484" cy="524927"/>
              </a:xfrm>
              <a:custGeom>
                <a:avLst/>
                <a:gdLst/>
                <a:ahLst/>
                <a:cxnLst/>
                <a:rect l="0" t="0" r="r" b="b"/>
                <a:pathLst>
                  <a:path w="21520" h="21539">
                    <a:moveTo>
                      <a:pt x="21231" y="21539"/>
                    </a:moveTo>
                    <a:cubicBezTo>
                      <a:pt x="21177" y="21539"/>
                      <a:pt x="21123" y="21516"/>
                      <a:pt x="21074" y="21468"/>
                    </a:cubicBezTo>
                    <a:lnTo>
                      <a:pt x="131" y="803"/>
                    </a:lnTo>
                    <a:cubicBezTo>
                      <a:pt x="-2" y="671"/>
                      <a:pt x="-40" y="400"/>
                      <a:pt x="47" y="199"/>
                    </a:cubicBezTo>
                    <a:cubicBezTo>
                      <a:pt x="134" y="-3"/>
                      <a:pt x="312" y="-61"/>
                      <a:pt x="446" y="71"/>
                    </a:cubicBezTo>
                    <a:lnTo>
                      <a:pt x="21389" y="20737"/>
                    </a:lnTo>
                    <a:cubicBezTo>
                      <a:pt x="21522" y="20868"/>
                      <a:pt x="21560" y="21139"/>
                      <a:pt x="21473" y="21341"/>
                    </a:cubicBezTo>
                    <a:cubicBezTo>
                      <a:pt x="21418" y="21469"/>
                      <a:pt x="21325" y="21539"/>
                      <a:pt x="21231" y="21539"/>
                    </a:cubicBezTo>
                    <a:close/>
                    <a:moveTo>
                      <a:pt x="21231" y="2153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1" name="AutoShape 93">
                <a:extLst>
                  <a:ext uri="{FF2B5EF4-FFF2-40B4-BE49-F238E27FC236}">
                    <a16:creationId xmlns:a16="http://schemas.microsoft.com/office/drawing/2014/main" id="{5B45FF51-31A9-426E-98A9-4D930BB34903}"/>
                  </a:ext>
                </a:extLst>
              </p:cNvPr>
              <p:cNvSpPr/>
              <p:nvPr/>
            </p:nvSpPr>
            <p:spPr bwMode="auto">
              <a:xfrm>
                <a:off x="6394099" y="335115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2" name="AutoShape 95">
                <a:extLst>
                  <a:ext uri="{FF2B5EF4-FFF2-40B4-BE49-F238E27FC236}">
                    <a16:creationId xmlns:a16="http://schemas.microsoft.com/office/drawing/2014/main" id="{A760D2A5-1D4D-403D-84E4-17B4DC65F864}"/>
                  </a:ext>
                </a:extLst>
              </p:cNvPr>
              <p:cNvSpPr/>
              <p:nvPr/>
            </p:nvSpPr>
            <p:spPr bwMode="auto">
              <a:xfrm>
                <a:off x="3882962" y="5002706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3" name="AutoShape 100">
                <a:extLst>
                  <a:ext uri="{FF2B5EF4-FFF2-40B4-BE49-F238E27FC236}">
                    <a16:creationId xmlns:a16="http://schemas.microsoft.com/office/drawing/2014/main" id="{C3849D5E-09D0-4233-8EFA-7D7BDB2EAFF3}"/>
                  </a:ext>
                </a:extLst>
              </p:cNvPr>
              <p:cNvSpPr/>
              <p:nvPr/>
            </p:nvSpPr>
            <p:spPr bwMode="auto">
              <a:xfrm>
                <a:off x="8791737" y="3825168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4" name="AutoShape 101">
                <a:extLst>
                  <a:ext uri="{FF2B5EF4-FFF2-40B4-BE49-F238E27FC236}">
                    <a16:creationId xmlns:a16="http://schemas.microsoft.com/office/drawing/2014/main" id="{FFFAC0BE-5845-411E-9AA8-184EB7AD03F6}"/>
                  </a:ext>
                </a:extLst>
              </p:cNvPr>
              <p:cNvSpPr/>
              <p:nvPr/>
            </p:nvSpPr>
            <p:spPr bwMode="auto">
              <a:xfrm>
                <a:off x="8614397" y="4832459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5" name="AutoShape 102">
                <a:extLst>
                  <a:ext uri="{FF2B5EF4-FFF2-40B4-BE49-F238E27FC236}">
                    <a16:creationId xmlns:a16="http://schemas.microsoft.com/office/drawing/2014/main" id="{AAED8104-5FD6-4E42-8FA7-CC0DDEFE1D5E}"/>
                  </a:ext>
                </a:extLst>
              </p:cNvPr>
              <p:cNvSpPr/>
              <p:nvPr/>
            </p:nvSpPr>
            <p:spPr bwMode="auto">
              <a:xfrm>
                <a:off x="8238435" y="1108317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6" name="AutoShape 103">
                <a:extLst>
                  <a:ext uri="{FF2B5EF4-FFF2-40B4-BE49-F238E27FC236}">
                    <a16:creationId xmlns:a16="http://schemas.microsoft.com/office/drawing/2014/main" id="{E0B4E3BF-8976-44EE-AC4D-A5DDD82FE579}"/>
                  </a:ext>
                </a:extLst>
              </p:cNvPr>
              <p:cNvSpPr/>
              <p:nvPr/>
            </p:nvSpPr>
            <p:spPr bwMode="auto">
              <a:xfrm>
                <a:off x="8869766" y="129399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7" name="AutoShape 104">
                <a:extLst>
                  <a:ext uri="{FF2B5EF4-FFF2-40B4-BE49-F238E27FC236}">
                    <a16:creationId xmlns:a16="http://schemas.microsoft.com/office/drawing/2014/main" id="{E55085EB-B7AB-42BD-B10B-8C3D49442825}"/>
                  </a:ext>
                </a:extLst>
              </p:cNvPr>
              <p:cNvSpPr/>
              <p:nvPr/>
            </p:nvSpPr>
            <p:spPr bwMode="auto">
              <a:xfrm>
                <a:off x="8359026" y="186149"/>
                <a:ext cx="572809" cy="267784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381" y="0"/>
                    </a:moveTo>
                    <a:lnTo>
                      <a:pt x="21600" y="1042"/>
                    </a:lnTo>
                    <a:lnTo>
                      <a:pt x="219" y="21600"/>
                    </a:lnTo>
                    <a:lnTo>
                      <a:pt x="0" y="20558"/>
                    </a:lnTo>
                    <a:close/>
                    <a:moveTo>
                      <a:pt x="2138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8" name="AutoShape 105">
                <a:extLst>
                  <a:ext uri="{FF2B5EF4-FFF2-40B4-BE49-F238E27FC236}">
                    <a16:creationId xmlns:a16="http://schemas.microsoft.com/office/drawing/2014/main" id="{92D32111-C1FC-400B-A16B-C36800EDA352}"/>
                  </a:ext>
                </a:extLst>
              </p:cNvPr>
              <p:cNvSpPr/>
              <p:nvPr/>
            </p:nvSpPr>
            <p:spPr bwMode="auto">
              <a:xfrm>
                <a:off x="6897744" y="164868"/>
                <a:ext cx="126799" cy="33783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284" y="0"/>
                    </a:moveTo>
                    <a:lnTo>
                      <a:pt x="21600" y="21308"/>
                    </a:lnTo>
                    <a:lnTo>
                      <a:pt x="19316" y="21600"/>
                    </a:lnTo>
                    <a:lnTo>
                      <a:pt x="0" y="292"/>
                    </a:lnTo>
                    <a:close/>
                    <a:moveTo>
                      <a:pt x="228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9" name="AutoShape 106">
                <a:extLst>
                  <a:ext uri="{FF2B5EF4-FFF2-40B4-BE49-F238E27FC236}">
                    <a16:creationId xmlns:a16="http://schemas.microsoft.com/office/drawing/2014/main" id="{D8211E48-8685-4C68-AA3D-E3E06C447A62}"/>
                  </a:ext>
                </a:extLst>
              </p:cNvPr>
              <p:cNvSpPr/>
              <p:nvPr/>
            </p:nvSpPr>
            <p:spPr bwMode="auto">
              <a:xfrm>
                <a:off x="6465034" y="420237"/>
                <a:ext cx="382168" cy="21103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374" y="0"/>
                    </a:moveTo>
                    <a:lnTo>
                      <a:pt x="21600" y="20317"/>
                    </a:lnTo>
                    <a:lnTo>
                      <a:pt x="21226" y="21600"/>
                    </a:lnTo>
                    <a:lnTo>
                      <a:pt x="0" y="1283"/>
                    </a:lnTo>
                    <a:close/>
                    <a:moveTo>
                      <a:pt x="37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0" name="AutoShape 107">
                <a:extLst>
                  <a:ext uri="{FF2B5EF4-FFF2-40B4-BE49-F238E27FC236}">
                    <a16:creationId xmlns:a16="http://schemas.microsoft.com/office/drawing/2014/main" id="{883B39D0-8EF9-4460-A0E0-013A797C5D38}"/>
                  </a:ext>
                </a:extLst>
              </p:cNvPr>
              <p:cNvSpPr/>
              <p:nvPr/>
            </p:nvSpPr>
            <p:spPr bwMode="auto">
              <a:xfrm>
                <a:off x="5713112" y="1646545"/>
                <a:ext cx="126799" cy="42295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9274" y="0"/>
                    </a:moveTo>
                    <a:lnTo>
                      <a:pt x="21600" y="190"/>
                    </a:lnTo>
                    <a:lnTo>
                      <a:pt x="2326" y="21600"/>
                    </a:lnTo>
                    <a:lnTo>
                      <a:pt x="0" y="21410"/>
                    </a:lnTo>
                    <a:close/>
                    <a:moveTo>
                      <a:pt x="1927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1" name="AutoShape 111">
                <a:extLst>
                  <a:ext uri="{FF2B5EF4-FFF2-40B4-BE49-F238E27FC236}">
                    <a16:creationId xmlns:a16="http://schemas.microsoft.com/office/drawing/2014/main" id="{1B9115D2-4860-488F-A252-73C066217B25}"/>
                  </a:ext>
                </a:extLst>
              </p:cNvPr>
              <p:cNvSpPr/>
              <p:nvPr/>
            </p:nvSpPr>
            <p:spPr bwMode="auto">
              <a:xfrm>
                <a:off x="4046115" y="4257877"/>
                <a:ext cx="237636" cy="25005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664" y="21600"/>
                    </a:moveTo>
                    <a:lnTo>
                      <a:pt x="0" y="839"/>
                    </a:lnTo>
                    <a:lnTo>
                      <a:pt x="935" y="0"/>
                    </a:lnTo>
                    <a:lnTo>
                      <a:pt x="21600" y="20761"/>
                    </a:lnTo>
                    <a:close/>
                    <a:moveTo>
                      <a:pt x="20664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2" name="AutoShape 112">
                <a:extLst>
                  <a:ext uri="{FF2B5EF4-FFF2-40B4-BE49-F238E27FC236}">
                    <a16:creationId xmlns:a16="http://schemas.microsoft.com/office/drawing/2014/main" id="{AD0D174B-6246-44A6-B7A6-CCFABD6D4892}"/>
                  </a:ext>
                </a:extLst>
              </p:cNvPr>
              <p:cNvSpPr/>
              <p:nvPr/>
            </p:nvSpPr>
            <p:spPr bwMode="auto">
              <a:xfrm>
                <a:off x="3939711" y="4683493"/>
                <a:ext cx="313006" cy="38660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777" y="21600"/>
                    </a:moveTo>
                    <a:lnTo>
                      <a:pt x="0" y="21105"/>
                    </a:lnTo>
                    <a:lnTo>
                      <a:pt x="20823" y="0"/>
                    </a:lnTo>
                    <a:lnTo>
                      <a:pt x="21600" y="495"/>
                    </a:lnTo>
                    <a:close/>
                    <a:moveTo>
                      <a:pt x="777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3" name="AutoShape 113">
                <a:extLst>
                  <a:ext uri="{FF2B5EF4-FFF2-40B4-BE49-F238E27FC236}">
                    <a16:creationId xmlns:a16="http://schemas.microsoft.com/office/drawing/2014/main" id="{0154BCCF-4E25-4212-9D12-98038A41834E}"/>
                  </a:ext>
                </a:extLst>
              </p:cNvPr>
              <p:cNvSpPr/>
              <p:nvPr/>
            </p:nvSpPr>
            <p:spPr bwMode="auto">
              <a:xfrm>
                <a:off x="5755674" y="4307532"/>
                <a:ext cx="41675" cy="30857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4424" y="21600"/>
                    </a:moveTo>
                    <a:lnTo>
                      <a:pt x="0" y="101"/>
                    </a:lnTo>
                    <a:lnTo>
                      <a:pt x="7176" y="0"/>
                    </a:lnTo>
                    <a:lnTo>
                      <a:pt x="21600" y="21499"/>
                    </a:lnTo>
                    <a:close/>
                    <a:moveTo>
                      <a:pt x="14424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4" name="AutoShape 114">
                <a:extLst>
                  <a:ext uri="{FF2B5EF4-FFF2-40B4-BE49-F238E27FC236}">
                    <a16:creationId xmlns:a16="http://schemas.microsoft.com/office/drawing/2014/main" id="{1D39317B-261E-4660-99F3-E2A5BDDDCFC7}"/>
                  </a:ext>
                </a:extLst>
              </p:cNvPr>
              <p:cNvSpPr/>
              <p:nvPr/>
            </p:nvSpPr>
            <p:spPr bwMode="auto">
              <a:xfrm>
                <a:off x="7280799" y="4804085"/>
                <a:ext cx="250050" cy="20926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821" y="0"/>
                    </a:moveTo>
                    <a:lnTo>
                      <a:pt x="21600" y="1128"/>
                    </a:lnTo>
                    <a:lnTo>
                      <a:pt x="779" y="21600"/>
                    </a:lnTo>
                    <a:lnTo>
                      <a:pt x="0" y="20472"/>
                    </a:lnTo>
                    <a:close/>
                    <a:moveTo>
                      <a:pt x="2082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5" name="AutoShape 115">
                <a:extLst>
                  <a:ext uri="{FF2B5EF4-FFF2-40B4-BE49-F238E27FC236}">
                    <a16:creationId xmlns:a16="http://schemas.microsoft.com/office/drawing/2014/main" id="{1C5B123E-A18D-495E-8804-5D7BD30A4135}"/>
                  </a:ext>
                </a:extLst>
              </p:cNvPr>
              <p:cNvSpPr/>
              <p:nvPr/>
            </p:nvSpPr>
            <p:spPr bwMode="auto">
              <a:xfrm>
                <a:off x="8763362" y="3576891"/>
                <a:ext cx="91330" cy="30768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3235" y="0"/>
                    </a:moveTo>
                    <a:lnTo>
                      <a:pt x="21600" y="21354"/>
                    </a:lnTo>
                    <a:lnTo>
                      <a:pt x="18365" y="21600"/>
                    </a:lnTo>
                    <a:lnTo>
                      <a:pt x="0" y="246"/>
                    </a:lnTo>
                    <a:close/>
                    <a:moveTo>
                      <a:pt x="323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6" name="AutoShape 116">
                <a:extLst>
                  <a:ext uri="{FF2B5EF4-FFF2-40B4-BE49-F238E27FC236}">
                    <a16:creationId xmlns:a16="http://schemas.microsoft.com/office/drawing/2014/main" id="{C8107859-38EB-4F03-95FD-772ABC786F62}"/>
                  </a:ext>
                </a:extLst>
              </p:cNvPr>
              <p:cNvSpPr/>
              <p:nvPr/>
            </p:nvSpPr>
            <p:spPr bwMode="auto">
              <a:xfrm>
                <a:off x="8543460" y="4633838"/>
                <a:ext cx="140099" cy="26157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953" y="0"/>
                    </a:moveTo>
                    <a:lnTo>
                      <a:pt x="21600" y="21076"/>
                    </a:lnTo>
                    <a:lnTo>
                      <a:pt x="19647" y="21600"/>
                    </a:lnTo>
                    <a:lnTo>
                      <a:pt x="0" y="524"/>
                    </a:lnTo>
                    <a:close/>
                    <a:moveTo>
                      <a:pt x="1953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7" name="AutoShape 117">
                <a:extLst>
                  <a:ext uri="{FF2B5EF4-FFF2-40B4-BE49-F238E27FC236}">
                    <a16:creationId xmlns:a16="http://schemas.microsoft.com/office/drawing/2014/main" id="{1E0E3575-EBDD-4E94-AA01-70346F9D7030}"/>
                  </a:ext>
                </a:extLst>
              </p:cNvPr>
              <p:cNvSpPr/>
              <p:nvPr/>
            </p:nvSpPr>
            <p:spPr bwMode="auto">
              <a:xfrm>
                <a:off x="7819913" y="2094327"/>
                <a:ext cx="161380" cy="34581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734" y="0"/>
                    </a:moveTo>
                    <a:lnTo>
                      <a:pt x="21600" y="21245"/>
                    </a:lnTo>
                    <a:lnTo>
                      <a:pt x="19866" y="21600"/>
                    </a:lnTo>
                    <a:lnTo>
                      <a:pt x="0" y="355"/>
                    </a:lnTo>
                    <a:close/>
                    <a:moveTo>
                      <a:pt x="173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8" name="AutoShape 118">
                <a:extLst>
                  <a:ext uri="{FF2B5EF4-FFF2-40B4-BE49-F238E27FC236}">
                    <a16:creationId xmlns:a16="http://schemas.microsoft.com/office/drawing/2014/main" id="{0D5532E0-F127-4D44-926E-743A89F9C281}"/>
                  </a:ext>
                </a:extLst>
              </p:cNvPr>
              <p:cNvSpPr/>
              <p:nvPr/>
            </p:nvSpPr>
            <p:spPr bwMode="auto">
              <a:xfrm>
                <a:off x="7869568" y="1165066"/>
                <a:ext cx="435370" cy="48413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076" y="0"/>
                    </a:moveTo>
                    <a:lnTo>
                      <a:pt x="21600" y="422"/>
                    </a:lnTo>
                    <a:lnTo>
                      <a:pt x="524" y="21600"/>
                    </a:lnTo>
                    <a:lnTo>
                      <a:pt x="0" y="21178"/>
                    </a:lnTo>
                    <a:close/>
                    <a:moveTo>
                      <a:pt x="21076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9" name="AutoShape 119">
                <a:extLst>
                  <a:ext uri="{FF2B5EF4-FFF2-40B4-BE49-F238E27FC236}">
                    <a16:creationId xmlns:a16="http://schemas.microsoft.com/office/drawing/2014/main" id="{B16D1EB4-C752-4F13-831D-8330D0FC3404}"/>
                  </a:ext>
                </a:extLst>
              </p:cNvPr>
              <p:cNvSpPr/>
              <p:nvPr/>
            </p:nvSpPr>
            <p:spPr bwMode="auto">
              <a:xfrm>
                <a:off x="7201883" y="1037381"/>
                <a:ext cx="345812" cy="58167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767" y="0"/>
                    </a:moveTo>
                    <a:lnTo>
                      <a:pt x="21600" y="21335"/>
                    </a:lnTo>
                    <a:lnTo>
                      <a:pt x="20833" y="21600"/>
                    </a:lnTo>
                    <a:lnTo>
                      <a:pt x="0" y="265"/>
                    </a:lnTo>
                    <a:close/>
                    <a:moveTo>
                      <a:pt x="767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0" name="AutoShape 120">
                <a:extLst>
                  <a:ext uri="{FF2B5EF4-FFF2-40B4-BE49-F238E27FC236}">
                    <a16:creationId xmlns:a16="http://schemas.microsoft.com/office/drawing/2014/main" id="{09C4A3AA-5390-4890-99C0-CF7BDF0EB0B7}"/>
                  </a:ext>
                </a:extLst>
              </p:cNvPr>
              <p:cNvSpPr/>
              <p:nvPr/>
            </p:nvSpPr>
            <p:spPr bwMode="auto">
              <a:xfrm>
                <a:off x="6791340" y="2633442"/>
                <a:ext cx="296158" cy="57369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925" y="0"/>
                    </a:moveTo>
                    <a:lnTo>
                      <a:pt x="21600" y="21361"/>
                    </a:lnTo>
                    <a:lnTo>
                      <a:pt x="20675" y="21600"/>
                    </a:lnTo>
                    <a:lnTo>
                      <a:pt x="0" y="239"/>
                    </a:lnTo>
                    <a:close/>
                    <a:moveTo>
                      <a:pt x="92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1" name="AutoShape 122">
                <a:extLst>
                  <a:ext uri="{FF2B5EF4-FFF2-40B4-BE49-F238E27FC236}">
                    <a16:creationId xmlns:a16="http://schemas.microsoft.com/office/drawing/2014/main" id="{AB912248-B9DE-47EC-BC8C-7D2D6AC95030}"/>
                  </a:ext>
                </a:extLst>
              </p:cNvPr>
              <p:cNvSpPr/>
              <p:nvPr/>
            </p:nvSpPr>
            <p:spPr bwMode="auto">
              <a:xfrm>
                <a:off x="8188780" y="3030684"/>
                <a:ext cx="673006" cy="77143"/>
              </a:xfrm>
              <a:custGeom>
                <a:avLst/>
                <a:gdLst/>
                <a:ahLst/>
                <a:cxnLst/>
                <a:rect l="0" t="0" r="r" b="b"/>
                <a:pathLst>
                  <a:path w="21578" h="21510">
                    <a:moveTo>
                      <a:pt x="227" y="21510"/>
                    </a:moveTo>
                    <a:cubicBezTo>
                      <a:pt x="111" y="21510"/>
                      <a:pt x="13" y="20753"/>
                      <a:pt x="1" y="19744"/>
                    </a:cubicBezTo>
                    <a:cubicBezTo>
                      <a:pt x="-11" y="18668"/>
                      <a:pt x="81" y="17712"/>
                      <a:pt x="205" y="17609"/>
                    </a:cubicBezTo>
                    <a:lnTo>
                      <a:pt x="21329" y="8"/>
                    </a:lnTo>
                    <a:cubicBezTo>
                      <a:pt x="21456" y="-90"/>
                      <a:pt x="21565" y="690"/>
                      <a:pt x="21577" y="1764"/>
                    </a:cubicBezTo>
                    <a:cubicBezTo>
                      <a:pt x="21589" y="2840"/>
                      <a:pt x="21497" y="3796"/>
                      <a:pt x="21373" y="3899"/>
                    </a:cubicBezTo>
                    <a:lnTo>
                      <a:pt x="249" y="21500"/>
                    </a:lnTo>
                    <a:cubicBezTo>
                      <a:pt x="242" y="21506"/>
                      <a:pt x="234" y="21510"/>
                      <a:pt x="227" y="21510"/>
                    </a:cubicBezTo>
                    <a:close/>
                    <a:moveTo>
                      <a:pt x="227" y="2151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2" name="AutoShape 123">
                <a:extLst>
                  <a:ext uri="{FF2B5EF4-FFF2-40B4-BE49-F238E27FC236}">
                    <a16:creationId xmlns:a16="http://schemas.microsoft.com/office/drawing/2014/main" id="{C483C78B-D2A6-43D4-AAE6-D499D8C1AE71}"/>
                  </a:ext>
                </a:extLst>
              </p:cNvPr>
              <p:cNvSpPr/>
              <p:nvPr/>
            </p:nvSpPr>
            <p:spPr bwMode="auto">
              <a:xfrm>
                <a:off x="8798830" y="3108713"/>
                <a:ext cx="99310" cy="240296"/>
              </a:xfrm>
              <a:custGeom>
                <a:avLst/>
                <a:gdLst/>
                <a:ahLst/>
                <a:cxnLst/>
                <a:rect l="0" t="0" r="r" b="b"/>
                <a:pathLst>
                  <a:path w="21208" h="21519">
                    <a:moveTo>
                      <a:pt x="1516" y="21519"/>
                    </a:moveTo>
                    <a:cubicBezTo>
                      <a:pt x="1339" y="21519"/>
                      <a:pt x="1160" y="21506"/>
                      <a:pt x="983" y="21478"/>
                    </a:cubicBezTo>
                    <a:cubicBezTo>
                      <a:pt x="199" y="21356"/>
                      <a:pt x="-196" y="20991"/>
                      <a:pt x="96" y="20663"/>
                    </a:cubicBezTo>
                    <a:lnTo>
                      <a:pt x="18274" y="410"/>
                    </a:lnTo>
                    <a:cubicBezTo>
                      <a:pt x="18568" y="82"/>
                      <a:pt x="19442" y="-81"/>
                      <a:pt x="20225" y="40"/>
                    </a:cubicBezTo>
                    <a:cubicBezTo>
                      <a:pt x="21009" y="163"/>
                      <a:pt x="21404" y="528"/>
                      <a:pt x="21112" y="855"/>
                    </a:cubicBezTo>
                    <a:lnTo>
                      <a:pt x="2934" y="21108"/>
                    </a:lnTo>
                    <a:cubicBezTo>
                      <a:pt x="2706" y="21363"/>
                      <a:pt x="2128" y="21519"/>
                      <a:pt x="1516" y="21519"/>
                    </a:cubicBezTo>
                    <a:close/>
                    <a:moveTo>
                      <a:pt x="1516" y="2151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3" name="AutoShape 124">
                <a:extLst>
                  <a:ext uri="{FF2B5EF4-FFF2-40B4-BE49-F238E27FC236}">
                    <a16:creationId xmlns:a16="http://schemas.microsoft.com/office/drawing/2014/main" id="{6DDBD2C7-03C1-42A6-95D9-68AAFBD05BAB}"/>
                  </a:ext>
                </a:extLst>
              </p:cNvPr>
              <p:cNvSpPr/>
              <p:nvPr/>
            </p:nvSpPr>
            <p:spPr bwMode="auto">
              <a:xfrm>
                <a:off x="8664051" y="1611963"/>
                <a:ext cx="170247" cy="106404"/>
              </a:xfrm>
              <a:custGeom>
                <a:avLst/>
                <a:gdLst/>
                <a:ahLst/>
                <a:cxnLst/>
                <a:rect l="0" t="0" r="r" b="b"/>
                <a:pathLst>
                  <a:path w="21349" h="21399">
                    <a:moveTo>
                      <a:pt x="890" y="21399"/>
                    </a:moveTo>
                    <a:cubicBezTo>
                      <a:pt x="586" y="21399"/>
                      <a:pt x="289" y="21149"/>
                      <a:pt x="123" y="20699"/>
                    </a:cubicBezTo>
                    <a:cubicBezTo>
                      <a:pt x="-126" y="20019"/>
                      <a:pt x="14" y="19145"/>
                      <a:pt x="437" y="18744"/>
                    </a:cubicBezTo>
                    <a:lnTo>
                      <a:pt x="20006" y="198"/>
                    </a:lnTo>
                    <a:cubicBezTo>
                      <a:pt x="20431" y="-201"/>
                      <a:pt x="20974" y="22"/>
                      <a:pt x="21225" y="701"/>
                    </a:cubicBezTo>
                    <a:cubicBezTo>
                      <a:pt x="21474" y="1380"/>
                      <a:pt x="21334" y="2254"/>
                      <a:pt x="20912" y="2655"/>
                    </a:cubicBezTo>
                    <a:lnTo>
                      <a:pt x="1343" y="21201"/>
                    </a:lnTo>
                    <a:cubicBezTo>
                      <a:pt x="1199" y="21335"/>
                      <a:pt x="1044" y="21399"/>
                      <a:pt x="890" y="21399"/>
                    </a:cubicBezTo>
                    <a:close/>
                    <a:moveTo>
                      <a:pt x="890" y="213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4" name="AutoShape 127">
                <a:extLst>
                  <a:ext uri="{FF2B5EF4-FFF2-40B4-BE49-F238E27FC236}">
                    <a16:creationId xmlns:a16="http://schemas.microsoft.com/office/drawing/2014/main" id="{FA7E95E2-5082-4CBC-BC98-58526F1E2CD3}"/>
                  </a:ext>
                </a:extLst>
              </p:cNvPr>
              <p:cNvSpPr/>
              <p:nvPr/>
            </p:nvSpPr>
            <p:spPr bwMode="auto">
              <a:xfrm>
                <a:off x="3882962" y="3229305"/>
                <a:ext cx="148079" cy="226995"/>
              </a:xfrm>
              <a:custGeom>
                <a:avLst/>
                <a:gdLst/>
                <a:ahLst/>
                <a:cxnLst/>
                <a:rect l="0" t="0" r="r" b="b"/>
                <a:pathLst>
                  <a:path w="21316" h="21506">
                    <a:moveTo>
                      <a:pt x="1014" y="21506"/>
                    </a:moveTo>
                    <a:cubicBezTo>
                      <a:pt x="828" y="21506"/>
                      <a:pt x="641" y="21472"/>
                      <a:pt x="472" y="21402"/>
                    </a:cubicBezTo>
                    <a:cubicBezTo>
                      <a:pt x="-1" y="21204"/>
                      <a:pt x="-142" y="20788"/>
                      <a:pt x="157" y="20474"/>
                    </a:cubicBezTo>
                    <a:lnTo>
                      <a:pt x="19443" y="313"/>
                    </a:lnTo>
                    <a:cubicBezTo>
                      <a:pt x="19743" y="-1"/>
                      <a:pt x="20371" y="-94"/>
                      <a:pt x="20844" y="104"/>
                    </a:cubicBezTo>
                    <a:cubicBezTo>
                      <a:pt x="21317" y="303"/>
                      <a:pt x="21458" y="718"/>
                      <a:pt x="21159" y="1032"/>
                    </a:cubicBezTo>
                    <a:lnTo>
                      <a:pt x="1873" y="21193"/>
                    </a:lnTo>
                    <a:cubicBezTo>
                      <a:pt x="1679" y="21396"/>
                      <a:pt x="1350" y="21506"/>
                      <a:pt x="1014" y="21506"/>
                    </a:cubicBezTo>
                    <a:close/>
                    <a:moveTo>
                      <a:pt x="1014" y="2150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5" name="AutoShape 128">
                <a:extLst>
                  <a:ext uri="{FF2B5EF4-FFF2-40B4-BE49-F238E27FC236}">
                    <a16:creationId xmlns:a16="http://schemas.microsoft.com/office/drawing/2014/main" id="{3D4E0C52-154D-40B0-8B61-B94B034F2A48}"/>
                  </a:ext>
                </a:extLst>
              </p:cNvPr>
              <p:cNvSpPr/>
              <p:nvPr/>
            </p:nvSpPr>
            <p:spPr bwMode="auto">
              <a:xfrm>
                <a:off x="5840797" y="3342802"/>
                <a:ext cx="262463" cy="461084"/>
              </a:xfrm>
              <a:custGeom>
                <a:avLst/>
                <a:gdLst/>
                <a:ahLst/>
                <a:cxnLst/>
                <a:rect l="0" t="0" r="r" b="b"/>
                <a:pathLst>
                  <a:path w="21435" h="21553">
                    <a:moveTo>
                      <a:pt x="579" y="21553"/>
                    </a:moveTo>
                    <a:cubicBezTo>
                      <a:pt x="484" y="21553"/>
                      <a:pt x="387" y="21540"/>
                      <a:pt x="298" y="21511"/>
                    </a:cubicBezTo>
                    <a:cubicBezTo>
                      <a:pt x="18" y="21422"/>
                      <a:pt x="-83" y="21220"/>
                      <a:pt x="73" y="21061"/>
                    </a:cubicBezTo>
                    <a:lnTo>
                      <a:pt x="20349" y="172"/>
                    </a:lnTo>
                    <a:cubicBezTo>
                      <a:pt x="20504" y="11"/>
                      <a:pt x="20856" y="-47"/>
                      <a:pt x="21136" y="43"/>
                    </a:cubicBezTo>
                    <a:cubicBezTo>
                      <a:pt x="21416" y="131"/>
                      <a:pt x="21517" y="333"/>
                      <a:pt x="21361" y="493"/>
                    </a:cubicBezTo>
                    <a:lnTo>
                      <a:pt x="1085" y="21382"/>
                    </a:lnTo>
                    <a:cubicBezTo>
                      <a:pt x="979" y="21492"/>
                      <a:pt x="782" y="21553"/>
                      <a:pt x="579" y="21553"/>
                    </a:cubicBezTo>
                    <a:close/>
                    <a:moveTo>
                      <a:pt x="579" y="21553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6" name="AutoShape 129">
                <a:extLst>
                  <a:ext uri="{FF2B5EF4-FFF2-40B4-BE49-F238E27FC236}">
                    <a16:creationId xmlns:a16="http://schemas.microsoft.com/office/drawing/2014/main" id="{16E3C377-1378-4BBA-991C-61889FF59828}"/>
                  </a:ext>
                </a:extLst>
              </p:cNvPr>
              <p:cNvSpPr/>
              <p:nvPr/>
            </p:nvSpPr>
            <p:spPr bwMode="auto">
              <a:xfrm>
                <a:off x="6195477" y="3300241"/>
                <a:ext cx="669459" cy="223449"/>
              </a:xfrm>
              <a:custGeom>
                <a:avLst/>
                <a:gdLst/>
                <a:ahLst/>
                <a:cxnLst/>
                <a:rect l="0" t="0" r="r" b="b"/>
                <a:pathLst>
                  <a:path w="21545" h="21518">
                    <a:moveTo>
                      <a:pt x="21318" y="21518"/>
                    </a:moveTo>
                    <a:cubicBezTo>
                      <a:pt x="21295" y="21518"/>
                      <a:pt x="21272" y="21508"/>
                      <a:pt x="21249" y="21486"/>
                    </a:cubicBezTo>
                    <a:lnTo>
                      <a:pt x="159" y="1335"/>
                    </a:lnTo>
                    <a:cubicBezTo>
                      <a:pt x="39" y="1220"/>
                      <a:pt x="-27" y="836"/>
                      <a:pt x="11" y="476"/>
                    </a:cubicBezTo>
                    <a:cubicBezTo>
                      <a:pt x="49" y="117"/>
                      <a:pt x="177" y="-82"/>
                      <a:pt x="298" y="33"/>
                    </a:cubicBezTo>
                    <a:lnTo>
                      <a:pt x="21387" y="20184"/>
                    </a:lnTo>
                    <a:cubicBezTo>
                      <a:pt x="21507" y="20299"/>
                      <a:pt x="21573" y="20683"/>
                      <a:pt x="21535" y="21043"/>
                    </a:cubicBezTo>
                    <a:cubicBezTo>
                      <a:pt x="21504" y="21333"/>
                      <a:pt x="21415" y="21518"/>
                      <a:pt x="21318" y="21518"/>
                    </a:cubicBezTo>
                    <a:close/>
                    <a:moveTo>
                      <a:pt x="21318" y="21518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7" name="AutoShape 130">
                <a:extLst>
                  <a:ext uri="{FF2B5EF4-FFF2-40B4-BE49-F238E27FC236}">
                    <a16:creationId xmlns:a16="http://schemas.microsoft.com/office/drawing/2014/main" id="{F723082C-F545-4B5F-8D12-4AB04E06F700}"/>
                  </a:ext>
                </a:extLst>
              </p:cNvPr>
              <p:cNvSpPr/>
              <p:nvPr/>
            </p:nvSpPr>
            <p:spPr bwMode="auto">
              <a:xfrm>
                <a:off x="5776954" y="2746939"/>
                <a:ext cx="312119" cy="468178"/>
              </a:xfrm>
              <a:custGeom>
                <a:avLst/>
                <a:gdLst/>
                <a:ahLst/>
                <a:cxnLst/>
                <a:rect l="0" t="0" r="r" b="b"/>
                <a:pathLst>
                  <a:path w="21464" h="21554">
                    <a:moveTo>
                      <a:pt x="20977" y="21554"/>
                    </a:moveTo>
                    <a:cubicBezTo>
                      <a:pt x="20818" y="21554"/>
                      <a:pt x="20662" y="21502"/>
                      <a:pt x="20569" y="21407"/>
                    </a:cubicBezTo>
                    <a:lnTo>
                      <a:pt x="80" y="506"/>
                    </a:lnTo>
                    <a:cubicBezTo>
                      <a:pt x="-68" y="355"/>
                      <a:pt x="-5" y="153"/>
                      <a:pt x="220" y="54"/>
                    </a:cubicBezTo>
                    <a:cubicBezTo>
                      <a:pt x="446" y="-46"/>
                      <a:pt x="748" y="-3"/>
                      <a:pt x="895" y="147"/>
                    </a:cubicBezTo>
                    <a:lnTo>
                      <a:pt x="21384" y="21048"/>
                    </a:lnTo>
                    <a:cubicBezTo>
                      <a:pt x="21532" y="21199"/>
                      <a:pt x="21469" y="21401"/>
                      <a:pt x="21244" y="21500"/>
                    </a:cubicBezTo>
                    <a:cubicBezTo>
                      <a:pt x="21161" y="21537"/>
                      <a:pt x="21069" y="21554"/>
                      <a:pt x="20977" y="21554"/>
                    </a:cubicBezTo>
                    <a:close/>
                    <a:moveTo>
                      <a:pt x="20977" y="2155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8" name="AutoShape 131">
                <a:extLst>
                  <a:ext uri="{FF2B5EF4-FFF2-40B4-BE49-F238E27FC236}">
                    <a16:creationId xmlns:a16="http://schemas.microsoft.com/office/drawing/2014/main" id="{0F862683-3D08-4043-8E8F-E6F18C7AFCD1}"/>
                  </a:ext>
                </a:extLst>
              </p:cNvPr>
              <p:cNvSpPr/>
              <p:nvPr/>
            </p:nvSpPr>
            <p:spPr bwMode="auto">
              <a:xfrm>
                <a:off x="6699123" y="4137285"/>
                <a:ext cx="737735" cy="404336"/>
              </a:xfrm>
              <a:custGeom>
                <a:avLst/>
                <a:gdLst/>
                <a:ahLst/>
                <a:cxnLst/>
                <a:rect l="0" t="0" r="r" b="b"/>
                <a:pathLst>
                  <a:path w="21541" h="21546">
                    <a:moveTo>
                      <a:pt x="21333" y="21546"/>
                    </a:moveTo>
                    <a:cubicBezTo>
                      <a:pt x="21300" y="21546"/>
                      <a:pt x="21267" y="21532"/>
                      <a:pt x="21235" y="21501"/>
                    </a:cubicBezTo>
                    <a:lnTo>
                      <a:pt x="108" y="711"/>
                    </a:lnTo>
                    <a:cubicBezTo>
                      <a:pt x="8" y="612"/>
                      <a:pt x="-30" y="383"/>
                      <a:pt x="24" y="199"/>
                    </a:cubicBezTo>
                    <a:cubicBezTo>
                      <a:pt x="79" y="16"/>
                      <a:pt x="204" y="-54"/>
                      <a:pt x="305" y="46"/>
                    </a:cubicBezTo>
                    <a:lnTo>
                      <a:pt x="21432" y="20836"/>
                    </a:lnTo>
                    <a:cubicBezTo>
                      <a:pt x="21532" y="20935"/>
                      <a:pt x="21570" y="21164"/>
                      <a:pt x="21516" y="21348"/>
                    </a:cubicBezTo>
                    <a:cubicBezTo>
                      <a:pt x="21478" y="21474"/>
                      <a:pt x="21407" y="21546"/>
                      <a:pt x="21333" y="21546"/>
                    </a:cubicBezTo>
                    <a:close/>
                    <a:moveTo>
                      <a:pt x="21333" y="2154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9" name="AutoShape 132">
                <a:extLst>
                  <a:ext uri="{FF2B5EF4-FFF2-40B4-BE49-F238E27FC236}">
                    <a16:creationId xmlns:a16="http://schemas.microsoft.com/office/drawing/2014/main" id="{2E24D816-20FD-46E2-90A9-A7EAA350C9FE}"/>
                  </a:ext>
                </a:extLst>
              </p:cNvPr>
              <p:cNvSpPr/>
              <p:nvPr/>
            </p:nvSpPr>
            <p:spPr bwMode="auto">
              <a:xfrm>
                <a:off x="5869172" y="1129598"/>
                <a:ext cx="269557" cy="390148"/>
              </a:xfrm>
              <a:custGeom>
                <a:avLst/>
                <a:gdLst/>
                <a:ahLst/>
                <a:cxnLst/>
                <a:rect l="0" t="0" r="r" b="b"/>
                <a:pathLst>
                  <a:path w="21445" h="21546">
                    <a:moveTo>
                      <a:pt x="564" y="21546"/>
                    </a:moveTo>
                    <a:cubicBezTo>
                      <a:pt x="455" y="21546"/>
                      <a:pt x="344" y="21524"/>
                      <a:pt x="247" y="21478"/>
                    </a:cubicBezTo>
                    <a:cubicBezTo>
                      <a:pt x="-11" y="21357"/>
                      <a:pt x="-78" y="21113"/>
                      <a:pt x="98" y="20934"/>
                    </a:cubicBezTo>
                    <a:lnTo>
                      <a:pt x="20413" y="172"/>
                    </a:lnTo>
                    <a:cubicBezTo>
                      <a:pt x="20589" y="-7"/>
                      <a:pt x="20939" y="-54"/>
                      <a:pt x="21197" y="68"/>
                    </a:cubicBezTo>
                    <a:cubicBezTo>
                      <a:pt x="21455" y="189"/>
                      <a:pt x="21522" y="433"/>
                      <a:pt x="21346" y="612"/>
                    </a:cubicBezTo>
                    <a:lnTo>
                      <a:pt x="1031" y="21374"/>
                    </a:lnTo>
                    <a:cubicBezTo>
                      <a:pt x="922" y="21486"/>
                      <a:pt x="744" y="21546"/>
                      <a:pt x="564" y="21546"/>
                    </a:cubicBezTo>
                    <a:close/>
                    <a:moveTo>
                      <a:pt x="564" y="2154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0" name="AutoShape 133">
                <a:extLst>
                  <a:ext uri="{FF2B5EF4-FFF2-40B4-BE49-F238E27FC236}">
                    <a16:creationId xmlns:a16="http://schemas.microsoft.com/office/drawing/2014/main" id="{318C55D4-DF93-49F8-8B68-712067C08641}"/>
                  </a:ext>
                </a:extLst>
              </p:cNvPr>
              <p:cNvSpPr/>
              <p:nvPr/>
            </p:nvSpPr>
            <p:spPr bwMode="auto">
              <a:xfrm>
                <a:off x="4442471" y="4094724"/>
                <a:ext cx="986898" cy="453991"/>
              </a:xfrm>
              <a:custGeom>
                <a:avLst/>
                <a:gdLst/>
                <a:ahLst/>
                <a:cxnLst/>
                <a:rect l="0" t="0" r="r" b="b"/>
                <a:pathLst>
                  <a:path w="21557" h="21553">
                    <a:moveTo>
                      <a:pt x="155" y="21553"/>
                    </a:moveTo>
                    <a:cubicBezTo>
                      <a:pt x="96" y="21553"/>
                      <a:pt x="39" y="21479"/>
                      <a:pt x="13" y="21355"/>
                    </a:cubicBezTo>
                    <a:cubicBezTo>
                      <a:pt x="-22" y="21186"/>
                      <a:pt x="13" y="20986"/>
                      <a:pt x="91" y="20909"/>
                    </a:cubicBezTo>
                    <a:lnTo>
                      <a:pt x="21337" y="30"/>
                    </a:lnTo>
                    <a:cubicBezTo>
                      <a:pt x="21416" y="-47"/>
                      <a:pt x="21507" y="28"/>
                      <a:pt x="21543" y="198"/>
                    </a:cubicBezTo>
                    <a:cubicBezTo>
                      <a:pt x="21578" y="367"/>
                      <a:pt x="21543" y="567"/>
                      <a:pt x="21465" y="643"/>
                    </a:cubicBezTo>
                    <a:lnTo>
                      <a:pt x="219" y="21523"/>
                    </a:lnTo>
                    <a:cubicBezTo>
                      <a:pt x="198" y="21544"/>
                      <a:pt x="176" y="21553"/>
                      <a:pt x="155" y="21553"/>
                    </a:cubicBezTo>
                    <a:close/>
                    <a:moveTo>
                      <a:pt x="155" y="21553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1" name="AutoShape 134">
                <a:extLst>
                  <a:ext uri="{FF2B5EF4-FFF2-40B4-BE49-F238E27FC236}">
                    <a16:creationId xmlns:a16="http://schemas.microsoft.com/office/drawing/2014/main" id="{8385228F-FC56-4C98-B7C8-AC51C952D884}"/>
                  </a:ext>
                </a:extLst>
              </p:cNvPr>
              <p:cNvSpPr/>
              <p:nvPr/>
            </p:nvSpPr>
            <p:spPr bwMode="auto">
              <a:xfrm>
                <a:off x="6330256" y="1101223"/>
                <a:ext cx="1106603" cy="617143"/>
              </a:xfrm>
              <a:custGeom>
                <a:avLst/>
                <a:gdLst/>
                <a:ahLst/>
                <a:cxnLst/>
                <a:rect l="0" t="0" r="r" b="b"/>
                <a:pathLst>
                  <a:path w="21561" h="21565">
                    <a:moveTo>
                      <a:pt x="21422" y="21565"/>
                    </a:moveTo>
                    <a:cubicBezTo>
                      <a:pt x="21399" y="21565"/>
                      <a:pt x="21376" y="21555"/>
                      <a:pt x="21355" y="21534"/>
                    </a:cubicBezTo>
                    <a:lnTo>
                      <a:pt x="71" y="465"/>
                    </a:lnTo>
                    <a:cubicBezTo>
                      <a:pt x="4" y="399"/>
                      <a:pt x="-20" y="248"/>
                      <a:pt x="17" y="128"/>
                    </a:cubicBezTo>
                    <a:cubicBezTo>
                      <a:pt x="54" y="9"/>
                      <a:pt x="138" y="-35"/>
                      <a:pt x="205" y="31"/>
                    </a:cubicBezTo>
                    <a:lnTo>
                      <a:pt x="21489" y="21100"/>
                    </a:lnTo>
                    <a:cubicBezTo>
                      <a:pt x="21556" y="21166"/>
                      <a:pt x="21580" y="21317"/>
                      <a:pt x="21543" y="21437"/>
                    </a:cubicBezTo>
                    <a:cubicBezTo>
                      <a:pt x="21518" y="21519"/>
                      <a:pt x="21471" y="21565"/>
                      <a:pt x="21422" y="21565"/>
                    </a:cubicBezTo>
                    <a:close/>
                    <a:moveTo>
                      <a:pt x="21422" y="21565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2" name="AutoShape 135">
                <a:extLst>
                  <a:ext uri="{FF2B5EF4-FFF2-40B4-BE49-F238E27FC236}">
                    <a16:creationId xmlns:a16="http://schemas.microsoft.com/office/drawing/2014/main" id="{3AC52ABD-FCFB-4C31-9F7B-1D9A7034D420}"/>
                  </a:ext>
                </a:extLst>
              </p:cNvPr>
              <p:cNvSpPr/>
              <p:nvPr/>
            </p:nvSpPr>
            <p:spPr bwMode="auto">
              <a:xfrm>
                <a:off x="6883557" y="2505757"/>
                <a:ext cx="1099509" cy="560395"/>
              </a:xfrm>
              <a:custGeom>
                <a:avLst/>
                <a:gdLst/>
                <a:ahLst/>
                <a:cxnLst/>
                <a:rect l="0" t="0" r="r" b="b"/>
                <a:pathLst>
                  <a:path w="21561" h="21561">
                    <a:moveTo>
                      <a:pt x="21421" y="21561"/>
                    </a:moveTo>
                    <a:cubicBezTo>
                      <a:pt x="21400" y="21561"/>
                      <a:pt x="21379" y="21552"/>
                      <a:pt x="21359" y="21532"/>
                    </a:cubicBezTo>
                    <a:lnTo>
                      <a:pt x="76" y="517"/>
                    </a:lnTo>
                    <a:cubicBezTo>
                      <a:pt x="8" y="449"/>
                      <a:pt x="-20" y="285"/>
                      <a:pt x="14" y="150"/>
                    </a:cubicBezTo>
                    <a:cubicBezTo>
                      <a:pt x="49" y="15"/>
                      <a:pt x="133" y="-39"/>
                      <a:pt x="201" y="29"/>
                    </a:cubicBezTo>
                    <a:lnTo>
                      <a:pt x="21484" y="21045"/>
                    </a:lnTo>
                    <a:cubicBezTo>
                      <a:pt x="21552" y="21113"/>
                      <a:pt x="21580" y="21277"/>
                      <a:pt x="21546" y="21411"/>
                    </a:cubicBezTo>
                    <a:cubicBezTo>
                      <a:pt x="21521" y="21506"/>
                      <a:pt x="21472" y="21561"/>
                      <a:pt x="21421" y="21561"/>
                    </a:cubicBezTo>
                    <a:close/>
                    <a:moveTo>
                      <a:pt x="21421" y="2156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3" name="AutoShape 136">
                <a:extLst>
                  <a:ext uri="{FF2B5EF4-FFF2-40B4-BE49-F238E27FC236}">
                    <a16:creationId xmlns:a16="http://schemas.microsoft.com/office/drawing/2014/main" id="{E9F07A0E-6921-44B1-9CA2-FD12C0E48A77}"/>
                  </a:ext>
                </a:extLst>
              </p:cNvPr>
              <p:cNvSpPr/>
              <p:nvPr/>
            </p:nvSpPr>
            <p:spPr bwMode="auto">
              <a:xfrm>
                <a:off x="7592918" y="3612359"/>
                <a:ext cx="500986" cy="188868"/>
              </a:xfrm>
              <a:custGeom>
                <a:avLst/>
                <a:gdLst/>
                <a:ahLst/>
                <a:cxnLst/>
                <a:rect l="0" t="0" r="r" b="b"/>
                <a:pathLst>
                  <a:path w="21520" h="21494">
                    <a:moveTo>
                      <a:pt x="21208" y="21494"/>
                    </a:moveTo>
                    <a:cubicBezTo>
                      <a:pt x="21173" y="21494"/>
                      <a:pt x="21138" y="21479"/>
                      <a:pt x="21103" y="21446"/>
                    </a:cubicBezTo>
                    <a:lnTo>
                      <a:pt x="207" y="1604"/>
                    </a:lnTo>
                    <a:cubicBezTo>
                      <a:pt x="45" y="1450"/>
                      <a:pt x="-40" y="978"/>
                      <a:pt x="18" y="548"/>
                    </a:cubicBezTo>
                    <a:cubicBezTo>
                      <a:pt x="76" y="117"/>
                      <a:pt x="255" y="-106"/>
                      <a:pt x="417" y="49"/>
                    </a:cubicBezTo>
                    <a:lnTo>
                      <a:pt x="21314" y="19890"/>
                    </a:lnTo>
                    <a:cubicBezTo>
                      <a:pt x="21476" y="20044"/>
                      <a:pt x="21560" y="20517"/>
                      <a:pt x="21502" y="20947"/>
                    </a:cubicBezTo>
                    <a:cubicBezTo>
                      <a:pt x="21456" y="21284"/>
                      <a:pt x="21336" y="21494"/>
                      <a:pt x="21208" y="21494"/>
                    </a:cubicBezTo>
                    <a:close/>
                    <a:moveTo>
                      <a:pt x="21208" y="2149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4" name="AutoShape 137">
                <a:extLst>
                  <a:ext uri="{FF2B5EF4-FFF2-40B4-BE49-F238E27FC236}">
                    <a16:creationId xmlns:a16="http://schemas.microsoft.com/office/drawing/2014/main" id="{DE54EBB8-28D3-4062-8CBC-6D4B3C543ADB}"/>
                  </a:ext>
                </a:extLst>
              </p:cNvPr>
              <p:cNvSpPr/>
              <p:nvPr/>
            </p:nvSpPr>
            <p:spPr bwMode="auto">
              <a:xfrm>
                <a:off x="4080696" y="3250586"/>
                <a:ext cx="268670" cy="1240495"/>
              </a:xfrm>
              <a:custGeom>
                <a:avLst/>
                <a:gdLst/>
                <a:ahLst/>
                <a:cxnLst/>
                <a:rect l="0" t="0" r="r" b="b"/>
                <a:pathLst>
                  <a:path w="21498" h="21589">
                    <a:moveTo>
                      <a:pt x="20938" y="21589"/>
                    </a:moveTo>
                    <a:cubicBezTo>
                      <a:pt x="20679" y="21589"/>
                      <a:pt x="20446" y="21549"/>
                      <a:pt x="20391" y="21492"/>
                    </a:cubicBezTo>
                    <a:lnTo>
                      <a:pt x="12" y="147"/>
                    </a:lnTo>
                    <a:cubicBezTo>
                      <a:pt x="-51" y="81"/>
                      <a:pt x="143" y="16"/>
                      <a:pt x="445" y="3"/>
                    </a:cubicBezTo>
                    <a:cubicBezTo>
                      <a:pt x="748" y="-11"/>
                      <a:pt x="1043" y="31"/>
                      <a:pt x="1107" y="97"/>
                    </a:cubicBezTo>
                    <a:lnTo>
                      <a:pt x="21486" y="21442"/>
                    </a:lnTo>
                    <a:cubicBezTo>
                      <a:pt x="21549" y="21508"/>
                      <a:pt x="21355" y="21573"/>
                      <a:pt x="21053" y="21586"/>
                    </a:cubicBezTo>
                    <a:cubicBezTo>
                      <a:pt x="21014" y="21588"/>
                      <a:pt x="20976" y="21589"/>
                      <a:pt x="20938" y="21589"/>
                    </a:cubicBezTo>
                    <a:close/>
                    <a:moveTo>
                      <a:pt x="20938" y="2158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5" name="AutoShape 138">
                <a:extLst>
                  <a:ext uri="{FF2B5EF4-FFF2-40B4-BE49-F238E27FC236}">
                    <a16:creationId xmlns:a16="http://schemas.microsoft.com/office/drawing/2014/main" id="{4B0747DF-A1BF-4227-8010-0721D3891571}"/>
                  </a:ext>
                </a:extLst>
              </p:cNvPr>
              <p:cNvSpPr/>
              <p:nvPr/>
            </p:nvSpPr>
            <p:spPr bwMode="auto">
              <a:xfrm>
                <a:off x="8280996" y="4633838"/>
                <a:ext cx="141872" cy="319211"/>
              </a:xfrm>
              <a:custGeom>
                <a:avLst/>
                <a:gdLst/>
                <a:ahLst/>
                <a:cxnLst/>
                <a:rect l="0" t="0" r="r" b="b"/>
                <a:pathLst>
                  <a:path w="21312" h="21535">
                    <a:moveTo>
                      <a:pt x="1066" y="21535"/>
                    </a:moveTo>
                    <a:cubicBezTo>
                      <a:pt x="929" y="21535"/>
                      <a:pt x="789" y="21524"/>
                      <a:pt x="655" y="21498"/>
                    </a:cubicBezTo>
                    <a:cubicBezTo>
                      <a:pt x="112" y="21396"/>
                      <a:pt x="-144" y="21115"/>
                      <a:pt x="83" y="20872"/>
                    </a:cubicBezTo>
                    <a:lnTo>
                      <a:pt x="19262" y="294"/>
                    </a:lnTo>
                    <a:cubicBezTo>
                      <a:pt x="19490" y="49"/>
                      <a:pt x="20116" y="-65"/>
                      <a:pt x="20657" y="37"/>
                    </a:cubicBezTo>
                    <a:cubicBezTo>
                      <a:pt x="21200" y="139"/>
                      <a:pt x="21456" y="420"/>
                      <a:pt x="21229" y="663"/>
                    </a:cubicBezTo>
                    <a:lnTo>
                      <a:pt x="2050" y="21241"/>
                    </a:lnTo>
                    <a:cubicBezTo>
                      <a:pt x="1878" y="21424"/>
                      <a:pt x="1483" y="21535"/>
                      <a:pt x="1066" y="21535"/>
                    </a:cubicBezTo>
                    <a:close/>
                    <a:moveTo>
                      <a:pt x="1066" y="21535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6" name="AutoShape 139">
                <a:extLst>
                  <a:ext uri="{FF2B5EF4-FFF2-40B4-BE49-F238E27FC236}">
                    <a16:creationId xmlns:a16="http://schemas.microsoft.com/office/drawing/2014/main" id="{0E2CC205-DD29-456C-9BFD-A9B50EBB918E}"/>
                  </a:ext>
                </a:extLst>
              </p:cNvPr>
              <p:cNvSpPr/>
              <p:nvPr/>
            </p:nvSpPr>
            <p:spPr bwMode="auto">
              <a:xfrm>
                <a:off x="8195872" y="3874823"/>
                <a:ext cx="219902" cy="532021"/>
              </a:xfrm>
              <a:custGeom>
                <a:avLst/>
                <a:gdLst/>
                <a:ahLst/>
                <a:cxnLst/>
                <a:rect l="0" t="0" r="r" b="b"/>
                <a:pathLst>
                  <a:path w="21417" h="21562">
                    <a:moveTo>
                      <a:pt x="20725" y="21562"/>
                    </a:moveTo>
                    <a:cubicBezTo>
                      <a:pt x="20450" y="21562"/>
                      <a:pt x="20191" y="21494"/>
                      <a:pt x="20083" y="21381"/>
                    </a:cubicBezTo>
                    <a:lnTo>
                      <a:pt x="48" y="394"/>
                    </a:lnTo>
                    <a:cubicBezTo>
                      <a:pt x="-92" y="246"/>
                      <a:pt x="81" y="79"/>
                      <a:pt x="436" y="20"/>
                    </a:cubicBezTo>
                    <a:cubicBezTo>
                      <a:pt x="790" y="-38"/>
                      <a:pt x="1192" y="34"/>
                      <a:pt x="1333" y="182"/>
                    </a:cubicBezTo>
                    <a:lnTo>
                      <a:pt x="21368" y="21168"/>
                    </a:lnTo>
                    <a:cubicBezTo>
                      <a:pt x="21508" y="21316"/>
                      <a:pt x="21335" y="21483"/>
                      <a:pt x="20980" y="21542"/>
                    </a:cubicBezTo>
                    <a:cubicBezTo>
                      <a:pt x="20897" y="21555"/>
                      <a:pt x="20810" y="21562"/>
                      <a:pt x="20725" y="21562"/>
                    </a:cubicBezTo>
                    <a:close/>
                    <a:moveTo>
                      <a:pt x="20725" y="2156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7" name="AutoShape 140">
                <a:extLst>
                  <a:ext uri="{FF2B5EF4-FFF2-40B4-BE49-F238E27FC236}">
                    <a16:creationId xmlns:a16="http://schemas.microsoft.com/office/drawing/2014/main" id="{579D9F06-2F75-421E-B70E-6298EBAA3EF8}"/>
                  </a:ext>
                </a:extLst>
              </p:cNvPr>
              <p:cNvSpPr/>
              <p:nvPr/>
            </p:nvSpPr>
            <p:spPr bwMode="auto">
              <a:xfrm>
                <a:off x="7968878" y="2456102"/>
                <a:ext cx="92217" cy="567489"/>
              </a:xfrm>
              <a:custGeom>
                <a:avLst/>
                <a:gdLst/>
                <a:ahLst/>
                <a:cxnLst/>
                <a:rect l="0" t="0" r="r" b="b"/>
                <a:pathLst>
                  <a:path w="21379" h="21581">
                    <a:moveTo>
                      <a:pt x="19732" y="21581"/>
                    </a:moveTo>
                    <a:cubicBezTo>
                      <a:pt x="18926" y="21581"/>
                      <a:pt x="18221" y="21484"/>
                      <a:pt x="18106" y="21349"/>
                    </a:cubicBezTo>
                    <a:lnTo>
                      <a:pt x="17" y="307"/>
                    </a:lnTo>
                    <a:cubicBezTo>
                      <a:pt x="-110" y="160"/>
                      <a:pt x="517" y="23"/>
                      <a:pt x="1416" y="3"/>
                    </a:cubicBezTo>
                    <a:cubicBezTo>
                      <a:pt x="2321" y="-19"/>
                      <a:pt x="3148" y="85"/>
                      <a:pt x="3274" y="232"/>
                    </a:cubicBezTo>
                    <a:lnTo>
                      <a:pt x="21363" y="21274"/>
                    </a:lnTo>
                    <a:cubicBezTo>
                      <a:pt x="21490" y="21421"/>
                      <a:pt x="20863" y="21558"/>
                      <a:pt x="19964" y="21579"/>
                    </a:cubicBezTo>
                    <a:cubicBezTo>
                      <a:pt x="19887" y="21580"/>
                      <a:pt x="19808" y="21581"/>
                      <a:pt x="19732" y="21581"/>
                    </a:cubicBezTo>
                    <a:close/>
                    <a:moveTo>
                      <a:pt x="19732" y="2158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8" name="AutoShape 141">
                <a:extLst>
                  <a:ext uri="{FF2B5EF4-FFF2-40B4-BE49-F238E27FC236}">
                    <a16:creationId xmlns:a16="http://schemas.microsoft.com/office/drawing/2014/main" id="{CEA4A0C7-E369-4CA4-AB2D-B2EC121961FC}"/>
                  </a:ext>
                </a:extLst>
              </p:cNvPr>
              <p:cNvSpPr/>
              <p:nvPr/>
            </p:nvSpPr>
            <p:spPr bwMode="auto">
              <a:xfrm>
                <a:off x="7997252" y="1838959"/>
                <a:ext cx="474385" cy="617143"/>
              </a:xfrm>
              <a:custGeom>
                <a:avLst/>
                <a:gdLst/>
                <a:ahLst/>
                <a:cxnLst/>
                <a:rect l="0" t="0" r="r" b="b"/>
                <a:pathLst>
                  <a:path w="21516" h="21568">
                    <a:moveTo>
                      <a:pt x="321" y="21568"/>
                    </a:moveTo>
                    <a:cubicBezTo>
                      <a:pt x="252" y="21568"/>
                      <a:pt x="184" y="21551"/>
                      <a:pt x="126" y="21517"/>
                    </a:cubicBezTo>
                    <a:cubicBezTo>
                      <a:pt x="-15" y="21434"/>
                      <a:pt x="-42" y="21278"/>
                      <a:pt x="66" y="21169"/>
                    </a:cubicBezTo>
                    <a:lnTo>
                      <a:pt x="20940" y="98"/>
                    </a:lnTo>
                    <a:cubicBezTo>
                      <a:pt x="21048" y="-11"/>
                      <a:pt x="21249" y="-32"/>
                      <a:pt x="21390" y="51"/>
                    </a:cubicBezTo>
                    <a:cubicBezTo>
                      <a:pt x="21531" y="134"/>
                      <a:pt x="21558" y="290"/>
                      <a:pt x="21450" y="399"/>
                    </a:cubicBezTo>
                    <a:lnTo>
                      <a:pt x="576" y="21471"/>
                    </a:lnTo>
                    <a:cubicBezTo>
                      <a:pt x="513" y="21535"/>
                      <a:pt x="417" y="21568"/>
                      <a:pt x="321" y="21568"/>
                    </a:cubicBezTo>
                    <a:close/>
                    <a:moveTo>
                      <a:pt x="321" y="21568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9" name="AutoShape 142">
                <a:extLst>
                  <a:ext uri="{FF2B5EF4-FFF2-40B4-BE49-F238E27FC236}">
                    <a16:creationId xmlns:a16="http://schemas.microsoft.com/office/drawing/2014/main" id="{83F6AE67-ECDA-45D1-92BA-81A7754C7AA9}"/>
                  </a:ext>
                </a:extLst>
              </p:cNvPr>
              <p:cNvSpPr/>
              <p:nvPr/>
            </p:nvSpPr>
            <p:spPr bwMode="auto">
              <a:xfrm>
                <a:off x="8578928" y="1874427"/>
                <a:ext cx="112611" cy="425615"/>
              </a:xfrm>
              <a:custGeom>
                <a:avLst/>
                <a:gdLst/>
                <a:ahLst/>
                <a:cxnLst/>
                <a:rect l="0" t="0" r="r" b="b"/>
                <a:pathLst>
                  <a:path w="21329" h="21564">
                    <a:moveTo>
                      <a:pt x="19995" y="21564"/>
                    </a:moveTo>
                    <a:cubicBezTo>
                      <a:pt x="19394" y="21564"/>
                      <a:pt x="18848" y="21454"/>
                      <a:pt x="18701" y="21289"/>
                    </a:cubicBezTo>
                    <a:lnTo>
                      <a:pt x="37" y="444"/>
                    </a:lnTo>
                    <a:cubicBezTo>
                      <a:pt x="-136" y="251"/>
                      <a:pt x="304" y="57"/>
                      <a:pt x="1020" y="10"/>
                    </a:cubicBezTo>
                    <a:cubicBezTo>
                      <a:pt x="1728" y="-36"/>
                      <a:pt x="2454" y="82"/>
                      <a:pt x="2627" y="275"/>
                    </a:cubicBezTo>
                    <a:lnTo>
                      <a:pt x="21291" y="21120"/>
                    </a:lnTo>
                    <a:cubicBezTo>
                      <a:pt x="21464" y="21313"/>
                      <a:pt x="21024" y="21507"/>
                      <a:pt x="20308" y="21554"/>
                    </a:cubicBezTo>
                    <a:cubicBezTo>
                      <a:pt x="20204" y="21561"/>
                      <a:pt x="20099" y="21564"/>
                      <a:pt x="19995" y="21564"/>
                    </a:cubicBezTo>
                    <a:close/>
                    <a:moveTo>
                      <a:pt x="19995" y="2156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0" name="AutoShape 143">
                <a:extLst>
                  <a:ext uri="{FF2B5EF4-FFF2-40B4-BE49-F238E27FC236}">
                    <a16:creationId xmlns:a16="http://schemas.microsoft.com/office/drawing/2014/main" id="{B3489011-2D54-46A2-A01A-20F24F511FE5}"/>
                  </a:ext>
                </a:extLst>
              </p:cNvPr>
              <p:cNvSpPr/>
              <p:nvPr/>
            </p:nvSpPr>
            <p:spPr bwMode="auto">
              <a:xfrm>
                <a:off x="8344839" y="1072849"/>
                <a:ext cx="340493" cy="101971"/>
              </a:xfrm>
              <a:custGeom>
                <a:avLst/>
                <a:gdLst/>
                <a:ahLst/>
                <a:cxnLst/>
                <a:rect l="0" t="0" r="r" b="b"/>
                <a:pathLst>
                  <a:path w="21502" h="21440">
                    <a:moveTo>
                      <a:pt x="447" y="21440"/>
                    </a:moveTo>
                    <a:cubicBezTo>
                      <a:pt x="250" y="21440"/>
                      <a:pt x="70" y="21005"/>
                      <a:pt x="16" y="20346"/>
                    </a:cubicBezTo>
                    <a:cubicBezTo>
                      <a:pt x="-49" y="19557"/>
                      <a:pt x="92" y="18743"/>
                      <a:pt x="331" y="18529"/>
                    </a:cubicBezTo>
                    <a:lnTo>
                      <a:pt x="20937" y="52"/>
                    </a:lnTo>
                    <a:cubicBezTo>
                      <a:pt x="21176" y="-160"/>
                      <a:pt x="21422" y="303"/>
                      <a:pt x="21487" y="1094"/>
                    </a:cubicBezTo>
                    <a:cubicBezTo>
                      <a:pt x="21551" y="1883"/>
                      <a:pt x="21410" y="2697"/>
                      <a:pt x="21172" y="2910"/>
                    </a:cubicBezTo>
                    <a:lnTo>
                      <a:pt x="565" y="21388"/>
                    </a:lnTo>
                    <a:cubicBezTo>
                      <a:pt x="526" y="21422"/>
                      <a:pt x="486" y="21440"/>
                      <a:pt x="447" y="21440"/>
                    </a:cubicBezTo>
                    <a:close/>
                    <a:moveTo>
                      <a:pt x="447" y="2144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1" name="AutoShape 144">
                <a:extLst>
                  <a:ext uri="{FF2B5EF4-FFF2-40B4-BE49-F238E27FC236}">
                    <a16:creationId xmlns:a16="http://schemas.microsoft.com/office/drawing/2014/main" id="{6EA3315C-CD8C-4A17-B42D-F278281DB257}"/>
                  </a:ext>
                </a:extLst>
              </p:cNvPr>
              <p:cNvSpPr/>
              <p:nvPr/>
            </p:nvSpPr>
            <p:spPr bwMode="auto">
              <a:xfrm>
                <a:off x="8160405" y="710190"/>
                <a:ext cx="141872" cy="437143"/>
              </a:xfrm>
              <a:custGeom>
                <a:avLst/>
                <a:gdLst/>
                <a:ahLst/>
                <a:cxnLst/>
                <a:rect l="0" t="0" r="r" b="b"/>
                <a:pathLst>
                  <a:path w="21350" h="21559">
                    <a:moveTo>
                      <a:pt x="20283" y="21559"/>
                    </a:moveTo>
                    <a:cubicBezTo>
                      <a:pt x="19824" y="21559"/>
                      <a:pt x="19401" y="21461"/>
                      <a:pt x="19261" y="21310"/>
                    </a:cubicBezTo>
                    <a:lnTo>
                      <a:pt x="46" y="453"/>
                    </a:lnTo>
                    <a:cubicBezTo>
                      <a:pt x="-125" y="267"/>
                      <a:pt x="194" y="72"/>
                      <a:pt x="758" y="16"/>
                    </a:cubicBezTo>
                    <a:cubicBezTo>
                      <a:pt x="1324" y="-41"/>
                      <a:pt x="1918" y="65"/>
                      <a:pt x="2089" y="250"/>
                    </a:cubicBezTo>
                    <a:lnTo>
                      <a:pt x="21304" y="21106"/>
                    </a:lnTo>
                    <a:cubicBezTo>
                      <a:pt x="21475" y="21292"/>
                      <a:pt x="21156" y="21487"/>
                      <a:pt x="20592" y="21544"/>
                    </a:cubicBezTo>
                    <a:cubicBezTo>
                      <a:pt x="20489" y="21554"/>
                      <a:pt x="20385" y="21559"/>
                      <a:pt x="20283" y="21559"/>
                    </a:cubicBezTo>
                    <a:close/>
                    <a:moveTo>
                      <a:pt x="20283" y="2155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2" name="AutoShape 145">
                <a:extLst>
                  <a:ext uri="{FF2B5EF4-FFF2-40B4-BE49-F238E27FC236}">
                    <a16:creationId xmlns:a16="http://schemas.microsoft.com/office/drawing/2014/main" id="{8F6B6F30-A8B6-4AA9-B1B6-69EA0E56ECED}"/>
                  </a:ext>
                </a:extLst>
              </p:cNvPr>
              <p:cNvSpPr/>
              <p:nvPr/>
            </p:nvSpPr>
            <p:spPr bwMode="auto">
              <a:xfrm>
                <a:off x="7692227" y="179055"/>
                <a:ext cx="312119" cy="212808"/>
              </a:xfrm>
              <a:custGeom>
                <a:avLst/>
                <a:gdLst/>
                <a:ahLst/>
                <a:cxnLst/>
                <a:rect l="0" t="0" r="r" b="b"/>
                <a:pathLst>
                  <a:path w="21465" h="21500">
                    <a:moveTo>
                      <a:pt x="20976" y="21500"/>
                    </a:moveTo>
                    <a:cubicBezTo>
                      <a:pt x="20883" y="21500"/>
                      <a:pt x="20789" y="21461"/>
                      <a:pt x="20706" y="21380"/>
                    </a:cubicBezTo>
                    <a:lnTo>
                      <a:pt x="217" y="1313"/>
                    </a:lnTo>
                    <a:cubicBezTo>
                      <a:pt x="-8" y="1094"/>
                      <a:pt x="-68" y="649"/>
                      <a:pt x="82" y="319"/>
                    </a:cubicBezTo>
                    <a:cubicBezTo>
                      <a:pt x="231" y="-10"/>
                      <a:pt x="533" y="-100"/>
                      <a:pt x="758" y="121"/>
                    </a:cubicBezTo>
                    <a:lnTo>
                      <a:pt x="21247" y="20187"/>
                    </a:lnTo>
                    <a:cubicBezTo>
                      <a:pt x="21472" y="20406"/>
                      <a:pt x="21532" y="20851"/>
                      <a:pt x="21382" y="21181"/>
                    </a:cubicBezTo>
                    <a:cubicBezTo>
                      <a:pt x="21289" y="21388"/>
                      <a:pt x="21133" y="21500"/>
                      <a:pt x="20976" y="21500"/>
                    </a:cubicBezTo>
                    <a:close/>
                    <a:moveTo>
                      <a:pt x="20976" y="215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3" name="AutoShape 158">
                <a:extLst>
                  <a:ext uri="{FF2B5EF4-FFF2-40B4-BE49-F238E27FC236}">
                    <a16:creationId xmlns:a16="http://schemas.microsoft.com/office/drawing/2014/main" id="{7AE1A332-6BB9-4A0B-95E2-2A3B9F2D3881}"/>
                  </a:ext>
                </a:extLst>
              </p:cNvPr>
              <p:cNvSpPr/>
              <p:nvPr/>
            </p:nvSpPr>
            <p:spPr bwMode="auto">
              <a:xfrm>
                <a:off x="6677842" y="4640932"/>
                <a:ext cx="267784" cy="267784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799" y="21600"/>
                    </a:moveTo>
                    <a:cubicBezTo>
                      <a:pt x="4844" y="21600"/>
                      <a:pt x="0" y="16754"/>
                      <a:pt x="0" y="10800"/>
                    </a:cubicBezTo>
                    <a:cubicBezTo>
                      <a:pt x="0" y="4845"/>
                      <a:pt x="4845" y="0"/>
                      <a:pt x="10799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4"/>
                      <a:pt x="16755" y="21600"/>
                      <a:pt x="10799" y="21600"/>
                    </a:cubicBezTo>
                    <a:close/>
                    <a:moveTo>
                      <a:pt x="10799" y="1271"/>
                    </a:moveTo>
                    <a:cubicBezTo>
                      <a:pt x="5546" y="1271"/>
                      <a:pt x="1271" y="5545"/>
                      <a:pt x="1271" y="10800"/>
                    </a:cubicBezTo>
                    <a:cubicBezTo>
                      <a:pt x="1271" y="16054"/>
                      <a:pt x="5546" y="20329"/>
                      <a:pt x="10799" y="20329"/>
                    </a:cubicBezTo>
                    <a:cubicBezTo>
                      <a:pt x="16054" y="20329"/>
                      <a:pt x="20328" y="16054"/>
                      <a:pt x="20328" y="10800"/>
                    </a:cubicBezTo>
                    <a:cubicBezTo>
                      <a:pt x="20328" y="5546"/>
                      <a:pt x="16054" y="1271"/>
                      <a:pt x="10799" y="1271"/>
                    </a:cubicBezTo>
                    <a:close/>
                    <a:moveTo>
                      <a:pt x="10799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4" name="AutoShape 219">
                <a:extLst>
                  <a:ext uri="{FF2B5EF4-FFF2-40B4-BE49-F238E27FC236}">
                    <a16:creationId xmlns:a16="http://schemas.microsoft.com/office/drawing/2014/main" id="{52B25F36-4803-4B88-9874-2757A72D5D65}"/>
                  </a:ext>
                </a:extLst>
              </p:cNvPr>
              <p:cNvSpPr/>
              <p:nvPr/>
            </p:nvSpPr>
            <p:spPr bwMode="auto">
              <a:xfrm>
                <a:off x="4769662" y="4612557"/>
                <a:ext cx="407882" cy="40788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4"/>
                      <a:pt x="0" y="10799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799"/>
                    </a:cubicBezTo>
                    <a:cubicBezTo>
                      <a:pt x="21600" y="16754"/>
                      <a:pt x="16756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6" y="1271"/>
                      <a:pt x="1271" y="5546"/>
                      <a:pt x="1271" y="10799"/>
                    </a:cubicBezTo>
                    <a:cubicBezTo>
                      <a:pt x="1271" y="16054"/>
                      <a:pt x="5546" y="20328"/>
                      <a:pt x="10800" y="20328"/>
                    </a:cubicBezTo>
                    <a:cubicBezTo>
                      <a:pt x="16054" y="20328"/>
                      <a:pt x="20329" y="16054"/>
                      <a:pt x="20329" y="10799"/>
                    </a:cubicBezTo>
                    <a:cubicBezTo>
                      <a:pt x="20330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5" name="AutoShape 94">
                <a:extLst>
                  <a:ext uri="{FF2B5EF4-FFF2-40B4-BE49-F238E27FC236}">
                    <a16:creationId xmlns:a16="http://schemas.microsoft.com/office/drawing/2014/main" id="{40626C7A-C1A2-41A0-A7BA-E384D315A627}"/>
                  </a:ext>
                </a:extLst>
              </p:cNvPr>
              <p:cNvSpPr/>
              <p:nvPr/>
            </p:nvSpPr>
            <p:spPr bwMode="auto">
              <a:xfrm>
                <a:off x="7919223" y="2406447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6" name="AutoShape 96">
                <a:extLst>
                  <a:ext uri="{FF2B5EF4-FFF2-40B4-BE49-F238E27FC236}">
                    <a16:creationId xmlns:a16="http://schemas.microsoft.com/office/drawing/2014/main" id="{0B2BE674-E6AD-41EE-AD9E-0C39E201A0CB}"/>
                  </a:ext>
                </a:extLst>
              </p:cNvPr>
              <p:cNvSpPr/>
              <p:nvPr/>
            </p:nvSpPr>
            <p:spPr bwMode="auto">
              <a:xfrm>
                <a:off x="6337348" y="2917186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7" name="AutoShape 1">
                <a:extLst>
                  <a:ext uri="{FF2B5EF4-FFF2-40B4-BE49-F238E27FC236}">
                    <a16:creationId xmlns:a16="http://schemas.microsoft.com/office/drawing/2014/main" id="{8C3F3B68-C103-4F05-9D2F-BDA616E889A5}"/>
                  </a:ext>
                </a:extLst>
              </p:cNvPr>
              <p:cNvSpPr/>
              <p:nvPr/>
            </p:nvSpPr>
            <p:spPr bwMode="auto">
              <a:xfrm>
                <a:off x="5252027" y="2044672"/>
                <a:ext cx="766110" cy="76611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4" y="20329"/>
                      <a:pt x="20329" y="16055"/>
                      <a:pt x="20329" y="10800"/>
                    </a:cubicBezTo>
                    <a:cubicBezTo>
                      <a:pt x="20329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8" name="AutoShape 2">
                <a:extLst>
                  <a:ext uri="{FF2B5EF4-FFF2-40B4-BE49-F238E27FC236}">
                    <a16:creationId xmlns:a16="http://schemas.microsoft.com/office/drawing/2014/main" id="{486EDFFB-6CBE-4498-B3F8-441CA95C93A2}"/>
                  </a:ext>
                </a:extLst>
              </p:cNvPr>
              <p:cNvSpPr/>
              <p:nvPr/>
            </p:nvSpPr>
            <p:spPr bwMode="auto">
              <a:xfrm>
                <a:off x="6862275" y="3129994"/>
                <a:ext cx="766110" cy="76611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4"/>
                      <a:pt x="5545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5"/>
                      <a:pt x="16054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9" name="AutoShape 3">
                <a:extLst>
                  <a:ext uri="{FF2B5EF4-FFF2-40B4-BE49-F238E27FC236}">
                    <a16:creationId xmlns:a16="http://schemas.microsoft.com/office/drawing/2014/main" id="{FB2ABE0E-1EA2-44EA-A783-EF0CA968E154}"/>
                  </a:ext>
                </a:extLst>
              </p:cNvPr>
              <p:cNvSpPr/>
              <p:nvPr/>
            </p:nvSpPr>
            <p:spPr bwMode="auto">
              <a:xfrm>
                <a:off x="5415179" y="3747137"/>
                <a:ext cx="581676" cy="58167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4"/>
                      <a:pt x="5545" y="20330"/>
                      <a:pt x="10800" y="20330"/>
                    </a:cubicBezTo>
                    <a:cubicBezTo>
                      <a:pt x="16055" y="20330"/>
                      <a:pt x="20329" y="16055"/>
                      <a:pt x="20329" y="10800"/>
                    </a:cubicBezTo>
                    <a:cubicBezTo>
                      <a:pt x="20329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0" name="AutoShape 5">
                <a:extLst>
                  <a:ext uri="{FF2B5EF4-FFF2-40B4-BE49-F238E27FC236}">
                    <a16:creationId xmlns:a16="http://schemas.microsoft.com/office/drawing/2014/main" id="{B1888290-A8C9-488E-A571-41A2E8538D82}"/>
                  </a:ext>
                </a:extLst>
              </p:cNvPr>
              <p:cNvSpPr/>
              <p:nvPr/>
            </p:nvSpPr>
            <p:spPr bwMode="auto">
              <a:xfrm>
                <a:off x="6791340" y="491173"/>
                <a:ext cx="581676" cy="58167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0" y="5546"/>
                      <a:pt x="1270" y="10800"/>
                    </a:cubicBezTo>
                    <a:cubicBezTo>
                      <a:pt x="1270" y="16054"/>
                      <a:pt x="5545" y="20329"/>
                      <a:pt x="10800" y="20329"/>
                    </a:cubicBezTo>
                    <a:cubicBezTo>
                      <a:pt x="16055" y="20329"/>
                      <a:pt x="20330" y="16054"/>
                      <a:pt x="20330" y="10800"/>
                    </a:cubicBezTo>
                    <a:cubicBezTo>
                      <a:pt x="20330" y="5546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1" name="AutoShape 7">
                <a:extLst>
                  <a:ext uri="{FF2B5EF4-FFF2-40B4-BE49-F238E27FC236}">
                    <a16:creationId xmlns:a16="http://schemas.microsoft.com/office/drawing/2014/main" id="{6A4AD3B4-7BF6-4DA4-91F3-D129191BF340}"/>
                  </a:ext>
                </a:extLst>
              </p:cNvPr>
              <p:cNvSpPr/>
              <p:nvPr/>
            </p:nvSpPr>
            <p:spPr bwMode="auto">
              <a:xfrm>
                <a:off x="6493408" y="2236201"/>
                <a:ext cx="418523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6"/>
                      <a:pt x="1271" y="10800"/>
                    </a:cubicBezTo>
                    <a:cubicBezTo>
                      <a:pt x="1271" y="16054"/>
                      <a:pt x="5546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2" name="AutoShape 10">
                <a:extLst>
                  <a:ext uri="{FF2B5EF4-FFF2-40B4-BE49-F238E27FC236}">
                    <a16:creationId xmlns:a16="http://schemas.microsoft.com/office/drawing/2014/main" id="{BAA9EEAA-C582-41E7-8E87-2CC9CBB441B6}"/>
                  </a:ext>
                </a:extLst>
              </p:cNvPr>
              <p:cNvSpPr/>
              <p:nvPr/>
            </p:nvSpPr>
            <p:spPr bwMode="auto">
              <a:xfrm>
                <a:off x="4592322" y="3385364"/>
                <a:ext cx="418523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6"/>
                      <a:pt x="1271" y="10800"/>
                    </a:cubicBezTo>
                    <a:cubicBezTo>
                      <a:pt x="1271" y="16054"/>
                      <a:pt x="5546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3" name="AutoShape 14">
                <a:extLst>
                  <a:ext uri="{FF2B5EF4-FFF2-40B4-BE49-F238E27FC236}">
                    <a16:creationId xmlns:a16="http://schemas.microsoft.com/office/drawing/2014/main" id="{7AA95C3C-F475-469C-8142-DE6583FE383D}"/>
                  </a:ext>
                </a:extLst>
              </p:cNvPr>
              <p:cNvSpPr/>
              <p:nvPr/>
            </p:nvSpPr>
            <p:spPr bwMode="auto">
              <a:xfrm>
                <a:off x="4216361" y="4477779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0" y="5545"/>
                      <a:pt x="1270" y="10800"/>
                    </a:cubicBezTo>
                    <a:cubicBezTo>
                      <a:pt x="1270" y="16055"/>
                      <a:pt x="5545" y="20329"/>
                      <a:pt x="10800" y="20329"/>
                    </a:cubicBezTo>
                    <a:cubicBezTo>
                      <a:pt x="16055" y="20329"/>
                      <a:pt x="20330" y="16055"/>
                      <a:pt x="20330" y="10800"/>
                    </a:cubicBezTo>
                    <a:cubicBezTo>
                      <a:pt x="20330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4" name="AutoShape 6">
                <a:extLst>
                  <a:ext uri="{FF2B5EF4-FFF2-40B4-BE49-F238E27FC236}">
                    <a16:creationId xmlns:a16="http://schemas.microsoft.com/office/drawing/2014/main" id="{21B7F0A6-A434-432E-B60B-706293BFC2D7}"/>
                  </a:ext>
                </a:extLst>
              </p:cNvPr>
              <p:cNvSpPr/>
              <p:nvPr/>
            </p:nvSpPr>
            <p:spPr bwMode="auto">
              <a:xfrm>
                <a:off x="7394295" y="1562307"/>
                <a:ext cx="581676" cy="58167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5"/>
                      <a:pt x="5545" y="20329"/>
                      <a:pt x="10800" y="20329"/>
                    </a:cubicBezTo>
                    <a:cubicBezTo>
                      <a:pt x="16055" y="20329"/>
                      <a:pt x="20330" y="16055"/>
                      <a:pt x="20330" y="10800"/>
                    </a:cubicBezTo>
                    <a:cubicBezTo>
                      <a:pt x="20330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5" name="AutoShape 8">
                <a:extLst>
                  <a:ext uri="{FF2B5EF4-FFF2-40B4-BE49-F238E27FC236}">
                    <a16:creationId xmlns:a16="http://schemas.microsoft.com/office/drawing/2014/main" id="{94A63655-DABF-4DCE-9B8A-E2ACCC0F9D31}"/>
                  </a:ext>
                </a:extLst>
              </p:cNvPr>
              <p:cNvSpPr/>
              <p:nvPr/>
            </p:nvSpPr>
            <p:spPr bwMode="auto">
              <a:xfrm>
                <a:off x="7961783" y="299647"/>
                <a:ext cx="418523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6"/>
                      <a:pt x="1271" y="10800"/>
                    </a:cubicBezTo>
                    <a:cubicBezTo>
                      <a:pt x="1271" y="16054"/>
                      <a:pt x="5546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6" name="AutoShape 20">
                <a:extLst>
                  <a:ext uri="{FF2B5EF4-FFF2-40B4-BE49-F238E27FC236}">
                    <a16:creationId xmlns:a16="http://schemas.microsoft.com/office/drawing/2014/main" id="{D8F85973-1083-4F34-B37F-231E2716891B}"/>
                  </a:ext>
                </a:extLst>
              </p:cNvPr>
              <p:cNvSpPr/>
              <p:nvPr/>
            </p:nvSpPr>
            <p:spPr bwMode="auto">
              <a:xfrm>
                <a:off x="8685333" y="952258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0" y="5545"/>
                      <a:pt x="1270" y="10800"/>
                    </a:cubicBezTo>
                    <a:cubicBezTo>
                      <a:pt x="1270" y="16055"/>
                      <a:pt x="5545" y="20330"/>
                      <a:pt x="10800" y="20330"/>
                    </a:cubicBezTo>
                    <a:cubicBezTo>
                      <a:pt x="16054" y="20330"/>
                      <a:pt x="20329" y="16055"/>
                      <a:pt x="20329" y="10800"/>
                    </a:cubicBezTo>
                    <a:cubicBezTo>
                      <a:pt x="20329" y="5545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7" name="AutoShape 23">
                <a:extLst>
                  <a:ext uri="{FF2B5EF4-FFF2-40B4-BE49-F238E27FC236}">
                    <a16:creationId xmlns:a16="http://schemas.microsoft.com/office/drawing/2014/main" id="{4B48B01A-E0B8-4E6C-94CA-E4C336CF8E08}"/>
                  </a:ext>
                </a:extLst>
              </p:cNvPr>
              <p:cNvSpPr/>
              <p:nvPr/>
            </p:nvSpPr>
            <p:spPr bwMode="auto">
              <a:xfrm>
                <a:off x="8422869" y="1619057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5" y="20329"/>
                      <a:pt x="20329" y="16055"/>
                      <a:pt x="20329" y="10800"/>
                    </a:cubicBezTo>
                    <a:cubicBezTo>
                      <a:pt x="20329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8" name="AutoShape 19">
                <a:extLst>
                  <a:ext uri="{FF2B5EF4-FFF2-40B4-BE49-F238E27FC236}">
                    <a16:creationId xmlns:a16="http://schemas.microsoft.com/office/drawing/2014/main" id="{022F590E-A83D-4DE7-9559-4868E9C21BCF}"/>
                  </a:ext>
                </a:extLst>
              </p:cNvPr>
              <p:cNvSpPr/>
              <p:nvPr/>
            </p:nvSpPr>
            <p:spPr bwMode="auto">
              <a:xfrm>
                <a:off x="7947597" y="3016496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5" y="20329"/>
                      <a:pt x="20329" y="16055"/>
                      <a:pt x="20329" y="10800"/>
                    </a:cubicBezTo>
                    <a:cubicBezTo>
                      <a:pt x="20329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9" name="AutoShape 11">
                <a:extLst>
                  <a:ext uri="{FF2B5EF4-FFF2-40B4-BE49-F238E27FC236}">
                    <a16:creationId xmlns:a16="http://schemas.microsoft.com/office/drawing/2014/main" id="{DE2DDC27-3E88-47E1-89D0-58E3B09AFDD1}"/>
                  </a:ext>
                </a:extLst>
              </p:cNvPr>
              <p:cNvSpPr/>
              <p:nvPr/>
            </p:nvSpPr>
            <p:spPr bwMode="auto">
              <a:xfrm>
                <a:off x="7415580" y="4421033"/>
                <a:ext cx="418523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6"/>
                      <a:pt x="1271" y="10800"/>
                    </a:cubicBezTo>
                    <a:cubicBezTo>
                      <a:pt x="1271" y="16054"/>
                      <a:pt x="5546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</p:grpSp>
        <p:pic>
          <p:nvPicPr>
            <p:cNvPr id="11" name="图形 10">
              <a:extLst>
                <a:ext uri="{FF2B5EF4-FFF2-40B4-BE49-F238E27FC236}">
                  <a16:creationId xmlns:a16="http://schemas.microsoft.com/office/drawing/2014/main" id="{C39EA5B2-7795-42ED-B2AD-BFDF1BD4CFD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6905423" y="6244060"/>
              <a:ext cx="194528" cy="147573"/>
            </a:xfrm>
            <a:prstGeom prst="rect">
              <a:avLst/>
            </a:prstGeom>
          </p:spPr>
        </p:pic>
        <p:pic>
          <p:nvPicPr>
            <p:cNvPr id="12" name="图形 11">
              <a:extLst>
                <a:ext uri="{FF2B5EF4-FFF2-40B4-BE49-F238E27FC236}">
                  <a16:creationId xmlns:a16="http://schemas.microsoft.com/office/drawing/2014/main" id="{A73132DB-4569-4100-87A3-4DB7CDBBF3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11682334" y="2984432"/>
              <a:ext cx="187557" cy="152074"/>
            </a:xfrm>
            <a:prstGeom prst="rect">
              <a:avLst/>
            </a:prstGeom>
          </p:spPr>
        </p:pic>
        <p:pic>
          <p:nvPicPr>
            <p:cNvPr id="13" name="图形 12">
              <a:extLst>
                <a:ext uri="{FF2B5EF4-FFF2-40B4-BE49-F238E27FC236}">
                  <a16:creationId xmlns:a16="http://schemas.microsoft.com/office/drawing/2014/main" id="{D47A6A07-DDA7-4B9F-AF63-B2C98EF5654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137398" y="4586311"/>
              <a:ext cx="200327" cy="151972"/>
            </a:xfrm>
            <a:prstGeom prst="rect">
              <a:avLst/>
            </a:prstGeom>
          </p:spPr>
        </p:pic>
        <p:pic>
          <p:nvPicPr>
            <p:cNvPr id="14" name="图形 13">
              <a:extLst>
                <a:ext uri="{FF2B5EF4-FFF2-40B4-BE49-F238E27FC236}">
                  <a16:creationId xmlns:a16="http://schemas.microsoft.com/office/drawing/2014/main" id="{1F7B8044-DBB5-4C8A-A7E5-A046FC58E8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11992314" y="2256778"/>
              <a:ext cx="173031" cy="118238"/>
            </a:xfrm>
            <a:prstGeom prst="rect">
              <a:avLst/>
            </a:prstGeom>
          </p:spPr>
        </p:pic>
        <p:pic>
          <p:nvPicPr>
            <p:cNvPr id="15" name="图形 14">
              <a:extLst>
                <a:ext uri="{FF2B5EF4-FFF2-40B4-BE49-F238E27FC236}">
                  <a16:creationId xmlns:a16="http://schemas.microsoft.com/office/drawing/2014/main" id="{0F27DB65-12D8-4204-9740-4BBD26365B2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11198657" y="1534425"/>
              <a:ext cx="283313" cy="256072"/>
            </a:xfrm>
            <a:prstGeom prst="rect">
              <a:avLst/>
            </a:prstGeom>
          </p:spPr>
        </p:pic>
        <p:pic>
          <p:nvPicPr>
            <p:cNvPr id="16" name="图形 15">
              <a:extLst>
                <a:ext uri="{FF2B5EF4-FFF2-40B4-BE49-F238E27FC236}">
                  <a16:creationId xmlns:a16="http://schemas.microsoft.com/office/drawing/2014/main" id="{EA42B8FE-F45A-4945-B1DF-7EE17802501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302220" y="5496417"/>
              <a:ext cx="465815" cy="353377"/>
            </a:xfrm>
            <a:prstGeom prst="rect">
              <a:avLst/>
            </a:prstGeom>
          </p:spPr>
        </p:pic>
        <p:pic>
          <p:nvPicPr>
            <p:cNvPr id="17" name="图形 16">
              <a:extLst>
                <a:ext uri="{FF2B5EF4-FFF2-40B4-BE49-F238E27FC236}">
                  <a16:creationId xmlns:a16="http://schemas.microsoft.com/office/drawing/2014/main" id="{FA386B9D-54E9-4FED-8CFF-BBA3D504DA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10581309" y="6257665"/>
              <a:ext cx="266624" cy="182193"/>
            </a:xfrm>
            <a:prstGeom prst="rect">
              <a:avLst/>
            </a:prstGeom>
          </p:spPr>
        </p:pic>
        <p:pic>
          <p:nvPicPr>
            <p:cNvPr id="18" name="图形 17">
              <a:extLst>
                <a:ext uri="{FF2B5EF4-FFF2-40B4-BE49-F238E27FC236}">
                  <a16:creationId xmlns:a16="http://schemas.microsoft.com/office/drawing/2014/main" id="{5105C10C-5470-47E9-814D-603D57418D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7586940" y="6428939"/>
              <a:ext cx="263936" cy="214003"/>
            </a:xfrm>
            <a:prstGeom prst="rect">
              <a:avLst/>
            </a:prstGeom>
          </p:spPr>
        </p:pic>
        <p:pic>
          <p:nvPicPr>
            <p:cNvPr id="19" name="图形 18">
              <a:extLst>
                <a:ext uri="{FF2B5EF4-FFF2-40B4-BE49-F238E27FC236}">
                  <a16:creationId xmlns:a16="http://schemas.microsoft.com/office/drawing/2014/main" id="{9D43AACC-50D9-4DAF-B5BC-65D43AE37DA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9708083" y="6429892"/>
              <a:ext cx="187557" cy="152074"/>
            </a:xfrm>
            <a:prstGeom prst="rect">
              <a:avLst/>
            </a:prstGeom>
          </p:spPr>
        </p:pic>
      </p:grp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50182066-4296-45C5-B577-DC1B4779B929}"/>
              </a:ext>
            </a:extLst>
          </p:cNvPr>
          <p:cNvCxnSpPr>
            <a:cxnSpLocks/>
          </p:cNvCxnSpPr>
          <p:nvPr userDrawn="1"/>
        </p:nvCxnSpPr>
        <p:spPr>
          <a:xfrm>
            <a:off x="2276033" y="3684233"/>
            <a:ext cx="1969030" cy="0"/>
          </a:xfrm>
          <a:prstGeom prst="line">
            <a:avLst/>
          </a:prstGeom>
          <a:ln w="28575">
            <a:solidFill>
              <a:srgbClr val="0078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2D0E4F4D-5950-433B-9D32-27B39B4252C8}"/>
              </a:ext>
            </a:extLst>
          </p:cNvPr>
          <p:cNvCxnSpPr>
            <a:cxnSpLocks/>
          </p:cNvCxnSpPr>
          <p:nvPr userDrawn="1"/>
        </p:nvCxnSpPr>
        <p:spPr>
          <a:xfrm>
            <a:off x="4326474" y="3684233"/>
            <a:ext cx="706195" cy="0"/>
          </a:xfrm>
          <a:prstGeom prst="line">
            <a:avLst/>
          </a:prstGeom>
          <a:ln w="28575">
            <a:solidFill>
              <a:srgbClr val="FAAA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97AB12F5-25A2-4FD7-8DF6-9F8C9AC3C1B6}"/>
              </a:ext>
            </a:extLst>
          </p:cNvPr>
          <p:cNvSpPr txBox="1"/>
          <p:nvPr userDrawn="1"/>
        </p:nvSpPr>
        <p:spPr>
          <a:xfrm>
            <a:off x="2276034" y="2938561"/>
            <a:ext cx="1969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666666"/>
                </a:solidFill>
              </a:rPr>
              <a:t>谢 谢</a:t>
            </a: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98853BEA-0FAF-4662-9BF3-4E5C9177DE53}"/>
              </a:ext>
            </a:extLst>
          </p:cNvPr>
          <p:cNvSpPr txBox="1"/>
          <p:nvPr userDrawn="1"/>
        </p:nvSpPr>
        <p:spPr>
          <a:xfrm>
            <a:off x="2276034" y="3779082"/>
            <a:ext cx="1969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0" i="0" dirty="0">
                <a:solidFill>
                  <a:srgbClr val="666666"/>
                </a:solidFill>
              </a:rPr>
              <a:t>Thank you</a:t>
            </a:r>
          </a:p>
        </p:txBody>
      </p:sp>
      <p:sp>
        <p:nvSpPr>
          <p:cNvPr id="145" name="图片占位符 4">
            <a:extLst>
              <a:ext uri="{FF2B5EF4-FFF2-40B4-BE49-F238E27FC236}">
                <a16:creationId xmlns:a16="http://schemas.microsoft.com/office/drawing/2014/main" id="{EB85BED0-288D-469C-95F2-D7C084089A5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963765" y="553795"/>
            <a:ext cx="2160000" cy="54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>
                <a:solidFill>
                  <a:srgbClr val="999999"/>
                </a:solidFill>
              </a:defRPr>
            </a:lvl1pPr>
          </a:lstStyle>
          <a:p>
            <a:r>
              <a:rPr lang="zh-CN" altLang="en-US" dirty="0"/>
              <a:t>点击添加</a:t>
            </a:r>
            <a:r>
              <a:rPr lang="en-US" altLang="zh-CN" dirty="0"/>
              <a:t>logo</a:t>
            </a:r>
            <a:endParaRPr lang="zh-CN" altLang="en-US" dirty="0"/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29C873C1-8CFF-44FE-AE7B-13A840DEA699}"/>
              </a:ext>
            </a:extLst>
          </p:cNvPr>
          <p:cNvSpPr txBox="1"/>
          <p:nvPr userDrawn="1"/>
        </p:nvSpPr>
        <p:spPr>
          <a:xfrm>
            <a:off x="12192000" y="623740"/>
            <a:ext cx="1359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b="0" i="0" dirty="0">
                <a:solidFill>
                  <a:srgbClr val="666666"/>
                </a:solidFill>
              </a:rPr>
              <a:t>点击此处可添加</a:t>
            </a:r>
            <a:r>
              <a:rPr lang="en-US" altLang="zh-CN" sz="1000" b="0" i="0" dirty="0">
                <a:solidFill>
                  <a:srgbClr val="666666"/>
                </a:solidFill>
              </a:rPr>
              <a:t>logo</a:t>
            </a:r>
            <a:r>
              <a:rPr lang="zh-CN" altLang="en-US" sz="1000" b="0" i="0" dirty="0">
                <a:solidFill>
                  <a:srgbClr val="666666"/>
                </a:solidFill>
              </a:rPr>
              <a:t>，不用可删除</a:t>
            </a:r>
            <a:endParaRPr lang="en-US" altLang="zh-CN" sz="1000" b="0" i="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7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0926-7D08-4230-89CD-8E8CDBB77580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53591-6324-4C82-9335-44E38DA43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002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46A9F20C-B848-4FCD-B25E-CEF671D52186}"/>
              </a:ext>
            </a:extLst>
          </p:cNvPr>
          <p:cNvGrpSpPr/>
          <p:nvPr userDrawn="1"/>
        </p:nvGrpSpPr>
        <p:grpSpPr>
          <a:xfrm>
            <a:off x="-292041" y="674687"/>
            <a:ext cx="200025" cy="4918076"/>
            <a:chOff x="-292041" y="674687"/>
            <a:chExt cx="200025" cy="4918076"/>
          </a:xfrm>
        </p:grpSpPr>
        <p:sp>
          <p:nvSpPr>
            <p:cNvPr id="19" name="矩形: 圆角 18"/>
            <p:cNvSpPr/>
            <p:nvPr/>
          </p:nvSpPr>
          <p:spPr>
            <a:xfrm>
              <a:off x="-292041" y="3922713"/>
              <a:ext cx="200025" cy="193675"/>
            </a:xfrm>
            <a:prstGeom prst="roundRect">
              <a:avLst/>
            </a:prstGeom>
            <a:solidFill>
              <a:srgbClr val="1EC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: 圆角 20"/>
            <p:cNvSpPr/>
            <p:nvPr/>
          </p:nvSpPr>
          <p:spPr>
            <a:xfrm>
              <a:off x="-292041" y="4217988"/>
              <a:ext cx="200025" cy="193675"/>
            </a:xfrm>
            <a:prstGeom prst="roundRect">
              <a:avLst/>
            </a:prstGeom>
            <a:solidFill>
              <a:srgbClr val="0078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矩形: 圆角 38"/>
            <p:cNvSpPr/>
            <p:nvPr/>
          </p:nvSpPr>
          <p:spPr>
            <a:xfrm>
              <a:off x="-292041" y="4513263"/>
              <a:ext cx="200025" cy="193675"/>
            </a:xfrm>
            <a:prstGeom prst="roundRect">
              <a:avLst/>
            </a:prstGeom>
            <a:solidFill>
              <a:srgbClr val="3C6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: 圆角 40"/>
            <p:cNvSpPr/>
            <p:nvPr/>
          </p:nvSpPr>
          <p:spPr>
            <a:xfrm>
              <a:off x="-292041" y="4808538"/>
              <a:ext cx="200025" cy="193675"/>
            </a:xfrm>
            <a:prstGeom prst="roundRect">
              <a:avLst/>
            </a:prstGeom>
            <a:solidFill>
              <a:srgbClr val="B482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: 圆角 42"/>
            <p:cNvSpPr/>
            <p:nvPr/>
          </p:nvSpPr>
          <p:spPr>
            <a:xfrm>
              <a:off x="-292041" y="5103813"/>
              <a:ext cx="200025" cy="193675"/>
            </a:xfrm>
            <a:prstGeom prst="roundRect">
              <a:avLst/>
            </a:prstGeom>
            <a:solidFill>
              <a:srgbClr val="B4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: 圆角 44"/>
            <p:cNvSpPr/>
            <p:nvPr/>
          </p:nvSpPr>
          <p:spPr>
            <a:xfrm>
              <a:off x="-292041" y="5399088"/>
              <a:ext cx="200025" cy="193675"/>
            </a:xfrm>
            <a:prstGeom prst="roundRect">
              <a:avLst/>
            </a:prstGeom>
            <a:solidFill>
              <a:srgbClr val="E682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: 圆角 46"/>
            <p:cNvSpPr/>
            <p:nvPr/>
          </p:nvSpPr>
          <p:spPr>
            <a:xfrm>
              <a:off x="-292041" y="674687"/>
              <a:ext cx="200025" cy="193675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: 圆角 48"/>
            <p:cNvSpPr/>
            <p:nvPr/>
          </p:nvSpPr>
          <p:spPr>
            <a:xfrm>
              <a:off x="-292041" y="969962"/>
              <a:ext cx="200025" cy="193675"/>
            </a:xfrm>
            <a:prstGeom prst="round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: 圆角 50"/>
            <p:cNvSpPr/>
            <p:nvPr/>
          </p:nvSpPr>
          <p:spPr>
            <a:xfrm>
              <a:off x="-292041" y="1265237"/>
              <a:ext cx="200025" cy="193675"/>
            </a:xfrm>
            <a:prstGeom prst="roundRect">
              <a:avLst/>
            </a:prstGeom>
            <a:solidFill>
              <a:srgbClr val="99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: 圆角 52"/>
            <p:cNvSpPr/>
            <p:nvPr/>
          </p:nvSpPr>
          <p:spPr>
            <a:xfrm>
              <a:off x="-292041" y="1560512"/>
              <a:ext cx="200025" cy="193675"/>
            </a:xfrm>
            <a:prstGeom prst="roundRect">
              <a:avLst/>
            </a:prstGeom>
            <a:solidFill>
              <a:srgbClr val="666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: 圆角 54"/>
            <p:cNvSpPr/>
            <p:nvPr/>
          </p:nvSpPr>
          <p:spPr>
            <a:xfrm>
              <a:off x="-292041" y="1855787"/>
              <a:ext cx="200025" cy="193675"/>
            </a:xfrm>
            <a:prstGeom prst="round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E4640B73-7BB9-449E-9992-26096DC19EB8}"/>
                </a:ext>
              </a:extLst>
            </p:cNvPr>
            <p:cNvSpPr/>
            <p:nvPr/>
          </p:nvSpPr>
          <p:spPr>
            <a:xfrm>
              <a:off x="-292041" y="2151063"/>
              <a:ext cx="200025" cy="193675"/>
            </a:xfrm>
            <a:prstGeom prst="roundRect">
              <a:avLst/>
            </a:prstGeom>
            <a:solidFill>
              <a:srgbClr val="DC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4A09051A-C2F5-4E15-B1D8-8E6F9F8FB16A}"/>
                </a:ext>
              </a:extLst>
            </p:cNvPr>
            <p:cNvSpPr/>
            <p:nvPr/>
          </p:nvSpPr>
          <p:spPr>
            <a:xfrm>
              <a:off x="-292041" y="2446338"/>
              <a:ext cx="200025" cy="193675"/>
            </a:xfrm>
            <a:prstGeom prst="roundRect">
              <a:avLst/>
            </a:prstGeom>
            <a:solidFill>
              <a:srgbClr val="FAAA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B9851E84-4B9A-4AE6-99BC-F8D8E14FC6C1}"/>
                </a:ext>
              </a:extLst>
            </p:cNvPr>
            <p:cNvSpPr/>
            <p:nvPr/>
          </p:nvSpPr>
          <p:spPr>
            <a:xfrm>
              <a:off x="-292041" y="2741613"/>
              <a:ext cx="200025" cy="193675"/>
            </a:xfrm>
            <a:prstGeom prst="roundRect">
              <a:avLst/>
            </a:prstGeom>
            <a:solidFill>
              <a:srgbClr val="FFD2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3C73F558-A898-49F0-A746-5A8F1CB79A26}"/>
                </a:ext>
              </a:extLst>
            </p:cNvPr>
            <p:cNvSpPr/>
            <p:nvPr/>
          </p:nvSpPr>
          <p:spPr>
            <a:xfrm>
              <a:off x="-292041" y="3036888"/>
              <a:ext cx="200025" cy="193675"/>
            </a:xfrm>
            <a:prstGeom prst="roundRect">
              <a:avLst/>
            </a:prstGeom>
            <a:solidFill>
              <a:srgbClr val="B4D2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9495D18D-3E71-4232-80B3-DD002E1C9FDB}"/>
                </a:ext>
              </a:extLst>
            </p:cNvPr>
            <p:cNvSpPr/>
            <p:nvPr/>
          </p:nvSpPr>
          <p:spPr>
            <a:xfrm>
              <a:off x="-292041" y="3332163"/>
              <a:ext cx="200025" cy="193675"/>
            </a:xfrm>
            <a:prstGeom prst="roundRect">
              <a:avLst/>
            </a:prstGeom>
            <a:solidFill>
              <a:srgbClr val="50C8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3EEDD3E2-22F0-4597-8524-7C63DFBAA02F}"/>
                </a:ext>
              </a:extLst>
            </p:cNvPr>
            <p:cNvSpPr/>
            <p:nvPr/>
          </p:nvSpPr>
          <p:spPr>
            <a:xfrm>
              <a:off x="-292041" y="3627438"/>
              <a:ext cx="200025" cy="193675"/>
            </a:xfrm>
            <a:prstGeom prst="roundRect">
              <a:avLst/>
            </a:prstGeom>
            <a:solidFill>
              <a:srgbClr val="32DC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0" r:id="rId3"/>
    <p:sldLayoutId id="2147483653" r:id="rId4"/>
    <p:sldLayoutId id="2147483654" r:id="rId5"/>
    <p:sldLayoutId id="2147483655" r:id="rId6"/>
    <p:sldLayoutId id="2147483659" r:id="rId7"/>
    <p:sldLayoutId id="2147483661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2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2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B19F709B-9124-4226-8C95-4DC3492311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第四章  语法分析</a:t>
            </a:r>
            <a:endParaRPr lang="zh-CN" altLang="en-US" dirty="0"/>
          </a:p>
        </p:txBody>
      </p:sp>
      <p:sp>
        <p:nvSpPr>
          <p:cNvPr id="13" name="副标题 12">
            <a:extLst>
              <a:ext uri="{FF2B5EF4-FFF2-40B4-BE49-F238E27FC236}">
                <a16:creationId xmlns:a16="http://schemas.microsoft.com/office/drawing/2014/main" id="{7AB08FD2-A90E-431C-AB6C-BB6A4503B5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4-9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作业答案</a:t>
            </a:r>
            <a:endParaRPr lang="zh-CN" altLang="en-US" dirty="0"/>
          </a:p>
        </p:txBody>
      </p:sp>
      <p:sp>
        <p:nvSpPr>
          <p:cNvPr id="14" name="图片占位符 13">
            <a:extLst>
              <a:ext uri="{FF2B5EF4-FFF2-40B4-BE49-F238E27FC236}">
                <a16:creationId xmlns:a16="http://schemas.microsoft.com/office/drawing/2014/main" id="{642B767A-1482-4751-8E06-F7362217BB6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08898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标题 6">
            <a:extLst>
              <a:ext uri="{FF2B5EF4-FFF2-40B4-BE49-F238E27FC236}">
                <a16:creationId xmlns:a16="http://schemas.microsoft.com/office/drawing/2014/main" id="{ACC726FA-642D-435F-A4FB-7AB6126C1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12" y="163246"/>
            <a:ext cx="9339094" cy="540000"/>
          </a:xfrm>
        </p:spPr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第四章作业答案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>
          <a:xfrm>
            <a:off x="1762334" y="1126838"/>
            <a:ext cx="3827463" cy="847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99"/>
                </a:solidFill>
                <a:uLnTx/>
                <a:uFillTx/>
                <a:latin typeface="等线 Light" panose="020F0302020204030204"/>
                <a:ea typeface="等线 Light" panose="02010600030101010101" pitchFamily="2" charset="-122"/>
                <a:cs typeface="+mj-cs"/>
              </a:rPr>
              <a:t>构造递归子程序Ｐ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99"/>
                </a:solidFill>
                <a:uLnTx/>
                <a:uFillTx/>
                <a:latin typeface="等线 Light" panose="020F0302020204030204"/>
                <a:ea typeface="等线 Light" panose="02010600030101010101" pitchFamily="2" charset="-122"/>
                <a:cs typeface="+mj-cs"/>
              </a:rPr>
              <a:t>(B)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3399"/>
              </a:solidFill>
              <a:uLnTx/>
              <a:uFillTx/>
              <a:latin typeface="等线 Light" panose="020F0302020204030204"/>
              <a:ea typeface="等线 Light" panose="02010600030101010101" pitchFamily="2" charset="-122"/>
              <a:cs typeface="+mj-cs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2067133" y="2041238"/>
            <a:ext cx="35814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zh-CN" sz="2800" b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B::=X]B’ </a:t>
            </a:r>
            <a:endParaRPr lang="en-US" altLang="zh-CN" sz="2800" b="1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algn="ctr">
              <a:spcBef>
                <a:spcPct val="50000"/>
              </a:spcBef>
              <a:defRPr/>
            </a:pPr>
            <a:endParaRPr lang="en-US" altLang="zh-CN" sz="2800" b="1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7" name="AutoShape 3"/>
          <p:cNvSpPr>
            <a:spLocks noChangeArrowheads="1"/>
          </p:cNvSpPr>
          <p:nvPr/>
        </p:nvSpPr>
        <p:spPr bwMode="auto">
          <a:xfrm>
            <a:off x="7486858" y="1171287"/>
            <a:ext cx="287338" cy="387350"/>
          </a:xfrm>
          <a:prstGeom prst="downArrow">
            <a:avLst>
              <a:gd name="adj1" fmla="val 50000"/>
              <a:gd name="adj2" fmla="val 33702"/>
            </a:avLst>
          </a:prstGeom>
          <a:solidFill>
            <a:srgbClr val="4F0EF2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4F0EF2"/>
              </a:solidFill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7055059" y="1623726"/>
            <a:ext cx="1223963" cy="388937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uLnTx/>
                <a:uFillTx/>
                <a:latin typeface="等线" panose="020F0502020204030204"/>
                <a:ea typeface="等线" panose="02010600030101010101" pitchFamily="2" charset="-122"/>
              </a:rPr>
              <a:t>SCIN</a:t>
            </a:r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7631321" y="2019013"/>
            <a:ext cx="0" cy="322263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7270958" y="1926938"/>
            <a:ext cx="287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1</a:t>
            </a:r>
          </a:p>
        </p:txBody>
      </p:sp>
      <p:sp>
        <p:nvSpPr>
          <p:cNvPr id="31" name="Text Box 8"/>
          <p:cNvSpPr txBox="1">
            <a:spLocks noChangeArrowheads="1"/>
          </p:cNvSpPr>
          <p:nvPr/>
        </p:nvSpPr>
        <p:spPr bwMode="auto">
          <a:xfrm>
            <a:off x="7197934" y="2719100"/>
            <a:ext cx="288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2</a:t>
            </a:r>
          </a:p>
        </p:txBody>
      </p:sp>
      <p:sp>
        <p:nvSpPr>
          <p:cNvPr id="32" name="Line 13"/>
          <p:cNvSpPr>
            <a:spLocks noChangeShapeType="1"/>
          </p:cNvSpPr>
          <p:nvPr/>
        </p:nvSpPr>
        <p:spPr bwMode="auto">
          <a:xfrm>
            <a:off x="7632908" y="4843175"/>
            <a:ext cx="0" cy="322262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3" name="Line 19"/>
          <p:cNvSpPr>
            <a:spLocks noChangeShapeType="1"/>
          </p:cNvSpPr>
          <p:nvPr/>
        </p:nvSpPr>
        <p:spPr bwMode="auto">
          <a:xfrm>
            <a:off x="7631321" y="4087525"/>
            <a:ext cx="0" cy="322262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4" name="Rectangle 20"/>
          <p:cNvSpPr>
            <a:spLocks noChangeArrowheads="1"/>
          </p:cNvSpPr>
          <p:nvPr/>
        </p:nvSpPr>
        <p:spPr bwMode="auto">
          <a:xfrm>
            <a:off x="7055059" y="4411375"/>
            <a:ext cx="1223963" cy="387350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uLnTx/>
                <a:uFillTx/>
                <a:latin typeface="等线" panose="020F0502020204030204"/>
                <a:ea typeface="等线" panose="02010600030101010101" pitchFamily="2" charset="-122"/>
              </a:rPr>
              <a:t>P(B’)</a:t>
            </a:r>
          </a:p>
        </p:txBody>
      </p:sp>
      <p:sp>
        <p:nvSpPr>
          <p:cNvPr id="35" name="Line 21"/>
          <p:cNvSpPr>
            <a:spLocks noChangeShapeType="1"/>
          </p:cNvSpPr>
          <p:nvPr/>
        </p:nvSpPr>
        <p:spPr bwMode="auto">
          <a:xfrm flipH="1">
            <a:off x="7126496" y="3295363"/>
            <a:ext cx="576262" cy="360363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6" name="Rectangle 22"/>
          <p:cNvSpPr>
            <a:spLocks noChangeArrowheads="1"/>
          </p:cNvSpPr>
          <p:nvPr/>
        </p:nvSpPr>
        <p:spPr bwMode="auto">
          <a:xfrm>
            <a:off x="8566359" y="3655725"/>
            <a:ext cx="1223963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ERROR</a:t>
            </a:r>
          </a:p>
        </p:txBody>
      </p:sp>
      <p:sp>
        <p:nvSpPr>
          <p:cNvPr id="37" name="Rectangle 24"/>
          <p:cNvSpPr>
            <a:spLocks noChangeArrowheads="1"/>
          </p:cNvSpPr>
          <p:nvPr/>
        </p:nvSpPr>
        <p:spPr bwMode="auto">
          <a:xfrm>
            <a:off x="7055059" y="5203537"/>
            <a:ext cx="1223963" cy="387350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等线" panose="020F0502020204030204"/>
                <a:ea typeface="等线" panose="02010600030101010101" pitchFamily="2" charset="-122"/>
              </a:rPr>
              <a:t>SCOUT</a:t>
            </a:r>
          </a:p>
        </p:txBody>
      </p:sp>
      <p:sp>
        <p:nvSpPr>
          <p:cNvPr id="38" name="Text Box 29"/>
          <p:cNvSpPr txBox="1">
            <a:spLocks noChangeArrowheads="1"/>
          </p:cNvSpPr>
          <p:nvPr/>
        </p:nvSpPr>
        <p:spPr bwMode="auto">
          <a:xfrm>
            <a:off x="8639384" y="3079463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  <a:cs typeface="Arial" panose="020B0604020202020204" pitchFamily="34" charset="0"/>
              </a:rPr>
              <a:t>≠</a:t>
            </a:r>
          </a:p>
        </p:txBody>
      </p:sp>
      <p:sp>
        <p:nvSpPr>
          <p:cNvPr id="39" name="Text Box 36"/>
          <p:cNvSpPr txBox="1">
            <a:spLocks noChangeArrowheads="1"/>
          </p:cNvSpPr>
          <p:nvPr/>
        </p:nvSpPr>
        <p:spPr bwMode="auto">
          <a:xfrm>
            <a:off x="7163008" y="2935000"/>
            <a:ext cx="12255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 b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ch=]  ?</a:t>
            </a:r>
          </a:p>
        </p:txBody>
      </p:sp>
      <p:sp>
        <p:nvSpPr>
          <p:cNvPr id="40" name="Rectangle 38"/>
          <p:cNvSpPr>
            <a:spLocks noChangeArrowheads="1"/>
          </p:cNvSpPr>
          <p:nvPr/>
        </p:nvSpPr>
        <p:spPr bwMode="auto">
          <a:xfrm>
            <a:off x="6874084" y="3619212"/>
            <a:ext cx="1223963" cy="387350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uLnTx/>
                <a:uFillTx/>
                <a:latin typeface="等线" panose="020F0502020204030204"/>
                <a:ea typeface="等线" panose="02010600030101010101" pitchFamily="2" charset="-122"/>
              </a:rPr>
              <a:t>READ</a:t>
            </a:r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>
            <a:off x="7990097" y="3295362"/>
            <a:ext cx="719137" cy="304800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2" name="Text Box 42"/>
          <p:cNvSpPr txBox="1">
            <a:spLocks noChangeArrowheads="1"/>
          </p:cNvSpPr>
          <p:nvPr/>
        </p:nvSpPr>
        <p:spPr bwMode="auto">
          <a:xfrm>
            <a:off x="6874084" y="3079463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=</a:t>
            </a:r>
          </a:p>
        </p:txBody>
      </p:sp>
      <p:sp>
        <p:nvSpPr>
          <p:cNvPr id="43" name="Rectangle 56"/>
          <p:cNvSpPr>
            <a:spLocks noChangeArrowheads="1"/>
          </p:cNvSpPr>
          <p:nvPr/>
        </p:nvSpPr>
        <p:spPr bwMode="auto">
          <a:xfrm>
            <a:off x="7018546" y="2323812"/>
            <a:ext cx="1223962" cy="387350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uLnTx/>
                <a:uFillTx/>
                <a:latin typeface="等线" panose="020F0502020204030204"/>
                <a:ea typeface="等线" panose="02010600030101010101" pitchFamily="2" charset="-122"/>
              </a:rPr>
              <a:t>P(X)</a:t>
            </a:r>
          </a:p>
        </p:txBody>
      </p:sp>
      <p:sp>
        <p:nvSpPr>
          <p:cNvPr id="44" name="Line 57"/>
          <p:cNvSpPr>
            <a:spLocks noChangeShapeType="1"/>
          </p:cNvSpPr>
          <p:nvPr/>
        </p:nvSpPr>
        <p:spPr bwMode="auto">
          <a:xfrm>
            <a:off x="7629733" y="2719100"/>
            <a:ext cx="0" cy="322262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3467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标题 6">
            <a:extLst>
              <a:ext uri="{FF2B5EF4-FFF2-40B4-BE49-F238E27FC236}">
                <a16:creationId xmlns:a16="http://schemas.microsoft.com/office/drawing/2014/main" id="{ACC726FA-642D-435F-A4FB-7AB6126C1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12" y="163246"/>
            <a:ext cx="9339094" cy="540000"/>
          </a:xfrm>
        </p:spPr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第四章作业答案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32" name="Rectangle 2"/>
          <p:cNvSpPr txBox="1">
            <a:spLocks noChangeArrowheads="1"/>
          </p:cNvSpPr>
          <p:nvPr/>
        </p:nvSpPr>
        <p:spPr>
          <a:xfrm>
            <a:off x="1477820" y="954088"/>
            <a:ext cx="3827463" cy="847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99"/>
                </a:solidFill>
                <a:uLnTx/>
                <a:uFillTx/>
                <a:latin typeface="等线 Light" panose="020F0302020204030204"/>
                <a:ea typeface="等线 Light" panose="02010600030101010101" pitchFamily="2" charset="-122"/>
                <a:cs typeface="+mj-cs"/>
              </a:rPr>
              <a:t>构造递归子程序Ｐ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99"/>
                </a:solidFill>
                <a:uLnTx/>
                <a:uFillTx/>
                <a:latin typeface="等线 Light" panose="020F0302020204030204"/>
                <a:ea typeface="等线 Light" panose="02010600030101010101" pitchFamily="2" charset="-122"/>
                <a:cs typeface="+mj-cs"/>
              </a:rPr>
              <a:t>(X)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3399"/>
              </a:solidFill>
              <a:uLnTx/>
              <a:uFillTx/>
              <a:latin typeface="等线 Light" panose="020F0302020204030204"/>
              <a:ea typeface="等线 Light" panose="02010600030101010101" pitchFamily="2" charset="-122"/>
              <a:cs typeface="+mj-cs"/>
            </a:endParaRPr>
          </a:p>
        </p:txBody>
      </p:sp>
      <p:sp>
        <p:nvSpPr>
          <p:cNvPr id="33" name="AutoShape 3"/>
          <p:cNvSpPr>
            <a:spLocks noChangeArrowheads="1"/>
          </p:cNvSpPr>
          <p:nvPr/>
        </p:nvSpPr>
        <p:spPr bwMode="auto">
          <a:xfrm>
            <a:off x="7202344" y="1503362"/>
            <a:ext cx="287338" cy="387350"/>
          </a:xfrm>
          <a:prstGeom prst="downArrow">
            <a:avLst>
              <a:gd name="adj1" fmla="val 50000"/>
              <a:gd name="adj2" fmla="val 33702"/>
            </a:avLst>
          </a:prstGeom>
          <a:solidFill>
            <a:srgbClr val="4F0EF2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4F0EF2"/>
              </a:solidFill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6770545" y="1955801"/>
            <a:ext cx="1223963" cy="388937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uLnTx/>
                <a:uFillTx/>
                <a:latin typeface="等线" panose="020F0502020204030204"/>
                <a:ea typeface="等线" panose="02010600030101010101" pitchFamily="2" charset="-122"/>
              </a:rPr>
              <a:t>SCIN</a:t>
            </a:r>
          </a:p>
        </p:txBody>
      </p:sp>
      <p:sp>
        <p:nvSpPr>
          <p:cNvPr id="35" name="Line 5"/>
          <p:cNvSpPr>
            <a:spLocks noChangeShapeType="1"/>
          </p:cNvSpPr>
          <p:nvPr/>
        </p:nvSpPr>
        <p:spPr bwMode="auto">
          <a:xfrm>
            <a:off x="7346807" y="2351088"/>
            <a:ext cx="0" cy="322263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6" name="Text Box 6"/>
          <p:cNvSpPr txBox="1">
            <a:spLocks noChangeArrowheads="1"/>
          </p:cNvSpPr>
          <p:nvPr/>
        </p:nvSpPr>
        <p:spPr bwMode="auto">
          <a:xfrm>
            <a:off x="6770544" y="2608263"/>
            <a:ext cx="1225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 b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ch=a?</a:t>
            </a:r>
          </a:p>
        </p:txBody>
      </p:sp>
      <p:sp>
        <p:nvSpPr>
          <p:cNvPr id="37" name="Line 9"/>
          <p:cNvSpPr>
            <a:spLocks noChangeShapeType="1"/>
          </p:cNvSpPr>
          <p:nvPr/>
        </p:nvSpPr>
        <p:spPr bwMode="auto">
          <a:xfrm flipH="1">
            <a:off x="6554645" y="2925762"/>
            <a:ext cx="720725" cy="387350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8" name="Rectangle 10"/>
          <p:cNvSpPr>
            <a:spLocks noChangeArrowheads="1"/>
          </p:cNvSpPr>
          <p:nvPr/>
        </p:nvSpPr>
        <p:spPr bwMode="auto">
          <a:xfrm>
            <a:off x="5978382" y="3313112"/>
            <a:ext cx="1223962" cy="387350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uLnTx/>
                <a:uFillTx/>
                <a:latin typeface="等线" panose="020F0502020204030204"/>
                <a:ea typeface="等线" panose="02010600030101010101" pitchFamily="2" charset="-122"/>
              </a:rPr>
              <a:t>READ</a:t>
            </a:r>
          </a:p>
        </p:txBody>
      </p:sp>
      <p:sp>
        <p:nvSpPr>
          <p:cNvPr id="39" name="Line 11"/>
          <p:cNvSpPr>
            <a:spLocks noChangeShapeType="1"/>
          </p:cNvSpPr>
          <p:nvPr/>
        </p:nvSpPr>
        <p:spPr bwMode="auto">
          <a:xfrm>
            <a:off x="6554644" y="3700463"/>
            <a:ext cx="0" cy="322263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0" name="Rectangle 12"/>
          <p:cNvSpPr>
            <a:spLocks noChangeArrowheads="1"/>
          </p:cNvSpPr>
          <p:nvPr/>
        </p:nvSpPr>
        <p:spPr bwMode="auto">
          <a:xfrm>
            <a:off x="5978382" y="4024312"/>
            <a:ext cx="1223962" cy="387350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等线" panose="020F0502020204030204"/>
                <a:ea typeface="等线" panose="02010600030101010101" pitchFamily="2" charset="-122"/>
              </a:rPr>
              <a:t>P(X’)</a:t>
            </a:r>
          </a:p>
        </p:txBody>
      </p:sp>
      <p:sp>
        <p:nvSpPr>
          <p:cNvPr id="41" name="Line 13"/>
          <p:cNvSpPr>
            <a:spLocks noChangeShapeType="1"/>
          </p:cNvSpPr>
          <p:nvPr/>
        </p:nvSpPr>
        <p:spPr bwMode="auto">
          <a:xfrm>
            <a:off x="6554644" y="4413251"/>
            <a:ext cx="0" cy="1590675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2" name="Line 15"/>
          <p:cNvSpPr>
            <a:spLocks noChangeShapeType="1"/>
          </p:cNvSpPr>
          <p:nvPr/>
        </p:nvSpPr>
        <p:spPr bwMode="auto">
          <a:xfrm>
            <a:off x="7418245" y="2925763"/>
            <a:ext cx="1223963" cy="377825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3" name="Line 19"/>
          <p:cNvSpPr>
            <a:spLocks noChangeShapeType="1"/>
          </p:cNvSpPr>
          <p:nvPr/>
        </p:nvSpPr>
        <p:spPr bwMode="auto">
          <a:xfrm>
            <a:off x="9362932" y="4491038"/>
            <a:ext cx="0" cy="322263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4" name="Rectangle 20"/>
          <p:cNvSpPr>
            <a:spLocks noChangeArrowheads="1"/>
          </p:cNvSpPr>
          <p:nvPr/>
        </p:nvSpPr>
        <p:spPr bwMode="auto">
          <a:xfrm>
            <a:off x="8786670" y="4814887"/>
            <a:ext cx="1223963" cy="387350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等线" panose="020F0502020204030204"/>
                <a:ea typeface="等线" panose="02010600030101010101" pitchFamily="2" charset="-122"/>
              </a:rPr>
              <a:t>P(X’)</a:t>
            </a:r>
          </a:p>
        </p:txBody>
      </p:sp>
      <p:sp>
        <p:nvSpPr>
          <p:cNvPr id="45" name="Line 23"/>
          <p:cNvSpPr>
            <a:spLocks noChangeShapeType="1"/>
          </p:cNvSpPr>
          <p:nvPr/>
        </p:nvSpPr>
        <p:spPr bwMode="auto">
          <a:xfrm>
            <a:off x="8426307" y="6038850"/>
            <a:ext cx="0" cy="322262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6" name="Rectangle 25"/>
          <p:cNvSpPr>
            <a:spLocks noChangeArrowheads="1"/>
          </p:cNvSpPr>
          <p:nvPr/>
        </p:nvSpPr>
        <p:spPr bwMode="auto">
          <a:xfrm>
            <a:off x="1873108" y="1862138"/>
            <a:ext cx="3889375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zh-CN" sz="2800" b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X::=aX’ | bX’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zh-CN" sz="2800" b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</a:t>
            </a:r>
          </a:p>
        </p:txBody>
      </p:sp>
      <p:sp>
        <p:nvSpPr>
          <p:cNvPr id="47" name="Text Box 26"/>
          <p:cNvSpPr txBox="1">
            <a:spLocks noChangeArrowheads="1"/>
          </p:cNvSpPr>
          <p:nvPr/>
        </p:nvSpPr>
        <p:spPr bwMode="auto">
          <a:xfrm>
            <a:off x="6626083" y="2792413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=</a:t>
            </a:r>
          </a:p>
        </p:txBody>
      </p:sp>
      <p:sp>
        <p:nvSpPr>
          <p:cNvPr id="48" name="Text Box 27"/>
          <p:cNvSpPr txBox="1">
            <a:spLocks noChangeArrowheads="1"/>
          </p:cNvSpPr>
          <p:nvPr/>
        </p:nvSpPr>
        <p:spPr bwMode="auto">
          <a:xfrm>
            <a:off x="8281845" y="2798763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  <a:cs typeface="Arial" panose="020B0604020202020204" pitchFamily="34" charset="0"/>
              </a:rPr>
              <a:t>≠</a:t>
            </a:r>
          </a:p>
        </p:txBody>
      </p:sp>
      <p:sp>
        <p:nvSpPr>
          <p:cNvPr id="49" name="Line 36"/>
          <p:cNvSpPr>
            <a:spLocks noChangeShapeType="1"/>
          </p:cNvSpPr>
          <p:nvPr/>
        </p:nvSpPr>
        <p:spPr bwMode="auto">
          <a:xfrm flipH="1">
            <a:off x="7851632" y="3706813"/>
            <a:ext cx="576262" cy="360363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0" name="Rectangle 37"/>
          <p:cNvSpPr>
            <a:spLocks noChangeArrowheads="1"/>
          </p:cNvSpPr>
          <p:nvPr/>
        </p:nvSpPr>
        <p:spPr bwMode="auto">
          <a:xfrm>
            <a:off x="7130907" y="4022725"/>
            <a:ext cx="1223962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ERROR</a:t>
            </a: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auto">
          <a:xfrm>
            <a:off x="7850045" y="3582988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  <a:cs typeface="Arial" panose="020B0604020202020204" pitchFamily="34" charset="0"/>
              </a:rPr>
              <a:t>≠</a:t>
            </a:r>
          </a:p>
        </p:txBody>
      </p:sp>
      <p:sp>
        <p:nvSpPr>
          <p:cNvPr id="52" name="Rectangle 39"/>
          <p:cNvSpPr>
            <a:spLocks noChangeArrowheads="1"/>
          </p:cNvSpPr>
          <p:nvPr/>
        </p:nvSpPr>
        <p:spPr bwMode="auto">
          <a:xfrm>
            <a:off x="8786670" y="4067175"/>
            <a:ext cx="1223963" cy="387350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等线" panose="020F0502020204030204"/>
                <a:ea typeface="等线" panose="02010600030101010101" pitchFamily="2" charset="-122"/>
              </a:rPr>
              <a:t>READ</a:t>
            </a:r>
          </a:p>
        </p:txBody>
      </p:sp>
      <p:sp>
        <p:nvSpPr>
          <p:cNvPr id="53" name="Line 40"/>
          <p:cNvSpPr>
            <a:spLocks noChangeShapeType="1"/>
          </p:cNvSpPr>
          <p:nvPr/>
        </p:nvSpPr>
        <p:spPr bwMode="auto">
          <a:xfrm>
            <a:off x="8715233" y="3689350"/>
            <a:ext cx="719137" cy="304800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4" name="Text Box 42"/>
          <p:cNvSpPr txBox="1">
            <a:spLocks noChangeArrowheads="1"/>
          </p:cNvSpPr>
          <p:nvPr/>
        </p:nvSpPr>
        <p:spPr bwMode="auto">
          <a:xfrm>
            <a:off x="8931133" y="3511550"/>
            <a:ext cx="288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=</a:t>
            </a:r>
          </a:p>
        </p:txBody>
      </p:sp>
      <p:sp>
        <p:nvSpPr>
          <p:cNvPr id="55" name="Text Box 43"/>
          <p:cNvSpPr txBox="1">
            <a:spLocks noChangeArrowheads="1"/>
          </p:cNvSpPr>
          <p:nvPr/>
        </p:nvSpPr>
        <p:spPr bwMode="auto">
          <a:xfrm>
            <a:off x="7921482" y="3303588"/>
            <a:ext cx="1225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 b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ch=b?</a:t>
            </a:r>
          </a:p>
        </p:txBody>
      </p:sp>
      <p:sp>
        <p:nvSpPr>
          <p:cNvPr id="56" name="Rectangle 44"/>
          <p:cNvSpPr>
            <a:spLocks noChangeArrowheads="1"/>
          </p:cNvSpPr>
          <p:nvPr/>
        </p:nvSpPr>
        <p:spPr bwMode="auto">
          <a:xfrm>
            <a:off x="7778607" y="6470650"/>
            <a:ext cx="1223962" cy="387350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等线" panose="020F0502020204030204"/>
                <a:ea typeface="等线" panose="02010600030101010101" pitchFamily="2" charset="-122"/>
              </a:rPr>
              <a:t>SCOUT</a:t>
            </a:r>
          </a:p>
        </p:txBody>
      </p:sp>
      <p:sp>
        <p:nvSpPr>
          <p:cNvPr id="57" name="Line 47"/>
          <p:cNvSpPr>
            <a:spLocks noChangeShapeType="1"/>
          </p:cNvSpPr>
          <p:nvPr/>
        </p:nvSpPr>
        <p:spPr bwMode="auto">
          <a:xfrm>
            <a:off x="9362932" y="5175251"/>
            <a:ext cx="0" cy="865187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8" name="Line 48"/>
          <p:cNvSpPr>
            <a:spLocks noChangeShapeType="1"/>
          </p:cNvSpPr>
          <p:nvPr/>
        </p:nvSpPr>
        <p:spPr bwMode="auto">
          <a:xfrm>
            <a:off x="6518132" y="6038850"/>
            <a:ext cx="2844800" cy="0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5561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标题 6">
            <a:extLst>
              <a:ext uri="{FF2B5EF4-FFF2-40B4-BE49-F238E27FC236}">
                <a16:creationId xmlns:a16="http://schemas.microsoft.com/office/drawing/2014/main" id="{ACC726FA-642D-435F-A4FB-7AB6126C1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12" y="163246"/>
            <a:ext cx="9339094" cy="540000"/>
          </a:xfrm>
        </p:spPr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第四章作业答案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>
          <a:xfrm>
            <a:off x="1256147" y="803564"/>
            <a:ext cx="3827463" cy="847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等线 Light" panose="020F0302020204030204"/>
                <a:ea typeface="等线 Light" panose="02010600030101010101" pitchFamily="2" charset="-122"/>
                <a:cs typeface="+mj-cs"/>
              </a:rPr>
              <a:t>构造递归子程序Ｐ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等线 Light" panose="020F0302020204030204"/>
                <a:ea typeface="等线 Light" panose="02010600030101010101" pitchFamily="2" charset="-122"/>
                <a:cs typeface="+mj-cs"/>
              </a:rPr>
              <a:t>(B’)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3399"/>
              </a:solidFill>
              <a:effectLst/>
              <a:uLnTx/>
              <a:uFillTx/>
              <a:latin typeface="等线 Light" panose="020F0302020204030204"/>
              <a:ea typeface="等线 Light" panose="02010600030101010101" pitchFamily="2" charset="-122"/>
              <a:cs typeface="+mj-cs"/>
            </a:endParaRPr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1651435" y="1711614"/>
            <a:ext cx="3889375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zh-CN" sz="2800" b="1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等线" panose="020F0502020204030204"/>
                <a:ea typeface="等线" panose="02010600030101010101" pitchFamily="2" charset="-122"/>
              </a:rPr>
              <a:t>B’::=AB’ |ε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zh-CN" sz="2800" b="1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等线" panose="020F0502020204030204"/>
                <a:ea typeface="等线" panose="02010600030101010101" pitchFamily="2" charset="-122"/>
              </a:rPr>
              <a:t></a:t>
            </a:r>
          </a:p>
        </p:txBody>
      </p:sp>
      <p:sp>
        <p:nvSpPr>
          <p:cNvPr id="27" name="Rectangle 21"/>
          <p:cNvSpPr>
            <a:spLocks noChangeArrowheads="1"/>
          </p:cNvSpPr>
          <p:nvPr/>
        </p:nvSpPr>
        <p:spPr bwMode="auto">
          <a:xfrm>
            <a:off x="7341034" y="2957802"/>
            <a:ext cx="1223962" cy="388937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等线" panose="020F0502020204030204"/>
                <a:ea typeface="等线" panose="02010600030101010101" pitchFamily="2" charset="-122"/>
              </a:rPr>
              <a:t>SCIN</a:t>
            </a: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>
            <a:off x="7917296" y="3353089"/>
            <a:ext cx="0" cy="322263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9" name="Line 23"/>
          <p:cNvSpPr>
            <a:spLocks noChangeShapeType="1"/>
          </p:cNvSpPr>
          <p:nvPr/>
        </p:nvSpPr>
        <p:spPr bwMode="auto">
          <a:xfrm flipH="1">
            <a:off x="9104746" y="4916777"/>
            <a:ext cx="0" cy="287337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0" name="Rectangle 24"/>
          <p:cNvSpPr>
            <a:spLocks noChangeArrowheads="1"/>
          </p:cNvSpPr>
          <p:nvPr/>
        </p:nvSpPr>
        <p:spPr bwMode="auto">
          <a:xfrm>
            <a:off x="8491972" y="5240626"/>
            <a:ext cx="1223963" cy="387350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等线" panose="020F0502020204030204"/>
                <a:ea typeface="等线" panose="02010600030101010101" pitchFamily="2" charset="-122"/>
              </a:rPr>
              <a:t>P(B’)</a:t>
            </a:r>
          </a:p>
        </p:txBody>
      </p:sp>
      <p:sp>
        <p:nvSpPr>
          <p:cNvPr id="31" name="Rectangle 25"/>
          <p:cNvSpPr>
            <a:spLocks noChangeArrowheads="1"/>
          </p:cNvSpPr>
          <p:nvPr/>
        </p:nvSpPr>
        <p:spPr bwMode="auto">
          <a:xfrm>
            <a:off x="8276072" y="6464588"/>
            <a:ext cx="1223963" cy="387350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等线" panose="020F0502020204030204"/>
                <a:ea typeface="等线" panose="02010600030101010101" pitchFamily="2" charset="-122"/>
              </a:rPr>
              <a:t>SCOUT</a:t>
            </a:r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>
            <a:off x="8923771" y="5672427"/>
            <a:ext cx="0" cy="865187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3" name="Rectangle 27"/>
          <p:cNvSpPr>
            <a:spLocks noChangeArrowheads="1"/>
          </p:cNvSpPr>
          <p:nvPr/>
        </p:nvSpPr>
        <p:spPr bwMode="auto">
          <a:xfrm>
            <a:off x="8420534" y="4411951"/>
            <a:ext cx="1223962" cy="387350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等线" panose="020F0502020204030204"/>
                <a:ea typeface="等线" panose="02010600030101010101" pitchFamily="2" charset="-122"/>
              </a:rPr>
              <a:t>P(A)</a:t>
            </a:r>
          </a:p>
        </p:txBody>
      </p:sp>
      <p:sp>
        <p:nvSpPr>
          <p:cNvPr id="34" name="Text Box 28"/>
          <p:cNvSpPr txBox="1">
            <a:spLocks noChangeArrowheads="1"/>
          </p:cNvSpPr>
          <p:nvPr/>
        </p:nvSpPr>
        <p:spPr bwMode="auto">
          <a:xfrm>
            <a:off x="7664885" y="4269076"/>
            <a:ext cx="287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等线" panose="020F0502020204030204"/>
                <a:ea typeface="等线" panose="02010600030101010101" pitchFamily="2" charset="-122"/>
              </a:rPr>
              <a:t>2</a:t>
            </a:r>
          </a:p>
        </p:txBody>
      </p:sp>
      <p:sp>
        <p:nvSpPr>
          <p:cNvPr id="35" name="Line 29"/>
          <p:cNvSpPr>
            <a:spLocks noChangeShapeType="1"/>
          </p:cNvSpPr>
          <p:nvPr/>
        </p:nvSpPr>
        <p:spPr bwMode="auto">
          <a:xfrm>
            <a:off x="7917296" y="3353089"/>
            <a:ext cx="0" cy="322263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6" name="Text Box 30"/>
          <p:cNvSpPr txBox="1">
            <a:spLocks noChangeArrowheads="1"/>
          </p:cNvSpPr>
          <p:nvPr/>
        </p:nvSpPr>
        <p:spPr bwMode="auto">
          <a:xfrm>
            <a:off x="7341034" y="3610264"/>
            <a:ext cx="1225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等线" panose="020F0502020204030204"/>
                <a:ea typeface="等线" panose="02010600030101010101" pitchFamily="2" charset="-122"/>
              </a:rPr>
              <a:t>ch=[ ?</a:t>
            </a:r>
          </a:p>
        </p:txBody>
      </p:sp>
      <p:sp>
        <p:nvSpPr>
          <p:cNvPr id="37" name="Text Box 31"/>
          <p:cNvSpPr txBox="1">
            <a:spLocks noChangeArrowheads="1"/>
          </p:cNvSpPr>
          <p:nvPr/>
        </p:nvSpPr>
        <p:spPr bwMode="auto">
          <a:xfrm>
            <a:off x="6656822" y="3800764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等线" panose="020F0502020204030204"/>
                <a:ea typeface="等线" panose="02010600030101010101" pitchFamily="2" charset="-122"/>
                <a:cs typeface="Arial" panose="020B0604020202020204" pitchFamily="34" charset="0"/>
              </a:rPr>
              <a:t>≠</a:t>
            </a:r>
          </a:p>
        </p:txBody>
      </p:sp>
      <p:sp>
        <p:nvSpPr>
          <p:cNvPr id="38" name="Line 32"/>
          <p:cNvSpPr>
            <a:spLocks noChangeShapeType="1"/>
          </p:cNvSpPr>
          <p:nvPr/>
        </p:nvSpPr>
        <p:spPr bwMode="auto">
          <a:xfrm>
            <a:off x="8276071" y="4053177"/>
            <a:ext cx="755650" cy="396875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9" name="Line 33"/>
          <p:cNvSpPr>
            <a:spLocks noChangeShapeType="1"/>
          </p:cNvSpPr>
          <p:nvPr/>
        </p:nvSpPr>
        <p:spPr bwMode="auto">
          <a:xfrm flipH="1">
            <a:off x="7088622" y="4053176"/>
            <a:ext cx="576263" cy="360362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0" name="Rectangle 34"/>
          <p:cNvSpPr>
            <a:spLocks noChangeArrowheads="1"/>
          </p:cNvSpPr>
          <p:nvPr/>
        </p:nvSpPr>
        <p:spPr bwMode="auto">
          <a:xfrm>
            <a:off x="6475847" y="4448463"/>
            <a:ext cx="1223963" cy="387350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等线" panose="020F0502020204030204"/>
                <a:ea typeface="等线" panose="02010600030101010101" pitchFamily="2" charset="-122"/>
              </a:rPr>
              <a:t>SCOUT</a:t>
            </a:r>
          </a:p>
        </p:txBody>
      </p:sp>
      <p:sp>
        <p:nvSpPr>
          <p:cNvPr id="41" name="Text Box 35"/>
          <p:cNvSpPr txBox="1">
            <a:spLocks noChangeArrowheads="1"/>
          </p:cNvSpPr>
          <p:nvPr/>
        </p:nvSpPr>
        <p:spPr bwMode="auto">
          <a:xfrm>
            <a:off x="8960285" y="3837276"/>
            <a:ext cx="288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等线" panose="020F0502020204030204"/>
                <a:ea typeface="等线" panose="02010600030101010101" pitchFamily="2" charset="-122"/>
              </a:rPr>
              <a:t>=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651435" y="2659657"/>
            <a:ext cx="3112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求解</a:t>
            </a:r>
            <a:r>
              <a:rPr lang="en-US" altLang="zh-CN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FIRST(AB’)</a:t>
            </a:r>
            <a:endParaRPr lang="zh-CN" altLang="en-US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027545" y="3282118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2400" b="1" dirty="0" smtClean="0">
                <a:solidFill>
                  <a:prstClr val="black"/>
                </a:solidFill>
                <a:latin typeface="仿宋_GB2312" pitchFamily="49" charset="-122"/>
                <a:ea typeface="仿宋_GB2312" pitchFamily="49" charset="-122"/>
              </a:rPr>
              <a:t>     </a:t>
            </a:r>
            <a:r>
              <a:rPr lang="en-US" altLang="zh-CN" sz="2400" b="1" dirty="0" smtClean="0">
                <a:solidFill>
                  <a:prstClr val="black"/>
                </a:solidFill>
                <a:latin typeface="仿宋_GB2312" pitchFamily="49" charset="-122"/>
                <a:ea typeface="仿宋_GB2312" pitchFamily="49" charset="-122"/>
              </a:rPr>
              <a:t>A</a:t>
            </a:r>
            <a:r>
              <a:rPr lang="en-US" altLang="zh-CN" sz="2400" b="1" dirty="0">
                <a:solidFill>
                  <a:prstClr val="black"/>
                </a:solidFill>
                <a:latin typeface="仿宋_GB2312" pitchFamily="49" charset="-122"/>
                <a:ea typeface="仿宋_GB2312" pitchFamily="49" charset="-122"/>
              </a:rPr>
              <a:t>::=[B   </a:t>
            </a:r>
          </a:p>
          <a:p>
            <a:pPr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仿宋_GB2312" pitchFamily="49" charset="-122"/>
                <a:ea typeface="仿宋_GB2312" pitchFamily="49" charset="-122"/>
              </a:rPr>
              <a:t>      B::=X]B</a:t>
            </a:r>
            <a:r>
              <a:rPr lang="en-US" altLang="zh-CN" sz="2400" b="1" dirty="0">
                <a:solidFill>
                  <a:prstClr val="black"/>
                </a:solidFill>
                <a:latin typeface="等线" panose="020F0502020204030204"/>
                <a:ea typeface="仿宋_GB2312" pitchFamily="49" charset="-122"/>
              </a:rPr>
              <a:t>’</a:t>
            </a:r>
            <a:r>
              <a:rPr lang="en-US" altLang="zh-CN" sz="2400" b="1" dirty="0">
                <a:solidFill>
                  <a:prstClr val="black"/>
                </a:solidFill>
                <a:latin typeface="仿宋_GB2312" pitchFamily="49" charset="-122"/>
                <a:ea typeface="仿宋_GB2312" pitchFamily="49" charset="-122"/>
              </a:rPr>
              <a:t>  </a:t>
            </a:r>
          </a:p>
          <a:p>
            <a:pPr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仿宋_GB2312" pitchFamily="49" charset="-122"/>
                <a:ea typeface="仿宋_GB2312" pitchFamily="49" charset="-122"/>
              </a:rPr>
              <a:t>      B</a:t>
            </a:r>
            <a:r>
              <a:rPr lang="en-US" altLang="zh-CN" sz="2400" b="1" dirty="0">
                <a:solidFill>
                  <a:prstClr val="black"/>
                </a:solidFill>
                <a:latin typeface="等线" panose="020F0502020204030204"/>
                <a:ea typeface="仿宋_GB2312" pitchFamily="49" charset="-122"/>
              </a:rPr>
              <a:t>’</a:t>
            </a:r>
            <a:r>
              <a:rPr lang="en-US" altLang="zh-CN" sz="2400" b="1" dirty="0">
                <a:solidFill>
                  <a:prstClr val="black"/>
                </a:solidFill>
                <a:latin typeface="仿宋_GB2312" pitchFamily="49" charset="-122"/>
                <a:ea typeface="仿宋_GB2312" pitchFamily="49" charset="-122"/>
              </a:rPr>
              <a:t>::=AB</a:t>
            </a:r>
            <a:r>
              <a:rPr lang="en-US" altLang="zh-CN" sz="2400" b="1" dirty="0">
                <a:solidFill>
                  <a:prstClr val="black"/>
                </a:solidFill>
                <a:latin typeface="等线" panose="020F0502020204030204"/>
                <a:ea typeface="仿宋_GB2312" pitchFamily="49" charset="-122"/>
              </a:rPr>
              <a:t>’</a:t>
            </a:r>
            <a:r>
              <a:rPr lang="en-US" altLang="zh-CN" sz="2400" b="1" dirty="0">
                <a:solidFill>
                  <a:prstClr val="black"/>
                </a:solidFill>
                <a:latin typeface="仿宋_GB2312" pitchFamily="49" charset="-122"/>
                <a:ea typeface="仿宋_GB2312" pitchFamily="49" charset="-122"/>
              </a:rPr>
              <a:t> |ε</a:t>
            </a:r>
          </a:p>
          <a:p>
            <a:pPr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仿宋_GB2312" pitchFamily="49" charset="-122"/>
                <a:ea typeface="仿宋_GB2312" pitchFamily="49" charset="-122"/>
              </a:rPr>
              <a:t>      X::=aX</a:t>
            </a:r>
            <a:r>
              <a:rPr lang="en-US" altLang="zh-CN" sz="2400" b="1" dirty="0">
                <a:solidFill>
                  <a:prstClr val="black"/>
                </a:solidFill>
                <a:latin typeface="等线" panose="020F0502020204030204"/>
                <a:ea typeface="仿宋_GB2312" pitchFamily="49" charset="-122"/>
              </a:rPr>
              <a:t>’</a:t>
            </a:r>
            <a:r>
              <a:rPr lang="en-US" altLang="zh-CN" sz="2400" b="1" dirty="0">
                <a:solidFill>
                  <a:prstClr val="black"/>
                </a:solidFill>
                <a:latin typeface="仿宋_GB2312" pitchFamily="49" charset="-122"/>
                <a:ea typeface="仿宋_GB2312" pitchFamily="49" charset="-122"/>
              </a:rPr>
              <a:t> | </a:t>
            </a:r>
            <a:r>
              <a:rPr lang="en-US" altLang="zh-CN" sz="2400" b="1" dirty="0" err="1">
                <a:solidFill>
                  <a:prstClr val="black"/>
                </a:solidFill>
                <a:latin typeface="仿宋_GB2312" pitchFamily="49" charset="-122"/>
                <a:ea typeface="仿宋_GB2312" pitchFamily="49" charset="-122"/>
              </a:rPr>
              <a:t>bX</a:t>
            </a:r>
            <a:r>
              <a:rPr lang="en-US" altLang="zh-CN" sz="2400" b="1" dirty="0">
                <a:solidFill>
                  <a:prstClr val="black"/>
                </a:solidFill>
                <a:latin typeface="等线" panose="020F0502020204030204"/>
                <a:ea typeface="仿宋_GB2312" pitchFamily="49" charset="-122"/>
              </a:rPr>
              <a:t>’</a:t>
            </a:r>
            <a:endParaRPr lang="en-US" altLang="zh-CN" sz="2400" b="1" dirty="0">
              <a:solidFill>
                <a:prstClr val="black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仿宋_GB2312" pitchFamily="49" charset="-122"/>
                <a:ea typeface="仿宋_GB2312" pitchFamily="49" charset="-122"/>
              </a:rPr>
              <a:t>      X</a:t>
            </a:r>
            <a:r>
              <a:rPr lang="en-US" altLang="zh-CN" sz="2400" b="1" dirty="0">
                <a:solidFill>
                  <a:prstClr val="black"/>
                </a:solidFill>
                <a:latin typeface="等线" panose="020F0502020204030204"/>
                <a:ea typeface="仿宋_GB2312" pitchFamily="49" charset="-122"/>
              </a:rPr>
              <a:t>’</a:t>
            </a:r>
            <a:r>
              <a:rPr lang="en-US" altLang="zh-CN" sz="2400" b="1" dirty="0">
                <a:solidFill>
                  <a:prstClr val="black"/>
                </a:solidFill>
                <a:latin typeface="仿宋_GB2312" pitchFamily="49" charset="-122"/>
                <a:ea typeface="仿宋_GB2312" pitchFamily="49" charset="-122"/>
              </a:rPr>
              <a:t>::= </a:t>
            </a:r>
            <a:r>
              <a:rPr lang="en-US" altLang="zh-CN" sz="2400" b="1" dirty="0" err="1">
                <a:solidFill>
                  <a:prstClr val="black"/>
                </a:solidFill>
                <a:latin typeface="仿宋_GB2312" pitchFamily="49" charset="-122"/>
                <a:ea typeface="仿宋_GB2312" pitchFamily="49" charset="-122"/>
              </a:rPr>
              <a:t>aX</a:t>
            </a:r>
            <a:r>
              <a:rPr lang="en-US" altLang="zh-CN" sz="2400" b="1" dirty="0">
                <a:solidFill>
                  <a:prstClr val="black"/>
                </a:solidFill>
                <a:latin typeface="等线" panose="020F0502020204030204"/>
                <a:ea typeface="仿宋_GB2312" pitchFamily="49" charset="-122"/>
              </a:rPr>
              <a:t>’</a:t>
            </a:r>
            <a:r>
              <a:rPr lang="en-US" altLang="zh-CN" sz="2400" b="1" dirty="0">
                <a:solidFill>
                  <a:prstClr val="black"/>
                </a:solidFill>
                <a:latin typeface="仿宋_GB2312" pitchFamily="49" charset="-122"/>
                <a:ea typeface="仿宋_GB2312" pitchFamily="49" charset="-122"/>
              </a:rPr>
              <a:t> | </a:t>
            </a:r>
            <a:r>
              <a:rPr lang="en-US" altLang="zh-CN" sz="2400" b="1" dirty="0" err="1">
                <a:solidFill>
                  <a:prstClr val="black"/>
                </a:solidFill>
                <a:latin typeface="仿宋_GB2312" pitchFamily="49" charset="-122"/>
                <a:ea typeface="仿宋_GB2312" pitchFamily="49" charset="-122"/>
              </a:rPr>
              <a:t>bX</a:t>
            </a:r>
            <a:r>
              <a:rPr lang="en-US" altLang="zh-CN" sz="2400" b="1" dirty="0">
                <a:solidFill>
                  <a:prstClr val="black"/>
                </a:solidFill>
                <a:latin typeface="等线" panose="020F0502020204030204"/>
                <a:ea typeface="仿宋_GB2312" pitchFamily="49" charset="-122"/>
              </a:rPr>
              <a:t>’</a:t>
            </a:r>
            <a:r>
              <a:rPr lang="en-US" altLang="zh-CN" sz="2400" b="1" dirty="0">
                <a:solidFill>
                  <a:prstClr val="black"/>
                </a:solidFill>
                <a:latin typeface="仿宋_GB2312" pitchFamily="49" charset="-122"/>
                <a:ea typeface="仿宋_GB2312" pitchFamily="49" charset="-122"/>
              </a:rPr>
              <a:t> |ε</a:t>
            </a:r>
            <a:endParaRPr lang="zh-CN" altLang="en-US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063624" y="5502096"/>
            <a:ext cx="5593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11893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当输入符号遇选择项为</a:t>
            </a:r>
            <a:r>
              <a:rPr lang="en-US" altLang="zh-CN" b="1" dirty="0">
                <a:solidFill>
                  <a:srgbClr val="011893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ε</a:t>
            </a:r>
            <a:r>
              <a:rPr lang="zh-CN" altLang="en-US" b="1" dirty="0">
                <a:solidFill>
                  <a:srgbClr val="011893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时，就自动认为获得了匹配。</a:t>
            </a:r>
            <a:endParaRPr lang="zh-CN" altLang="en-US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4043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标题 6">
            <a:extLst>
              <a:ext uri="{FF2B5EF4-FFF2-40B4-BE49-F238E27FC236}">
                <a16:creationId xmlns:a16="http://schemas.microsoft.com/office/drawing/2014/main" id="{ACC726FA-642D-435F-A4FB-7AB6126C1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12" y="163246"/>
            <a:ext cx="9339094" cy="540000"/>
          </a:xfrm>
        </p:spPr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第四章作业答案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32" name="AutoShape 2"/>
          <p:cNvSpPr>
            <a:spLocks noChangeArrowheads="1"/>
          </p:cNvSpPr>
          <p:nvPr/>
        </p:nvSpPr>
        <p:spPr bwMode="auto">
          <a:xfrm>
            <a:off x="5691477" y="1928091"/>
            <a:ext cx="287337" cy="387350"/>
          </a:xfrm>
          <a:prstGeom prst="downArrow">
            <a:avLst>
              <a:gd name="adj1" fmla="val 50000"/>
              <a:gd name="adj2" fmla="val 33702"/>
            </a:avLst>
          </a:prstGeom>
          <a:solidFill>
            <a:srgbClr val="4F0EF2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4F0EF2"/>
              </a:solidFill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" name="Rectangle 3"/>
          <p:cNvSpPr>
            <a:spLocks noChangeArrowheads="1"/>
          </p:cNvSpPr>
          <p:nvPr/>
        </p:nvSpPr>
        <p:spPr bwMode="auto">
          <a:xfrm>
            <a:off x="5259676" y="2396405"/>
            <a:ext cx="1223962" cy="388937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等线" panose="020F0502020204030204"/>
                <a:ea typeface="等线" panose="02010600030101010101" pitchFamily="2" charset="-122"/>
              </a:rPr>
              <a:t>SCIN</a:t>
            </a:r>
          </a:p>
        </p:txBody>
      </p:sp>
      <p:sp>
        <p:nvSpPr>
          <p:cNvPr id="34" name="Line 4"/>
          <p:cNvSpPr>
            <a:spLocks noChangeShapeType="1"/>
          </p:cNvSpPr>
          <p:nvPr/>
        </p:nvSpPr>
        <p:spPr bwMode="auto">
          <a:xfrm>
            <a:off x="5799426" y="2864717"/>
            <a:ext cx="0" cy="322263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5" name="Line 9"/>
          <p:cNvSpPr>
            <a:spLocks noChangeShapeType="1"/>
          </p:cNvSpPr>
          <p:nvPr/>
        </p:nvSpPr>
        <p:spPr bwMode="auto">
          <a:xfrm>
            <a:off x="5296188" y="4376017"/>
            <a:ext cx="0" cy="322263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6" name="Rectangle 10"/>
          <p:cNvSpPr>
            <a:spLocks noChangeArrowheads="1"/>
          </p:cNvSpPr>
          <p:nvPr/>
        </p:nvSpPr>
        <p:spPr bwMode="auto">
          <a:xfrm>
            <a:off x="4538951" y="4772891"/>
            <a:ext cx="1223962" cy="387350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uLnTx/>
                <a:uFillTx/>
                <a:latin typeface="等线" panose="020F0502020204030204"/>
                <a:ea typeface="等线" panose="02010600030101010101" pitchFamily="2" charset="-122"/>
              </a:rPr>
              <a:t>P(X’)</a:t>
            </a:r>
          </a:p>
        </p:txBody>
      </p:sp>
      <p:sp>
        <p:nvSpPr>
          <p:cNvPr id="37" name="Line 11"/>
          <p:cNvSpPr>
            <a:spLocks noChangeShapeType="1"/>
          </p:cNvSpPr>
          <p:nvPr/>
        </p:nvSpPr>
        <p:spPr bwMode="auto">
          <a:xfrm>
            <a:off x="5835938" y="5960342"/>
            <a:ext cx="0" cy="322263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8" name="Line 14"/>
          <p:cNvSpPr>
            <a:spLocks noChangeShapeType="1"/>
          </p:cNvSpPr>
          <p:nvPr/>
        </p:nvSpPr>
        <p:spPr bwMode="auto">
          <a:xfrm flipH="1">
            <a:off x="5259676" y="3620367"/>
            <a:ext cx="576262" cy="360363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9" name="Text Box 16"/>
          <p:cNvSpPr txBox="1">
            <a:spLocks noChangeArrowheads="1"/>
          </p:cNvSpPr>
          <p:nvPr/>
        </p:nvSpPr>
        <p:spPr bwMode="auto">
          <a:xfrm>
            <a:off x="6447127" y="3296517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  <a:cs typeface="Arial" panose="020B0604020202020204" pitchFamily="34" charset="0"/>
              </a:rPr>
              <a:t>≠</a:t>
            </a:r>
          </a:p>
        </p:txBody>
      </p:sp>
      <p:sp>
        <p:nvSpPr>
          <p:cNvPr id="40" name="Rectangle 17"/>
          <p:cNvSpPr>
            <a:spLocks noChangeArrowheads="1"/>
          </p:cNvSpPr>
          <p:nvPr/>
        </p:nvSpPr>
        <p:spPr bwMode="auto">
          <a:xfrm>
            <a:off x="4646901" y="4017241"/>
            <a:ext cx="1223962" cy="387350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等线" panose="020F0502020204030204"/>
                <a:ea typeface="等线" panose="02010600030101010101" pitchFamily="2" charset="-122"/>
              </a:rPr>
              <a:t>READ</a:t>
            </a:r>
          </a:p>
        </p:txBody>
      </p:sp>
      <p:sp>
        <p:nvSpPr>
          <p:cNvPr id="41" name="Line 18"/>
          <p:cNvSpPr>
            <a:spLocks noChangeShapeType="1"/>
          </p:cNvSpPr>
          <p:nvPr/>
        </p:nvSpPr>
        <p:spPr bwMode="auto">
          <a:xfrm>
            <a:off x="6124863" y="3610841"/>
            <a:ext cx="719138" cy="304800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2" name="Text Box 19"/>
          <p:cNvSpPr txBox="1">
            <a:spLocks noChangeArrowheads="1"/>
          </p:cNvSpPr>
          <p:nvPr/>
        </p:nvSpPr>
        <p:spPr bwMode="auto">
          <a:xfrm>
            <a:off x="5115214" y="3475904"/>
            <a:ext cx="288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=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5331113" y="3225080"/>
            <a:ext cx="1225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 b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ch=a?</a:t>
            </a:r>
          </a:p>
        </p:txBody>
      </p:sp>
      <p:sp>
        <p:nvSpPr>
          <p:cNvPr id="44" name="Rectangle 21"/>
          <p:cNvSpPr>
            <a:spLocks noChangeArrowheads="1"/>
          </p:cNvSpPr>
          <p:nvPr/>
        </p:nvSpPr>
        <p:spPr bwMode="auto">
          <a:xfrm>
            <a:off x="5188239" y="6392141"/>
            <a:ext cx="1223963" cy="387350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uLnTx/>
                <a:uFillTx/>
                <a:latin typeface="等线" panose="020F0502020204030204"/>
                <a:ea typeface="等线" panose="02010600030101010101" pitchFamily="2" charset="-122"/>
              </a:rPr>
              <a:t>SCOUT</a:t>
            </a:r>
          </a:p>
        </p:txBody>
      </p:sp>
      <p:sp>
        <p:nvSpPr>
          <p:cNvPr id="45" name="Line 22"/>
          <p:cNvSpPr>
            <a:spLocks noChangeShapeType="1"/>
          </p:cNvSpPr>
          <p:nvPr/>
        </p:nvSpPr>
        <p:spPr bwMode="auto">
          <a:xfrm>
            <a:off x="5259676" y="5241204"/>
            <a:ext cx="0" cy="684212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6" name="Line 23"/>
          <p:cNvSpPr>
            <a:spLocks noChangeShapeType="1"/>
          </p:cNvSpPr>
          <p:nvPr/>
        </p:nvSpPr>
        <p:spPr bwMode="auto">
          <a:xfrm flipV="1">
            <a:off x="5259677" y="5960341"/>
            <a:ext cx="1152525" cy="0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7" name="Rectangle 24"/>
          <p:cNvSpPr>
            <a:spLocks noChangeArrowheads="1"/>
          </p:cNvSpPr>
          <p:nvPr/>
        </p:nvSpPr>
        <p:spPr bwMode="auto">
          <a:xfrm>
            <a:off x="1524000" y="480292"/>
            <a:ext cx="3827463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FF339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800" b="1" kern="0" dirty="0">
              <a:solidFill>
                <a:srgbClr val="FF3399"/>
              </a:solidFill>
              <a:effectLst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构造递归子程序Ｐ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(X’)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FF339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" name="Rectangle 25"/>
          <p:cNvSpPr>
            <a:spLocks noChangeArrowheads="1"/>
          </p:cNvSpPr>
          <p:nvPr/>
        </p:nvSpPr>
        <p:spPr bwMode="auto">
          <a:xfrm>
            <a:off x="1514764" y="1729364"/>
            <a:ext cx="3889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仿宋_GB2312" pitchFamily="49" charset="-122"/>
                <a:ea typeface="仿宋_GB2312" pitchFamily="49" charset="-122"/>
              </a:rPr>
              <a:t>X</a:t>
            </a:r>
            <a:r>
              <a:rPr lang="en-US" altLang="zh-CN" sz="2400" b="1" dirty="0">
                <a:solidFill>
                  <a:prstClr val="black"/>
                </a:solidFill>
                <a:latin typeface="等线" panose="020F0502020204030204"/>
                <a:ea typeface="仿宋_GB2312" pitchFamily="49" charset="-122"/>
              </a:rPr>
              <a:t>’</a:t>
            </a:r>
            <a:r>
              <a:rPr lang="en-US" altLang="zh-CN" sz="2400" b="1" dirty="0">
                <a:solidFill>
                  <a:prstClr val="black"/>
                </a:solidFill>
                <a:latin typeface="仿宋_GB2312" pitchFamily="49" charset="-122"/>
                <a:ea typeface="仿宋_GB2312" pitchFamily="49" charset="-122"/>
              </a:rPr>
              <a:t>::= </a:t>
            </a:r>
            <a:r>
              <a:rPr lang="en-US" altLang="zh-CN" sz="2400" b="1" dirty="0" err="1">
                <a:solidFill>
                  <a:prstClr val="black"/>
                </a:solidFill>
                <a:latin typeface="仿宋_GB2312" pitchFamily="49" charset="-122"/>
                <a:ea typeface="仿宋_GB2312" pitchFamily="49" charset="-122"/>
              </a:rPr>
              <a:t>aX</a:t>
            </a:r>
            <a:r>
              <a:rPr lang="en-US" altLang="zh-CN" sz="2400" b="1" dirty="0">
                <a:solidFill>
                  <a:prstClr val="black"/>
                </a:solidFill>
                <a:latin typeface="等线" panose="020F0502020204030204"/>
                <a:ea typeface="仿宋_GB2312" pitchFamily="49" charset="-122"/>
              </a:rPr>
              <a:t>’</a:t>
            </a:r>
            <a:r>
              <a:rPr lang="en-US" altLang="zh-CN" sz="2400" b="1" dirty="0">
                <a:solidFill>
                  <a:prstClr val="black"/>
                </a:solidFill>
                <a:latin typeface="仿宋_GB2312" pitchFamily="49" charset="-122"/>
                <a:ea typeface="仿宋_GB2312" pitchFamily="49" charset="-122"/>
              </a:rPr>
              <a:t> | </a:t>
            </a:r>
            <a:r>
              <a:rPr lang="en-US" altLang="zh-CN" sz="2400" b="1" dirty="0" err="1">
                <a:solidFill>
                  <a:prstClr val="black"/>
                </a:solidFill>
                <a:latin typeface="仿宋_GB2312" pitchFamily="49" charset="-122"/>
                <a:ea typeface="仿宋_GB2312" pitchFamily="49" charset="-122"/>
              </a:rPr>
              <a:t>bX</a:t>
            </a:r>
            <a:r>
              <a:rPr lang="en-US" altLang="zh-CN" sz="2400" b="1" dirty="0">
                <a:solidFill>
                  <a:prstClr val="black"/>
                </a:solidFill>
                <a:latin typeface="等线" panose="020F0502020204030204"/>
                <a:ea typeface="仿宋_GB2312" pitchFamily="49" charset="-122"/>
              </a:rPr>
              <a:t>’</a:t>
            </a:r>
            <a:r>
              <a:rPr lang="en-US" altLang="zh-CN" sz="2400" b="1" dirty="0">
                <a:solidFill>
                  <a:prstClr val="black"/>
                </a:solidFill>
                <a:latin typeface="仿宋_GB2312" pitchFamily="49" charset="-122"/>
                <a:ea typeface="仿宋_GB2312" pitchFamily="49" charset="-122"/>
              </a:rPr>
              <a:t> |ε</a:t>
            </a:r>
            <a:r>
              <a:rPr lang="en-US" altLang="zh-CN" sz="28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</a:t>
            </a:r>
          </a:p>
        </p:txBody>
      </p:sp>
      <p:sp>
        <p:nvSpPr>
          <p:cNvPr id="49" name="Text Box 28"/>
          <p:cNvSpPr txBox="1">
            <a:spLocks noChangeArrowheads="1"/>
          </p:cNvSpPr>
          <p:nvPr/>
        </p:nvSpPr>
        <p:spPr bwMode="auto">
          <a:xfrm>
            <a:off x="6123276" y="3980730"/>
            <a:ext cx="1225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 b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ch=b?</a:t>
            </a:r>
          </a:p>
        </p:txBody>
      </p:sp>
      <p:sp>
        <p:nvSpPr>
          <p:cNvPr id="50" name="Line 29"/>
          <p:cNvSpPr>
            <a:spLocks noChangeShapeType="1"/>
          </p:cNvSpPr>
          <p:nvPr/>
        </p:nvSpPr>
        <p:spPr bwMode="auto">
          <a:xfrm flipH="1">
            <a:off x="6339177" y="4412529"/>
            <a:ext cx="325437" cy="144462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1" name="Text Box 32"/>
          <p:cNvSpPr txBox="1">
            <a:spLocks noChangeArrowheads="1"/>
          </p:cNvSpPr>
          <p:nvPr/>
        </p:nvSpPr>
        <p:spPr bwMode="auto">
          <a:xfrm>
            <a:off x="5943889" y="4268067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=</a:t>
            </a:r>
          </a:p>
        </p:txBody>
      </p:sp>
      <p:sp>
        <p:nvSpPr>
          <p:cNvPr id="52" name="Line 33"/>
          <p:cNvSpPr>
            <a:spLocks noChangeShapeType="1"/>
          </p:cNvSpPr>
          <p:nvPr/>
        </p:nvSpPr>
        <p:spPr bwMode="auto">
          <a:xfrm>
            <a:off x="6267738" y="4880842"/>
            <a:ext cx="0" cy="322263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3" name="Rectangle 34"/>
          <p:cNvSpPr>
            <a:spLocks noChangeArrowheads="1"/>
          </p:cNvSpPr>
          <p:nvPr/>
        </p:nvSpPr>
        <p:spPr bwMode="auto">
          <a:xfrm>
            <a:off x="5872451" y="5204691"/>
            <a:ext cx="1223962" cy="387350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等线" panose="020F0502020204030204"/>
                <a:ea typeface="等线" panose="02010600030101010101" pitchFamily="2" charset="-122"/>
              </a:rPr>
              <a:t>P(X’)</a:t>
            </a:r>
          </a:p>
        </p:txBody>
      </p:sp>
      <p:sp>
        <p:nvSpPr>
          <p:cNvPr id="54" name="Rectangle 35"/>
          <p:cNvSpPr>
            <a:spLocks noChangeArrowheads="1"/>
          </p:cNvSpPr>
          <p:nvPr/>
        </p:nvSpPr>
        <p:spPr bwMode="auto">
          <a:xfrm>
            <a:off x="5907376" y="4591916"/>
            <a:ext cx="1223962" cy="387350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uLnTx/>
                <a:uFillTx/>
                <a:latin typeface="等线" panose="020F0502020204030204"/>
                <a:ea typeface="等线" panose="02010600030101010101" pitchFamily="2" charset="-122"/>
              </a:rPr>
              <a:t>READ</a:t>
            </a:r>
          </a:p>
        </p:txBody>
      </p:sp>
      <p:sp>
        <p:nvSpPr>
          <p:cNvPr id="55" name="Line 36"/>
          <p:cNvSpPr>
            <a:spLocks noChangeShapeType="1"/>
          </p:cNvSpPr>
          <p:nvPr/>
        </p:nvSpPr>
        <p:spPr bwMode="auto">
          <a:xfrm flipH="1">
            <a:off x="6375689" y="5636491"/>
            <a:ext cx="36513" cy="323850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6" name="Text Box 37"/>
          <p:cNvSpPr txBox="1">
            <a:spLocks noChangeArrowheads="1"/>
          </p:cNvSpPr>
          <p:nvPr/>
        </p:nvSpPr>
        <p:spPr bwMode="auto">
          <a:xfrm>
            <a:off x="7453602" y="4099792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  <a:cs typeface="Arial" panose="020B0604020202020204" pitchFamily="34" charset="0"/>
              </a:rPr>
              <a:t>≠</a:t>
            </a:r>
          </a:p>
        </p:txBody>
      </p:sp>
      <p:sp>
        <p:nvSpPr>
          <p:cNvPr id="57" name="Line 38"/>
          <p:cNvSpPr>
            <a:spLocks noChangeShapeType="1"/>
          </p:cNvSpPr>
          <p:nvPr/>
        </p:nvSpPr>
        <p:spPr bwMode="auto">
          <a:xfrm>
            <a:off x="7131338" y="4414116"/>
            <a:ext cx="719138" cy="304800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8" name="Rectangle 39"/>
          <p:cNvSpPr>
            <a:spLocks noChangeArrowheads="1"/>
          </p:cNvSpPr>
          <p:nvPr/>
        </p:nvSpPr>
        <p:spPr bwMode="auto">
          <a:xfrm>
            <a:off x="7418676" y="4772891"/>
            <a:ext cx="1223962" cy="387350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等线" panose="020F0502020204030204"/>
                <a:ea typeface="等线" panose="02010600030101010101" pitchFamily="2" charset="-122"/>
              </a:rPr>
              <a:t>SCOUT</a:t>
            </a:r>
          </a:p>
        </p:txBody>
      </p:sp>
    </p:spTree>
    <p:extLst>
      <p:ext uri="{BB962C8B-B14F-4D97-AF65-F5344CB8AC3E}">
        <p14:creationId xmlns:p14="http://schemas.microsoft.com/office/powerpoint/2010/main" val="906695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ACC726FA-642D-435F-A4FB-7AB6126C1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12" y="163246"/>
            <a:ext cx="9339094" cy="540000"/>
          </a:xfrm>
        </p:spPr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第四章作业答案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8" name="图片占位符 7">
            <a:extLst>
              <a:ext uri="{FF2B5EF4-FFF2-40B4-BE49-F238E27FC236}">
                <a16:creationId xmlns:a16="http://schemas.microsoft.com/office/drawing/2014/main" id="{EB44823F-32CF-4870-BC8A-09F888AF1D2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2" name="文本框 51"/>
          <p:cNvSpPr txBox="1"/>
          <p:nvPr/>
        </p:nvSpPr>
        <p:spPr>
          <a:xfrm>
            <a:off x="337648" y="922050"/>
            <a:ext cx="10136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80873" y="1106376"/>
            <a:ext cx="6096000" cy="60601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dirty="0"/>
              <a:t>5.</a:t>
            </a:r>
            <a:r>
              <a:rPr lang="zh-CN" altLang="en-US" dirty="0"/>
              <a:t>证明下述文法不是简单优先文法：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zh-CN" altLang="de-DE" dirty="0"/>
              <a:t>（</a:t>
            </a:r>
            <a:r>
              <a:rPr lang="de-DE" altLang="zh-CN" dirty="0"/>
              <a:t>1</a:t>
            </a:r>
            <a:r>
              <a:rPr lang="zh-CN" altLang="de-DE" dirty="0"/>
              <a:t>） </a:t>
            </a:r>
            <a:r>
              <a:rPr lang="de-DE" altLang="zh-CN" dirty="0"/>
              <a:t>S∷</a:t>
            </a:r>
            <a:r>
              <a:rPr lang="zh-CN" altLang="de-DE" dirty="0"/>
              <a:t>＝</a:t>
            </a:r>
            <a:r>
              <a:rPr lang="de-DE" altLang="zh-CN" dirty="0"/>
              <a:t>bEb      E∷</a:t>
            </a:r>
            <a:r>
              <a:rPr lang="zh-CN" altLang="de-DE" dirty="0"/>
              <a:t>＝</a:t>
            </a:r>
            <a:r>
              <a:rPr lang="de-DE" altLang="zh-CN" dirty="0"/>
              <a:t>E+T | </a:t>
            </a:r>
            <a:r>
              <a:rPr lang="de-DE" altLang="zh-CN" dirty="0" smtClean="0"/>
              <a:t>T</a:t>
            </a:r>
          </a:p>
          <a:p>
            <a:pPr>
              <a:lnSpc>
                <a:spcPct val="90000"/>
              </a:lnSpc>
            </a:pPr>
            <a:endParaRPr lang="de-DE" altLang="zh-CN" b="1" dirty="0" smtClean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de-DE" altLang="zh-CN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de-DE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      b   </a:t>
            </a:r>
            <a:r>
              <a:rPr lang="de-DE" altLang="zh-CN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E  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之间存在等于和大于关系</a:t>
            </a:r>
            <a:endParaRPr lang="zh-CN" altLang="en-US" dirty="0"/>
          </a:p>
          <a:p>
            <a:pPr>
              <a:lnSpc>
                <a:spcPct val="90000"/>
              </a:lnSpc>
            </a:pPr>
            <a:endParaRPr lang="de-DE" altLang="zh-CN" dirty="0"/>
          </a:p>
          <a:p>
            <a:pPr>
              <a:lnSpc>
                <a:spcPct val="90000"/>
              </a:lnSpc>
            </a:pPr>
            <a:r>
              <a:rPr lang="de-DE" altLang="zh-CN" dirty="0"/>
              <a:t> </a:t>
            </a:r>
            <a:endParaRPr lang="de-DE" altLang="zh-CN" dirty="0" smtClean="0"/>
          </a:p>
          <a:p>
            <a:pPr>
              <a:lnSpc>
                <a:spcPct val="90000"/>
              </a:lnSpc>
            </a:pPr>
            <a:endParaRPr lang="de-DE" altLang="zh-CN" dirty="0"/>
          </a:p>
          <a:p>
            <a:pPr>
              <a:lnSpc>
                <a:spcPct val="90000"/>
              </a:lnSpc>
            </a:pPr>
            <a:endParaRPr lang="de-DE" altLang="zh-CN" dirty="0" smtClean="0"/>
          </a:p>
          <a:p>
            <a:pPr>
              <a:lnSpc>
                <a:spcPct val="90000"/>
              </a:lnSpc>
            </a:pPr>
            <a:endParaRPr lang="de-DE" altLang="zh-CN" dirty="0"/>
          </a:p>
          <a:p>
            <a:pPr>
              <a:lnSpc>
                <a:spcPct val="90000"/>
              </a:lnSpc>
            </a:pPr>
            <a:endParaRPr lang="de-DE" altLang="zh-CN" dirty="0" smtClean="0"/>
          </a:p>
          <a:p>
            <a:pPr>
              <a:lnSpc>
                <a:spcPct val="90000"/>
              </a:lnSpc>
            </a:pPr>
            <a:endParaRPr lang="de-DE" altLang="zh-CN" dirty="0"/>
          </a:p>
          <a:p>
            <a:pPr>
              <a:lnSpc>
                <a:spcPct val="90000"/>
              </a:lnSpc>
            </a:pPr>
            <a:endParaRPr lang="de-DE" altLang="zh-CN" dirty="0" smtClean="0"/>
          </a:p>
          <a:p>
            <a:pPr>
              <a:lnSpc>
                <a:spcPct val="90000"/>
              </a:lnSpc>
            </a:pPr>
            <a:endParaRPr lang="de-DE" altLang="zh-CN" dirty="0"/>
          </a:p>
          <a:p>
            <a:pPr>
              <a:lnSpc>
                <a:spcPct val="90000"/>
              </a:lnSpc>
            </a:pPr>
            <a:r>
              <a:rPr lang="de-DE" altLang="zh-CN" dirty="0" smtClean="0"/>
              <a:t> </a:t>
            </a:r>
            <a:r>
              <a:rPr lang="de-DE" altLang="zh-CN" dirty="0"/>
              <a:t>(2</a:t>
            </a:r>
            <a:r>
              <a:rPr lang="zh-CN" altLang="de-DE" dirty="0"/>
              <a:t>） </a:t>
            </a:r>
            <a:r>
              <a:rPr lang="de-DE" altLang="zh-CN" dirty="0"/>
              <a:t>S∷</a:t>
            </a:r>
            <a:r>
              <a:rPr lang="zh-CN" altLang="de-DE" dirty="0"/>
              <a:t>＝</a:t>
            </a:r>
            <a:r>
              <a:rPr lang="de-DE" altLang="zh-CN" dirty="0"/>
              <a:t>bEb</a:t>
            </a:r>
          </a:p>
          <a:p>
            <a:pPr>
              <a:lnSpc>
                <a:spcPct val="90000"/>
              </a:lnSpc>
            </a:pPr>
            <a:r>
              <a:rPr lang="de-DE" altLang="zh-CN" dirty="0"/>
              <a:t>           E∷</a:t>
            </a:r>
            <a:r>
              <a:rPr lang="zh-CN" altLang="de-DE" dirty="0"/>
              <a:t>＝</a:t>
            </a:r>
            <a:r>
              <a:rPr lang="de-DE" altLang="zh-CN" dirty="0"/>
              <a:t>F | F+T | T | i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/>
              <a:t>           T∷</a:t>
            </a:r>
            <a:r>
              <a:rPr lang="zh-CN" altLang="en-US" dirty="0"/>
              <a:t>＝</a:t>
            </a:r>
            <a:r>
              <a:rPr lang="en-US" altLang="zh-CN" dirty="0" err="1"/>
              <a:t>i</a:t>
            </a:r>
            <a:r>
              <a:rPr lang="en-US" altLang="zh-CN" dirty="0"/>
              <a:t> | (E</a:t>
            </a:r>
            <a:r>
              <a:rPr lang="en-US" altLang="zh-CN" dirty="0" smtClean="0"/>
              <a:t>)</a:t>
            </a:r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 lvl="0"/>
            <a:r>
              <a:rPr lang="zh-CN" altLang="de-DE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因该文法中</a:t>
            </a:r>
            <a:r>
              <a:rPr lang="zh-CN" altLang="de-DE" b="1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含</a:t>
            </a:r>
            <a:r>
              <a:rPr lang="zh-CN" altLang="de-DE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		</a:t>
            </a:r>
            <a:endParaRPr lang="en-US" altLang="zh-CN" b="1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/>
            <a:r>
              <a:rPr lang="de-DE" altLang="zh-CN" b="1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E</a:t>
            </a:r>
            <a:r>
              <a:rPr lang="de-DE" altLang="zh-CN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∷=i</a:t>
            </a:r>
            <a:endParaRPr lang="en-US" altLang="zh-CN" b="1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/>
            <a:r>
              <a:rPr lang="en-US" altLang="zh-CN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T∷=</a:t>
            </a:r>
            <a:r>
              <a:rPr lang="en-US" altLang="zh-CN" b="1" dirty="0" err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endParaRPr lang="en-US" altLang="zh-CN" b="1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/>
            <a:r>
              <a:rPr lang="zh-CN" altLang="en-US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两个产生式</a:t>
            </a: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右部</a:t>
            </a:r>
            <a:r>
              <a:rPr lang="zh-CN" altLang="en-US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相同，故该文法不是简单优先文法</a:t>
            </a:r>
            <a:endParaRPr lang="zh-CN" altLang="en-US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endParaRPr lang="de-DE" altLang="zh-CN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4730821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b="1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  <a:endParaRPr lang="zh-CN" altLang="en-US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390" y="1752707"/>
            <a:ext cx="2128838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815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ACC726FA-642D-435F-A4FB-7AB6126C1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12" y="163246"/>
            <a:ext cx="9339094" cy="540000"/>
          </a:xfrm>
        </p:spPr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第四章作业答案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8" name="图片占位符 7">
            <a:extLst>
              <a:ext uri="{FF2B5EF4-FFF2-40B4-BE49-F238E27FC236}">
                <a16:creationId xmlns:a16="http://schemas.microsoft.com/office/drawing/2014/main" id="{EB44823F-32CF-4870-BC8A-09F888AF1D2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4" name="矩形 13"/>
          <p:cNvSpPr/>
          <p:nvPr/>
        </p:nvSpPr>
        <p:spPr>
          <a:xfrm>
            <a:off x="0" y="4730821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b="1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  <a:endParaRPr lang="zh-CN" altLang="en-US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0946" y="1101380"/>
            <a:ext cx="5295039" cy="11449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ct val="20000"/>
              </a:spcAft>
              <a:defRPr/>
            </a:pPr>
            <a:r>
              <a:rPr lang="en-US" altLang="zh-CN" dirty="0" smtClean="0">
                <a:latin typeface="+mn-ea"/>
              </a:rPr>
              <a:t>6.</a:t>
            </a:r>
            <a:r>
              <a:rPr lang="zh-CN" altLang="en-US" dirty="0" smtClean="0">
                <a:latin typeface="+mn-ea"/>
              </a:rPr>
              <a:t>已知文法</a:t>
            </a:r>
            <a:r>
              <a:rPr lang="en-US" altLang="zh-CN" dirty="0" smtClean="0">
                <a:latin typeface="+mn-ea"/>
              </a:rPr>
              <a:t>Z</a:t>
            </a:r>
            <a:r>
              <a:rPr lang="en-US" altLang="zh-CN" dirty="0">
                <a:latin typeface="+mn-ea"/>
              </a:rPr>
              <a:t>::= </a:t>
            </a:r>
            <a:r>
              <a:rPr lang="en-US" altLang="zh-CN" dirty="0" err="1">
                <a:latin typeface="+mn-ea"/>
              </a:rPr>
              <a:t>bMb</a:t>
            </a:r>
            <a:r>
              <a:rPr lang="en-US" altLang="zh-CN" dirty="0">
                <a:latin typeface="+mn-ea"/>
              </a:rPr>
              <a:t>      M::= (</a:t>
            </a:r>
            <a:r>
              <a:rPr lang="zh-CN" altLang="en-US" dirty="0">
                <a:latin typeface="+mn-ea"/>
              </a:rPr>
              <a:t>Ｌ｜</a:t>
            </a:r>
            <a:r>
              <a:rPr lang="en-US" altLang="zh-CN" dirty="0">
                <a:latin typeface="+mn-ea"/>
              </a:rPr>
              <a:t>a      L::= </a:t>
            </a:r>
            <a:r>
              <a:rPr lang="zh-CN" altLang="en-US" dirty="0">
                <a:latin typeface="+mn-ea"/>
              </a:rPr>
              <a:t>Ｍ</a:t>
            </a:r>
            <a:r>
              <a:rPr lang="en-US" altLang="zh-CN" dirty="0">
                <a:latin typeface="+mn-ea"/>
              </a:rPr>
              <a:t>a</a:t>
            </a:r>
            <a:r>
              <a:rPr lang="en-US" altLang="zh-CN" dirty="0" smtClean="0">
                <a:latin typeface="+mn-ea"/>
              </a:rPr>
              <a:t>)</a:t>
            </a:r>
          </a:p>
          <a:p>
            <a:pPr lvl="0"/>
            <a:r>
              <a:rPr lang="zh-CN" altLang="en-US" dirty="0">
                <a:latin typeface="+mn-ea"/>
              </a:rPr>
              <a:t>利用简单优先分析法分析</a:t>
            </a:r>
            <a:r>
              <a:rPr lang="zh-CN" altLang="de-DE" dirty="0">
                <a:latin typeface="+mn-ea"/>
              </a:rPr>
              <a:t>符号串</a:t>
            </a:r>
            <a:r>
              <a:rPr lang="de-DE" altLang="zh-CN" dirty="0">
                <a:latin typeface="+mn-ea"/>
              </a:rPr>
              <a:t>((aa)a)#</a:t>
            </a:r>
            <a:endParaRPr lang="zh-CN" altLang="en-US" dirty="0">
              <a:latin typeface="+mn-ea"/>
            </a:endParaRPr>
          </a:p>
          <a:p>
            <a:pPr>
              <a:lnSpc>
                <a:spcPct val="130000"/>
              </a:lnSpc>
              <a:spcAft>
                <a:spcPct val="20000"/>
              </a:spcAft>
              <a:defRPr/>
            </a:pPr>
            <a:endParaRPr lang="en-US" altLang="zh-CN" dirty="0">
              <a:latin typeface="+mn-ea"/>
            </a:endParaRPr>
          </a:p>
        </p:txBody>
      </p:sp>
      <p:pic>
        <p:nvPicPr>
          <p:cNvPr id="16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021" y="1101380"/>
            <a:ext cx="3921125" cy="210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246309"/>
            <a:ext cx="5424487" cy="4351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893070" y="4421979"/>
            <a:ext cx="4495365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ü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隶书" panose="020105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所以，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de-DE" sz="28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符号串</a:t>
            </a:r>
            <a:r>
              <a:rPr lang="de-DE" altLang="zh-CN" sz="28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#((aa)a)#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不是</a:t>
            </a:r>
            <a:r>
              <a:rPr lang="zh-CN" altLang="de-DE" sz="28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文法</a:t>
            </a:r>
            <a:r>
              <a:rPr lang="de-DE" altLang="zh-CN" sz="28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G[E</a:t>
            </a:r>
            <a:r>
              <a:rPr lang="de-DE" altLang="zh-CN" sz="2800" b="1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]</a:t>
            </a:r>
            <a:r>
              <a:rPr lang="zh-CN" altLang="de-DE" sz="2800" b="1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de-DE" sz="28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句子</a:t>
            </a:r>
            <a:endParaRPr lang="zh-CN" altLang="en-US" sz="2800" b="1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038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矩形 4"/>
          <p:cNvSpPr/>
          <p:nvPr/>
        </p:nvSpPr>
        <p:spPr>
          <a:xfrm>
            <a:off x="498764" y="1101526"/>
            <a:ext cx="6096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80000"/>
              </a:lnSpc>
            </a:pP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证明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下面文法不是算符优先文法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lvl="0">
              <a:lnSpc>
                <a:spcPct val="80000"/>
              </a:lnSpc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S∷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 ] | [          A∷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aA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| B]               B∷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6">
            <a:extLst>
              <a:ext uri="{FF2B5EF4-FFF2-40B4-BE49-F238E27FC236}">
                <a16:creationId xmlns:a16="http://schemas.microsoft.com/office/drawing/2014/main" id="{ACC726FA-642D-435F-A4FB-7AB6126C1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12" y="163246"/>
            <a:ext cx="9339094" cy="540000"/>
          </a:xfrm>
        </p:spPr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第四章作业答案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795" y="1613250"/>
            <a:ext cx="3600450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942109" y="2459688"/>
            <a:ext cx="6096000" cy="209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80000"/>
              </a:lnSpc>
            </a:pPr>
            <a:r>
              <a:rPr lang="zh-CN" altLang="en-US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证明： </a:t>
            </a:r>
          </a:p>
          <a:p>
            <a:pPr lvl="0">
              <a:lnSpc>
                <a:spcPct val="80000"/>
              </a:lnSpc>
            </a:pPr>
            <a:r>
              <a:rPr lang="zh-CN" altLang="en-US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S→A[ ]             </a:t>
            </a:r>
            <a:r>
              <a:rPr lang="en-US" altLang="zh-CN" b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A→aA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0">
              <a:lnSpc>
                <a:spcPct val="80000"/>
              </a:lnSpc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0">
              <a:lnSpc>
                <a:spcPct val="80000"/>
              </a:lnSpc>
            </a:pP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A→ B]</a:t>
            </a:r>
          </a:p>
          <a:p>
            <a:pPr lvl="0">
              <a:lnSpc>
                <a:spcPct val="80000"/>
              </a:lnSpc>
            </a:pP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∴a ·&lt; ]</a:t>
            </a: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0">
              <a:lnSpc>
                <a:spcPct val="80000"/>
              </a:lnSpc>
            </a:pP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∵A→B]</a:t>
            </a: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0">
              <a:lnSpc>
                <a:spcPct val="80000"/>
              </a:lnSpc>
            </a:pP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</a:t>
            </a:r>
            <a:r>
              <a:rPr lang="en-US" altLang="zh-CN" b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B→a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</a:p>
          <a:p>
            <a:pPr lvl="0">
              <a:lnSpc>
                <a:spcPct val="80000"/>
              </a:lnSpc>
            </a:pP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∴ a &gt;· ]</a:t>
            </a:r>
          </a:p>
          <a:p>
            <a:pPr lvl="0">
              <a:lnSpc>
                <a:spcPct val="80000"/>
              </a:lnSpc>
            </a:pP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a &gt;· ] 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和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a ·&lt; ]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矛盾，所以该文法非算符优先文法</a:t>
            </a:r>
          </a:p>
        </p:txBody>
      </p:sp>
    </p:spTree>
    <p:extLst>
      <p:ext uri="{BB962C8B-B14F-4D97-AF65-F5344CB8AC3E}">
        <p14:creationId xmlns:p14="http://schemas.microsoft.com/office/powerpoint/2010/main" val="4104357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标题 6">
            <a:extLst>
              <a:ext uri="{FF2B5EF4-FFF2-40B4-BE49-F238E27FC236}">
                <a16:creationId xmlns:a16="http://schemas.microsoft.com/office/drawing/2014/main" id="{ACC726FA-642D-435F-A4FB-7AB6126C1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12" y="163246"/>
            <a:ext cx="9339094" cy="540000"/>
          </a:xfrm>
        </p:spPr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第四章作业答案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27436" y="896143"/>
            <a:ext cx="5873364" cy="2239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defRPr/>
            </a:pPr>
            <a:r>
              <a:rPr lang="en-US" altLang="zh-CN" dirty="0" smtClean="0">
                <a:latin typeface="+mn-ea"/>
              </a:rPr>
              <a:t>8</a:t>
            </a:r>
            <a:r>
              <a:rPr lang="zh-CN" altLang="en-US" dirty="0" smtClean="0">
                <a:latin typeface="+mn-ea"/>
              </a:rPr>
              <a:t>、已知文法</a:t>
            </a:r>
            <a:endParaRPr lang="en-US" altLang="zh-CN" dirty="0" smtClean="0">
              <a:latin typeface="+mn-ea"/>
            </a:endParaRPr>
          </a:p>
          <a:p>
            <a:pPr algn="just">
              <a:lnSpc>
                <a:spcPct val="125000"/>
              </a:lnSpc>
              <a:defRPr/>
            </a:pPr>
            <a:r>
              <a:rPr lang="en-US" altLang="zh-CN" dirty="0" smtClean="0">
                <a:solidFill>
                  <a:prstClr val="black"/>
                </a:solidFill>
                <a:latin typeface="+mn-ea"/>
              </a:rPr>
              <a:t>E</a:t>
            </a:r>
            <a:r>
              <a:rPr lang="en-US" altLang="zh-CN" dirty="0">
                <a:solidFill>
                  <a:prstClr val="black"/>
                </a:solidFill>
                <a:latin typeface="+mn-ea"/>
              </a:rPr>
              <a:t>::=E+T | T</a:t>
            </a:r>
            <a:r>
              <a:rPr lang="zh-CN" altLang="en-US" dirty="0">
                <a:solidFill>
                  <a:prstClr val="black"/>
                </a:solidFill>
                <a:latin typeface="+mn-ea"/>
              </a:rPr>
              <a:t> 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dirty="0">
                <a:solidFill>
                  <a:prstClr val="black"/>
                </a:solidFill>
                <a:latin typeface="+mn-ea"/>
              </a:rPr>
              <a:t>T::=T*F | F</a:t>
            </a:r>
            <a:r>
              <a:rPr lang="zh-CN" altLang="en-US" dirty="0">
                <a:solidFill>
                  <a:prstClr val="black"/>
                </a:solidFill>
                <a:latin typeface="+mn-ea"/>
              </a:rPr>
              <a:t> 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dirty="0">
                <a:solidFill>
                  <a:prstClr val="black"/>
                </a:solidFill>
                <a:latin typeface="+mn-ea"/>
              </a:rPr>
              <a:t>F::=(E) | </a:t>
            </a:r>
            <a:r>
              <a:rPr lang="en-US" altLang="zh-CN" dirty="0" err="1" smtClean="0">
                <a:solidFill>
                  <a:prstClr val="black"/>
                </a:solidFill>
                <a:latin typeface="+mn-ea"/>
              </a:rPr>
              <a:t>i</a:t>
            </a:r>
            <a:endParaRPr lang="en-US" altLang="zh-CN" dirty="0" smtClean="0">
              <a:solidFill>
                <a:prstClr val="black"/>
              </a:solidFill>
              <a:latin typeface="+mn-ea"/>
            </a:endParaRPr>
          </a:p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prstClr val="black"/>
                </a:solidFill>
                <a:latin typeface="+mn-ea"/>
              </a:rPr>
              <a:t>利用算符优先分析法分析（</a:t>
            </a:r>
            <a:r>
              <a:rPr lang="en-US" altLang="zh-CN" dirty="0" err="1">
                <a:solidFill>
                  <a:prstClr val="black"/>
                </a:solidFill>
                <a:latin typeface="+mn-ea"/>
              </a:rPr>
              <a:t>i</a:t>
            </a:r>
            <a:r>
              <a:rPr lang="en-US" altLang="zh-CN" dirty="0">
                <a:solidFill>
                  <a:prstClr val="black"/>
                </a:solidFill>
                <a:latin typeface="+mn-ea"/>
              </a:rPr>
              <a:t>+</a:t>
            </a:r>
            <a:r>
              <a:rPr lang="zh-CN" altLang="en-US" dirty="0">
                <a:solidFill>
                  <a:prstClr val="black"/>
                </a:solidFill>
                <a:latin typeface="+mn-ea"/>
              </a:rPr>
              <a:t>）是不是文法</a:t>
            </a:r>
            <a:r>
              <a:rPr lang="en-US" altLang="zh-CN" dirty="0">
                <a:solidFill>
                  <a:prstClr val="black"/>
                </a:solidFill>
                <a:latin typeface="+mn-ea"/>
              </a:rPr>
              <a:t>G[E</a:t>
            </a:r>
            <a:r>
              <a:rPr lang="en-US" altLang="zh-CN" dirty="0" smtClean="0">
                <a:solidFill>
                  <a:prstClr val="black"/>
                </a:solidFill>
                <a:latin typeface="+mn-ea"/>
              </a:rPr>
              <a:t>]</a:t>
            </a:r>
            <a:r>
              <a:rPr lang="zh-CN" altLang="en-US" dirty="0" smtClean="0">
                <a:solidFill>
                  <a:prstClr val="black"/>
                </a:solidFill>
                <a:latin typeface="+mn-ea"/>
              </a:rPr>
              <a:t>的句子</a:t>
            </a:r>
            <a:r>
              <a:rPr lang="zh-CN" altLang="en-US" dirty="0">
                <a:solidFill>
                  <a:prstClr val="black"/>
                </a:solidFill>
                <a:latin typeface="+mn-ea"/>
              </a:rPr>
              <a:t>。</a:t>
            </a:r>
          </a:p>
          <a:p>
            <a:pPr algn="just">
              <a:lnSpc>
                <a:spcPct val="125000"/>
              </a:lnSpc>
              <a:defRPr/>
            </a:pPr>
            <a:endParaRPr lang="en-US" altLang="zh-CN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049" y="644423"/>
            <a:ext cx="3040364" cy="2490794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496927"/>
              </p:ext>
            </p:extLst>
          </p:nvPr>
        </p:nvGraphicFramePr>
        <p:xfrm>
          <a:off x="1044229" y="2798617"/>
          <a:ext cx="6030826" cy="391006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507353">
                  <a:extLst>
                    <a:ext uri="{9D8B030D-6E8A-4147-A177-3AD203B41FA5}">
                      <a16:colId xmlns:a16="http://schemas.microsoft.com/office/drawing/2014/main" val="897223944"/>
                    </a:ext>
                  </a:extLst>
                </a:gridCol>
                <a:gridCol w="1507353">
                  <a:extLst>
                    <a:ext uri="{9D8B030D-6E8A-4147-A177-3AD203B41FA5}">
                      <a16:colId xmlns:a16="http://schemas.microsoft.com/office/drawing/2014/main" val="4265261792"/>
                    </a:ext>
                  </a:extLst>
                </a:gridCol>
                <a:gridCol w="1508060">
                  <a:extLst>
                    <a:ext uri="{9D8B030D-6E8A-4147-A177-3AD203B41FA5}">
                      <a16:colId xmlns:a16="http://schemas.microsoft.com/office/drawing/2014/main" val="87378062"/>
                    </a:ext>
                  </a:extLst>
                </a:gridCol>
                <a:gridCol w="1508060">
                  <a:extLst>
                    <a:ext uri="{9D8B030D-6E8A-4147-A177-3AD203B41FA5}">
                      <a16:colId xmlns:a16="http://schemas.microsoft.com/office/drawing/2014/main" val="1638195622"/>
                    </a:ext>
                  </a:extLst>
                </a:gridCol>
              </a:tblGrid>
              <a:tr h="2333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符号栈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关系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输入串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最左素短语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6956958"/>
                  </a:ext>
                </a:extLst>
              </a:tr>
              <a:tr h="2333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＃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·&lt;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(i+)#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0796878"/>
                  </a:ext>
                </a:extLst>
              </a:tr>
              <a:tr h="2333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＃</a:t>
                      </a: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·&lt;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+)#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3269684"/>
                  </a:ext>
                </a:extLst>
              </a:tr>
              <a:tr h="2333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＃</a:t>
                      </a: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(i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&gt;·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+)#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339329"/>
                  </a:ext>
                </a:extLst>
              </a:tr>
              <a:tr h="2333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＃</a:t>
                      </a: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sz="1800" b="1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∨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·&lt;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+)#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418553"/>
                  </a:ext>
                </a:extLst>
              </a:tr>
              <a:tr h="2333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＃</a:t>
                      </a: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sz="1800" b="1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∨+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&gt;·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)#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V+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625910"/>
                  </a:ext>
                </a:extLst>
              </a:tr>
              <a:tr h="2333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＃</a:t>
                      </a: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sz="1800" b="1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∨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)#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4122550"/>
                  </a:ext>
                </a:extLst>
              </a:tr>
              <a:tr h="2333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＃</a:t>
                      </a: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sz="1800" b="1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∨)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&gt;·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(V)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124566"/>
                  </a:ext>
                </a:extLst>
              </a:tr>
              <a:tr h="2333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#V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299748"/>
                  </a:ext>
                </a:extLst>
              </a:tr>
              <a:tr h="2333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642084"/>
                  </a:ext>
                </a:extLst>
              </a:tr>
              <a:tr h="2333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7714189"/>
                  </a:ext>
                </a:extLst>
              </a:tr>
              <a:tr h="2333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7623204"/>
                  </a:ext>
                </a:extLst>
              </a:tr>
              <a:tr h="2333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0968750"/>
                  </a:ext>
                </a:extLst>
              </a:tr>
              <a:tr h="2333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0445937"/>
                  </a:ext>
                </a:extLst>
              </a:tr>
              <a:tr h="2333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316111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7315200" y="3616394"/>
            <a:ext cx="6096000" cy="24468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 smtClean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b="1" dirty="0" err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r>
              <a:rPr lang="zh-CN" altLang="en-US" b="1" dirty="0" smtClean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）不是</a:t>
            </a:r>
            <a:r>
              <a:rPr lang="zh-CN" altLang="en-US" b="1" dirty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文法</a:t>
            </a:r>
            <a:r>
              <a:rPr lang="en-US" altLang="zh-CN" b="1" dirty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G[E</a:t>
            </a:r>
            <a:r>
              <a:rPr lang="en-US" altLang="zh-CN" b="1" dirty="0" smtClean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]</a:t>
            </a:r>
            <a:r>
              <a:rPr lang="zh-CN" altLang="en-US" b="1" dirty="0" smtClean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的句子，但却分析成功了。</a:t>
            </a:r>
            <a:endParaRPr lang="en-US" altLang="zh-CN" b="1" dirty="0" smtClean="0">
              <a:solidFill>
                <a:srgbClr val="7030A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b="1" dirty="0" smtClean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原因是只比较终结符号对之间的优先关系，</a:t>
            </a:r>
            <a:endParaRPr lang="en-US" altLang="zh-CN" b="1" dirty="0" smtClean="0">
              <a:solidFill>
                <a:srgbClr val="7030A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b="1" dirty="0" smtClean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V+V</a:t>
            </a:r>
          </a:p>
          <a:p>
            <a:pPr>
              <a:spcBef>
                <a:spcPct val="50000"/>
              </a:spcBef>
            </a:pPr>
            <a:r>
              <a:rPr lang="en-US" altLang="zh-CN" b="1" dirty="0" smtClean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V+</a:t>
            </a:r>
          </a:p>
          <a:p>
            <a:pPr>
              <a:spcBef>
                <a:spcPct val="50000"/>
              </a:spcBef>
            </a:pPr>
            <a:r>
              <a:rPr lang="en-US" altLang="zh-CN" b="1" dirty="0" smtClean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</a:p>
          <a:p>
            <a:pPr>
              <a:spcBef>
                <a:spcPct val="50000"/>
              </a:spcBef>
            </a:pPr>
            <a:r>
              <a:rPr lang="zh-CN" altLang="en-US" b="1" dirty="0" smtClean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被看成相同的可归约串。</a:t>
            </a:r>
            <a:endParaRPr lang="zh-CN" altLang="en-US" b="1" dirty="0">
              <a:solidFill>
                <a:srgbClr val="7030A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0173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4" name="Text Box 2"/>
          <p:cNvSpPr txBox="1">
            <a:spLocks noChangeArrowheads="1"/>
          </p:cNvSpPr>
          <p:nvPr/>
        </p:nvSpPr>
        <p:spPr bwMode="auto">
          <a:xfrm>
            <a:off x="172604" y="2791691"/>
            <a:ext cx="1296988" cy="1079500"/>
          </a:xfrm>
          <a:prstGeom prst="rect">
            <a:avLst/>
          </a:prstGeom>
          <a:solidFill>
            <a:srgbClr val="99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S’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→ • E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 E 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→ • aA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E → • bB</a:t>
            </a:r>
          </a:p>
        </p:txBody>
      </p:sp>
      <p:grpSp>
        <p:nvGrpSpPr>
          <p:cNvPr id="832515" name="Group 3"/>
          <p:cNvGrpSpPr>
            <a:grpSpLocks/>
          </p:cNvGrpSpPr>
          <p:nvPr/>
        </p:nvGrpSpPr>
        <p:grpSpPr bwMode="auto">
          <a:xfrm>
            <a:off x="1468005" y="3007592"/>
            <a:ext cx="792163" cy="360363"/>
            <a:chOff x="1156" y="1888"/>
            <a:chExt cx="499" cy="227"/>
          </a:xfrm>
        </p:grpSpPr>
        <p:sp>
          <p:nvSpPr>
            <p:cNvPr id="832516" name="Line 4"/>
            <p:cNvSpPr>
              <a:spLocks noChangeShapeType="1"/>
            </p:cNvSpPr>
            <p:nvPr/>
          </p:nvSpPr>
          <p:spPr bwMode="auto">
            <a:xfrm>
              <a:off x="1156" y="2115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8" dist="17961" dir="13500000">
                <a:schemeClr val="tx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517" name="Text Box 5"/>
            <p:cNvSpPr txBox="1">
              <a:spLocks noChangeArrowheads="1"/>
            </p:cNvSpPr>
            <p:nvPr/>
          </p:nvSpPr>
          <p:spPr bwMode="auto">
            <a:xfrm>
              <a:off x="1248" y="1888"/>
              <a:ext cx="317" cy="212"/>
            </a:xfrm>
            <a:prstGeom prst="rect">
              <a:avLst/>
            </a:prstGeom>
            <a:noFill/>
            <a:ln>
              <a:noFill/>
            </a:ln>
            <a:effectLst>
              <a:prstShdw prst="shdw18" dist="17961" dir="13500000">
                <a:srgbClr val="0066FF">
                  <a:gamma/>
                  <a:shade val="60000"/>
                  <a:invGamma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</p:grpSp>
      <p:sp>
        <p:nvSpPr>
          <p:cNvPr id="832518" name="Text Box 6"/>
          <p:cNvSpPr txBox="1">
            <a:spLocks noChangeArrowheads="1"/>
          </p:cNvSpPr>
          <p:nvPr/>
        </p:nvSpPr>
        <p:spPr bwMode="auto">
          <a:xfrm>
            <a:off x="2331604" y="3064741"/>
            <a:ext cx="1296988" cy="590550"/>
          </a:xfrm>
          <a:prstGeom prst="rect">
            <a:avLst/>
          </a:prstGeom>
          <a:solidFill>
            <a:srgbClr val="99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S’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→ E •</a:t>
            </a:r>
          </a:p>
        </p:txBody>
      </p:sp>
      <p:sp>
        <p:nvSpPr>
          <p:cNvPr id="832519" name="Line 7"/>
          <p:cNvSpPr>
            <a:spLocks noChangeShapeType="1"/>
          </p:cNvSpPr>
          <p:nvPr/>
        </p:nvSpPr>
        <p:spPr bwMode="auto">
          <a:xfrm flipV="1">
            <a:off x="1180667" y="2502767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520" name="Line 8"/>
          <p:cNvSpPr>
            <a:spLocks noChangeShapeType="1"/>
          </p:cNvSpPr>
          <p:nvPr/>
        </p:nvSpPr>
        <p:spPr bwMode="auto">
          <a:xfrm>
            <a:off x="1180667" y="2502766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521" name="Text Box 9"/>
          <p:cNvSpPr txBox="1">
            <a:spLocks noChangeArrowheads="1"/>
          </p:cNvSpPr>
          <p:nvPr/>
        </p:nvSpPr>
        <p:spPr bwMode="auto">
          <a:xfrm>
            <a:off x="1612468" y="2143991"/>
            <a:ext cx="288925" cy="33655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0066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832522" name="Text Box 10"/>
          <p:cNvSpPr txBox="1">
            <a:spLocks noChangeArrowheads="1"/>
          </p:cNvSpPr>
          <p:nvPr/>
        </p:nvSpPr>
        <p:spPr bwMode="auto">
          <a:xfrm>
            <a:off x="2331604" y="1710604"/>
            <a:ext cx="1296988" cy="1079500"/>
          </a:xfrm>
          <a:prstGeom prst="rect">
            <a:avLst/>
          </a:prstGeom>
          <a:solidFill>
            <a:srgbClr val="99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E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→ a • A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A→  • cA</a:t>
            </a:r>
            <a:endParaRPr lang="en-US" altLang="zh-CN" sz="160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A→  • d</a:t>
            </a:r>
            <a:endParaRPr lang="en-US" altLang="zh-CN" sz="160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32523" name="Line 11"/>
          <p:cNvSpPr>
            <a:spLocks noChangeShapeType="1"/>
          </p:cNvSpPr>
          <p:nvPr/>
        </p:nvSpPr>
        <p:spPr bwMode="auto">
          <a:xfrm flipV="1">
            <a:off x="1180667" y="3871192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524" name="Line 12"/>
          <p:cNvSpPr>
            <a:spLocks noChangeShapeType="1"/>
          </p:cNvSpPr>
          <p:nvPr/>
        </p:nvSpPr>
        <p:spPr bwMode="auto">
          <a:xfrm>
            <a:off x="1180667" y="4160116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525" name="Text Box 13"/>
          <p:cNvSpPr txBox="1">
            <a:spLocks noChangeArrowheads="1"/>
          </p:cNvSpPr>
          <p:nvPr/>
        </p:nvSpPr>
        <p:spPr bwMode="auto">
          <a:xfrm>
            <a:off x="1612468" y="4160116"/>
            <a:ext cx="288925" cy="33655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0066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832526" name="Text Box 14"/>
          <p:cNvSpPr txBox="1">
            <a:spLocks noChangeArrowheads="1"/>
          </p:cNvSpPr>
          <p:nvPr/>
        </p:nvSpPr>
        <p:spPr bwMode="auto">
          <a:xfrm>
            <a:off x="2333193" y="3944216"/>
            <a:ext cx="1296987" cy="1079500"/>
          </a:xfrm>
          <a:prstGeom prst="rect">
            <a:avLst/>
          </a:prstGeom>
          <a:solidFill>
            <a:srgbClr val="99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E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→ b • B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B→ • cB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B→ • d</a:t>
            </a:r>
          </a:p>
        </p:txBody>
      </p:sp>
      <p:sp>
        <p:nvSpPr>
          <p:cNvPr id="832527" name="Line 15"/>
          <p:cNvSpPr>
            <a:spLocks noChangeShapeType="1"/>
          </p:cNvSpPr>
          <p:nvPr/>
        </p:nvSpPr>
        <p:spPr bwMode="auto">
          <a:xfrm flipV="1">
            <a:off x="2982479" y="1351830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32528" name="Text Box 16"/>
          <p:cNvSpPr txBox="1">
            <a:spLocks noChangeArrowheads="1"/>
          </p:cNvSpPr>
          <p:nvPr/>
        </p:nvSpPr>
        <p:spPr bwMode="auto">
          <a:xfrm>
            <a:off x="3053918" y="1351829"/>
            <a:ext cx="287337" cy="33655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832529" name="Text Box 17"/>
          <p:cNvSpPr txBox="1">
            <a:spLocks noChangeArrowheads="1"/>
          </p:cNvSpPr>
          <p:nvPr/>
        </p:nvSpPr>
        <p:spPr bwMode="auto">
          <a:xfrm>
            <a:off x="2331604" y="272329"/>
            <a:ext cx="1296988" cy="1079500"/>
          </a:xfrm>
          <a:prstGeom prst="rect">
            <a:avLst/>
          </a:prstGeom>
          <a:solidFill>
            <a:srgbClr val="99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A→ c • A</a:t>
            </a:r>
            <a:endParaRPr lang="en-US" altLang="zh-CN" sz="160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A→  • cA</a:t>
            </a:r>
            <a:endParaRPr lang="en-US" altLang="zh-CN" sz="160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A→  • d</a:t>
            </a:r>
            <a:endParaRPr lang="en-US" altLang="zh-CN" sz="160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32530" name="Freeform 18"/>
          <p:cNvSpPr>
            <a:spLocks/>
          </p:cNvSpPr>
          <p:nvPr/>
        </p:nvSpPr>
        <p:spPr bwMode="auto">
          <a:xfrm>
            <a:off x="1745818" y="450129"/>
            <a:ext cx="587375" cy="369332"/>
          </a:xfrm>
          <a:custGeom>
            <a:avLst/>
            <a:gdLst>
              <a:gd name="T0" fmla="*/ 370 w 370"/>
              <a:gd name="T1" fmla="*/ 114 h 447"/>
              <a:gd name="T2" fmla="*/ 98 w 370"/>
              <a:gd name="T3" fmla="*/ 23 h 447"/>
              <a:gd name="T4" fmla="*/ 7 w 370"/>
              <a:gd name="T5" fmla="*/ 250 h 447"/>
              <a:gd name="T6" fmla="*/ 143 w 370"/>
              <a:gd name="T7" fmla="*/ 432 h 447"/>
              <a:gd name="T8" fmla="*/ 279 w 370"/>
              <a:gd name="T9" fmla="*/ 341 h 447"/>
              <a:gd name="T10" fmla="*/ 370 w 370"/>
              <a:gd name="T11" fmla="*/ 250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0" h="447">
                <a:moveTo>
                  <a:pt x="370" y="114"/>
                </a:moveTo>
                <a:cubicBezTo>
                  <a:pt x="264" y="57"/>
                  <a:pt x="159" y="0"/>
                  <a:pt x="98" y="23"/>
                </a:cubicBezTo>
                <a:cubicBezTo>
                  <a:pt x="37" y="46"/>
                  <a:pt x="0" y="182"/>
                  <a:pt x="7" y="250"/>
                </a:cubicBezTo>
                <a:cubicBezTo>
                  <a:pt x="14" y="318"/>
                  <a:pt x="98" y="417"/>
                  <a:pt x="143" y="432"/>
                </a:cubicBezTo>
                <a:cubicBezTo>
                  <a:pt x="188" y="447"/>
                  <a:pt x="241" y="371"/>
                  <a:pt x="279" y="341"/>
                </a:cubicBezTo>
                <a:cubicBezTo>
                  <a:pt x="317" y="311"/>
                  <a:pt x="343" y="280"/>
                  <a:pt x="370" y="25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32531" name="Text Box 19"/>
          <p:cNvSpPr txBox="1">
            <a:spLocks noChangeArrowheads="1"/>
          </p:cNvSpPr>
          <p:nvPr/>
        </p:nvSpPr>
        <p:spPr bwMode="auto">
          <a:xfrm>
            <a:off x="1756929" y="631104"/>
            <a:ext cx="215900" cy="33655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832532" name="Line 20"/>
          <p:cNvSpPr>
            <a:spLocks noChangeShapeType="1"/>
          </p:cNvSpPr>
          <p:nvPr/>
        </p:nvSpPr>
        <p:spPr bwMode="auto">
          <a:xfrm>
            <a:off x="2980892" y="5023716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32533" name="Text Box 21"/>
          <p:cNvSpPr txBox="1">
            <a:spLocks noChangeArrowheads="1"/>
          </p:cNvSpPr>
          <p:nvPr/>
        </p:nvSpPr>
        <p:spPr bwMode="auto">
          <a:xfrm>
            <a:off x="3053918" y="5047529"/>
            <a:ext cx="287337" cy="33655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832534" name="Text Box 22"/>
          <p:cNvSpPr txBox="1">
            <a:spLocks noChangeArrowheads="1"/>
          </p:cNvSpPr>
          <p:nvPr/>
        </p:nvSpPr>
        <p:spPr bwMode="auto">
          <a:xfrm>
            <a:off x="2333193" y="5455516"/>
            <a:ext cx="1296987" cy="1079500"/>
          </a:xfrm>
          <a:prstGeom prst="rect">
            <a:avLst/>
          </a:prstGeom>
          <a:solidFill>
            <a:srgbClr val="99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B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→ c • B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B→ • cB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B→ • d</a:t>
            </a:r>
          </a:p>
        </p:txBody>
      </p:sp>
      <p:sp>
        <p:nvSpPr>
          <p:cNvPr id="832535" name="Freeform 23"/>
          <p:cNvSpPr>
            <a:spLocks/>
          </p:cNvSpPr>
          <p:nvPr/>
        </p:nvSpPr>
        <p:spPr bwMode="auto">
          <a:xfrm>
            <a:off x="1745818" y="5706341"/>
            <a:ext cx="587375" cy="369332"/>
          </a:xfrm>
          <a:custGeom>
            <a:avLst/>
            <a:gdLst>
              <a:gd name="T0" fmla="*/ 370 w 370"/>
              <a:gd name="T1" fmla="*/ 114 h 447"/>
              <a:gd name="T2" fmla="*/ 98 w 370"/>
              <a:gd name="T3" fmla="*/ 23 h 447"/>
              <a:gd name="T4" fmla="*/ 7 w 370"/>
              <a:gd name="T5" fmla="*/ 250 h 447"/>
              <a:gd name="T6" fmla="*/ 143 w 370"/>
              <a:gd name="T7" fmla="*/ 432 h 447"/>
              <a:gd name="T8" fmla="*/ 279 w 370"/>
              <a:gd name="T9" fmla="*/ 341 h 447"/>
              <a:gd name="T10" fmla="*/ 370 w 370"/>
              <a:gd name="T11" fmla="*/ 250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0" h="447">
                <a:moveTo>
                  <a:pt x="370" y="114"/>
                </a:moveTo>
                <a:cubicBezTo>
                  <a:pt x="264" y="57"/>
                  <a:pt x="159" y="0"/>
                  <a:pt x="98" y="23"/>
                </a:cubicBezTo>
                <a:cubicBezTo>
                  <a:pt x="37" y="46"/>
                  <a:pt x="0" y="182"/>
                  <a:pt x="7" y="250"/>
                </a:cubicBezTo>
                <a:cubicBezTo>
                  <a:pt x="14" y="318"/>
                  <a:pt x="98" y="417"/>
                  <a:pt x="143" y="432"/>
                </a:cubicBezTo>
                <a:cubicBezTo>
                  <a:pt x="188" y="447"/>
                  <a:pt x="241" y="371"/>
                  <a:pt x="279" y="341"/>
                </a:cubicBezTo>
                <a:cubicBezTo>
                  <a:pt x="317" y="311"/>
                  <a:pt x="343" y="280"/>
                  <a:pt x="370" y="25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32536" name="Text Box 24"/>
          <p:cNvSpPr txBox="1">
            <a:spLocks noChangeArrowheads="1"/>
          </p:cNvSpPr>
          <p:nvPr/>
        </p:nvSpPr>
        <p:spPr bwMode="auto">
          <a:xfrm>
            <a:off x="1756929" y="5887316"/>
            <a:ext cx="215900" cy="33655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832537" name="Line 25"/>
          <p:cNvSpPr>
            <a:spLocks noChangeShapeType="1"/>
          </p:cNvSpPr>
          <p:nvPr/>
        </p:nvSpPr>
        <p:spPr bwMode="auto">
          <a:xfrm>
            <a:off x="3628593" y="2502766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32538" name="Text Box 26"/>
          <p:cNvSpPr txBox="1">
            <a:spLocks noChangeArrowheads="1"/>
          </p:cNvSpPr>
          <p:nvPr/>
        </p:nvSpPr>
        <p:spPr bwMode="auto">
          <a:xfrm>
            <a:off x="3773055" y="2166216"/>
            <a:ext cx="360363" cy="33655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832539" name="Text Box 27"/>
          <p:cNvSpPr txBox="1">
            <a:spLocks noChangeArrowheads="1"/>
          </p:cNvSpPr>
          <p:nvPr/>
        </p:nvSpPr>
        <p:spPr bwMode="auto">
          <a:xfrm>
            <a:off x="4420754" y="2272579"/>
            <a:ext cx="1296988" cy="590550"/>
          </a:xfrm>
          <a:prstGeom prst="rect">
            <a:avLst/>
          </a:prstGeom>
          <a:solidFill>
            <a:srgbClr val="99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E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→ aA •</a:t>
            </a:r>
          </a:p>
        </p:txBody>
      </p:sp>
      <p:sp>
        <p:nvSpPr>
          <p:cNvPr id="832540" name="Line 28"/>
          <p:cNvSpPr>
            <a:spLocks noChangeShapeType="1"/>
          </p:cNvSpPr>
          <p:nvPr/>
        </p:nvSpPr>
        <p:spPr bwMode="auto">
          <a:xfrm>
            <a:off x="3628593" y="4160116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32541" name="Text Box 29"/>
          <p:cNvSpPr txBox="1">
            <a:spLocks noChangeArrowheads="1"/>
          </p:cNvSpPr>
          <p:nvPr/>
        </p:nvSpPr>
        <p:spPr bwMode="auto">
          <a:xfrm>
            <a:off x="3773055" y="3823566"/>
            <a:ext cx="360363" cy="33655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832542" name="Text Box 30"/>
          <p:cNvSpPr txBox="1">
            <a:spLocks noChangeArrowheads="1"/>
          </p:cNvSpPr>
          <p:nvPr/>
        </p:nvSpPr>
        <p:spPr bwMode="auto">
          <a:xfrm>
            <a:off x="4420754" y="3785466"/>
            <a:ext cx="1296988" cy="590550"/>
          </a:xfrm>
          <a:prstGeom prst="rect">
            <a:avLst/>
          </a:prstGeom>
          <a:solidFill>
            <a:srgbClr val="99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E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→ bB •</a:t>
            </a:r>
          </a:p>
        </p:txBody>
      </p:sp>
      <p:sp>
        <p:nvSpPr>
          <p:cNvPr id="832543" name="Line 31"/>
          <p:cNvSpPr>
            <a:spLocks noChangeShapeType="1"/>
          </p:cNvSpPr>
          <p:nvPr/>
        </p:nvSpPr>
        <p:spPr bwMode="auto">
          <a:xfrm>
            <a:off x="3628593" y="535854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32544" name="Text Box 32"/>
          <p:cNvSpPr txBox="1">
            <a:spLocks noChangeArrowheads="1"/>
          </p:cNvSpPr>
          <p:nvPr/>
        </p:nvSpPr>
        <p:spPr bwMode="auto">
          <a:xfrm>
            <a:off x="3773055" y="199304"/>
            <a:ext cx="360363" cy="33655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832545" name="Text Box 33"/>
          <p:cNvSpPr txBox="1">
            <a:spLocks noChangeArrowheads="1"/>
          </p:cNvSpPr>
          <p:nvPr/>
        </p:nvSpPr>
        <p:spPr bwMode="auto">
          <a:xfrm>
            <a:off x="4420754" y="126279"/>
            <a:ext cx="1296988" cy="590550"/>
          </a:xfrm>
          <a:prstGeom prst="rect">
            <a:avLst/>
          </a:prstGeom>
          <a:solidFill>
            <a:srgbClr val="99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A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→ cA •</a:t>
            </a:r>
          </a:p>
        </p:txBody>
      </p:sp>
      <p:sp>
        <p:nvSpPr>
          <p:cNvPr id="832546" name="Line 34"/>
          <p:cNvSpPr>
            <a:spLocks noChangeShapeType="1"/>
          </p:cNvSpPr>
          <p:nvPr/>
        </p:nvSpPr>
        <p:spPr bwMode="auto">
          <a:xfrm>
            <a:off x="3628593" y="6319116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32547" name="Text Box 35"/>
          <p:cNvSpPr txBox="1">
            <a:spLocks noChangeArrowheads="1"/>
          </p:cNvSpPr>
          <p:nvPr/>
        </p:nvSpPr>
        <p:spPr bwMode="auto">
          <a:xfrm>
            <a:off x="3773055" y="5982566"/>
            <a:ext cx="360363" cy="33655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832548" name="Text Box 36"/>
          <p:cNvSpPr txBox="1">
            <a:spLocks noChangeArrowheads="1"/>
          </p:cNvSpPr>
          <p:nvPr/>
        </p:nvSpPr>
        <p:spPr bwMode="auto">
          <a:xfrm>
            <a:off x="4420754" y="6088929"/>
            <a:ext cx="1296988" cy="590550"/>
          </a:xfrm>
          <a:prstGeom prst="rect">
            <a:avLst/>
          </a:prstGeom>
          <a:solidFill>
            <a:srgbClr val="99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B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→ cB •</a:t>
            </a:r>
          </a:p>
        </p:txBody>
      </p:sp>
      <p:sp>
        <p:nvSpPr>
          <p:cNvPr id="832549" name="Text Box 37"/>
          <p:cNvSpPr txBox="1">
            <a:spLocks noChangeArrowheads="1"/>
          </p:cNvSpPr>
          <p:nvPr/>
        </p:nvSpPr>
        <p:spPr bwMode="auto">
          <a:xfrm>
            <a:off x="4420754" y="1264516"/>
            <a:ext cx="1296988" cy="590550"/>
          </a:xfrm>
          <a:prstGeom prst="rect">
            <a:avLst/>
          </a:prstGeom>
          <a:solidFill>
            <a:srgbClr val="99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A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→ d •</a:t>
            </a:r>
          </a:p>
        </p:txBody>
      </p:sp>
      <p:sp>
        <p:nvSpPr>
          <p:cNvPr id="832550" name="Line 38"/>
          <p:cNvSpPr>
            <a:spLocks noChangeShapeType="1"/>
          </p:cNvSpPr>
          <p:nvPr/>
        </p:nvSpPr>
        <p:spPr bwMode="auto">
          <a:xfrm>
            <a:off x="3628592" y="1783629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32551" name="Text Box 39"/>
          <p:cNvSpPr txBox="1">
            <a:spLocks noChangeArrowheads="1"/>
          </p:cNvSpPr>
          <p:nvPr/>
        </p:nvSpPr>
        <p:spPr bwMode="auto">
          <a:xfrm>
            <a:off x="3844493" y="1494704"/>
            <a:ext cx="288925" cy="33655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832552" name="Line 40"/>
          <p:cNvSpPr>
            <a:spLocks noChangeShapeType="1"/>
          </p:cNvSpPr>
          <p:nvPr/>
        </p:nvSpPr>
        <p:spPr bwMode="auto">
          <a:xfrm>
            <a:off x="3628592" y="4904654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32553" name="Text Box 41"/>
          <p:cNvSpPr txBox="1">
            <a:spLocks noChangeArrowheads="1"/>
          </p:cNvSpPr>
          <p:nvPr/>
        </p:nvSpPr>
        <p:spPr bwMode="auto">
          <a:xfrm>
            <a:off x="3844493" y="4615729"/>
            <a:ext cx="288925" cy="33655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832554" name="Text Box 42"/>
          <p:cNvSpPr txBox="1">
            <a:spLocks noChangeArrowheads="1"/>
          </p:cNvSpPr>
          <p:nvPr/>
        </p:nvSpPr>
        <p:spPr bwMode="auto">
          <a:xfrm>
            <a:off x="4420754" y="4864966"/>
            <a:ext cx="1296988" cy="590550"/>
          </a:xfrm>
          <a:prstGeom prst="rect">
            <a:avLst/>
          </a:prstGeom>
          <a:solidFill>
            <a:srgbClr val="99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B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→ d •</a:t>
            </a:r>
          </a:p>
        </p:txBody>
      </p:sp>
      <p:sp>
        <p:nvSpPr>
          <p:cNvPr id="832555" name="Line 43"/>
          <p:cNvSpPr>
            <a:spLocks noChangeShapeType="1"/>
          </p:cNvSpPr>
          <p:nvPr/>
        </p:nvSpPr>
        <p:spPr bwMode="auto">
          <a:xfrm>
            <a:off x="3628592" y="1304204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32556" name="Text Box 44"/>
          <p:cNvSpPr txBox="1">
            <a:spLocks noChangeArrowheads="1"/>
          </p:cNvSpPr>
          <p:nvPr/>
        </p:nvSpPr>
        <p:spPr bwMode="auto">
          <a:xfrm>
            <a:off x="3844493" y="1015279"/>
            <a:ext cx="288925" cy="33655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832557" name="Line 45"/>
          <p:cNvSpPr>
            <a:spLocks noChangeShapeType="1"/>
          </p:cNvSpPr>
          <p:nvPr/>
        </p:nvSpPr>
        <p:spPr bwMode="auto">
          <a:xfrm>
            <a:off x="3628592" y="5457104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32558" name="Text Box 46"/>
          <p:cNvSpPr txBox="1">
            <a:spLocks noChangeArrowheads="1"/>
          </p:cNvSpPr>
          <p:nvPr/>
        </p:nvSpPr>
        <p:spPr bwMode="auto">
          <a:xfrm>
            <a:off x="3844493" y="5168179"/>
            <a:ext cx="288925" cy="33655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832559" name="Text Box 47"/>
          <p:cNvSpPr txBox="1">
            <a:spLocks noChangeArrowheads="1"/>
          </p:cNvSpPr>
          <p:nvPr/>
        </p:nvSpPr>
        <p:spPr bwMode="auto">
          <a:xfrm>
            <a:off x="-13134" y="68964"/>
            <a:ext cx="1731964" cy="2271391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00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square" tIns="0" bIns="0">
            <a:spAutoFit/>
          </a:bodyPr>
          <a:lstStyle>
            <a:lvl1pPr marL="233363" indent="-233363" algn="l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20000"/>
              </a:spcAft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S′∷=E  </a:t>
            </a:r>
          </a:p>
          <a:p>
            <a:pPr>
              <a:spcAft>
                <a:spcPct val="20000"/>
              </a:spcAft>
            </a:pP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①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E∷=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aA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  </a:t>
            </a:r>
          </a:p>
          <a:p>
            <a:pPr>
              <a:spcAft>
                <a:spcPct val="20000"/>
              </a:spcAft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② E∷=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bB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spcAft>
                <a:spcPct val="20000"/>
              </a:spcAft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③ A∷=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cA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spcAft>
                <a:spcPct val="20000"/>
              </a:spcAft>
            </a:pP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④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A∷=</a:t>
            </a: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d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spcAft>
                <a:spcPct val="20000"/>
              </a:spcAft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⑤ B∷=</a:t>
            </a:r>
            <a:r>
              <a:rPr lang="en-US" altLang="zh-CN" b="1" dirty="0" err="1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cB</a:t>
            </a: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spcAft>
                <a:spcPct val="20000"/>
              </a:spcAft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⑥ B∷=</a:t>
            </a: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d</a:t>
            </a:r>
            <a:r>
              <a:rPr lang="en-US" altLang="zh-CN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endParaRPr lang="en-US" altLang="zh-CN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aphicFrame>
        <p:nvGraphicFramePr>
          <p:cNvPr id="48" name="表格 47"/>
          <p:cNvGraphicFramePr>
            <a:graphicFrameLocks noGrp="1"/>
          </p:cNvGraphicFramePr>
          <p:nvPr>
            <p:extLst/>
          </p:nvPr>
        </p:nvGraphicFramePr>
        <p:xfrm>
          <a:off x="6088206" y="494295"/>
          <a:ext cx="5684696" cy="57832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024">
                  <a:extLst>
                    <a:ext uri="{9D8B030D-6E8A-4147-A177-3AD203B41FA5}">
                      <a16:colId xmlns:a16="http://schemas.microsoft.com/office/drawing/2014/main" val="730823778"/>
                    </a:ext>
                  </a:extLst>
                </a:gridCol>
                <a:gridCol w="631709">
                  <a:extLst>
                    <a:ext uri="{9D8B030D-6E8A-4147-A177-3AD203B41FA5}">
                      <a16:colId xmlns:a16="http://schemas.microsoft.com/office/drawing/2014/main" val="3409413390"/>
                    </a:ext>
                  </a:extLst>
                </a:gridCol>
                <a:gridCol w="631709">
                  <a:extLst>
                    <a:ext uri="{9D8B030D-6E8A-4147-A177-3AD203B41FA5}">
                      <a16:colId xmlns:a16="http://schemas.microsoft.com/office/drawing/2014/main" val="4251329567"/>
                    </a:ext>
                  </a:extLst>
                </a:gridCol>
                <a:gridCol w="631709">
                  <a:extLst>
                    <a:ext uri="{9D8B030D-6E8A-4147-A177-3AD203B41FA5}">
                      <a16:colId xmlns:a16="http://schemas.microsoft.com/office/drawing/2014/main" val="2551418280"/>
                    </a:ext>
                  </a:extLst>
                </a:gridCol>
                <a:gridCol w="631709">
                  <a:extLst>
                    <a:ext uri="{9D8B030D-6E8A-4147-A177-3AD203B41FA5}">
                      <a16:colId xmlns:a16="http://schemas.microsoft.com/office/drawing/2014/main" val="3740160840"/>
                    </a:ext>
                  </a:extLst>
                </a:gridCol>
                <a:gridCol w="631709">
                  <a:extLst>
                    <a:ext uri="{9D8B030D-6E8A-4147-A177-3AD203B41FA5}">
                      <a16:colId xmlns:a16="http://schemas.microsoft.com/office/drawing/2014/main" val="2891829535"/>
                    </a:ext>
                  </a:extLst>
                </a:gridCol>
                <a:gridCol w="631709">
                  <a:extLst>
                    <a:ext uri="{9D8B030D-6E8A-4147-A177-3AD203B41FA5}">
                      <a16:colId xmlns:a16="http://schemas.microsoft.com/office/drawing/2014/main" val="1853428638"/>
                    </a:ext>
                  </a:extLst>
                </a:gridCol>
                <a:gridCol w="631709">
                  <a:extLst>
                    <a:ext uri="{9D8B030D-6E8A-4147-A177-3AD203B41FA5}">
                      <a16:colId xmlns:a16="http://schemas.microsoft.com/office/drawing/2014/main" val="355251537"/>
                    </a:ext>
                  </a:extLst>
                </a:gridCol>
                <a:gridCol w="631709">
                  <a:extLst>
                    <a:ext uri="{9D8B030D-6E8A-4147-A177-3AD203B41FA5}">
                      <a16:colId xmlns:a16="http://schemas.microsoft.com/office/drawing/2014/main" val="2856565050"/>
                    </a:ext>
                  </a:extLst>
                </a:gridCol>
              </a:tblGrid>
              <a:tr h="413090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状态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                 ACTION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          GOTO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683952"/>
                  </a:ext>
                </a:extLst>
              </a:tr>
              <a:tr h="41309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a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b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#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</a:rPr>
                        <a:t>E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B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8730404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</a:t>
                      </a:r>
                      <a:r>
                        <a:rPr lang="en-US" sz="1600" kern="100" baseline="-2500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</a:t>
                      </a:r>
                      <a:r>
                        <a:rPr lang="en-US" sz="1600" kern="100" baseline="-250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7782997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acc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832829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</a:t>
                      </a:r>
                      <a:r>
                        <a:rPr lang="en-US" sz="1600" kern="100" baseline="-2500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</a:t>
                      </a:r>
                      <a:r>
                        <a:rPr lang="en-US" sz="1600" kern="100" baseline="-25000">
                          <a:effectLst/>
                        </a:rPr>
                        <a:t>10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0753112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</a:t>
                      </a:r>
                      <a:r>
                        <a:rPr lang="en-US" sz="1600" kern="100" baseline="-250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</a:t>
                      </a:r>
                      <a:r>
                        <a:rPr lang="en-US" sz="1600" kern="100" baseline="-25000">
                          <a:effectLst/>
                        </a:rPr>
                        <a:t>11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7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0908828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</a:t>
                      </a:r>
                      <a:r>
                        <a:rPr lang="en-US" sz="1600" kern="100" baseline="-2500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</a:t>
                      </a:r>
                      <a:r>
                        <a:rPr lang="en-US" sz="1600" kern="100" baseline="-25000">
                          <a:effectLst/>
                        </a:rPr>
                        <a:t>10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8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7005532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</a:t>
                      </a:r>
                      <a:r>
                        <a:rPr lang="en-US" sz="1600" kern="100" baseline="-250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</a:t>
                      </a:r>
                      <a:r>
                        <a:rPr lang="en-US" sz="1600" kern="100" baseline="-25000">
                          <a:effectLst/>
                        </a:rPr>
                        <a:t>11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9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402010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6556842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7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1028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8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9976115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9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8348997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10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5172874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6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6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6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6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6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1296726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6423810" y="124963"/>
            <a:ext cx="5062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C000"/>
                </a:solidFill>
              </a:rPr>
              <a:t>2</a:t>
            </a:r>
            <a:r>
              <a:rPr lang="zh-CN" altLang="en-US" b="1" dirty="0" smtClean="0">
                <a:solidFill>
                  <a:srgbClr val="FFC000"/>
                </a:solidFill>
              </a:rPr>
              <a:t>、利用分析表分析</a:t>
            </a:r>
            <a:r>
              <a:rPr lang="en-US" altLang="zh-CN" b="1" dirty="0" err="1" smtClean="0">
                <a:solidFill>
                  <a:srgbClr val="FFC000"/>
                </a:solidFill>
              </a:rPr>
              <a:t>bcd</a:t>
            </a:r>
            <a:r>
              <a:rPr lang="zh-CN" altLang="en-US" b="1" dirty="0" smtClean="0">
                <a:solidFill>
                  <a:srgbClr val="FFC000"/>
                </a:solidFill>
              </a:rPr>
              <a:t>是否是文法所定义的句子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38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DB72F4-B281-43A8-966F-509EB3388AD1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6088206" y="494295"/>
          <a:ext cx="5684696" cy="57832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024">
                  <a:extLst>
                    <a:ext uri="{9D8B030D-6E8A-4147-A177-3AD203B41FA5}">
                      <a16:colId xmlns:a16="http://schemas.microsoft.com/office/drawing/2014/main" val="730823778"/>
                    </a:ext>
                  </a:extLst>
                </a:gridCol>
                <a:gridCol w="631709">
                  <a:extLst>
                    <a:ext uri="{9D8B030D-6E8A-4147-A177-3AD203B41FA5}">
                      <a16:colId xmlns:a16="http://schemas.microsoft.com/office/drawing/2014/main" val="3409413390"/>
                    </a:ext>
                  </a:extLst>
                </a:gridCol>
                <a:gridCol w="631709">
                  <a:extLst>
                    <a:ext uri="{9D8B030D-6E8A-4147-A177-3AD203B41FA5}">
                      <a16:colId xmlns:a16="http://schemas.microsoft.com/office/drawing/2014/main" val="4251329567"/>
                    </a:ext>
                  </a:extLst>
                </a:gridCol>
                <a:gridCol w="631709">
                  <a:extLst>
                    <a:ext uri="{9D8B030D-6E8A-4147-A177-3AD203B41FA5}">
                      <a16:colId xmlns:a16="http://schemas.microsoft.com/office/drawing/2014/main" val="2551418280"/>
                    </a:ext>
                  </a:extLst>
                </a:gridCol>
                <a:gridCol w="631709">
                  <a:extLst>
                    <a:ext uri="{9D8B030D-6E8A-4147-A177-3AD203B41FA5}">
                      <a16:colId xmlns:a16="http://schemas.microsoft.com/office/drawing/2014/main" val="3740160840"/>
                    </a:ext>
                  </a:extLst>
                </a:gridCol>
                <a:gridCol w="631709">
                  <a:extLst>
                    <a:ext uri="{9D8B030D-6E8A-4147-A177-3AD203B41FA5}">
                      <a16:colId xmlns:a16="http://schemas.microsoft.com/office/drawing/2014/main" val="2891829535"/>
                    </a:ext>
                  </a:extLst>
                </a:gridCol>
                <a:gridCol w="631709">
                  <a:extLst>
                    <a:ext uri="{9D8B030D-6E8A-4147-A177-3AD203B41FA5}">
                      <a16:colId xmlns:a16="http://schemas.microsoft.com/office/drawing/2014/main" val="1853428638"/>
                    </a:ext>
                  </a:extLst>
                </a:gridCol>
                <a:gridCol w="631709">
                  <a:extLst>
                    <a:ext uri="{9D8B030D-6E8A-4147-A177-3AD203B41FA5}">
                      <a16:colId xmlns:a16="http://schemas.microsoft.com/office/drawing/2014/main" val="355251537"/>
                    </a:ext>
                  </a:extLst>
                </a:gridCol>
                <a:gridCol w="631709">
                  <a:extLst>
                    <a:ext uri="{9D8B030D-6E8A-4147-A177-3AD203B41FA5}">
                      <a16:colId xmlns:a16="http://schemas.microsoft.com/office/drawing/2014/main" val="2856565050"/>
                    </a:ext>
                  </a:extLst>
                </a:gridCol>
              </a:tblGrid>
              <a:tr h="413090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状态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                 ACTION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          GOTO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683952"/>
                  </a:ext>
                </a:extLst>
              </a:tr>
              <a:tr h="41309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a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b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#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endParaRPr lang="zh-CN" sz="16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B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8730404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</a:t>
                      </a:r>
                      <a:r>
                        <a:rPr lang="en-US" sz="1600" kern="100" baseline="-2500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</a:t>
                      </a:r>
                      <a:r>
                        <a:rPr lang="en-US" sz="1600" kern="100" baseline="-250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7782997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acc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832829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</a:t>
                      </a:r>
                      <a:r>
                        <a:rPr lang="en-US" sz="1600" kern="100" baseline="-2500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</a:t>
                      </a:r>
                      <a:r>
                        <a:rPr lang="en-US" sz="1600" kern="100" baseline="-25000">
                          <a:effectLst/>
                        </a:rPr>
                        <a:t>10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0753112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</a:t>
                      </a:r>
                      <a:r>
                        <a:rPr lang="en-US" sz="1600" kern="100" baseline="-250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</a:t>
                      </a:r>
                      <a:r>
                        <a:rPr lang="en-US" sz="1600" kern="100" baseline="-25000">
                          <a:effectLst/>
                        </a:rPr>
                        <a:t>11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7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0908828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</a:t>
                      </a:r>
                      <a:r>
                        <a:rPr lang="en-US" sz="1600" kern="100" baseline="-2500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</a:t>
                      </a:r>
                      <a:r>
                        <a:rPr lang="en-US" sz="1600" kern="100" baseline="-25000">
                          <a:effectLst/>
                        </a:rPr>
                        <a:t>10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8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7005532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</a:t>
                      </a:r>
                      <a:r>
                        <a:rPr lang="en-US" sz="1600" kern="100" baseline="-250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</a:t>
                      </a:r>
                      <a:r>
                        <a:rPr lang="en-US" sz="1600" kern="100" baseline="-25000">
                          <a:effectLst/>
                        </a:rPr>
                        <a:t>11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9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402010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6556842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7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1028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8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9976115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9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8348997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10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5172874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6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6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6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6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6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1296726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158866" y="1777081"/>
          <a:ext cx="5929340" cy="38034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9249">
                  <a:extLst>
                    <a:ext uri="{9D8B030D-6E8A-4147-A177-3AD203B41FA5}">
                      <a16:colId xmlns:a16="http://schemas.microsoft.com/office/drawing/2014/main" val="2844194284"/>
                    </a:ext>
                  </a:extLst>
                </a:gridCol>
                <a:gridCol w="912429">
                  <a:extLst>
                    <a:ext uri="{9D8B030D-6E8A-4147-A177-3AD203B41FA5}">
                      <a16:colId xmlns:a16="http://schemas.microsoft.com/office/drawing/2014/main" val="2946027224"/>
                    </a:ext>
                  </a:extLst>
                </a:gridCol>
                <a:gridCol w="1042776">
                  <a:extLst>
                    <a:ext uri="{9D8B030D-6E8A-4147-A177-3AD203B41FA5}">
                      <a16:colId xmlns:a16="http://schemas.microsoft.com/office/drawing/2014/main" val="3776478215"/>
                    </a:ext>
                  </a:extLst>
                </a:gridCol>
                <a:gridCol w="1100708">
                  <a:extLst>
                    <a:ext uri="{9D8B030D-6E8A-4147-A177-3AD203B41FA5}">
                      <a16:colId xmlns:a16="http://schemas.microsoft.com/office/drawing/2014/main" val="1233864100"/>
                    </a:ext>
                  </a:extLst>
                </a:gridCol>
                <a:gridCol w="1115191">
                  <a:extLst>
                    <a:ext uri="{9D8B030D-6E8A-4147-A177-3AD203B41FA5}">
                      <a16:colId xmlns:a16="http://schemas.microsoft.com/office/drawing/2014/main" val="1832697897"/>
                    </a:ext>
                  </a:extLst>
                </a:gridCol>
                <a:gridCol w="1288987">
                  <a:extLst>
                    <a:ext uri="{9D8B030D-6E8A-4147-A177-3AD203B41FA5}">
                      <a16:colId xmlns:a16="http://schemas.microsoft.com/office/drawing/2014/main" val="3272204021"/>
                    </a:ext>
                  </a:extLst>
                </a:gridCol>
              </a:tblGrid>
              <a:tr h="402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7030A0"/>
                          </a:solidFill>
                          <a:effectLst/>
                        </a:rPr>
                        <a:t>步骤</a:t>
                      </a:r>
                      <a:endParaRPr lang="zh-CN" sz="1800" kern="10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7030A0"/>
                          </a:solidFill>
                          <a:effectLst/>
                        </a:rPr>
                        <a:t>状态栈</a:t>
                      </a:r>
                      <a:endParaRPr lang="zh-CN" sz="1800" kern="10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7030A0"/>
                          </a:solidFill>
                          <a:effectLst/>
                        </a:rPr>
                        <a:t>符号栈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7030A0"/>
                          </a:solidFill>
                          <a:effectLst/>
                        </a:rPr>
                        <a:t>输入串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7030A0"/>
                          </a:solidFill>
                          <a:effectLst/>
                        </a:rPr>
                        <a:t>动作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7030A0"/>
                          </a:solidFill>
                          <a:effectLst/>
                        </a:rPr>
                        <a:t>下一状态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88510531"/>
                  </a:ext>
                </a:extLst>
              </a:tr>
              <a:tr h="402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7030A0"/>
                          </a:solidFill>
                          <a:effectLst/>
                        </a:rPr>
                        <a:t>1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7030A0"/>
                          </a:solidFill>
                          <a:effectLst/>
                        </a:rPr>
                        <a:t>0</a:t>
                      </a:r>
                      <a:endParaRPr lang="zh-CN" sz="1800" kern="10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7030A0"/>
                          </a:solidFill>
                          <a:effectLst/>
                        </a:rPr>
                        <a:t>#</a:t>
                      </a:r>
                      <a:endParaRPr lang="zh-CN" sz="1800" kern="10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7030A0"/>
                          </a:solidFill>
                          <a:effectLst/>
                        </a:rPr>
                        <a:t>bcd#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7030A0"/>
                          </a:solidFill>
                          <a:effectLst/>
                        </a:rPr>
                        <a:t>S3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7030A0"/>
                          </a:solidFill>
                          <a:effectLst/>
                        </a:rPr>
                        <a:t>3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37499149"/>
                  </a:ext>
                </a:extLst>
              </a:tr>
              <a:tr h="402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7030A0"/>
                          </a:solidFill>
                          <a:effectLst/>
                        </a:rPr>
                        <a:t>2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7030A0"/>
                          </a:solidFill>
                          <a:effectLst/>
                        </a:rPr>
                        <a:t>03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7030A0"/>
                          </a:solidFill>
                          <a:effectLst/>
                        </a:rPr>
                        <a:t>#b</a:t>
                      </a:r>
                      <a:endParaRPr lang="zh-CN" sz="1800" kern="10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7030A0"/>
                          </a:solidFill>
                          <a:effectLst/>
                        </a:rPr>
                        <a:t>cd#</a:t>
                      </a:r>
                      <a:endParaRPr lang="zh-CN" sz="1800" kern="10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7030A0"/>
                          </a:solidFill>
                          <a:effectLst/>
                        </a:rPr>
                        <a:t>S5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7030A0"/>
                          </a:solidFill>
                          <a:effectLst/>
                        </a:rPr>
                        <a:t>5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25571129"/>
                  </a:ext>
                </a:extLst>
              </a:tr>
              <a:tr h="402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7030A0"/>
                          </a:solidFill>
                          <a:effectLst/>
                        </a:rPr>
                        <a:t>3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7030A0"/>
                          </a:solidFill>
                          <a:effectLst/>
                        </a:rPr>
                        <a:t>035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7030A0"/>
                          </a:solidFill>
                          <a:effectLst/>
                        </a:rPr>
                        <a:t>#bc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7030A0"/>
                          </a:solidFill>
                          <a:effectLst/>
                        </a:rPr>
                        <a:t>d#</a:t>
                      </a:r>
                      <a:endParaRPr lang="zh-CN" sz="1800" kern="10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7030A0"/>
                          </a:solidFill>
                          <a:effectLst/>
                        </a:rPr>
                        <a:t>S11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7030A0"/>
                          </a:solidFill>
                          <a:effectLst/>
                        </a:rPr>
                        <a:t>11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84167554"/>
                  </a:ext>
                </a:extLst>
              </a:tr>
              <a:tr h="402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7030A0"/>
                          </a:solidFill>
                          <a:effectLst/>
                        </a:rPr>
                        <a:t>4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7030A0"/>
                          </a:solidFill>
                          <a:effectLst/>
                        </a:rPr>
                        <a:t>035</a:t>
                      </a:r>
                      <a:r>
                        <a:rPr lang="en-US" sz="1800" u="sng" kern="100">
                          <a:solidFill>
                            <a:srgbClr val="7030A0"/>
                          </a:solidFill>
                          <a:effectLst/>
                        </a:rPr>
                        <a:t>11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7030A0"/>
                          </a:solidFill>
                          <a:effectLst/>
                        </a:rPr>
                        <a:t>#bcd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7030A0"/>
                          </a:solidFill>
                          <a:effectLst/>
                        </a:rPr>
                        <a:t>#</a:t>
                      </a:r>
                      <a:endParaRPr lang="zh-CN" sz="1800" kern="10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7030A0"/>
                          </a:solidFill>
                          <a:effectLst/>
                        </a:rPr>
                        <a:t>r6</a:t>
                      </a:r>
                      <a:endParaRPr lang="zh-CN" sz="1800" kern="10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7030A0"/>
                          </a:solidFill>
                          <a:effectLst/>
                        </a:rPr>
                        <a:t>GOTO(5,B)=9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295877"/>
                  </a:ext>
                </a:extLst>
              </a:tr>
              <a:tr h="402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7030A0"/>
                          </a:solidFill>
                          <a:effectLst/>
                        </a:rPr>
                        <a:t>5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7030A0"/>
                          </a:solidFill>
                          <a:effectLst/>
                        </a:rPr>
                        <a:t>0359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7030A0"/>
                          </a:solidFill>
                          <a:effectLst/>
                        </a:rPr>
                        <a:t>#bcB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7030A0"/>
                          </a:solidFill>
                          <a:effectLst/>
                        </a:rPr>
                        <a:t>#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7030A0"/>
                          </a:solidFill>
                          <a:effectLst/>
                        </a:rPr>
                        <a:t>r5</a:t>
                      </a:r>
                      <a:endParaRPr lang="zh-CN" sz="1800" kern="10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7030A0"/>
                          </a:solidFill>
                          <a:effectLst/>
                        </a:rPr>
                        <a:t>GOTO(3,B)=7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87735958"/>
                  </a:ext>
                </a:extLst>
              </a:tr>
              <a:tr h="402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7030A0"/>
                          </a:solidFill>
                          <a:effectLst/>
                        </a:rPr>
                        <a:t>6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7030A0"/>
                          </a:solidFill>
                          <a:effectLst/>
                        </a:rPr>
                        <a:t>037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7030A0"/>
                          </a:solidFill>
                          <a:effectLst/>
                        </a:rPr>
                        <a:t>#bB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7030A0"/>
                          </a:solidFill>
                          <a:effectLst/>
                        </a:rPr>
                        <a:t>#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7030A0"/>
                          </a:solidFill>
                          <a:effectLst/>
                        </a:rPr>
                        <a:t>r2</a:t>
                      </a:r>
                      <a:endParaRPr lang="zh-CN" sz="1800" kern="10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7030A0"/>
                          </a:solidFill>
                          <a:effectLst/>
                        </a:rPr>
                        <a:t>GOTO(0,E)=1</a:t>
                      </a:r>
                      <a:endParaRPr lang="zh-CN" sz="1800" kern="10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5698712"/>
                  </a:ext>
                </a:extLst>
              </a:tr>
              <a:tr h="402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7030A0"/>
                          </a:solidFill>
                          <a:effectLst/>
                        </a:rPr>
                        <a:t>7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7030A0"/>
                          </a:solidFill>
                          <a:effectLst/>
                        </a:rPr>
                        <a:t>01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7030A0"/>
                          </a:solidFill>
                          <a:effectLst/>
                        </a:rPr>
                        <a:t>#E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7030A0"/>
                          </a:solidFill>
                          <a:effectLst/>
                        </a:rPr>
                        <a:t>#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7030A0"/>
                          </a:solidFill>
                          <a:effectLst/>
                        </a:rPr>
                        <a:t>acc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7030A0"/>
                          </a:solidFill>
                          <a:effectLst/>
                        </a:rPr>
                        <a:t> </a:t>
                      </a:r>
                      <a:endParaRPr lang="zh-CN" sz="1800" kern="10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0485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0638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ACC726FA-642D-435F-A4FB-7AB6126C1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12" y="163246"/>
            <a:ext cx="9339094" cy="540000"/>
          </a:xfrm>
        </p:spPr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第四章作业答案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8" name="图片占位符 7">
            <a:extLst>
              <a:ext uri="{FF2B5EF4-FFF2-40B4-BE49-F238E27FC236}">
                <a16:creationId xmlns:a16="http://schemas.microsoft.com/office/drawing/2014/main" id="{EB44823F-32CF-4870-BC8A-09F888AF1D2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2" name="文本框 51"/>
          <p:cNvSpPr txBox="1"/>
          <p:nvPr/>
        </p:nvSpPr>
        <p:spPr>
          <a:xfrm>
            <a:off x="337648" y="922050"/>
            <a:ext cx="10136388" cy="5937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消除下面文法的左递归 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G[Z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Z::=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……①           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V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::=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V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……②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	 V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::=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V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……③       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::=)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| (             </a:t>
            </a:r>
            <a:r>
              <a:rPr lang="en-US" altLang="zh-CN" dirty="0" smtClean="0">
                <a:latin typeface="Arial" panose="020B0604020202020204" pitchFamily="34" charset="0"/>
              </a:rPr>
              <a:t>……</a:t>
            </a:r>
            <a:r>
              <a:rPr lang="en-US" altLang="zh-CN" dirty="0">
                <a:latin typeface="Arial" panose="020B0604020202020204" pitchFamily="34" charset="0"/>
              </a:rPr>
              <a:t>④</a:t>
            </a:r>
          </a:p>
          <a:p>
            <a:pPr>
              <a:lnSpc>
                <a:spcPct val="90000"/>
              </a:lnSpc>
              <a:defRPr/>
            </a:pPr>
            <a:endParaRPr lang="en-US" altLang="zh-CN" dirty="0" smtClean="0"/>
          </a:p>
          <a:p>
            <a:r>
              <a:rPr lang="en-US" altLang="zh-CN" dirty="0" smtClean="0"/>
              <a:t>            </a:t>
            </a:r>
            <a:r>
              <a:rPr lang="en-US" altLang="zh-CN" dirty="0" smtClean="0">
                <a:latin typeface="+mn-ea"/>
              </a:rPr>
              <a:t>   </a:t>
            </a:r>
            <a:r>
              <a:rPr lang="en-US" altLang="zh-CN" dirty="0">
                <a:latin typeface="+mn-ea"/>
              </a:rPr>
              <a:t>Z</a:t>
            </a:r>
            <a:r>
              <a:rPr lang="en-US" altLang="zh-CN" dirty="0" smtClean="0">
                <a:latin typeface="+mn-ea"/>
              </a:rPr>
              <a:t>::=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+mn-ea"/>
              </a:rPr>
              <a:t> </a:t>
            </a:r>
            <a:endParaRPr lang="en-US" altLang="zh-CN" dirty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        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dirty="0" smtClean="0">
                <a:latin typeface="+mn-ea"/>
              </a:rPr>
              <a:t>::=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+mn-ea"/>
              </a:rPr>
              <a:t>’ </a:t>
            </a:r>
            <a:endParaRPr lang="en-US" altLang="zh-CN" dirty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        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+mn-ea"/>
              </a:rPr>
              <a:t>’::=</a:t>
            </a:r>
            <a:r>
              <a:rPr lang="en-US" altLang="zh-CN" dirty="0" err="1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+mn-ea"/>
              </a:rPr>
              <a:t>’ </a:t>
            </a:r>
            <a:r>
              <a:rPr lang="en-US" altLang="zh-CN" dirty="0">
                <a:latin typeface="+mn-ea"/>
              </a:rPr>
              <a:t>| ε </a:t>
            </a:r>
          </a:p>
          <a:p>
            <a:r>
              <a:rPr lang="en-US" altLang="zh-CN" dirty="0" smtClean="0">
                <a:latin typeface="+mn-ea"/>
              </a:rPr>
              <a:t>        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dirty="0" smtClean="0">
                <a:latin typeface="+mn-ea"/>
              </a:rPr>
              <a:t>::=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+mn-ea"/>
              </a:rPr>
              <a:t>’ </a:t>
            </a:r>
            <a:endParaRPr lang="en-US" altLang="zh-CN" dirty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        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+mn-ea"/>
              </a:rPr>
              <a:t>’::=+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+mn-ea"/>
              </a:rPr>
              <a:t>’ </a:t>
            </a:r>
            <a:r>
              <a:rPr lang="en-US" altLang="zh-CN" dirty="0">
                <a:latin typeface="+mn-ea"/>
              </a:rPr>
              <a:t>| ε </a:t>
            </a:r>
          </a:p>
          <a:p>
            <a:r>
              <a:rPr lang="en-US" altLang="zh-CN" dirty="0" smtClean="0">
                <a:latin typeface="+mn-ea"/>
              </a:rPr>
              <a:t>        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zh-CN" dirty="0" smtClean="0">
                <a:latin typeface="+mn-ea"/>
              </a:rPr>
              <a:t>::=)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dirty="0" smtClean="0">
                <a:latin typeface="+mn-ea"/>
              </a:rPr>
              <a:t>* </a:t>
            </a:r>
            <a:r>
              <a:rPr lang="en-US" altLang="zh-CN" dirty="0">
                <a:latin typeface="+mn-ea"/>
              </a:rPr>
              <a:t>| (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dirty="0" smtClean="0"/>
              <a:t> (2)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 G[Z]: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            Z::=AZ | b   ……①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            A::=Z A | a   ……②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      将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②式代入①式可得，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        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   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Z::=ZAZ | </a:t>
            </a:r>
            <a:r>
              <a:rPr lang="en-US" altLang="zh-CN" b="1" dirty="0" err="1">
                <a:latin typeface="华文楷体" pitchFamily="2" charset="-122"/>
                <a:ea typeface="华文楷体" pitchFamily="2" charset="-122"/>
              </a:rPr>
              <a:t>aZ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 | b 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消除左递归后得到：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           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Z::=(aZ | b)Z’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             Z’::=AZZ’ | ε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             A::=ZA | a  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（保留）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965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4" name="Text Box 2"/>
          <p:cNvSpPr txBox="1">
            <a:spLocks noChangeArrowheads="1"/>
          </p:cNvSpPr>
          <p:nvPr/>
        </p:nvSpPr>
        <p:spPr bwMode="auto">
          <a:xfrm>
            <a:off x="172604" y="2791691"/>
            <a:ext cx="1296988" cy="1079500"/>
          </a:xfrm>
          <a:prstGeom prst="rect">
            <a:avLst/>
          </a:prstGeom>
          <a:solidFill>
            <a:srgbClr val="99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S’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→ • E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 E 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→ • aA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E → • bB</a:t>
            </a:r>
          </a:p>
        </p:txBody>
      </p:sp>
      <p:grpSp>
        <p:nvGrpSpPr>
          <p:cNvPr id="832515" name="Group 3"/>
          <p:cNvGrpSpPr>
            <a:grpSpLocks/>
          </p:cNvGrpSpPr>
          <p:nvPr/>
        </p:nvGrpSpPr>
        <p:grpSpPr bwMode="auto">
          <a:xfrm>
            <a:off x="1468005" y="3007592"/>
            <a:ext cx="792163" cy="360363"/>
            <a:chOff x="1156" y="1888"/>
            <a:chExt cx="499" cy="227"/>
          </a:xfrm>
        </p:grpSpPr>
        <p:sp>
          <p:nvSpPr>
            <p:cNvPr id="832516" name="Line 4"/>
            <p:cNvSpPr>
              <a:spLocks noChangeShapeType="1"/>
            </p:cNvSpPr>
            <p:nvPr/>
          </p:nvSpPr>
          <p:spPr bwMode="auto">
            <a:xfrm>
              <a:off x="1156" y="2115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8" dist="17961" dir="13500000">
                <a:schemeClr val="tx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517" name="Text Box 5"/>
            <p:cNvSpPr txBox="1">
              <a:spLocks noChangeArrowheads="1"/>
            </p:cNvSpPr>
            <p:nvPr/>
          </p:nvSpPr>
          <p:spPr bwMode="auto">
            <a:xfrm>
              <a:off x="1248" y="1888"/>
              <a:ext cx="317" cy="212"/>
            </a:xfrm>
            <a:prstGeom prst="rect">
              <a:avLst/>
            </a:prstGeom>
            <a:noFill/>
            <a:ln>
              <a:noFill/>
            </a:ln>
            <a:effectLst>
              <a:prstShdw prst="shdw18" dist="17961" dir="13500000">
                <a:srgbClr val="0066FF">
                  <a:gamma/>
                  <a:shade val="60000"/>
                  <a:invGamma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</p:grpSp>
      <p:sp>
        <p:nvSpPr>
          <p:cNvPr id="832518" name="Text Box 6"/>
          <p:cNvSpPr txBox="1">
            <a:spLocks noChangeArrowheads="1"/>
          </p:cNvSpPr>
          <p:nvPr/>
        </p:nvSpPr>
        <p:spPr bwMode="auto">
          <a:xfrm>
            <a:off x="2331604" y="3064741"/>
            <a:ext cx="1296988" cy="590550"/>
          </a:xfrm>
          <a:prstGeom prst="rect">
            <a:avLst/>
          </a:prstGeom>
          <a:solidFill>
            <a:srgbClr val="99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S’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→ E •</a:t>
            </a:r>
          </a:p>
        </p:txBody>
      </p:sp>
      <p:sp>
        <p:nvSpPr>
          <p:cNvPr id="832519" name="Line 7"/>
          <p:cNvSpPr>
            <a:spLocks noChangeShapeType="1"/>
          </p:cNvSpPr>
          <p:nvPr/>
        </p:nvSpPr>
        <p:spPr bwMode="auto">
          <a:xfrm flipV="1">
            <a:off x="1180667" y="2502767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520" name="Line 8"/>
          <p:cNvSpPr>
            <a:spLocks noChangeShapeType="1"/>
          </p:cNvSpPr>
          <p:nvPr/>
        </p:nvSpPr>
        <p:spPr bwMode="auto">
          <a:xfrm>
            <a:off x="1180667" y="2502766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521" name="Text Box 9"/>
          <p:cNvSpPr txBox="1">
            <a:spLocks noChangeArrowheads="1"/>
          </p:cNvSpPr>
          <p:nvPr/>
        </p:nvSpPr>
        <p:spPr bwMode="auto">
          <a:xfrm>
            <a:off x="1612468" y="2143991"/>
            <a:ext cx="288925" cy="33655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0066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832522" name="Text Box 10"/>
          <p:cNvSpPr txBox="1">
            <a:spLocks noChangeArrowheads="1"/>
          </p:cNvSpPr>
          <p:nvPr/>
        </p:nvSpPr>
        <p:spPr bwMode="auto">
          <a:xfrm>
            <a:off x="2331604" y="1710604"/>
            <a:ext cx="1296988" cy="1079500"/>
          </a:xfrm>
          <a:prstGeom prst="rect">
            <a:avLst/>
          </a:prstGeom>
          <a:solidFill>
            <a:srgbClr val="99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E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→ a • A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A→  • cA</a:t>
            </a:r>
            <a:endParaRPr lang="en-US" altLang="zh-CN" sz="160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A→  • d</a:t>
            </a:r>
            <a:endParaRPr lang="en-US" altLang="zh-CN" sz="160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32523" name="Line 11"/>
          <p:cNvSpPr>
            <a:spLocks noChangeShapeType="1"/>
          </p:cNvSpPr>
          <p:nvPr/>
        </p:nvSpPr>
        <p:spPr bwMode="auto">
          <a:xfrm flipV="1">
            <a:off x="1180667" y="3871192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524" name="Line 12"/>
          <p:cNvSpPr>
            <a:spLocks noChangeShapeType="1"/>
          </p:cNvSpPr>
          <p:nvPr/>
        </p:nvSpPr>
        <p:spPr bwMode="auto">
          <a:xfrm>
            <a:off x="1180667" y="4160116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525" name="Text Box 13"/>
          <p:cNvSpPr txBox="1">
            <a:spLocks noChangeArrowheads="1"/>
          </p:cNvSpPr>
          <p:nvPr/>
        </p:nvSpPr>
        <p:spPr bwMode="auto">
          <a:xfrm>
            <a:off x="1612468" y="4160116"/>
            <a:ext cx="288925" cy="33655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0066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832526" name="Text Box 14"/>
          <p:cNvSpPr txBox="1">
            <a:spLocks noChangeArrowheads="1"/>
          </p:cNvSpPr>
          <p:nvPr/>
        </p:nvSpPr>
        <p:spPr bwMode="auto">
          <a:xfrm>
            <a:off x="2333193" y="3944216"/>
            <a:ext cx="1296987" cy="1079500"/>
          </a:xfrm>
          <a:prstGeom prst="rect">
            <a:avLst/>
          </a:prstGeom>
          <a:solidFill>
            <a:srgbClr val="99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E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→ b • B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B→ • cB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B→ • d</a:t>
            </a:r>
          </a:p>
        </p:txBody>
      </p:sp>
      <p:sp>
        <p:nvSpPr>
          <p:cNvPr id="832527" name="Line 15"/>
          <p:cNvSpPr>
            <a:spLocks noChangeShapeType="1"/>
          </p:cNvSpPr>
          <p:nvPr/>
        </p:nvSpPr>
        <p:spPr bwMode="auto">
          <a:xfrm flipV="1">
            <a:off x="2982479" y="1351830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32528" name="Text Box 16"/>
          <p:cNvSpPr txBox="1">
            <a:spLocks noChangeArrowheads="1"/>
          </p:cNvSpPr>
          <p:nvPr/>
        </p:nvSpPr>
        <p:spPr bwMode="auto">
          <a:xfrm>
            <a:off x="3053918" y="1351829"/>
            <a:ext cx="287337" cy="33655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832529" name="Text Box 17"/>
          <p:cNvSpPr txBox="1">
            <a:spLocks noChangeArrowheads="1"/>
          </p:cNvSpPr>
          <p:nvPr/>
        </p:nvSpPr>
        <p:spPr bwMode="auto">
          <a:xfrm>
            <a:off x="2331604" y="272329"/>
            <a:ext cx="1296988" cy="1079500"/>
          </a:xfrm>
          <a:prstGeom prst="rect">
            <a:avLst/>
          </a:prstGeom>
          <a:solidFill>
            <a:srgbClr val="99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A→ c • A</a:t>
            </a:r>
            <a:endParaRPr lang="en-US" altLang="zh-CN" sz="160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A→  • cA</a:t>
            </a:r>
            <a:endParaRPr lang="en-US" altLang="zh-CN" sz="160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A→  • d</a:t>
            </a:r>
            <a:endParaRPr lang="en-US" altLang="zh-CN" sz="160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32530" name="Freeform 18"/>
          <p:cNvSpPr>
            <a:spLocks/>
          </p:cNvSpPr>
          <p:nvPr/>
        </p:nvSpPr>
        <p:spPr bwMode="auto">
          <a:xfrm>
            <a:off x="1745818" y="450129"/>
            <a:ext cx="587375" cy="369332"/>
          </a:xfrm>
          <a:custGeom>
            <a:avLst/>
            <a:gdLst>
              <a:gd name="T0" fmla="*/ 370 w 370"/>
              <a:gd name="T1" fmla="*/ 114 h 447"/>
              <a:gd name="T2" fmla="*/ 98 w 370"/>
              <a:gd name="T3" fmla="*/ 23 h 447"/>
              <a:gd name="T4" fmla="*/ 7 w 370"/>
              <a:gd name="T5" fmla="*/ 250 h 447"/>
              <a:gd name="T6" fmla="*/ 143 w 370"/>
              <a:gd name="T7" fmla="*/ 432 h 447"/>
              <a:gd name="T8" fmla="*/ 279 w 370"/>
              <a:gd name="T9" fmla="*/ 341 h 447"/>
              <a:gd name="T10" fmla="*/ 370 w 370"/>
              <a:gd name="T11" fmla="*/ 250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0" h="447">
                <a:moveTo>
                  <a:pt x="370" y="114"/>
                </a:moveTo>
                <a:cubicBezTo>
                  <a:pt x="264" y="57"/>
                  <a:pt x="159" y="0"/>
                  <a:pt x="98" y="23"/>
                </a:cubicBezTo>
                <a:cubicBezTo>
                  <a:pt x="37" y="46"/>
                  <a:pt x="0" y="182"/>
                  <a:pt x="7" y="250"/>
                </a:cubicBezTo>
                <a:cubicBezTo>
                  <a:pt x="14" y="318"/>
                  <a:pt x="98" y="417"/>
                  <a:pt x="143" y="432"/>
                </a:cubicBezTo>
                <a:cubicBezTo>
                  <a:pt x="188" y="447"/>
                  <a:pt x="241" y="371"/>
                  <a:pt x="279" y="341"/>
                </a:cubicBezTo>
                <a:cubicBezTo>
                  <a:pt x="317" y="311"/>
                  <a:pt x="343" y="280"/>
                  <a:pt x="370" y="25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32531" name="Text Box 19"/>
          <p:cNvSpPr txBox="1">
            <a:spLocks noChangeArrowheads="1"/>
          </p:cNvSpPr>
          <p:nvPr/>
        </p:nvSpPr>
        <p:spPr bwMode="auto">
          <a:xfrm>
            <a:off x="1756929" y="631104"/>
            <a:ext cx="215900" cy="33655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832532" name="Line 20"/>
          <p:cNvSpPr>
            <a:spLocks noChangeShapeType="1"/>
          </p:cNvSpPr>
          <p:nvPr/>
        </p:nvSpPr>
        <p:spPr bwMode="auto">
          <a:xfrm>
            <a:off x="2980892" y="5023716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32533" name="Text Box 21"/>
          <p:cNvSpPr txBox="1">
            <a:spLocks noChangeArrowheads="1"/>
          </p:cNvSpPr>
          <p:nvPr/>
        </p:nvSpPr>
        <p:spPr bwMode="auto">
          <a:xfrm>
            <a:off x="3053918" y="5047529"/>
            <a:ext cx="287337" cy="33655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832534" name="Text Box 22"/>
          <p:cNvSpPr txBox="1">
            <a:spLocks noChangeArrowheads="1"/>
          </p:cNvSpPr>
          <p:nvPr/>
        </p:nvSpPr>
        <p:spPr bwMode="auto">
          <a:xfrm>
            <a:off x="2333193" y="5455516"/>
            <a:ext cx="1296987" cy="1079500"/>
          </a:xfrm>
          <a:prstGeom prst="rect">
            <a:avLst/>
          </a:prstGeom>
          <a:solidFill>
            <a:srgbClr val="99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B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→ c • B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B→ • cB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B→ • d</a:t>
            </a:r>
          </a:p>
        </p:txBody>
      </p:sp>
      <p:sp>
        <p:nvSpPr>
          <p:cNvPr id="832535" name="Freeform 23"/>
          <p:cNvSpPr>
            <a:spLocks/>
          </p:cNvSpPr>
          <p:nvPr/>
        </p:nvSpPr>
        <p:spPr bwMode="auto">
          <a:xfrm>
            <a:off x="1745818" y="5706341"/>
            <a:ext cx="587375" cy="369332"/>
          </a:xfrm>
          <a:custGeom>
            <a:avLst/>
            <a:gdLst>
              <a:gd name="T0" fmla="*/ 370 w 370"/>
              <a:gd name="T1" fmla="*/ 114 h 447"/>
              <a:gd name="T2" fmla="*/ 98 w 370"/>
              <a:gd name="T3" fmla="*/ 23 h 447"/>
              <a:gd name="T4" fmla="*/ 7 w 370"/>
              <a:gd name="T5" fmla="*/ 250 h 447"/>
              <a:gd name="T6" fmla="*/ 143 w 370"/>
              <a:gd name="T7" fmla="*/ 432 h 447"/>
              <a:gd name="T8" fmla="*/ 279 w 370"/>
              <a:gd name="T9" fmla="*/ 341 h 447"/>
              <a:gd name="T10" fmla="*/ 370 w 370"/>
              <a:gd name="T11" fmla="*/ 250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0" h="447">
                <a:moveTo>
                  <a:pt x="370" y="114"/>
                </a:moveTo>
                <a:cubicBezTo>
                  <a:pt x="264" y="57"/>
                  <a:pt x="159" y="0"/>
                  <a:pt x="98" y="23"/>
                </a:cubicBezTo>
                <a:cubicBezTo>
                  <a:pt x="37" y="46"/>
                  <a:pt x="0" y="182"/>
                  <a:pt x="7" y="250"/>
                </a:cubicBezTo>
                <a:cubicBezTo>
                  <a:pt x="14" y="318"/>
                  <a:pt x="98" y="417"/>
                  <a:pt x="143" y="432"/>
                </a:cubicBezTo>
                <a:cubicBezTo>
                  <a:pt x="188" y="447"/>
                  <a:pt x="241" y="371"/>
                  <a:pt x="279" y="341"/>
                </a:cubicBezTo>
                <a:cubicBezTo>
                  <a:pt x="317" y="311"/>
                  <a:pt x="343" y="280"/>
                  <a:pt x="370" y="25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32536" name="Text Box 24"/>
          <p:cNvSpPr txBox="1">
            <a:spLocks noChangeArrowheads="1"/>
          </p:cNvSpPr>
          <p:nvPr/>
        </p:nvSpPr>
        <p:spPr bwMode="auto">
          <a:xfrm>
            <a:off x="1756929" y="5887316"/>
            <a:ext cx="215900" cy="33655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832537" name="Line 25"/>
          <p:cNvSpPr>
            <a:spLocks noChangeShapeType="1"/>
          </p:cNvSpPr>
          <p:nvPr/>
        </p:nvSpPr>
        <p:spPr bwMode="auto">
          <a:xfrm>
            <a:off x="3628593" y="2502766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32538" name="Text Box 26"/>
          <p:cNvSpPr txBox="1">
            <a:spLocks noChangeArrowheads="1"/>
          </p:cNvSpPr>
          <p:nvPr/>
        </p:nvSpPr>
        <p:spPr bwMode="auto">
          <a:xfrm>
            <a:off x="3773055" y="2166216"/>
            <a:ext cx="360363" cy="33655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832539" name="Text Box 27"/>
          <p:cNvSpPr txBox="1">
            <a:spLocks noChangeArrowheads="1"/>
          </p:cNvSpPr>
          <p:nvPr/>
        </p:nvSpPr>
        <p:spPr bwMode="auto">
          <a:xfrm>
            <a:off x="4420754" y="2272579"/>
            <a:ext cx="1296988" cy="590550"/>
          </a:xfrm>
          <a:prstGeom prst="rect">
            <a:avLst/>
          </a:prstGeom>
          <a:solidFill>
            <a:srgbClr val="99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E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→ aA •</a:t>
            </a:r>
          </a:p>
        </p:txBody>
      </p:sp>
      <p:sp>
        <p:nvSpPr>
          <p:cNvPr id="832540" name="Line 28"/>
          <p:cNvSpPr>
            <a:spLocks noChangeShapeType="1"/>
          </p:cNvSpPr>
          <p:nvPr/>
        </p:nvSpPr>
        <p:spPr bwMode="auto">
          <a:xfrm>
            <a:off x="3628593" y="4160116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32541" name="Text Box 29"/>
          <p:cNvSpPr txBox="1">
            <a:spLocks noChangeArrowheads="1"/>
          </p:cNvSpPr>
          <p:nvPr/>
        </p:nvSpPr>
        <p:spPr bwMode="auto">
          <a:xfrm>
            <a:off x="3773055" y="3823566"/>
            <a:ext cx="360363" cy="33655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832542" name="Text Box 30"/>
          <p:cNvSpPr txBox="1">
            <a:spLocks noChangeArrowheads="1"/>
          </p:cNvSpPr>
          <p:nvPr/>
        </p:nvSpPr>
        <p:spPr bwMode="auto">
          <a:xfrm>
            <a:off x="4420754" y="3785466"/>
            <a:ext cx="1296988" cy="590550"/>
          </a:xfrm>
          <a:prstGeom prst="rect">
            <a:avLst/>
          </a:prstGeom>
          <a:solidFill>
            <a:srgbClr val="99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E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→ bB •</a:t>
            </a:r>
          </a:p>
        </p:txBody>
      </p:sp>
      <p:sp>
        <p:nvSpPr>
          <p:cNvPr id="832543" name="Line 31"/>
          <p:cNvSpPr>
            <a:spLocks noChangeShapeType="1"/>
          </p:cNvSpPr>
          <p:nvPr/>
        </p:nvSpPr>
        <p:spPr bwMode="auto">
          <a:xfrm>
            <a:off x="3628593" y="535854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32544" name="Text Box 32"/>
          <p:cNvSpPr txBox="1">
            <a:spLocks noChangeArrowheads="1"/>
          </p:cNvSpPr>
          <p:nvPr/>
        </p:nvSpPr>
        <p:spPr bwMode="auto">
          <a:xfrm>
            <a:off x="3773055" y="199304"/>
            <a:ext cx="360363" cy="33655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832545" name="Text Box 33"/>
          <p:cNvSpPr txBox="1">
            <a:spLocks noChangeArrowheads="1"/>
          </p:cNvSpPr>
          <p:nvPr/>
        </p:nvSpPr>
        <p:spPr bwMode="auto">
          <a:xfrm>
            <a:off x="4420754" y="126279"/>
            <a:ext cx="1296988" cy="590550"/>
          </a:xfrm>
          <a:prstGeom prst="rect">
            <a:avLst/>
          </a:prstGeom>
          <a:solidFill>
            <a:srgbClr val="99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A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→ cA •</a:t>
            </a:r>
          </a:p>
        </p:txBody>
      </p:sp>
      <p:sp>
        <p:nvSpPr>
          <p:cNvPr id="832546" name="Line 34"/>
          <p:cNvSpPr>
            <a:spLocks noChangeShapeType="1"/>
          </p:cNvSpPr>
          <p:nvPr/>
        </p:nvSpPr>
        <p:spPr bwMode="auto">
          <a:xfrm>
            <a:off x="3628593" y="6319116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32547" name="Text Box 35"/>
          <p:cNvSpPr txBox="1">
            <a:spLocks noChangeArrowheads="1"/>
          </p:cNvSpPr>
          <p:nvPr/>
        </p:nvSpPr>
        <p:spPr bwMode="auto">
          <a:xfrm>
            <a:off x="3773055" y="5982566"/>
            <a:ext cx="360363" cy="33655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832548" name="Text Box 36"/>
          <p:cNvSpPr txBox="1">
            <a:spLocks noChangeArrowheads="1"/>
          </p:cNvSpPr>
          <p:nvPr/>
        </p:nvSpPr>
        <p:spPr bwMode="auto">
          <a:xfrm>
            <a:off x="4420754" y="6088929"/>
            <a:ext cx="1296988" cy="590550"/>
          </a:xfrm>
          <a:prstGeom prst="rect">
            <a:avLst/>
          </a:prstGeom>
          <a:solidFill>
            <a:srgbClr val="99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B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→ cB •</a:t>
            </a:r>
          </a:p>
        </p:txBody>
      </p:sp>
      <p:sp>
        <p:nvSpPr>
          <p:cNvPr id="832549" name="Text Box 37"/>
          <p:cNvSpPr txBox="1">
            <a:spLocks noChangeArrowheads="1"/>
          </p:cNvSpPr>
          <p:nvPr/>
        </p:nvSpPr>
        <p:spPr bwMode="auto">
          <a:xfrm>
            <a:off x="4420754" y="1264516"/>
            <a:ext cx="1296988" cy="590550"/>
          </a:xfrm>
          <a:prstGeom prst="rect">
            <a:avLst/>
          </a:prstGeom>
          <a:solidFill>
            <a:srgbClr val="99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A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→ d •</a:t>
            </a:r>
          </a:p>
        </p:txBody>
      </p:sp>
      <p:sp>
        <p:nvSpPr>
          <p:cNvPr id="832550" name="Line 38"/>
          <p:cNvSpPr>
            <a:spLocks noChangeShapeType="1"/>
          </p:cNvSpPr>
          <p:nvPr/>
        </p:nvSpPr>
        <p:spPr bwMode="auto">
          <a:xfrm>
            <a:off x="3628592" y="1783629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32551" name="Text Box 39"/>
          <p:cNvSpPr txBox="1">
            <a:spLocks noChangeArrowheads="1"/>
          </p:cNvSpPr>
          <p:nvPr/>
        </p:nvSpPr>
        <p:spPr bwMode="auto">
          <a:xfrm>
            <a:off x="3844493" y="1494704"/>
            <a:ext cx="288925" cy="33655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832552" name="Line 40"/>
          <p:cNvSpPr>
            <a:spLocks noChangeShapeType="1"/>
          </p:cNvSpPr>
          <p:nvPr/>
        </p:nvSpPr>
        <p:spPr bwMode="auto">
          <a:xfrm>
            <a:off x="3628592" y="4904654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32553" name="Text Box 41"/>
          <p:cNvSpPr txBox="1">
            <a:spLocks noChangeArrowheads="1"/>
          </p:cNvSpPr>
          <p:nvPr/>
        </p:nvSpPr>
        <p:spPr bwMode="auto">
          <a:xfrm>
            <a:off x="3844493" y="4615729"/>
            <a:ext cx="288925" cy="33655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832554" name="Text Box 42"/>
          <p:cNvSpPr txBox="1">
            <a:spLocks noChangeArrowheads="1"/>
          </p:cNvSpPr>
          <p:nvPr/>
        </p:nvSpPr>
        <p:spPr bwMode="auto">
          <a:xfrm>
            <a:off x="4420754" y="4864966"/>
            <a:ext cx="1296988" cy="590550"/>
          </a:xfrm>
          <a:prstGeom prst="rect">
            <a:avLst/>
          </a:prstGeom>
          <a:solidFill>
            <a:srgbClr val="99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B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→ d •</a:t>
            </a:r>
          </a:p>
        </p:txBody>
      </p:sp>
      <p:sp>
        <p:nvSpPr>
          <p:cNvPr id="832555" name="Line 43"/>
          <p:cNvSpPr>
            <a:spLocks noChangeShapeType="1"/>
          </p:cNvSpPr>
          <p:nvPr/>
        </p:nvSpPr>
        <p:spPr bwMode="auto">
          <a:xfrm>
            <a:off x="3628592" y="1304204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32556" name="Text Box 44"/>
          <p:cNvSpPr txBox="1">
            <a:spLocks noChangeArrowheads="1"/>
          </p:cNvSpPr>
          <p:nvPr/>
        </p:nvSpPr>
        <p:spPr bwMode="auto">
          <a:xfrm>
            <a:off x="3844493" y="1015279"/>
            <a:ext cx="288925" cy="33655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832557" name="Line 45"/>
          <p:cNvSpPr>
            <a:spLocks noChangeShapeType="1"/>
          </p:cNvSpPr>
          <p:nvPr/>
        </p:nvSpPr>
        <p:spPr bwMode="auto">
          <a:xfrm>
            <a:off x="3628592" y="5457104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32558" name="Text Box 46"/>
          <p:cNvSpPr txBox="1">
            <a:spLocks noChangeArrowheads="1"/>
          </p:cNvSpPr>
          <p:nvPr/>
        </p:nvSpPr>
        <p:spPr bwMode="auto">
          <a:xfrm>
            <a:off x="3844493" y="5168179"/>
            <a:ext cx="288925" cy="33655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832559" name="Text Box 47"/>
          <p:cNvSpPr txBox="1">
            <a:spLocks noChangeArrowheads="1"/>
          </p:cNvSpPr>
          <p:nvPr/>
        </p:nvSpPr>
        <p:spPr bwMode="auto">
          <a:xfrm>
            <a:off x="-13134" y="68964"/>
            <a:ext cx="1731964" cy="2271391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00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square" tIns="0" bIns="0">
            <a:spAutoFit/>
          </a:bodyPr>
          <a:lstStyle>
            <a:lvl1pPr marL="233363" indent="-233363" algn="l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20000"/>
              </a:spcAft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S′∷=E  </a:t>
            </a:r>
          </a:p>
          <a:p>
            <a:pPr>
              <a:spcAft>
                <a:spcPct val="20000"/>
              </a:spcAft>
            </a:pP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①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E∷=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aA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  </a:t>
            </a:r>
          </a:p>
          <a:p>
            <a:pPr>
              <a:spcAft>
                <a:spcPct val="20000"/>
              </a:spcAft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② E∷=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bB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spcAft>
                <a:spcPct val="20000"/>
              </a:spcAft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③ A∷=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cA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spcAft>
                <a:spcPct val="20000"/>
              </a:spcAft>
            </a:pP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④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A∷=</a:t>
            </a: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d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spcAft>
                <a:spcPct val="20000"/>
              </a:spcAft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⑤ B∷=</a:t>
            </a:r>
            <a:r>
              <a:rPr lang="en-US" altLang="zh-CN" b="1" dirty="0" err="1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cB</a:t>
            </a: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spcAft>
                <a:spcPct val="20000"/>
              </a:spcAft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⑥ B∷=</a:t>
            </a: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d</a:t>
            </a:r>
            <a:r>
              <a:rPr lang="en-US" altLang="zh-CN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endParaRPr lang="en-US" altLang="zh-CN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aphicFrame>
        <p:nvGraphicFramePr>
          <p:cNvPr id="50" name="表格 49"/>
          <p:cNvGraphicFramePr>
            <a:graphicFrameLocks noGrp="1"/>
          </p:cNvGraphicFramePr>
          <p:nvPr>
            <p:extLst/>
          </p:nvPr>
        </p:nvGraphicFramePr>
        <p:xfrm>
          <a:off x="5973458" y="819461"/>
          <a:ext cx="5929340" cy="41208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9249">
                  <a:extLst>
                    <a:ext uri="{9D8B030D-6E8A-4147-A177-3AD203B41FA5}">
                      <a16:colId xmlns:a16="http://schemas.microsoft.com/office/drawing/2014/main" val="2844194284"/>
                    </a:ext>
                  </a:extLst>
                </a:gridCol>
                <a:gridCol w="912429">
                  <a:extLst>
                    <a:ext uri="{9D8B030D-6E8A-4147-A177-3AD203B41FA5}">
                      <a16:colId xmlns:a16="http://schemas.microsoft.com/office/drawing/2014/main" val="2946027224"/>
                    </a:ext>
                  </a:extLst>
                </a:gridCol>
                <a:gridCol w="1042776">
                  <a:extLst>
                    <a:ext uri="{9D8B030D-6E8A-4147-A177-3AD203B41FA5}">
                      <a16:colId xmlns:a16="http://schemas.microsoft.com/office/drawing/2014/main" val="3776478215"/>
                    </a:ext>
                  </a:extLst>
                </a:gridCol>
                <a:gridCol w="1100708">
                  <a:extLst>
                    <a:ext uri="{9D8B030D-6E8A-4147-A177-3AD203B41FA5}">
                      <a16:colId xmlns:a16="http://schemas.microsoft.com/office/drawing/2014/main" val="1233864100"/>
                    </a:ext>
                  </a:extLst>
                </a:gridCol>
                <a:gridCol w="1115191">
                  <a:extLst>
                    <a:ext uri="{9D8B030D-6E8A-4147-A177-3AD203B41FA5}">
                      <a16:colId xmlns:a16="http://schemas.microsoft.com/office/drawing/2014/main" val="1832697897"/>
                    </a:ext>
                  </a:extLst>
                </a:gridCol>
                <a:gridCol w="1288987">
                  <a:extLst>
                    <a:ext uri="{9D8B030D-6E8A-4147-A177-3AD203B41FA5}">
                      <a16:colId xmlns:a16="http://schemas.microsoft.com/office/drawing/2014/main" val="3272204021"/>
                    </a:ext>
                  </a:extLst>
                </a:gridCol>
              </a:tblGrid>
              <a:tr h="515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7030A0"/>
                          </a:solidFill>
                          <a:effectLst/>
                        </a:rPr>
                        <a:t>步骤</a:t>
                      </a:r>
                      <a:endParaRPr lang="zh-CN" sz="1600" kern="10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7030A0"/>
                          </a:solidFill>
                          <a:effectLst/>
                        </a:rPr>
                        <a:t>状态栈</a:t>
                      </a:r>
                      <a:endParaRPr lang="zh-CN" sz="16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7030A0"/>
                          </a:solidFill>
                          <a:effectLst/>
                        </a:rPr>
                        <a:t>符号栈</a:t>
                      </a:r>
                      <a:endParaRPr lang="zh-CN" sz="16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7030A0"/>
                          </a:solidFill>
                          <a:effectLst/>
                        </a:rPr>
                        <a:t>输入串</a:t>
                      </a:r>
                      <a:endParaRPr lang="zh-CN" sz="16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7030A0"/>
                          </a:solidFill>
                          <a:effectLst/>
                        </a:rPr>
                        <a:t>动作</a:t>
                      </a:r>
                      <a:endParaRPr lang="zh-CN" sz="16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7030A0"/>
                          </a:solidFill>
                          <a:effectLst/>
                        </a:rPr>
                        <a:t>下一状态</a:t>
                      </a:r>
                      <a:endParaRPr lang="zh-CN" sz="16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88510531"/>
                  </a:ext>
                </a:extLst>
              </a:tr>
              <a:tr h="515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7030A0"/>
                          </a:solidFill>
                          <a:effectLst/>
                        </a:rPr>
                        <a:t>1</a:t>
                      </a:r>
                      <a:endParaRPr lang="zh-CN" sz="16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7030A0"/>
                          </a:solidFill>
                          <a:effectLst/>
                        </a:rPr>
                        <a:t>0</a:t>
                      </a:r>
                      <a:endParaRPr lang="zh-CN" sz="1600" kern="10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7030A0"/>
                          </a:solidFill>
                          <a:effectLst/>
                        </a:rPr>
                        <a:t>#</a:t>
                      </a:r>
                      <a:endParaRPr lang="zh-CN" sz="16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rgbClr val="7030A0"/>
                          </a:solidFill>
                          <a:effectLst/>
                        </a:rPr>
                        <a:t>bcd</a:t>
                      </a:r>
                      <a:r>
                        <a:rPr lang="en-US" sz="1600" kern="100" dirty="0">
                          <a:solidFill>
                            <a:srgbClr val="7030A0"/>
                          </a:solidFill>
                          <a:effectLst/>
                        </a:rPr>
                        <a:t>#</a:t>
                      </a:r>
                      <a:endParaRPr lang="zh-CN" sz="1600" kern="10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7030A0"/>
                          </a:solidFill>
                          <a:effectLst/>
                        </a:rPr>
                        <a:t>S3</a:t>
                      </a:r>
                      <a:endParaRPr lang="zh-CN" sz="16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7030A0"/>
                          </a:solidFill>
                          <a:effectLst/>
                        </a:rPr>
                        <a:t>3</a:t>
                      </a:r>
                      <a:endParaRPr lang="zh-CN" sz="16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37499149"/>
                  </a:ext>
                </a:extLst>
              </a:tr>
              <a:tr h="515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7030A0"/>
                          </a:solidFill>
                          <a:effectLst/>
                        </a:rPr>
                        <a:t>2</a:t>
                      </a:r>
                      <a:endParaRPr lang="zh-CN" sz="16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7030A0"/>
                          </a:solidFill>
                          <a:effectLst/>
                        </a:rPr>
                        <a:t>03</a:t>
                      </a:r>
                      <a:endParaRPr lang="zh-CN" sz="16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7030A0"/>
                          </a:solidFill>
                          <a:effectLst/>
                        </a:rPr>
                        <a:t>#b</a:t>
                      </a:r>
                      <a:endParaRPr lang="zh-CN" sz="1600" kern="10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7030A0"/>
                          </a:solidFill>
                          <a:effectLst/>
                        </a:rPr>
                        <a:t>cd#</a:t>
                      </a:r>
                      <a:endParaRPr lang="zh-CN" sz="1600" kern="10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7030A0"/>
                          </a:solidFill>
                          <a:effectLst/>
                        </a:rPr>
                        <a:t>S5</a:t>
                      </a:r>
                      <a:endParaRPr lang="zh-CN" sz="1600" kern="10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7030A0"/>
                          </a:solidFill>
                          <a:effectLst/>
                        </a:rPr>
                        <a:t>5</a:t>
                      </a:r>
                      <a:endParaRPr lang="zh-CN" sz="1600" kern="10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25571129"/>
                  </a:ext>
                </a:extLst>
              </a:tr>
              <a:tr h="515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7030A0"/>
                          </a:solidFill>
                          <a:effectLst/>
                        </a:rPr>
                        <a:t>3</a:t>
                      </a:r>
                      <a:endParaRPr lang="zh-CN" sz="16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7030A0"/>
                          </a:solidFill>
                          <a:effectLst/>
                        </a:rPr>
                        <a:t>035</a:t>
                      </a:r>
                      <a:endParaRPr lang="zh-CN" sz="16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7030A0"/>
                          </a:solidFill>
                          <a:effectLst/>
                        </a:rPr>
                        <a:t>#bc</a:t>
                      </a:r>
                      <a:endParaRPr lang="zh-CN" sz="16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7030A0"/>
                          </a:solidFill>
                          <a:effectLst/>
                        </a:rPr>
                        <a:t>d#</a:t>
                      </a:r>
                      <a:endParaRPr lang="zh-CN" sz="1600" kern="10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7030A0"/>
                          </a:solidFill>
                          <a:effectLst/>
                        </a:rPr>
                        <a:t>S11</a:t>
                      </a:r>
                      <a:endParaRPr lang="zh-CN" sz="16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7030A0"/>
                          </a:solidFill>
                          <a:effectLst/>
                        </a:rPr>
                        <a:t>11</a:t>
                      </a:r>
                      <a:endParaRPr lang="zh-CN" sz="16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84167554"/>
                  </a:ext>
                </a:extLst>
              </a:tr>
              <a:tr h="515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7030A0"/>
                          </a:solidFill>
                          <a:effectLst/>
                        </a:rPr>
                        <a:t>4</a:t>
                      </a:r>
                      <a:endParaRPr lang="zh-CN" sz="16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7030A0"/>
                          </a:solidFill>
                          <a:effectLst/>
                        </a:rPr>
                        <a:t>035</a:t>
                      </a:r>
                      <a:r>
                        <a:rPr lang="en-US" sz="1600" u="sng" kern="100">
                          <a:solidFill>
                            <a:srgbClr val="7030A0"/>
                          </a:solidFill>
                          <a:effectLst/>
                        </a:rPr>
                        <a:t>11</a:t>
                      </a:r>
                      <a:endParaRPr lang="zh-CN" sz="16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7030A0"/>
                          </a:solidFill>
                          <a:effectLst/>
                        </a:rPr>
                        <a:t>#bcd</a:t>
                      </a:r>
                      <a:endParaRPr lang="zh-CN" sz="16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7030A0"/>
                          </a:solidFill>
                          <a:effectLst/>
                        </a:rPr>
                        <a:t>#</a:t>
                      </a:r>
                      <a:endParaRPr lang="zh-CN" sz="1600" kern="10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7030A0"/>
                          </a:solidFill>
                          <a:effectLst/>
                        </a:rPr>
                        <a:t>r6</a:t>
                      </a:r>
                      <a:endParaRPr lang="zh-CN" sz="1600" kern="10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7030A0"/>
                          </a:solidFill>
                          <a:effectLst/>
                        </a:rPr>
                        <a:t>GOTO(5,B)=9</a:t>
                      </a:r>
                      <a:endParaRPr lang="zh-CN" sz="16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295877"/>
                  </a:ext>
                </a:extLst>
              </a:tr>
              <a:tr h="515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7030A0"/>
                          </a:solidFill>
                          <a:effectLst/>
                        </a:rPr>
                        <a:t>5</a:t>
                      </a:r>
                      <a:endParaRPr lang="zh-CN" sz="16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7030A0"/>
                          </a:solidFill>
                          <a:effectLst/>
                        </a:rPr>
                        <a:t>0359</a:t>
                      </a:r>
                      <a:endParaRPr lang="zh-CN" sz="16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7030A0"/>
                          </a:solidFill>
                          <a:effectLst/>
                        </a:rPr>
                        <a:t>#bcB</a:t>
                      </a:r>
                      <a:endParaRPr lang="zh-CN" sz="16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7030A0"/>
                          </a:solidFill>
                          <a:effectLst/>
                        </a:rPr>
                        <a:t>#</a:t>
                      </a:r>
                      <a:endParaRPr lang="zh-CN" sz="16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7030A0"/>
                          </a:solidFill>
                          <a:effectLst/>
                        </a:rPr>
                        <a:t>r5</a:t>
                      </a:r>
                      <a:endParaRPr lang="zh-CN" sz="1600" kern="10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7030A0"/>
                          </a:solidFill>
                          <a:effectLst/>
                        </a:rPr>
                        <a:t>GOTO(3,B)=7</a:t>
                      </a:r>
                      <a:endParaRPr lang="zh-CN" sz="16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87735958"/>
                  </a:ext>
                </a:extLst>
              </a:tr>
              <a:tr h="515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7030A0"/>
                          </a:solidFill>
                          <a:effectLst/>
                        </a:rPr>
                        <a:t>6</a:t>
                      </a:r>
                      <a:endParaRPr lang="zh-CN" sz="16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7030A0"/>
                          </a:solidFill>
                          <a:effectLst/>
                        </a:rPr>
                        <a:t>037</a:t>
                      </a:r>
                      <a:endParaRPr lang="zh-CN" sz="16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7030A0"/>
                          </a:solidFill>
                          <a:effectLst/>
                        </a:rPr>
                        <a:t>#bB</a:t>
                      </a:r>
                      <a:endParaRPr lang="zh-CN" sz="16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7030A0"/>
                          </a:solidFill>
                          <a:effectLst/>
                        </a:rPr>
                        <a:t>#</a:t>
                      </a:r>
                      <a:endParaRPr lang="zh-CN" sz="16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7030A0"/>
                          </a:solidFill>
                          <a:effectLst/>
                        </a:rPr>
                        <a:t>r2</a:t>
                      </a:r>
                      <a:endParaRPr lang="zh-CN" sz="1600" kern="10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7030A0"/>
                          </a:solidFill>
                          <a:effectLst/>
                        </a:rPr>
                        <a:t>GOTO(0,E)=1</a:t>
                      </a:r>
                      <a:endParaRPr lang="zh-CN" sz="1600" kern="10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5698712"/>
                  </a:ext>
                </a:extLst>
              </a:tr>
              <a:tr h="515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7030A0"/>
                          </a:solidFill>
                          <a:effectLst/>
                        </a:rPr>
                        <a:t>7</a:t>
                      </a:r>
                      <a:endParaRPr lang="zh-CN" sz="16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7030A0"/>
                          </a:solidFill>
                          <a:effectLst/>
                        </a:rPr>
                        <a:t>01</a:t>
                      </a:r>
                      <a:endParaRPr lang="zh-CN" sz="16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7030A0"/>
                          </a:solidFill>
                          <a:effectLst/>
                        </a:rPr>
                        <a:t>#E</a:t>
                      </a:r>
                      <a:endParaRPr lang="zh-CN" sz="16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7030A0"/>
                          </a:solidFill>
                          <a:effectLst/>
                        </a:rPr>
                        <a:t>#</a:t>
                      </a:r>
                      <a:endParaRPr lang="zh-CN" sz="16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7030A0"/>
                          </a:solidFill>
                          <a:effectLst/>
                        </a:rPr>
                        <a:t>acc</a:t>
                      </a:r>
                      <a:endParaRPr lang="zh-CN" sz="16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7030A0"/>
                          </a:solidFill>
                          <a:effectLst/>
                        </a:rPr>
                        <a:t> </a:t>
                      </a:r>
                      <a:endParaRPr lang="zh-CN" sz="1600" kern="10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0485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25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>
          <a:xfrm>
            <a:off x="6730684" y="848856"/>
            <a:ext cx="3507207" cy="29690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2847109" y="789709"/>
            <a:ext cx="3782291" cy="29690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4187" y="-40886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作业：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8224" y="3664766"/>
            <a:ext cx="6489887" cy="3241992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分析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bcd</a:t>
            </a:r>
            <a:r>
              <a:rPr lang="zh-CN" altLang="en-US" sz="2000" dirty="0" smtClean="0">
                <a:solidFill>
                  <a:srgbClr val="FF0000"/>
                </a:solidFill>
              </a:rPr>
              <a:t>是否是文法所定义的句子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DB72F4-B281-43A8-966F-509EB3388AD1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397656" y="1032499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1249066" y="1388445"/>
            <a:ext cx="148590" cy="3315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669064" y="1401831"/>
            <a:ext cx="152400" cy="3181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06124" y="1757777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69064" y="1780093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60596" y="2464775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1565745" y="2079026"/>
            <a:ext cx="148590" cy="3315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985743" y="2092412"/>
            <a:ext cx="152400" cy="3181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332004" y="2831270"/>
            <a:ext cx="152400" cy="3181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249066" y="2426042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332004" y="3200602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椭圆 16"/>
          <p:cNvSpPr/>
          <p:nvPr/>
        </p:nvSpPr>
        <p:spPr>
          <a:xfrm flipH="1">
            <a:off x="734929" y="1884274"/>
            <a:ext cx="146357" cy="11633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374011" y="1032499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 flipH="1">
            <a:off x="3225421" y="1388445"/>
            <a:ext cx="148590" cy="3315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645419" y="1401831"/>
            <a:ext cx="152400" cy="3181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82479" y="1757777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645419" y="1780093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036951" y="2464775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3542100" y="2079026"/>
            <a:ext cx="148590" cy="3315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3962098" y="2092412"/>
            <a:ext cx="152400" cy="3181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308359" y="2831270"/>
            <a:ext cx="152400" cy="3181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225421" y="2426042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308359" y="3200602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椭圆 28"/>
          <p:cNvSpPr/>
          <p:nvPr/>
        </p:nvSpPr>
        <p:spPr>
          <a:xfrm flipH="1">
            <a:off x="3315233" y="1884273"/>
            <a:ext cx="146357" cy="11633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290304" y="1054815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连接符 30"/>
          <p:cNvCxnSpPr/>
          <p:nvPr/>
        </p:nvCxnSpPr>
        <p:spPr>
          <a:xfrm flipH="1">
            <a:off x="5141714" y="1410761"/>
            <a:ext cx="148590" cy="3315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5561712" y="1424147"/>
            <a:ext cx="152400" cy="3181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4898772" y="1780093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561712" y="1802409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953244" y="2487091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直接连接符 35"/>
          <p:cNvCxnSpPr/>
          <p:nvPr/>
        </p:nvCxnSpPr>
        <p:spPr>
          <a:xfrm flipH="1">
            <a:off x="5458393" y="2101342"/>
            <a:ext cx="148590" cy="3315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5878391" y="2114728"/>
            <a:ext cx="152400" cy="3181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6224652" y="2853586"/>
            <a:ext cx="152400" cy="3181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141714" y="2448358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224652" y="3222918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椭圆 40"/>
          <p:cNvSpPr/>
          <p:nvPr/>
        </p:nvSpPr>
        <p:spPr>
          <a:xfrm flipH="1">
            <a:off x="4898772" y="2591272"/>
            <a:ext cx="146357" cy="11633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114259" y="1023359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直接连接符 42"/>
          <p:cNvCxnSpPr/>
          <p:nvPr/>
        </p:nvCxnSpPr>
        <p:spPr>
          <a:xfrm flipH="1">
            <a:off x="6965669" y="1379305"/>
            <a:ext cx="148590" cy="3315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7385667" y="1392691"/>
            <a:ext cx="152400" cy="3181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6722727" y="1748637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385667" y="1770953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777199" y="2455635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直接连接符 47"/>
          <p:cNvCxnSpPr/>
          <p:nvPr/>
        </p:nvCxnSpPr>
        <p:spPr>
          <a:xfrm flipH="1">
            <a:off x="7282348" y="2069886"/>
            <a:ext cx="148590" cy="3315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7702346" y="2083272"/>
            <a:ext cx="152400" cy="3181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8048607" y="2822130"/>
            <a:ext cx="152400" cy="3181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6965669" y="2416902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048607" y="3191462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椭圆 52"/>
          <p:cNvSpPr/>
          <p:nvPr/>
        </p:nvSpPr>
        <p:spPr>
          <a:xfrm flipH="1">
            <a:off x="7445729" y="2591272"/>
            <a:ext cx="146357" cy="11633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030552" y="1009973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连接符 54"/>
          <p:cNvCxnSpPr/>
          <p:nvPr/>
        </p:nvCxnSpPr>
        <p:spPr>
          <a:xfrm flipH="1">
            <a:off x="8881962" y="1365919"/>
            <a:ext cx="148590" cy="3315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9301960" y="1379305"/>
            <a:ext cx="152400" cy="3181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8639020" y="1735251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9301960" y="1757567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9693492" y="2442249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直接连接符 59"/>
          <p:cNvCxnSpPr/>
          <p:nvPr/>
        </p:nvCxnSpPr>
        <p:spPr>
          <a:xfrm flipH="1">
            <a:off x="9198641" y="2056500"/>
            <a:ext cx="148590" cy="3315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9618639" y="2069886"/>
            <a:ext cx="152400" cy="3181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9964900" y="2808744"/>
            <a:ext cx="152400" cy="3181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8881962" y="2403516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964900" y="3178076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椭圆 64"/>
          <p:cNvSpPr/>
          <p:nvPr/>
        </p:nvSpPr>
        <p:spPr>
          <a:xfrm flipH="1">
            <a:off x="9813209" y="3327099"/>
            <a:ext cx="146357" cy="11633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cxnSp>
        <p:nvCxnSpPr>
          <p:cNvPr id="66" name="直接连接符 65"/>
          <p:cNvCxnSpPr/>
          <p:nvPr/>
        </p:nvCxnSpPr>
        <p:spPr>
          <a:xfrm flipH="1">
            <a:off x="10378257" y="1307381"/>
            <a:ext cx="148590" cy="3315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10798255" y="1320767"/>
            <a:ext cx="152400" cy="3181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10135315" y="1676713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0798255" y="1699029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1189787" y="2383711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直接连接符 70"/>
          <p:cNvCxnSpPr/>
          <p:nvPr/>
        </p:nvCxnSpPr>
        <p:spPr>
          <a:xfrm flipH="1">
            <a:off x="10694936" y="1997962"/>
            <a:ext cx="148590" cy="3315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11114934" y="2011348"/>
            <a:ext cx="152400" cy="3181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11461195" y="2750206"/>
            <a:ext cx="152400" cy="3181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10378257" y="2344978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椭圆 74"/>
          <p:cNvSpPr/>
          <p:nvPr/>
        </p:nvSpPr>
        <p:spPr>
          <a:xfrm flipH="1">
            <a:off x="11779548" y="3246035"/>
            <a:ext cx="146357" cy="11633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10477023" y="911177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1448078" y="3149457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7850936" y="3911864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直接连接符 78"/>
          <p:cNvCxnSpPr/>
          <p:nvPr/>
        </p:nvCxnSpPr>
        <p:spPr>
          <a:xfrm flipH="1">
            <a:off x="7702346" y="4267810"/>
            <a:ext cx="148590" cy="3315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8122344" y="4281196"/>
            <a:ext cx="152400" cy="3181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7459404" y="4637142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" name="直接连接符 81"/>
          <p:cNvCxnSpPr/>
          <p:nvPr/>
        </p:nvCxnSpPr>
        <p:spPr>
          <a:xfrm flipH="1">
            <a:off x="8019025" y="4989567"/>
            <a:ext cx="148590" cy="3315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8439023" y="5002953"/>
            <a:ext cx="152400" cy="3181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8102874" y="4629493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8437154" y="5370214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7790874" y="5370214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椭圆 87"/>
          <p:cNvSpPr/>
          <p:nvPr/>
        </p:nvSpPr>
        <p:spPr>
          <a:xfrm flipH="1">
            <a:off x="8711547" y="5496711"/>
            <a:ext cx="146357" cy="11633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9789612" y="3854189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0" name="直接连接符 89"/>
          <p:cNvCxnSpPr/>
          <p:nvPr/>
        </p:nvCxnSpPr>
        <p:spPr>
          <a:xfrm flipH="1">
            <a:off x="9641022" y="4210135"/>
            <a:ext cx="148590" cy="3315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10061020" y="4223521"/>
            <a:ext cx="152400" cy="3181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9398080" y="4579467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10041550" y="4571818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椭圆 93"/>
          <p:cNvSpPr/>
          <p:nvPr/>
        </p:nvSpPr>
        <p:spPr>
          <a:xfrm flipH="1">
            <a:off x="10377328" y="4661213"/>
            <a:ext cx="146357" cy="11633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11165315" y="3859646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椭圆 95"/>
          <p:cNvSpPr/>
          <p:nvPr/>
        </p:nvSpPr>
        <p:spPr>
          <a:xfrm flipH="1">
            <a:off x="11472288" y="3967876"/>
            <a:ext cx="146357" cy="11633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graphicFrame>
        <p:nvGraphicFramePr>
          <p:cNvPr id="100" name="表格 99"/>
          <p:cNvGraphicFramePr>
            <a:graphicFrameLocks noGrp="1"/>
          </p:cNvGraphicFramePr>
          <p:nvPr>
            <p:extLst/>
          </p:nvPr>
        </p:nvGraphicFramePr>
        <p:xfrm>
          <a:off x="352963" y="3978958"/>
          <a:ext cx="5929340" cy="28773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9249">
                  <a:extLst>
                    <a:ext uri="{9D8B030D-6E8A-4147-A177-3AD203B41FA5}">
                      <a16:colId xmlns:a16="http://schemas.microsoft.com/office/drawing/2014/main" val="2844194284"/>
                    </a:ext>
                  </a:extLst>
                </a:gridCol>
                <a:gridCol w="912429">
                  <a:extLst>
                    <a:ext uri="{9D8B030D-6E8A-4147-A177-3AD203B41FA5}">
                      <a16:colId xmlns:a16="http://schemas.microsoft.com/office/drawing/2014/main" val="2946027224"/>
                    </a:ext>
                  </a:extLst>
                </a:gridCol>
                <a:gridCol w="1042776">
                  <a:extLst>
                    <a:ext uri="{9D8B030D-6E8A-4147-A177-3AD203B41FA5}">
                      <a16:colId xmlns:a16="http://schemas.microsoft.com/office/drawing/2014/main" val="3776478215"/>
                    </a:ext>
                  </a:extLst>
                </a:gridCol>
                <a:gridCol w="1100708">
                  <a:extLst>
                    <a:ext uri="{9D8B030D-6E8A-4147-A177-3AD203B41FA5}">
                      <a16:colId xmlns:a16="http://schemas.microsoft.com/office/drawing/2014/main" val="1233864100"/>
                    </a:ext>
                  </a:extLst>
                </a:gridCol>
                <a:gridCol w="1115191">
                  <a:extLst>
                    <a:ext uri="{9D8B030D-6E8A-4147-A177-3AD203B41FA5}">
                      <a16:colId xmlns:a16="http://schemas.microsoft.com/office/drawing/2014/main" val="1832697897"/>
                    </a:ext>
                  </a:extLst>
                </a:gridCol>
                <a:gridCol w="1288987">
                  <a:extLst>
                    <a:ext uri="{9D8B030D-6E8A-4147-A177-3AD203B41FA5}">
                      <a16:colId xmlns:a16="http://schemas.microsoft.com/office/drawing/2014/main" val="3272204021"/>
                    </a:ext>
                  </a:extLst>
                </a:gridCol>
              </a:tblGrid>
              <a:tr h="3500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步骤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状态栈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符号栈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输入串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动作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下一状态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88510531"/>
                  </a:ext>
                </a:extLst>
              </a:tr>
              <a:tr h="3500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#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bcd</a:t>
                      </a:r>
                      <a:r>
                        <a:rPr lang="en-US" sz="1400" kern="100" dirty="0">
                          <a:effectLst/>
                        </a:rPr>
                        <a:t>#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37499149"/>
                  </a:ext>
                </a:extLst>
              </a:tr>
              <a:tr h="3500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#b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cd#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S5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25571129"/>
                  </a:ext>
                </a:extLst>
              </a:tr>
              <a:tr h="3500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035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#</a:t>
                      </a:r>
                      <a:r>
                        <a:rPr lang="en-US" sz="1400" kern="100" dirty="0" err="1">
                          <a:effectLst/>
                        </a:rPr>
                        <a:t>bc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d#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S11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11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84167554"/>
                  </a:ext>
                </a:extLst>
              </a:tr>
              <a:tr h="3500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035</a:t>
                      </a:r>
                      <a:r>
                        <a:rPr lang="en-US" sz="1400" u="sng" kern="100">
                          <a:effectLst/>
                        </a:rPr>
                        <a:t>11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#</a:t>
                      </a:r>
                      <a:r>
                        <a:rPr lang="en-US" sz="1400" kern="100" dirty="0" err="1">
                          <a:effectLst/>
                        </a:rPr>
                        <a:t>bcd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#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r6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GOTO(5,B)=9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295877"/>
                  </a:ext>
                </a:extLst>
              </a:tr>
              <a:tr h="3500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0359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#</a:t>
                      </a:r>
                      <a:r>
                        <a:rPr lang="en-US" sz="1400" kern="100" dirty="0" err="1">
                          <a:effectLst/>
                        </a:rPr>
                        <a:t>bcB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#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r5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GOTO(3,B)=7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87735958"/>
                  </a:ext>
                </a:extLst>
              </a:tr>
              <a:tr h="3500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6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037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#</a:t>
                      </a:r>
                      <a:r>
                        <a:rPr lang="en-US" sz="1400" kern="100" dirty="0" err="1">
                          <a:effectLst/>
                        </a:rPr>
                        <a:t>bB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#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GOTO(0,E)=1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5698712"/>
                  </a:ext>
                </a:extLst>
              </a:tr>
              <a:tr h="3500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7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#E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#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acc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0485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74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标题 6">
            <a:extLst>
              <a:ext uri="{FF2B5EF4-FFF2-40B4-BE49-F238E27FC236}">
                <a16:creationId xmlns:a16="http://schemas.microsoft.com/office/drawing/2014/main" id="{ACC726FA-642D-435F-A4FB-7AB6126C1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12" y="163246"/>
            <a:ext cx="9339094" cy="540000"/>
          </a:xfrm>
        </p:spPr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第四章作业答案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38718" y="1528285"/>
            <a:ext cx="656705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/>
            <a:r>
              <a:rPr lang="en-US" altLang="zh-CN" dirty="0" smtClean="0">
                <a:latin typeface="+mn-ea"/>
              </a:rPr>
              <a:t>9.</a:t>
            </a:r>
            <a:r>
              <a:rPr lang="zh-CN" altLang="pt-BR" dirty="0" smtClean="0">
                <a:latin typeface="+mn-ea"/>
              </a:rPr>
              <a:t>设有</a:t>
            </a:r>
            <a:r>
              <a:rPr lang="zh-CN" altLang="pt-BR" dirty="0">
                <a:latin typeface="+mn-ea"/>
              </a:rPr>
              <a:t>文法</a:t>
            </a:r>
            <a:r>
              <a:rPr lang="pt-BR" altLang="zh-CN" dirty="0">
                <a:latin typeface="+mn-ea"/>
              </a:rPr>
              <a:t>G[Z]:</a:t>
            </a:r>
          </a:p>
          <a:p>
            <a:pPr marL="609600" indent="-609600"/>
            <a:r>
              <a:rPr lang="pt-BR" altLang="zh-CN" dirty="0">
                <a:latin typeface="+mn-ea"/>
              </a:rPr>
              <a:t>        Z∷</a:t>
            </a:r>
            <a:r>
              <a:rPr lang="zh-CN" altLang="pt-BR" dirty="0">
                <a:latin typeface="+mn-ea"/>
              </a:rPr>
              <a:t>＝</a:t>
            </a:r>
            <a:r>
              <a:rPr lang="pt-BR" altLang="zh-CN" dirty="0">
                <a:latin typeface="+mn-ea"/>
              </a:rPr>
              <a:t>A | B</a:t>
            </a:r>
          </a:p>
          <a:p>
            <a:pPr marL="609600" indent="-609600"/>
            <a:r>
              <a:rPr lang="pt-BR" altLang="zh-CN" dirty="0">
                <a:latin typeface="+mn-ea"/>
              </a:rPr>
              <a:t>       A∷</a:t>
            </a:r>
            <a:r>
              <a:rPr lang="zh-CN" altLang="pt-BR" dirty="0">
                <a:latin typeface="+mn-ea"/>
              </a:rPr>
              <a:t>＝</a:t>
            </a:r>
            <a:r>
              <a:rPr lang="pt-BR" altLang="zh-CN" dirty="0">
                <a:latin typeface="+mn-ea"/>
              </a:rPr>
              <a:t>aAb | c</a:t>
            </a:r>
          </a:p>
          <a:p>
            <a:pPr marL="609600" indent="-609600"/>
            <a:r>
              <a:rPr lang="pt-BR" altLang="zh-CN" dirty="0">
                <a:latin typeface="+mn-ea"/>
              </a:rPr>
              <a:t>       B∷</a:t>
            </a:r>
            <a:r>
              <a:rPr lang="zh-CN" altLang="pt-BR" dirty="0">
                <a:latin typeface="+mn-ea"/>
              </a:rPr>
              <a:t>＝</a:t>
            </a:r>
            <a:r>
              <a:rPr lang="pt-BR" altLang="zh-CN" dirty="0">
                <a:latin typeface="+mn-ea"/>
              </a:rPr>
              <a:t>aBb | d</a:t>
            </a:r>
          </a:p>
          <a:p>
            <a:pPr marL="609600" indent="-609600"/>
            <a:r>
              <a:rPr lang="pt-BR" altLang="zh-CN" dirty="0">
                <a:latin typeface="+mn-ea"/>
              </a:rPr>
              <a:t>(1)</a:t>
            </a:r>
            <a:r>
              <a:rPr lang="zh-CN" altLang="pt-BR" dirty="0">
                <a:latin typeface="+mn-ea"/>
              </a:rPr>
              <a:t>试构造能识别此文法的全部活前缀</a:t>
            </a:r>
            <a:r>
              <a:rPr lang="en-US" altLang="zh-CN" dirty="0">
                <a:latin typeface="+mn-ea"/>
              </a:rPr>
              <a:t>DFA</a:t>
            </a:r>
            <a:r>
              <a:rPr lang="zh-CN" altLang="en-US" dirty="0">
                <a:latin typeface="+mn-ea"/>
              </a:rPr>
              <a:t>；</a:t>
            </a:r>
          </a:p>
          <a:p>
            <a:pPr marL="609600" indent="-609600"/>
            <a:r>
              <a:rPr lang="en-US" altLang="zh-CN" dirty="0">
                <a:latin typeface="+mn-ea"/>
              </a:rPr>
              <a:t>(2)</a:t>
            </a:r>
            <a:r>
              <a:rPr lang="zh-CN" altLang="en-US" dirty="0">
                <a:latin typeface="+mn-ea"/>
              </a:rPr>
              <a:t>试构造</a:t>
            </a:r>
            <a:r>
              <a:rPr lang="en-US" altLang="zh-CN" dirty="0">
                <a:latin typeface="+mn-ea"/>
              </a:rPr>
              <a:t>LR(0)</a:t>
            </a:r>
            <a:r>
              <a:rPr lang="zh-CN" altLang="en-US" dirty="0">
                <a:latin typeface="+mn-ea"/>
              </a:rPr>
              <a:t>分析表；</a:t>
            </a:r>
          </a:p>
        </p:txBody>
      </p:sp>
      <p:sp>
        <p:nvSpPr>
          <p:cNvPr id="6" name="矩形 5"/>
          <p:cNvSpPr/>
          <p:nvPr/>
        </p:nvSpPr>
        <p:spPr>
          <a:xfrm>
            <a:off x="6954791" y="2076153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+mn-ea"/>
              </a:rPr>
              <a:t>规则顺序：</a:t>
            </a:r>
          </a:p>
          <a:p>
            <a:endParaRPr lang="zh-CN" altLang="en-US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r1</a:t>
            </a:r>
            <a:r>
              <a:rPr lang="zh-CN" altLang="en-US" dirty="0">
                <a:latin typeface="+mn-ea"/>
              </a:rPr>
              <a:t>：</a:t>
            </a:r>
            <a:r>
              <a:rPr lang="en-US" altLang="zh-CN" dirty="0">
                <a:latin typeface="+mn-ea"/>
              </a:rPr>
              <a:t>Z→A </a:t>
            </a:r>
          </a:p>
          <a:p>
            <a:r>
              <a:rPr lang="en-US" altLang="zh-CN" dirty="0">
                <a:latin typeface="+mn-ea"/>
              </a:rPr>
              <a:t>   </a:t>
            </a:r>
          </a:p>
          <a:p>
            <a:r>
              <a:rPr lang="en-US" altLang="zh-CN" dirty="0">
                <a:latin typeface="+mn-ea"/>
              </a:rPr>
              <a:t>r2</a:t>
            </a:r>
            <a:r>
              <a:rPr lang="zh-CN" altLang="en-US" dirty="0">
                <a:latin typeface="+mn-ea"/>
              </a:rPr>
              <a:t>：</a:t>
            </a:r>
            <a:r>
              <a:rPr lang="en-US" altLang="zh-CN" dirty="0">
                <a:latin typeface="+mn-ea"/>
              </a:rPr>
              <a:t>Z→B</a:t>
            </a:r>
          </a:p>
          <a:p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r3: </a:t>
            </a:r>
            <a:r>
              <a:rPr lang="en-US" altLang="zh-CN" dirty="0" err="1">
                <a:latin typeface="+mn-ea"/>
              </a:rPr>
              <a:t>A→aAb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        </a:t>
            </a:r>
            <a:endParaRPr lang="pt-BR" altLang="zh-CN" dirty="0">
              <a:latin typeface="+mn-ea"/>
            </a:endParaRPr>
          </a:p>
          <a:p>
            <a:r>
              <a:rPr lang="pt-BR" altLang="zh-CN" dirty="0">
                <a:latin typeface="+mn-ea"/>
              </a:rPr>
              <a:t>r4: A→C </a:t>
            </a:r>
          </a:p>
          <a:p>
            <a:endParaRPr lang="pt-BR" altLang="zh-CN" dirty="0">
              <a:latin typeface="+mn-ea"/>
            </a:endParaRPr>
          </a:p>
          <a:p>
            <a:r>
              <a:rPr lang="pt-BR" altLang="zh-CN" dirty="0">
                <a:latin typeface="+mn-ea"/>
              </a:rPr>
              <a:t>r5: B→aBb</a:t>
            </a:r>
          </a:p>
          <a:p>
            <a:endParaRPr lang="pt-BR" altLang="zh-CN" dirty="0">
              <a:latin typeface="+mn-ea"/>
            </a:endParaRPr>
          </a:p>
          <a:p>
            <a:r>
              <a:rPr lang="pt-BR" altLang="zh-CN" dirty="0">
                <a:latin typeface="+mn-ea"/>
              </a:rPr>
              <a:t>r6: B→d</a:t>
            </a:r>
            <a:endParaRPr lang="en-US" altLang="zh-CN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9641" y="336035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latin typeface="+mn-ea"/>
              </a:rPr>
              <a:t>      在</a:t>
            </a:r>
            <a:r>
              <a:rPr lang="zh-CN" altLang="en-US" dirty="0">
                <a:latin typeface="+mn-ea"/>
              </a:rPr>
              <a:t>上述文法中引入新的开始符号</a:t>
            </a:r>
            <a:r>
              <a:rPr lang="en-US" altLang="zh-CN" dirty="0">
                <a:latin typeface="+mn-ea"/>
              </a:rPr>
              <a:t>Z’</a:t>
            </a:r>
            <a:r>
              <a:rPr lang="zh-CN" altLang="en-US" dirty="0">
                <a:latin typeface="+mn-ea"/>
              </a:rPr>
              <a:t>，并将</a:t>
            </a:r>
            <a:r>
              <a:rPr lang="en-US" altLang="zh-CN" dirty="0">
                <a:latin typeface="+mn-ea"/>
              </a:rPr>
              <a:t>Z’::=Z</a:t>
            </a:r>
            <a:r>
              <a:rPr lang="zh-CN" altLang="en-US" dirty="0">
                <a:latin typeface="+mn-ea"/>
              </a:rPr>
              <a:t>作为第</a:t>
            </a:r>
            <a:r>
              <a:rPr lang="en-US" altLang="zh-CN" dirty="0">
                <a:latin typeface="+mn-ea"/>
              </a:rPr>
              <a:t>0</a:t>
            </a:r>
            <a:r>
              <a:rPr lang="zh-CN" altLang="en-US" dirty="0">
                <a:latin typeface="+mn-ea"/>
              </a:rPr>
              <a:t>个规则</a:t>
            </a:r>
          </a:p>
        </p:txBody>
      </p:sp>
    </p:spTree>
    <p:extLst>
      <p:ext uri="{BB962C8B-B14F-4D97-AF65-F5344CB8AC3E}">
        <p14:creationId xmlns:p14="http://schemas.microsoft.com/office/powerpoint/2010/main" val="262403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标题 6">
            <a:extLst>
              <a:ext uri="{FF2B5EF4-FFF2-40B4-BE49-F238E27FC236}">
                <a16:creationId xmlns:a16="http://schemas.microsoft.com/office/drawing/2014/main" id="{ACC726FA-642D-435F-A4FB-7AB6126C1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12" y="163246"/>
            <a:ext cx="9339094" cy="540000"/>
          </a:xfrm>
        </p:spPr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第四章作业答案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1876425" y="1577975"/>
            <a:ext cx="1612900" cy="43878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I0:</a:t>
            </a:r>
          </a:p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Z’ ::=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·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</a:p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Z  ::=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·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Z  ::=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·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</a:p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A  ::=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·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aAb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A  ::=  ·c  </a:t>
            </a:r>
          </a:p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B  ::=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·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aBb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B  ::=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·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d  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5" name="AutoShape 7"/>
          <p:cNvCxnSpPr>
            <a:cxnSpLocks noChangeShapeType="1"/>
            <a:stCxn id="44" idx="0"/>
          </p:cNvCxnSpPr>
          <p:nvPr/>
        </p:nvCxnSpPr>
        <p:spPr bwMode="auto">
          <a:xfrm rot="16200000">
            <a:off x="3189288" y="623888"/>
            <a:ext cx="447675" cy="1460500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Line 8"/>
          <p:cNvSpPr>
            <a:spLocks noChangeShapeType="1"/>
          </p:cNvSpPr>
          <p:nvPr/>
        </p:nvSpPr>
        <p:spPr bwMode="auto">
          <a:xfrm>
            <a:off x="3424238" y="2251075"/>
            <a:ext cx="715962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" name="Line 9"/>
          <p:cNvSpPr>
            <a:spLocks noChangeShapeType="1"/>
          </p:cNvSpPr>
          <p:nvPr/>
        </p:nvSpPr>
        <p:spPr bwMode="auto">
          <a:xfrm>
            <a:off x="3424238" y="3141664"/>
            <a:ext cx="71596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" name="Line 10"/>
          <p:cNvSpPr>
            <a:spLocks noChangeShapeType="1"/>
          </p:cNvSpPr>
          <p:nvPr/>
        </p:nvSpPr>
        <p:spPr bwMode="auto">
          <a:xfrm>
            <a:off x="3424238" y="4330700"/>
            <a:ext cx="715962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" name="Line 11"/>
          <p:cNvSpPr>
            <a:spLocks noChangeShapeType="1"/>
          </p:cNvSpPr>
          <p:nvPr/>
        </p:nvSpPr>
        <p:spPr bwMode="auto">
          <a:xfrm>
            <a:off x="3424238" y="5372100"/>
            <a:ext cx="715962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" name="Rectangle 12"/>
          <p:cNvSpPr>
            <a:spLocks noChangeArrowheads="1"/>
          </p:cNvSpPr>
          <p:nvPr/>
        </p:nvSpPr>
        <p:spPr bwMode="auto">
          <a:xfrm>
            <a:off x="4111625" y="898526"/>
            <a:ext cx="1614488" cy="7588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I1</a:t>
            </a: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Z’</a:t>
            </a: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::=</a:t>
            </a: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Z·</a:t>
            </a:r>
            <a:endParaRPr kumimoji="0" lang="en-US" altLang="zh-C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" name="Rectangle 13"/>
          <p:cNvSpPr>
            <a:spLocks noChangeArrowheads="1"/>
          </p:cNvSpPr>
          <p:nvPr/>
        </p:nvSpPr>
        <p:spPr bwMode="auto">
          <a:xfrm>
            <a:off x="4111626" y="4911725"/>
            <a:ext cx="1433513" cy="7572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I5</a:t>
            </a: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::=</a:t>
            </a: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c·</a:t>
            </a:r>
            <a:endParaRPr kumimoji="0" lang="en-US" altLang="zh-C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" name="Rectangle 14"/>
          <p:cNvSpPr>
            <a:spLocks noChangeArrowheads="1"/>
          </p:cNvSpPr>
          <p:nvPr/>
        </p:nvSpPr>
        <p:spPr bwMode="auto">
          <a:xfrm>
            <a:off x="4111625" y="3717926"/>
            <a:ext cx="3765550" cy="10588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I4</a:t>
            </a: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::=</a:t>
            </a: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a</a:t>
            </a: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·Ab  A</a:t>
            </a: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::=</a:t>
            </a: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·</a:t>
            </a: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aAb  A</a:t>
            </a: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::=</a:t>
            </a: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·c</a:t>
            </a:r>
          </a:p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::=</a:t>
            </a: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a</a:t>
            </a: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·Bb  B</a:t>
            </a: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::=</a:t>
            </a: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·</a:t>
            </a: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aBb  </a:t>
            </a: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::=</a:t>
            </a: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·</a:t>
            </a: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" name="Rectangle 15"/>
          <p:cNvSpPr>
            <a:spLocks noChangeArrowheads="1"/>
          </p:cNvSpPr>
          <p:nvPr/>
        </p:nvSpPr>
        <p:spPr bwMode="auto">
          <a:xfrm>
            <a:off x="4111626" y="2832100"/>
            <a:ext cx="1433513" cy="7556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I3</a:t>
            </a: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::=</a:t>
            </a: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B·</a:t>
            </a:r>
            <a:endParaRPr kumimoji="0" lang="en-US" altLang="zh-C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" name="Rectangle 16"/>
          <p:cNvSpPr>
            <a:spLocks noChangeArrowheads="1"/>
          </p:cNvSpPr>
          <p:nvPr/>
        </p:nvSpPr>
        <p:spPr bwMode="auto">
          <a:xfrm>
            <a:off x="4111626" y="1938339"/>
            <a:ext cx="1433513" cy="7588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I2</a:t>
            </a: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::=</a:t>
            </a: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A·</a:t>
            </a:r>
            <a:endParaRPr kumimoji="0" lang="en-US" altLang="zh-C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5" name="AutoShape 17"/>
          <p:cNvCxnSpPr>
            <a:cxnSpLocks noChangeShapeType="1"/>
            <a:stCxn id="44" idx="2"/>
          </p:cNvCxnSpPr>
          <p:nvPr/>
        </p:nvCxnSpPr>
        <p:spPr bwMode="auto">
          <a:xfrm rot="16200000" flipH="1">
            <a:off x="3115469" y="5533232"/>
            <a:ext cx="595313" cy="1460500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Rectangle 18"/>
          <p:cNvSpPr>
            <a:spLocks noChangeArrowheads="1"/>
          </p:cNvSpPr>
          <p:nvPr/>
        </p:nvSpPr>
        <p:spPr bwMode="auto">
          <a:xfrm>
            <a:off x="4111626" y="5949950"/>
            <a:ext cx="1433513" cy="7572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I6</a:t>
            </a: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::=</a:t>
            </a: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d</a:t>
            </a: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·</a:t>
            </a:r>
            <a:endParaRPr kumimoji="0" lang="en-US" altLang="zh-C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7" name="AutoShape 19"/>
          <p:cNvCxnSpPr>
            <a:cxnSpLocks noChangeShapeType="1"/>
          </p:cNvCxnSpPr>
          <p:nvPr/>
        </p:nvCxnSpPr>
        <p:spPr bwMode="auto">
          <a:xfrm flipV="1">
            <a:off x="7124701" y="3429001"/>
            <a:ext cx="627063" cy="301625"/>
          </a:xfrm>
          <a:prstGeom prst="bentConnector3">
            <a:avLst>
              <a:gd name="adj1" fmla="val 49875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7726363" y="2832100"/>
            <a:ext cx="1249362" cy="7556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I7</a:t>
            </a: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::= </a:t>
            </a: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aA·b</a:t>
            </a:r>
            <a:endParaRPr kumimoji="0" lang="en-US" altLang="zh-C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9" name="AutoShape 21"/>
          <p:cNvCxnSpPr>
            <a:cxnSpLocks noChangeShapeType="1"/>
          </p:cNvCxnSpPr>
          <p:nvPr/>
        </p:nvCxnSpPr>
        <p:spPr bwMode="auto">
          <a:xfrm>
            <a:off x="7037388" y="4768851"/>
            <a:ext cx="806450" cy="4556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" name="Rectangle 22"/>
          <p:cNvSpPr>
            <a:spLocks noChangeArrowheads="1"/>
          </p:cNvSpPr>
          <p:nvPr/>
        </p:nvSpPr>
        <p:spPr bwMode="auto">
          <a:xfrm>
            <a:off x="7899400" y="4911725"/>
            <a:ext cx="1149350" cy="7572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I8</a:t>
            </a: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::=</a:t>
            </a: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aB·b</a:t>
            </a:r>
            <a:endParaRPr kumimoji="0" lang="en-US" altLang="zh-C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" name="Rectangle 23"/>
          <p:cNvSpPr>
            <a:spLocks noChangeArrowheads="1"/>
          </p:cNvSpPr>
          <p:nvPr/>
        </p:nvSpPr>
        <p:spPr bwMode="auto">
          <a:xfrm>
            <a:off x="9447214" y="4941888"/>
            <a:ext cx="1220787" cy="792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I10</a:t>
            </a: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::=</a:t>
            </a: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aBb</a:t>
            </a: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·</a:t>
            </a:r>
            <a:endParaRPr kumimoji="0" lang="en-US" altLang="zh-C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" name="Rectangle 24"/>
          <p:cNvSpPr>
            <a:spLocks noChangeArrowheads="1"/>
          </p:cNvSpPr>
          <p:nvPr/>
        </p:nvSpPr>
        <p:spPr bwMode="auto">
          <a:xfrm>
            <a:off x="9447214" y="2852738"/>
            <a:ext cx="1220787" cy="792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I9</a:t>
            </a: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::=</a:t>
            </a: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aAb·</a:t>
            </a:r>
            <a:endParaRPr kumimoji="0" lang="en-US" altLang="zh-C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63" name="AutoShape 25"/>
          <p:cNvCxnSpPr>
            <a:cxnSpLocks noChangeShapeType="1"/>
            <a:stCxn id="52" idx="2"/>
            <a:endCxn id="51" idx="3"/>
          </p:cNvCxnSpPr>
          <p:nvPr/>
        </p:nvCxnSpPr>
        <p:spPr bwMode="auto">
          <a:xfrm rot="5400000">
            <a:off x="5512594" y="4809332"/>
            <a:ext cx="514350" cy="449262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Line 26"/>
          <p:cNvSpPr>
            <a:spLocks noChangeShapeType="1"/>
          </p:cNvSpPr>
          <p:nvPr/>
        </p:nvSpPr>
        <p:spPr bwMode="auto">
          <a:xfrm>
            <a:off x="6523039" y="4743450"/>
            <a:ext cx="1587" cy="18176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5" name="Line 27"/>
          <p:cNvSpPr>
            <a:spLocks noChangeShapeType="1"/>
          </p:cNvSpPr>
          <p:nvPr/>
        </p:nvSpPr>
        <p:spPr bwMode="auto">
          <a:xfrm flipH="1">
            <a:off x="5487988" y="6561139"/>
            <a:ext cx="107791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" name="Line 28"/>
          <p:cNvSpPr>
            <a:spLocks noChangeShapeType="1"/>
          </p:cNvSpPr>
          <p:nvPr/>
        </p:nvSpPr>
        <p:spPr bwMode="auto">
          <a:xfrm>
            <a:off x="8975726" y="3284539"/>
            <a:ext cx="485775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" name="Line 29"/>
          <p:cNvSpPr>
            <a:spLocks noChangeShapeType="1"/>
          </p:cNvSpPr>
          <p:nvPr/>
        </p:nvSpPr>
        <p:spPr bwMode="auto">
          <a:xfrm>
            <a:off x="9048750" y="5373688"/>
            <a:ext cx="406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8" name="Freeform 30"/>
          <p:cNvSpPr>
            <a:spLocks/>
          </p:cNvSpPr>
          <p:nvPr/>
        </p:nvSpPr>
        <p:spPr bwMode="auto">
          <a:xfrm>
            <a:off x="5746750" y="2803525"/>
            <a:ext cx="1195388" cy="933450"/>
          </a:xfrm>
          <a:custGeom>
            <a:avLst/>
            <a:gdLst>
              <a:gd name="T0" fmla="*/ 990 w 1200"/>
              <a:gd name="T1" fmla="*/ 962 h 962"/>
              <a:gd name="T2" fmla="*/ 1170 w 1200"/>
              <a:gd name="T3" fmla="*/ 494 h 962"/>
              <a:gd name="T4" fmla="*/ 810 w 1200"/>
              <a:gd name="T5" fmla="*/ 26 h 962"/>
              <a:gd name="T6" fmla="*/ 90 w 1200"/>
              <a:gd name="T7" fmla="*/ 338 h 962"/>
              <a:gd name="T8" fmla="*/ 270 w 1200"/>
              <a:gd name="T9" fmla="*/ 806 h 9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"/>
              <a:gd name="T16" fmla="*/ 0 h 962"/>
              <a:gd name="T17" fmla="*/ 1200 w 1200"/>
              <a:gd name="T18" fmla="*/ 962 h 9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" h="962">
                <a:moveTo>
                  <a:pt x="990" y="962"/>
                </a:moveTo>
                <a:cubicBezTo>
                  <a:pt x="1095" y="806"/>
                  <a:pt x="1200" y="650"/>
                  <a:pt x="1170" y="494"/>
                </a:cubicBezTo>
                <a:cubicBezTo>
                  <a:pt x="1140" y="338"/>
                  <a:pt x="990" y="52"/>
                  <a:pt x="810" y="26"/>
                </a:cubicBezTo>
                <a:cubicBezTo>
                  <a:pt x="630" y="0"/>
                  <a:pt x="180" y="208"/>
                  <a:pt x="90" y="338"/>
                </a:cubicBezTo>
                <a:cubicBezTo>
                  <a:pt x="0" y="468"/>
                  <a:pt x="240" y="728"/>
                  <a:pt x="270" y="80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" name="Line 31"/>
          <p:cNvSpPr>
            <a:spLocks noChangeShapeType="1"/>
          </p:cNvSpPr>
          <p:nvPr/>
        </p:nvSpPr>
        <p:spPr bwMode="auto">
          <a:xfrm>
            <a:off x="6005514" y="3584575"/>
            <a:ext cx="180975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" name="Text Box 35"/>
          <p:cNvSpPr txBox="1">
            <a:spLocks noChangeArrowheads="1"/>
          </p:cNvSpPr>
          <p:nvPr/>
        </p:nvSpPr>
        <p:spPr bwMode="auto">
          <a:xfrm>
            <a:off x="3384551" y="765175"/>
            <a:ext cx="506413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endParaRPr kumimoji="0" lang="en-US" altLang="zh-CN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" name="Text Box 36"/>
          <p:cNvSpPr txBox="1">
            <a:spLocks noChangeArrowheads="1"/>
          </p:cNvSpPr>
          <p:nvPr/>
        </p:nvSpPr>
        <p:spPr bwMode="auto">
          <a:xfrm>
            <a:off x="3551239" y="1785938"/>
            <a:ext cx="5048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kumimoji="0" lang="en-US" altLang="zh-CN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" name="Text Box 37"/>
          <p:cNvSpPr txBox="1">
            <a:spLocks noChangeArrowheads="1"/>
          </p:cNvSpPr>
          <p:nvPr/>
        </p:nvSpPr>
        <p:spPr bwMode="auto">
          <a:xfrm>
            <a:off x="3551239" y="2662238"/>
            <a:ext cx="5048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kumimoji="0" lang="en-US" altLang="zh-CN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3" name="Text Box 38"/>
          <p:cNvSpPr txBox="1">
            <a:spLocks noChangeArrowheads="1"/>
          </p:cNvSpPr>
          <p:nvPr/>
        </p:nvSpPr>
        <p:spPr bwMode="auto">
          <a:xfrm>
            <a:off x="3551239" y="3829050"/>
            <a:ext cx="5048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" name="Text Box 39"/>
          <p:cNvSpPr txBox="1">
            <a:spLocks noChangeArrowheads="1"/>
          </p:cNvSpPr>
          <p:nvPr/>
        </p:nvSpPr>
        <p:spPr bwMode="auto">
          <a:xfrm>
            <a:off x="3551239" y="4851401"/>
            <a:ext cx="504825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" name="Text Box 40"/>
          <p:cNvSpPr txBox="1">
            <a:spLocks noChangeArrowheads="1"/>
          </p:cNvSpPr>
          <p:nvPr/>
        </p:nvSpPr>
        <p:spPr bwMode="auto">
          <a:xfrm>
            <a:off x="3216276" y="6015038"/>
            <a:ext cx="506413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" name="Text Box 41"/>
          <p:cNvSpPr txBox="1">
            <a:spLocks noChangeArrowheads="1"/>
          </p:cNvSpPr>
          <p:nvPr/>
        </p:nvSpPr>
        <p:spPr bwMode="auto">
          <a:xfrm>
            <a:off x="6251576" y="2516188"/>
            <a:ext cx="506413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7" name="Text Box 42"/>
          <p:cNvSpPr txBox="1">
            <a:spLocks noChangeArrowheads="1"/>
          </p:cNvSpPr>
          <p:nvPr/>
        </p:nvSpPr>
        <p:spPr bwMode="auto">
          <a:xfrm>
            <a:off x="5915026" y="4851401"/>
            <a:ext cx="506413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8" name="Text Box 43"/>
          <p:cNvSpPr txBox="1">
            <a:spLocks noChangeArrowheads="1"/>
          </p:cNvSpPr>
          <p:nvPr/>
        </p:nvSpPr>
        <p:spPr bwMode="auto">
          <a:xfrm>
            <a:off x="5915026" y="6015038"/>
            <a:ext cx="506413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9" name="Text Box 44"/>
          <p:cNvSpPr txBox="1">
            <a:spLocks noChangeArrowheads="1"/>
          </p:cNvSpPr>
          <p:nvPr/>
        </p:nvSpPr>
        <p:spPr bwMode="auto">
          <a:xfrm>
            <a:off x="7094538" y="3100388"/>
            <a:ext cx="506412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0" name="Text Box 45"/>
          <p:cNvSpPr txBox="1">
            <a:spLocks noChangeArrowheads="1"/>
          </p:cNvSpPr>
          <p:nvPr/>
        </p:nvSpPr>
        <p:spPr bwMode="auto">
          <a:xfrm>
            <a:off x="9048751" y="2808289"/>
            <a:ext cx="5064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" name="Text Box 46"/>
          <p:cNvSpPr txBox="1">
            <a:spLocks noChangeArrowheads="1"/>
          </p:cNvSpPr>
          <p:nvPr/>
        </p:nvSpPr>
        <p:spPr bwMode="auto">
          <a:xfrm>
            <a:off x="7094538" y="4851401"/>
            <a:ext cx="506412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" name="Text Box 47"/>
          <p:cNvSpPr txBox="1">
            <a:spLocks noChangeArrowheads="1"/>
          </p:cNvSpPr>
          <p:nvPr/>
        </p:nvSpPr>
        <p:spPr bwMode="auto">
          <a:xfrm>
            <a:off x="9045576" y="5300663"/>
            <a:ext cx="506413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278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标题 6">
            <a:extLst>
              <a:ext uri="{FF2B5EF4-FFF2-40B4-BE49-F238E27FC236}">
                <a16:creationId xmlns:a16="http://schemas.microsoft.com/office/drawing/2014/main" id="{ACC726FA-642D-435F-A4FB-7AB6126C1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12" y="163246"/>
            <a:ext cx="9339094" cy="540000"/>
          </a:xfrm>
        </p:spPr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第四章作业答案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graphicFrame>
        <p:nvGraphicFramePr>
          <p:cNvPr id="7" name="Group 5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522212"/>
              </p:ext>
            </p:extLst>
          </p:nvPr>
        </p:nvGraphicFramePr>
        <p:xfrm>
          <a:off x="226812" y="1102937"/>
          <a:ext cx="6226520" cy="5151120"/>
        </p:xfrm>
        <a:graphic>
          <a:graphicData uri="http://schemas.openxmlformats.org/drawingml/2006/table">
            <a:tbl>
              <a:tblPr/>
              <a:tblGrid>
                <a:gridCol w="867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3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96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82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750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2148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状态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ACTION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GOTO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1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       b        c       d       #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Z       A        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14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S5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S6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 rowSpan="10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1        2        3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7        8           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14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acc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14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14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14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S6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214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r4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214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r6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r6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r6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r6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r6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214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S9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214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S10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214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214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6634279" y="1020351"/>
            <a:ext cx="35843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规则顺序：</a:t>
            </a:r>
          </a:p>
          <a:p>
            <a:r>
              <a:rPr lang="en-US" altLang="zh-CN" b="1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r1</a:t>
            </a:r>
            <a:r>
              <a:rPr lang="zh-CN" altLang="en-US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：</a:t>
            </a:r>
            <a:r>
              <a:rPr lang="en-US" altLang="zh-CN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Z→</a:t>
            </a:r>
            <a:r>
              <a:rPr lang="en-US" altLang="zh-CN" b="1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A   r2</a:t>
            </a:r>
            <a:r>
              <a:rPr lang="zh-CN" altLang="en-US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：</a:t>
            </a:r>
            <a:r>
              <a:rPr lang="en-US" altLang="zh-CN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Z→</a:t>
            </a:r>
            <a:r>
              <a:rPr lang="en-US" altLang="zh-CN" b="1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B</a:t>
            </a:r>
            <a:endParaRPr lang="en-US" altLang="zh-CN" b="1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r>
              <a:rPr lang="en-US" altLang="zh-CN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r3: </a:t>
            </a:r>
            <a:r>
              <a:rPr lang="en-US" altLang="zh-CN" b="1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A→</a:t>
            </a:r>
            <a:r>
              <a:rPr lang="en-US" altLang="zh-CN" b="1" dirty="0" err="1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aAb</a:t>
            </a:r>
            <a:r>
              <a:rPr lang="en-US" altLang="zh-CN" b="1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</a:t>
            </a:r>
            <a:r>
              <a:rPr lang="pt-BR" altLang="zh-CN" b="1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r4</a:t>
            </a:r>
            <a:r>
              <a:rPr lang="pt-BR" altLang="zh-CN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: A→C </a:t>
            </a:r>
          </a:p>
          <a:p>
            <a:r>
              <a:rPr lang="pt-BR" altLang="zh-CN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r5: B→</a:t>
            </a:r>
            <a:r>
              <a:rPr lang="pt-BR" altLang="zh-CN" b="1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aBb  r6</a:t>
            </a:r>
            <a:r>
              <a:rPr lang="pt-BR" altLang="zh-CN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: B→d</a:t>
            </a:r>
            <a:endParaRPr lang="en-US" altLang="zh-CN" b="1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306" y="2366128"/>
            <a:ext cx="5389016" cy="397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85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矩形 4"/>
          <p:cNvSpPr/>
          <p:nvPr/>
        </p:nvSpPr>
        <p:spPr>
          <a:xfrm>
            <a:off x="1087223" y="1309707"/>
            <a:ext cx="7274351" cy="298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lvl="0" indent="-609600">
              <a:lnSpc>
                <a:spcPct val="90000"/>
              </a:lnSpc>
              <a:spcBef>
                <a:spcPts val="1000"/>
              </a:spcBef>
            </a:pPr>
            <a:r>
              <a:rPr lang="en-US" altLang="zh-CN" dirty="0" smtClean="0">
                <a:solidFill>
                  <a:prstClr val="black"/>
                </a:solidFill>
                <a:latin typeface="+mn-ea"/>
              </a:rPr>
              <a:t>10.</a:t>
            </a:r>
            <a:r>
              <a:rPr lang="zh-CN" altLang="en-US" dirty="0" smtClean="0">
                <a:solidFill>
                  <a:prstClr val="black"/>
                </a:solidFill>
                <a:latin typeface="+mn-ea"/>
              </a:rPr>
              <a:t>给定</a:t>
            </a:r>
            <a:r>
              <a:rPr lang="zh-CN" altLang="en-US" dirty="0">
                <a:solidFill>
                  <a:prstClr val="black"/>
                </a:solidFill>
                <a:latin typeface="+mn-ea"/>
              </a:rPr>
              <a:t>文法： </a:t>
            </a:r>
            <a:r>
              <a:rPr lang="en-US" altLang="zh-CN" dirty="0">
                <a:solidFill>
                  <a:prstClr val="black"/>
                </a:solidFill>
                <a:latin typeface="+mn-ea"/>
              </a:rPr>
              <a:t>E∷</a:t>
            </a:r>
            <a:r>
              <a:rPr lang="zh-CN" altLang="en-US" dirty="0">
                <a:solidFill>
                  <a:prstClr val="black"/>
                </a:solidFill>
                <a:latin typeface="+mn-ea"/>
              </a:rPr>
              <a:t>＝</a:t>
            </a:r>
            <a:r>
              <a:rPr lang="en-US" altLang="zh-CN" dirty="0">
                <a:solidFill>
                  <a:prstClr val="black"/>
                </a:solidFill>
                <a:latin typeface="+mn-ea"/>
              </a:rPr>
              <a:t>EE+ | EE* | a</a:t>
            </a:r>
          </a:p>
          <a:p>
            <a:pPr marL="609600" lvl="0" indent="-609600">
              <a:lnSpc>
                <a:spcPct val="90000"/>
              </a:lnSpc>
              <a:spcBef>
                <a:spcPts val="1000"/>
              </a:spcBef>
            </a:pPr>
            <a:r>
              <a:rPr lang="zh-CN" altLang="en-US" dirty="0">
                <a:solidFill>
                  <a:prstClr val="black"/>
                </a:solidFill>
                <a:latin typeface="+mn-ea"/>
              </a:rPr>
              <a:t>（</a:t>
            </a:r>
            <a:r>
              <a:rPr lang="en-US" altLang="zh-CN" dirty="0">
                <a:solidFill>
                  <a:prstClr val="black"/>
                </a:solidFill>
                <a:latin typeface="+mn-ea"/>
              </a:rPr>
              <a:t>1</a:t>
            </a:r>
            <a:r>
              <a:rPr lang="zh-CN" altLang="en-US" dirty="0">
                <a:solidFill>
                  <a:prstClr val="black"/>
                </a:solidFill>
                <a:latin typeface="+mn-ea"/>
              </a:rPr>
              <a:t>）构造它的</a:t>
            </a:r>
            <a:r>
              <a:rPr lang="en-US" altLang="zh-CN" dirty="0">
                <a:solidFill>
                  <a:prstClr val="black"/>
                </a:solidFill>
                <a:latin typeface="+mn-ea"/>
              </a:rPr>
              <a:t>LR(0)</a:t>
            </a:r>
            <a:r>
              <a:rPr lang="zh-CN" altLang="en-US" dirty="0">
                <a:solidFill>
                  <a:prstClr val="black"/>
                </a:solidFill>
                <a:latin typeface="+mn-ea"/>
              </a:rPr>
              <a:t>识别活前缀的</a:t>
            </a:r>
            <a:r>
              <a:rPr lang="en-US" altLang="zh-CN" dirty="0">
                <a:solidFill>
                  <a:prstClr val="black"/>
                </a:solidFill>
                <a:latin typeface="+mn-ea"/>
              </a:rPr>
              <a:t>DFA</a:t>
            </a:r>
            <a:r>
              <a:rPr lang="zh-CN" altLang="en-US" dirty="0">
                <a:solidFill>
                  <a:prstClr val="black"/>
                </a:solidFill>
                <a:latin typeface="+mn-ea"/>
              </a:rPr>
              <a:t>；</a:t>
            </a:r>
            <a:endParaRPr lang="en-US" altLang="zh-CN" dirty="0">
              <a:solidFill>
                <a:prstClr val="black"/>
              </a:solidFill>
              <a:latin typeface="+mn-ea"/>
            </a:endParaRPr>
          </a:p>
          <a:p>
            <a:pPr marL="609600" lvl="0" indent="-609600">
              <a:lnSpc>
                <a:spcPct val="90000"/>
              </a:lnSpc>
              <a:spcBef>
                <a:spcPts val="1000"/>
              </a:spcBef>
            </a:pPr>
            <a:r>
              <a:rPr lang="zh-CN" altLang="en-US" dirty="0">
                <a:solidFill>
                  <a:prstClr val="black"/>
                </a:solidFill>
                <a:latin typeface="+mn-ea"/>
              </a:rPr>
              <a:t>（</a:t>
            </a:r>
            <a:r>
              <a:rPr lang="en-US" altLang="zh-CN" dirty="0">
                <a:solidFill>
                  <a:prstClr val="black"/>
                </a:solidFill>
                <a:latin typeface="+mn-ea"/>
              </a:rPr>
              <a:t>2</a:t>
            </a:r>
            <a:r>
              <a:rPr lang="zh-CN" altLang="en-US" dirty="0">
                <a:solidFill>
                  <a:prstClr val="black"/>
                </a:solidFill>
                <a:latin typeface="+mn-ea"/>
              </a:rPr>
              <a:t>）	它是</a:t>
            </a:r>
            <a:r>
              <a:rPr lang="en-US" altLang="zh-CN" dirty="0">
                <a:solidFill>
                  <a:prstClr val="black"/>
                </a:solidFill>
                <a:latin typeface="+mn-ea"/>
              </a:rPr>
              <a:t>SLR(1)</a:t>
            </a:r>
            <a:r>
              <a:rPr lang="zh-CN" altLang="en-US" dirty="0">
                <a:solidFill>
                  <a:prstClr val="black"/>
                </a:solidFill>
                <a:latin typeface="+mn-ea"/>
              </a:rPr>
              <a:t>文法吗？若是，构造它的</a:t>
            </a:r>
            <a:r>
              <a:rPr lang="en-US" altLang="zh-CN" dirty="0">
                <a:solidFill>
                  <a:prstClr val="black"/>
                </a:solidFill>
                <a:latin typeface="+mn-ea"/>
              </a:rPr>
              <a:t>SLR(1)</a:t>
            </a:r>
            <a:r>
              <a:rPr lang="zh-CN" altLang="en-US" dirty="0">
                <a:solidFill>
                  <a:prstClr val="black"/>
                </a:solidFill>
                <a:latin typeface="+mn-ea"/>
              </a:rPr>
              <a:t>分析表；</a:t>
            </a:r>
          </a:p>
          <a:p>
            <a:pPr marL="609600" lvl="0" indent="-609600">
              <a:lnSpc>
                <a:spcPct val="90000"/>
              </a:lnSpc>
              <a:spcBef>
                <a:spcPts val="1000"/>
              </a:spcBef>
            </a:pPr>
            <a:endParaRPr lang="zh-CN" altLang="en-US" dirty="0">
              <a:solidFill>
                <a:prstClr val="black"/>
              </a:solidFill>
              <a:latin typeface="+mn-ea"/>
            </a:endParaRPr>
          </a:p>
          <a:p>
            <a:pPr marL="609600" lvl="0" indent="-609600">
              <a:lnSpc>
                <a:spcPct val="90000"/>
              </a:lnSpc>
              <a:spcBef>
                <a:spcPts val="1000"/>
              </a:spcBef>
            </a:pPr>
            <a:r>
              <a:rPr lang="zh-CN" altLang="en-US" dirty="0">
                <a:solidFill>
                  <a:prstClr val="black"/>
                </a:solidFill>
                <a:latin typeface="+mn-ea"/>
              </a:rPr>
              <a:t>在上述文法中引入新的开始符号</a:t>
            </a:r>
            <a:r>
              <a:rPr lang="en-US" altLang="zh-CN" dirty="0">
                <a:solidFill>
                  <a:prstClr val="black"/>
                </a:solidFill>
                <a:latin typeface="+mn-ea"/>
              </a:rPr>
              <a:t>E’,</a:t>
            </a:r>
            <a:r>
              <a:rPr lang="zh-CN" altLang="en-US" dirty="0">
                <a:solidFill>
                  <a:prstClr val="black"/>
                </a:solidFill>
                <a:latin typeface="+mn-ea"/>
              </a:rPr>
              <a:t>并将</a:t>
            </a:r>
            <a:r>
              <a:rPr lang="en-US" altLang="zh-CN" dirty="0">
                <a:solidFill>
                  <a:prstClr val="black"/>
                </a:solidFill>
                <a:latin typeface="+mn-ea"/>
              </a:rPr>
              <a:t>E’</a:t>
            </a:r>
            <a:r>
              <a:rPr lang="zh-CN" altLang="en-US" dirty="0">
                <a:solidFill>
                  <a:prstClr val="black"/>
                </a:solidFill>
                <a:latin typeface="+mn-ea"/>
              </a:rPr>
              <a:t>作为第</a:t>
            </a:r>
            <a:r>
              <a:rPr lang="en-US" altLang="zh-CN" dirty="0">
                <a:solidFill>
                  <a:prstClr val="black"/>
                </a:solidFill>
                <a:latin typeface="+mn-ea"/>
              </a:rPr>
              <a:t>0</a:t>
            </a:r>
            <a:r>
              <a:rPr lang="zh-CN" altLang="en-US" dirty="0">
                <a:solidFill>
                  <a:prstClr val="black"/>
                </a:solidFill>
                <a:latin typeface="+mn-ea"/>
              </a:rPr>
              <a:t>个规则</a:t>
            </a:r>
          </a:p>
          <a:p>
            <a:pPr marL="609600" lvl="0" indent="-609600">
              <a:lnSpc>
                <a:spcPct val="90000"/>
              </a:lnSpc>
              <a:spcBef>
                <a:spcPts val="1000"/>
              </a:spcBef>
            </a:pPr>
            <a:r>
              <a:rPr lang="zh-CN" altLang="en-US" dirty="0">
                <a:solidFill>
                  <a:prstClr val="black"/>
                </a:solidFill>
                <a:latin typeface="+mn-ea"/>
              </a:rPr>
              <a:t>   </a:t>
            </a:r>
            <a:r>
              <a:rPr lang="en-US" altLang="zh-CN" dirty="0">
                <a:solidFill>
                  <a:prstClr val="black"/>
                </a:solidFill>
                <a:latin typeface="+mn-ea"/>
              </a:rPr>
              <a:t>r1:E∷=EE+   </a:t>
            </a:r>
          </a:p>
          <a:p>
            <a:pPr marL="609600" lvl="0" indent="-609600">
              <a:lnSpc>
                <a:spcPct val="90000"/>
              </a:lnSpc>
              <a:spcBef>
                <a:spcPts val="1000"/>
              </a:spcBef>
            </a:pPr>
            <a:r>
              <a:rPr lang="en-US" altLang="zh-CN" dirty="0">
                <a:solidFill>
                  <a:prstClr val="black"/>
                </a:solidFill>
                <a:latin typeface="+mn-ea"/>
              </a:rPr>
              <a:t>   r2: E∷=EE*   </a:t>
            </a:r>
          </a:p>
          <a:p>
            <a:pPr marL="609600" lvl="0" indent="-609600">
              <a:lnSpc>
                <a:spcPct val="90000"/>
              </a:lnSpc>
              <a:spcBef>
                <a:spcPts val="1000"/>
              </a:spcBef>
            </a:pPr>
            <a:r>
              <a:rPr lang="en-US" altLang="zh-CN" dirty="0">
                <a:solidFill>
                  <a:prstClr val="black"/>
                </a:solidFill>
                <a:latin typeface="+mn-ea"/>
              </a:rPr>
              <a:t>   r3: E∷=a</a:t>
            </a:r>
          </a:p>
        </p:txBody>
      </p:sp>
      <p:sp>
        <p:nvSpPr>
          <p:cNvPr id="6" name="标题 6">
            <a:extLst>
              <a:ext uri="{FF2B5EF4-FFF2-40B4-BE49-F238E27FC236}">
                <a16:creationId xmlns:a16="http://schemas.microsoft.com/office/drawing/2014/main" id="{ACC726FA-642D-435F-A4FB-7AB6126C1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12" y="163246"/>
            <a:ext cx="9339094" cy="540000"/>
          </a:xfrm>
        </p:spPr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第四章作业答案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355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标题 6">
            <a:extLst>
              <a:ext uri="{FF2B5EF4-FFF2-40B4-BE49-F238E27FC236}">
                <a16:creationId xmlns:a16="http://schemas.microsoft.com/office/drawing/2014/main" id="{ACC726FA-642D-435F-A4FB-7AB6126C1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12" y="163246"/>
            <a:ext cx="9339094" cy="540000"/>
          </a:xfrm>
        </p:spPr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第四章作业答案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97" y="997238"/>
            <a:ext cx="5636048" cy="23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498763" y="402956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I1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中存在</a:t>
            </a:r>
            <a:r>
              <a:rPr lang="zh-CN" altLang="en-US" b="1" dirty="0">
                <a:latin typeface="Arial" panose="020B0604020202020204" pitchFamily="34" charset="0"/>
                <a:ea typeface="华文楷体" panose="02010600040101010101" pitchFamily="2" charset="-122"/>
              </a:rPr>
              <a:t>“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移进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E-&gt;</a:t>
            </a:r>
            <a:r>
              <a:rPr lang="en-US" altLang="zh-CN" b="1" dirty="0">
                <a:latin typeface="Arial" panose="020B0604020202020204" pitchFamily="34" charset="0"/>
                <a:ea typeface="华文楷体" panose="02010600040101010101" pitchFamily="2" charset="-122"/>
              </a:rPr>
              <a:t>•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en-US" altLang="zh-CN" b="1" dirty="0">
                <a:latin typeface="Arial" panose="020B0604020202020204" pitchFamily="34" charset="0"/>
                <a:ea typeface="华文楷体" panose="02010600040101010101" pitchFamily="2" charset="-122"/>
              </a:rPr>
              <a:t>”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zh-CN" altLang="en-US" b="1" dirty="0">
                <a:latin typeface="Arial" panose="020B0604020202020204" pitchFamily="34" charset="0"/>
                <a:ea typeface="华文楷体" panose="02010600040101010101" pitchFamily="2" charset="-122"/>
              </a:rPr>
              <a:t>“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归约：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E</a:t>
            </a:r>
            <a:r>
              <a:rPr lang="en-US" altLang="zh-CN" b="1" dirty="0">
                <a:latin typeface="Arial" panose="020B0604020202020204" pitchFamily="34" charset="0"/>
                <a:ea typeface="华文楷体" panose="02010600040101010101" pitchFamily="2" charset="-122"/>
              </a:rPr>
              <a:t>’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-&gt;E</a:t>
            </a:r>
            <a:r>
              <a:rPr lang="en-US" altLang="zh-CN" b="1" dirty="0">
                <a:latin typeface="Arial" panose="020B0604020202020204" pitchFamily="34" charset="0"/>
                <a:ea typeface="华文楷体" panose="02010600040101010101" pitchFamily="2" charset="-122"/>
              </a:rPr>
              <a:t>•”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冲突，因此该文法不是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LR(0)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文法，但有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FOLLOW(E</a:t>
            </a:r>
            <a:r>
              <a:rPr lang="en-US" altLang="zh-CN" b="1" dirty="0">
                <a:latin typeface="Arial" panose="020B0604020202020204" pitchFamily="34" charset="0"/>
                <a:ea typeface="华文楷体" panose="02010600040101010101" pitchFamily="2" charset="-122"/>
              </a:rPr>
              <a:t>’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)={#}∩{a}=Ф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，而该动作冲突可用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SLR(1)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方法解决，该文法是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SLR(1)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文法，其分析表如下：</a:t>
            </a:r>
          </a:p>
        </p:txBody>
      </p:sp>
      <p:graphicFrame>
        <p:nvGraphicFramePr>
          <p:cNvPr id="7" name="Group 3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0187600"/>
              </p:ext>
            </p:extLst>
          </p:nvPr>
        </p:nvGraphicFramePr>
        <p:xfrm>
          <a:off x="6594763" y="1865743"/>
          <a:ext cx="5017224" cy="3768438"/>
        </p:xfrm>
        <a:graphic>
          <a:graphicData uri="http://schemas.openxmlformats.org/drawingml/2006/table">
            <a:tbl>
              <a:tblPr/>
              <a:tblGrid>
                <a:gridCol w="836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6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6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62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62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60307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状态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ACTION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GOTO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7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*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#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73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隶书" pitchFamily="49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隶书" pitchFamily="49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隶书" pitchFamily="49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73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隶书" pitchFamily="49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隶书" pitchFamily="49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acc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73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隶书" pitchFamily="49" charset="-122"/>
                        <a:cs typeface="Times New Roman" pitchFamily="18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隶书" pitchFamily="49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973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隶书" pitchFamily="49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973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隶书" pitchFamily="49" charset="-122"/>
                        <a:cs typeface="Times New Roman" pitchFamily="18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隶书" pitchFamily="49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973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隶书" pitchFamily="49" charset="-122"/>
                        <a:cs typeface="Times New Roman" pitchFamily="18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隶书" pitchFamily="49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30307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标题 6">
            <a:extLst>
              <a:ext uri="{FF2B5EF4-FFF2-40B4-BE49-F238E27FC236}">
                <a16:creationId xmlns:a16="http://schemas.microsoft.com/office/drawing/2014/main" id="{ACC726FA-642D-435F-A4FB-7AB6126C1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12" y="163246"/>
            <a:ext cx="9339094" cy="540000"/>
          </a:xfrm>
        </p:spPr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第四章作业答案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9600" y="1230898"/>
            <a:ext cx="79525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如下文法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S(S)     S∷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ε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LR(1)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项目规范集以及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LR(1)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分析表，并用分析器给出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(())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的分析过程。</a:t>
            </a:r>
          </a:p>
        </p:txBody>
      </p:sp>
      <p:sp>
        <p:nvSpPr>
          <p:cNvPr id="10" name="矩形 9"/>
          <p:cNvSpPr/>
          <p:nvPr/>
        </p:nvSpPr>
        <p:spPr>
          <a:xfrm>
            <a:off x="609600" y="2035549"/>
            <a:ext cx="102061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引入开始符号</a:t>
            </a:r>
            <a:r>
              <a:rPr lang="en-US" altLang="zh-CN" dirty="0">
                <a:latin typeface="+mn-ea"/>
              </a:rPr>
              <a:t>S’</a:t>
            </a:r>
            <a:r>
              <a:rPr lang="zh-CN" altLang="en-US" dirty="0">
                <a:latin typeface="+mn-ea"/>
              </a:rPr>
              <a:t>。则拓广文法：</a:t>
            </a:r>
            <a:r>
              <a:rPr lang="en-US" altLang="zh-CN" dirty="0">
                <a:latin typeface="+mn-ea"/>
              </a:rPr>
              <a:t>S’-&gt;S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S-&gt;S(S)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S-&gt;ε</a:t>
            </a:r>
            <a:r>
              <a:rPr lang="zh-CN" altLang="en-US" dirty="0">
                <a:latin typeface="+mn-ea"/>
              </a:rPr>
              <a:t>。其中</a:t>
            </a:r>
            <a:r>
              <a:rPr lang="en-US" altLang="zh-CN" dirty="0">
                <a:latin typeface="+mn-ea"/>
              </a:rPr>
              <a:t>r1: S-&gt;S(S)   r2: S-&gt;ε</a:t>
            </a:r>
          </a:p>
        </p:txBody>
      </p:sp>
      <p:graphicFrame>
        <p:nvGraphicFramePr>
          <p:cNvPr id="6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38029"/>
              </p:ext>
            </p:extLst>
          </p:nvPr>
        </p:nvGraphicFramePr>
        <p:xfrm>
          <a:off x="609600" y="2708420"/>
          <a:ext cx="9144000" cy="378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Visio" r:id="rId3" imgW="5524873" imgH="1712405" progId="Visio.Drawing.11">
                  <p:embed/>
                </p:oleObj>
              </mc:Choice>
              <mc:Fallback>
                <p:oleObj name="Visio" r:id="rId3" imgW="5524873" imgH="1712405" progId="Visio.Drawing.11">
                  <p:embed/>
                  <p:pic>
                    <p:nvPicPr>
                      <p:cNvPr id="1026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708420"/>
                        <a:ext cx="9144000" cy="3789362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9230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标题 6">
            <a:extLst>
              <a:ext uri="{FF2B5EF4-FFF2-40B4-BE49-F238E27FC236}">
                <a16:creationId xmlns:a16="http://schemas.microsoft.com/office/drawing/2014/main" id="{ACC726FA-642D-435F-A4FB-7AB6126C1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12" y="163246"/>
            <a:ext cx="9339094" cy="540000"/>
          </a:xfrm>
        </p:spPr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第四章作业答案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9600" y="1230898"/>
            <a:ext cx="79525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如下文法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S(S)     S∷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ε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LR(1)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项目规范集以及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LR(1)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分析表，并用分析器给出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(())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的分析过程。</a:t>
            </a:r>
          </a:p>
        </p:txBody>
      </p:sp>
      <p:sp>
        <p:nvSpPr>
          <p:cNvPr id="10" name="矩形 9"/>
          <p:cNvSpPr/>
          <p:nvPr/>
        </p:nvSpPr>
        <p:spPr>
          <a:xfrm>
            <a:off x="609600" y="2035549"/>
            <a:ext cx="102061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引入开始符号</a:t>
            </a:r>
            <a:r>
              <a:rPr lang="en-US" altLang="zh-CN" dirty="0">
                <a:latin typeface="+mn-ea"/>
              </a:rPr>
              <a:t>S’</a:t>
            </a:r>
            <a:r>
              <a:rPr lang="zh-CN" altLang="en-US" dirty="0">
                <a:latin typeface="+mn-ea"/>
              </a:rPr>
              <a:t>。则拓广文法：</a:t>
            </a:r>
            <a:r>
              <a:rPr lang="en-US" altLang="zh-CN" dirty="0">
                <a:latin typeface="+mn-ea"/>
              </a:rPr>
              <a:t>S’-&gt;S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S-&gt;S(S)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S-&gt;ε</a:t>
            </a:r>
            <a:r>
              <a:rPr lang="zh-CN" altLang="en-US" dirty="0">
                <a:latin typeface="+mn-ea"/>
              </a:rPr>
              <a:t>。其中</a:t>
            </a:r>
            <a:r>
              <a:rPr lang="en-US" altLang="zh-CN" dirty="0">
                <a:latin typeface="+mn-ea"/>
              </a:rPr>
              <a:t>r1: S-&gt;S(S)   r2: S-&gt;ε</a:t>
            </a:r>
          </a:p>
        </p:txBody>
      </p:sp>
      <p:graphicFrame>
        <p:nvGraphicFramePr>
          <p:cNvPr id="6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1520050"/>
              </p:ext>
            </p:extLst>
          </p:nvPr>
        </p:nvGraphicFramePr>
        <p:xfrm>
          <a:off x="609600" y="2404881"/>
          <a:ext cx="5929745" cy="4092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Visio" r:id="rId3" imgW="5524873" imgH="1712405" progId="Visio.Drawing.11">
                  <p:embed/>
                </p:oleObj>
              </mc:Choice>
              <mc:Fallback>
                <p:oleObj name="Visio" r:id="rId3" imgW="5524873" imgH="1712405" progId="Visio.Drawing.11">
                  <p:embed/>
                  <p:pic>
                    <p:nvPicPr>
                      <p:cNvPr id="6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404881"/>
                        <a:ext cx="5929745" cy="4092901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Group 3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237188"/>
              </p:ext>
            </p:extLst>
          </p:nvPr>
        </p:nvGraphicFramePr>
        <p:xfrm>
          <a:off x="7055048" y="2404881"/>
          <a:ext cx="4895274" cy="4033464"/>
        </p:xfrm>
        <a:graphic>
          <a:graphicData uri="http://schemas.openxmlformats.org/drawingml/2006/table">
            <a:tbl>
              <a:tblPr/>
              <a:tblGrid>
                <a:gridCol w="978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9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8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7304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状态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ACTION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GOTO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4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）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#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44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隶书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44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S2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隶书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acc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隶书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44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隶书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44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隶书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隶书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44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隶书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隶书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44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隶书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44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S7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隶书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隶书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44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隶书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隶书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067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标题 6">
            <a:extLst>
              <a:ext uri="{FF2B5EF4-FFF2-40B4-BE49-F238E27FC236}">
                <a16:creationId xmlns:a16="http://schemas.microsoft.com/office/drawing/2014/main" id="{ACC726FA-642D-435F-A4FB-7AB6126C1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12" y="163246"/>
            <a:ext cx="9339094" cy="540000"/>
          </a:xfrm>
        </p:spPr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第四章作业答案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9600" y="1230898"/>
            <a:ext cx="79525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如下文法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S(S)     S∷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ε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LR(1)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项目规范集以及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LR(1)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分析表，并用分析器给出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(())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的分析过程。</a:t>
            </a:r>
          </a:p>
        </p:txBody>
      </p:sp>
      <p:sp>
        <p:nvSpPr>
          <p:cNvPr id="10" name="矩形 9"/>
          <p:cNvSpPr/>
          <p:nvPr/>
        </p:nvSpPr>
        <p:spPr>
          <a:xfrm>
            <a:off x="609600" y="2035549"/>
            <a:ext cx="102061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引入开始符号</a:t>
            </a:r>
            <a:r>
              <a:rPr lang="en-US" altLang="zh-CN" dirty="0">
                <a:latin typeface="+mn-ea"/>
              </a:rPr>
              <a:t>S’</a:t>
            </a:r>
            <a:r>
              <a:rPr lang="zh-CN" altLang="en-US" dirty="0">
                <a:latin typeface="+mn-ea"/>
              </a:rPr>
              <a:t>。则拓广文法：</a:t>
            </a:r>
            <a:r>
              <a:rPr lang="en-US" altLang="zh-CN" dirty="0">
                <a:latin typeface="+mn-ea"/>
              </a:rPr>
              <a:t>S’-&gt;S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S-&gt;S(S)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S-&gt;ε</a:t>
            </a:r>
            <a:r>
              <a:rPr lang="zh-CN" altLang="en-US" dirty="0">
                <a:latin typeface="+mn-ea"/>
              </a:rPr>
              <a:t>。其中</a:t>
            </a:r>
            <a:r>
              <a:rPr lang="en-US" altLang="zh-CN" dirty="0">
                <a:latin typeface="+mn-ea"/>
              </a:rPr>
              <a:t>r1: S-&gt;S(S)   r2: S-&gt;ε</a:t>
            </a:r>
          </a:p>
        </p:txBody>
      </p:sp>
      <p:graphicFrame>
        <p:nvGraphicFramePr>
          <p:cNvPr id="9" name="Group 3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881844"/>
              </p:ext>
            </p:extLst>
          </p:nvPr>
        </p:nvGraphicFramePr>
        <p:xfrm>
          <a:off x="9421091" y="2465027"/>
          <a:ext cx="2770909" cy="3261360"/>
        </p:xfrm>
        <a:graphic>
          <a:graphicData uri="http://schemas.openxmlformats.org/drawingml/2006/table">
            <a:tbl>
              <a:tblPr/>
              <a:tblGrid>
                <a:gridCol w="553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9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7840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状态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ACTION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GOTO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1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）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#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1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隶书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1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S2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隶书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acc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隶书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1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隶书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61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S5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隶书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隶书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61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隶书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隶书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61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隶书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61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S5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S7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隶书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隶书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61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隶书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隶书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1" name="Group 3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369788"/>
              </p:ext>
            </p:extLst>
          </p:nvPr>
        </p:nvGraphicFramePr>
        <p:xfrm>
          <a:off x="486284" y="2465027"/>
          <a:ext cx="8820150" cy="4373563"/>
        </p:xfrm>
        <a:graphic>
          <a:graphicData uri="http://schemas.openxmlformats.org/drawingml/2006/table">
            <a:tbl>
              <a:tblPr/>
              <a:tblGrid>
                <a:gridCol w="86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4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3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93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8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步骤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状态栈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符号栈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输入串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分析动作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下一状态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#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(())#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GOTO[0,S]=1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01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#S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(())#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012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#S(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())#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GOTO[2,S]=3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0123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#S(S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())#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01235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#S(S(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))#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GOTO[5,S]=6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012356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#S(S(S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))#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S7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0123567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#S(S(S)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)#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GOTO[2,S]=3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0123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#S(S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)#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4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01234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#S(S)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#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GOTO[0,S]=1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4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#S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#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acc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  <a:ea typeface="隶书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成功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2674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13786" y="833294"/>
            <a:ext cx="883920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Clr>
                <a:srgbClr val="0563C1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effectLst/>
                <a:latin typeface="+mn-lt"/>
                <a:ea typeface="+mn-ea"/>
              </a:rPr>
              <a:t>2.</a:t>
            </a:r>
            <a:r>
              <a:rPr lang="zh-CN" altLang="en-US" sz="1800" dirty="0">
                <a:effectLst/>
                <a:latin typeface="+mn-lt"/>
                <a:ea typeface="+mn-ea"/>
              </a:rPr>
              <a:t>利用下面分析表分析符号串</a:t>
            </a:r>
            <a:r>
              <a:rPr lang="en-US" altLang="zh-CN" sz="1800" dirty="0">
                <a:effectLst/>
                <a:latin typeface="+mn-lt"/>
                <a:ea typeface="+mn-ea"/>
              </a:rPr>
              <a:t>(</a:t>
            </a:r>
            <a:r>
              <a:rPr lang="en-US" altLang="zh-CN" sz="1800" dirty="0" err="1">
                <a:effectLst/>
                <a:latin typeface="+mn-lt"/>
                <a:ea typeface="+mn-ea"/>
              </a:rPr>
              <a:t>i</a:t>
            </a:r>
            <a:r>
              <a:rPr lang="en-US" altLang="zh-CN" sz="1800" dirty="0">
                <a:effectLst/>
                <a:latin typeface="+mn-lt"/>
                <a:ea typeface="+mn-ea"/>
              </a:rPr>
              <a:t>+)</a:t>
            </a:r>
            <a:r>
              <a:rPr lang="zh-CN" altLang="en-US" sz="1800" dirty="0">
                <a:effectLst/>
                <a:latin typeface="+mn-lt"/>
                <a:ea typeface="+mn-ea"/>
              </a:rPr>
              <a:t>是否为文法所定义的句子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831273" y="1719119"/>
            <a:ext cx="847248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  <a:buFontTx/>
              <a:buNone/>
            </a:pP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有文法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G[E]:</a:t>
            </a:r>
          </a:p>
          <a:p>
            <a:pPr>
              <a:buFontTx/>
              <a:buNone/>
            </a:pPr>
            <a:r>
              <a:rPr lang="en-US" altLang="zh-CN" sz="2000" b="1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→TE’                      E’→+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TE’|ε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               T→FT’ </a:t>
            </a:r>
          </a:p>
          <a:p>
            <a:pPr>
              <a:buFontTx/>
              <a:buNone/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T’→*FT’ |ε             F→(E) | 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 </a:t>
            </a:r>
            <a:endParaRPr lang="zh-CN" altLang="en-US" sz="2000" b="1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92" y="3717492"/>
            <a:ext cx="8782050" cy="237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831273" y="3137676"/>
            <a:ext cx="41671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  <a:buFontTx/>
              <a:buNone/>
            </a:pPr>
            <a:r>
              <a:rPr lang="en-US" altLang="zh-CN" sz="2000" b="1" dirty="0">
                <a:solidFill>
                  <a:srgbClr val="011893"/>
                </a:solidFill>
                <a:latin typeface="Times New Roman" panose="02020603050405020304" pitchFamily="18" charset="0"/>
              </a:rPr>
              <a:t>LL(1)</a:t>
            </a:r>
            <a:r>
              <a:rPr lang="zh-CN" altLang="en-US" sz="2000" b="1" dirty="0">
                <a:solidFill>
                  <a:srgbClr val="011893"/>
                </a:solidFill>
                <a:latin typeface="Times New Roman" panose="02020603050405020304" pitchFamily="18" charset="0"/>
              </a:rPr>
              <a:t>分析表如下</a:t>
            </a:r>
            <a:r>
              <a:rPr lang="en-US" altLang="zh-CN" sz="2000" b="1" dirty="0">
                <a:solidFill>
                  <a:srgbClr val="011893"/>
                </a:solidFill>
                <a:latin typeface="Times New Roman" panose="02020603050405020304" pitchFamily="18" charset="0"/>
              </a:rPr>
              <a:t>——</a:t>
            </a:r>
          </a:p>
        </p:txBody>
      </p:sp>
      <p:sp>
        <p:nvSpPr>
          <p:cNvPr id="12" name="标题 6">
            <a:extLst>
              <a:ext uri="{FF2B5EF4-FFF2-40B4-BE49-F238E27FC236}">
                <a16:creationId xmlns:a16="http://schemas.microsoft.com/office/drawing/2014/main" id="{ACC726FA-642D-435F-A4FB-7AB6126C1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12" y="163246"/>
            <a:ext cx="9339094" cy="540000"/>
          </a:xfrm>
        </p:spPr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第四章作业答案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36768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矩形 4"/>
          <p:cNvSpPr/>
          <p:nvPr/>
        </p:nvSpPr>
        <p:spPr>
          <a:xfrm>
            <a:off x="1378824" y="3827269"/>
            <a:ext cx="4070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LR(1)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项目规范集以及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LR(1)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分析表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78824" y="1291234"/>
            <a:ext cx="7274351" cy="2229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lvl="0" indent="-609600">
              <a:lnSpc>
                <a:spcPct val="90000"/>
              </a:lnSpc>
              <a:spcBef>
                <a:spcPts val="1000"/>
              </a:spcBef>
            </a:pPr>
            <a:r>
              <a:rPr lang="zh-CN" altLang="en-US" dirty="0" smtClean="0">
                <a:solidFill>
                  <a:prstClr val="black"/>
                </a:solidFill>
                <a:latin typeface="+mn-ea"/>
              </a:rPr>
              <a:t>给定</a:t>
            </a:r>
            <a:r>
              <a:rPr lang="zh-CN" altLang="en-US" dirty="0">
                <a:solidFill>
                  <a:prstClr val="black"/>
                </a:solidFill>
                <a:latin typeface="+mn-ea"/>
              </a:rPr>
              <a:t>文法： </a:t>
            </a:r>
            <a:r>
              <a:rPr lang="en-US" altLang="zh-CN" dirty="0">
                <a:solidFill>
                  <a:prstClr val="black"/>
                </a:solidFill>
                <a:latin typeface="+mn-ea"/>
              </a:rPr>
              <a:t>E∷</a:t>
            </a:r>
            <a:r>
              <a:rPr lang="zh-CN" altLang="en-US" dirty="0">
                <a:solidFill>
                  <a:prstClr val="black"/>
                </a:solidFill>
                <a:latin typeface="+mn-ea"/>
              </a:rPr>
              <a:t>＝</a:t>
            </a:r>
            <a:r>
              <a:rPr lang="en-US" altLang="zh-CN" dirty="0">
                <a:solidFill>
                  <a:prstClr val="black"/>
                </a:solidFill>
                <a:latin typeface="+mn-ea"/>
              </a:rPr>
              <a:t>EE+ | EE* | a</a:t>
            </a:r>
          </a:p>
          <a:p>
            <a:pPr marL="609600" lvl="0" indent="-609600">
              <a:lnSpc>
                <a:spcPct val="90000"/>
              </a:lnSpc>
              <a:spcBef>
                <a:spcPts val="1000"/>
              </a:spcBef>
            </a:pPr>
            <a:endParaRPr lang="zh-CN" altLang="en-US" dirty="0">
              <a:solidFill>
                <a:prstClr val="black"/>
              </a:solidFill>
              <a:latin typeface="+mn-ea"/>
            </a:endParaRPr>
          </a:p>
          <a:p>
            <a:pPr marL="609600" lvl="0" indent="-609600">
              <a:lnSpc>
                <a:spcPct val="90000"/>
              </a:lnSpc>
              <a:spcBef>
                <a:spcPts val="1000"/>
              </a:spcBef>
            </a:pPr>
            <a:r>
              <a:rPr lang="zh-CN" altLang="en-US" dirty="0">
                <a:solidFill>
                  <a:prstClr val="black"/>
                </a:solidFill>
                <a:latin typeface="+mn-ea"/>
              </a:rPr>
              <a:t>在上述文法中引入新的开始符号</a:t>
            </a:r>
            <a:r>
              <a:rPr lang="en-US" altLang="zh-CN" dirty="0">
                <a:solidFill>
                  <a:prstClr val="black"/>
                </a:solidFill>
                <a:latin typeface="+mn-ea"/>
              </a:rPr>
              <a:t>E’,</a:t>
            </a:r>
            <a:r>
              <a:rPr lang="zh-CN" altLang="en-US" dirty="0">
                <a:solidFill>
                  <a:prstClr val="black"/>
                </a:solidFill>
                <a:latin typeface="+mn-ea"/>
              </a:rPr>
              <a:t>并将</a:t>
            </a:r>
            <a:r>
              <a:rPr lang="en-US" altLang="zh-CN" dirty="0">
                <a:solidFill>
                  <a:prstClr val="black"/>
                </a:solidFill>
                <a:latin typeface="+mn-ea"/>
              </a:rPr>
              <a:t>E’</a:t>
            </a:r>
            <a:r>
              <a:rPr lang="zh-CN" altLang="en-US" dirty="0">
                <a:solidFill>
                  <a:prstClr val="black"/>
                </a:solidFill>
                <a:latin typeface="+mn-ea"/>
              </a:rPr>
              <a:t>作为第</a:t>
            </a:r>
            <a:r>
              <a:rPr lang="en-US" altLang="zh-CN" dirty="0">
                <a:solidFill>
                  <a:prstClr val="black"/>
                </a:solidFill>
                <a:latin typeface="+mn-ea"/>
              </a:rPr>
              <a:t>0</a:t>
            </a:r>
            <a:r>
              <a:rPr lang="zh-CN" altLang="en-US" dirty="0">
                <a:solidFill>
                  <a:prstClr val="black"/>
                </a:solidFill>
                <a:latin typeface="+mn-ea"/>
              </a:rPr>
              <a:t>个规则</a:t>
            </a:r>
          </a:p>
          <a:p>
            <a:pPr marL="609600" lvl="0" indent="-609600">
              <a:lnSpc>
                <a:spcPct val="90000"/>
              </a:lnSpc>
              <a:spcBef>
                <a:spcPts val="1000"/>
              </a:spcBef>
            </a:pPr>
            <a:r>
              <a:rPr lang="zh-CN" altLang="en-US" dirty="0">
                <a:solidFill>
                  <a:prstClr val="black"/>
                </a:solidFill>
                <a:latin typeface="+mn-ea"/>
              </a:rPr>
              <a:t>   </a:t>
            </a:r>
            <a:r>
              <a:rPr lang="en-US" altLang="zh-CN" dirty="0" smtClean="0">
                <a:solidFill>
                  <a:prstClr val="black"/>
                </a:solidFill>
                <a:latin typeface="+mn-ea"/>
              </a:rPr>
              <a:t>r2:E</a:t>
            </a:r>
            <a:r>
              <a:rPr lang="en-US" altLang="zh-CN" dirty="0">
                <a:solidFill>
                  <a:prstClr val="black"/>
                </a:solidFill>
                <a:latin typeface="+mn-ea"/>
              </a:rPr>
              <a:t>∷=EE+   </a:t>
            </a:r>
          </a:p>
          <a:p>
            <a:pPr marL="609600" lvl="0" indent="-609600">
              <a:lnSpc>
                <a:spcPct val="90000"/>
              </a:lnSpc>
              <a:spcBef>
                <a:spcPts val="1000"/>
              </a:spcBef>
            </a:pPr>
            <a:r>
              <a:rPr lang="en-US" altLang="zh-CN" dirty="0">
                <a:solidFill>
                  <a:prstClr val="black"/>
                </a:solidFill>
                <a:latin typeface="+mn-ea"/>
              </a:rPr>
              <a:t>   </a:t>
            </a:r>
            <a:r>
              <a:rPr lang="en-US" altLang="zh-CN" dirty="0" smtClean="0">
                <a:solidFill>
                  <a:prstClr val="black"/>
                </a:solidFill>
                <a:latin typeface="+mn-ea"/>
              </a:rPr>
              <a:t>r3: </a:t>
            </a:r>
            <a:r>
              <a:rPr lang="en-US" altLang="zh-CN" dirty="0">
                <a:solidFill>
                  <a:prstClr val="black"/>
                </a:solidFill>
                <a:latin typeface="+mn-ea"/>
              </a:rPr>
              <a:t>E∷=EE*   </a:t>
            </a:r>
          </a:p>
          <a:p>
            <a:pPr marL="609600" lvl="0" indent="-609600">
              <a:lnSpc>
                <a:spcPct val="90000"/>
              </a:lnSpc>
              <a:spcBef>
                <a:spcPts val="1000"/>
              </a:spcBef>
            </a:pPr>
            <a:r>
              <a:rPr lang="en-US" altLang="zh-CN" dirty="0">
                <a:solidFill>
                  <a:prstClr val="black"/>
                </a:solidFill>
                <a:latin typeface="+mn-ea"/>
              </a:rPr>
              <a:t>   </a:t>
            </a:r>
            <a:r>
              <a:rPr lang="en-US" altLang="zh-CN" dirty="0" smtClean="0">
                <a:solidFill>
                  <a:prstClr val="black"/>
                </a:solidFill>
                <a:latin typeface="+mn-ea"/>
              </a:rPr>
              <a:t>r4: </a:t>
            </a:r>
            <a:r>
              <a:rPr lang="en-US" altLang="zh-CN" dirty="0">
                <a:solidFill>
                  <a:prstClr val="black"/>
                </a:solidFill>
                <a:latin typeface="+mn-ea"/>
              </a:rPr>
              <a:t>E∷=a</a:t>
            </a:r>
          </a:p>
        </p:txBody>
      </p:sp>
    </p:spTree>
    <p:extLst>
      <p:ext uri="{BB962C8B-B14F-4D97-AF65-F5344CB8AC3E}">
        <p14:creationId xmlns:p14="http://schemas.microsoft.com/office/powerpoint/2010/main" val="9269786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Rectangle 39"/>
          <p:cNvSpPr>
            <a:spLocks noChangeArrowheads="1"/>
          </p:cNvSpPr>
          <p:nvPr/>
        </p:nvSpPr>
        <p:spPr bwMode="auto">
          <a:xfrm>
            <a:off x="4613564" y="201814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2564091" y="2475346"/>
            <a:ext cx="8450273" cy="4000868"/>
            <a:chOff x="1800" y="3782"/>
            <a:chExt cx="10080" cy="4992"/>
          </a:xfrm>
        </p:grpSpPr>
        <p:sp>
          <p:nvSpPr>
            <p:cNvPr id="6" name="AutoShape 38"/>
            <p:cNvSpPr>
              <a:spLocks noChangeAspect="1" noChangeArrowheads="1" noTextEdit="1"/>
            </p:cNvSpPr>
            <p:nvPr/>
          </p:nvSpPr>
          <p:spPr bwMode="auto">
            <a:xfrm>
              <a:off x="1800" y="3782"/>
              <a:ext cx="10080" cy="4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Text Box 37"/>
            <p:cNvSpPr txBox="1">
              <a:spLocks noChangeArrowheads="1"/>
            </p:cNvSpPr>
            <p:nvPr/>
          </p:nvSpPr>
          <p:spPr bwMode="auto">
            <a:xfrm>
              <a:off x="1981" y="6435"/>
              <a:ext cx="1979" cy="14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indent="2746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274638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0" lang="pt-BR" altLang="zh-CN" sz="10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r>
                <a:rPr kumimoji="0" lang="zh-CN" altLang="pt-B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：</a:t>
              </a:r>
              <a:r>
                <a:rPr kumimoji="0" lang="pt-BR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S’→ .E, #</a:t>
              </a:r>
              <a:endParaRPr kumimoji="0" lang="pt-BR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274638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E→ .EE+, #/a</a:t>
              </a:r>
              <a:endParaRPr kumimoji="0" lang="pt-BR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274638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E→ .EE*, #/a</a:t>
              </a:r>
              <a:endParaRPr kumimoji="0" lang="pt-BR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274638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E→</a:t>
              </a: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.a, #/a</a:t>
              </a:r>
              <a:r>
                <a:rPr kumimoji="0" lang="pt-BR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endPara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Text Box 36"/>
            <p:cNvSpPr txBox="1">
              <a:spLocks noChangeArrowheads="1"/>
            </p:cNvSpPr>
            <p:nvPr/>
          </p:nvSpPr>
          <p:spPr bwMode="auto">
            <a:xfrm>
              <a:off x="2160" y="3782"/>
              <a:ext cx="2160" cy="20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indent="2746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274638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0" lang="pt-BR" altLang="zh-CN" sz="10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kumimoji="0" lang="zh-CN" altLang="pt-B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：</a:t>
              </a:r>
              <a:r>
                <a:rPr kumimoji="0" lang="pt-BR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S’→ E . , #</a:t>
              </a:r>
              <a:endParaRPr kumimoji="0" lang="pt-BR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274638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E→ E .E+, #/a</a:t>
              </a:r>
              <a:endParaRPr kumimoji="0" lang="pt-BR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274638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E→ E .E*, #/a</a:t>
              </a:r>
              <a:endParaRPr kumimoji="0" lang="pt-BR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274638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E→ .EE+, +/a/*</a:t>
              </a:r>
              <a:endParaRPr kumimoji="0" lang="pt-BR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274638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E→ .EE*, */a/+</a:t>
              </a:r>
              <a:endParaRPr kumimoji="0" lang="pt-BR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274638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E→ .a, +/*/a  </a:t>
              </a:r>
              <a:endParaRPr kumimoji="0" lang="pt-BR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274638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endPara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Text Box 35"/>
            <p:cNvSpPr txBox="1">
              <a:spLocks noChangeArrowheads="1"/>
            </p:cNvSpPr>
            <p:nvPr/>
          </p:nvSpPr>
          <p:spPr bwMode="auto">
            <a:xfrm>
              <a:off x="5220" y="3938"/>
              <a:ext cx="180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10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: E→a . , a/+/*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Text Box 34"/>
            <p:cNvSpPr txBox="1">
              <a:spLocks noChangeArrowheads="1"/>
            </p:cNvSpPr>
            <p:nvPr/>
          </p:nvSpPr>
          <p:spPr bwMode="auto">
            <a:xfrm>
              <a:off x="9900" y="5966"/>
              <a:ext cx="198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10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</a:t>
              </a: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: E→EE+ . , a/+/*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Line 33"/>
            <p:cNvSpPr>
              <a:spLocks noChangeShapeType="1"/>
            </p:cNvSpPr>
            <p:nvPr/>
          </p:nvSpPr>
          <p:spPr bwMode="auto">
            <a:xfrm flipV="1">
              <a:off x="3060" y="5810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Text Box 32"/>
            <p:cNvSpPr txBox="1">
              <a:spLocks noChangeArrowheads="1"/>
            </p:cNvSpPr>
            <p:nvPr/>
          </p:nvSpPr>
          <p:spPr bwMode="auto">
            <a:xfrm>
              <a:off x="3060" y="5810"/>
              <a:ext cx="540" cy="4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Text Box 31"/>
            <p:cNvSpPr txBox="1">
              <a:spLocks noChangeArrowheads="1"/>
            </p:cNvSpPr>
            <p:nvPr/>
          </p:nvSpPr>
          <p:spPr bwMode="auto">
            <a:xfrm>
              <a:off x="2160" y="8306"/>
              <a:ext cx="180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10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: E→a . , #/a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Line 30"/>
            <p:cNvSpPr>
              <a:spLocks noChangeShapeType="1"/>
            </p:cNvSpPr>
            <p:nvPr/>
          </p:nvSpPr>
          <p:spPr bwMode="auto">
            <a:xfrm>
              <a:off x="3060" y="7838"/>
              <a:ext cx="1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Text Box 29"/>
            <p:cNvSpPr txBox="1">
              <a:spLocks noChangeArrowheads="1"/>
            </p:cNvSpPr>
            <p:nvPr/>
          </p:nvSpPr>
          <p:spPr bwMode="auto">
            <a:xfrm>
              <a:off x="3060" y="7838"/>
              <a:ext cx="540" cy="4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Text Box 28"/>
            <p:cNvSpPr txBox="1">
              <a:spLocks noChangeArrowheads="1"/>
            </p:cNvSpPr>
            <p:nvPr/>
          </p:nvSpPr>
          <p:spPr bwMode="auto">
            <a:xfrm>
              <a:off x="5040" y="5186"/>
              <a:ext cx="1980" cy="26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indent="2746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274638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10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r>
                <a: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：</a:t>
              </a:r>
              <a:endParaRPr kumimoji="0" lang="zh-CN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274638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E→ EE .+, #/a</a:t>
              </a:r>
              <a:endParaRPr kumimoji="0" lang="en-US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274638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E→ EE .*, #/a</a:t>
              </a:r>
              <a:endParaRPr kumimoji="0" lang="en-US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274638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E→ E .E+, +/a/*</a:t>
              </a:r>
              <a:endParaRPr kumimoji="0" lang="pt-BR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274638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E→ E .E*, +/a/*</a:t>
              </a:r>
              <a:endParaRPr kumimoji="0" lang="pt-BR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274638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E→ .EE+, +/a/*</a:t>
              </a:r>
              <a:endParaRPr kumimoji="0" lang="pt-BR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274638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E→ .EE*, +/a/*</a:t>
              </a:r>
              <a:endParaRPr kumimoji="0" lang="pt-BR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274638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E→ .a , +/*/a  </a:t>
              </a:r>
              <a:endParaRPr kumimoji="0" lang="pt-BR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274638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endPara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Text Box 27"/>
            <p:cNvSpPr txBox="1">
              <a:spLocks noChangeArrowheads="1"/>
            </p:cNvSpPr>
            <p:nvPr/>
          </p:nvSpPr>
          <p:spPr bwMode="auto">
            <a:xfrm>
              <a:off x="9900" y="6902"/>
              <a:ext cx="198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10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9</a:t>
              </a: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: E→EE* . , a/+/*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auto">
            <a:xfrm>
              <a:off x="4320" y="4250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Text Box 25"/>
            <p:cNvSpPr txBox="1">
              <a:spLocks noChangeArrowheads="1"/>
            </p:cNvSpPr>
            <p:nvPr/>
          </p:nvSpPr>
          <p:spPr bwMode="auto">
            <a:xfrm>
              <a:off x="4500" y="3782"/>
              <a:ext cx="540" cy="4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Line 24"/>
            <p:cNvSpPr>
              <a:spLocks noChangeShapeType="1"/>
            </p:cNvSpPr>
            <p:nvPr/>
          </p:nvSpPr>
          <p:spPr bwMode="auto">
            <a:xfrm>
              <a:off x="4320" y="5498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Text Box 23"/>
            <p:cNvSpPr txBox="1">
              <a:spLocks noChangeArrowheads="1"/>
            </p:cNvSpPr>
            <p:nvPr/>
          </p:nvSpPr>
          <p:spPr bwMode="auto">
            <a:xfrm>
              <a:off x="4500" y="5186"/>
              <a:ext cx="540" cy="4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V="1">
              <a:off x="6300" y="4406"/>
              <a:ext cx="0" cy="7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6300" y="4562"/>
              <a:ext cx="540" cy="4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7560" y="4718"/>
              <a:ext cx="1980" cy="26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indent="2746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274638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10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r>
                <a: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：</a:t>
              </a:r>
              <a:endParaRPr kumimoji="0" lang="zh-CN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274638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E→ EE .+, a/+/*</a:t>
              </a:r>
              <a:endParaRPr kumimoji="0" lang="en-US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274638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E→ EE .*, a/+/*</a:t>
              </a:r>
              <a:endParaRPr kumimoji="0" lang="en-US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274638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E→ E .E+, a/+/*</a:t>
              </a:r>
              <a:endParaRPr kumimoji="0" lang="pt-BR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274638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E→ E .E*, a/+/*</a:t>
              </a:r>
              <a:endParaRPr kumimoji="0" lang="pt-BR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274638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E→ .EE+, a/+/*</a:t>
              </a:r>
              <a:endParaRPr kumimoji="0" lang="pt-BR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274638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E→ .EE*, a/+/*</a:t>
              </a:r>
              <a:endParaRPr kumimoji="0" lang="pt-BR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274638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E→ .a , +/*/a  </a:t>
              </a:r>
              <a:endParaRPr kumimoji="0" lang="pt-BR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274638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endPara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Line 19"/>
            <p:cNvSpPr>
              <a:spLocks noChangeShapeType="1"/>
            </p:cNvSpPr>
            <p:nvPr/>
          </p:nvSpPr>
          <p:spPr bwMode="auto">
            <a:xfrm>
              <a:off x="9540" y="6122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Text Box 18"/>
            <p:cNvSpPr txBox="1">
              <a:spLocks noChangeArrowheads="1"/>
            </p:cNvSpPr>
            <p:nvPr/>
          </p:nvSpPr>
          <p:spPr bwMode="auto">
            <a:xfrm>
              <a:off x="9540" y="5810"/>
              <a:ext cx="540" cy="4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+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Line 17"/>
            <p:cNvSpPr>
              <a:spLocks noChangeShapeType="1"/>
            </p:cNvSpPr>
            <p:nvPr/>
          </p:nvSpPr>
          <p:spPr bwMode="auto">
            <a:xfrm>
              <a:off x="9540" y="7213"/>
              <a:ext cx="3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Text Box 16"/>
            <p:cNvSpPr txBox="1">
              <a:spLocks noChangeArrowheads="1"/>
            </p:cNvSpPr>
            <p:nvPr/>
          </p:nvSpPr>
          <p:spPr bwMode="auto">
            <a:xfrm>
              <a:off x="9540" y="6902"/>
              <a:ext cx="540" cy="4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*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>
              <a:off x="7020" y="6278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Text Box 14"/>
            <p:cNvSpPr txBox="1">
              <a:spLocks noChangeArrowheads="1"/>
            </p:cNvSpPr>
            <p:nvPr/>
          </p:nvSpPr>
          <p:spPr bwMode="auto">
            <a:xfrm>
              <a:off x="7020" y="5966"/>
              <a:ext cx="540" cy="4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31" name="Group 11"/>
            <p:cNvGrpSpPr>
              <a:grpSpLocks/>
            </p:cNvGrpSpPr>
            <p:nvPr/>
          </p:nvGrpSpPr>
          <p:grpSpPr bwMode="auto">
            <a:xfrm>
              <a:off x="7020" y="4094"/>
              <a:ext cx="1080" cy="624"/>
              <a:chOff x="7020" y="4094"/>
              <a:chExt cx="1080" cy="624"/>
            </a:xfrm>
          </p:grpSpPr>
          <p:sp>
            <p:nvSpPr>
              <p:cNvPr id="41" name="Line 13"/>
              <p:cNvSpPr>
                <a:spLocks noChangeShapeType="1"/>
              </p:cNvSpPr>
              <p:nvPr/>
            </p:nvSpPr>
            <p:spPr bwMode="auto">
              <a:xfrm>
                <a:off x="7020" y="4094"/>
                <a:ext cx="10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Line 12"/>
              <p:cNvSpPr>
                <a:spLocks noChangeShapeType="1"/>
              </p:cNvSpPr>
              <p:nvPr/>
            </p:nvSpPr>
            <p:spPr bwMode="auto">
              <a:xfrm>
                <a:off x="8100" y="4094"/>
                <a:ext cx="0" cy="6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2" name="Text Box 10"/>
            <p:cNvSpPr txBox="1">
              <a:spLocks noChangeArrowheads="1"/>
            </p:cNvSpPr>
            <p:nvPr/>
          </p:nvSpPr>
          <p:spPr bwMode="auto">
            <a:xfrm>
              <a:off x="8100" y="4094"/>
              <a:ext cx="540" cy="4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Freeform 9"/>
            <p:cNvSpPr>
              <a:spLocks/>
            </p:cNvSpPr>
            <p:nvPr/>
          </p:nvSpPr>
          <p:spPr bwMode="auto">
            <a:xfrm>
              <a:off x="8760" y="4354"/>
              <a:ext cx="600" cy="364"/>
            </a:xfrm>
            <a:custGeom>
              <a:avLst/>
              <a:gdLst>
                <a:gd name="T0" fmla="*/ 60 w 600"/>
                <a:gd name="T1" fmla="*/ 364 h 364"/>
                <a:gd name="T2" fmla="*/ 60 w 600"/>
                <a:gd name="T3" fmla="*/ 52 h 364"/>
                <a:gd name="T4" fmla="*/ 420 w 600"/>
                <a:gd name="T5" fmla="*/ 52 h 364"/>
                <a:gd name="T6" fmla="*/ 600 w 600"/>
                <a:gd name="T7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0" h="364">
                  <a:moveTo>
                    <a:pt x="60" y="364"/>
                  </a:moveTo>
                  <a:cubicBezTo>
                    <a:pt x="30" y="234"/>
                    <a:pt x="0" y="104"/>
                    <a:pt x="60" y="52"/>
                  </a:cubicBezTo>
                  <a:cubicBezTo>
                    <a:pt x="120" y="0"/>
                    <a:pt x="330" y="0"/>
                    <a:pt x="420" y="52"/>
                  </a:cubicBezTo>
                  <a:cubicBezTo>
                    <a:pt x="510" y="104"/>
                    <a:pt x="555" y="234"/>
                    <a:pt x="600" y="364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Text Box 8"/>
            <p:cNvSpPr txBox="1">
              <a:spLocks noChangeArrowheads="1"/>
            </p:cNvSpPr>
            <p:nvPr/>
          </p:nvSpPr>
          <p:spPr bwMode="auto">
            <a:xfrm>
              <a:off x="9180" y="4094"/>
              <a:ext cx="540" cy="4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Text Box 7"/>
            <p:cNvSpPr txBox="1">
              <a:spLocks noChangeArrowheads="1"/>
            </p:cNvSpPr>
            <p:nvPr/>
          </p:nvSpPr>
          <p:spPr bwMode="auto">
            <a:xfrm>
              <a:off x="8100" y="7526"/>
              <a:ext cx="198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10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: E→EE+ . , #/a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Text Box 6"/>
            <p:cNvSpPr txBox="1">
              <a:spLocks noChangeArrowheads="1"/>
            </p:cNvSpPr>
            <p:nvPr/>
          </p:nvSpPr>
          <p:spPr bwMode="auto">
            <a:xfrm>
              <a:off x="5040" y="8306"/>
              <a:ext cx="198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10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</a:t>
              </a: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: E→EE* . , #/a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Line 5"/>
            <p:cNvSpPr>
              <a:spLocks noChangeShapeType="1"/>
            </p:cNvSpPr>
            <p:nvPr/>
          </p:nvSpPr>
          <p:spPr bwMode="auto">
            <a:xfrm>
              <a:off x="5760" y="7838"/>
              <a:ext cx="1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Text Box 4"/>
            <p:cNvSpPr txBox="1">
              <a:spLocks noChangeArrowheads="1"/>
            </p:cNvSpPr>
            <p:nvPr/>
          </p:nvSpPr>
          <p:spPr bwMode="auto">
            <a:xfrm>
              <a:off x="5760" y="7838"/>
              <a:ext cx="540" cy="4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*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Line 3"/>
            <p:cNvSpPr>
              <a:spLocks noChangeShapeType="1"/>
            </p:cNvSpPr>
            <p:nvPr/>
          </p:nvSpPr>
          <p:spPr bwMode="auto">
            <a:xfrm>
              <a:off x="7020" y="7682"/>
              <a:ext cx="10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Text Box 2"/>
            <p:cNvSpPr txBox="1">
              <a:spLocks noChangeArrowheads="1"/>
            </p:cNvSpPr>
            <p:nvPr/>
          </p:nvSpPr>
          <p:spPr bwMode="auto">
            <a:xfrm>
              <a:off x="7380" y="7526"/>
              <a:ext cx="540" cy="4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+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43" name="矩形 42"/>
          <p:cNvSpPr/>
          <p:nvPr/>
        </p:nvSpPr>
        <p:spPr>
          <a:xfrm>
            <a:off x="536863" y="986479"/>
            <a:ext cx="6515101" cy="1851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lvl="0" indent="-609600">
              <a:lnSpc>
                <a:spcPct val="90000"/>
              </a:lnSpc>
              <a:spcBef>
                <a:spcPts val="1000"/>
              </a:spcBef>
            </a:pPr>
            <a:r>
              <a:rPr lang="zh-CN" altLang="en-US" dirty="0">
                <a:solidFill>
                  <a:prstClr val="black"/>
                </a:solidFill>
                <a:latin typeface="+mn-ea"/>
              </a:rPr>
              <a:t>给定文法： </a:t>
            </a:r>
            <a:r>
              <a:rPr lang="en-US" altLang="zh-CN" dirty="0">
                <a:solidFill>
                  <a:prstClr val="black"/>
                </a:solidFill>
                <a:latin typeface="+mn-ea"/>
              </a:rPr>
              <a:t>E∷</a:t>
            </a:r>
            <a:r>
              <a:rPr lang="zh-CN" altLang="en-US" dirty="0">
                <a:solidFill>
                  <a:prstClr val="black"/>
                </a:solidFill>
                <a:latin typeface="+mn-ea"/>
              </a:rPr>
              <a:t>＝</a:t>
            </a:r>
            <a:r>
              <a:rPr lang="en-US" altLang="zh-CN" dirty="0">
                <a:solidFill>
                  <a:prstClr val="black"/>
                </a:solidFill>
                <a:latin typeface="+mn-ea"/>
              </a:rPr>
              <a:t>EE+ | EE* | a</a:t>
            </a:r>
          </a:p>
          <a:p>
            <a:pPr marL="609600" lvl="0" indent="-609600">
              <a:lnSpc>
                <a:spcPct val="90000"/>
              </a:lnSpc>
              <a:spcBef>
                <a:spcPts val="1000"/>
              </a:spcBef>
            </a:pPr>
            <a:r>
              <a:rPr lang="zh-CN" altLang="en-US" dirty="0" smtClean="0">
                <a:solidFill>
                  <a:prstClr val="black"/>
                </a:solidFill>
                <a:latin typeface="+mn-ea"/>
              </a:rPr>
              <a:t>在</a:t>
            </a:r>
            <a:r>
              <a:rPr lang="zh-CN" altLang="en-US" dirty="0">
                <a:solidFill>
                  <a:prstClr val="black"/>
                </a:solidFill>
                <a:latin typeface="+mn-ea"/>
              </a:rPr>
              <a:t>上述文法中引入新的开始符号</a:t>
            </a:r>
            <a:r>
              <a:rPr lang="en-US" altLang="zh-CN" dirty="0">
                <a:solidFill>
                  <a:prstClr val="black"/>
                </a:solidFill>
                <a:latin typeface="+mn-ea"/>
              </a:rPr>
              <a:t>E’,</a:t>
            </a:r>
            <a:r>
              <a:rPr lang="zh-CN" altLang="en-US" dirty="0">
                <a:solidFill>
                  <a:prstClr val="black"/>
                </a:solidFill>
                <a:latin typeface="+mn-ea"/>
              </a:rPr>
              <a:t>并将</a:t>
            </a:r>
            <a:r>
              <a:rPr lang="en-US" altLang="zh-CN" dirty="0">
                <a:solidFill>
                  <a:prstClr val="black"/>
                </a:solidFill>
                <a:latin typeface="+mn-ea"/>
              </a:rPr>
              <a:t>E’</a:t>
            </a:r>
            <a:r>
              <a:rPr lang="zh-CN" altLang="en-US" dirty="0">
                <a:solidFill>
                  <a:prstClr val="black"/>
                </a:solidFill>
                <a:latin typeface="+mn-ea"/>
              </a:rPr>
              <a:t>作为第</a:t>
            </a:r>
            <a:r>
              <a:rPr lang="en-US" altLang="zh-CN" dirty="0">
                <a:solidFill>
                  <a:prstClr val="black"/>
                </a:solidFill>
                <a:latin typeface="+mn-ea"/>
              </a:rPr>
              <a:t>0</a:t>
            </a:r>
            <a:r>
              <a:rPr lang="zh-CN" altLang="en-US" dirty="0">
                <a:solidFill>
                  <a:prstClr val="black"/>
                </a:solidFill>
                <a:latin typeface="+mn-ea"/>
              </a:rPr>
              <a:t>个规则</a:t>
            </a:r>
          </a:p>
          <a:p>
            <a:pPr marL="609600" lvl="0" indent="-609600">
              <a:lnSpc>
                <a:spcPct val="90000"/>
              </a:lnSpc>
              <a:spcBef>
                <a:spcPts val="1000"/>
              </a:spcBef>
            </a:pPr>
            <a:r>
              <a:rPr lang="zh-CN" altLang="en-US" dirty="0">
                <a:solidFill>
                  <a:prstClr val="black"/>
                </a:solidFill>
                <a:latin typeface="+mn-ea"/>
              </a:rPr>
              <a:t>   </a:t>
            </a:r>
            <a:r>
              <a:rPr lang="en-US" altLang="zh-CN" dirty="0" smtClean="0">
                <a:solidFill>
                  <a:prstClr val="black"/>
                </a:solidFill>
                <a:latin typeface="+mn-ea"/>
              </a:rPr>
              <a:t>r2:E</a:t>
            </a:r>
            <a:r>
              <a:rPr lang="en-US" altLang="zh-CN" dirty="0">
                <a:solidFill>
                  <a:prstClr val="black"/>
                </a:solidFill>
                <a:latin typeface="+mn-ea"/>
              </a:rPr>
              <a:t>∷=EE+   </a:t>
            </a:r>
          </a:p>
          <a:p>
            <a:pPr marL="609600" lvl="0" indent="-609600">
              <a:lnSpc>
                <a:spcPct val="90000"/>
              </a:lnSpc>
              <a:spcBef>
                <a:spcPts val="1000"/>
              </a:spcBef>
            </a:pPr>
            <a:r>
              <a:rPr lang="en-US" altLang="zh-CN" dirty="0">
                <a:solidFill>
                  <a:prstClr val="black"/>
                </a:solidFill>
                <a:latin typeface="+mn-ea"/>
              </a:rPr>
              <a:t>   </a:t>
            </a:r>
            <a:r>
              <a:rPr lang="en-US" altLang="zh-CN" dirty="0" smtClean="0">
                <a:solidFill>
                  <a:prstClr val="black"/>
                </a:solidFill>
                <a:latin typeface="+mn-ea"/>
              </a:rPr>
              <a:t>r3: </a:t>
            </a:r>
            <a:r>
              <a:rPr lang="en-US" altLang="zh-CN" dirty="0">
                <a:solidFill>
                  <a:prstClr val="black"/>
                </a:solidFill>
                <a:latin typeface="+mn-ea"/>
              </a:rPr>
              <a:t>E∷=EE*   </a:t>
            </a:r>
          </a:p>
          <a:p>
            <a:pPr marL="609600" lvl="0" indent="-609600">
              <a:lnSpc>
                <a:spcPct val="90000"/>
              </a:lnSpc>
              <a:spcBef>
                <a:spcPts val="1000"/>
              </a:spcBef>
            </a:pPr>
            <a:r>
              <a:rPr lang="en-US" altLang="zh-CN" dirty="0">
                <a:solidFill>
                  <a:prstClr val="black"/>
                </a:solidFill>
                <a:latin typeface="+mn-ea"/>
              </a:rPr>
              <a:t>   </a:t>
            </a:r>
            <a:r>
              <a:rPr lang="en-US" altLang="zh-CN" dirty="0" smtClean="0">
                <a:solidFill>
                  <a:prstClr val="black"/>
                </a:solidFill>
                <a:latin typeface="+mn-ea"/>
              </a:rPr>
              <a:t>r4: </a:t>
            </a:r>
            <a:r>
              <a:rPr lang="en-US" altLang="zh-CN" dirty="0">
                <a:solidFill>
                  <a:prstClr val="black"/>
                </a:solidFill>
                <a:latin typeface="+mn-ea"/>
              </a:rPr>
              <a:t>E∷=a</a:t>
            </a:r>
          </a:p>
        </p:txBody>
      </p:sp>
    </p:spTree>
    <p:extLst>
      <p:ext uri="{BB962C8B-B14F-4D97-AF65-F5344CB8AC3E}">
        <p14:creationId xmlns:p14="http://schemas.microsoft.com/office/powerpoint/2010/main" val="33789002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Rectangle 39"/>
          <p:cNvSpPr>
            <a:spLocks noChangeArrowheads="1"/>
          </p:cNvSpPr>
          <p:nvPr/>
        </p:nvSpPr>
        <p:spPr bwMode="auto">
          <a:xfrm>
            <a:off x="4613564" y="201814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-87180" y="3122747"/>
            <a:ext cx="6705511" cy="2926213"/>
            <a:chOff x="1800" y="3782"/>
            <a:chExt cx="10080" cy="4992"/>
          </a:xfrm>
        </p:grpSpPr>
        <p:sp>
          <p:nvSpPr>
            <p:cNvPr id="6" name="AutoShape 38"/>
            <p:cNvSpPr>
              <a:spLocks noChangeAspect="1" noChangeArrowheads="1" noTextEdit="1"/>
            </p:cNvSpPr>
            <p:nvPr/>
          </p:nvSpPr>
          <p:spPr bwMode="auto">
            <a:xfrm>
              <a:off x="1800" y="3782"/>
              <a:ext cx="10080" cy="4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Text Box 37"/>
            <p:cNvSpPr txBox="1">
              <a:spLocks noChangeArrowheads="1"/>
            </p:cNvSpPr>
            <p:nvPr/>
          </p:nvSpPr>
          <p:spPr bwMode="auto">
            <a:xfrm>
              <a:off x="1981" y="6435"/>
              <a:ext cx="1979" cy="14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indent="2746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274638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0" lang="pt-BR" altLang="zh-CN" sz="10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r>
                <a:rPr kumimoji="0" lang="zh-CN" altLang="pt-B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：</a:t>
              </a:r>
              <a:r>
                <a:rPr kumimoji="0" lang="pt-BR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S’→ .E, #</a:t>
              </a:r>
              <a:endParaRPr kumimoji="0" lang="pt-BR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274638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E→ .EE+, #/a</a:t>
              </a:r>
              <a:endParaRPr kumimoji="0" lang="pt-BR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274638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E→ .EE*, #/a</a:t>
              </a:r>
              <a:endParaRPr kumimoji="0" lang="pt-BR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274638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E→</a:t>
              </a: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.a, #/a</a:t>
              </a:r>
              <a:r>
                <a:rPr kumimoji="0" lang="pt-BR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endPara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Text Box 36"/>
            <p:cNvSpPr txBox="1">
              <a:spLocks noChangeArrowheads="1"/>
            </p:cNvSpPr>
            <p:nvPr/>
          </p:nvSpPr>
          <p:spPr bwMode="auto">
            <a:xfrm>
              <a:off x="2160" y="3782"/>
              <a:ext cx="2160" cy="20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indent="2746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274638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0" lang="pt-BR" altLang="zh-CN" sz="10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kumimoji="0" lang="zh-CN" altLang="pt-B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：</a:t>
              </a:r>
              <a:r>
                <a:rPr kumimoji="0" lang="pt-BR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S’→ E . , #</a:t>
              </a:r>
              <a:endParaRPr kumimoji="0" lang="pt-BR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274638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E→ E .E+, #/a</a:t>
              </a:r>
              <a:endParaRPr kumimoji="0" lang="pt-BR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274638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E→ E .E*, #/a</a:t>
              </a:r>
              <a:endParaRPr kumimoji="0" lang="pt-BR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274638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E→ .EE+, +/a/*</a:t>
              </a:r>
              <a:endParaRPr kumimoji="0" lang="pt-BR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274638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E→ .EE*, */a/+</a:t>
              </a:r>
              <a:endParaRPr kumimoji="0" lang="pt-BR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274638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E→ .a, +/*/a  </a:t>
              </a:r>
              <a:endParaRPr kumimoji="0" lang="pt-BR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274638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endPara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Text Box 35"/>
            <p:cNvSpPr txBox="1">
              <a:spLocks noChangeArrowheads="1"/>
            </p:cNvSpPr>
            <p:nvPr/>
          </p:nvSpPr>
          <p:spPr bwMode="auto">
            <a:xfrm>
              <a:off x="5220" y="3938"/>
              <a:ext cx="180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10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: E→a . , a/+/*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Text Box 34"/>
            <p:cNvSpPr txBox="1">
              <a:spLocks noChangeArrowheads="1"/>
            </p:cNvSpPr>
            <p:nvPr/>
          </p:nvSpPr>
          <p:spPr bwMode="auto">
            <a:xfrm>
              <a:off x="9900" y="5966"/>
              <a:ext cx="198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10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</a:t>
              </a: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: E→EE+ . , a/+/*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Line 33"/>
            <p:cNvSpPr>
              <a:spLocks noChangeShapeType="1"/>
            </p:cNvSpPr>
            <p:nvPr/>
          </p:nvSpPr>
          <p:spPr bwMode="auto">
            <a:xfrm flipV="1">
              <a:off x="3060" y="5810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Text Box 32"/>
            <p:cNvSpPr txBox="1">
              <a:spLocks noChangeArrowheads="1"/>
            </p:cNvSpPr>
            <p:nvPr/>
          </p:nvSpPr>
          <p:spPr bwMode="auto">
            <a:xfrm>
              <a:off x="3060" y="5810"/>
              <a:ext cx="540" cy="4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Text Box 31"/>
            <p:cNvSpPr txBox="1">
              <a:spLocks noChangeArrowheads="1"/>
            </p:cNvSpPr>
            <p:nvPr/>
          </p:nvSpPr>
          <p:spPr bwMode="auto">
            <a:xfrm>
              <a:off x="2160" y="8306"/>
              <a:ext cx="180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10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: E→a . , #/a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Line 30"/>
            <p:cNvSpPr>
              <a:spLocks noChangeShapeType="1"/>
            </p:cNvSpPr>
            <p:nvPr/>
          </p:nvSpPr>
          <p:spPr bwMode="auto">
            <a:xfrm>
              <a:off x="3060" y="7838"/>
              <a:ext cx="1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Text Box 29"/>
            <p:cNvSpPr txBox="1">
              <a:spLocks noChangeArrowheads="1"/>
            </p:cNvSpPr>
            <p:nvPr/>
          </p:nvSpPr>
          <p:spPr bwMode="auto">
            <a:xfrm>
              <a:off x="3060" y="7838"/>
              <a:ext cx="540" cy="4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Text Box 28"/>
            <p:cNvSpPr txBox="1">
              <a:spLocks noChangeArrowheads="1"/>
            </p:cNvSpPr>
            <p:nvPr/>
          </p:nvSpPr>
          <p:spPr bwMode="auto">
            <a:xfrm>
              <a:off x="5040" y="5186"/>
              <a:ext cx="1980" cy="26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indent="2746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274638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10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r>
                <a: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：</a:t>
              </a:r>
              <a:endParaRPr kumimoji="0" lang="zh-CN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274638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E→ EE .+, #/a</a:t>
              </a:r>
              <a:endParaRPr kumimoji="0" lang="en-US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274638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E→ EE .*, #/a</a:t>
              </a:r>
              <a:endParaRPr kumimoji="0" lang="en-US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274638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E→ E .E+, +/a/*</a:t>
              </a:r>
              <a:endParaRPr kumimoji="0" lang="pt-BR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274638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E→ E .E*, +/a/*</a:t>
              </a:r>
              <a:endParaRPr kumimoji="0" lang="pt-BR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274638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E→ .EE+, +/a/*</a:t>
              </a:r>
              <a:endParaRPr kumimoji="0" lang="pt-BR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274638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E→ .EE*, +/a/*</a:t>
              </a:r>
              <a:endParaRPr kumimoji="0" lang="pt-BR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274638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E→ .a , +/*/a  </a:t>
              </a:r>
              <a:endParaRPr kumimoji="0" lang="pt-BR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274638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endPara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Text Box 27"/>
            <p:cNvSpPr txBox="1">
              <a:spLocks noChangeArrowheads="1"/>
            </p:cNvSpPr>
            <p:nvPr/>
          </p:nvSpPr>
          <p:spPr bwMode="auto">
            <a:xfrm>
              <a:off x="9900" y="6902"/>
              <a:ext cx="198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10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9</a:t>
              </a: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: E→EE* . , a/+/*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auto">
            <a:xfrm>
              <a:off x="4320" y="4250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Text Box 25"/>
            <p:cNvSpPr txBox="1">
              <a:spLocks noChangeArrowheads="1"/>
            </p:cNvSpPr>
            <p:nvPr/>
          </p:nvSpPr>
          <p:spPr bwMode="auto">
            <a:xfrm>
              <a:off x="4500" y="3782"/>
              <a:ext cx="540" cy="4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Line 24"/>
            <p:cNvSpPr>
              <a:spLocks noChangeShapeType="1"/>
            </p:cNvSpPr>
            <p:nvPr/>
          </p:nvSpPr>
          <p:spPr bwMode="auto">
            <a:xfrm>
              <a:off x="4320" y="5498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Text Box 23"/>
            <p:cNvSpPr txBox="1">
              <a:spLocks noChangeArrowheads="1"/>
            </p:cNvSpPr>
            <p:nvPr/>
          </p:nvSpPr>
          <p:spPr bwMode="auto">
            <a:xfrm>
              <a:off x="4500" y="5186"/>
              <a:ext cx="540" cy="4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V="1">
              <a:off x="6300" y="4406"/>
              <a:ext cx="0" cy="7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6300" y="4562"/>
              <a:ext cx="540" cy="4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7560" y="4718"/>
              <a:ext cx="1980" cy="26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indent="2746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274638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10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r>
                <a: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：</a:t>
              </a:r>
              <a:endParaRPr kumimoji="0" lang="zh-CN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274638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E→ EE .+, a/+/*</a:t>
              </a:r>
              <a:endParaRPr kumimoji="0" lang="en-US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274638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E→ EE .*, a/+/*</a:t>
              </a:r>
              <a:endParaRPr kumimoji="0" lang="en-US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274638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E→ E .E+, a/+/*</a:t>
              </a:r>
              <a:endParaRPr kumimoji="0" lang="pt-BR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274638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E→ E .E*, a/+/*</a:t>
              </a:r>
              <a:endParaRPr kumimoji="0" lang="pt-BR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274638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E→ .EE+, a/+/*</a:t>
              </a:r>
              <a:endParaRPr kumimoji="0" lang="pt-BR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274638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E→ .EE*, a/+/*</a:t>
              </a:r>
              <a:endParaRPr kumimoji="0" lang="pt-BR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274638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E→ .a , +/*/a  </a:t>
              </a:r>
              <a:endParaRPr kumimoji="0" lang="pt-BR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274638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endPara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Line 19"/>
            <p:cNvSpPr>
              <a:spLocks noChangeShapeType="1"/>
            </p:cNvSpPr>
            <p:nvPr/>
          </p:nvSpPr>
          <p:spPr bwMode="auto">
            <a:xfrm>
              <a:off x="9540" y="6122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Text Box 18"/>
            <p:cNvSpPr txBox="1">
              <a:spLocks noChangeArrowheads="1"/>
            </p:cNvSpPr>
            <p:nvPr/>
          </p:nvSpPr>
          <p:spPr bwMode="auto">
            <a:xfrm>
              <a:off x="9540" y="5810"/>
              <a:ext cx="540" cy="4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+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Line 17"/>
            <p:cNvSpPr>
              <a:spLocks noChangeShapeType="1"/>
            </p:cNvSpPr>
            <p:nvPr/>
          </p:nvSpPr>
          <p:spPr bwMode="auto">
            <a:xfrm>
              <a:off x="9540" y="7213"/>
              <a:ext cx="3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Text Box 16"/>
            <p:cNvSpPr txBox="1">
              <a:spLocks noChangeArrowheads="1"/>
            </p:cNvSpPr>
            <p:nvPr/>
          </p:nvSpPr>
          <p:spPr bwMode="auto">
            <a:xfrm>
              <a:off x="9540" y="6902"/>
              <a:ext cx="540" cy="4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*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>
              <a:off x="7020" y="6278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Text Box 14"/>
            <p:cNvSpPr txBox="1">
              <a:spLocks noChangeArrowheads="1"/>
            </p:cNvSpPr>
            <p:nvPr/>
          </p:nvSpPr>
          <p:spPr bwMode="auto">
            <a:xfrm>
              <a:off x="7020" y="5966"/>
              <a:ext cx="540" cy="4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31" name="Group 11"/>
            <p:cNvGrpSpPr>
              <a:grpSpLocks/>
            </p:cNvGrpSpPr>
            <p:nvPr/>
          </p:nvGrpSpPr>
          <p:grpSpPr bwMode="auto">
            <a:xfrm>
              <a:off x="7020" y="4094"/>
              <a:ext cx="1080" cy="624"/>
              <a:chOff x="7020" y="4094"/>
              <a:chExt cx="1080" cy="624"/>
            </a:xfrm>
          </p:grpSpPr>
          <p:sp>
            <p:nvSpPr>
              <p:cNvPr id="41" name="Line 13"/>
              <p:cNvSpPr>
                <a:spLocks noChangeShapeType="1"/>
              </p:cNvSpPr>
              <p:nvPr/>
            </p:nvSpPr>
            <p:spPr bwMode="auto">
              <a:xfrm>
                <a:off x="7020" y="4094"/>
                <a:ext cx="10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Line 12"/>
              <p:cNvSpPr>
                <a:spLocks noChangeShapeType="1"/>
              </p:cNvSpPr>
              <p:nvPr/>
            </p:nvSpPr>
            <p:spPr bwMode="auto">
              <a:xfrm>
                <a:off x="8100" y="4094"/>
                <a:ext cx="0" cy="6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2" name="Text Box 10"/>
            <p:cNvSpPr txBox="1">
              <a:spLocks noChangeArrowheads="1"/>
            </p:cNvSpPr>
            <p:nvPr/>
          </p:nvSpPr>
          <p:spPr bwMode="auto">
            <a:xfrm>
              <a:off x="8100" y="4094"/>
              <a:ext cx="540" cy="4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Freeform 9"/>
            <p:cNvSpPr>
              <a:spLocks/>
            </p:cNvSpPr>
            <p:nvPr/>
          </p:nvSpPr>
          <p:spPr bwMode="auto">
            <a:xfrm>
              <a:off x="8760" y="4354"/>
              <a:ext cx="600" cy="364"/>
            </a:xfrm>
            <a:custGeom>
              <a:avLst/>
              <a:gdLst>
                <a:gd name="T0" fmla="*/ 60 w 600"/>
                <a:gd name="T1" fmla="*/ 364 h 364"/>
                <a:gd name="T2" fmla="*/ 60 w 600"/>
                <a:gd name="T3" fmla="*/ 52 h 364"/>
                <a:gd name="T4" fmla="*/ 420 w 600"/>
                <a:gd name="T5" fmla="*/ 52 h 364"/>
                <a:gd name="T6" fmla="*/ 600 w 600"/>
                <a:gd name="T7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0" h="364">
                  <a:moveTo>
                    <a:pt x="60" y="364"/>
                  </a:moveTo>
                  <a:cubicBezTo>
                    <a:pt x="30" y="234"/>
                    <a:pt x="0" y="104"/>
                    <a:pt x="60" y="52"/>
                  </a:cubicBezTo>
                  <a:cubicBezTo>
                    <a:pt x="120" y="0"/>
                    <a:pt x="330" y="0"/>
                    <a:pt x="420" y="52"/>
                  </a:cubicBezTo>
                  <a:cubicBezTo>
                    <a:pt x="510" y="104"/>
                    <a:pt x="555" y="234"/>
                    <a:pt x="600" y="364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Text Box 8"/>
            <p:cNvSpPr txBox="1">
              <a:spLocks noChangeArrowheads="1"/>
            </p:cNvSpPr>
            <p:nvPr/>
          </p:nvSpPr>
          <p:spPr bwMode="auto">
            <a:xfrm>
              <a:off x="9180" y="4094"/>
              <a:ext cx="540" cy="4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Text Box 7"/>
            <p:cNvSpPr txBox="1">
              <a:spLocks noChangeArrowheads="1"/>
            </p:cNvSpPr>
            <p:nvPr/>
          </p:nvSpPr>
          <p:spPr bwMode="auto">
            <a:xfrm>
              <a:off x="8100" y="7526"/>
              <a:ext cx="198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10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: E→EE+ . , #/a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Text Box 6"/>
            <p:cNvSpPr txBox="1">
              <a:spLocks noChangeArrowheads="1"/>
            </p:cNvSpPr>
            <p:nvPr/>
          </p:nvSpPr>
          <p:spPr bwMode="auto">
            <a:xfrm>
              <a:off x="5040" y="8306"/>
              <a:ext cx="198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10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</a:t>
              </a: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: E→EE* . , #/a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Line 5"/>
            <p:cNvSpPr>
              <a:spLocks noChangeShapeType="1"/>
            </p:cNvSpPr>
            <p:nvPr/>
          </p:nvSpPr>
          <p:spPr bwMode="auto">
            <a:xfrm>
              <a:off x="5760" y="7838"/>
              <a:ext cx="1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Text Box 4"/>
            <p:cNvSpPr txBox="1">
              <a:spLocks noChangeArrowheads="1"/>
            </p:cNvSpPr>
            <p:nvPr/>
          </p:nvSpPr>
          <p:spPr bwMode="auto">
            <a:xfrm>
              <a:off x="5760" y="7838"/>
              <a:ext cx="540" cy="4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*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Line 3"/>
            <p:cNvSpPr>
              <a:spLocks noChangeShapeType="1"/>
            </p:cNvSpPr>
            <p:nvPr/>
          </p:nvSpPr>
          <p:spPr bwMode="auto">
            <a:xfrm>
              <a:off x="7020" y="7682"/>
              <a:ext cx="10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Text Box 2"/>
            <p:cNvSpPr txBox="1">
              <a:spLocks noChangeArrowheads="1"/>
            </p:cNvSpPr>
            <p:nvPr/>
          </p:nvSpPr>
          <p:spPr bwMode="auto">
            <a:xfrm>
              <a:off x="7380" y="7526"/>
              <a:ext cx="540" cy="4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+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43" name="矩形 42"/>
          <p:cNvSpPr/>
          <p:nvPr/>
        </p:nvSpPr>
        <p:spPr>
          <a:xfrm>
            <a:off x="536863" y="986479"/>
            <a:ext cx="6515101" cy="1851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lvl="0" indent="-609600">
              <a:lnSpc>
                <a:spcPct val="90000"/>
              </a:lnSpc>
              <a:spcBef>
                <a:spcPts val="1000"/>
              </a:spcBef>
            </a:pPr>
            <a:r>
              <a:rPr lang="zh-CN" altLang="en-US" dirty="0">
                <a:solidFill>
                  <a:prstClr val="black"/>
                </a:solidFill>
                <a:latin typeface="+mn-ea"/>
              </a:rPr>
              <a:t>给定文法： </a:t>
            </a:r>
            <a:r>
              <a:rPr lang="en-US" altLang="zh-CN" dirty="0">
                <a:solidFill>
                  <a:prstClr val="black"/>
                </a:solidFill>
                <a:latin typeface="+mn-ea"/>
              </a:rPr>
              <a:t>E∷</a:t>
            </a:r>
            <a:r>
              <a:rPr lang="zh-CN" altLang="en-US" dirty="0">
                <a:solidFill>
                  <a:prstClr val="black"/>
                </a:solidFill>
                <a:latin typeface="+mn-ea"/>
              </a:rPr>
              <a:t>＝</a:t>
            </a:r>
            <a:r>
              <a:rPr lang="en-US" altLang="zh-CN" dirty="0">
                <a:solidFill>
                  <a:prstClr val="black"/>
                </a:solidFill>
                <a:latin typeface="+mn-ea"/>
              </a:rPr>
              <a:t>EE+ | EE* | a</a:t>
            </a:r>
          </a:p>
          <a:p>
            <a:pPr marL="609600" lvl="0" indent="-609600">
              <a:lnSpc>
                <a:spcPct val="90000"/>
              </a:lnSpc>
              <a:spcBef>
                <a:spcPts val="1000"/>
              </a:spcBef>
            </a:pPr>
            <a:r>
              <a:rPr lang="zh-CN" altLang="en-US" dirty="0" smtClean="0">
                <a:solidFill>
                  <a:prstClr val="black"/>
                </a:solidFill>
                <a:latin typeface="+mn-ea"/>
              </a:rPr>
              <a:t>在</a:t>
            </a:r>
            <a:r>
              <a:rPr lang="zh-CN" altLang="en-US" dirty="0">
                <a:solidFill>
                  <a:prstClr val="black"/>
                </a:solidFill>
                <a:latin typeface="+mn-ea"/>
              </a:rPr>
              <a:t>上述文法中引入新的开始符号</a:t>
            </a:r>
            <a:r>
              <a:rPr lang="en-US" altLang="zh-CN" dirty="0">
                <a:solidFill>
                  <a:prstClr val="black"/>
                </a:solidFill>
                <a:latin typeface="+mn-ea"/>
              </a:rPr>
              <a:t>E’,</a:t>
            </a:r>
            <a:r>
              <a:rPr lang="zh-CN" altLang="en-US" dirty="0">
                <a:solidFill>
                  <a:prstClr val="black"/>
                </a:solidFill>
                <a:latin typeface="+mn-ea"/>
              </a:rPr>
              <a:t>并将</a:t>
            </a:r>
            <a:r>
              <a:rPr lang="en-US" altLang="zh-CN" dirty="0">
                <a:solidFill>
                  <a:prstClr val="black"/>
                </a:solidFill>
                <a:latin typeface="+mn-ea"/>
              </a:rPr>
              <a:t>E’</a:t>
            </a:r>
            <a:r>
              <a:rPr lang="zh-CN" altLang="en-US" dirty="0">
                <a:solidFill>
                  <a:prstClr val="black"/>
                </a:solidFill>
                <a:latin typeface="+mn-ea"/>
              </a:rPr>
              <a:t>作为第</a:t>
            </a:r>
            <a:r>
              <a:rPr lang="en-US" altLang="zh-CN" dirty="0">
                <a:solidFill>
                  <a:prstClr val="black"/>
                </a:solidFill>
                <a:latin typeface="+mn-ea"/>
              </a:rPr>
              <a:t>0</a:t>
            </a:r>
            <a:r>
              <a:rPr lang="zh-CN" altLang="en-US" dirty="0">
                <a:solidFill>
                  <a:prstClr val="black"/>
                </a:solidFill>
                <a:latin typeface="+mn-ea"/>
              </a:rPr>
              <a:t>个规则</a:t>
            </a:r>
          </a:p>
          <a:p>
            <a:pPr marL="609600" lvl="0" indent="-609600">
              <a:lnSpc>
                <a:spcPct val="90000"/>
              </a:lnSpc>
              <a:spcBef>
                <a:spcPts val="1000"/>
              </a:spcBef>
            </a:pPr>
            <a:r>
              <a:rPr lang="zh-CN" altLang="en-US" dirty="0">
                <a:solidFill>
                  <a:prstClr val="black"/>
                </a:solidFill>
                <a:latin typeface="+mn-ea"/>
              </a:rPr>
              <a:t>   </a:t>
            </a:r>
            <a:r>
              <a:rPr lang="en-US" altLang="zh-CN" dirty="0" smtClean="0">
                <a:solidFill>
                  <a:prstClr val="black"/>
                </a:solidFill>
                <a:latin typeface="+mn-ea"/>
              </a:rPr>
              <a:t>r2:E</a:t>
            </a:r>
            <a:r>
              <a:rPr lang="en-US" altLang="zh-CN" dirty="0">
                <a:solidFill>
                  <a:prstClr val="black"/>
                </a:solidFill>
                <a:latin typeface="+mn-ea"/>
              </a:rPr>
              <a:t>∷=EE+   </a:t>
            </a:r>
          </a:p>
          <a:p>
            <a:pPr marL="609600" lvl="0" indent="-609600">
              <a:lnSpc>
                <a:spcPct val="90000"/>
              </a:lnSpc>
              <a:spcBef>
                <a:spcPts val="1000"/>
              </a:spcBef>
            </a:pPr>
            <a:r>
              <a:rPr lang="en-US" altLang="zh-CN" dirty="0">
                <a:solidFill>
                  <a:prstClr val="black"/>
                </a:solidFill>
                <a:latin typeface="+mn-ea"/>
              </a:rPr>
              <a:t>   </a:t>
            </a:r>
            <a:r>
              <a:rPr lang="en-US" altLang="zh-CN" dirty="0" smtClean="0">
                <a:solidFill>
                  <a:prstClr val="black"/>
                </a:solidFill>
                <a:latin typeface="+mn-ea"/>
              </a:rPr>
              <a:t>r3: </a:t>
            </a:r>
            <a:r>
              <a:rPr lang="en-US" altLang="zh-CN" dirty="0">
                <a:solidFill>
                  <a:prstClr val="black"/>
                </a:solidFill>
                <a:latin typeface="+mn-ea"/>
              </a:rPr>
              <a:t>E∷=EE*   </a:t>
            </a:r>
          </a:p>
          <a:p>
            <a:pPr marL="609600" lvl="0" indent="-609600">
              <a:lnSpc>
                <a:spcPct val="90000"/>
              </a:lnSpc>
              <a:spcBef>
                <a:spcPts val="1000"/>
              </a:spcBef>
            </a:pPr>
            <a:r>
              <a:rPr lang="en-US" altLang="zh-CN" dirty="0">
                <a:solidFill>
                  <a:prstClr val="black"/>
                </a:solidFill>
                <a:latin typeface="+mn-ea"/>
              </a:rPr>
              <a:t>   </a:t>
            </a:r>
            <a:r>
              <a:rPr lang="en-US" altLang="zh-CN" dirty="0" smtClean="0">
                <a:solidFill>
                  <a:prstClr val="black"/>
                </a:solidFill>
                <a:latin typeface="+mn-ea"/>
              </a:rPr>
              <a:t>r4: </a:t>
            </a:r>
            <a:r>
              <a:rPr lang="en-US" altLang="zh-CN" dirty="0">
                <a:solidFill>
                  <a:prstClr val="black"/>
                </a:solidFill>
                <a:latin typeface="+mn-ea"/>
              </a:rPr>
              <a:t>E∷=a</a:t>
            </a: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7036" y="1513507"/>
            <a:ext cx="4858699" cy="358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73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标题 6">
            <a:extLst>
              <a:ext uri="{FF2B5EF4-FFF2-40B4-BE49-F238E27FC236}">
                <a16:creationId xmlns:a16="http://schemas.microsoft.com/office/drawing/2014/main" id="{ACC726FA-642D-435F-A4FB-7AB6126C1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12" y="163246"/>
            <a:ext cx="9339094" cy="540000"/>
          </a:xfrm>
        </p:spPr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第四章作业答案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37309" y="1120339"/>
            <a:ext cx="858981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给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出如下文法：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G1[S]: S∷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aSbS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|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| c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G2[S]: S∷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aAa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|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aBb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A∷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    B∷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G3[S]: S∷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aAa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|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aBb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A∷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    B∷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G4[S]: S∷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aAa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|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aBb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bBa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A∷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    B∷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证明二义性文法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G1[S]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LR(0)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文法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证明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：构造其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LR(0)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项目集：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I0: S</a:t>
            </a:r>
            <a:r>
              <a:rPr lang="en-US" altLang="zh-CN" b="1" dirty="0">
                <a:ea typeface="华文楷体" panose="02010600040101010101" pitchFamily="2" charset="-122"/>
              </a:rPr>
              <a:t>’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-&gt;</a:t>
            </a:r>
            <a:r>
              <a:rPr lang="en-US" altLang="zh-CN" b="1" dirty="0">
                <a:ea typeface="华文楷体" panose="02010600040101010101" pitchFamily="2" charset="-122"/>
              </a:rPr>
              <a:t>•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S		S-&gt;</a:t>
            </a:r>
            <a:r>
              <a:rPr lang="en-US" altLang="zh-CN" b="1" dirty="0">
                <a:ea typeface="华文楷体" panose="02010600040101010101" pitchFamily="2" charset="-122"/>
              </a:rPr>
              <a:t>•</a:t>
            </a:r>
            <a:r>
              <a:rPr lang="en-US" altLang="zh-CN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aSbS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		S-&gt;</a:t>
            </a:r>
            <a:r>
              <a:rPr lang="en-US" altLang="zh-CN" b="1" dirty="0">
                <a:ea typeface="华文楷体" panose="02010600040101010101" pitchFamily="2" charset="-122"/>
              </a:rPr>
              <a:t>•</a:t>
            </a:r>
            <a:r>
              <a:rPr lang="en-US" altLang="zh-CN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aS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	S-&gt;</a:t>
            </a:r>
            <a:r>
              <a:rPr lang="en-US" altLang="zh-CN" b="1" dirty="0">
                <a:ea typeface="华文楷体" panose="02010600040101010101" pitchFamily="2" charset="-122"/>
              </a:rPr>
              <a:t>•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I1: S-&gt;</a:t>
            </a:r>
            <a:r>
              <a:rPr lang="en-US" altLang="zh-CN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en-US" altLang="zh-CN" b="1" dirty="0" err="1">
                <a:ea typeface="华文楷体" panose="02010600040101010101" pitchFamily="2" charset="-122"/>
              </a:rPr>
              <a:t>•</a:t>
            </a:r>
            <a:r>
              <a:rPr lang="en-US" altLang="zh-CN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SbS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	S-&gt;</a:t>
            </a:r>
            <a:r>
              <a:rPr lang="en-US" altLang="zh-CN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en-US" altLang="zh-CN" b="1" dirty="0" err="1">
                <a:ea typeface="华文楷体" panose="02010600040101010101" pitchFamily="2" charset="-122"/>
              </a:rPr>
              <a:t>•</a:t>
            </a:r>
            <a:r>
              <a:rPr lang="en-US" altLang="zh-CN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		S-&gt;</a:t>
            </a:r>
            <a:r>
              <a:rPr lang="en-US" altLang="zh-CN" b="1" dirty="0">
                <a:ea typeface="华文楷体" panose="02010600040101010101" pitchFamily="2" charset="-122"/>
              </a:rPr>
              <a:t>•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	S-&gt;</a:t>
            </a:r>
            <a:r>
              <a:rPr lang="en-US" altLang="zh-CN" b="1" dirty="0">
                <a:ea typeface="华文楷体" panose="02010600040101010101" pitchFamily="2" charset="-122"/>
              </a:rPr>
              <a:t>•</a:t>
            </a:r>
            <a:r>
              <a:rPr lang="en-US" altLang="zh-CN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aSbS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		S-&gt;</a:t>
            </a:r>
            <a:r>
              <a:rPr lang="en-US" altLang="zh-CN" b="1" dirty="0">
                <a:ea typeface="华文楷体" panose="02010600040101010101" pitchFamily="2" charset="-122"/>
              </a:rPr>
              <a:t>•</a:t>
            </a:r>
            <a:r>
              <a:rPr lang="en-US" altLang="zh-CN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aS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I2: S-&gt;</a:t>
            </a:r>
            <a:r>
              <a:rPr lang="en-US" altLang="zh-CN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aS</a:t>
            </a:r>
            <a:r>
              <a:rPr lang="en-US" altLang="zh-CN" b="1" dirty="0" err="1">
                <a:ea typeface="华文楷体" panose="02010600040101010101" pitchFamily="2" charset="-122"/>
              </a:rPr>
              <a:t>•</a:t>
            </a:r>
            <a:r>
              <a:rPr lang="en-US" altLang="zh-CN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bS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	S-&gt;</a:t>
            </a:r>
            <a:r>
              <a:rPr lang="en-US" altLang="zh-CN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aS</a:t>
            </a:r>
            <a:r>
              <a:rPr lang="en-US" altLang="zh-CN" b="1" dirty="0">
                <a:ea typeface="华文楷体" panose="02010600040101010101" pitchFamily="2" charset="-122"/>
              </a:rPr>
              <a:t>•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因为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I2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中出现了</a:t>
            </a:r>
            <a:r>
              <a:rPr lang="zh-CN" altLang="en-US" b="1" dirty="0">
                <a:ea typeface="华文楷体" panose="02010600040101010101" pitchFamily="2" charset="-122"/>
              </a:rPr>
              <a:t>“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移进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归约</a:t>
            </a:r>
            <a:r>
              <a:rPr lang="zh-CN" altLang="en-US" b="1" dirty="0">
                <a:ea typeface="华文楷体" panose="02010600040101010101" pitchFamily="2" charset="-122"/>
              </a:rPr>
              <a:t>”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冲突，因此不是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LR(0)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文法；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38447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标题 6">
            <a:extLst>
              <a:ext uri="{FF2B5EF4-FFF2-40B4-BE49-F238E27FC236}">
                <a16:creationId xmlns:a16="http://schemas.microsoft.com/office/drawing/2014/main" id="{ACC726FA-642D-435F-A4FB-7AB6126C1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12" y="163246"/>
            <a:ext cx="9339094" cy="540000"/>
          </a:xfrm>
        </p:spPr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第四章作业答案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37309" y="1120339"/>
            <a:ext cx="858981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给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出如下文法：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G1[S]: S∷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aSbS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|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| c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G2[S]: S∷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aAa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|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aBb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A∷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    B∷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G3[S]: S∷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aAa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|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aBb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A∷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    B∷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G4[S]: S∷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aAa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|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aBb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bBa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A∷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    B∷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证明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G2[S]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SLR(1)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文法但不是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LR(0)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文法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构造其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LR(0)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项目集：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I0: S</a:t>
            </a:r>
            <a:r>
              <a:rPr lang="en-US" altLang="zh-CN" b="1" dirty="0">
                <a:ea typeface="华文楷体" panose="02010600040101010101" pitchFamily="2" charset="-122"/>
              </a:rPr>
              <a:t>’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-&gt;</a:t>
            </a:r>
            <a:r>
              <a:rPr lang="en-US" altLang="zh-CN" b="1" dirty="0">
                <a:ea typeface="华文楷体" panose="02010600040101010101" pitchFamily="2" charset="-122"/>
              </a:rPr>
              <a:t>•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S		S-&gt;</a:t>
            </a:r>
            <a:r>
              <a:rPr lang="en-US" altLang="zh-CN" b="1" dirty="0">
                <a:ea typeface="华文楷体" panose="02010600040101010101" pitchFamily="2" charset="-122"/>
              </a:rPr>
              <a:t>•</a:t>
            </a:r>
            <a:r>
              <a:rPr lang="en-US" altLang="zh-CN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aAa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		S-&gt;</a:t>
            </a:r>
            <a:r>
              <a:rPr lang="en-US" altLang="zh-CN" b="1" dirty="0">
                <a:ea typeface="华文楷体" panose="02010600040101010101" pitchFamily="2" charset="-122"/>
              </a:rPr>
              <a:t>•</a:t>
            </a:r>
            <a:r>
              <a:rPr lang="en-US" altLang="zh-CN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aBb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I1: S</a:t>
            </a:r>
            <a:r>
              <a:rPr lang="en-US" altLang="zh-CN" b="1" dirty="0">
                <a:ea typeface="华文楷体" panose="02010600040101010101" pitchFamily="2" charset="-122"/>
              </a:rPr>
              <a:t>’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-&gt;S</a:t>
            </a:r>
            <a:r>
              <a:rPr lang="en-US" altLang="zh-CN" b="1" dirty="0">
                <a:ea typeface="华文楷体" panose="02010600040101010101" pitchFamily="2" charset="-122"/>
              </a:rPr>
              <a:t>•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I2: S-&gt;</a:t>
            </a:r>
            <a:r>
              <a:rPr lang="en-US" altLang="zh-CN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en-US" altLang="zh-CN" b="1" dirty="0" err="1">
                <a:ea typeface="华文楷体" panose="02010600040101010101" pitchFamily="2" charset="-122"/>
              </a:rPr>
              <a:t>•</a:t>
            </a:r>
            <a:r>
              <a:rPr lang="en-US" altLang="zh-CN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Aa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	S-&gt;</a:t>
            </a:r>
            <a:r>
              <a:rPr lang="en-US" altLang="zh-CN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en-US" altLang="zh-CN" b="1" dirty="0" err="1">
                <a:ea typeface="华文楷体" panose="02010600040101010101" pitchFamily="2" charset="-122"/>
              </a:rPr>
              <a:t>•</a:t>
            </a:r>
            <a:r>
              <a:rPr lang="en-US" altLang="zh-CN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Bb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		A-&gt;</a:t>
            </a:r>
            <a:r>
              <a:rPr lang="en-US" altLang="zh-CN" b="1" dirty="0">
                <a:ea typeface="华文楷体" panose="02010600040101010101" pitchFamily="2" charset="-122"/>
              </a:rPr>
              <a:t>•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x	B-&gt;</a:t>
            </a:r>
            <a:r>
              <a:rPr lang="en-US" altLang="zh-CN" b="1" dirty="0">
                <a:ea typeface="华文楷体" panose="02010600040101010101" pitchFamily="2" charset="-122"/>
              </a:rPr>
              <a:t>•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I3: S-&gt;</a:t>
            </a:r>
            <a:r>
              <a:rPr lang="en-US" altLang="zh-CN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aA</a:t>
            </a:r>
            <a:r>
              <a:rPr lang="en-US" altLang="zh-CN" b="1" dirty="0" err="1">
                <a:ea typeface="华文楷体" panose="02010600040101010101" pitchFamily="2" charset="-122"/>
              </a:rPr>
              <a:t>•</a:t>
            </a:r>
            <a:r>
              <a:rPr lang="en-US" altLang="zh-CN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I4: S-&gt;</a:t>
            </a:r>
            <a:r>
              <a:rPr lang="en-US" altLang="zh-CN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aB</a:t>
            </a:r>
            <a:r>
              <a:rPr lang="en-US" altLang="zh-CN" b="1" dirty="0" err="1">
                <a:ea typeface="华文楷体" panose="02010600040101010101" pitchFamily="2" charset="-122"/>
              </a:rPr>
              <a:t>•</a:t>
            </a:r>
            <a:r>
              <a:rPr lang="en-US" altLang="zh-CN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I5: A-&gt;x</a:t>
            </a:r>
            <a:r>
              <a:rPr lang="en-US" altLang="zh-CN" b="1" dirty="0">
                <a:ea typeface="华文楷体" panose="02010600040101010101" pitchFamily="2" charset="-122"/>
              </a:rPr>
              <a:t>•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		B-&gt;x</a:t>
            </a:r>
            <a:r>
              <a:rPr lang="en-US" altLang="zh-CN" b="1" dirty="0">
                <a:ea typeface="华文楷体" panose="02010600040101010101" pitchFamily="2" charset="-122"/>
              </a:rPr>
              <a:t>•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I6: S-&gt;</a:t>
            </a:r>
            <a:r>
              <a:rPr lang="en-US" altLang="zh-CN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aAa</a:t>
            </a:r>
            <a:r>
              <a:rPr lang="en-US" altLang="zh-CN" b="1" dirty="0">
                <a:ea typeface="华文楷体" panose="02010600040101010101" pitchFamily="2" charset="-122"/>
              </a:rPr>
              <a:t>•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I7: S-&gt;</a:t>
            </a:r>
            <a:r>
              <a:rPr lang="en-US" altLang="zh-CN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aBb</a:t>
            </a:r>
            <a:r>
              <a:rPr lang="en-US" altLang="zh-CN" b="1" dirty="0">
                <a:ea typeface="华文楷体" panose="02010600040101010101" pitchFamily="2" charset="-122"/>
              </a:rPr>
              <a:t>•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由于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I5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中出现了</a:t>
            </a:r>
            <a:r>
              <a:rPr lang="zh-CN" altLang="en-US" b="1" dirty="0">
                <a:ea typeface="华文楷体" panose="02010600040101010101" pitchFamily="2" charset="-122"/>
              </a:rPr>
              <a:t>“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归约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归约</a:t>
            </a:r>
            <a:r>
              <a:rPr lang="zh-CN" altLang="en-US" b="1" dirty="0" smtClean="0">
                <a:ea typeface="华文楷体" panose="02010600040101010101" pitchFamily="2" charset="-122"/>
              </a:rPr>
              <a:t>”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冲突，因此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G2[S]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不是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LR(0)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文法；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∵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FOLLOW(A)={a}∩FOLLOW(B)={b}=Φ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∴ACTION[</a:t>
            </a:r>
            <a:r>
              <a:rPr lang="en-US" altLang="zh-CN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a]=</a:t>
            </a:r>
            <a:r>
              <a:rPr lang="en-US" altLang="zh-CN" b="1" dirty="0">
                <a:ea typeface="华文楷体" panose="02010600040101010101" pitchFamily="2" charset="-122"/>
              </a:rPr>
              <a:t>“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用产生式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A-&gt;x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进行归约</a:t>
            </a:r>
            <a:r>
              <a:rPr lang="zh-CN" altLang="en-US" b="1" dirty="0">
                <a:ea typeface="华文楷体" panose="02010600040101010101" pitchFamily="2" charset="-122"/>
              </a:rPr>
              <a:t>”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ACTION[</a:t>
            </a:r>
            <a:r>
              <a:rPr lang="en-US" altLang="zh-CN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b]=</a:t>
            </a:r>
            <a:r>
              <a:rPr lang="en-US" altLang="zh-CN" b="1" dirty="0">
                <a:ea typeface="华文楷体" panose="02010600040101010101" pitchFamily="2" charset="-122"/>
              </a:rPr>
              <a:t>“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用产生式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B-&gt;x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进行归约</a:t>
            </a:r>
            <a:r>
              <a:rPr lang="zh-CN" altLang="en-US" b="1" dirty="0">
                <a:ea typeface="华文楷体" panose="02010600040101010101" pitchFamily="2" charset="-122"/>
              </a:rPr>
              <a:t>”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24014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标题 6">
            <a:extLst>
              <a:ext uri="{FF2B5EF4-FFF2-40B4-BE49-F238E27FC236}">
                <a16:creationId xmlns:a16="http://schemas.microsoft.com/office/drawing/2014/main" id="{ACC726FA-642D-435F-A4FB-7AB6126C1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12" y="163246"/>
            <a:ext cx="9339094" cy="540000"/>
          </a:xfrm>
        </p:spPr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第四章作业答案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37309" y="1120339"/>
            <a:ext cx="858981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给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出如下文法：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G1[S]: S∷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aSbS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|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| c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G2[S]: S∷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aAa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|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aBb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A∷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    B∷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G3[S]: S∷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aAa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|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aBb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A∷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    B∷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G4[S]: S∷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aAa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|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aBb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bBa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A∷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    B∷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证明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G3[S]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LR(1)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文法但不是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SLR(1)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文法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I0: S</a:t>
            </a:r>
            <a:r>
              <a:rPr lang="en-US" altLang="zh-CN" b="1" dirty="0">
                <a:ea typeface="华文楷体" panose="02010600040101010101" pitchFamily="2" charset="-122"/>
              </a:rPr>
              <a:t>’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-&gt;</a:t>
            </a:r>
            <a:r>
              <a:rPr lang="en-US" altLang="zh-CN" b="1" dirty="0">
                <a:ea typeface="华文楷体" panose="02010600040101010101" pitchFamily="2" charset="-122"/>
              </a:rPr>
              <a:t>•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S, #	 S-&gt;</a:t>
            </a:r>
            <a:r>
              <a:rPr lang="en-US" altLang="zh-CN" b="1" dirty="0">
                <a:ea typeface="华文楷体" panose="02010600040101010101" pitchFamily="2" charset="-122"/>
              </a:rPr>
              <a:t>•</a:t>
            </a:r>
            <a:r>
              <a:rPr lang="en-US" altLang="zh-CN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aAa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#	S-&gt;</a:t>
            </a:r>
            <a:r>
              <a:rPr lang="en-US" altLang="zh-CN" b="1" dirty="0">
                <a:ea typeface="华文楷体" panose="02010600040101010101" pitchFamily="2" charset="-122"/>
              </a:rPr>
              <a:t>•</a:t>
            </a:r>
            <a:r>
              <a:rPr lang="en-US" altLang="zh-CN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aBb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#	S-&gt;</a:t>
            </a:r>
            <a:r>
              <a:rPr lang="en-US" altLang="zh-CN" b="1" dirty="0">
                <a:ea typeface="华文楷体" panose="02010600040101010101" pitchFamily="2" charset="-122"/>
              </a:rPr>
              <a:t>•</a:t>
            </a:r>
            <a:r>
              <a:rPr lang="en-US" altLang="zh-CN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bAb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#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I1: S</a:t>
            </a:r>
            <a:r>
              <a:rPr lang="en-US" altLang="zh-CN" b="1" dirty="0">
                <a:ea typeface="华文楷体" panose="02010600040101010101" pitchFamily="2" charset="-122"/>
              </a:rPr>
              <a:t>’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-&gt;S</a:t>
            </a:r>
            <a:r>
              <a:rPr lang="en-US" altLang="zh-CN" b="1" dirty="0">
                <a:ea typeface="华文楷体" panose="02010600040101010101" pitchFamily="2" charset="-122"/>
              </a:rPr>
              <a:t>•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#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I2: S-&gt;</a:t>
            </a:r>
            <a:r>
              <a:rPr lang="en-US" altLang="zh-CN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en-US" altLang="zh-CN" b="1" dirty="0" err="1">
                <a:ea typeface="华文楷体" panose="02010600040101010101" pitchFamily="2" charset="-122"/>
              </a:rPr>
              <a:t>•</a:t>
            </a:r>
            <a:r>
              <a:rPr lang="en-US" altLang="zh-CN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Aa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#	A-&gt;</a:t>
            </a:r>
            <a:r>
              <a:rPr lang="en-US" altLang="zh-CN" b="1" dirty="0">
                <a:ea typeface="华文楷体" panose="02010600040101010101" pitchFamily="2" charset="-122"/>
              </a:rPr>
              <a:t>•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x, a 	S-&gt;</a:t>
            </a:r>
            <a:r>
              <a:rPr lang="en-US" altLang="zh-CN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en-US" altLang="zh-CN" b="1" dirty="0" err="1">
                <a:ea typeface="华文楷体" panose="02010600040101010101" pitchFamily="2" charset="-122"/>
              </a:rPr>
              <a:t>•</a:t>
            </a:r>
            <a:r>
              <a:rPr lang="en-US" altLang="zh-CN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Bb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#	B-&gt;</a:t>
            </a:r>
            <a:r>
              <a:rPr lang="en-US" altLang="zh-CN" b="1" dirty="0">
                <a:ea typeface="华文楷体" panose="02010600040101010101" pitchFamily="2" charset="-122"/>
              </a:rPr>
              <a:t>•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x, b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I3: S-&gt;</a:t>
            </a:r>
            <a:r>
              <a:rPr lang="en-US" altLang="zh-CN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en-US" altLang="zh-CN" b="1" dirty="0" err="1">
                <a:ea typeface="华文楷体" panose="02010600040101010101" pitchFamily="2" charset="-122"/>
              </a:rPr>
              <a:t>•</a:t>
            </a:r>
            <a:r>
              <a:rPr lang="en-US" altLang="zh-CN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Ab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#	A-&gt;</a:t>
            </a:r>
            <a:r>
              <a:rPr lang="en-US" altLang="zh-CN" b="1" dirty="0">
                <a:ea typeface="华文楷体" panose="02010600040101010101" pitchFamily="2" charset="-122"/>
              </a:rPr>
              <a:t>•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x, b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I4: A-&gt;x</a:t>
            </a:r>
            <a:r>
              <a:rPr lang="en-US" altLang="zh-CN" b="1" dirty="0">
                <a:ea typeface="华文楷体" panose="02010600040101010101" pitchFamily="2" charset="-122"/>
              </a:rPr>
              <a:t>•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a		B-&gt;x</a:t>
            </a:r>
            <a:r>
              <a:rPr lang="en-US" altLang="zh-CN" b="1" dirty="0">
                <a:ea typeface="华文楷体" panose="02010600040101010101" pitchFamily="2" charset="-122"/>
              </a:rPr>
              <a:t>•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b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（其余从略）</a:t>
            </a:r>
          </a:p>
          <a:p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此时由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I4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可知存在</a:t>
            </a:r>
            <a:r>
              <a:rPr lang="zh-CN" altLang="en-US" b="1" dirty="0">
                <a:ea typeface="华文楷体" panose="02010600040101010101" pitchFamily="2" charset="-122"/>
              </a:rPr>
              <a:t>“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归约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归约</a:t>
            </a:r>
            <a:r>
              <a:rPr lang="zh-CN" altLang="en-US" b="1" dirty="0">
                <a:ea typeface="华文楷体" panose="02010600040101010101" pitchFamily="2" charset="-122"/>
              </a:rPr>
              <a:t>”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冲突，且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FOLLOW(A)={</a:t>
            </a:r>
            <a:r>
              <a:rPr lang="en-US" altLang="zh-CN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a,b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}∩FOLLOW(B)={b}≠Ф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故该文法不是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SLR(1)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文法，但有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ACTION[</a:t>
            </a:r>
            <a:r>
              <a:rPr lang="en-US" altLang="zh-CN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a]=</a:t>
            </a:r>
            <a:r>
              <a:rPr lang="en-US" altLang="zh-CN" b="1" dirty="0">
                <a:ea typeface="华文楷体" panose="02010600040101010101" pitchFamily="2" charset="-122"/>
              </a:rPr>
              <a:t>“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用产生式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A-&gt;x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进行归约</a:t>
            </a:r>
            <a:r>
              <a:rPr lang="zh-CN" altLang="en-US" b="1" dirty="0">
                <a:ea typeface="华文楷体" panose="02010600040101010101" pitchFamily="2" charset="-122"/>
              </a:rPr>
              <a:t>”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ACTION[</a:t>
            </a:r>
            <a:r>
              <a:rPr lang="en-US" altLang="zh-CN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b]=</a:t>
            </a:r>
            <a:r>
              <a:rPr lang="en-US" altLang="zh-CN" b="1" dirty="0">
                <a:ea typeface="华文楷体" panose="02010600040101010101" pitchFamily="2" charset="-122"/>
              </a:rPr>
              <a:t>“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用产生式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B-&gt;x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进行归约</a:t>
            </a:r>
            <a:r>
              <a:rPr lang="zh-CN" altLang="en-US" b="1" dirty="0">
                <a:ea typeface="华文楷体" panose="02010600040101010101" pitchFamily="2" charset="-122"/>
              </a:rPr>
              <a:t>”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，所以是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LR(1)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文法。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2249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标题 6">
            <a:extLst>
              <a:ext uri="{FF2B5EF4-FFF2-40B4-BE49-F238E27FC236}">
                <a16:creationId xmlns:a16="http://schemas.microsoft.com/office/drawing/2014/main" id="{ACC726FA-642D-435F-A4FB-7AB6126C1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12" y="163246"/>
            <a:ext cx="9339094" cy="540000"/>
          </a:xfrm>
        </p:spPr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第四章作业答案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52582" y="815539"/>
            <a:ext cx="8589818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给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出如下文法：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G4[S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]: S∷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aAa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|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aBb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bBa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A∷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    B∷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证明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G4[S]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LR(1)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文法但不是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LALR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文法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I0: S</a:t>
            </a:r>
            <a:r>
              <a:rPr lang="en-US" altLang="zh-CN" b="1" dirty="0">
                <a:ea typeface="华文楷体" panose="02010600040101010101" pitchFamily="2" charset="-122"/>
              </a:rPr>
              <a:t>’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-&gt;</a:t>
            </a:r>
            <a:r>
              <a:rPr lang="en-US" altLang="zh-CN" b="1" dirty="0">
                <a:ea typeface="华文楷体" panose="02010600040101010101" pitchFamily="2" charset="-122"/>
              </a:rPr>
              <a:t>•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S, # S-&gt;</a:t>
            </a:r>
            <a:r>
              <a:rPr lang="en-US" altLang="zh-CN" b="1" dirty="0">
                <a:ea typeface="华文楷体" panose="02010600040101010101" pitchFamily="2" charset="-122"/>
              </a:rPr>
              <a:t>•</a:t>
            </a:r>
            <a:r>
              <a:rPr lang="en-US" altLang="zh-CN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aAa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#	S-&gt;</a:t>
            </a:r>
            <a:r>
              <a:rPr lang="en-US" altLang="zh-CN" b="1" dirty="0">
                <a:ea typeface="华文楷体" panose="02010600040101010101" pitchFamily="2" charset="-122"/>
              </a:rPr>
              <a:t>•</a:t>
            </a:r>
            <a:r>
              <a:rPr lang="en-US" altLang="zh-CN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aBb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#	S-&gt;</a:t>
            </a:r>
            <a:r>
              <a:rPr lang="en-US" altLang="zh-CN" b="1" dirty="0">
                <a:ea typeface="华文楷体" panose="02010600040101010101" pitchFamily="2" charset="-122"/>
              </a:rPr>
              <a:t>•</a:t>
            </a:r>
            <a:r>
              <a:rPr lang="en-US" altLang="zh-CN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bAb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#	S-&gt;</a:t>
            </a:r>
            <a:r>
              <a:rPr lang="en-US" altLang="zh-CN" b="1" dirty="0">
                <a:ea typeface="华文楷体" panose="02010600040101010101" pitchFamily="2" charset="-122"/>
              </a:rPr>
              <a:t>•</a:t>
            </a:r>
            <a:r>
              <a:rPr lang="en-US" altLang="zh-CN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bBa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#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I1: S</a:t>
            </a:r>
            <a:r>
              <a:rPr lang="en-US" altLang="zh-CN" sz="2000" b="1" dirty="0">
                <a:ea typeface="华文楷体" panose="02010600040101010101" pitchFamily="2" charset="-122"/>
              </a:rPr>
              <a:t>’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-&gt;S</a:t>
            </a:r>
            <a:r>
              <a:rPr lang="en-US" altLang="zh-CN" sz="2000" b="1" dirty="0">
                <a:ea typeface="华文楷体" panose="02010600040101010101" pitchFamily="2" charset="-122"/>
              </a:rPr>
              <a:t>•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#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I2: S-&gt;</a:t>
            </a:r>
            <a:r>
              <a:rPr lang="en-US" altLang="zh-CN" sz="20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en-US" altLang="zh-CN" sz="2000" b="1" dirty="0" err="1">
                <a:ea typeface="华文楷体" panose="02010600040101010101" pitchFamily="2" charset="-122"/>
              </a:rPr>
              <a:t>•</a:t>
            </a:r>
            <a:r>
              <a:rPr lang="en-US" altLang="zh-CN" sz="20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Aa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#	S-&gt;</a:t>
            </a:r>
            <a:r>
              <a:rPr lang="en-US" altLang="zh-CN" sz="20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en-US" altLang="zh-CN" sz="2000" b="1" dirty="0" err="1">
                <a:ea typeface="华文楷体" panose="02010600040101010101" pitchFamily="2" charset="-122"/>
              </a:rPr>
              <a:t>•</a:t>
            </a:r>
            <a:r>
              <a:rPr lang="en-US" altLang="zh-CN" sz="20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Bb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#	A-&gt;</a:t>
            </a:r>
            <a:r>
              <a:rPr lang="en-US" altLang="zh-CN" sz="2000" b="1" dirty="0">
                <a:ea typeface="华文楷体" panose="02010600040101010101" pitchFamily="2" charset="-122"/>
              </a:rPr>
              <a:t>•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x, a		B-&gt;</a:t>
            </a:r>
            <a:r>
              <a:rPr lang="en-US" altLang="zh-CN" sz="2000" b="1" dirty="0">
                <a:ea typeface="华文楷体" panose="02010600040101010101" pitchFamily="2" charset="-122"/>
              </a:rPr>
              <a:t>•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x, b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I3: S-&gt; </a:t>
            </a:r>
            <a:r>
              <a:rPr lang="en-US" altLang="zh-CN" sz="20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en-US" altLang="zh-CN" sz="2000" b="1" dirty="0" err="1">
                <a:ea typeface="华文楷体" panose="02010600040101010101" pitchFamily="2" charset="-122"/>
              </a:rPr>
              <a:t>•</a:t>
            </a:r>
            <a:r>
              <a:rPr lang="en-US" altLang="zh-CN" sz="20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Ab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#	S-&gt;</a:t>
            </a:r>
            <a:r>
              <a:rPr lang="en-US" altLang="zh-CN" sz="20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en-US" altLang="zh-CN" sz="2000" b="1" dirty="0" err="1">
                <a:ea typeface="华文楷体" panose="02010600040101010101" pitchFamily="2" charset="-122"/>
              </a:rPr>
              <a:t>•</a:t>
            </a:r>
            <a:r>
              <a:rPr lang="en-US" altLang="zh-CN" sz="20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Ba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#	A-&gt;</a:t>
            </a:r>
            <a:r>
              <a:rPr lang="en-US" altLang="zh-CN" sz="2000" b="1" dirty="0">
                <a:ea typeface="华文楷体" panose="02010600040101010101" pitchFamily="2" charset="-122"/>
              </a:rPr>
              <a:t>•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x, b		B-&gt;</a:t>
            </a:r>
            <a:r>
              <a:rPr lang="en-US" altLang="zh-CN" sz="2000" b="1" dirty="0">
                <a:ea typeface="华文楷体" panose="02010600040101010101" pitchFamily="2" charset="-122"/>
              </a:rPr>
              <a:t>•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x, a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I4: S-&gt;</a:t>
            </a:r>
            <a:r>
              <a:rPr lang="en-US" altLang="zh-CN" sz="20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aA</a:t>
            </a:r>
            <a:r>
              <a:rPr lang="en-US" altLang="zh-CN" sz="2000" b="1" dirty="0" err="1">
                <a:ea typeface="华文楷体" panose="02010600040101010101" pitchFamily="2" charset="-122"/>
              </a:rPr>
              <a:t>•</a:t>
            </a:r>
            <a:r>
              <a:rPr lang="en-US" altLang="zh-CN" sz="20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#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I5: S-&gt;</a:t>
            </a:r>
            <a:r>
              <a:rPr lang="en-US" altLang="zh-CN" sz="20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aB</a:t>
            </a:r>
            <a:r>
              <a:rPr lang="en-US" altLang="zh-CN" sz="2000" b="1" dirty="0" err="1">
                <a:ea typeface="华文楷体" panose="02010600040101010101" pitchFamily="2" charset="-122"/>
              </a:rPr>
              <a:t>•</a:t>
            </a:r>
            <a:r>
              <a:rPr lang="en-US" altLang="zh-CN" sz="20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#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I6: A-&gt;x</a:t>
            </a:r>
            <a:r>
              <a:rPr lang="en-US" altLang="zh-CN" sz="2000" b="1" dirty="0">
                <a:ea typeface="华文楷体" panose="02010600040101010101" pitchFamily="2" charset="-122"/>
              </a:rPr>
              <a:t>•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a	B-&gt;x</a:t>
            </a:r>
            <a:r>
              <a:rPr lang="en-US" altLang="zh-CN" sz="2000" b="1" dirty="0">
                <a:ea typeface="华文楷体" panose="02010600040101010101" pitchFamily="2" charset="-122"/>
              </a:rPr>
              <a:t>•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b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I7: S-&gt;</a:t>
            </a:r>
            <a:r>
              <a:rPr lang="en-US" altLang="zh-CN" sz="20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bA</a:t>
            </a:r>
            <a:r>
              <a:rPr lang="en-US" altLang="zh-CN" sz="2000" b="1" dirty="0" err="1">
                <a:ea typeface="华文楷体" panose="02010600040101010101" pitchFamily="2" charset="-122"/>
              </a:rPr>
              <a:t>•</a:t>
            </a:r>
            <a:r>
              <a:rPr lang="en-US" altLang="zh-CN" sz="20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#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I8: S-&gt;</a:t>
            </a:r>
            <a:r>
              <a:rPr lang="en-US" altLang="zh-CN" sz="20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bB</a:t>
            </a:r>
            <a:r>
              <a:rPr lang="en-US" altLang="zh-CN" sz="2000" b="1" dirty="0" err="1">
                <a:ea typeface="华文楷体" panose="02010600040101010101" pitchFamily="2" charset="-122"/>
              </a:rPr>
              <a:t>•</a:t>
            </a:r>
            <a:r>
              <a:rPr lang="en-US" altLang="zh-CN" sz="20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#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I9: A-&gt;x</a:t>
            </a:r>
            <a:r>
              <a:rPr lang="en-US" altLang="zh-CN" sz="2000" b="1" dirty="0">
                <a:ea typeface="华文楷体" panose="02010600040101010101" pitchFamily="2" charset="-122"/>
              </a:rPr>
              <a:t>•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b	B-&gt;x</a:t>
            </a:r>
            <a:r>
              <a:rPr lang="en-US" altLang="zh-CN" sz="2000" b="1" dirty="0">
                <a:ea typeface="华文楷体" panose="02010600040101010101" pitchFamily="2" charset="-122"/>
              </a:rPr>
              <a:t>•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a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I10: S-&gt;</a:t>
            </a:r>
            <a:r>
              <a:rPr lang="en-US" altLang="zh-CN" sz="20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aAa</a:t>
            </a:r>
            <a:r>
              <a:rPr lang="en-US" altLang="zh-CN" sz="2000" b="1" dirty="0">
                <a:ea typeface="华文楷体" panose="02010600040101010101" pitchFamily="2" charset="-122"/>
              </a:rPr>
              <a:t>•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#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I11: S-&gt;</a:t>
            </a:r>
            <a:r>
              <a:rPr lang="en-US" altLang="zh-CN" sz="20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aBb</a:t>
            </a:r>
            <a:r>
              <a:rPr lang="en-US" altLang="zh-CN" sz="2000" b="1" dirty="0">
                <a:ea typeface="华文楷体" panose="02010600040101010101" pitchFamily="2" charset="-122"/>
              </a:rPr>
              <a:t>•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#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I12: S-&gt;</a:t>
            </a:r>
            <a:r>
              <a:rPr lang="en-US" altLang="zh-CN" sz="20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bAb</a:t>
            </a:r>
            <a:r>
              <a:rPr lang="en-US" altLang="zh-CN" sz="2000" b="1" dirty="0">
                <a:ea typeface="华文楷体" panose="02010600040101010101" pitchFamily="2" charset="-122"/>
              </a:rPr>
              <a:t>•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#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I13: S-&gt;</a:t>
            </a:r>
            <a:r>
              <a:rPr lang="en-US" altLang="zh-CN" sz="20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bBa</a:t>
            </a:r>
            <a:r>
              <a:rPr lang="en-US" altLang="zh-CN" sz="2000" b="1" dirty="0">
                <a:ea typeface="华文楷体" panose="02010600040101010101" pitchFamily="2" charset="-122"/>
              </a:rPr>
              <a:t>•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#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对于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I6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I9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并不存在</a:t>
            </a:r>
            <a:r>
              <a:rPr lang="zh-CN" altLang="en-US" sz="2000" b="1" dirty="0">
                <a:ea typeface="华文楷体" panose="02010600040101010101" pitchFamily="2" charset="-122"/>
              </a:rPr>
              <a:t>“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归约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归约</a:t>
            </a:r>
            <a:r>
              <a:rPr lang="zh-CN" altLang="en-US" sz="2000" b="1" dirty="0">
                <a:ea typeface="华文楷体" panose="02010600040101010101" pitchFamily="2" charset="-122"/>
              </a:rPr>
              <a:t>”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冲突，于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LR(1)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文法相符；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然合并同心集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I6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I9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，得：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A-&gt;x, a/b	B-&gt;x, a/b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出现了</a:t>
            </a:r>
            <a:r>
              <a:rPr lang="zh-CN" altLang="en-US" sz="2000" b="1" dirty="0">
                <a:ea typeface="华文楷体" panose="02010600040101010101" pitchFamily="2" charset="-122"/>
              </a:rPr>
              <a:t>“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归约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归约</a:t>
            </a:r>
            <a:r>
              <a:rPr lang="zh-CN" altLang="en-US" sz="2000" b="1" dirty="0">
                <a:ea typeface="华文楷体" panose="02010600040101010101" pitchFamily="2" charset="-122"/>
              </a:rPr>
              <a:t>”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冲突，故该文法并非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LALR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文法。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8445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>
            <a:extLst>
              <a:ext uri="{FF2B5EF4-FFF2-40B4-BE49-F238E27FC236}">
                <a16:creationId xmlns:a16="http://schemas.microsoft.com/office/drawing/2014/main" id="{F896D7FF-2774-47E4-AC9D-822DC96B3B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92624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标题 6">
            <a:extLst>
              <a:ext uri="{FF2B5EF4-FFF2-40B4-BE49-F238E27FC236}">
                <a16:creationId xmlns:a16="http://schemas.microsoft.com/office/drawing/2014/main" id="{ACC726FA-642D-435F-A4FB-7AB6126C1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12" y="163246"/>
            <a:ext cx="9339094" cy="540000"/>
          </a:xfrm>
        </p:spPr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第四章作业答案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2320924" y="858839"/>
            <a:ext cx="7127875" cy="5099050"/>
          </a:xfrm>
          <a:prstGeom prst="rect">
            <a:avLst/>
          </a:prstGeom>
          <a:solidFill>
            <a:srgbClr val="5B9BD5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5B9BD5">
                <a:gamma/>
                <a:shade val="60000"/>
                <a:invGamma/>
              </a:srgbClr>
            </a:prstShdw>
          </a:effectLst>
        </p:spPr>
        <p:txBody>
          <a:bodyPr wrap="none"/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" charset="0"/>
                <a:ea typeface="等线" panose="02010600030101010101" pitchFamily="2" charset="-122"/>
              </a:rPr>
              <a:t>步骤            分析栈                 余留输入串              所用产生式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kumimoji="0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" charset="0"/>
                <a:ea typeface="等线" panose="02010600030101010101" pitchFamily="2" charset="-122"/>
              </a:rPr>
              <a:t>               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" charset="0"/>
                <a:ea typeface="等线" panose="02010600030101010101" pitchFamily="2" charset="-122"/>
              </a:rPr>
              <a:t>#E                          </a:t>
            </a:r>
            <a:r>
              <a:rPr kumimoji="0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" charset="0"/>
                <a:ea typeface="等线" panose="02010600030101010101" pitchFamily="2" charset="-122"/>
              </a:rPr>
              <a:t>（</a:t>
            </a:r>
            <a:r>
              <a:rPr kumimoji="0" lang="en-US" altLang="zh-CN" sz="18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" charset="0"/>
                <a:ea typeface="等线" panose="02010600030101010101" pitchFamily="2" charset="-122"/>
              </a:rPr>
              <a:t>i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" charset="0"/>
                <a:ea typeface="等线" panose="02010600030101010101" pitchFamily="2" charset="-122"/>
              </a:rPr>
              <a:t>+) #                        E→TE’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" charset="0"/>
                <a:ea typeface="等线" panose="02010600030101010101" pitchFamily="2" charset="-122"/>
              </a:rPr>
              <a:t>               #E’T                        </a:t>
            </a:r>
            <a:r>
              <a:rPr kumimoji="0" lang="en-US" altLang="zh-CN" sz="18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" charset="0"/>
                <a:ea typeface="等线" panose="02010600030101010101" pitchFamily="2" charset="-122"/>
              </a:rPr>
              <a:t> (</a:t>
            </a:r>
            <a:r>
              <a:rPr kumimoji="0" lang="en-US" altLang="zh-CN" sz="18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" charset="0"/>
                <a:ea typeface="等线" panose="02010600030101010101" pitchFamily="2" charset="-122"/>
              </a:rPr>
              <a:t>i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" charset="0"/>
                <a:ea typeface="等线" panose="02010600030101010101" pitchFamily="2" charset="-122"/>
              </a:rPr>
              <a:t>+) #                        T</a:t>
            </a:r>
            <a:r>
              <a:rPr kumimoji="0" lang="en-US" altLang="en-US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" charset="0"/>
              </a:rPr>
              <a:t>→FT’</a:t>
            </a:r>
            <a:endParaRPr kumimoji="0" lang="en-US" altLang="zh-CN" sz="18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Arial" charset="0"/>
              <a:ea typeface="等线" panose="02010600030101010101" pitchFamily="2" charset="-122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" charset="0"/>
                <a:ea typeface="等线" panose="02010600030101010101" pitchFamily="2" charset="-122"/>
              </a:rPr>
              <a:t>               #E’T’F                     </a:t>
            </a:r>
            <a:r>
              <a:rPr kumimoji="0" lang="en-US" altLang="zh-CN" sz="18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" charset="0"/>
                <a:ea typeface="等线" panose="02010600030101010101" pitchFamily="2" charset="-122"/>
              </a:rPr>
              <a:t> (</a:t>
            </a:r>
            <a:r>
              <a:rPr kumimoji="0" lang="en-US" altLang="zh-CN" sz="18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" charset="0"/>
                <a:ea typeface="等线" panose="02010600030101010101" pitchFamily="2" charset="-122"/>
              </a:rPr>
              <a:t>i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" charset="0"/>
                <a:ea typeface="等线" panose="02010600030101010101" pitchFamily="2" charset="-122"/>
              </a:rPr>
              <a:t>+) #                        F→(E)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" charset="0"/>
                <a:ea typeface="等线" panose="02010600030101010101" pitchFamily="2" charset="-122"/>
              </a:rPr>
              <a:t>               #E’T’)E(                    (</a:t>
            </a:r>
            <a:r>
              <a:rPr kumimoji="0" lang="en-US" altLang="zh-CN" sz="18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" charset="0"/>
                <a:ea typeface="等线" panose="02010600030101010101" pitchFamily="2" charset="-122"/>
              </a:rPr>
              <a:t>i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" charset="0"/>
                <a:ea typeface="等线" panose="02010600030101010101" pitchFamily="2" charset="-122"/>
              </a:rPr>
              <a:t>+) # 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" charset="0"/>
                <a:ea typeface="等线" panose="02010600030101010101" pitchFamily="2" charset="-122"/>
              </a:rPr>
              <a:t>               #E’T’)E                      </a:t>
            </a:r>
            <a:r>
              <a:rPr kumimoji="0" lang="en-US" altLang="zh-CN" sz="18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" charset="0"/>
                <a:ea typeface="等线" panose="02010600030101010101" pitchFamily="2" charset="-122"/>
              </a:rPr>
              <a:t>i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" charset="0"/>
                <a:ea typeface="等线" panose="02010600030101010101" pitchFamily="2" charset="-122"/>
              </a:rPr>
              <a:t>+) #                     </a:t>
            </a:r>
            <a:r>
              <a:rPr kumimoji="0" lang="en-US" altLang="zh-CN" sz="18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" charset="0"/>
                <a:ea typeface="等线" panose="02010600030101010101" pitchFamily="2" charset="-122"/>
              </a:rPr>
              <a:t>  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等线" panose="020F0502020204030204"/>
                <a:ea typeface="等线" panose="02010600030101010101" pitchFamily="2" charset="-122"/>
              </a:rPr>
              <a:t>E→TE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"/>
                <a:ea typeface="等线" panose="02010600030101010101" pitchFamily="2" charset="-122"/>
              </a:rPr>
              <a:t>’</a:t>
            </a:r>
            <a:endParaRPr kumimoji="0" lang="en-US" altLang="zh-CN" sz="18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Arial" charset="0"/>
              <a:ea typeface="等线" panose="02010600030101010101" pitchFamily="2" charset="-122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" charset="0"/>
                <a:ea typeface="等线" panose="02010600030101010101" pitchFamily="2" charset="-122"/>
              </a:rPr>
              <a:t>               # 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等线" panose="020F0502020204030204"/>
                <a:ea typeface="等线" panose="02010600030101010101" pitchFamily="2" charset="-122"/>
              </a:rPr>
              <a:t>E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"/>
                <a:ea typeface="等线" panose="02010600030101010101" pitchFamily="2" charset="-122"/>
              </a:rPr>
              <a:t>’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等线" panose="020F0502020204030204"/>
                <a:ea typeface="等线" panose="02010600030101010101" pitchFamily="2" charset="-122"/>
              </a:rPr>
              <a:t>T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"/>
                <a:ea typeface="等线" panose="02010600030101010101" pitchFamily="2" charset="-122"/>
              </a:rPr>
              <a:t>’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等线" panose="020F0502020204030204"/>
                <a:ea typeface="等线" panose="02010600030101010101" pitchFamily="2" charset="-122"/>
              </a:rPr>
              <a:t>) E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"/>
                <a:ea typeface="等线" panose="02010600030101010101" pitchFamily="2" charset="-122"/>
              </a:rPr>
              <a:t>’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等线" panose="020F0502020204030204"/>
                <a:ea typeface="等线" panose="02010600030101010101" pitchFamily="2" charset="-122"/>
              </a:rPr>
              <a:t>T              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" charset="0"/>
                <a:ea typeface="等线" panose="02010600030101010101" pitchFamily="2" charset="-122"/>
              </a:rPr>
              <a:t> </a:t>
            </a:r>
            <a:r>
              <a:rPr kumimoji="0" lang="en-US" altLang="zh-CN" sz="18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" charset="0"/>
                <a:ea typeface="等线" panose="02010600030101010101" pitchFamily="2" charset="-122"/>
              </a:rPr>
              <a:t>    </a:t>
            </a:r>
            <a:r>
              <a:rPr kumimoji="0" lang="en-US" altLang="zh-CN" sz="18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" charset="0"/>
                <a:ea typeface="等线" panose="02010600030101010101" pitchFamily="2" charset="-122"/>
              </a:rPr>
              <a:t>i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" charset="0"/>
                <a:ea typeface="等线" panose="02010600030101010101" pitchFamily="2" charset="-122"/>
              </a:rPr>
              <a:t>+)#                        T→FT’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" charset="0"/>
                <a:ea typeface="等线" panose="02010600030101010101" pitchFamily="2" charset="-122"/>
              </a:rPr>
              <a:t>               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等线" panose="020F0502020204030204"/>
                <a:ea typeface="等线" panose="02010600030101010101" pitchFamily="2" charset="-122"/>
              </a:rPr>
              <a:t># E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"/>
                <a:ea typeface="等线" panose="02010600030101010101" pitchFamily="2" charset="-122"/>
              </a:rPr>
              <a:t>’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等线" panose="020F0502020204030204"/>
                <a:ea typeface="等线" panose="02010600030101010101" pitchFamily="2" charset="-122"/>
              </a:rPr>
              <a:t>T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"/>
                <a:ea typeface="等线" panose="02010600030101010101" pitchFamily="2" charset="-122"/>
              </a:rPr>
              <a:t>’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等线" panose="020F0502020204030204"/>
                <a:ea typeface="等线" panose="02010600030101010101" pitchFamily="2" charset="-122"/>
              </a:rPr>
              <a:t>) E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"/>
                <a:ea typeface="等线" panose="02010600030101010101" pitchFamily="2" charset="-122"/>
              </a:rPr>
              <a:t>’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等线" panose="020F0502020204030204"/>
                <a:ea typeface="等线" panose="02010600030101010101" pitchFamily="2" charset="-122"/>
              </a:rPr>
              <a:t>T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"/>
                <a:ea typeface="等线" panose="02010600030101010101" pitchFamily="2" charset="-122"/>
              </a:rPr>
              <a:t>’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等线" panose="020F0502020204030204"/>
                <a:ea typeface="等线" panose="02010600030101010101" pitchFamily="2" charset="-122"/>
              </a:rPr>
              <a:t>F                 </a:t>
            </a:r>
            <a:r>
              <a:rPr kumimoji="0" lang="en-US" altLang="zh-CN" sz="18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uLnTx/>
                <a:uFillTx/>
                <a:latin typeface="等线" panose="020F0502020204030204"/>
                <a:ea typeface="等线" panose="02010600030101010101" pitchFamily="2" charset="-122"/>
              </a:rPr>
              <a:t>i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等线" panose="020F0502020204030204"/>
                <a:ea typeface="等线" panose="02010600030101010101" pitchFamily="2" charset="-122"/>
              </a:rPr>
              <a:t>+)#                      </a:t>
            </a:r>
            <a:r>
              <a:rPr kumimoji="0" lang="en-US" altLang="zh-CN" sz="18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uLnTx/>
                <a:uFillTx/>
                <a:latin typeface="等线" panose="020F0502020204030204"/>
                <a:ea typeface="等线" panose="02010600030101010101" pitchFamily="2" charset="-122"/>
              </a:rPr>
              <a:t>   </a:t>
            </a:r>
            <a:r>
              <a:rPr kumimoji="0" lang="en-US" altLang="zh-CN" sz="180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uLnTx/>
                <a:uFillTx/>
                <a:latin typeface="等线" panose="020F0502020204030204"/>
                <a:ea typeface="等线" panose="02010600030101010101" pitchFamily="2" charset="-122"/>
              </a:rPr>
              <a:t>F</a:t>
            </a:r>
            <a:r>
              <a:rPr kumimoji="0" lang="en-US" altLang="zh-CN" sz="18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uLnTx/>
                <a:uFillTx/>
                <a:latin typeface="等线" panose="020F0502020204030204"/>
                <a:ea typeface="等线" panose="02010600030101010101" pitchFamily="2" charset="-122"/>
              </a:rPr>
              <a:t>→i</a:t>
            </a:r>
            <a:endParaRPr kumimoji="0" lang="en-US" altLang="zh-CN" sz="18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" charset="0"/>
                <a:ea typeface="等线" panose="02010600030101010101" pitchFamily="2" charset="-122"/>
              </a:rPr>
              <a:t>               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等线" panose="020F0502020204030204"/>
                <a:ea typeface="等线" panose="02010600030101010101" pitchFamily="2" charset="-122"/>
              </a:rPr>
              <a:t># E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"/>
                <a:ea typeface="等线" panose="02010600030101010101" pitchFamily="2" charset="-122"/>
              </a:rPr>
              <a:t>’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等线" panose="020F0502020204030204"/>
                <a:ea typeface="等线" panose="02010600030101010101" pitchFamily="2" charset="-122"/>
              </a:rPr>
              <a:t>T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"/>
                <a:ea typeface="等线" panose="02010600030101010101" pitchFamily="2" charset="-122"/>
              </a:rPr>
              <a:t>’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等线" panose="020F0502020204030204"/>
                <a:ea typeface="等线" panose="02010600030101010101" pitchFamily="2" charset="-122"/>
              </a:rPr>
              <a:t>) </a:t>
            </a:r>
            <a:r>
              <a:rPr kumimoji="0" lang="en-US" altLang="zh-CN" sz="18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uLnTx/>
                <a:uFillTx/>
                <a:latin typeface="等线" panose="020F0502020204030204"/>
                <a:ea typeface="等线" panose="02010600030101010101" pitchFamily="2" charset="-122"/>
              </a:rPr>
              <a:t>E</a:t>
            </a:r>
            <a:r>
              <a:rPr kumimoji="0" lang="en-US" altLang="zh-CN" sz="18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"/>
                <a:ea typeface="等线" panose="02010600030101010101" pitchFamily="2" charset="-122"/>
              </a:rPr>
              <a:t>’</a:t>
            </a:r>
            <a:r>
              <a:rPr kumimoji="0" lang="en-US" altLang="zh-CN" sz="18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uLnTx/>
                <a:uFillTx/>
                <a:latin typeface="等线" panose="020F0502020204030204"/>
                <a:ea typeface="等线" panose="02010600030101010101" pitchFamily="2" charset="-122"/>
              </a:rPr>
              <a:t>T</a:t>
            </a:r>
            <a:r>
              <a:rPr kumimoji="0" lang="en-US" altLang="zh-CN" sz="18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"/>
                <a:ea typeface="等线" panose="02010600030101010101" pitchFamily="2" charset="-122"/>
              </a:rPr>
              <a:t>’</a:t>
            </a:r>
            <a:r>
              <a:rPr kumimoji="0" lang="en-US" altLang="zh-CN" sz="18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uLnTx/>
                <a:uFillTx/>
                <a:latin typeface="等线" panose="020F0502020204030204"/>
                <a:ea typeface="等线" panose="02010600030101010101" pitchFamily="2" charset="-122"/>
              </a:rPr>
              <a:t>i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等线" panose="020F0502020204030204"/>
                <a:ea typeface="等线" panose="02010600030101010101" pitchFamily="2" charset="-122"/>
              </a:rPr>
              <a:t>              </a:t>
            </a:r>
            <a:r>
              <a:rPr kumimoji="0" lang="en-US" altLang="zh-CN" sz="18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uLnTx/>
                <a:uFillTx/>
                <a:latin typeface="等线" panose="020F0502020204030204"/>
                <a:ea typeface="等线" panose="02010600030101010101" pitchFamily="2" charset="-122"/>
              </a:rPr>
              <a:t>    </a:t>
            </a:r>
            <a:r>
              <a:rPr kumimoji="0" lang="en-US" altLang="zh-CN" sz="18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uLnTx/>
                <a:uFillTx/>
                <a:latin typeface="等线" panose="020F0502020204030204"/>
                <a:ea typeface="等线" panose="02010600030101010101" pitchFamily="2" charset="-122"/>
              </a:rPr>
              <a:t>i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等线" panose="020F0502020204030204"/>
                <a:ea typeface="等线" panose="02010600030101010101" pitchFamily="2" charset="-122"/>
              </a:rPr>
              <a:t>+)#                      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" charset="0"/>
                <a:ea typeface="等线" panose="02010600030101010101" pitchFamily="2" charset="-122"/>
              </a:rPr>
              <a:t>               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等线" panose="020F0502020204030204"/>
                <a:ea typeface="等线" panose="02010600030101010101" pitchFamily="2" charset="-122"/>
              </a:rPr>
              <a:t># E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"/>
                <a:ea typeface="等线" panose="02010600030101010101" pitchFamily="2" charset="-122"/>
              </a:rPr>
              <a:t>’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等线" panose="020F0502020204030204"/>
                <a:ea typeface="等线" panose="02010600030101010101" pitchFamily="2" charset="-122"/>
              </a:rPr>
              <a:t>T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"/>
                <a:ea typeface="等线" panose="02010600030101010101" pitchFamily="2" charset="-122"/>
              </a:rPr>
              <a:t>’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等线" panose="020F0502020204030204"/>
                <a:ea typeface="等线" panose="02010600030101010101" pitchFamily="2" charset="-122"/>
              </a:rPr>
              <a:t>) E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"/>
                <a:ea typeface="等线" panose="02010600030101010101" pitchFamily="2" charset="-122"/>
              </a:rPr>
              <a:t>’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等线" panose="020F0502020204030204"/>
                <a:ea typeface="等线" panose="02010600030101010101" pitchFamily="2" charset="-122"/>
              </a:rPr>
              <a:t>T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"/>
                <a:ea typeface="等线" panose="02010600030101010101" pitchFamily="2" charset="-122"/>
              </a:rPr>
              <a:t>’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等线" panose="020F0502020204030204"/>
                <a:ea typeface="等线" panose="02010600030101010101" pitchFamily="2" charset="-122"/>
              </a:rPr>
              <a:t>                </a:t>
            </a:r>
            <a:r>
              <a:rPr kumimoji="0" lang="en-US" altLang="zh-CN" sz="18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uLnTx/>
                <a:uFillTx/>
                <a:latin typeface="等线" panose="020F0502020204030204"/>
                <a:ea typeface="等线" panose="02010600030101010101" pitchFamily="2" charset="-122"/>
              </a:rPr>
              <a:t>    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等线" panose="020F0502020204030204"/>
                <a:ea typeface="等线" panose="02010600030101010101" pitchFamily="2" charset="-122"/>
              </a:rPr>
              <a:t>+)#                     </a:t>
            </a:r>
            <a:r>
              <a:rPr kumimoji="0" lang="en-US" altLang="zh-CN" sz="18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uLnTx/>
                <a:uFillTx/>
                <a:latin typeface="等线" panose="020F0502020204030204"/>
                <a:ea typeface="等线" panose="02010600030101010101" pitchFamily="2" charset="-122"/>
              </a:rPr>
              <a:t>  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等线" panose="020F0502020204030204"/>
                <a:ea typeface="等线" panose="02010600030101010101" pitchFamily="2" charset="-122"/>
              </a:rPr>
              <a:t>T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"/>
                <a:ea typeface="等线" panose="02010600030101010101" pitchFamily="2" charset="-122"/>
              </a:rPr>
              <a:t>’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等线" panose="020F0502020204030204"/>
                <a:ea typeface="等线" panose="02010600030101010101" pitchFamily="2" charset="-122"/>
              </a:rPr>
              <a:t>→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uLnTx/>
                <a:uFillTx/>
                <a:latin typeface="华文楷体" pitchFamily="2" charset="-122"/>
                <a:ea typeface="华文楷体" pitchFamily="2" charset="-122"/>
              </a:rPr>
              <a:t> 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华文楷体" pitchFamily="2" charset="-122"/>
                <a:ea typeface="华文楷体" pitchFamily="2" charset="-122"/>
              </a:rPr>
              <a:t>ε</a:t>
            </a:r>
            <a:endParaRPr kumimoji="0" lang="en-US" altLang="zh-CN" sz="1800" i="0" u="none" strike="noStrike" kern="0" cap="none" spc="0" normalizeH="0" baseline="0" noProof="0" dirty="0">
              <a:ln>
                <a:noFill/>
              </a:ln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" charset="0"/>
                <a:ea typeface="等线" panose="02010600030101010101" pitchFamily="2" charset="-122"/>
              </a:rPr>
              <a:t>               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等线" panose="020F0502020204030204"/>
                <a:ea typeface="等线" panose="02010600030101010101" pitchFamily="2" charset="-122"/>
              </a:rPr>
              <a:t># E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"/>
                <a:ea typeface="等线" panose="02010600030101010101" pitchFamily="2" charset="-122"/>
              </a:rPr>
              <a:t>’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等线" panose="020F0502020204030204"/>
                <a:ea typeface="等线" panose="02010600030101010101" pitchFamily="2" charset="-122"/>
              </a:rPr>
              <a:t>T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"/>
                <a:ea typeface="等线" panose="02010600030101010101" pitchFamily="2" charset="-122"/>
              </a:rPr>
              <a:t>’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等线" panose="020F0502020204030204"/>
                <a:ea typeface="等线" panose="02010600030101010101" pitchFamily="2" charset="-122"/>
              </a:rPr>
              <a:t>) E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"/>
                <a:ea typeface="等线" panose="02010600030101010101" pitchFamily="2" charset="-122"/>
              </a:rPr>
              <a:t>’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等线" panose="020F0502020204030204"/>
                <a:ea typeface="等线" panose="02010600030101010101" pitchFamily="2" charset="-122"/>
              </a:rPr>
              <a:t>                        +)#                    </a:t>
            </a:r>
            <a:r>
              <a:rPr kumimoji="0" lang="en-US" altLang="zh-CN" sz="18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uLnTx/>
                <a:uFillTx/>
                <a:latin typeface="等线" panose="020F0502020204030204"/>
                <a:ea typeface="等线" panose="02010600030101010101" pitchFamily="2" charset="-122"/>
              </a:rPr>
              <a:t> E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"/>
                <a:ea typeface="等线" panose="02010600030101010101" pitchFamily="2" charset="-122"/>
              </a:rPr>
              <a:t>’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等线" panose="020F0502020204030204"/>
                <a:ea typeface="等线" panose="02010600030101010101" pitchFamily="2" charset="-122"/>
              </a:rPr>
              <a:t> →+T E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"/>
                <a:ea typeface="等线" panose="02010600030101010101" pitchFamily="2" charset="-122"/>
              </a:rPr>
              <a:t>’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等线" panose="020F0502020204030204"/>
                <a:ea typeface="等线" panose="02010600030101010101" pitchFamily="2" charset="-122"/>
              </a:rPr>
              <a:t>                     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" charset="0"/>
                <a:ea typeface="等线" panose="02010600030101010101" pitchFamily="2" charset="-122"/>
              </a:rPr>
              <a:t>               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等线" panose="020F0502020204030204"/>
                <a:ea typeface="等线" panose="02010600030101010101" pitchFamily="2" charset="-122"/>
              </a:rPr>
              <a:t># E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"/>
                <a:ea typeface="等线" panose="02010600030101010101" pitchFamily="2" charset="-122"/>
              </a:rPr>
              <a:t>’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等线" panose="020F0502020204030204"/>
                <a:ea typeface="等线" panose="02010600030101010101" pitchFamily="2" charset="-122"/>
              </a:rPr>
              <a:t>T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"/>
                <a:ea typeface="等线" panose="02010600030101010101" pitchFamily="2" charset="-122"/>
              </a:rPr>
              <a:t>’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等线" panose="020F0502020204030204"/>
                <a:ea typeface="等线" panose="02010600030101010101" pitchFamily="2" charset="-122"/>
              </a:rPr>
              <a:t>) E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"/>
                <a:ea typeface="等线" panose="02010600030101010101" pitchFamily="2" charset="-122"/>
              </a:rPr>
              <a:t>’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等线" panose="020F0502020204030204"/>
                <a:ea typeface="等线" panose="02010600030101010101" pitchFamily="2" charset="-122"/>
              </a:rPr>
              <a:t>T+                </a:t>
            </a:r>
            <a:r>
              <a:rPr kumimoji="0" lang="en-US" altLang="zh-CN" sz="18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uLnTx/>
                <a:uFillTx/>
                <a:latin typeface="等线" panose="020F0502020204030204"/>
                <a:ea typeface="等线" panose="02010600030101010101" pitchFamily="2" charset="-122"/>
              </a:rPr>
              <a:t>  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等线" panose="020F0502020204030204"/>
                <a:ea typeface="等线" panose="02010600030101010101" pitchFamily="2" charset="-122"/>
              </a:rPr>
              <a:t>+ )#   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等线" panose="020F0502020204030204"/>
                <a:ea typeface="等线" panose="02010600030101010101" pitchFamily="2" charset="-122"/>
              </a:rPr>
              <a:t>                 # E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"/>
                <a:ea typeface="等线" panose="02010600030101010101" pitchFamily="2" charset="-122"/>
              </a:rPr>
              <a:t>’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等线" panose="020F0502020204030204"/>
                <a:ea typeface="等线" panose="02010600030101010101" pitchFamily="2" charset="-122"/>
              </a:rPr>
              <a:t>T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"/>
                <a:ea typeface="等线" panose="02010600030101010101" pitchFamily="2" charset="-122"/>
              </a:rPr>
              <a:t>’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等线" panose="020F0502020204030204"/>
                <a:ea typeface="等线" panose="02010600030101010101" pitchFamily="2" charset="-122"/>
              </a:rPr>
              <a:t>) E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"/>
                <a:ea typeface="等线" panose="02010600030101010101" pitchFamily="2" charset="-122"/>
              </a:rPr>
              <a:t>’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等线" panose="020F0502020204030204"/>
                <a:ea typeface="等线" panose="02010600030101010101" pitchFamily="2" charset="-122"/>
              </a:rPr>
              <a:t>T                       )#                           </a:t>
            </a:r>
            <a:r>
              <a:rPr kumimoji="0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等线" panose="020F0502020204030204"/>
                <a:ea typeface="等线" panose="02010600030101010101" pitchFamily="2" charset="-122"/>
              </a:rPr>
              <a:t>失败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等线" panose="020F0502020204030204"/>
                <a:ea typeface="等线" panose="02010600030101010101" pitchFamily="2" charset="-122"/>
              </a:rPr>
              <a:t>                  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" charset="0"/>
                <a:ea typeface="等线" panose="02010600030101010101" pitchFamily="2" charset="-122"/>
              </a:rPr>
              <a:t>               </a:t>
            </a:r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 flipH="1">
            <a:off x="3503614" y="979489"/>
            <a:ext cx="14287" cy="5113337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miter lim="800000"/>
            <a:headEnd/>
            <a:tailEnd/>
          </a:ln>
          <a:effectLst>
            <a:prstShdw prst="shdw18" dist="17961" dir="13500000">
              <a:sysClr val="windowText" lastClr="000000">
                <a:gamma/>
                <a:shade val="60000"/>
                <a:invGamma/>
              </a:sysClr>
            </a:prstShdw>
          </a:effectLst>
        </p:spPr>
        <p:txBody>
          <a:bodyPr wrap="none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等线" panose="02010600030101010101" pitchFamily="2" charset="-122"/>
            </a:endParaRPr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 flipH="1">
            <a:off x="5664200" y="1125538"/>
            <a:ext cx="38100" cy="509905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miter lim="800000"/>
            <a:headEnd/>
            <a:tailEnd/>
          </a:ln>
          <a:effectLst>
            <a:prstShdw prst="shdw18" dist="17961" dir="13500000">
              <a:sysClr val="windowText" lastClr="000000">
                <a:gamma/>
                <a:shade val="60000"/>
                <a:invGamma/>
              </a:sysClr>
            </a:prstShdw>
          </a:effectLst>
        </p:spPr>
        <p:txBody>
          <a:bodyPr wrap="none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等线" panose="02010600030101010101" pitchFamily="2" charset="-122"/>
            </a:endParaRPr>
          </a:p>
        </p:txBody>
      </p:sp>
      <p:sp>
        <p:nvSpPr>
          <p:cNvPr id="18" name="Line 10"/>
          <p:cNvSpPr>
            <a:spLocks noChangeShapeType="1"/>
          </p:cNvSpPr>
          <p:nvPr/>
        </p:nvSpPr>
        <p:spPr bwMode="auto">
          <a:xfrm flipH="1">
            <a:off x="7608888" y="993775"/>
            <a:ext cx="23812" cy="509905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miter lim="800000"/>
            <a:headEnd/>
            <a:tailEnd/>
          </a:ln>
          <a:effectLst>
            <a:prstShdw prst="shdw18" dist="17961" dir="13500000">
              <a:sysClr val="windowText" lastClr="000000">
                <a:gamma/>
                <a:shade val="60000"/>
                <a:invGamma/>
              </a:sysClr>
            </a:prstShdw>
          </a:effectLst>
        </p:spPr>
        <p:txBody>
          <a:bodyPr wrap="none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等线" panose="02010600030101010101" pitchFamily="2" charset="-122"/>
            </a:endParaRPr>
          </a:p>
        </p:txBody>
      </p:sp>
      <p:sp>
        <p:nvSpPr>
          <p:cNvPr id="19" name="Line 11"/>
          <p:cNvSpPr>
            <a:spLocks noChangeShapeType="1"/>
          </p:cNvSpPr>
          <p:nvPr/>
        </p:nvSpPr>
        <p:spPr bwMode="auto">
          <a:xfrm>
            <a:off x="2397124" y="1241137"/>
            <a:ext cx="7051675" cy="0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miter lim="800000"/>
            <a:headEnd/>
            <a:tailEnd/>
          </a:ln>
          <a:effectLst>
            <a:prstShdw prst="shdw18" dist="17961" dir="13500000">
              <a:sysClr val="windowText" lastClr="000000">
                <a:gamma/>
                <a:shade val="60000"/>
                <a:invGamma/>
              </a:sysClr>
            </a:prstShdw>
          </a:effectLst>
        </p:spPr>
        <p:txBody>
          <a:bodyPr wrap="none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等线" panose="02010600030101010101" pitchFamily="2" charset="-122"/>
            </a:endParaRPr>
          </a:p>
        </p:txBody>
      </p:sp>
      <p:pic>
        <p:nvPicPr>
          <p:cNvPr id="20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924" y="4954746"/>
            <a:ext cx="7418966" cy="2006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220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ACC726FA-642D-435F-A4FB-7AB6126C1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12" y="163246"/>
            <a:ext cx="9339094" cy="540000"/>
          </a:xfrm>
        </p:spPr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第四章作业答案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8" name="图片占位符 7">
            <a:extLst>
              <a:ext uri="{FF2B5EF4-FFF2-40B4-BE49-F238E27FC236}">
                <a16:creationId xmlns:a16="http://schemas.microsoft.com/office/drawing/2014/main" id="{EB44823F-32CF-4870-BC8A-09F888AF1D2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4" name="矩形 13"/>
          <p:cNvSpPr/>
          <p:nvPr/>
        </p:nvSpPr>
        <p:spPr>
          <a:xfrm>
            <a:off x="653471" y="922050"/>
            <a:ext cx="113722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求下面文法每个非终结符号的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FIRST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 </a:t>
            </a:r>
            <a:endParaRPr lang="en-US" altLang="zh-CN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A∷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BCc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| </a:t>
            </a:r>
            <a:r>
              <a:rPr lang="en-US" altLang="zh-CN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B∷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ε| </a:t>
            </a:r>
            <a:r>
              <a:rPr lang="en-US" altLang="zh-CN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bCDE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C∷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DaB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| ca</a:t>
            </a:r>
          </a:p>
          <a:p>
            <a:pPr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D∷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ε| </a:t>
            </a:r>
            <a:r>
              <a:rPr lang="en-US" altLang="zh-CN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E∷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gAf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| c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1415473" y="2098676"/>
            <a:ext cx="8763000" cy="566102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最后结果为：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FIRST(A)={ a</a:t>
            </a:r>
            <a:r>
              <a:rPr lang="zh-CN" altLang="en-US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  <a:r>
              <a:rPr lang="zh-CN" altLang="en-US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g},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FIRST(B)={b</a:t>
            </a:r>
            <a:r>
              <a:rPr lang="zh-CN" altLang="en-US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ε},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FIRST(C)={a</a:t>
            </a:r>
            <a:r>
              <a:rPr lang="zh-CN" altLang="en-US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d},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FIRST(D)={d</a:t>
            </a:r>
            <a:r>
              <a:rPr lang="zh-CN" altLang="en-US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ε},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FIRST(E)={ g</a:t>
            </a:r>
            <a:r>
              <a:rPr lang="zh-CN" altLang="en-US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 },</a:t>
            </a:r>
          </a:p>
        </p:txBody>
      </p:sp>
    </p:spTree>
    <p:extLst>
      <p:ext uri="{BB962C8B-B14F-4D97-AF65-F5344CB8AC3E}">
        <p14:creationId xmlns:p14="http://schemas.microsoft.com/office/powerpoint/2010/main" val="351158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ACC726FA-642D-435F-A4FB-7AB6126C1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12" y="163246"/>
            <a:ext cx="9339094" cy="540000"/>
          </a:xfrm>
        </p:spPr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第四章作业答案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8" name="图片占位符 7">
            <a:extLst>
              <a:ext uri="{FF2B5EF4-FFF2-40B4-BE49-F238E27FC236}">
                <a16:creationId xmlns:a16="http://schemas.microsoft.com/office/drawing/2014/main" id="{EB44823F-32CF-4870-BC8A-09F888AF1D2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4" name="矩形 13"/>
          <p:cNvSpPr/>
          <p:nvPr/>
        </p:nvSpPr>
        <p:spPr>
          <a:xfrm>
            <a:off x="653471" y="922050"/>
            <a:ext cx="11372273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求下面文法每个非终结符号的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FIRST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集和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FOLLOW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集，并构造下面文法的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LL(1)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分析表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表结构已给出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en-US" altLang="zh-CN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A∷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BCc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| </a:t>
            </a:r>
            <a:r>
              <a:rPr lang="en-US" altLang="zh-CN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B∷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ε| </a:t>
            </a:r>
            <a:r>
              <a:rPr lang="en-US" altLang="zh-CN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bCDE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C∷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DaB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| ca</a:t>
            </a:r>
          </a:p>
          <a:p>
            <a:pPr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D∷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ε| </a:t>
            </a:r>
            <a:r>
              <a:rPr lang="en-US" altLang="zh-CN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E∷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gAf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| c</a:t>
            </a: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607" y="1845379"/>
            <a:ext cx="5437908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1239982" y="2098676"/>
            <a:ext cx="8763000" cy="566102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最后结果为：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FIRST(A)={ a</a:t>
            </a:r>
            <a:r>
              <a:rPr lang="zh-CN" altLang="en-US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  <a:r>
              <a:rPr lang="zh-CN" altLang="en-US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g},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FIRST(B)={b</a:t>
            </a:r>
            <a:r>
              <a:rPr lang="zh-CN" altLang="en-US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ε},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FIRST(C)={a</a:t>
            </a:r>
            <a:r>
              <a:rPr lang="zh-CN" altLang="en-US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d},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FIRST(D)={d</a:t>
            </a:r>
            <a:r>
              <a:rPr lang="zh-CN" altLang="en-US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ε},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FIRST(E)={ g</a:t>
            </a:r>
            <a:r>
              <a:rPr lang="zh-CN" altLang="en-US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 },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FOLLOW(A)={ f</a:t>
            </a:r>
            <a:r>
              <a:rPr lang="zh-CN" altLang="en-US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，＃</a:t>
            </a:r>
            <a:r>
              <a:rPr lang="en-US" altLang="zh-CN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}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FOLLOW(B)={ a</a:t>
            </a:r>
            <a:r>
              <a:rPr lang="zh-CN" altLang="en-US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  <a:r>
              <a:rPr lang="zh-CN" altLang="en-US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g</a:t>
            </a:r>
            <a:r>
              <a:rPr lang="zh-CN" altLang="en-US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</a:t>
            </a:r>
            <a:r>
              <a:rPr lang="zh-CN" altLang="en-US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#},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FOLLOW(C)={d</a:t>
            </a:r>
            <a:r>
              <a:rPr lang="zh-CN" altLang="en-US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g</a:t>
            </a:r>
            <a:r>
              <a:rPr lang="zh-CN" altLang="en-US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c},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FOLLOW(D)={a</a:t>
            </a:r>
            <a:r>
              <a:rPr lang="zh-CN" altLang="en-US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 </a:t>
            </a:r>
            <a:r>
              <a:rPr lang="en-US" altLang="zh-CN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</a:t>
            </a:r>
            <a:r>
              <a:rPr lang="zh-CN" altLang="en-US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g</a:t>
            </a:r>
            <a:r>
              <a:rPr lang="zh-CN" altLang="en-US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，＃</a:t>
            </a:r>
            <a:r>
              <a:rPr lang="en-US" altLang="zh-CN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},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FOLLOW(E)= { a</a:t>
            </a:r>
            <a:r>
              <a:rPr lang="zh-CN" altLang="en-US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  <a:r>
              <a:rPr lang="zh-CN" altLang="en-US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g</a:t>
            </a:r>
            <a:r>
              <a:rPr lang="zh-CN" altLang="en-US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</a:t>
            </a:r>
            <a:r>
              <a:rPr lang="zh-CN" altLang="en-US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#}.</a:t>
            </a:r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326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ACC726FA-642D-435F-A4FB-7AB6126C1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12" y="163246"/>
            <a:ext cx="9339094" cy="540000"/>
          </a:xfrm>
        </p:spPr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第四章作业答案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8" name="图片占位符 7">
            <a:extLst>
              <a:ext uri="{FF2B5EF4-FFF2-40B4-BE49-F238E27FC236}">
                <a16:creationId xmlns:a16="http://schemas.microsoft.com/office/drawing/2014/main" id="{EB44823F-32CF-4870-BC8A-09F888AF1D2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4" name="矩形 13"/>
          <p:cNvSpPr/>
          <p:nvPr/>
        </p:nvSpPr>
        <p:spPr>
          <a:xfrm>
            <a:off x="653471" y="922050"/>
            <a:ext cx="1137227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求下面文法每个非终结符号的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FIRST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集和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FOLLOW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集，并构造下面文法的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LL(1)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分析表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表结构已给出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en-US" altLang="zh-CN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82781" y="146371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zh-CN" b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   </a:t>
            </a:r>
            <a:r>
              <a:rPr lang="zh-CN" altLang="en-US" kern="100" dirty="0" smtClean="0">
                <a:solidFill>
                  <a:prstClr val="black"/>
                </a:solidFill>
                <a:latin typeface="+mn-ea"/>
              </a:rPr>
              <a:t>（</a:t>
            </a:r>
            <a:r>
              <a:rPr lang="en-US" altLang="zh-CN" kern="100" dirty="0" smtClean="0">
                <a:solidFill>
                  <a:prstClr val="black"/>
                </a:solidFill>
                <a:latin typeface="+mn-ea"/>
              </a:rPr>
              <a:t>2</a:t>
            </a:r>
            <a:r>
              <a:rPr lang="zh-CN" altLang="en-US" kern="100" dirty="0" smtClean="0">
                <a:solidFill>
                  <a:prstClr val="black"/>
                </a:solidFill>
                <a:latin typeface="+mn-ea"/>
              </a:rPr>
              <a:t>）</a:t>
            </a:r>
            <a:endParaRPr lang="en-US" altLang="zh-CN" kern="100" dirty="0" smtClean="0">
              <a:solidFill>
                <a:prstClr val="black"/>
              </a:solidFill>
              <a:latin typeface="+mn-ea"/>
            </a:endParaRPr>
          </a:p>
          <a:p>
            <a:pPr algn="just"/>
            <a:r>
              <a:rPr lang="en-US" altLang="zh-CN" kern="1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zh-CN" kern="100" dirty="0" smtClean="0">
                <a:solidFill>
                  <a:prstClr val="black"/>
                </a:solidFill>
                <a:latin typeface="+mn-ea"/>
              </a:rPr>
              <a:t>    S</a:t>
            </a:r>
            <a:r>
              <a:rPr lang="zh-CN" altLang="zh-CN" kern="100" dirty="0">
                <a:solidFill>
                  <a:prstClr val="black"/>
                </a:solidFill>
                <a:latin typeface="+mn-ea"/>
              </a:rPr>
              <a:t>∷＝</a:t>
            </a:r>
            <a:r>
              <a:rPr lang="en-US" altLang="zh-CN" kern="100" dirty="0" err="1">
                <a:solidFill>
                  <a:prstClr val="black"/>
                </a:solidFill>
                <a:latin typeface="+mn-ea"/>
              </a:rPr>
              <a:t>aAd</a:t>
            </a:r>
            <a:endParaRPr lang="zh-CN" altLang="zh-CN" kern="100" dirty="0">
              <a:solidFill>
                <a:prstClr val="black"/>
              </a:solidFill>
              <a:latin typeface="+mn-ea"/>
            </a:endParaRPr>
          </a:p>
          <a:p>
            <a:pPr indent="328295" algn="just"/>
            <a:r>
              <a:rPr lang="en-US" altLang="zh-CN" kern="100" dirty="0">
                <a:solidFill>
                  <a:prstClr val="black"/>
                </a:solidFill>
                <a:latin typeface="+mn-ea"/>
              </a:rPr>
              <a:t>A</a:t>
            </a:r>
            <a:r>
              <a:rPr lang="zh-CN" altLang="zh-CN" kern="100" dirty="0">
                <a:solidFill>
                  <a:prstClr val="black"/>
                </a:solidFill>
                <a:latin typeface="+mn-ea"/>
              </a:rPr>
              <a:t>∷＝</a:t>
            </a:r>
            <a:r>
              <a:rPr lang="en-US" altLang="zh-CN" kern="100" dirty="0">
                <a:solidFill>
                  <a:prstClr val="black"/>
                </a:solidFill>
                <a:latin typeface="+mn-ea"/>
              </a:rPr>
              <a:t>BC</a:t>
            </a:r>
            <a:endParaRPr lang="zh-CN" altLang="zh-CN" kern="100" dirty="0">
              <a:solidFill>
                <a:prstClr val="black"/>
              </a:solidFill>
              <a:latin typeface="+mn-ea"/>
            </a:endParaRPr>
          </a:p>
          <a:p>
            <a:pPr indent="332105" algn="just"/>
            <a:r>
              <a:rPr lang="en-US" altLang="zh-CN" kern="100" dirty="0">
                <a:solidFill>
                  <a:prstClr val="black"/>
                </a:solidFill>
                <a:latin typeface="+mn-ea"/>
              </a:rPr>
              <a:t>B</a:t>
            </a:r>
            <a:r>
              <a:rPr lang="zh-CN" altLang="zh-CN" kern="100" dirty="0">
                <a:solidFill>
                  <a:prstClr val="black"/>
                </a:solidFill>
                <a:latin typeface="+mn-ea"/>
              </a:rPr>
              <a:t>∷＝</a:t>
            </a:r>
            <a:r>
              <a:rPr lang="en-US" altLang="zh-CN" kern="100" dirty="0">
                <a:solidFill>
                  <a:prstClr val="black"/>
                </a:solidFill>
                <a:latin typeface="+mn-ea"/>
              </a:rPr>
              <a:t>b |</a:t>
            </a:r>
            <a:r>
              <a:rPr lang="zh-CN" altLang="zh-CN" kern="100" dirty="0">
                <a:solidFill>
                  <a:prstClr val="black"/>
                </a:solidFill>
                <a:latin typeface="+mn-ea"/>
              </a:rPr>
              <a:t>ε</a:t>
            </a:r>
          </a:p>
          <a:p>
            <a:pPr indent="332105" algn="just"/>
            <a:r>
              <a:rPr lang="en-US" altLang="zh-CN" kern="100" dirty="0">
                <a:solidFill>
                  <a:prstClr val="black"/>
                </a:solidFill>
                <a:latin typeface="+mn-ea"/>
              </a:rPr>
              <a:t>C</a:t>
            </a:r>
            <a:r>
              <a:rPr lang="zh-CN" altLang="zh-CN" kern="100" dirty="0">
                <a:solidFill>
                  <a:prstClr val="black"/>
                </a:solidFill>
                <a:latin typeface="+mn-ea"/>
              </a:rPr>
              <a:t>∷＝</a:t>
            </a:r>
            <a:r>
              <a:rPr lang="en-US" altLang="zh-CN" kern="100" dirty="0">
                <a:solidFill>
                  <a:prstClr val="black"/>
                </a:solidFill>
                <a:latin typeface="+mn-ea"/>
              </a:rPr>
              <a:t>c |</a:t>
            </a:r>
            <a:r>
              <a:rPr lang="zh-CN" altLang="zh-CN" kern="100" dirty="0">
                <a:solidFill>
                  <a:prstClr val="black"/>
                </a:solidFill>
                <a:latin typeface="+mn-ea"/>
              </a:rPr>
              <a:t>ε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459162"/>
              </p:ext>
            </p:extLst>
          </p:nvPr>
        </p:nvGraphicFramePr>
        <p:xfrm>
          <a:off x="4996873" y="2062255"/>
          <a:ext cx="6953448" cy="2906911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158636">
                  <a:extLst>
                    <a:ext uri="{9D8B030D-6E8A-4147-A177-3AD203B41FA5}">
                      <a16:colId xmlns:a16="http://schemas.microsoft.com/office/drawing/2014/main" val="2329461060"/>
                    </a:ext>
                  </a:extLst>
                </a:gridCol>
                <a:gridCol w="1158636">
                  <a:extLst>
                    <a:ext uri="{9D8B030D-6E8A-4147-A177-3AD203B41FA5}">
                      <a16:colId xmlns:a16="http://schemas.microsoft.com/office/drawing/2014/main" val="356960992"/>
                    </a:ext>
                  </a:extLst>
                </a:gridCol>
                <a:gridCol w="1158636">
                  <a:extLst>
                    <a:ext uri="{9D8B030D-6E8A-4147-A177-3AD203B41FA5}">
                      <a16:colId xmlns:a16="http://schemas.microsoft.com/office/drawing/2014/main" val="3912365519"/>
                    </a:ext>
                  </a:extLst>
                </a:gridCol>
                <a:gridCol w="1158636">
                  <a:extLst>
                    <a:ext uri="{9D8B030D-6E8A-4147-A177-3AD203B41FA5}">
                      <a16:colId xmlns:a16="http://schemas.microsoft.com/office/drawing/2014/main" val="2338702590"/>
                    </a:ext>
                  </a:extLst>
                </a:gridCol>
                <a:gridCol w="1159452">
                  <a:extLst>
                    <a:ext uri="{9D8B030D-6E8A-4147-A177-3AD203B41FA5}">
                      <a16:colId xmlns:a16="http://schemas.microsoft.com/office/drawing/2014/main" val="2178534870"/>
                    </a:ext>
                  </a:extLst>
                </a:gridCol>
                <a:gridCol w="1159452">
                  <a:extLst>
                    <a:ext uri="{9D8B030D-6E8A-4147-A177-3AD203B41FA5}">
                      <a16:colId xmlns:a16="http://schemas.microsoft.com/office/drawing/2014/main" val="762903699"/>
                    </a:ext>
                  </a:extLst>
                </a:gridCol>
              </a:tblGrid>
              <a:tr h="3153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4414464"/>
                  </a:ext>
                </a:extLst>
              </a:tr>
              <a:tr h="6992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lang="zh-CN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∷＝</a:t>
                      </a:r>
                      <a:r>
                        <a:rPr lang="en-US" sz="1800" b="1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aAd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2306855"/>
                  </a:ext>
                </a:extLst>
              </a:tr>
              <a:tr h="6307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zh-CN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∷＝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BC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zh-CN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∷＝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BC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zh-CN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∷＝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BC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4051548"/>
                  </a:ext>
                </a:extLst>
              </a:tr>
              <a:tr h="6307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lang="zh-CN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∷＝</a:t>
                      </a: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lang="zh-CN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∷＝ε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lang="zh-CN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∷＝ε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0076767"/>
                  </a:ext>
                </a:extLst>
              </a:tr>
              <a:tr h="6307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lang="zh-CN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∷＝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lang="zh-CN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∷＝ε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8997410"/>
                  </a:ext>
                </a:extLst>
              </a:tr>
            </a:tbl>
          </a:graphicData>
        </a:graphic>
      </p:graphicFrame>
      <p:sp>
        <p:nvSpPr>
          <p:cNvPr id="11" name="内容占位符 2"/>
          <p:cNvSpPr txBox="1">
            <a:spLocks/>
          </p:cNvSpPr>
          <p:nvPr/>
        </p:nvSpPr>
        <p:spPr>
          <a:xfrm>
            <a:off x="893618" y="306329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FIRST(S)={a} </a:t>
            </a:r>
            <a:endParaRPr kumimoji="0" lang="zh-CN" altLang="zh-CN" sz="180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FIRST(A)={b</a:t>
            </a:r>
            <a:r>
              <a:rPr kumimoji="0" lang="zh-CN" altLang="zh-CN" sz="18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0" lang="en-US" altLang="zh-CN" sz="18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kumimoji="0" lang="zh-CN" altLang="zh-CN" sz="18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，ε</a:t>
            </a:r>
            <a:r>
              <a:rPr kumimoji="0" lang="en-US" altLang="zh-CN" sz="18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kumimoji="0" lang="zh-CN" altLang="zh-CN" sz="180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FIRST(B)={b</a:t>
            </a:r>
            <a:r>
              <a:rPr kumimoji="0" lang="zh-CN" altLang="zh-CN" sz="18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，ε</a:t>
            </a:r>
            <a:r>
              <a:rPr kumimoji="0" lang="en-US" altLang="zh-CN" sz="18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kumimoji="0" lang="zh-CN" altLang="zh-CN" sz="180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FIRST(C)={c</a:t>
            </a:r>
            <a:r>
              <a:rPr kumimoji="0" lang="zh-CN" altLang="zh-CN" sz="18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，ε</a:t>
            </a:r>
            <a:r>
              <a:rPr kumimoji="0" lang="en-US" altLang="zh-CN" sz="18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kumimoji="0" lang="zh-CN" altLang="zh-CN" sz="180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FOLLOW(S)={#}</a:t>
            </a:r>
            <a:endParaRPr kumimoji="0" lang="zh-CN" altLang="zh-CN" sz="180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FOLLOW(A)={d}</a:t>
            </a:r>
            <a:endParaRPr kumimoji="0" lang="zh-CN" altLang="zh-CN" sz="180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FOLLOW(B)={d</a:t>
            </a:r>
            <a:r>
              <a:rPr kumimoji="0" lang="zh-CN" altLang="zh-CN" sz="18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0" lang="en-US" altLang="zh-CN" sz="18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c}</a:t>
            </a:r>
            <a:endParaRPr kumimoji="0" lang="zh-CN" altLang="zh-CN" sz="180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FOLLOW(C)={d}</a:t>
            </a:r>
            <a:endParaRPr kumimoji="0" lang="zh-CN" altLang="zh-CN" sz="180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71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ACC726FA-642D-435F-A4FB-7AB6126C1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12" y="163246"/>
            <a:ext cx="9339094" cy="540000"/>
          </a:xfrm>
        </p:spPr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第四章作业答案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8" name="图片占位符 7">
            <a:extLst>
              <a:ext uri="{FF2B5EF4-FFF2-40B4-BE49-F238E27FC236}">
                <a16:creationId xmlns:a16="http://schemas.microsoft.com/office/drawing/2014/main" id="{EB44823F-32CF-4870-BC8A-09F888AF1D2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2" name="文本框 51"/>
          <p:cNvSpPr txBox="1"/>
          <p:nvPr/>
        </p:nvSpPr>
        <p:spPr>
          <a:xfrm>
            <a:off x="337648" y="922050"/>
            <a:ext cx="101363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</a:t>
            </a:r>
            <a:r>
              <a:rPr lang="zh-CN" altLang="en-US" dirty="0"/>
              <a:t>框图法描述识别下面文法句子的递归子程序</a:t>
            </a:r>
            <a:endParaRPr lang="en-US" altLang="zh-CN" dirty="0"/>
          </a:p>
          <a:p>
            <a:pPr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G[A]:</a:t>
            </a:r>
          </a:p>
          <a:p>
            <a:pPr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A::=[B</a:t>
            </a:r>
          </a:p>
          <a:p>
            <a:pPr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B::=X] | BA    </a:t>
            </a:r>
          </a:p>
          <a:p>
            <a:pPr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X::=Xa |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| a |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  <a:p>
            <a:pPr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0" y="4730821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b="1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  <a:endParaRPr lang="zh-CN" altLang="en-US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1" name="Rectangle 1030"/>
          <p:cNvSpPr>
            <a:spLocks noChangeArrowheads="1"/>
          </p:cNvSpPr>
          <p:nvPr/>
        </p:nvSpPr>
        <p:spPr bwMode="auto">
          <a:xfrm>
            <a:off x="845315" y="2786497"/>
            <a:ext cx="9121053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solidFill>
                  <a:prstClr val="black"/>
                </a:solidFill>
                <a:latin typeface="仿宋_GB2312" pitchFamily="49" charset="-122"/>
                <a:ea typeface="仿宋_GB2312" pitchFamily="49" charset="-122"/>
              </a:rPr>
              <a:t>解</a:t>
            </a:r>
            <a:r>
              <a:rPr lang="zh-CN" altLang="en-US" sz="2000" b="1" dirty="0">
                <a:solidFill>
                  <a:prstClr val="black"/>
                </a:solidFill>
                <a:latin typeface="仿宋_GB2312" pitchFamily="49" charset="-122"/>
                <a:ea typeface="仿宋_GB2312" pitchFamily="49" charset="-122"/>
              </a:rPr>
              <a:t>：消除该文法的</a:t>
            </a:r>
            <a:r>
              <a:rPr lang="zh-CN" altLang="en-US" sz="2000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左递归和回溯</a:t>
            </a:r>
            <a:r>
              <a:rPr lang="zh-CN" altLang="en-US" sz="2000" b="1" dirty="0">
                <a:solidFill>
                  <a:prstClr val="black"/>
                </a:solidFill>
                <a:latin typeface="仿宋_GB2312" pitchFamily="49" charset="-122"/>
                <a:ea typeface="仿宋_GB2312" pitchFamily="49" charset="-122"/>
              </a:rPr>
              <a:t>，得到文法如下：</a:t>
            </a:r>
          </a:p>
          <a:p>
            <a:pPr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仿宋_GB2312" pitchFamily="49" charset="-122"/>
                <a:ea typeface="仿宋_GB2312" pitchFamily="49" charset="-122"/>
              </a:rPr>
              <a:t>      </a:t>
            </a:r>
            <a:r>
              <a:rPr lang="en-US" altLang="zh-CN" sz="2000" b="1" dirty="0">
                <a:solidFill>
                  <a:prstClr val="black"/>
                </a:solidFill>
                <a:latin typeface="仿宋_GB2312" pitchFamily="49" charset="-122"/>
                <a:ea typeface="仿宋_GB2312" pitchFamily="49" charset="-122"/>
              </a:rPr>
              <a:t>A::=[B   </a:t>
            </a:r>
          </a:p>
          <a:p>
            <a:pPr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仿宋_GB2312" pitchFamily="49" charset="-122"/>
                <a:ea typeface="仿宋_GB2312" pitchFamily="49" charset="-122"/>
              </a:rPr>
              <a:t>      B::=X]B</a:t>
            </a:r>
            <a:r>
              <a:rPr lang="en-US" altLang="zh-CN" sz="2000" b="1" dirty="0">
                <a:solidFill>
                  <a:prstClr val="black"/>
                </a:solidFill>
                <a:latin typeface="等线" panose="020F0502020204030204"/>
                <a:ea typeface="仿宋_GB2312" pitchFamily="49" charset="-122"/>
              </a:rPr>
              <a:t>’</a:t>
            </a:r>
            <a:r>
              <a:rPr lang="en-US" altLang="zh-CN" sz="2000" b="1" dirty="0">
                <a:solidFill>
                  <a:prstClr val="black"/>
                </a:solidFill>
                <a:latin typeface="仿宋_GB2312" pitchFamily="49" charset="-122"/>
                <a:ea typeface="仿宋_GB2312" pitchFamily="49" charset="-122"/>
              </a:rPr>
              <a:t>  </a:t>
            </a:r>
          </a:p>
          <a:p>
            <a:pPr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仿宋_GB2312" pitchFamily="49" charset="-122"/>
                <a:ea typeface="仿宋_GB2312" pitchFamily="49" charset="-122"/>
              </a:rPr>
              <a:t>      B</a:t>
            </a:r>
            <a:r>
              <a:rPr lang="en-US" altLang="zh-CN" sz="2000" b="1" dirty="0">
                <a:solidFill>
                  <a:prstClr val="black"/>
                </a:solidFill>
                <a:latin typeface="等线" panose="020F0502020204030204"/>
                <a:ea typeface="仿宋_GB2312" pitchFamily="49" charset="-122"/>
              </a:rPr>
              <a:t>’</a:t>
            </a:r>
            <a:r>
              <a:rPr lang="en-US" altLang="zh-CN" sz="2000" b="1" dirty="0">
                <a:solidFill>
                  <a:prstClr val="black"/>
                </a:solidFill>
                <a:latin typeface="仿宋_GB2312" pitchFamily="49" charset="-122"/>
                <a:ea typeface="仿宋_GB2312" pitchFamily="49" charset="-122"/>
              </a:rPr>
              <a:t>::=AB</a:t>
            </a:r>
            <a:r>
              <a:rPr lang="en-US" altLang="zh-CN" sz="2000" b="1" dirty="0">
                <a:solidFill>
                  <a:prstClr val="black"/>
                </a:solidFill>
                <a:latin typeface="等线" panose="020F0502020204030204"/>
                <a:ea typeface="仿宋_GB2312" pitchFamily="49" charset="-122"/>
              </a:rPr>
              <a:t>’</a:t>
            </a:r>
            <a:r>
              <a:rPr lang="en-US" altLang="zh-CN" sz="2000" b="1" dirty="0">
                <a:solidFill>
                  <a:prstClr val="black"/>
                </a:solidFill>
                <a:latin typeface="仿宋_GB2312" pitchFamily="49" charset="-122"/>
                <a:ea typeface="仿宋_GB2312" pitchFamily="49" charset="-122"/>
              </a:rPr>
              <a:t> |ε</a:t>
            </a:r>
          </a:p>
          <a:p>
            <a:pPr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仿宋_GB2312" pitchFamily="49" charset="-122"/>
                <a:ea typeface="仿宋_GB2312" pitchFamily="49" charset="-122"/>
              </a:rPr>
              <a:t>      X::=aX</a:t>
            </a:r>
            <a:r>
              <a:rPr lang="en-US" altLang="zh-CN" sz="2000" b="1" dirty="0">
                <a:solidFill>
                  <a:prstClr val="black"/>
                </a:solidFill>
                <a:latin typeface="等线" panose="020F0502020204030204"/>
                <a:ea typeface="仿宋_GB2312" pitchFamily="49" charset="-122"/>
              </a:rPr>
              <a:t>’</a:t>
            </a:r>
            <a:r>
              <a:rPr lang="en-US" altLang="zh-CN" sz="2000" b="1" dirty="0">
                <a:solidFill>
                  <a:prstClr val="black"/>
                </a:solidFill>
                <a:latin typeface="仿宋_GB2312" pitchFamily="49" charset="-122"/>
                <a:ea typeface="仿宋_GB2312" pitchFamily="49" charset="-122"/>
              </a:rPr>
              <a:t> | </a:t>
            </a:r>
            <a:r>
              <a:rPr lang="en-US" altLang="zh-CN" sz="2000" b="1" dirty="0" err="1">
                <a:solidFill>
                  <a:prstClr val="black"/>
                </a:solidFill>
                <a:latin typeface="仿宋_GB2312" pitchFamily="49" charset="-122"/>
                <a:ea typeface="仿宋_GB2312" pitchFamily="49" charset="-122"/>
              </a:rPr>
              <a:t>bX</a:t>
            </a:r>
            <a:r>
              <a:rPr lang="en-US" altLang="zh-CN" sz="2000" b="1" dirty="0">
                <a:solidFill>
                  <a:prstClr val="black"/>
                </a:solidFill>
                <a:latin typeface="等线" panose="020F0502020204030204"/>
                <a:ea typeface="仿宋_GB2312" pitchFamily="49" charset="-122"/>
              </a:rPr>
              <a:t>’</a:t>
            </a:r>
            <a:endParaRPr lang="en-US" altLang="zh-CN" sz="2000" b="1" dirty="0">
              <a:solidFill>
                <a:prstClr val="black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仿宋_GB2312" pitchFamily="49" charset="-122"/>
                <a:ea typeface="仿宋_GB2312" pitchFamily="49" charset="-122"/>
              </a:rPr>
              <a:t>      X</a:t>
            </a:r>
            <a:r>
              <a:rPr lang="en-US" altLang="zh-CN" sz="2000" b="1" dirty="0">
                <a:solidFill>
                  <a:prstClr val="black"/>
                </a:solidFill>
                <a:latin typeface="等线" panose="020F0502020204030204"/>
                <a:ea typeface="仿宋_GB2312" pitchFamily="49" charset="-122"/>
              </a:rPr>
              <a:t>’</a:t>
            </a:r>
            <a:r>
              <a:rPr lang="en-US" altLang="zh-CN" sz="2000" b="1" dirty="0">
                <a:solidFill>
                  <a:prstClr val="black"/>
                </a:solidFill>
                <a:latin typeface="仿宋_GB2312" pitchFamily="49" charset="-122"/>
                <a:ea typeface="仿宋_GB2312" pitchFamily="49" charset="-122"/>
              </a:rPr>
              <a:t>::= </a:t>
            </a:r>
            <a:r>
              <a:rPr lang="en-US" altLang="zh-CN" sz="2000" b="1" dirty="0" err="1">
                <a:solidFill>
                  <a:prstClr val="black"/>
                </a:solidFill>
                <a:latin typeface="仿宋_GB2312" pitchFamily="49" charset="-122"/>
                <a:ea typeface="仿宋_GB2312" pitchFamily="49" charset="-122"/>
              </a:rPr>
              <a:t>aX</a:t>
            </a:r>
            <a:r>
              <a:rPr lang="en-US" altLang="zh-CN" sz="2000" b="1" dirty="0">
                <a:solidFill>
                  <a:prstClr val="black"/>
                </a:solidFill>
                <a:latin typeface="等线" panose="020F0502020204030204"/>
                <a:ea typeface="仿宋_GB2312" pitchFamily="49" charset="-122"/>
              </a:rPr>
              <a:t>’</a:t>
            </a:r>
            <a:r>
              <a:rPr lang="en-US" altLang="zh-CN" sz="2000" b="1" dirty="0">
                <a:solidFill>
                  <a:prstClr val="black"/>
                </a:solidFill>
                <a:latin typeface="仿宋_GB2312" pitchFamily="49" charset="-122"/>
                <a:ea typeface="仿宋_GB2312" pitchFamily="49" charset="-122"/>
              </a:rPr>
              <a:t> | </a:t>
            </a:r>
            <a:r>
              <a:rPr lang="en-US" altLang="zh-CN" sz="2000" b="1" dirty="0" err="1">
                <a:solidFill>
                  <a:prstClr val="black"/>
                </a:solidFill>
                <a:latin typeface="仿宋_GB2312" pitchFamily="49" charset="-122"/>
                <a:ea typeface="仿宋_GB2312" pitchFamily="49" charset="-122"/>
              </a:rPr>
              <a:t>bX</a:t>
            </a:r>
            <a:r>
              <a:rPr lang="en-US" altLang="zh-CN" sz="2000" b="1" dirty="0">
                <a:solidFill>
                  <a:prstClr val="black"/>
                </a:solidFill>
                <a:latin typeface="等线" panose="020F0502020204030204"/>
                <a:ea typeface="仿宋_GB2312" pitchFamily="49" charset="-122"/>
              </a:rPr>
              <a:t>’</a:t>
            </a:r>
            <a:r>
              <a:rPr lang="en-US" altLang="zh-CN" sz="2000" b="1" dirty="0">
                <a:solidFill>
                  <a:prstClr val="black"/>
                </a:solidFill>
                <a:latin typeface="仿宋_GB2312" pitchFamily="49" charset="-122"/>
                <a:ea typeface="仿宋_GB2312" pitchFamily="49" charset="-122"/>
              </a:rPr>
              <a:t> |ε</a:t>
            </a:r>
          </a:p>
          <a:p>
            <a:pPr algn="just">
              <a:spcBef>
                <a:spcPct val="20000"/>
              </a:spcBef>
              <a:buClr>
                <a:srgbClr val="954F7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          </a:t>
            </a:r>
            <a:r>
              <a:rPr lang="zh-CN" altLang="en-US" sz="2000" b="1" dirty="0">
                <a:solidFill>
                  <a:prstClr val="black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此文法共有五个非终结符，并且在规则中都是递归出现，故应该编写四个相应的递归子程序：Ｐ（</a:t>
            </a:r>
            <a:r>
              <a:rPr lang="en-US" altLang="zh-CN" sz="2000" b="1" dirty="0">
                <a:solidFill>
                  <a:prstClr val="black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en-US" sz="2000" b="1" dirty="0">
                <a:solidFill>
                  <a:prstClr val="black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）、Ｐ（</a:t>
            </a:r>
            <a:r>
              <a:rPr lang="en-US" altLang="zh-CN" sz="2000" b="1" dirty="0">
                <a:solidFill>
                  <a:prstClr val="black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B</a:t>
            </a:r>
            <a:r>
              <a:rPr lang="zh-CN" altLang="en-US" sz="2000" b="1" dirty="0">
                <a:solidFill>
                  <a:prstClr val="black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）、Ｐ（Ｂ</a:t>
            </a:r>
            <a:r>
              <a:rPr lang="zh-CN" altLang="en-US" sz="2000" b="1" dirty="0">
                <a:solidFill>
                  <a:prstClr val="black"/>
                </a:solidFill>
                <a:latin typeface="Courier New" panose="02070309020205020404" pitchFamily="49" charset="0"/>
                <a:ea typeface="等线" panose="02010600030101010101" pitchFamily="2" charset="-122"/>
              </a:rPr>
              <a:t>’</a:t>
            </a:r>
            <a:r>
              <a:rPr lang="zh-CN" altLang="en-US" sz="2000" b="1" dirty="0">
                <a:solidFill>
                  <a:prstClr val="black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）、Ｐ（</a:t>
            </a:r>
            <a:r>
              <a:rPr lang="en-US" altLang="zh-CN" sz="2000" b="1" dirty="0">
                <a:solidFill>
                  <a:prstClr val="black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X</a:t>
            </a:r>
            <a:r>
              <a:rPr lang="zh-CN" altLang="en-US" sz="2000" b="1" dirty="0">
                <a:solidFill>
                  <a:prstClr val="black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）、Ｐ（</a:t>
            </a:r>
            <a:r>
              <a:rPr lang="en-US" altLang="zh-CN" sz="2000" b="1" dirty="0">
                <a:solidFill>
                  <a:prstClr val="black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X</a:t>
            </a:r>
            <a:r>
              <a:rPr lang="en-US" altLang="zh-CN" sz="2000" b="1" dirty="0">
                <a:solidFill>
                  <a:prstClr val="black"/>
                </a:solidFill>
                <a:latin typeface="Courier New" panose="02070309020205020404" pitchFamily="49" charset="0"/>
                <a:ea typeface="等线" panose="02010600030101010101" pitchFamily="2" charset="-122"/>
              </a:rPr>
              <a:t>’</a:t>
            </a:r>
            <a:r>
              <a:rPr lang="zh-CN" altLang="en-US" sz="2000" b="1" dirty="0">
                <a:solidFill>
                  <a:prstClr val="black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） 。在第一次执行前，</a:t>
            </a:r>
            <a:r>
              <a:rPr lang="en-US" altLang="zh-CN" sz="2000" b="1" dirty="0" err="1">
                <a:solidFill>
                  <a:prstClr val="black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ch</a:t>
            </a:r>
            <a:r>
              <a:rPr lang="zh-CN" altLang="en-US" sz="2000" b="1" dirty="0">
                <a:solidFill>
                  <a:prstClr val="black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中已存有输入串中首字符。</a:t>
            </a:r>
            <a:r>
              <a:rPr lang="zh-CN" altLang="en-US" sz="2000" dirty="0">
                <a:solidFill>
                  <a:prstClr val="black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625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标题 6">
            <a:extLst>
              <a:ext uri="{FF2B5EF4-FFF2-40B4-BE49-F238E27FC236}">
                <a16:creationId xmlns:a16="http://schemas.microsoft.com/office/drawing/2014/main" id="{ACC726FA-642D-435F-A4FB-7AB6126C1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12" y="163246"/>
            <a:ext cx="9339094" cy="540000"/>
          </a:xfrm>
        </p:spPr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第四章作业答案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1967346" y="905164"/>
            <a:ext cx="3522663" cy="847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等线 Light" panose="020F0302020204030204"/>
                <a:ea typeface="等线 Light" panose="02010600030101010101" pitchFamily="2" charset="-122"/>
                <a:cs typeface="+mj-cs"/>
              </a:rPr>
              <a:t>构造递归子程序Ｐ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等线 Light" panose="020F0302020204030204"/>
                <a:ea typeface="等线 Light" panose="02010600030101010101" pitchFamily="2" charset="-122"/>
                <a:cs typeface="+mj-cs"/>
              </a:rPr>
              <a:t>(A)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3399"/>
              </a:solidFill>
              <a:effectLst/>
              <a:uLnTx/>
              <a:uFillTx/>
              <a:latin typeface="等线 Light" panose="020F0302020204030204"/>
              <a:ea typeface="等线 Light" panose="02010600030101010101" pitchFamily="2" charset="-122"/>
              <a:cs typeface="+mj-cs"/>
            </a:endParaRPr>
          </a:p>
        </p:txBody>
      </p:sp>
      <p:sp>
        <p:nvSpPr>
          <p:cNvPr id="28" name="AutoShape 4"/>
          <p:cNvSpPr>
            <a:spLocks noChangeArrowheads="1"/>
          </p:cNvSpPr>
          <p:nvPr/>
        </p:nvSpPr>
        <p:spPr bwMode="auto">
          <a:xfrm>
            <a:off x="7387070" y="1454438"/>
            <a:ext cx="287338" cy="387350"/>
          </a:xfrm>
          <a:prstGeom prst="downArrow">
            <a:avLst>
              <a:gd name="adj1" fmla="val 50000"/>
              <a:gd name="adj2" fmla="val 33702"/>
            </a:avLst>
          </a:prstGeom>
          <a:solidFill>
            <a:srgbClr val="4F0EF2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4F0E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6955271" y="1906877"/>
            <a:ext cx="1223963" cy="388937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等线" panose="020F0502020204030204"/>
                <a:ea typeface="等线" panose="02010600030101010101" pitchFamily="2" charset="-122"/>
              </a:rPr>
              <a:t>SCIN</a:t>
            </a:r>
          </a:p>
        </p:txBody>
      </p:sp>
      <p:sp>
        <p:nvSpPr>
          <p:cNvPr id="30" name="Line 6"/>
          <p:cNvSpPr>
            <a:spLocks noChangeShapeType="1"/>
          </p:cNvSpPr>
          <p:nvPr/>
        </p:nvSpPr>
        <p:spPr bwMode="auto">
          <a:xfrm>
            <a:off x="7531533" y="2302164"/>
            <a:ext cx="0" cy="322263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6955270" y="2559339"/>
            <a:ext cx="1225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等线" panose="020F0502020204030204"/>
                <a:ea typeface="等线" panose="02010600030101010101" pitchFamily="2" charset="-122"/>
              </a:rPr>
              <a:t>ch=[ ?</a:t>
            </a: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7099734" y="1519526"/>
            <a:ext cx="287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等线" panose="020F0502020204030204"/>
                <a:ea typeface="等线" panose="02010600030101010101" pitchFamily="2" charset="-122"/>
              </a:rPr>
              <a:t>1</a:t>
            </a:r>
          </a:p>
        </p:txBody>
      </p:sp>
      <p:sp>
        <p:nvSpPr>
          <p:cNvPr id="33" name="Text Box 9"/>
          <p:cNvSpPr txBox="1">
            <a:spLocks noChangeArrowheads="1"/>
          </p:cNvSpPr>
          <p:nvPr/>
        </p:nvSpPr>
        <p:spPr bwMode="auto">
          <a:xfrm>
            <a:off x="7099734" y="2295814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等线" panose="020F0502020204030204"/>
                <a:ea typeface="等线" panose="02010600030101010101" pitchFamily="2" charset="-122"/>
              </a:rPr>
              <a:t>2</a:t>
            </a:r>
          </a:p>
        </p:txBody>
      </p:sp>
      <p:sp>
        <p:nvSpPr>
          <p:cNvPr id="34" name="Line 10"/>
          <p:cNvSpPr>
            <a:spLocks noChangeShapeType="1"/>
          </p:cNvSpPr>
          <p:nvPr/>
        </p:nvSpPr>
        <p:spPr bwMode="auto">
          <a:xfrm flipH="1">
            <a:off x="6739371" y="2876838"/>
            <a:ext cx="720725" cy="387350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5" name="Rectangle 11"/>
          <p:cNvSpPr>
            <a:spLocks noChangeArrowheads="1"/>
          </p:cNvSpPr>
          <p:nvPr/>
        </p:nvSpPr>
        <p:spPr bwMode="auto">
          <a:xfrm>
            <a:off x="6163108" y="3264188"/>
            <a:ext cx="1223962" cy="387350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等线" panose="020F0502020204030204"/>
                <a:ea typeface="等线" panose="02010600030101010101" pitchFamily="2" charset="-122"/>
              </a:rPr>
              <a:t>READ</a:t>
            </a: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>
            <a:off x="6739370" y="3651539"/>
            <a:ext cx="0" cy="322263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7" name="Rectangle 13"/>
          <p:cNvSpPr>
            <a:spLocks noChangeArrowheads="1"/>
          </p:cNvSpPr>
          <p:nvPr/>
        </p:nvSpPr>
        <p:spPr bwMode="auto">
          <a:xfrm>
            <a:off x="6163108" y="3975388"/>
            <a:ext cx="1223962" cy="387350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等线" panose="020F0502020204030204"/>
                <a:ea typeface="等线" panose="02010600030101010101" pitchFamily="2" charset="-122"/>
              </a:rPr>
              <a:t>P(B)</a:t>
            </a:r>
          </a:p>
        </p:txBody>
      </p:sp>
      <p:sp>
        <p:nvSpPr>
          <p:cNvPr id="38" name="Line 14"/>
          <p:cNvSpPr>
            <a:spLocks noChangeShapeType="1"/>
          </p:cNvSpPr>
          <p:nvPr/>
        </p:nvSpPr>
        <p:spPr bwMode="auto">
          <a:xfrm>
            <a:off x="6739370" y="4364326"/>
            <a:ext cx="0" cy="322262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9" name="Line 16"/>
          <p:cNvSpPr>
            <a:spLocks noChangeShapeType="1"/>
          </p:cNvSpPr>
          <p:nvPr/>
        </p:nvSpPr>
        <p:spPr bwMode="auto">
          <a:xfrm>
            <a:off x="7602971" y="2876838"/>
            <a:ext cx="792163" cy="387350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0" name="Rectangle 17"/>
          <p:cNvSpPr>
            <a:spLocks noChangeArrowheads="1"/>
          </p:cNvSpPr>
          <p:nvPr/>
        </p:nvSpPr>
        <p:spPr bwMode="auto">
          <a:xfrm>
            <a:off x="7747433" y="3264188"/>
            <a:ext cx="1223962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等线" panose="020F0502020204030204"/>
                <a:ea typeface="等线" panose="02010600030101010101" pitchFamily="2" charset="-122"/>
              </a:rPr>
              <a:t>ERROR</a:t>
            </a:r>
          </a:p>
        </p:txBody>
      </p:sp>
      <p:sp>
        <p:nvSpPr>
          <p:cNvPr id="41" name="Rectangle 25"/>
          <p:cNvSpPr>
            <a:spLocks noChangeArrowheads="1"/>
          </p:cNvSpPr>
          <p:nvPr/>
        </p:nvSpPr>
        <p:spPr bwMode="auto">
          <a:xfrm>
            <a:off x="6090083" y="4729451"/>
            <a:ext cx="1223962" cy="387350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等线" panose="020F0502020204030204"/>
                <a:ea typeface="等线" panose="02010600030101010101" pitchFamily="2" charset="-122"/>
              </a:rPr>
              <a:t>SCOUT</a:t>
            </a:r>
          </a:p>
        </p:txBody>
      </p:sp>
      <p:sp>
        <p:nvSpPr>
          <p:cNvPr id="42" name="Rectangle 27"/>
          <p:cNvSpPr>
            <a:spLocks noChangeArrowheads="1"/>
          </p:cNvSpPr>
          <p:nvPr/>
        </p:nvSpPr>
        <p:spPr bwMode="auto">
          <a:xfrm>
            <a:off x="2057833" y="1813214"/>
            <a:ext cx="3033712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zh-CN" sz="28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A::=[B </a:t>
            </a:r>
            <a:endParaRPr lang="en-US" altLang="zh-CN" sz="2800" b="1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等线" panose="020F0502020204030204"/>
                <a:ea typeface="等线" panose="02010600030101010101" pitchFamily="2" charset="-122"/>
              </a:rPr>
              <a:t></a:t>
            </a:r>
          </a:p>
        </p:txBody>
      </p:sp>
      <p:sp>
        <p:nvSpPr>
          <p:cNvPr id="43" name="Text Box 29"/>
          <p:cNvSpPr txBox="1">
            <a:spLocks noChangeArrowheads="1"/>
          </p:cNvSpPr>
          <p:nvPr/>
        </p:nvSpPr>
        <p:spPr bwMode="auto">
          <a:xfrm>
            <a:off x="6810809" y="2743489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等线" panose="020F0502020204030204"/>
                <a:ea typeface="等线" panose="02010600030101010101" pitchFamily="2" charset="-122"/>
              </a:rPr>
              <a:t>=</a:t>
            </a:r>
          </a:p>
        </p:txBody>
      </p:sp>
      <p:sp>
        <p:nvSpPr>
          <p:cNvPr id="44" name="Text Box 30"/>
          <p:cNvSpPr txBox="1">
            <a:spLocks noChangeArrowheads="1"/>
          </p:cNvSpPr>
          <p:nvPr/>
        </p:nvSpPr>
        <p:spPr bwMode="auto">
          <a:xfrm>
            <a:off x="8034771" y="2749839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等线" panose="020F0502020204030204"/>
                <a:ea typeface="等线" panose="02010600030101010101" pitchFamily="2" charset="-122"/>
                <a:cs typeface="Arial" panose="020B0604020202020204" pitchFamily="34" charset="0"/>
              </a:rPr>
              <a:t>≠</a:t>
            </a:r>
          </a:p>
        </p:txBody>
      </p:sp>
      <p:sp>
        <p:nvSpPr>
          <p:cNvPr id="45" name="Text Box 33"/>
          <p:cNvSpPr txBox="1">
            <a:spLocks noChangeArrowheads="1"/>
          </p:cNvSpPr>
          <p:nvPr/>
        </p:nvSpPr>
        <p:spPr bwMode="auto">
          <a:xfrm>
            <a:off x="7098146" y="2965739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等线" panose="020F0502020204030204"/>
                <a:ea typeface="等线" panose="02010600030101010101" pitchFamily="2" charset="-122"/>
              </a:rPr>
              <a:t>3</a:t>
            </a:r>
          </a:p>
        </p:txBody>
      </p:sp>
      <p:sp>
        <p:nvSpPr>
          <p:cNvPr id="46" name="Text Box 34"/>
          <p:cNvSpPr txBox="1">
            <a:spLocks noChangeArrowheads="1"/>
          </p:cNvSpPr>
          <p:nvPr/>
        </p:nvSpPr>
        <p:spPr bwMode="auto">
          <a:xfrm>
            <a:off x="7747434" y="2965739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等线" panose="020F0502020204030204"/>
                <a:ea typeface="等线" panose="02010600030101010101" pitchFamily="2" charset="-122"/>
              </a:rPr>
              <a:t>4</a:t>
            </a:r>
          </a:p>
        </p:txBody>
      </p:sp>
      <p:sp>
        <p:nvSpPr>
          <p:cNvPr id="47" name="Text Box 35"/>
          <p:cNvSpPr txBox="1">
            <a:spLocks noChangeArrowheads="1"/>
          </p:cNvSpPr>
          <p:nvPr/>
        </p:nvSpPr>
        <p:spPr bwMode="auto">
          <a:xfrm>
            <a:off x="6379009" y="4334164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等线" panose="020F0502020204030204"/>
                <a:ea typeface="等线" panose="02010600030101010101" pitchFamily="2" charset="-12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05981977"/>
      </p:ext>
    </p:extLst>
  </p:cSld>
  <p:clrMapOvr>
    <a:masterClrMapping/>
  </p:clrMapOvr>
</p:sld>
</file>

<file path=ppt/theme/theme1.xml><?xml version="1.0" encoding="utf-8"?>
<a:theme xmlns:a="http://schemas.openxmlformats.org/drawingml/2006/main" name="赛宁网安公司及业务介绍20210226.2">
  <a:themeElements>
    <a:clrScheme name="自定义色板">
      <a:dk1>
        <a:srgbClr val="333333"/>
      </a:dk1>
      <a:lt1>
        <a:srgbClr val="FFFFFF"/>
      </a:lt1>
      <a:dk2>
        <a:srgbClr val="666666"/>
      </a:dk2>
      <a:lt2>
        <a:srgbClr val="E6E6E6"/>
      </a:lt2>
      <a:accent1>
        <a:srgbClr val="0096C8"/>
      </a:accent1>
      <a:accent2>
        <a:srgbClr val="FA9632"/>
      </a:accent2>
      <a:accent3>
        <a:srgbClr val="FFD250"/>
      </a:accent3>
      <a:accent4>
        <a:srgbClr val="B4D21E"/>
      </a:accent4>
      <a:accent5>
        <a:srgbClr val="50C832"/>
      </a:accent5>
      <a:accent6>
        <a:srgbClr val="32DCC8"/>
      </a:accent6>
      <a:hlink>
        <a:srgbClr val="1EC8FF"/>
      </a:hlink>
      <a:folHlink>
        <a:srgbClr val="B478C8"/>
      </a:folHlink>
    </a:clrScheme>
    <a:fontScheme name="自定义字体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赛宁网安公司及业务介绍20210226.2" id="{B6FC4B88-DED8-4A97-9078-1539FB96034B}" vid="{DDA65BF6-E452-4470-B536-AA8C15FE337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赛宁网安公司及业务介绍20210226.2</Template>
  <TotalTime>867</TotalTime>
  <Words>5121</Words>
  <Application>Microsoft Office PowerPoint</Application>
  <PresentationFormat>宽屏</PresentationFormat>
  <Paragraphs>1405</Paragraphs>
  <Slides>37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4" baseType="lpstr">
      <vt:lpstr>Microsoft YaHei UI</vt:lpstr>
      <vt:lpstr>等线</vt:lpstr>
      <vt:lpstr>等线 Light</vt:lpstr>
      <vt:lpstr>仿宋_GB2312</vt:lpstr>
      <vt:lpstr>黑体</vt:lpstr>
      <vt:lpstr>华文楷体</vt:lpstr>
      <vt:lpstr>隶书</vt:lpstr>
      <vt:lpstr>宋体</vt:lpstr>
      <vt:lpstr>微软雅黑</vt:lpstr>
      <vt:lpstr>Arial</vt:lpstr>
      <vt:lpstr>Calibri</vt:lpstr>
      <vt:lpstr>Comic Sans MS</vt:lpstr>
      <vt:lpstr>Courier New</vt:lpstr>
      <vt:lpstr>Times New Roman</vt:lpstr>
      <vt:lpstr>Wingdings</vt:lpstr>
      <vt:lpstr>赛宁网安公司及业务介绍20210226.2</vt:lpstr>
      <vt:lpstr>Visio</vt:lpstr>
      <vt:lpstr>第四章  语法分析</vt:lpstr>
      <vt:lpstr>  第四章作业答案  </vt:lpstr>
      <vt:lpstr>  第四章作业答案  </vt:lpstr>
      <vt:lpstr>  第四章作业答案  </vt:lpstr>
      <vt:lpstr>  第四章作业答案  </vt:lpstr>
      <vt:lpstr>  第四章作业答案  </vt:lpstr>
      <vt:lpstr>  第四章作业答案  </vt:lpstr>
      <vt:lpstr>  第四章作业答案  </vt:lpstr>
      <vt:lpstr>  第四章作业答案  </vt:lpstr>
      <vt:lpstr>  第四章作业答案  </vt:lpstr>
      <vt:lpstr>  第四章作业答案  </vt:lpstr>
      <vt:lpstr>  第四章作业答案  </vt:lpstr>
      <vt:lpstr>  第四章作业答案  </vt:lpstr>
      <vt:lpstr>  第四章作业答案  </vt:lpstr>
      <vt:lpstr>  第四章作业答案  </vt:lpstr>
      <vt:lpstr>  第四章作业答案  </vt:lpstr>
      <vt:lpstr>  第四章作业答案  </vt:lpstr>
      <vt:lpstr>PowerPoint 演示文稿</vt:lpstr>
      <vt:lpstr>PowerPoint 演示文稿</vt:lpstr>
      <vt:lpstr>PowerPoint 演示文稿</vt:lpstr>
      <vt:lpstr>作业：</vt:lpstr>
      <vt:lpstr>  第四章作业答案  </vt:lpstr>
      <vt:lpstr>  第四章作业答案  </vt:lpstr>
      <vt:lpstr>  第四章作业答案  </vt:lpstr>
      <vt:lpstr>  第四章作业答案  </vt:lpstr>
      <vt:lpstr>  第四章作业答案  </vt:lpstr>
      <vt:lpstr>  第四章作业答案  </vt:lpstr>
      <vt:lpstr>  第四章作业答案  </vt:lpstr>
      <vt:lpstr>  第四章作业答案  </vt:lpstr>
      <vt:lpstr>PowerPoint 演示文稿</vt:lpstr>
      <vt:lpstr>PowerPoint 演示文稿</vt:lpstr>
      <vt:lpstr>PowerPoint 演示文稿</vt:lpstr>
      <vt:lpstr>  第四章作业答案  </vt:lpstr>
      <vt:lpstr>  第四章作业答案  </vt:lpstr>
      <vt:lpstr>  第四章作业答案  </vt:lpstr>
      <vt:lpstr>  第四章作业答案 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</dc:creator>
  <cp:lastModifiedBy>jly</cp:lastModifiedBy>
  <cp:revision>66</cp:revision>
  <dcterms:created xsi:type="dcterms:W3CDTF">2021-03-01T03:40:22Z</dcterms:created>
  <dcterms:modified xsi:type="dcterms:W3CDTF">2022-05-30T12:02:18Z</dcterms:modified>
</cp:coreProperties>
</file>