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8"/>
  </p:notesMasterIdLst>
  <p:handoutMasterIdLst>
    <p:handoutMasterId r:id="rId159"/>
  </p:handoutMasterIdLst>
  <p:sldIdLst>
    <p:sldId id="618" r:id="rId2"/>
    <p:sldId id="469" r:id="rId3"/>
    <p:sldId id="472" r:id="rId4"/>
    <p:sldId id="622" r:id="rId5"/>
    <p:sldId id="623" r:id="rId6"/>
    <p:sldId id="475" r:id="rId7"/>
    <p:sldId id="619" r:id="rId8"/>
    <p:sldId id="620" r:id="rId9"/>
    <p:sldId id="621" r:id="rId10"/>
    <p:sldId id="624" r:id="rId11"/>
    <p:sldId id="479" r:id="rId12"/>
    <p:sldId id="480" r:id="rId13"/>
    <p:sldId id="634" r:id="rId14"/>
    <p:sldId id="481" r:id="rId15"/>
    <p:sldId id="482" r:id="rId16"/>
    <p:sldId id="483" r:id="rId17"/>
    <p:sldId id="484" r:id="rId18"/>
    <p:sldId id="485" r:id="rId19"/>
    <p:sldId id="635" r:id="rId20"/>
    <p:sldId id="486" r:id="rId21"/>
    <p:sldId id="487" r:id="rId22"/>
    <p:sldId id="488" r:id="rId23"/>
    <p:sldId id="489" r:id="rId24"/>
    <p:sldId id="490" r:id="rId25"/>
    <p:sldId id="491" r:id="rId26"/>
    <p:sldId id="492" r:id="rId27"/>
    <p:sldId id="493" r:id="rId28"/>
    <p:sldId id="494" r:id="rId29"/>
    <p:sldId id="495"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1" r:id="rId56"/>
    <p:sldId id="522" r:id="rId57"/>
    <p:sldId id="523" r:id="rId58"/>
    <p:sldId id="524" r:id="rId59"/>
    <p:sldId id="525" r:id="rId60"/>
    <p:sldId id="526" r:id="rId61"/>
    <p:sldId id="527" r:id="rId62"/>
    <p:sldId id="528" r:id="rId63"/>
    <p:sldId id="529" r:id="rId64"/>
    <p:sldId id="530" r:id="rId65"/>
    <p:sldId id="531" r:id="rId66"/>
    <p:sldId id="532" r:id="rId67"/>
    <p:sldId id="533" r:id="rId68"/>
    <p:sldId id="534" r:id="rId69"/>
    <p:sldId id="535" r:id="rId70"/>
    <p:sldId id="536" r:id="rId71"/>
    <p:sldId id="537" r:id="rId72"/>
    <p:sldId id="538" r:id="rId73"/>
    <p:sldId id="539" r:id="rId74"/>
    <p:sldId id="540" r:id="rId75"/>
    <p:sldId id="541" r:id="rId76"/>
    <p:sldId id="542" r:id="rId77"/>
    <p:sldId id="543" r:id="rId78"/>
    <p:sldId id="636" r:id="rId79"/>
    <p:sldId id="544" r:id="rId80"/>
    <p:sldId id="637" r:id="rId81"/>
    <p:sldId id="545" r:id="rId82"/>
    <p:sldId id="546" r:id="rId83"/>
    <p:sldId id="547" r:id="rId84"/>
    <p:sldId id="548" r:id="rId85"/>
    <p:sldId id="549" r:id="rId86"/>
    <p:sldId id="550" r:id="rId87"/>
    <p:sldId id="551" r:id="rId88"/>
    <p:sldId id="552" r:id="rId89"/>
    <p:sldId id="553" r:id="rId90"/>
    <p:sldId id="554" r:id="rId91"/>
    <p:sldId id="555" r:id="rId92"/>
    <p:sldId id="556" r:id="rId93"/>
    <p:sldId id="557" r:id="rId94"/>
    <p:sldId id="558" r:id="rId95"/>
    <p:sldId id="559" r:id="rId96"/>
    <p:sldId id="560" r:id="rId97"/>
    <p:sldId id="561" r:id="rId98"/>
    <p:sldId id="562" r:id="rId99"/>
    <p:sldId id="563" r:id="rId100"/>
    <p:sldId id="564" r:id="rId101"/>
    <p:sldId id="565" r:id="rId102"/>
    <p:sldId id="638" r:id="rId103"/>
    <p:sldId id="566" r:id="rId104"/>
    <p:sldId id="567" r:id="rId105"/>
    <p:sldId id="568" r:id="rId106"/>
    <p:sldId id="569" r:id="rId107"/>
    <p:sldId id="570" r:id="rId108"/>
    <p:sldId id="571" r:id="rId109"/>
    <p:sldId id="625" r:id="rId110"/>
    <p:sldId id="573" r:id="rId111"/>
    <p:sldId id="574" r:id="rId112"/>
    <p:sldId id="575" r:id="rId113"/>
    <p:sldId id="576" r:id="rId114"/>
    <p:sldId id="577" r:id="rId115"/>
    <p:sldId id="578" r:id="rId116"/>
    <p:sldId id="579" r:id="rId117"/>
    <p:sldId id="580" r:id="rId118"/>
    <p:sldId id="581" r:id="rId119"/>
    <p:sldId id="582" r:id="rId120"/>
    <p:sldId id="583" r:id="rId121"/>
    <p:sldId id="639" r:id="rId122"/>
    <p:sldId id="584" r:id="rId123"/>
    <p:sldId id="585" r:id="rId124"/>
    <p:sldId id="626" r:id="rId125"/>
    <p:sldId id="627" r:id="rId126"/>
    <p:sldId id="588" r:id="rId127"/>
    <p:sldId id="589" r:id="rId128"/>
    <p:sldId id="590" r:id="rId129"/>
    <p:sldId id="628" r:id="rId130"/>
    <p:sldId id="592" r:id="rId131"/>
    <p:sldId id="593" r:id="rId132"/>
    <p:sldId id="594" r:id="rId133"/>
    <p:sldId id="595" r:id="rId134"/>
    <p:sldId id="596" r:id="rId135"/>
    <p:sldId id="629" r:id="rId136"/>
    <p:sldId id="598" r:id="rId137"/>
    <p:sldId id="599" r:id="rId138"/>
    <p:sldId id="600" r:id="rId139"/>
    <p:sldId id="630" r:id="rId140"/>
    <p:sldId id="602" r:id="rId141"/>
    <p:sldId id="631" r:id="rId142"/>
    <p:sldId id="604" r:id="rId143"/>
    <p:sldId id="605" r:id="rId144"/>
    <p:sldId id="632" r:id="rId145"/>
    <p:sldId id="607" r:id="rId146"/>
    <p:sldId id="608" r:id="rId147"/>
    <p:sldId id="609" r:id="rId148"/>
    <p:sldId id="610" r:id="rId149"/>
    <p:sldId id="633" r:id="rId150"/>
    <p:sldId id="612" r:id="rId151"/>
    <p:sldId id="613" r:id="rId152"/>
    <p:sldId id="614" r:id="rId153"/>
    <p:sldId id="615" r:id="rId154"/>
    <p:sldId id="616" r:id="rId155"/>
    <p:sldId id="617" r:id="rId156"/>
    <p:sldId id="465" r:id="rId157"/>
  </p:sldIdLst>
  <p:sldSz cx="9144000" cy="6858000" type="screen4x3"/>
  <p:notesSz cx="6858000" cy="9144000"/>
  <p:defaultTextStyle>
    <a:defPPr>
      <a:defRPr lang="zh-CN"/>
    </a:defPPr>
    <a:lvl1pPr algn="ctr" rtl="0" eaLnBrk="0" fontAlgn="base" hangingPunct="0">
      <a:spcBef>
        <a:spcPct val="0"/>
      </a:spcBef>
      <a:spcAft>
        <a:spcPct val="20000"/>
      </a:spcAft>
      <a:defRPr sz="2400" b="1" kern="1200">
        <a:solidFill>
          <a:srgbClr val="FFFFFF"/>
        </a:solidFill>
        <a:latin typeface="黑体" pitchFamily="2" charset="-122"/>
        <a:ea typeface="黑体" pitchFamily="2" charset="-122"/>
        <a:cs typeface="Arial" charset="0"/>
      </a:defRPr>
    </a:lvl1pPr>
    <a:lvl2pPr marL="457200" algn="ctr" rtl="0" eaLnBrk="0" fontAlgn="base" hangingPunct="0">
      <a:spcBef>
        <a:spcPct val="0"/>
      </a:spcBef>
      <a:spcAft>
        <a:spcPct val="20000"/>
      </a:spcAft>
      <a:defRPr sz="2400" b="1" kern="1200">
        <a:solidFill>
          <a:srgbClr val="FFFFFF"/>
        </a:solidFill>
        <a:latin typeface="黑体" pitchFamily="2" charset="-122"/>
        <a:ea typeface="黑体" pitchFamily="2" charset="-122"/>
        <a:cs typeface="Arial" charset="0"/>
      </a:defRPr>
    </a:lvl2pPr>
    <a:lvl3pPr marL="914400" algn="ctr" rtl="0" eaLnBrk="0" fontAlgn="base" hangingPunct="0">
      <a:spcBef>
        <a:spcPct val="0"/>
      </a:spcBef>
      <a:spcAft>
        <a:spcPct val="20000"/>
      </a:spcAft>
      <a:defRPr sz="2400" b="1" kern="1200">
        <a:solidFill>
          <a:srgbClr val="FFFFFF"/>
        </a:solidFill>
        <a:latin typeface="黑体" pitchFamily="2" charset="-122"/>
        <a:ea typeface="黑体" pitchFamily="2" charset="-122"/>
        <a:cs typeface="Arial" charset="0"/>
      </a:defRPr>
    </a:lvl3pPr>
    <a:lvl4pPr marL="1371600" algn="ctr" rtl="0" eaLnBrk="0" fontAlgn="base" hangingPunct="0">
      <a:spcBef>
        <a:spcPct val="0"/>
      </a:spcBef>
      <a:spcAft>
        <a:spcPct val="20000"/>
      </a:spcAft>
      <a:defRPr sz="2400" b="1" kern="1200">
        <a:solidFill>
          <a:srgbClr val="FFFFFF"/>
        </a:solidFill>
        <a:latin typeface="黑体" pitchFamily="2" charset="-122"/>
        <a:ea typeface="黑体" pitchFamily="2" charset="-122"/>
        <a:cs typeface="Arial" charset="0"/>
      </a:defRPr>
    </a:lvl4pPr>
    <a:lvl5pPr marL="1828800" algn="ctr" rtl="0" eaLnBrk="0" fontAlgn="base" hangingPunct="0">
      <a:spcBef>
        <a:spcPct val="0"/>
      </a:spcBef>
      <a:spcAft>
        <a:spcPct val="20000"/>
      </a:spcAft>
      <a:defRPr sz="2400" b="1" kern="1200">
        <a:solidFill>
          <a:srgbClr val="FFFFFF"/>
        </a:solidFill>
        <a:latin typeface="黑体" pitchFamily="2" charset="-122"/>
        <a:ea typeface="黑体" pitchFamily="2" charset="-122"/>
        <a:cs typeface="Arial" charset="0"/>
      </a:defRPr>
    </a:lvl5pPr>
    <a:lvl6pPr marL="2286000" algn="l" defTabSz="914400" rtl="0" eaLnBrk="1" latinLnBrk="0" hangingPunct="1">
      <a:defRPr sz="2400" b="1" kern="1200">
        <a:solidFill>
          <a:srgbClr val="FFFFFF"/>
        </a:solidFill>
        <a:latin typeface="黑体" pitchFamily="2" charset="-122"/>
        <a:ea typeface="黑体" pitchFamily="2" charset="-122"/>
        <a:cs typeface="Arial" charset="0"/>
      </a:defRPr>
    </a:lvl6pPr>
    <a:lvl7pPr marL="2743200" algn="l" defTabSz="914400" rtl="0" eaLnBrk="1" latinLnBrk="0" hangingPunct="1">
      <a:defRPr sz="2400" b="1" kern="1200">
        <a:solidFill>
          <a:srgbClr val="FFFFFF"/>
        </a:solidFill>
        <a:latin typeface="黑体" pitchFamily="2" charset="-122"/>
        <a:ea typeface="黑体" pitchFamily="2" charset="-122"/>
        <a:cs typeface="Arial" charset="0"/>
      </a:defRPr>
    </a:lvl7pPr>
    <a:lvl8pPr marL="3200400" algn="l" defTabSz="914400" rtl="0" eaLnBrk="1" latinLnBrk="0" hangingPunct="1">
      <a:defRPr sz="2400" b="1" kern="1200">
        <a:solidFill>
          <a:srgbClr val="FFFFFF"/>
        </a:solidFill>
        <a:latin typeface="黑体" pitchFamily="2" charset="-122"/>
        <a:ea typeface="黑体" pitchFamily="2" charset="-122"/>
        <a:cs typeface="Arial" charset="0"/>
      </a:defRPr>
    </a:lvl8pPr>
    <a:lvl9pPr marL="3657600" algn="l" defTabSz="914400" rtl="0" eaLnBrk="1" latinLnBrk="0" hangingPunct="1">
      <a:defRPr sz="2400" b="1" kern="1200">
        <a:solidFill>
          <a:srgbClr val="FFFFFF"/>
        </a:solidFill>
        <a:latin typeface="黑体" pitchFamily="2" charset="-122"/>
        <a:ea typeface="黑体" pitchFamily="2"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FF00"/>
    <a:srgbClr val="CC00CC"/>
    <a:srgbClr val="FF9900"/>
    <a:srgbClr val="009900"/>
    <a:srgbClr val="000000"/>
    <a:srgbClr val="CC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4" autoAdjust="0"/>
    <p:restoredTop sz="77358" autoAdjust="0"/>
  </p:normalViewPr>
  <p:slideViewPr>
    <p:cSldViewPr>
      <p:cViewPr varScale="1">
        <p:scale>
          <a:sx n="91" d="100"/>
          <a:sy n="91" d="100"/>
        </p:scale>
        <p:origin x="1202"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_rels/viewProps.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Aft>
                <a:spcPct val="0"/>
              </a:spcAft>
              <a:defRPr sz="1200" b="0">
                <a:solidFill>
                  <a:schemeClr val="tx1"/>
                </a:solidFill>
                <a:effectLst/>
                <a:latin typeface="Arial" charset="0"/>
                <a:ea typeface="宋体" pitchFamily="2" charset="-122"/>
                <a:cs typeface="+mn-cs"/>
              </a:defRPr>
            </a:lvl1pPr>
          </a:lstStyle>
          <a:p>
            <a:pPr>
              <a:defRPr/>
            </a:pPr>
            <a:endParaRPr lang="en-US" altLang="zh-CN"/>
          </a:p>
        </p:txBody>
      </p:sp>
      <p:sp>
        <p:nvSpPr>
          <p:cNvPr id="8294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Aft>
                <a:spcPct val="0"/>
              </a:spcAft>
              <a:defRPr sz="1200" b="0">
                <a:solidFill>
                  <a:schemeClr val="tx1"/>
                </a:solidFill>
                <a:effectLst/>
                <a:latin typeface="Arial" charset="0"/>
                <a:ea typeface="宋体" pitchFamily="2" charset="-122"/>
                <a:cs typeface="+mn-cs"/>
              </a:defRPr>
            </a:lvl1pPr>
          </a:lstStyle>
          <a:p>
            <a:pPr>
              <a:defRPr/>
            </a:pPr>
            <a:endParaRPr lang="en-US" altLang="zh-CN"/>
          </a:p>
        </p:txBody>
      </p:sp>
      <p:sp>
        <p:nvSpPr>
          <p:cNvPr id="8294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Aft>
                <a:spcPct val="0"/>
              </a:spcAft>
              <a:defRPr sz="1200" b="0">
                <a:solidFill>
                  <a:schemeClr val="tx1"/>
                </a:solidFill>
                <a:effectLst/>
                <a:latin typeface="Arial" charset="0"/>
                <a:ea typeface="宋体" pitchFamily="2" charset="-122"/>
                <a:cs typeface="+mn-cs"/>
              </a:defRPr>
            </a:lvl1pPr>
          </a:lstStyle>
          <a:p>
            <a:pPr>
              <a:defRPr/>
            </a:pPr>
            <a:endParaRPr lang="en-US" altLang="zh-CN"/>
          </a:p>
        </p:txBody>
      </p:sp>
      <p:sp>
        <p:nvSpPr>
          <p:cNvPr id="8294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Aft>
                <a:spcPct val="0"/>
              </a:spcAft>
              <a:defRPr sz="1200" b="0">
                <a:solidFill>
                  <a:schemeClr val="tx1"/>
                </a:solidFill>
                <a:effectLst/>
                <a:latin typeface="Arial" charset="0"/>
                <a:ea typeface="宋体" pitchFamily="2" charset="-122"/>
                <a:cs typeface="+mn-cs"/>
              </a:defRPr>
            </a:lvl1pPr>
          </a:lstStyle>
          <a:p>
            <a:pPr>
              <a:defRPr/>
            </a:pPr>
            <a:fld id="{D4B2493F-8865-4BE7-89CD-7115FFCDBA1B}" type="slidenum">
              <a:rPr lang="en-US" altLang="zh-CN"/>
              <a:pPr>
                <a:defRPr/>
              </a:pPr>
              <a:t>‹#›</a:t>
            </a:fld>
            <a:endParaRPr lang="en-US" altLang="zh-CN"/>
          </a:p>
        </p:txBody>
      </p:sp>
    </p:spTree>
    <p:extLst>
      <p:ext uri="{BB962C8B-B14F-4D97-AF65-F5344CB8AC3E}">
        <p14:creationId xmlns:p14="http://schemas.microsoft.com/office/powerpoint/2010/main" val="2748006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Aft>
                <a:spcPct val="0"/>
              </a:spcAft>
              <a:defRPr sz="1200" b="0">
                <a:solidFill>
                  <a:schemeClr val="tx1"/>
                </a:solidFill>
                <a:effectLst/>
                <a:latin typeface="Arial" charset="0"/>
                <a:ea typeface="宋体" pitchFamily="2" charset="-122"/>
                <a:cs typeface="+mn-cs"/>
              </a:defRPr>
            </a:lvl1pPr>
          </a:lstStyle>
          <a:p>
            <a:pPr>
              <a:defRPr/>
            </a:pPr>
            <a:endParaRPr lang="en-US" altLang="zh-CN"/>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Aft>
                <a:spcPct val="0"/>
              </a:spcAft>
              <a:defRPr sz="1200" b="0">
                <a:solidFill>
                  <a:schemeClr val="tx1"/>
                </a:solidFill>
                <a:effectLst/>
                <a:latin typeface="Arial" charset="0"/>
                <a:ea typeface="宋体" pitchFamily="2" charset="-122"/>
                <a:cs typeface="+mn-cs"/>
              </a:defRPr>
            </a:lvl1pPr>
          </a:lstStyle>
          <a:p>
            <a:pPr>
              <a:defRPr/>
            </a:pPr>
            <a:endParaRPr lang="en-US" altLang="zh-CN"/>
          </a:p>
        </p:txBody>
      </p:sp>
      <p:sp>
        <p:nvSpPr>
          <p:cNvPr id="156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Aft>
                <a:spcPct val="0"/>
              </a:spcAft>
              <a:defRPr sz="1200" b="0">
                <a:solidFill>
                  <a:schemeClr val="tx1"/>
                </a:solidFill>
                <a:effectLst/>
                <a:latin typeface="Arial" charset="0"/>
                <a:ea typeface="宋体" pitchFamily="2" charset="-122"/>
                <a:cs typeface="+mn-cs"/>
              </a:defRPr>
            </a:lvl1pPr>
          </a:lstStyle>
          <a:p>
            <a:pPr>
              <a:defRPr/>
            </a:pPr>
            <a:endParaRPr lang="en-US" altLang="zh-CN"/>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Aft>
                <a:spcPct val="0"/>
              </a:spcAft>
              <a:defRPr sz="1200" b="0">
                <a:solidFill>
                  <a:schemeClr val="tx1"/>
                </a:solidFill>
                <a:effectLst/>
                <a:latin typeface="Arial" charset="0"/>
                <a:ea typeface="宋体" pitchFamily="2" charset="-122"/>
                <a:cs typeface="+mn-cs"/>
              </a:defRPr>
            </a:lvl1pPr>
          </a:lstStyle>
          <a:p>
            <a:pPr>
              <a:defRPr/>
            </a:pPr>
            <a:fld id="{642CFC4F-707E-4DF0-9F27-9532DC1F2870}" type="slidenum">
              <a:rPr lang="en-US" altLang="zh-CN"/>
              <a:pPr>
                <a:defRPr/>
              </a:pPr>
              <a:t>‹#›</a:t>
            </a:fld>
            <a:endParaRPr lang="en-US" altLang="zh-CN"/>
          </a:p>
        </p:txBody>
      </p:sp>
    </p:spTree>
    <p:extLst>
      <p:ext uri="{BB962C8B-B14F-4D97-AF65-F5344CB8AC3E}">
        <p14:creationId xmlns:p14="http://schemas.microsoft.com/office/powerpoint/2010/main" val="2543530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295400" y="2209800"/>
            <a:ext cx="7162800" cy="1143000"/>
          </a:xfrm>
        </p:spPr>
        <p:txBody>
          <a:bodyPr/>
          <a:lstStyle>
            <a:lvl1pPr algn="ctr">
              <a:defRPr sz="5400">
                <a:effectLst>
                  <a:outerShdw blurRad="38100" dist="38100" dir="2700000" algn="tl">
                    <a:srgbClr val="000000"/>
                  </a:outerShdw>
                </a:effectLst>
                <a:ea typeface="宋体" pitchFamily="2" charset="-122"/>
              </a:defRPr>
            </a:lvl1pPr>
          </a:lstStyle>
          <a:p>
            <a:r>
              <a:rPr lang="zh-CN" altLang="en-US"/>
              <a:t>单击此处编辑母版标题样式</a:t>
            </a:r>
          </a:p>
        </p:txBody>
      </p:sp>
      <p:sp>
        <p:nvSpPr>
          <p:cNvPr id="8195" name="Rectangle 3"/>
          <p:cNvSpPr>
            <a:spLocks noGrp="1" noChangeArrowheads="1"/>
          </p:cNvSpPr>
          <p:nvPr>
            <p:ph type="subTitle" idx="1"/>
          </p:nvPr>
        </p:nvSpPr>
        <p:spPr>
          <a:xfrm>
            <a:off x="1679575" y="3505200"/>
            <a:ext cx="6400800" cy="1066800"/>
          </a:xfrm>
        </p:spPr>
        <p:txBody>
          <a:bodyPr/>
          <a:lstStyle>
            <a:lvl1pPr marL="0" indent="0" algn="ctr">
              <a:buFont typeface="Wingdings" pitchFamily="2" charset="2"/>
              <a:buNone/>
              <a:defRPr b="1">
                <a:effectLst>
                  <a:outerShdw blurRad="38100" dist="38100" dir="2700000" algn="tl">
                    <a:srgbClr val="000000"/>
                  </a:outerShdw>
                </a:effectLst>
                <a:latin typeface="High Tower Text" pitchFamily="18" charset="0"/>
              </a:defRPr>
            </a:lvl1pPr>
          </a:lstStyle>
          <a:p>
            <a:r>
              <a:rPr lang="zh-CN" altLang="en-US"/>
              <a:t>单击此处编辑母版副标题样式</a:t>
            </a:r>
          </a:p>
        </p:txBody>
      </p:sp>
      <p:sp>
        <p:nvSpPr>
          <p:cNvPr id="4" name="Rectangle 4"/>
          <p:cNvSpPr>
            <a:spLocks noGrp="1" noChangeArrowheads="1"/>
          </p:cNvSpPr>
          <p:nvPr>
            <p:ph type="dt" sz="half" idx="10"/>
          </p:nvPr>
        </p:nvSpPr>
        <p:spPr>
          <a:xfrm>
            <a:off x="685800" y="6096000"/>
            <a:ext cx="1905000" cy="38100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96000"/>
            <a:ext cx="2895600" cy="38100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96000"/>
            <a:ext cx="1905000" cy="381000"/>
          </a:xfrm>
        </p:spPr>
        <p:txBody>
          <a:bodyPr/>
          <a:lstStyle>
            <a:lvl1pPr>
              <a:defRPr/>
            </a:lvl1pPr>
          </a:lstStyle>
          <a:p>
            <a:pPr>
              <a:defRPr/>
            </a:pPr>
            <a:fld id="{70B6A00C-6C25-4C36-B94C-54568F33881E}" type="slidenum">
              <a:rPr lang="en-US" altLang="zh-CN"/>
              <a:pPr>
                <a:defRPr/>
              </a:pPr>
              <a:t>‹#›</a:t>
            </a:fld>
            <a:endParaRPr lang="en-US" altLang="zh-CN"/>
          </a:p>
        </p:txBody>
      </p:sp>
    </p:spTree>
    <p:extLst>
      <p:ext uri="{BB962C8B-B14F-4D97-AF65-F5344CB8AC3E}">
        <p14:creationId xmlns:p14="http://schemas.microsoft.com/office/powerpoint/2010/main" val="9429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44F25A-5178-4FA4-B999-47AA57A932CC}" type="slidenum">
              <a:rPr lang="en-US" altLang="zh-CN"/>
              <a:pPr>
                <a:defRPr/>
              </a:pPr>
              <a:t>‹#›</a:t>
            </a:fld>
            <a:endParaRPr lang="en-US" altLang="zh-CN"/>
          </a:p>
        </p:txBody>
      </p:sp>
    </p:spTree>
    <p:extLst>
      <p:ext uri="{BB962C8B-B14F-4D97-AF65-F5344CB8AC3E}">
        <p14:creationId xmlns:p14="http://schemas.microsoft.com/office/powerpoint/2010/main" val="345095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295400"/>
            <a:ext cx="192405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1295400"/>
            <a:ext cx="561975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085433-8FF9-4652-9665-084B29106B09}" type="slidenum">
              <a:rPr lang="en-US" altLang="zh-CN"/>
              <a:pPr>
                <a:defRPr/>
              </a:pPr>
              <a:t>‹#›</a:t>
            </a:fld>
            <a:endParaRPr lang="en-US" altLang="zh-CN"/>
          </a:p>
        </p:txBody>
      </p:sp>
    </p:spTree>
    <p:extLst>
      <p:ext uri="{BB962C8B-B14F-4D97-AF65-F5344CB8AC3E}">
        <p14:creationId xmlns:p14="http://schemas.microsoft.com/office/powerpoint/2010/main" val="87492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82EB090-DEE4-46D1-A0F9-4CF792C41802}" type="slidenum">
              <a:rPr lang="en-US" altLang="zh-CN"/>
              <a:pPr>
                <a:defRPr/>
              </a:pPr>
              <a:t>‹#›</a:t>
            </a:fld>
            <a:endParaRPr lang="en-US" altLang="zh-CN"/>
          </a:p>
        </p:txBody>
      </p:sp>
    </p:spTree>
    <p:extLst>
      <p:ext uri="{BB962C8B-B14F-4D97-AF65-F5344CB8AC3E}">
        <p14:creationId xmlns:p14="http://schemas.microsoft.com/office/powerpoint/2010/main" val="168464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3C5FB6-C1F7-4212-A7B6-31CA4D536A7B}" type="slidenum">
              <a:rPr lang="en-US" altLang="zh-CN"/>
              <a:pPr>
                <a:defRPr/>
              </a:pPr>
              <a:t>‹#›</a:t>
            </a:fld>
            <a:endParaRPr lang="en-US" altLang="zh-CN"/>
          </a:p>
        </p:txBody>
      </p:sp>
    </p:spTree>
    <p:extLst>
      <p:ext uri="{BB962C8B-B14F-4D97-AF65-F5344CB8AC3E}">
        <p14:creationId xmlns:p14="http://schemas.microsoft.com/office/powerpoint/2010/main" val="266572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2286000"/>
            <a:ext cx="37719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3500" y="2286000"/>
            <a:ext cx="3771900"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74EC8F6-4975-4947-84B1-8F3E40118B91}" type="slidenum">
              <a:rPr lang="en-US" altLang="zh-CN"/>
              <a:pPr>
                <a:defRPr/>
              </a:pPr>
              <a:t>‹#›</a:t>
            </a:fld>
            <a:endParaRPr lang="en-US" altLang="zh-CN"/>
          </a:p>
        </p:txBody>
      </p:sp>
    </p:spTree>
    <p:extLst>
      <p:ext uri="{BB962C8B-B14F-4D97-AF65-F5344CB8AC3E}">
        <p14:creationId xmlns:p14="http://schemas.microsoft.com/office/powerpoint/2010/main" val="172167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EFC4235-A8C2-4B10-BC22-F22537D07C9A}" type="slidenum">
              <a:rPr lang="en-US" altLang="zh-CN"/>
              <a:pPr>
                <a:defRPr/>
              </a:pPr>
              <a:t>‹#›</a:t>
            </a:fld>
            <a:endParaRPr lang="en-US" altLang="zh-CN"/>
          </a:p>
        </p:txBody>
      </p:sp>
    </p:spTree>
    <p:extLst>
      <p:ext uri="{BB962C8B-B14F-4D97-AF65-F5344CB8AC3E}">
        <p14:creationId xmlns:p14="http://schemas.microsoft.com/office/powerpoint/2010/main" val="18744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40ABA83-4AD2-4212-B895-A1D9E57B0F31}" type="slidenum">
              <a:rPr lang="en-US" altLang="zh-CN"/>
              <a:pPr>
                <a:defRPr/>
              </a:pPr>
              <a:t>‹#›</a:t>
            </a:fld>
            <a:endParaRPr lang="en-US" altLang="zh-CN"/>
          </a:p>
        </p:txBody>
      </p:sp>
    </p:spTree>
    <p:extLst>
      <p:ext uri="{BB962C8B-B14F-4D97-AF65-F5344CB8AC3E}">
        <p14:creationId xmlns:p14="http://schemas.microsoft.com/office/powerpoint/2010/main" val="2458978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3A10953-1AB7-4ED4-83B4-096BE6F4C8F5}" type="slidenum">
              <a:rPr lang="en-US" altLang="zh-CN"/>
              <a:pPr>
                <a:defRPr/>
              </a:pPr>
              <a:t>‹#›</a:t>
            </a:fld>
            <a:endParaRPr lang="en-US" altLang="zh-CN"/>
          </a:p>
        </p:txBody>
      </p:sp>
    </p:spTree>
    <p:extLst>
      <p:ext uri="{BB962C8B-B14F-4D97-AF65-F5344CB8AC3E}">
        <p14:creationId xmlns:p14="http://schemas.microsoft.com/office/powerpoint/2010/main" val="336268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54A286E-3AE8-46C7-B391-FBFCFE2F74DC}" type="slidenum">
              <a:rPr lang="en-US" altLang="zh-CN"/>
              <a:pPr>
                <a:defRPr/>
              </a:pPr>
              <a:t>‹#›</a:t>
            </a:fld>
            <a:endParaRPr lang="en-US" altLang="zh-CN"/>
          </a:p>
        </p:txBody>
      </p:sp>
    </p:spTree>
    <p:extLst>
      <p:ext uri="{BB962C8B-B14F-4D97-AF65-F5344CB8AC3E}">
        <p14:creationId xmlns:p14="http://schemas.microsoft.com/office/powerpoint/2010/main" val="2558214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DF04F6F-E08D-4BE0-A57E-303E612E10F9}" type="slidenum">
              <a:rPr lang="en-US" altLang="zh-CN"/>
              <a:pPr>
                <a:defRPr/>
              </a:pPr>
              <a:t>‹#›</a:t>
            </a:fld>
            <a:endParaRPr lang="en-US" altLang="zh-CN"/>
          </a:p>
        </p:txBody>
      </p:sp>
    </p:spTree>
    <p:extLst>
      <p:ext uri="{BB962C8B-B14F-4D97-AF65-F5344CB8AC3E}">
        <p14:creationId xmlns:p14="http://schemas.microsoft.com/office/powerpoint/2010/main" val="389052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129540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219200" y="2286000"/>
            <a:ext cx="7696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2" name="Rectangle 4"/>
          <p:cNvSpPr>
            <a:spLocks noGrp="1" noChangeArrowheads="1"/>
          </p:cNvSpPr>
          <p:nvPr>
            <p:ph type="dt" sz="half" idx="2"/>
          </p:nvPr>
        </p:nvSpPr>
        <p:spPr bwMode="auto">
          <a:xfrm>
            <a:off x="304800" y="63246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Aft>
                <a:spcPct val="0"/>
              </a:spcAft>
              <a:defRPr sz="1200">
                <a:solidFill>
                  <a:schemeClr val="tx1"/>
                </a:solidFill>
                <a:effectLst/>
                <a:latin typeface="+mn-lt"/>
                <a:ea typeface="+mn-ea"/>
                <a:cs typeface="+mn-cs"/>
              </a:defRPr>
            </a:lvl1pPr>
          </a:lstStyle>
          <a:p>
            <a:pPr>
              <a:defRPr/>
            </a:pPr>
            <a:endParaRPr lang="en-US" altLang="zh-CN"/>
          </a:p>
        </p:txBody>
      </p:sp>
      <p:sp>
        <p:nvSpPr>
          <p:cNvPr id="7173" name="Rectangle 5"/>
          <p:cNvSpPr>
            <a:spLocks noGrp="1" noChangeArrowheads="1"/>
          </p:cNvSpPr>
          <p:nvPr>
            <p:ph type="ftr" sz="quarter" idx="3"/>
          </p:nvPr>
        </p:nvSpPr>
        <p:spPr bwMode="auto">
          <a:xfrm>
            <a:off x="3200400" y="6324600"/>
            <a:ext cx="2895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Aft>
                <a:spcPct val="0"/>
              </a:spcAft>
              <a:defRPr sz="1200">
                <a:solidFill>
                  <a:schemeClr val="tx1"/>
                </a:solidFill>
                <a:effectLst/>
                <a:latin typeface="+mn-lt"/>
                <a:ea typeface="+mn-ea"/>
                <a:cs typeface="+mn-cs"/>
              </a:defRPr>
            </a:lvl1pPr>
          </a:lstStyle>
          <a:p>
            <a:pPr>
              <a:defRPr/>
            </a:pPr>
            <a:endParaRPr lang="en-US" altLang="zh-CN"/>
          </a:p>
        </p:txBody>
      </p:sp>
      <p:sp>
        <p:nvSpPr>
          <p:cNvPr id="7174" name="Rectangle 6"/>
          <p:cNvSpPr>
            <a:spLocks noGrp="1" noChangeArrowheads="1"/>
          </p:cNvSpPr>
          <p:nvPr>
            <p:ph type="sldNum" sz="quarter" idx="4"/>
          </p:nvPr>
        </p:nvSpPr>
        <p:spPr bwMode="auto">
          <a:xfrm>
            <a:off x="7010400" y="6324600"/>
            <a:ext cx="1905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Aft>
                <a:spcPct val="0"/>
              </a:spcAft>
              <a:defRPr sz="1200">
                <a:solidFill>
                  <a:schemeClr val="tx1"/>
                </a:solidFill>
                <a:effectLst/>
                <a:latin typeface="+mn-lt"/>
                <a:ea typeface="+mn-ea"/>
                <a:cs typeface="+mn-cs"/>
              </a:defRPr>
            </a:lvl1pPr>
          </a:lstStyle>
          <a:p>
            <a:pPr>
              <a:defRPr/>
            </a:pPr>
            <a:fld id="{C50364C6-AB9B-47DA-A6CA-31A621C28EEE}"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High Tower Text" pitchFamily="18" charset="0"/>
          <a:ea typeface="黑体" pitchFamily="2" charset="-122"/>
        </a:defRPr>
      </a:lvl2pPr>
      <a:lvl3pPr algn="l" rtl="0" eaLnBrk="0" fontAlgn="base" hangingPunct="0">
        <a:spcBef>
          <a:spcPct val="0"/>
        </a:spcBef>
        <a:spcAft>
          <a:spcPct val="0"/>
        </a:spcAft>
        <a:defRPr sz="4400" b="1">
          <a:solidFill>
            <a:schemeClr val="tx2"/>
          </a:solidFill>
          <a:latin typeface="High Tower Text" pitchFamily="18" charset="0"/>
          <a:ea typeface="黑体" pitchFamily="2" charset="-122"/>
        </a:defRPr>
      </a:lvl3pPr>
      <a:lvl4pPr algn="l" rtl="0" eaLnBrk="0" fontAlgn="base" hangingPunct="0">
        <a:spcBef>
          <a:spcPct val="0"/>
        </a:spcBef>
        <a:spcAft>
          <a:spcPct val="0"/>
        </a:spcAft>
        <a:defRPr sz="4400" b="1">
          <a:solidFill>
            <a:schemeClr val="tx2"/>
          </a:solidFill>
          <a:latin typeface="High Tower Text" pitchFamily="18" charset="0"/>
          <a:ea typeface="黑体" pitchFamily="2" charset="-122"/>
        </a:defRPr>
      </a:lvl4pPr>
      <a:lvl5pPr algn="l" rtl="0" eaLnBrk="0" fontAlgn="base" hangingPunct="0">
        <a:spcBef>
          <a:spcPct val="0"/>
        </a:spcBef>
        <a:spcAft>
          <a:spcPct val="0"/>
        </a:spcAft>
        <a:defRPr sz="4400" b="1">
          <a:solidFill>
            <a:schemeClr val="tx2"/>
          </a:solidFill>
          <a:latin typeface="High Tower Text" pitchFamily="18" charset="0"/>
          <a:ea typeface="黑体" pitchFamily="2" charset="-122"/>
        </a:defRPr>
      </a:lvl5pPr>
      <a:lvl6pPr marL="457200" algn="l" rtl="0" fontAlgn="base">
        <a:spcBef>
          <a:spcPct val="0"/>
        </a:spcBef>
        <a:spcAft>
          <a:spcPct val="0"/>
        </a:spcAft>
        <a:defRPr sz="4400" b="1">
          <a:solidFill>
            <a:schemeClr val="tx2"/>
          </a:solidFill>
          <a:latin typeface="High Tower Text" pitchFamily="18" charset="0"/>
          <a:ea typeface="黑体" pitchFamily="2" charset="-122"/>
        </a:defRPr>
      </a:lvl6pPr>
      <a:lvl7pPr marL="914400" algn="l" rtl="0" fontAlgn="base">
        <a:spcBef>
          <a:spcPct val="0"/>
        </a:spcBef>
        <a:spcAft>
          <a:spcPct val="0"/>
        </a:spcAft>
        <a:defRPr sz="4400" b="1">
          <a:solidFill>
            <a:schemeClr val="tx2"/>
          </a:solidFill>
          <a:latin typeface="High Tower Text" pitchFamily="18" charset="0"/>
          <a:ea typeface="黑体" pitchFamily="2" charset="-122"/>
        </a:defRPr>
      </a:lvl7pPr>
      <a:lvl8pPr marL="1371600" algn="l" rtl="0" fontAlgn="base">
        <a:spcBef>
          <a:spcPct val="0"/>
        </a:spcBef>
        <a:spcAft>
          <a:spcPct val="0"/>
        </a:spcAft>
        <a:defRPr sz="4400" b="1">
          <a:solidFill>
            <a:schemeClr val="tx2"/>
          </a:solidFill>
          <a:latin typeface="High Tower Text" pitchFamily="18" charset="0"/>
          <a:ea typeface="黑体" pitchFamily="2" charset="-122"/>
        </a:defRPr>
      </a:lvl8pPr>
      <a:lvl9pPr marL="1828800" algn="l" rtl="0" fontAlgn="base">
        <a:spcBef>
          <a:spcPct val="0"/>
        </a:spcBef>
        <a:spcAft>
          <a:spcPct val="0"/>
        </a:spcAft>
        <a:defRPr sz="4400" b="1">
          <a:solidFill>
            <a:schemeClr val="tx2"/>
          </a:solidFill>
          <a:latin typeface="High Tower Text" pitchFamily="18" charset="0"/>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spcBef>
          <a:spcPct val="20000"/>
        </a:spcBef>
        <a:spcAft>
          <a:spcPct val="0"/>
        </a:spcAft>
        <a:buSzPct val="90000"/>
        <a:buFont typeface="Wingdings" pitchFamily="2" charset="2"/>
        <a:buChar char="ü"/>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hyperlink" Target="mailto:xujia@njupt.edu.cn" TargetMode="Externa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
          <p:cNvSpPr>
            <a:spLocks noGrp="1" noChangeArrowheads="1"/>
          </p:cNvSpPr>
          <p:nvPr>
            <p:ph type="sldNum" sz="quarter" idx="12"/>
          </p:nvPr>
        </p:nvSpPr>
        <p:spPr/>
        <p:txBody>
          <a:bodyPr/>
          <a:lstStyle/>
          <a:p>
            <a:pPr>
              <a:defRPr/>
            </a:pPr>
            <a:fld id="{511C9C85-0805-4272-BE2E-A6C9BE69A1FF}" type="slidenum">
              <a:rPr lang="en-US" altLang="zh-CN"/>
              <a:pPr>
                <a:defRPr/>
              </a:pPr>
              <a:t>1</a:t>
            </a:fld>
            <a:endParaRPr lang="en-US" altLang="zh-CN"/>
          </a:p>
        </p:txBody>
      </p:sp>
      <p:sp>
        <p:nvSpPr>
          <p:cNvPr id="806914" name="Rectangle 2"/>
          <p:cNvSpPr>
            <a:spLocks noChangeArrowheads="1"/>
          </p:cNvSpPr>
          <p:nvPr/>
        </p:nvSpPr>
        <p:spPr bwMode="auto">
          <a:xfrm>
            <a:off x="381000" y="492125"/>
            <a:ext cx="8534400" cy="1031875"/>
          </a:xfrm>
          <a:prstGeom prst="rect">
            <a:avLst/>
          </a:prstGeom>
          <a:noFill/>
          <a:ln w="9525">
            <a:noFill/>
            <a:miter lim="800000"/>
            <a:headEnd/>
            <a:tailEnd/>
          </a:ln>
          <a:effectLst>
            <a:prstShdw prst="shdw18" dist="17961" dir="13500000">
              <a:schemeClr val="bg1">
                <a:gamma/>
                <a:shade val="60000"/>
                <a:invGamma/>
              </a:schemeClr>
            </a:prstShdw>
          </a:effectLst>
        </p:spPr>
        <p:txBody>
          <a:bodyPr anchor="ctr" anchorCtr="1"/>
          <a:lstStyle/>
          <a:p>
            <a:pPr eaLnBrk="1" hangingPunct="1">
              <a:spcBef>
                <a:spcPct val="55000"/>
              </a:spcBef>
              <a:spcAft>
                <a:spcPct val="30000"/>
              </a:spcAft>
              <a:defRPr/>
            </a:pPr>
            <a:r>
              <a:rPr lang="zh-CN" altLang="en-US" sz="5400">
                <a:solidFill>
                  <a:schemeClr val="tx1"/>
                </a:solidFill>
                <a:effectLst>
                  <a:outerShdw blurRad="38100" dist="38100" dir="2700000" algn="tl">
                    <a:srgbClr val="000000"/>
                  </a:outerShdw>
                </a:effectLst>
                <a:latin typeface="Arial" charset="0"/>
              </a:rPr>
              <a:t>编 译 原 理</a:t>
            </a:r>
            <a:r>
              <a:rPr lang="zh-CN" altLang="en-US" sz="4000">
                <a:solidFill>
                  <a:schemeClr val="tx1"/>
                </a:solidFill>
                <a:effectLst>
                  <a:outerShdw blurRad="38100" dist="38100" dir="2700000" algn="tl">
                    <a:srgbClr val="000000"/>
                  </a:outerShdw>
                </a:effectLst>
                <a:latin typeface="Arial" charset="0"/>
              </a:rPr>
              <a:t/>
            </a:r>
            <a:br>
              <a:rPr lang="zh-CN" altLang="en-US" sz="4000">
                <a:solidFill>
                  <a:schemeClr val="tx1"/>
                </a:solidFill>
                <a:effectLst>
                  <a:outerShdw blurRad="38100" dist="38100" dir="2700000" algn="tl">
                    <a:srgbClr val="000000"/>
                  </a:outerShdw>
                </a:effectLst>
                <a:latin typeface="Arial" charset="0"/>
              </a:rPr>
            </a:br>
            <a:r>
              <a:rPr lang="en-US" altLang="zh-CN" sz="4000">
                <a:solidFill>
                  <a:schemeClr val="tx1"/>
                </a:solidFill>
                <a:effectLst>
                  <a:outerShdw blurRad="38100" dist="38100" dir="2700000" algn="tl">
                    <a:srgbClr val="000000"/>
                  </a:outerShdw>
                </a:effectLst>
                <a:latin typeface="Arial" charset="0"/>
              </a:rPr>
              <a:t>Compiler  Principles</a:t>
            </a:r>
          </a:p>
        </p:txBody>
      </p:sp>
      <p:sp>
        <p:nvSpPr>
          <p:cNvPr id="806915" name="Rectangle 3"/>
          <p:cNvSpPr>
            <a:spLocks noChangeArrowheads="1"/>
          </p:cNvSpPr>
          <p:nvPr/>
        </p:nvSpPr>
        <p:spPr bwMode="auto">
          <a:xfrm>
            <a:off x="838200" y="2895600"/>
            <a:ext cx="5867400" cy="2895600"/>
          </a:xfrm>
          <a:prstGeom prst="rect">
            <a:avLst/>
          </a:prstGeom>
          <a:noFill/>
          <a:ln w="9525">
            <a:noFill/>
            <a:miter lim="800000"/>
            <a:headEnd/>
            <a:tailEnd/>
          </a:ln>
          <a:effectLst/>
        </p:spPr>
        <p:txBody>
          <a:bodyPr/>
          <a:lstStyle/>
          <a:p>
            <a:pPr algn="l" eaLnBrk="1" hangingPunct="1">
              <a:lnSpc>
                <a:spcPct val="115000"/>
              </a:lnSpc>
              <a:spcBef>
                <a:spcPct val="35000"/>
              </a:spcBef>
              <a:spcAft>
                <a:spcPct val="0"/>
              </a:spcAft>
              <a:buClr>
                <a:schemeClr val="hlink"/>
              </a:buClr>
              <a:buSzPct val="80000"/>
              <a:buFont typeface="Wingdings" pitchFamily="2" charset="2"/>
              <a:buNone/>
              <a:defRPr/>
            </a:pPr>
            <a:r>
              <a:rPr lang="zh-CN" altLang="en-US" sz="3600" dirty="0">
                <a:solidFill>
                  <a:schemeClr val="tx1"/>
                </a:solidFill>
                <a:effectLst>
                  <a:outerShdw blurRad="38100" dist="38100" dir="2700000" algn="tl">
                    <a:srgbClr val="000000"/>
                  </a:outerShdw>
                </a:effectLst>
                <a:latin typeface="Arial" charset="0"/>
                <a:ea typeface="宋体" pitchFamily="2" charset="-122"/>
                <a:cs typeface="+mn-cs"/>
              </a:rPr>
              <a:t>徐佳</a:t>
            </a:r>
          </a:p>
          <a:p>
            <a:pPr algn="l" eaLnBrk="1" hangingPunct="1">
              <a:spcBef>
                <a:spcPct val="35000"/>
              </a:spcBef>
              <a:spcAft>
                <a:spcPct val="0"/>
              </a:spcAft>
              <a:buClr>
                <a:schemeClr val="hlink"/>
              </a:buClr>
              <a:buSzPct val="80000"/>
              <a:buFont typeface="Wingdings" pitchFamily="2" charset="2"/>
              <a:buNone/>
              <a:defRPr/>
            </a:pPr>
            <a:r>
              <a:rPr lang="en-US" altLang="zh-CN" dirty="0">
                <a:solidFill>
                  <a:schemeClr val="tx1"/>
                </a:solidFill>
                <a:effectLst>
                  <a:outerShdw blurRad="38100" dist="38100" dir="2700000" algn="tl">
                    <a:srgbClr val="000000"/>
                  </a:outerShdw>
                </a:effectLst>
                <a:latin typeface="Arial" charset="0"/>
                <a:ea typeface="宋体" pitchFamily="2" charset="-122"/>
                <a:cs typeface="+mn-cs"/>
                <a:hlinkClick r:id="rId2"/>
              </a:rPr>
              <a:t>xujia@njupt.edu.cn</a:t>
            </a:r>
            <a:endParaRPr lang="en-US" altLang="zh-CN" dirty="0">
              <a:solidFill>
                <a:schemeClr val="tx1"/>
              </a:solidFill>
              <a:effectLst>
                <a:outerShdw blurRad="38100" dist="38100" dir="2700000" algn="tl">
                  <a:srgbClr val="000000"/>
                </a:outerShdw>
              </a:effectLst>
              <a:latin typeface="Arial" charset="0"/>
              <a:ea typeface="宋体" pitchFamily="2" charset="-122"/>
              <a:cs typeface="+mn-cs"/>
            </a:endParaRPr>
          </a:p>
          <a:p>
            <a:pPr algn="l" eaLnBrk="1" hangingPunct="1">
              <a:spcBef>
                <a:spcPct val="35000"/>
              </a:spcBef>
              <a:spcAft>
                <a:spcPct val="0"/>
              </a:spcAft>
              <a:buClr>
                <a:schemeClr val="hlink"/>
              </a:buClr>
              <a:buSzPct val="80000"/>
              <a:buFont typeface="Wingdings" pitchFamily="2" charset="2"/>
              <a:buNone/>
              <a:defRPr/>
            </a:pPr>
            <a:r>
              <a:rPr lang="zh-CN" altLang="en-US" sz="3200" dirty="0">
                <a:solidFill>
                  <a:schemeClr val="tx1"/>
                </a:solidFill>
                <a:effectLst>
                  <a:outerShdw blurRad="38100" dist="38100" dir="2700000" algn="tl">
                    <a:srgbClr val="000000"/>
                  </a:outerShdw>
                </a:effectLst>
                <a:latin typeface="Arial" charset="0"/>
                <a:ea typeface="宋体" pitchFamily="2" charset="-122"/>
                <a:cs typeface="+mn-cs"/>
              </a:rPr>
              <a:t>南京邮电大学</a:t>
            </a:r>
            <a:endParaRPr lang="en-US" altLang="zh-CN" sz="3200" dirty="0">
              <a:solidFill>
                <a:schemeClr val="tx1"/>
              </a:solidFill>
              <a:effectLst>
                <a:outerShdw blurRad="38100" dist="38100" dir="2700000" algn="tl">
                  <a:srgbClr val="000000"/>
                </a:outerShdw>
              </a:effectLst>
              <a:latin typeface="Arial" charset="0"/>
              <a:ea typeface="宋体" pitchFamily="2" charset="-122"/>
              <a:cs typeface="+mn-cs"/>
            </a:endParaRPr>
          </a:p>
          <a:p>
            <a:pPr algn="l" eaLnBrk="1" hangingPunct="1">
              <a:spcBef>
                <a:spcPct val="35000"/>
              </a:spcBef>
              <a:spcAft>
                <a:spcPct val="0"/>
              </a:spcAft>
              <a:buClr>
                <a:schemeClr val="hlink"/>
              </a:buClr>
              <a:buSzPct val="80000"/>
              <a:buFont typeface="Wingdings" pitchFamily="2" charset="2"/>
              <a:buNone/>
              <a:defRPr/>
            </a:pPr>
            <a:r>
              <a:rPr lang="zh-CN" altLang="en-US" sz="3200" dirty="0">
                <a:solidFill>
                  <a:schemeClr val="tx1"/>
                </a:solidFill>
                <a:effectLst>
                  <a:outerShdw blurRad="38100" dist="38100" dir="2700000" algn="tl">
                    <a:srgbClr val="000000"/>
                  </a:outerShdw>
                </a:effectLst>
                <a:latin typeface="Arial" charset="0"/>
                <a:ea typeface="宋体" pitchFamily="2" charset="-122"/>
                <a:cs typeface="+mn-cs"/>
              </a:rPr>
              <a:t>计算机学院</a:t>
            </a:r>
            <a:r>
              <a:rPr lang="zh-CN" altLang="en-US" sz="3600" dirty="0">
                <a:solidFill>
                  <a:schemeClr val="tx1"/>
                </a:solidFill>
                <a:effectLst>
                  <a:outerShdw blurRad="38100" dist="38100" dir="2700000" algn="tl">
                    <a:srgbClr val="000000"/>
                  </a:outerShdw>
                </a:effectLst>
                <a:latin typeface="Arial" charset="0"/>
                <a:ea typeface="宋体" pitchFamily="2" charset="-122"/>
                <a:cs typeface="+mn-cs"/>
              </a:rPr>
              <a:t> </a:t>
            </a:r>
          </a:p>
        </p:txBody>
      </p:sp>
      <p:sp>
        <p:nvSpPr>
          <p:cNvPr id="806916" name="Rectangle 4"/>
          <p:cNvSpPr>
            <a:spLocks noChangeArrowheads="1"/>
          </p:cNvSpPr>
          <p:nvPr/>
        </p:nvSpPr>
        <p:spPr bwMode="auto">
          <a:xfrm>
            <a:off x="762000" y="1965325"/>
            <a:ext cx="8153400" cy="731838"/>
          </a:xfrm>
          <a:prstGeom prst="rect">
            <a:avLst/>
          </a:prstGeom>
          <a:noFill/>
          <a:ln w="19050" algn="ctr">
            <a:noFill/>
            <a:miter lim="800000"/>
            <a:headEnd/>
            <a:tailEnd/>
          </a:ln>
          <a:effectLst/>
        </p:spPr>
        <p:txBody>
          <a:bodyPr tIns="0" bIns="0" anchor="ctr">
            <a:spAutoFit/>
          </a:bodyPr>
          <a:lstStyle/>
          <a:p>
            <a:pPr algn="l">
              <a:defRPr/>
            </a:pPr>
            <a:r>
              <a:rPr lang="zh-CN" altLang="en-US" sz="4800">
                <a:solidFill>
                  <a:srgbClr val="99FFCC"/>
                </a:solidFill>
                <a:effectLst>
                  <a:outerShdw blurRad="38100" dist="38100" dir="2700000" algn="tl">
                    <a:srgbClr val="000000"/>
                  </a:outerShdw>
                </a:effectLst>
                <a:latin typeface="Arial" charset="0"/>
              </a:rPr>
              <a:t>第四章 语法分析</a:t>
            </a:r>
          </a:p>
        </p:txBody>
      </p:sp>
      <p:grpSp>
        <p:nvGrpSpPr>
          <p:cNvPr id="3078" name="Group 5"/>
          <p:cNvGrpSpPr>
            <a:grpSpLocks/>
          </p:cNvGrpSpPr>
          <p:nvPr/>
        </p:nvGrpSpPr>
        <p:grpSpPr bwMode="auto">
          <a:xfrm>
            <a:off x="773113" y="2789238"/>
            <a:ext cx="5170487" cy="74612"/>
            <a:chOff x="487" y="2043"/>
            <a:chExt cx="4899" cy="45"/>
          </a:xfrm>
        </p:grpSpPr>
        <p:sp>
          <p:nvSpPr>
            <p:cNvPr id="806918" name="Line 6"/>
            <p:cNvSpPr>
              <a:spLocks noChangeShapeType="1"/>
            </p:cNvSpPr>
            <p:nvPr/>
          </p:nvSpPr>
          <p:spPr bwMode="auto">
            <a:xfrm>
              <a:off x="487" y="2043"/>
              <a:ext cx="4899"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cs typeface="+mn-cs"/>
              </a:endParaRPr>
            </a:p>
          </p:txBody>
        </p:sp>
        <p:sp>
          <p:nvSpPr>
            <p:cNvPr id="806919" name="Line 7"/>
            <p:cNvSpPr>
              <a:spLocks noChangeShapeType="1"/>
            </p:cNvSpPr>
            <p:nvPr/>
          </p:nvSpPr>
          <p:spPr bwMode="auto">
            <a:xfrm>
              <a:off x="487" y="2088"/>
              <a:ext cx="4899" cy="0"/>
            </a:xfrm>
            <a:prstGeom prst="line">
              <a:avLst/>
            </a:prstGeom>
            <a:noFill/>
            <a:ln w="4445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cs typeface="+mn-cs"/>
              </a:endParaRPr>
            </a:p>
          </p:txBody>
        </p:sp>
      </p:grpSp>
      <p:grpSp>
        <p:nvGrpSpPr>
          <p:cNvPr id="3079" name="Group 8"/>
          <p:cNvGrpSpPr>
            <a:grpSpLocks/>
          </p:cNvGrpSpPr>
          <p:nvPr/>
        </p:nvGrpSpPr>
        <p:grpSpPr bwMode="auto">
          <a:xfrm>
            <a:off x="685800" y="1981200"/>
            <a:ext cx="76200" cy="3810000"/>
            <a:chOff x="432" y="1440"/>
            <a:chExt cx="45" cy="1225"/>
          </a:xfrm>
        </p:grpSpPr>
        <p:sp>
          <p:nvSpPr>
            <p:cNvPr id="806921" name="Line 9"/>
            <p:cNvSpPr>
              <a:spLocks noChangeShapeType="1"/>
            </p:cNvSpPr>
            <p:nvPr/>
          </p:nvSpPr>
          <p:spPr bwMode="auto">
            <a:xfrm>
              <a:off x="477" y="1440"/>
              <a:ext cx="0" cy="1225"/>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cs typeface="+mn-cs"/>
              </a:endParaRPr>
            </a:p>
          </p:txBody>
        </p:sp>
        <p:sp>
          <p:nvSpPr>
            <p:cNvPr id="806922" name="Line 10"/>
            <p:cNvSpPr>
              <a:spLocks noChangeShapeType="1"/>
            </p:cNvSpPr>
            <p:nvPr/>
          </p:nvSpPr>
          <p:spPr bwMode="auto">
            <a:xfrm>
              <a:off x="432" y="1440"/>
              <a:ext cx="0" cy="1225"/>
            </a:xfrm>
            <a:prstGeom prst="line">
              <a:avLst/>
            </a:prstGeom>
            <a:noFill/>
            <a:ln w="44450">
              <a:solidFill>
                <a:srgbClr val="FF9900"/>
              </a:solidFill>
              <a:round/>
              <a:headEnd/>
              <a:tailEnd/>
            </a:ln>
            <a:effectLst/>
          </p:spPr>
          <p:txBody>
            <a:bodyPr/>
            <a:lstStyle/>
            <a:p>
              <a:pPr>
                <a:defRPr/>
              </a:pPr>
              <a:endParaRPr lang="zh-CN" altLang="en-US">
                <a:effectLst>
                  <a:outerShdw blurRad="38100" dist="38100" dir="2700000" algn="tl">
                    <a:srgbClr val="000000">
                      <a:alpha val="43137"/>
                    </a:srgbClr>
                  </a:outerShdw>
                </a:effectLst>
                <a:cs typeface="+mn-cs"/>
              </a:endParaRPr>
            </a:p>
          </p:txBody>
        </p:sp>
      </p:grpSp>
      <p:grpSp>
        <p:nvGrpSpPr>
          <p:cNvPr id="3080" name="Group 11"/>
          <p:cNvGrpSpPr>
            <a:grpSpLocks/>
          </p:cNvGrpSpPr>
          <p:nvPr/>
        </p:nvGrpSpPr>
        <p:grpSpPr bwMode="auto">
          <a:xfrm>
            <a:off x="5130800" y="2660650"/>
            <a:ext cx="4013200" cy="2901950"/>
            <a:chOff x="526" y="1068"/>
            <a:chExt cx="4552" cy="3060"/>
          </a:xfrm>
        </p:grpSpPr>
        <p:sp>
          <p:nvSpPr>
            <p:cNvPr id="806924" name="Oval 12"/>
            <p:cNvSpPr>
              <a:spLocks noChangeArrowheads="1"/>
            </p:cNvSpPr>
            <p:nvPr/>
          </p:nvSpPr>
          <p:spPr bwMode="auto">
            <a:xfrm>
              <a:off x="774" y="1173"/>
              <a:ext cx="3954" cy="2955"/>
            </a:xfrm>
            <a:prstGeom prst="ellipse">
              <a:avLst/>
            </a:prstGeom>
            <a:gradFill rotWithShape="1">
              <a:gsLst>
                <a:gs pos="0">
                  <a:srgbClr val="569EE0">
                    <a:alpha val="80000"/>
                  </a:srgbClr>
                </a:gs>
                <a:gs pos="100000">
                  <a:srgbClr val="569EE0">
                    <a:gamma/>
                    <a:shade val="46275"/>
                    <a:invGamma/>
                  </a:srgbClr>
                </a:gs>
              </a:gsLst>
              <a:lin ang="27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pic>
          <p:nvPicPr>
            <p:cNvPr id="3083" name="Picture 13" descr="hal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 y="2441"/>
              <a:ext cx="1399" cy="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26" name="Text Box 14"/>
            <p:cNvSpPr txBox="1">
              <a:spLocks noChangeArrowheads="1"/>
            </p:cNvSpPr>
            <p:nvPr/>
          </p:nvSpPr>
          <p:spPr bwMode="auto">
            <a:xfrm>
              <a:off x="2015" y="2231"/>
              <a:ext cx="888" cy="258"/>
            </a:xfrm>
            <a:prstGeom prst="rect">
              <a:avLst/>
            </a:prstGeom>
            <a:noFill/>
            <a:ln w="9525">
              <a:noFill/>
              <a:miter lim="800000"/>
              <a:headEnd/>
              <a:tailEnd/>
            </a:ln>
            <a:effectLst/>
          </p:spPr>
          <p:txBody>
            <a:bodyPr wrap="none">
              <a:spAutoFit/>
            </a:bodyPr>
            <a:lstStyle/>
            <a:p>
              <a:pPr algn="l" eaLnBrk="1" hangingPunct="1">
                <a:spcAft>
                  <a:spcPct val="0"/>
                </a:spcAft>
                <a:defRPr/>
              </a:pPr>
              <a:r>
                <a:rPr lang="en-US" altLang="zh-CN" sz="1000" i="1">
                  <a:effectLst>
                    <a:outerShdw blurRad="38100" dist="38100" dir="2700000" algn="tl">
                      <a:srgbClr val="000000"/>
                    </a:outerShdw>
                  </a:effectLst>
                  <a:latin typeface="Arial" charset="0"/>
                  <a:ea typeface="宋体" pitchFamily="2" charset="-122"/>
                  <a:cs typeface="+mn-cs"/>
                </a:rPr>
                <a:t>compiling</a:t>
              </a:r>
            </a:p>
          </p:txBody>
        </p:sp>
        <p:sp>
          <p:nvSpPr>
            <p:cNvPr id="806927" name="Text Box 15"/>
            <p:cNvSpPr txBox="1">
              <a:spLocks noChangeArrowheads="1"/>
            </p:cNvSpPr>
            <p:nvPr/>
          </p:nvSpPr>
          <p:spPr bwMode="auto">
            <a:xfrm>
              <a:off x="2941" y="2528"/>
              <a:ext cx="987" cy="234"/>
            </a:xfrm>
            <a:prstGeom prst="rect">
              <a:avLst/>
            </a:prstGeom>
            <a:noFill/>
            <a:ln w="9525">
              <a:noFill/>
              <a:miter lim="800000"/>
              <a:headEnd/>
              <a:tailEnd/>
            </a:ln>
            <a:effectLst/>
          </p:spPr>
          <p:txBody>
            <a:bodyPr>
              <a:spAutoFit/>
            </a:bodyPr>
            <a:lstStyle/>
            <a:p>
              <a:pPr algn="l" eaLnBrk="1" hangingPunct="1">
                <a:lnSpc>
                  <a:spcPct val="85000"/>
                </a:lnSpc>
                <a:spcAft>
                  <a:spcPct val="0"/>
                </a:spcAft>
                <a:defRPr/>
              </a:pPr>
              <a:r>
                <a:rPr lang="en-US" altLang="zh-CN" sz="1000" i="1">
                  <a:effectLst>
                    <a:outerShdw blurRad="38100" dist="38100" dir="2700000" algn="tl">
                      <a:srgbClr val="000000"/>
                    </a:outerShdw>
                  </a:effectLst>
                  <a:latin typeface="Arial" charset="0"/>
                  <a:ea typeface="宋体" pitchFamily="2" charset="-122"/>
                  <a:cs typeface="+mn-cs"/>
                </a:rPr>
                <a:t>running</a:t>
              </a:r>
            </a:p>
          </p:txBody>
        </p:sp>
        <p:sp>
          <p:nvSpPr>
            <p:cNvPr id="806928" name="Text Box 16"/>
            <p:cNvSpPr txBox="1">
              <a:spLocks noChangeArrowheads="1"/>
            </p:cNvSpPr>
            <p:nvPr/>
          </p:nvSpPr>
          <p:spPr bwMode="auto">
            <a:xfrm>
              <a:off x="1833" y="2770"/>
              <a:ext cx="1161" cy="234"/>
            </a:xfrm>
            <a:prstGeom prst="rect">
              <a:avLst/>
            </a:prstGeom>
            <a:noFill/>
            <a:ln w="9525">
              <a:noFill/>
              <a:miter lim="800000"/>
              <a:headEnd/>
              <a:tailEnd/>
            </a:ln>
            <a:effectLst/>
          </p:spPr>
          <p:txBody>
            <a:bodyPr>
              <a:spAutoFit/>
            </a:bodyPr>
            <a:lstStyle/>
            <a:p>
              <a:pPr algn="l" eaLnBrk="1" hangingPunct="1">
                <a:lnSpc>
                  <a:spcPct val="85000"/>
                </a:lnSpc>
                <a:spcAft>
                  <a:spcPct val="0"/>
                </a:spcAft>
                <a:defRPr/>
              </a:pPr>
              <a:r>
                <a:rPr lang="en-US" altLang="zh-CN" sz="1000" i="1">
                  <a:effectLst>
                    <a:outerShdw blurRad="38100" dist="38100" dir="2700000" algn="tl">
                      <a:srgbClr val="000000"/>
                    </a:outerShdw>
                  </a:effectLst>
                  <a:latin typeface="Arial" charset="0"/>
                  <a:ea typeface="宋体" pitchFamily="2" charset="-122"/>
                  <a:cs typeface="+mn-cs"/>
                </a:rPr>
                <a:t>programming</a:t>
              </a:r>
            </a:p>
          </p:txBody>
        </p:sp>
        <p:grpSp>
          <p:nvGrpSpPr>
            <p:cNvPr id="3087" name="Group 17"/>
            <p:cNvGrpSpPr>
              <a:grpSpLocks/>
            </p:cNvGrpSpPr>
            <p:nvPr/>
          </p:nvGrpSpPr>
          <p:grpSpPr bwMode="auto">
            <a:xfrm>
              <a:off x="3755" y="2387"/>
              <a:ext cx="1323" cy="1440"/>
              <a:chOff x="3791" y="2181"/>
              <a:chExt cx="1323" cy="1440"/>
            </a:xfrm>
          </p:grpSpPr>
          <p:sp>
            <p:nvSpPr>
              <p:cNvPr id="806930" name="AutoShape 18"/>
              <p:cNvSpPr>
                <a:spLocks noChangeArrowheads="1"/>
              </p:cNvSpPr>
              <p:nvPr/>
            </p:nvSpPr>
            <p:spPr bwMode="auto">
              <a:xfrm flipH="1">
                <a:off x="3791" y="2298"/>
                <a:ext cx="1323" cy="1321"/>
              </a:xfrm>
              <a:custGeom>
                <a:avLst/>
                <a:gdLst>
                  <a:gd name="G0" fmla="+- -3320623 0 0"/>
                  <a:gd name="G1" fmla="+- 11267578 0 0"/>
                  <a:gd name="G2" fmla="+- -3320623 0 11267578"/>
                  <a:gd name="G3" fmla="+- 10800 0 0"/>
                  <a:gd name="G4" fmla="+- 0 0 -3320623"/>
                  <a:gd name="T0" fmla="*/ 360 256 1"/>
                  <a:gd name="T1" fmla="*/ 0 256 1"/>
                  <a:gd name="G5" fmla="+- G2 T0 T1"/>
                  <a:gd name="G6" fmla="?: G2 G2 G5"/>
                  <a:gd name="G7" fmla="+- 0 0 G6"/>
                  <a:gd name="G8" fmla="+- 6636 0 0"/>
                  <a:gd name="G9" fmla="+- 0 0 11267578"/>
                  <a:gd name="G10" fmla="+- 6636 0 2700"/>
                  <a:gd name="G11" fmla="cos G10 -3320623"/>
                  <a:gd name="G12" fmla="sin G10 -3320623"/>
                  <a:gd name="G13" fmla="cos 13500 -3320623"/>
                  <a:gd name="G14" fmla="sin 13500 -3320623"/>
                  <a:gd name="G15" fmla="+- G11 10800 0"/>
                  <a:gd name="G16" fmla="+- G12 10800 0"/>
                  <a:gd name="G17" fmla="+- G13 10800 0"/>
                  <a:gd name="G18" fmla="+- G14 10800 0"/>
                  <a:gd name="G19" fmla="*/ 6636 1 2"/>
                  <a:gd name="G20" fmla="+- G19 5400 0"/>
                  <a:gd name="G21" fmla="cos G20 -3320623"/>
                  <a:gd name="G22" fmla="sin G20 -3320623"/>
                  <a:gd name="G23" fmla="+- G21 10800 0"/>
                  <a:gd name="G24" fmla="+- G12 G23 G22"/>
                  <a:gd name="G25" fmla="+- G22 G23 G11"/>
                  <a:gd name="G26" fmla="cos 10800 -3320623"/>
                  <a:gd name="G27" fmla="sin 10800 -3320623"/>
                  <a:gd name="G28" fmla="cos 6636 -3320623"/>
                  <a:gd name="G29" fmla="sin 6636 -3320623"/>
                  <a:gd name="G30" fmla="+- G26 10800 0"/>
                  <a:gd name="G31" fmla="+- G27 10800 0"/>
                  <a:gd name="G32" fmla="+- G28 10800 0"/>
                  <a:gd name="G33" fmla="+- G29 10800 0"/>
                  <a:gd name="G34" fmla="+- G19 5400 0"/>
                  <a:gd name="G35" fmla="cos G34 11267578"/>
                  <a:gd name="G36" fmla="sin G34 11267578"/>
                  <a:gd name="G37" fmla="+/ 11267578 -3320623 2"/>
                  <a:gd name="T2" fmla="*/ 180 256 1"/>
                  <a:gd name="T3" fmla="*/ 0 256 1"/>
                  <a:gd name="G38" fmla="+- G37 T2 T3"/>
                  <a:gd name="G39" fmla="?: G2 G37 G38"/>
                  <a:gd name="G40" fmla="cos 10800 G39"/>
                  <a:gd name="G41" fmla="sin 10800 G39"/>
                  <a:gd name="G42" fmla="cos 6636 G39"/>
                  <a:gd name="G43" fmla="sin 6636 G39"/>
                  <a:gd name="G44" fmla="+- G40 10800 0"/>
                  <a:gd name="G45" fmla="+- G41 10800 0"/>
                  <a:gd name="G46" fmla="+- G42 10800 0"/>
                  <a:gd name="G47" fmla="+- G43 10800 0"/>
                  <a:gd name="G48" fmla="+- G35 10800 0"/>
                  <a:gd name="G49" fmla="+- G36 10800 0"/>
                  <a:gd name="T4" fmla="*/ 5503 w 21600"/>
                  <a:gd name="T5" fmla="*/ 1388 h 21600"/>
                  <a:gd name="T6" fmla="*/ 2168 w 21600"/>
                  <a:gd name="T7" fmla="*/ 12023 h 21600"/>
                  <a:gd name="T8" fmla="*/ 7545 w 21600"/>
                  <a:gd name="T9" fmla="*/ 5016 h 21600"/>
                  <a:gd name="T10" fmla="*/ 19356 w 21600"/>
                  <a:gd name="T11" fmla="*/ 357 h 21600"/>
                  <a:gd name="T12" fmla="*/ 20024 w 21600"/>
                  <a:gd name="T13" fmla="*/ 7087 h 21600"/>
                  <a:gd name="T14" fmla="*/ 13294 w 21600"/>
                  <a:gd name="T15" fmla="*/ 775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005" y="5667"/>
                    </a:moveTo>
                    <a:cubicBezTo>
                      <a:pt x="13819" y="4695"/>
                      <a:pt x="12333" y="4164"/>
                      <a:pt x="10800" y="4164"/>
                    </a:cubicBezTo>
                    <a:cubicBezTo>
                      <a:pt x="7135" y="4164"/>
                      <a:pt x="4164" y="7135"/>
                      <a:pt x="4164" y="10800"/>
                    </a:cubicBezTo>
                    <a:cubicBezTo>
                      <a:pt x="4163" y="11111"/>
                      <a:pt x="4185" y="11423"/>
                      <a:pt x="4229" y="11731"/>
                    </a:cubicBezTo>
                    <a:lnTo>
                      <a:pt x="106" y="12316"/>
                    </a:lnTo>
                    <a:cubicBezTo>
                      <a:pt x="35" y="11813"/>
                      <a:pt x="0" y="11307"/>
                      <a:pt x="0" y="10800"/>
                    </a:cubicBezTo>
                    <a:cubicBezTo>
                      <a:pt x="0" y="4835"/>
                      <a:pt x="4835" y="0"/>
                      <a:pt x="10800" y="0"/>
                    </a:cubicBezTo>
                    <a:cubicBezTo>
                      <a:pt x="13295" y="-1"/>
                      <a:pt x="15714" y="864"/>
                      <a:pt x="17645" y="2446"/>
                    </a:cubicBezTo>
                    <a:lnTo>
                      <a:pt x="19356" y="357"/>
                    </a:lnTo>
                    <a:lnTo>
                      <a:pt x="20024" y="7087"/>
                    </a:lnTo>
                    <a:lnTo>
                      <a:pt x="13294" y="7755"/>
                    </a:lnTo>
                    <a:lnTo>
                      <a:pt x="15005" y="5667"/>
                    </a:lnTo>
                    <a:close/>
                  </a:path>
                </a:pathLst>
              </a:custGeom>
              <a:solidFill>
                <a:srgbClr val="EC773C"/>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6931" name="AutoShape 19"/>
              <p:cNvSpPr>
                <a:spLocks noChangeArrowheads="1"/>
              </p:cNvSpPr>
              <p:nvPr/>
            </p:nvSpPr>
            <p:spPr bwMode="auto">
              <a:xfrm flipV="1">
                <a:off x="3791" y="2213"/>
                <a:ext cx="1323" cy="1322"/>
              </a:xfrm>
              <a:custGeom>
                <a:avLst/>
                <a:gdLst>
                  <a:gd name="G0" fmla="+- -2896646 0 0"/>
                  <a:gd name="G1" fmla="+- -11430678 0 0"/>
                  <a:gd name="G2" fmla="+- -2896646 0 -11430678"/>
                  <a:gd name="G3" fmla="+- 10800 0 0"/>
                  <a:gd name="G4" fmla="+- 0 0 -2896646"/>
                  <a:gd name="T0" fmla="*/ 360 256 1"/>
                  <a:gd name="T1" fmla="*/ 0 256 1"/>
                  <a:gd name="G5" fmla="+- G2 T0 T1"/>
                  <a:gd name="G6" fmla="?: G2 G2 G5"/>
                  <a:gd name="G7" fmla="+- 0 0 G6"/>
                  <a:gd name="G8" fmla="+- 6780 0 0"/>
                  <a:gd name="G9" fmla="+- 0 0 -11430678"/>
                  <a:gd name="G10" fmla="+- 6780 0 2700"/>
                  <a:gd name="G11" fmla="cos G10 -2896646"/>
                  <a:gd name="G12" fmla="sin G10 -2896646"/>
                  <a:gd name="G13" fmla="cos 13500 -2896646"/>
                  <a:gd name="G14" fmla="sin 13500 -2896646"/>
                  <a:gd name="G15" fmla="+- G11 10800 0"/>
                  <a:gd name="G16" fmla="+- G12 10800 0"/>
                  <a:gd name="G17" fmla="+- G13 10800 0"/>
                  <a:gd name="G18" fmla="+- G14 10800 0"/>
                  <a:gd name="G19" fmla="*/ 6780 1 2"/>
                  <a:gd name="G20" fmla="+- G19 5400 0"/>
                  <a:gd name="G21" fmla="cos G20 -2896646"/>
                  <a:gd name="G22" fmla="sin G20 -2896646"/>
                  <a:gd name="G23" fmla="+- G21 10800 0"/>
                  <a:gd name="G24" fmla="+- G12 G23 G22"/>
                  <a:gd name="G25" fmla="+- G22 G23 G11"/>
                  <a:gd name="G26" fmla="cos 10800 -2896646"/>
                  <a:gd name="G27" fmla="sin 10800 -2896646"/>
                  <a:gd name="G28" fmla="cos 6780 -2896646"/>
                  <a:gd name="G29" fmla="sin 6780 -2896646"/>
                  <a:gd name="G30" fmla="+- G26 10800 0"/>
                  <a:gd name="G31" fmla="+- G27 10800 0"/>
                  <a:gd name="G32" fmla="+- G28 10800 0"/>
                  <a:gd name="G33" fmla="+- G29 10800 0"/>
                  <a:gd name="G34" fmla="+- G19 5400 0"/>
                  <a:gd name="G35" fmla="cos G34 -11430678"/>
                  <a:gd name="G36" fmla="sin G34 -11430678"/>
                  <a:gd name="G37" fmla="+/ -11430678 -2896646 2"/>
                  <a:gd name="T2" fmla="*/ 180 256 1"/>
                  <a:gd name="T3" fmla="*/ 0 256 1"/>
                  <a:gd name="G38" fmla="+- G37 T2 T3"/>
                  <a:gd name="G39" fmla="?: G2 G37 G38"/>
                  <a:gd name="G40" fmla="cos 10800 G39"/>
                  <a:gd name="G41" fmla="sin 10800 G39"/>
                  <a:gd name="G42" fmla="cos 6780 G39"/>
                  <a:gd name="G43" fmla="sin 6780 G39"/>
                  <a:gd name="G44" fmla="+- G40 10800 0"/>
                  <a:gd name="G45" fmla="+- G41 10800 0"/>
                  <a:gd name="G46" fmla="+- G42 10800 0"/>
                  <a:gd name="G47" fmla="+- G43 10800 0"/>
                  <a:gd name="G48" fmla="+- G35 10800 0"/>
                  <a:gd name="G49" fmla="+- G36 10800 0"/>
                  <a:gd name="T4" fmla="*/ 7228 w 21600"/>
                  <a:gd name="T5" fmla="*/ 607 h 21600"/>
                  <a:gd name="T6" fmla="*/ 2051 w 21600"/>
                  <a:gd name="T7" fmla="*/ 9945 h 21600"/>
                  <a:gd name="T8" fmla="*/ 8558 w 21600"/>
                  <a:gd name="T9" fmla="*/ 4401 h 21600"/>
                  <a:gd name="T10" fmla="*/ 20478 w 21600"/>
                  <a:gd name="T11" fmla="*/ 1388 h 21600"/>
                  <a:gd name="T12" fmla="*/ 20385 w 21600"/>
                  <a:gd name="T13" fmla="*/ 8047 h 21600"/>
                  <a:gd name="T14" fmla="*/ 13725 w 21600"/>
                  <a:gd name="T15" fmla="*/ 7955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660" y="6073"/>
                    </a:moveTo>
                    <a:cubicBezTo>
                      <a:pt x="14384" y="4760"/>
                      <a:pt x="12631" y="4020"/>
                      <a:pt x="10800" y="4020"/>
                    </a:cubicBezTo>
                    <a:cubicBezTo>
                      <a:pt x="7310" y="4019"/>
                      <a:pt x="4391" y="6668"/>
                      <a:pt x="4052" y="10140"/>
                    </a:cubicBezTo>
                    <a:lnTo>
                      <a:pt x="51" y="9749"/>
                    </a:lnTo>
                    <a:cubicBezTo>
                      <a:pt x="591" y="4218"/>
                      <a:pt x="5242" y="-1"/>
                      <a:pt x="10800" y="0"/>
                    </a:cubicBezTo>
                    <a:cubicBezTo>
                      <a:pt x="13716" y="0"/>
                      <a:pt x="16509" y="1179"/>
                      <a:pt x="18542" y="3270"/>
                    </a:cubicBezTo>
                    <a:lnTo>
                      <a:pt x="20478" y="1388"/>
                    </a:lnTo>
                    <a:lnTo>
                      <a:pt x="20385" y="8047"/>
                    </a:lnTo>
                    <a:lnTo>
                      <a:pt x="13725" y="7955"/>
                    </a:lnTo>
                    <a:lnTo>
                      <a:pt x="15660" y="6073"/>
                    </a:lnTo>
                    <a:close/>
                  </a:path>
                </a:pathLst>
              </a:custGeom>
              <a:solidFill>
                <a:srgbClr val="EC773C"/>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pic>
            <p:nvPicPr>
              <p:cNvPr id="3121" name="Picture 20" descr="User_UserHalfC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 y="2642"/>
                <a:ext cx="30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2" name="Picture 21" descr="User_UserHalfD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1" y="2645"/>
                <a:ext cx="302"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3" name="Picture 22" descr="LaptopComputer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6" y="3023"/>
                <a:ext cx="339"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4" name="Picture 23" descr="HandheldPc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0" y="2668"/>
                <a:ext cx="15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5" name="Picture 24" descr="CellPhone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6" y="2691"/>
                <a:ext cx="12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26" name="Group 25"/>
              <p:cNvGrpSpPr>
                <a:grpSpLocks/>
              </p:cNvGrpSpPr>
              <p:nvPr/>
            </p:nvGrpSpPr>
            <p:grpSpPr bwMode="auto">
              <a:xfrm>
                <a:off x="4373" y="2181"/>
                <a:ext cx="230" cy="412"/>
                <a:chOff x="4030" y="2073"/>
                <a:chExt cx="307" cy="551"/>
              </a:xfrm>
            </p:grpSpPr>
            <p:pic>
              <p:nvPicPr>
                <p:cNvPr id="3127" name="Picture 26" descr="TabletPc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4030" y="2134"/>
                  <a:ext cx="307"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28" name="Picture 27" descr="Pen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727682">
                  <a:off x="4287" y="2073"/>
                  <a:ext cx="45"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088" name="Group 28"/>
            <p:cNvGrpSpPr>
              <a:grpSpLocks/>
            </p:cNvGrpSpPr>
            <p:nvPr/>
          </p:nvGrpSpPr>
          <p:grpSpPr bwMode="auto">
            <a:xfrm>
              <a:off x="2073" y="1068"/>
              <a:ext cx="1312" cy="1074"/>
              <a:chOff x="2174" y="846"/>
              <a:chExt cx="1471" cy="1204"/>
            </a:xfrm>
          </p:grpSpPr>
          <p:grpSp>
            <p:nvGrpSpPr>
              <p:cNvPr id="3109" name="Group 29"/>
              <p:cNvGrpSpPr>
                <a:grpSpLocks/>
              </p:cNvGrpSpPr>
              <p:nvPr/>
            </p:nvGrpSpPr>
            <p:grpSpPr bwMode="auto">
              <a:xfrm>
                <a:off x="2174" y="846"/>
                <a:ext cx="831" cy="678"/>
                <a:chOff x="2483" y="1308"/>
                <a:chExt cx="831" cy="678"/>
              </a:xfrm>
            </p:grpSpPr>
            <p:sp>
              <p:nvSpPr>
                <p:cNvPr id="806942" name="Oval 30"/>
                <p:cNvSpPr>
                  <a:spLocks noChangeArrowheads="1"/>
                </p:cNvSpPr>
                <p:nvPr/>
              </p:nvSpPr>
              <p:spPr bwMode="auto">
                <a:xfrm>
                  <a:off x="2483" y="1711"/>
                  <a:ext cx="832" cy="281"/>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pic>
              <p:nvPicPr>
                <p:cNvPr id="3117" name="Picture 31" descr="Office_MainOffice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0" y="1308"/>
                  <a:ext cx="428"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8" name="Picture 32" descr="Server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95" y="1602"/>
                  <a:ext cx="3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10" name="Group 33"/>
              <p:cNvGrpSpPr>
                <a:grpSpLocks/>
              </p:cNvGrpSpPr>
              <p:nvPr/>
            </p:nvGrpSpPr>
            <p:grpSpPr bwMode="auto">
              <a:xfrm>
                <a:off x="2814" y="1486"/>
                <a:ext cx="831" cy="564"/>
                <a:chOff x="3293" y="1924"/>
                <a:chExt cx="831" cy="564"/>
              </a:xfrm>
            </p:grpSpPr>
            <p:sp>
              <p:nvSpPr>
                <p:cNvPr id="806946" name="Oval 34"/>
                <p:cNvSpPr>
                  <a:spLocks noChangeArrowheads="1"/>
                </p:cNvSpPr>
                <p:nvPr/>
              </p:nvSpPr>
              <p:spPr bwMode="auto">
                <a:xfrm>
                  <a:off x="3293" y="2194"/>
                  <a:ext cx="832" cy="278"/>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pic>
              <p:nvPicPr>
                <p:cNvPr id="3114" name="Picture 35" descr="RetailBuilding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14" y="1924"/>
                  <a:ext cx="534"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5" name="Picture 36" descr="Server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738" y="2104"/>
                  <a:ext cx="3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06949" name="Freeform 37"/>
              <p:cNvSpPr>
                <a:spLocks/>
              </p:cNvSpPr>
              <p:nvPr/>
            </p:nvSpPr>
            <p:spPr bwMode="auto">
              <a:xfrm rot="1047845" flipV="1">
                <a:off x="2382" y="1548"/>
                <a:ext cx="472" cy="281"/>
              </a:xfrm>
              <a:custGeom>
                <a:avLst/>
                <a:gdLst/>
                <a:ahLst/>
                <a:cxnLst>
                  <a:cxn ang="0">
                    <a:pos x="430" y="149"/>
                  </a:cxn>
                  <a:cxn ang="0">
                    <a:pos x="427" y="165"/>
                  </a:cxn>
                  <a:cxn ang="0">
                    <a:pos x="425" y="182"/>
                  </a:cxn>
                  <a:cxn ang="0">
                    <a:pos x="422" y="204"/>
                  </a:cxn>
                  <a:cxn ang="0">
                    <a:pos x="671" y="98"/>
                  </a:cxn>
                  <a:cxn ang="0">
                    <a:pos x="422" y="0"/>
                  </a:cxn>
                  <a:cxn ang="0">
                    <a:pos x="425" y="20"/>
                  </a:cxn>
                  <a:cxn ang="0">
                    <a:pos x="427" y="37"/>
                  </a:cxn>
                  <a:cxn ang="0">
                    <a:pos x="430" y="53"/>
                  </a:cxn>
                  <a:cxn ang="0">
                    <a:pos x="414" y="55"/>
                  </a:cxn>
                  <a:cxn ang="0">
                    <a:pos x="396" y="58"/>
                  </a:cxn>
                  <a:cxn ang="0">
                    <a:pos x="372" y="62"/>
                  </a:cxn>
                  <a:cxn ang="0">
                    <a:pos x="343" y="69"/>
                  </a:cxn>
                  <a:cxn ang="0">
                    <a:pos x="311" y="78"/>
                  </a:cxn>
                  <a:cxn ang="0">
                    <a:pos x="275" y="90"/>
                  </a:cxn>
                  <a:cxn ang="0">
                    <a:pos x="258" y="97"/>
                  </a:cxn>
                  <a:cxn ang="0">
                    <a:pos x="239" y="105"/>
                  </a:cxn>
                  <a:cxn ang="0">
                    <a:pos x="220" y="114"/>
                  </a:cxn>
                  <a:cxn ang="0">
                    <a:pos x="201" y="124"/>
                  </a:cxn>
                  <a:cxn ang="0">
                    <a:pos x="182" y="136"/>
                  </a:cxn>
                  <a:cxn ang="0">
                    <a:pos x="164" y="147"/>
                  </a:cxn>
                  <a:cxn ang="0">
                    <a:pos x="146" y="161"/>
                  </a:cxn>
                  <a:cxn ang="0">
                    <a:pos x="127" y="175"/>
                  </a:cxn>
                  <a:cxn ang="0">
                    <a:pos x="111" y="191"/>
                  </a:cxn>
                  <a:cxn ang="0">
                    <a:pos x="94" y="208"/>
                  </a:cxn>
                  <a:cxn ang="0">
                    <a:pos x="78" y="226"/>
                  </a:cxn>
                  <a:cxn ang="0">
                    <a:pos x="64" y="246"/>
                  </a:cxn>
                  <a:cxn ang="0">
                    <a:pos x="49" y="268"/>
                  </a:cxn>
                  <a:cxn ang="0">
                    <a:pos x="38" y="290"/>
                  </a:cxn>
                  <a:cxn ang="0">
                    <a:pos x="32" y="301"/>
                  </a:cxn>
                  <a:cxn ang="0">
                    <a:pos x="26" y="314"/>
                  </a:cxn>
                  <a:cxn ang="0">
                    <a:pos x="20" y="326"/>
                  </a:cxn>
                  <a:cxn ang="0">
                    <a:pos x="16" y="339"/>
                  </a:cxn>
                  <a:cxn ang="0">
                    <a:pos x="7" y="366"/>
                  </a:cxn>
                  <a:cxn ang="0">
                    <a:pos x="0" y="395"/>
                  </a:cxn>
                  <a:cxn ang="0">
                    <a:pos x="7" y="382"/>
                  </a:cxn>
                  <a:cxn ang="0">
                    <a:pos x="13" y="369"/>
                  </a:cxn>
                  <a:cxn ang="0">
                    <a:pos x="27" y="345"/>
                  </a:cxn>
                  <a:cxn ang="0">
                    <a:pos x="42" y="323"/>
                  </a:cxn>
                  <a:cxn ang="0">
                    <a:pos x="56" y="301"/>
                  </a:cxn>
                  <a:cxn ang="0">
                    <a:pos x="72" y="282"/>
                  </a:cxn>
                  <a:cxn ang="0">
                    <a:pos x="90" y="265"/>
                  </a:cxn>
                  <a:cxn ang="0">
                    <a:pos x="106" y="249"/>
                  </a:cxn>
                  <a:cxn ang="0">
                    <a:pos x="123" y="234"/>
                  </a:cxn>
                  <a:cxn ang="0">
                    <a:pos x="140" y="221"/>
                  </a:cxn>
                  <a:cxn ang="0">
                    <a:pos x="159" y="210"/>
                  </a:cxn>
                  <a:cxn ang="0">
                    <a:pos x="177" y="200"/>
                  </a:cxn>
                  <a:cxn ang="0">
                    <a:pos x="194" y="190"/>
                  </a:cxn>
                  <a:cxn ang="0">
                    <a:pos x="213" y="182"/>
                  </a:cxn>
                  <a:cxn ang="0">
                    <a:pos x="230" y="175"/>
                  </a:cxn>
                  <a:cxn ang="0">
                    <a:pos x="248" y="168"/>
                  </a:cxn>
                  <a:cxn ang="0">
                    <a:pos x="265" y="163"/>
                  </a:cxn>
                  <a:cxn ang="0">
                    <a:pos x="281" y="159"/>
                  </a:cxn>
                  <a:cxn ang="0">
                    <a:pos x="298" y="156"/>
                  </a:cxn>
                  <a:cxn ang="0">
                    <a:pos x="329" y="150"/>
                  </a:cxn>
                  <a:cxn ang="0">
                    <a:pos x="343" y="149"/>
                  </a:cxn>
                  <a:cxn ang="0">
                    <a:pos x="356" y="147"/>
                  </a:cxn>
                  <a:cxn ang="0">
                    <a:pos x="381" y="147"/>
                  </a:cxn>
                  <a:cxn ang="0">
                    <a:pos x="401" y="147"/>
                  </a:cxn>
                  <a:cxn ang="0">
                    <a:pos x="417" y="147"/>
                  </a:cxn>
                  <a:cxn ang="0">
                    <a:pos x="430" y="149"/>
                  </a:cxn>
                </a:cxnLst>
                <a:rect l="0" t="0" r="r" b="b"/>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5000"/>
                </a:srgbClr>
              </a:solidFill>
              <a:ln w="9525">
                <a:noFill/>
                <a:round/>
                <a:headEnd/>
                <a:tailEnd/>
              </a:ln>
            </p:spPr>
            <p:txBody>
              <a:bodyPr/>
              <a:lstStyle/>
              <a:p>
                <a:pPr>
                  <a:defRPr/>
                </a:pPr>
                <a:endParaRPr lang="zh-CN" altLang="en-US">
                  <a:effectLst>
                    <a:outerShdw blurRad="38100" dist="38100" dir="2700000" algn="tl">
                      <a:srgbClr val="000000">
                        <a:alpha val="43137"/>
                      </a:srgbClr>
                    </a:outerShdw>
                  </a:effectLst>
                  <a:cs typeface="+mn-cs"/>
                </a:endParaRPr>
              </a:p>
            </p:txBody>
          </p:sp>
          <p:sp>
            <p:nvSpPr>
              <p:cNvPr id="806950" name="Freeform 38"/>
              <p:cNvSpPr>
                <a:spLocks/>
              </p:cNvSpPr>
              <p:nvPr/>
            </p:nvSpPr>
            <p:spPr bwMode="auto">
              <a:xfrm rot="1059554" flipH="1">
                <a:off x="2876" y="1101"/>
                <a:ext cx="474" cy="280"/>
              </a:xfrm>
              <a:custGeom>
                <a:avLst/>
                <a:gdLst/>
                <a:ahLst/>
                <a:cxnLst>
                  <a:cxn ang="0">
                    <a:pos x="430" y="149"/>
                  </a:cxn>
                  <a:cxn ang="0">
                    <a:pos x="427" y="165"/>
                  </a:cxn>
                  <a:cxn ang="0">
                    <a:pos x="425" y="182"/>
                  </a:cxn>
                  <a:cxn ang="0">
                    <a:pos x="422" y="204"/>
                  </a:cxn>
                  <a:cxn ang="0">
                    <a:pos x="671" y="98"/>
                  </a:cxn>
                  <a:cxn ang="0">
                    <a:pos x="422" y="0"/>
                  </a:cxn>
                  <a:cxn ang="0">
                    <a:pos x="425" y="20"/>
                  </a:cxn>
                  <a:cxn ang="0">
                    <a:pos x="427" y="37"/>
                  </a:cxn>
                  <a:cxn ang="0">
                    <a:pos x="430" y="53"/>
                  </a:cxn>
                  <a:cxn ang="0">
                    <a:pos x="414" y="55"/>
                  </a:cxn>
                  <a:cxn ang="0">
                    <a:pos x="396" y="58"/>
                  </a:cxn>
                  <a:cxn ang="0">
                    <a:pos x="372" y="62"/>
                  </a:cxn>
                  <a:cxn ang="0">
                    <a:pos x="343" y="69"/>
                  </a:cxn>
                  <a:cxn ang="0">
                    <a:pos x="311" y="78"/>
                  </a:cxn>
                  <a:cxn ang="0">
                    <a:pos x="275" y="90"/>
                  </a:cxn>
                  <a:cxn ang="0">
                    <a:pos x="258" y="97"/>
                  </a:cxn>
                  <a:cxn ang="0">
                    <a:pos x="239" y="105"/>
                  </a:cxn>
                  <a:cxn ang="0">
                    <a:pos x="220" y="114"/>
                  </a:cxn>
                  <a:cxn ang="0">
                    <a:pos x="201" y="124"/>
                  </a:cxn>
                  <a:cxn ang="0">
                    <a:pos x="182" y="136"/>
                  </a:cxn>
                  <a:cxn ang="0">
                    <a:pos x="164" y="147"/>
                  </a:cxn>
                  <a:cxn ang="0">
                    <a:pos x="146" y="161"/>
                  </a:cxn>
                  <a:cxn ang="0">
                    <a:pos x="127" y="175"/>
                  </a:cxn>
                  <a:cxn ang="0">
                    <a:pos x="111" y="191"/>
                  </a:cxn>
                  <a:cxn ang="0">
                    <a:pos x="94" y="208"/>
                  </a:cxn>
                  <a:cxn ang="0">
                    <a:pos x="78" y="226"/>
                  </a:cxn>
                  <a:cxn ang="0">
                    <a:pos x="64" y="246"/>
                  </a:cxn>
                  <a:cxn ang="0">
                    <a:pos x="49" y="268"/>
                  </a:cxn>
                  <a:cxn ang="0">
                    <a:pos x="38" y="290"/>
                  </a:cxn>
                  <a:cxn ang="0">
                    <a:pos x="32" y="301"/>
                  </a:cxn>
                  <a:cxn ang="0">
                    <a:pos x="26" y="314"/>
                  </a:cxn>
                  <a:cxn ang="0">
                    <a:pos x="20" y="326"/>
                  </a:cxn>
                  <a:cxn ang="0">
                    <a:pos x="16" y="339"/>
                  </a:cxn>
                  <a:cxn ang="0">
                    <a:pos x="7" y="366"/>
                  </a:cxn>
                  <a:cxn ang="0">
                    <a:pos x="0" y="395"/>
                  </a:cxn>
                  <a:cxn ang="0">
                    <a:pos x="7" y="382"/>
                  </a:cxn>
                  <a:cxn ang="0">
                    <a:pos x="13" y="369"/>
                  </a:cxn>
                  <a:cxn ang="0">
                    <a:pos x="27" y="345"/>
                  </a:cxn>
                  <a:cxn ang="0">
                    <a:pos x="42" y="323"/>
                  </a:cxn>
                  <a:cxn ang="0">
                    <a:pos x="56" y="301"/>
                  </a:cxn>
                  <a:cxn ang="0">
                    <a:pos x="72" y="282"/>
                  </a:cxn>
                  <a:cxn ang="0">
                    <a:pos x="90" y="265"/>
                  </a:cxn>
                  <a:cxn ang="0">
                    <a:pos x="106" y="249"/>
                  </a:cxn>
                  <a:cxn ang="0">
                    <a:pos x="123" y="234"/>
                  </a:cxn>
                  <a:cxn ang="0">
                    <a:pos x="140" y="221"/>
                  </a:cxn>
                  <a:cxn ang="0">
                    <a:pos x="159" y="210"/>
                  </a:cxn>
                  <a:cxn ang="0">
                    <a:pos x="177" y="200"/>
                  </a:cxn>
                  <a:cxn ang="0">
                    <a:pos x="194" y="190"/>
                  </a:cxn>
                  <a:cxn ang="0">
                    <a:pos x="213" y="182"/>
                  </a:cxn>
                  <a:cxn ang="0">
                    <a:pos x="230" y="175"/>
                  </a:cxn>
                  <a:cxn ang="0">
                    <a:pos x="248" y="168"/>
                  </a:cxn>
                  <a:cxn ang="0">
                    <a:pos x="265" y="163"/>
                  </a:cxn>
                  <a:cxn ang="0">
                    <a:pos x="281" y="159"/>
                  </a:cxn>
                  <a:cxn ang="0">
                    <a:pos x="298" y="156"/>
                  </a:cxn>
                  <a:cxn ang="0">
                    <a:pos x="329" y="150"/>
                  </a:cxn>
                  <a:cxn ang="0">
                    <a:pos x="343" y="149"/>
                  </a:cxn>
                  <a:cxn ang="0">
                    <a:pos x="356" y="147"/>
                  </a:cxn>
                  <a:cxn ang="0">
                    <a:pos x="381" y="147"/>
                  </a:cxn>
                  <a:cxn ang="0">
                    <a:pos x="401" y="147"/>
                  </a:cxn>
                  <a:cxn ang="0">
                    <a:pos x="417" y="147"/>
                  </a:cxn>
                  <a:cxn ang="0">
                    <a:pos x="430" y="149"/>
                  </a:cxn>
                </a:cxnLst>
                <a:rect l="0" t="0" r="r" b="b"/>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EC773C">
                  <a:alpha val="75000"/>
                </a:srgbClr>
              </a:solidFill>
              <a:ln w="9525">
                <a:noFill/>
                <a:round/>
                <a:headEnd/>
                <a:tailEnd/>
              </a:ln>
            </p:spPr>
            <p:txBody>
              <a:bodyPr/>
              <a:lstStyle/>
              <a:p>
                <a:pPr>
                  <a:defRPr/>
                </a:pPr>
                <a:endParaRPr lang="zh-CN" altLang="en-US">
                  <a:effectLst>
                    <a:outerShdw blurRad="38100" dist="38100" dir="2700000" algn="tl">
                      <a:srgbClr val="000000">
                        <a:alpha val="43137"/>
                      </a:srgbClr>
                    </a:outerShdw>
                  </a:effectLst>
                  <a:cs typeface="+mn-cs"/>
                </a:endParaRPr>
              </a:p>
            </p:txBody>
          </p:sp>
        </p:grpSp>
        <p:grpSp>
          <p:nvGrpSpPr>
            <p:cNvPr id="3089" name="Group 39"/>
            <p:cNvGrpSpPr>
              <a:grpSpLocks/>
            </p:cNvGrpSpPr>
            <p:nvPr/>
          </p:nvGrpSpPr>
          <p:grpSpPr bwMode="auto">
            <a:xfrm>
              <a:off x="607" y="2511"/>
              <a:ext cx="1284" cy="1182"/>
              <a:chOff x="2070" y="1435"/>
              <a:chExt cx="2005" cy="1846"/>
            </a:xfrm>
          </p:grpSpPr>
          <p:pic>
            <p:nvPicPr>
              <p:cNvPr id="3093" name="Picture 40" descr="Server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8" y="1567"/>
                <a:ext cx="537"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41" descr="Computer_DesktopComputer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20" y="2028"/>
                <a:ext cx="580"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42" descr="Computer_DumbTerminal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2" y="1435"/>
                <a:ext cx="60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96" name="Group 43"/>
              <p:cNvGrpSpPr>
                <a:grpSpLocks/>
              </p:cNvGrpSpPr>
              <p:nvPr/>
            </p:nvGrpSpPr>
            <p:grpSpPr bwMode="auto">
              <a:xfrm>
                <a:off x="3405" y="2080"/>
                <a:ext cx="670" cy="645"/>
                <a:chOff x="3405" y="2080"/>
                <a:chExt cx="670" cy="645"/>
              </a:xfrm>
            </p:grpSpPr>
            <p:pic>
              <p:nvPicPr>
                <p:cNvPr id="3107" name="Picture 44" descr="Server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5" y="2080"/>
                  <a:ext cx="537"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8" name="Picture 45" descr="Global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27" y="2374"/>
                  <a:ext cx="34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97" name="Group 46"/>
              <p:cNvGrpSpPr>
                <a:grpSpLocks/>
              </p:cNvGrpSpPr>
              <p:nvPr/>
            </p:nvGrpSpPr>
            <p:grpSpPr bwMode="auto">
              <a:xfrm>
                <a:off x="2070" y="2211"/>
                <a:ext cx="603" cy="849"/>
                <a:chOff x="3277" y="2622"/>
                <a:chExt cx="853" cy="1201"/>
              </a:xfrm>
            </p:grpSpPr>
            <p:pic>
              <p:nvPicPr>
                <p:cNvPr id="3103" name="Picture 47" descr="Server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7" y="3044"/>
                  <a:ext cx="537"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4" name="Picture 48" descr="Server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93" y="3190"/>
                  <a:ext cx="537"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49" descr="Server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7" y="2622"/>
                  <a:ext cx="537"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6" name="Picture 50" descr="Server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93" y="2768"/>
                  <a:ext cx="537"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98" name="Group 51"/>
              <p:cNvGrpSpPr>
                <a:grpSpLocks/>
              </p:cNvGrpSpPr>
              <p:nvPr/>
            </p:nvGrpSpPr>
            <p:grpSpPr bwMode="auto">
              <a:xfrm>
                <a:off x="2750" y="2703"/>
                <a:ext cx="751" cy="578"/>
                <a:chOff x="2150" y="2500"/>
                <a:chExt cx="1426" cy="1098"/>
              </a:xfrm>
            </p:grpSpPr>
            <p:pic>
              <p:nvPicPr>
                <p:cNvPr id="3099" name="Picture 52" descr="Database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3" y="2500"/>
                  <a:ext cx="576"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0" name="Picture 53" descr="Database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00" y="2679"/>
                  <a:ext cx="576"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1" name="Picture 54" descr="Database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50" y="2776"/>
                  <a:ext cx="576"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2" name="Picture 55" descr="Database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37" y="2955"/>
                  <a:ext cx="576"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06968" name="AutoShape 56"/>
            <p:cNvSpPr>
              <a:spLocks noChangeArrowheads="1"/>
            </p:cNvSpPr>
            <p:nvPr/>
          </p:nvSpPr>
          <p:spPr bwMode="auto">
            <a:xfrm flipV="1">
              <a:off x="1578" y="2113"/>
              <a:ext cx="2460" cy="1768"/>
            </a:xfrm>
            <a:custGeom>
              <a:avLst/>
              <a:gdLst>
                <a:gd name="G0" fmla="+- 9350 0 0"/>
                <a:gd name="G1" fmla="+- -9231075 0 0"/>
                <a:gd name="G2" fmla="+- 0 0 -9231075"/>
                <a:gd name="T0" fmla="*/ 0 256 1"/>
                <a:gd name="T1" fmla="*/ 180 256 1"/>
                <a:gd name="G3" fmla="+- -9231075 T0 T1"/>
                <a:gd name="T2" fmla="*/ 0 256 1"/>
                <a:gd name="T3" fmla="*/ 90 256 1"/>
                <a:gd name="G4" fmla="+- -9231075 T2 T3"/>
                <a:gd name="G5" fmla="*/ G4 2 1"/>
                <a:gd name="T4" fmla="*/ 90 256 1"/>
                <a:gd name="T5" fmla="*/ 0 256 1"/>
                <a:gd name="G6" fmla="+- -9231075 T4 T5"/>
                <a:gd name="G7" fmla="*/ G6 2 1"/>
                <a:gd name="G8" fmla="abs -923107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350"/>
                <a:gd name="G18" fmla="*/ 9350 1 2"/>
                <a:gd name="G19" fmla="+- G18 5400 0"/>
                <a:gd name="G20" fmla="cos G19 -9231075"/>
                <a:gd name="G21" fmla="sin G19 -9231075"/>
                <a:gd name="G22" fmla="+- G20 10800 0"/>
                <a:gd name="G23" fmla="+- G21 10800 0"/>
                <a:gd name="G24" fmla="+- 10800 0 G20"/>
                <a:gd name="G25" fmla="+- 9350 10800 0"/>
                <a:gd name="G26" fmla="?: G9 G17 G25"/>
                <a:gd name="G27" fmla="?: G9 0 21600"/>
                <a:gd name="G28" fmla="cos 10800 -9231075"/>
                <a:gd name="G29" fmla="sin 10800 -9231075"/>
                <a:gd name="G30" fmla="sin 9350 -9231075"/>
                <a:gd name="G31" fmla="+- G28 10800 0"/>
                <a:gd name="G32" fmla="+- G29 10800 0"/>
                <a:gd name="G33" fmla="+- G30 10800 0"/>
                <a:gd name="G34" fmla="?: G4 0 G31"/>
                <a:gd name="G35" fmla="?: -9231075 G34 0"/>
                <a:gd name="G36" fmla="?: G6 G35 G31"/>
                <a:gd name="G37" fmla="+- 21600 0 G36"/>
                <a:gd name="G38" fmla="?: G4 0 G33"/>
                <a:gd name="G39" fmla="?: -9231075 G38 G32"/>
                <a:gd name="G40" fmla="?: G6 G39 0"/>
                <a:gd name="G41" fmla="?: G4 G32 21600"/>
                <a:gd name="G42" fmla="?: G6 G41 G33"/>
                <a:gd name="T12" fmla="*/ 10800 w 21600"/>
                <a:gd name="T13" fmla="*/ 0 h 21600"/>
                <a:gd name="T14" fmla="*/ 2986 w 21600"/>
                <a:gd name="T15" fmla="*/ 4439 h 21600"/>
                <a:gd name="T16" fmla="*/ 10800 w 21600"/>
                <a:gd name="T17" fmla="*/ 1450 h 21600"/>
                <a:gd name="T18" fmla="*/ 18614 w 21600"/>
                <a:gd name="T19" fmla="*/ 4439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548" y="4897"/>
                  </a:moveTo>
                  <a:cubicBezTo>
                    <a:pt x="5324" y="2716"/>
                    <a:pt x="7987" y="1449"/>
                    <a:pt x="10800" y="1450"/>
                  </a:cubicBezTo>
                  <a:cubicBezTo>
                    <a:pt x="13612" y="1450"/>
                    <a:pt x="16275" y="2716"/>
                    <a:pt x="18051" y="4897"/>
                  </a:cubicBezTo>
                  <a:lnTo>
                    <a:pt x="19175" y="3982"/>
                  </a:lnTo>
                  <a:cubicBezTo>
                    <a:pt x="17125" y="1462"/>
                    <a:pt x="14048" y="-1"/>
                    <a:pt x="10799" y="0"/>
                  </a:cubicBezTo>
                  <a:cubicBezTo>
                    <a:pt x="7551" y="0"/>
                    <a:pt x="4474" y="1462"/>
                    <a:pt x="2424" y="3982"/>
                  </a:cubicBezTo>
                  <a:close/>
                </a:path>
              </a:pathLst>
            </a:custGeom>
            <a:solidFill>
              <a:srgbClr val="50B72B"/>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6969" name="AutoShape 57"/>
            <p:cNvSpPr>
              <a:spLocks noChangeArrowheads="1"/>
            </p:cNvSpPr>
            <p:nvPr/>
          </p:nvSpPr>
          <p:spPr bwMode="auto">
            <a:xfrm rot="8509243" flipV="1">
              <a:off x="1066" y="1778"/>
              <a:ext cx="2460" cy="1768"/>
            </a:xfrm>
            <a:custGeom>
              <a:avLst/>
              <a:gdLst>
                <a:gd name="G0" fmla="+- 9277 0 0"/>
                <a:gd name="G1" fmla="+- -7409549 0 0"/>
                <a:gd name="G2" fmla="+- 0 0 -7409549"/>
                <a:gd name="T0" fmla="*/ 0 256 1"/>
                <a:gd name="T1" fmla="*/ 180 256 1"/>
                <a:gd name="G3" fmla="+- -7409549 T0 T1"/>
                <a:gd name="T2" fmla="*/ 0 256 1"/>
                <a:gd name="T3" fmla="*/ 90 256 1"/>
                <a:gd name="G4" fmla="+- -7409549 T2 T3"/>
                <a:gd name="G5" fmla="*/ G4 2 1"/>
                <a:gd name="T4" fmla="*/ 90 256 1"/>
                <a:gd name="T5" fmla="*/ 0 256 1"/>
                <a:gd name="G6" fmla="+- -7409549 T4 T5"/>
                <a:gd name="G7" fmla="*/ G6 2 1"/>
                <a:gd name="G8" fmla="abs -740954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277"/>
                <a:gd name="G18" fmla="*/ 9277 1 2"/>
                <a:gd name="G19" fmla="+- G18 5400 0"/>
                <a:gd name="G20" fmla="cos G19 -7409549"/>
                <a:gd name="G21" fmla="sin G19 -7409549"/>
                <a:gd name="G22" fmla="+- G20 10800 0"/>
                <a:gd name="G23" fmla="+- G21 10800 0"/>
                <a:gd name="G24" fmla="+- 10800 0 G20"/>
                <a:gd name="G25" fmla="+- 9277 10800 0"/>
                <a:gd name="G26" fmla="?: G9 G17 G25"/>
                <a:gd name="G27" fmla="?: G9 0 21600"/>
                <a:gd name="G28" fmla="cos 10800 -7409549"/>
                <a:gd name="G29" fmla="sin 10800 -7409549"/>
                <a:gd name="G30" fmla="sin 9277 -7409549"/>
                <a:gd name="G31" fmla="+- G28 10800 0"/>
                <a:gd name="G32" fmla="+- G29 10800 0"/>
                <a:gd name="G33" fmla="+- G30 10800 0"/>
                <a:gd name="G34" fmla="?: G4 0 G31"/>
                <a:gd name="G35" fmla="?: -7409549 G34 0"/>
                <a:gd name="G36" fmla="?: G6 G35 G31"/>
                <a:gd name="G37" fmla="+- 21600 0 G36"/>
                <a:gd name="G38" fmla="?: G4 0 G33"/>
                <a:gd name="G39" fmla="?: -7409549 G38 G32"/>
                <a:gd name="G40" fmla="?: G6 G39 0"/>
                <a:gd name="G41" fmla="?: G4 G32 21600"/>
                <a:gd name="G42" fmla="?: G6 G41 G33"/>
                <a:gd name="T12" fmla="*/ 10800 w 21600"/>
                <a:gd name="T13" fmla="*/ 0 h 21600"/>
                <a:gd name="T14" fmla="*/ 6867 w 21600"/>
                <a:gd name="T15" fmla="*/ 1563 h 21600"/>
                <a:gd name="T16" fmla="*/ 10800 w 21600"/>
                <a:gd name="T17" fmla="*/ 1523 h 21600"/>
                <a:gd name="T18" fmla="*/ 14733 w 21600"/>
                <a:gd name="T19" fmla="*/ 156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66" y="2264"/>
                  </a:moveTo>
                  <a:cubicBezTo>
                    <a:pt x="8315" y="1775"/>
                    <a:pt x="9551" y="1522"/>
                    <a:pt x="10800" y="1523"/>
                  </a:cubicBezTo>
                  <a:cubicBezTo>
                    <a:pt x="12048" y="1523"/>
                    <a:pt x="13284" y="1775"/>
                    <a:pt x="14433" y="2264"/>
                  </a:cubicBezTo>
                  <a:lnTo>
                    <a:pt x="15030" y="863"/>
                  </a:lnTo>
                  <a:cubicBezTo>
                    <a:pt x="13692" y="293"/>
                    <a:pt x="12253" y="-1"/>
                    <a:pt x="10799" y="0"/>
                  </a:cubicBezTo>
                  <a:cubicBezTo>
                    <a:pt x="9346" y="0"/>
                    <a:pt x="7907" y="293"/>
                    <a:pt x="6569" y="863"/>
                  </a:cubicBezTo>
                  <a:close/>
                </a:path>
              </a:pathLst>
            </a:custGeom>
            <a:solidFill>
              <a:srgbClr val="50B72B"/>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6970" name="AutoShape 58"/>
            <p:cNvSpPr>
              <a:spLocks noChangeArrowheads="1"/>
            </p:cNvSpPr>
            <p:nvPr/>
          </p:nvSpPr>
          <p:spPr bwMode="auto">
            <a:xfrm rot="13076617" flipV="1">
              <a:off x="2064" y="1778"/>
              <a:ext cx="2460" cy="1768"/>
            </a:xfrm>
            <a:custGeom>
              <a:avLst/>
              <a:gdLst>
                <a:gd name="G0" fmla="+- 9277 0 0"/>
                <a:gd name="G1" fmla="+- -7409549 0 0"/>
                <a:gd name="G2" fmla="+- 0 0 -7409549"/>
                <a:gd name="T0" fmla="*/ 0 256 1"/>
                <a:gd name="T1" fmla="*/ 180 256 1"/>
                <a:gd name="G3" fmla="+- -7409549 T0 T1"/>
                <a:gd name="T2" fmla="*/ 0 256 1"/>
                <a:gd name="T3" fmla="*/ 90 256 1"/>
                <a:gd name="G4" fmla="+- -7409549 T2 T3"/>
                <a:gd name="G5" fmla="*/ G4 2 1"/>
                <a:gd name="T4" fmla="*/ 90 256 1"/>
                <a:gd name="T5" fmla="*/ 0 256 1"/>
                <a:gd name="G6" fmla="+- -7409549 T4 T5"/>
                <a:gd name="G7" fmla="*/ G6 2 1"/>
                <a:gd name="G8" fmla="abs -740954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277"/>
                <a:gd name="G18" fmla="*/ 9277 1 2"/>
                <a:gd name="G19" fmla="+- G18 5400 0"/>
                <a:gd name="G20" fmla="cos G19 -7409549"/>
                <a:gd name="G21" fmla="sin G19 -7409549"/>
                <a:gd name="G22" fmla="+- G20 10800 0"/>
                <a:gd name="G23" fmla="+- G21 10800 0"/>
                <a:gd name="G24" fmla="+- 10800 0 G20"/>
                <a:gd name="G25" fmla="+- 9277 10800 0"/>
                <a:gd name="G26" fmla="?: G9 G17 G25"/>
                <a:gd name="G27" fmla="?: G9 0 21600"/>
                <a:gd name="G28" fmla="cos 10800 -7409549"/>
                <a:gd name="G29" fmla="sin 10800 -7409549"/>
                <a:gd name="G30" fmla="sin 9277 -7409549"/>
                <a:gd name="G31" fmla="+- G28 10800 0"/>
                <a:gd name="G32" fmla="+- G29 10800 0"/>
                <a:gd name="G33" fmla="+- G30 10800 0"/>
                <a:gd name="G34" fmla="?: G4 0 G31"/>
                <a:gd name="G35" fmla="?: -7409549 G34 0"/>
                <a:gd name="G36" fmla="?: G6 G35 G31"/>
                <a:gd name="G37" fmla="+- 21600 0 G36"/>
                <a:gd name="G38" fmla="?: G4 0 G33"/>
                <a:gd name="G39" fmla="?: -7409549 G38 G32"/>
                <a:gd name="G40" fmla="?: G6 G39 0"/>
                <a:gd name="G41" fmla="?: G4 G32 21600"/>
                <a:gd name="G42" fmla="?: G6 G41 G33"/>
                <a:gd name="T12" fmla="*/ 10800 w 21600"/>
                <a:gd name="T13" fmla="*/ 0 h 21600"/>
                <a:gd name="T14" fmla="*/ 6867 w 21600"/>
                <a:gd name="T15" fmla="*/ 1563 h 21600"/>
                <a:gd name="T16" fmla="*/ 10800 w 21600"/>
                <a:gd name="T17" fmla="*/ 1523 h 21600"/>
                <a:gd name="T18" fmla="*/ 14733 w 21600"/>
                <a:gd name="T19" fmla="*/ 156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166" y="2264"/>
                  </a:moveTo>
                  <a:cubicBezTo>
                    <a:pt x="8315" y="1775"/>
                    <a:pt x="9551" y="1522"/>
                    <a:pt x="10800" y="1523"/>
                  </a:cubicBezTo>
                  <a:cubicBezTo>
                    <a:pt x="12048" y="1523"/>
                    <a:pt x="13284" y="1775"/>
                    <a:pt x="14433" y="2264"/>
                  </a:cubicBezTo>
                  <a:lnTo>
                    <a:pt x="15030" y="863"/>
                  </a:lnTo>
                  <a:cubicBezTo>
                    <a:pt x="13692" y="293"/>
                    <a:pt x="12253" y="-1"/>
                    <a:pt x="10799" y="0"/>
                  </a:cubicBezTo>
                  <a:cubicBezTo>
                    <a:pt x="9346" y="0"/>
                    <a:pt x="7907" y="293"/>
                    <a:pt x="6569" y="863"/>
                  </a:cubicBezTo>
                  <a:close/>
                </a:path>
              </a:pathLst>
            </a:custGeom>
            <a:solidFill>
              <a:srgbClr val="50B72B"/>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grpSp>
      <p:sp>
        <p:nvSpPr>
          <p:cNvPr id="806971" name="AutoShape 59"/>
          <p:cNvSpPr>
            <a:spLocks noChangeArrowheads="1"/>
          </p:cNvSpPr>
          <p:nvPr/>
        </p:nvSpPr>
        <p:spPr bwMode="auto">
          <a:xfrm>
            <a:off x="900113" y="5905500"/>
            <a:ext cx="7416800" cy="647700"/>
          </a:xfrm>
          <a:prstGeom prst="roundRect">
            <a:avLst>
              <a:gd name="adj" fmla="val 50000"/>
            </a:avLst>
          </a:prstGeom>
          <a:gradFill rotWithShape="1">
            <a:gsLst>
              <a:gs pos="0">
                <a:schemeClr val="bg1"/>
              </a:gs>
              <a:gs pos="100000">
                <a:schemeClr val="bg1">
                  <a:gamma/>
                  <a:shade val="46275"/>
                  <a:invGamma/>
                </a:schemeClr>
              </a:gs>
            </a:gsLst>
            <a:path path="rect">
              <a:fillToRect r="100000" b="100000"/>
            </a:path>
          </a:gradFill>
          <a:ln w="12700">
            <a:noFill/>
            <a:round/>
            <a:headEnd/>
            <a:tailEnd/>
          </a:ln>
          <a:effectLst/>
        </p:spPr>
        <p:txBody>
          <a:bodyPr wrap="none" anchor="ctr"/>
          <a:lstStyle/>
          <a:p>
            <a:pPr eaLnBrk="1" hangingPunct="1">
              <a:spcAft>
                <a:spcPct val="0"/>
              </a:spcAft>
              <a:defRPr/>
            </a:pPr>
            <a:r>
              <a:rPr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个人主页：</a:t>
            </a:r>
            <a:r>
              <a:rPr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http://faculty.cs.njupt.edu.cn/~xujia/home.html</a:t>
            </a:r>
            <a:endParaRPr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06E3B7B9-8ABB-401D-8173-8BA540D61FB1}" type="slidenum">
              <a:rPr lang="en-US" altLang="zh-CN"/>
              <a:pPr>
                <a:defRPr/>
              </a:pPr>
              <a:t>10</a:t>
            </a:fld>
            <a:endParaRPr lang="en-US" altLang="zh-CN"/>
          </a:p>
        </p:txBody>
      </p:sp>
      <p:sp>
        <p:nvSpPr>
          <p:cNvPr id="12291" name="Rectangle 2"/>
          <p:cNvSpPr>
            <a:spLocks noGrp="1" noChangeArrowheads="1"/>
          </p:cNvSpPr>
          <p:nvPr>
            <p:ph type="body" idx="1"/>
          </p:nvPr>
        </p:nvSpPr>
        <p:spPr>
          <a:xfrm>
            <a:off x="228600" y="228600"/>
            <a:ext cx="8686800" cy="1905000"/>
          </a:xfrm>
        </p:spPr>
        <p:txBody>
          <a:bodyPr/>
          <a:lstStyle/>
          <a:p>
            <a:pPr algn="ctr" eaLnBrk="1" hangingPunct="1">
              <a:lnSpc>
                <a:spcPct val="90000"/>
              </a:lnSpc>
              <a:buClr>
                <a:schemeClr val="folHlink"/>
              </a:buClr>
              <a:buSzPct val="60000"/>
              <a:buFont typeface="Wingdings" pitchFamily="2" charset="2"/>
              <a:buNone/>
            </a:pPr>
            <a:r>
              <a:rPr lang="en-US" altLang="zh-CN" sz="4400" b="1" smtClean="0">
                <a:solidFill>
                  <a:schemeClr val="tx2"/>
                </a:solidFill>
                <a:latin typeface="High Tower Text" pitchFamily="18" charset="0"/>
                <a:ea typeface="黑体" pitchFamily="2" charset="-122"/>
              </a:rPr>
              <a:t>§4.3 </a:t>
            </a:r>
            <a:r>
              <a:rPr lang="zh-CN" altLang="en-US" sz="4400" b="1" smtClean="0">
                <a:solidFill>
                  <a:schemeClr val="tx2"/>
                </a:solidFill>
                <a:latin typeface="High Tower Text" pitchFamily="18" charset="0"/>
                <a:ea typeface="黑体" pitchFamily="2" charset="-122"/>
              </a:rPr>
              <a:t>自底向上语法分析</a:t>
            </a:r>
          </a:p>
        </p:txBody>
      </p:sp>
      <p:sp>
        <p:nvSpPr>
          <p:cNvPr id="813059" name="AutoShape 3"/>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13060" name="AutoShape 4"/>
          <p:cNvSpPr>
            <a:spLocks noChangeArrowheads="1"/>
          </p:cNvSpPr>
          <p:nvPr/>
        </p:nvSpPr>
        <p:spPr bwMode="gray">
          <a:xfrm>
            <a:off x="8382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4</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分析表种类</a:t>
            </a:r>
          </a:p>
        </p:txBody>
      </p:sp>
      <p:sp>
        <p:nvSpPr>
          <p:cNvPr id="12294" name="Rectangle 5"/>
          <p:cNvSpPr>
            <a:spLocks noChangeArrowheads="1"/>
          </p:cNvSpPr>
          <p:nvPr/>
        </p:nvSpPr>
        <p:spPr bwMode="auto">
          <a:xfrm>
            <a:off x="228600" y="2438400"/>
            <a:ext cx="86502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lnSpc>
                <a:spcPct val="90000"/>
              </a:lnSpc>
              <a:spcBef>
                <a:spcPct val="20000"/>
              </a:spcBef>
              <a:spcAft>
                <a:spcPct val="0"/>
              </a:spcAft>
              <a:buClr>
                <a:schemeClr val="folHlink"/>
              </a:buClr>
              <a:buSzPct val="60000"/>
              <a:buFont typeface="Wingdings" pitchFamily="2" charset="2"/>
              <a:buNone/>
            </a:pPr>
            <a:r>
              <a:rPr lang="en-US" altLang="zh-CN" sz="2000">
                <a:solidFill>
                  <a:srgbClr val="FFFF00"/>
                </a:solidFill>
                <a:latin typeface="Times New Roman" pitchFamily="18" charset="0"/>
                <a:ea typeface="宋体" pitchFamily="2" charset="-122"/>
              </a:rPr>
              <a:t> 1)</a:t>
            </a:r>
            <a:r>
              <a:rPr lang="en-US" altLang="zh-CN" sz="2000">
                <a:solidFill>
                  <a:schemeClr val="tx1"/>
                </a:solidFill>
                <a:latin typeface="Times New Roman" pitchFamily="18" charset="0"/>
                <a:ea typeface="宋体" pitchFamily="2" charset="-122"/>
              </a:rPr>
              <a:t> </a:t>
            </a:r>
            <a:r>
              <a:rPr lang="zh-CN" altLang="en-US" sz="2000">
                <a:solidFill>
                  <a:schemeClr val="tx1"/>
                </a:solidFill>
                <a:latin typeface="Times New Roman" pitchFamily="18" charset="0"/>
                <a:ea typeface="宋体" pitchFamily="2" charset="-122"/>
              </a:rPr>
              <a:t>最简单分析表</a:t>
            </a:r>
            <a:r>
              <a:rPr lang="en-US" altLang="zh-CN" sz="2000">
                <a:solidFill>
                  <a:schemeClr val="tx1"/>
                </a:solidFill>
                <a:latin typeface="Times New Roman" pitchFamily="18" charset="0"/>
                <a:ea typeface="宋体" pitchFamily="2" charset="-122"/>
              </a:rPr>
              <a:t>LR(0)</a:t>
            </a:r>
            <a:r>
              <a:rPr lang="zh-CN" altLang="en-US" sz="2000">
                <a:solidFill>
                  <a:schemeClr val="tx1"/>
                </a:solidFill>
                <a:latin typeface="Times New Roman" pitchFamily="18" charset="0"/>
                <a:ea typeface="宋体" pitchFamily="2" charset="-122"/>
              </a:rPr>
              <a:t>：局限性大，但它是建立其它分析表的基础</a:t>
            </a:r>
          </a:p>
          <a:p>
            <a:pPr marL="342900" indent="-342900" algn="l" eaLnBrk="1" hangingPunct="1">
              <a:lnSpc>
                <a:spcPct val="90000"/>
              </a:lnSpc>
              <a:spcBef>
                <a:spcPct val="20000"/>
              </a:spcBef>
              <a:spcAft>
                <a:spcPct val="0"/>
              </a:spcAft>
              <a:buFont typeface="Wingdings" pitchFamily="2" charset="2"/>
              <a:buNone/>
            </a:pPr>
            <a:endParaRPr lang="zh-CN" altLang="en-US" sz="2000">
              <a:solidFill>
                <a:schemeClr val="tx1"/>
              </a:solidFill>
              <a:latin typeface="Times New Roman" pitchFamily="18" charset="0"/>
              <a:ea typeface="宋体" pitchFamily="2" charset="-122"/>
            </a:endParaRPr>
          </a:p>
          <a:p>
            <a:pPr marL="342900" indent="-342900" algn="l" eaLnBrk="1" hangingPunct="1">
              <a:lnSpc>
                <a:spcPct val="90000"/>
              </a:lnSpc>
              <a:spcBef>
                <a:spcPct val="20000"/>
              </a:spcBef>
              <a:spcAft>
                <a:spcPct val="0"/>
              </a:spcAft>
              <a:buFont typeface="Wingdings" pitchFamily="2" charset="2"/>
              <a:buNone/>
            </a:pPr>
            <a:r>
              <a:rPr lang="zh-CN" altLang="en-US" sz="2000">
                <a:solidFill>
                  <a:schemeClr val="tx1"/>
                </a:solidFill>
                <a:latin typeface="Times New Roman" pitchFamily="18" charset="0"/>
                <a:ea typeface="宋体" pitchFamily="2" charset="-122"/>
              </a:rPr>
              <a:t> </a:t>
            </a:r>
            <a:r>
              <a:rPr lang="en-US" altLang="zh-CN" sz="2000">
                <a:solidFill>
                  <a:srgbClr val="FFFF00"/>
                </a:solidFill>
                <a:latin typeface="Times New Roman" pitchFamily="18" charset="0"/>
                <a:ea typeface="宋体" pitchFamily="2" charset="-122"/>
              </a:rPr>
              <a:t>2)</a:t>
            </a:r>
            <a:r>
              <a:rPr lang="en-US" altLang="zh-CN" sz="2000">
                <a:solidFill>
                  <a:schemeClr val="tx1"/>
                </a:solidFill>
                <a:latin typeface="Times New Roman" pitchFamily="18" charset="0"/>
                <a:ea typeface="宋体" pitchFamily="2" charset="-122"/>
              </a:rPr>
              <a:t> </a:t>
            </a:r>
            <a:r>
              <a:rPr lang="zh-CN" altLang="en-US" sz="2000">
                <a:solidFill>
                  <a:schemeClr val="tx1"/>
                </a:solidFill>
                <a:latin typeface="Times New Roman" pitchFamily="18" charset="0"/>
                <a:ea typeface="宋体" pitchFamily="2" charset="-122"/>
              </a:rPr>
              <a:t>简单分析表</a:t>
            </a:r>
            <a:r>
              <a:rPr lang="en-US" altLang="zh-CN" sz="2000">
                <a:solidFill>
                  <a:schemeClr val="tx1"/>
                </a:solidFill>
                <a:latin typeface="Times New Roman" pitchFamily="18" charset="0"/>
                <a:ea typeface="宋体" pitchFamily="2" charset="-122"/>
              </a:rPr>
              <a:t>SLR</a:t>
            </a:r>
            <a:r>
              <a:rPr lang="zh-CN" altLang="en-US" sz="2000">
                <a:solidFill>
                  <a:schemeClr val="tx1"/>
                </a:solidFill>
                <a:latin typeface="Times New Roman" pitchFamily="18" charset="0"/>
                <a:ea typeface="宋体" pitchFamily="2" charset="-122"/>
              </a:rPr>
              <a:t>：比较容易实现，</a:t>
            </a:r>
            <a:r>
              <a:rPr lang="en-US" altLang="zh-CN" sz="2000">
                <a:solidFill>
                  <a:schemeClr val="tx1"/>
                </a:solidFill>
                <a:latin typeface="Times New Roman" pitchFamily="18" charset="0"/>
                <a:ea typeface="宋体" pitchFamily="2" charset="-122"/>
              </a:rPr>
              <a:t>SLR</a:t>
            </a:r>
            <a:r>
              <a:rPr lang="zh-CN" altLang="en-US" sz="2000">
                <a:solidFill>
                  <a:schemeClr val="tx1"/>
                </a:solidFill>
                <a:latin typeface="Times New Roman" pitchFamily="18" charset="0"/>
                <a:ea typeface="宋体" pitchFamily="2" charset="-122"/>
              </a:rPr>
              <a:t>分析表的功能比</a:t>
            </a:r>
            <a:r>
              <a:rPr lang="en-US" altLang="zh-CN" sz="2000">
                <a:solidFill>
                  <a:schemeClr val="tx1"/>
                </a:solidFill>
                <a:latin typeface="Times New Roman" pitchFamily="18" charset="0"/>
                <a:ea typeface="宋体" pitchFamily="2" charset="-122"/>
              </a:rPr>
              <a:t>LR(0)</a:t>
            </a:r>
            <a:r>
              <a:rPr lang="zh-CN" altLang="en-US" sz="2000">
                <a:solidFill>
                  <a:schemeClr val="tx1"/>
                </a:solidFill>
                <a:latin typeface="Times New Roman" pitchFamily="18" charset="0"/>
                <a:ea typeface="宋体" pitchFamily="2" charset="-122"/>
              </a:rPr>
              <a:t>稍强些 </a:t>
            </a:r>
          </a:p>
          <a:p>
            <a:pPr marL="342900" indent="-342900" algn="l" eaLnBrk="1" hangingPunct="1">
              <a:lnSpc>
                <a:spcPct val="90000"/>
              </a:lnSpc>
              <a:spcBef>
                <a:spcPct val="20000"/>
              </a:spcBef>
              <a:spcAft>
                <a:spcPct val="0"/>
              </a:spcAft>
              <a:buFont typeface="Wingdings" pitchFamily="2" charset="2"/>
              <a:buNone/>
            </a:pPr>
            <a:endParaRPr lang="zh-CN" altLang="en-US" sz="2000">
              <a:solidFill>
                <a:schemeClr val="tx1"/>
              </a:solidFill>
              <a:latin typeface="Times New Roman" pitchFamily="18" charset="0"/>
              <a:ea typeface="宋体" pitchFamily="2" charset="-122"/>
            </a:endParaRPr>
          </a:p>
          <a:p>
            <a:pPr marL="342900" indent="-342900" algn="l" eaLnBrk="1" hangingPunct="1">
              <a:lnSpc>
                <a:spcPct val="90000"/>
              </a:lnSpc>
              <a:spcBef>
                <a:spcPct val="20000"/>
              </a:spcBef>
              <a:spcAft>
                <a:spcPct val="0"/>
              </a:spcAft>
              <a:buFont typeface="Wingdings" pitchFamily="2" charset="2"/>
              <a:buNone/>
            </a:pPr>
            <a:r>
              <a:rPr lang="zh-CN" altLang="en-US" sz="2000">
                <a:solidFill>
                  <a:schemeClr val="tx1"/>
                </a:solidFill>
                <a:latin typeface="Times New Roman" pitchFamily="18" charset="0"/>
                <a:ea typeface="宋体" pitchFamily="2" charset="-122"/>
              </a:rPr>
              <a:t> </a:t>
            </a:r>
            <a:r>
              <a:rPr lang="en-US" altLang="zh-CN" sz="2000">
                <a:solidFill>
                  <a:srgbClr val="FFFF00"/>
                </a:solidFill>
                <a:latin typeface="Times New Roman" pitchFamily="18" charset="0"/>
                <a:ea typeface="宋体" pitchFamily="2" charset="-122"/>
              </a:rPr>
              <a:t>3)</a:t>
            </a:r>
            <a:r>
              <a:rPr lang="en-US" altLang="zh-CN" sz="2000">
                <a:solidFill>
                  <a:schemeClr val="tx1"/>
                </a:solidFill>
                <a:latin typeface="Times New Roman" pitchFamily="18" charset="0"/>
                <a:ea typeface="宋体" pitchFamily="2" charset="-122"/>
              </a:rPr>
              <a:t> LR(K)</a:t>
            </a:r>
            <a:r>
              <a:rPr lang="zh-CN" altLang="en-US" sz="2000">
                <a:solidFill>
                  <a:schemeClr val="tx1"/>
                </a:solidFill>
                <a:latin typeface="Times New Roman" pitchFamily="18" charset="0"/>
                <a:ea typeface="宋体" pitchFamily="2" charset="-122"/>
              </a:rPr>
              <a:t>分析表：分析能力最强，但实现代价高。主要讨论</a:t>
            </a:r>
            <a:r>
              <a:rPr lang="en-US" altLang="zh-CN" sz="2000">
                <a:solidFill>
                  <a:schemeClr val="tx1"/>
                </a:solidFill>
                <a:latin typeface="Times New Roman" pitchFamily="18" charset="0"/>
                <a:ea typeface="宋体" pitchFamily="2" charset="-122"/>
              </a:rPr>
              <a:t>LR(1)</a:t>
            </a:r>
          </a:p>
          <a:p>
            <a:pPr marL="342900" indent="-342900" algn="l" eaLnBrk="1" hangingPunct="1">
              <a:lnSpc>
                <a:spcPct val="90000"/>
              </a:lnSpc>
              <a:spcBef>
                <a:spcPct val="20000"/>
              </a:spcBef>
              <a:spcAft>
                <a:spcPct val="0"/>
              </a:spcAft>
              <a:buFont typeface="Wingdings" pitchFamily="2" charset="2"/>
              <a:buNone/>
            </a:pPr>
            <a:endParaRPr lang="en-US" altLang="zh-CN" sz="2000">
              <a:solidFill>
                <a:schemeClr val="tx1"/>
              </a:solidFill>
              <a:latin typeface="Times New Roman" pitchFamily="18" charset="0"/>
              <a:ea typeface="宋体" pitchFamily="2" charset="-122"/>
            </a:endParaRPr>
          </a:p>
          <a:p>
            <a:pPr marL="342900" indent="-342900" algn="l" eaLnBrk="1" hangingPunct="1">
              <a:lnSpc>
                <a:spcPct val="90000"/>
              </a:lnSpc>
              <a:spcBef>
                <a:spcPct val="20000"/>
              </a:spcBef>
              <a:spcAft>
                <a:spcPct val="0"/>
              </a:spcAft>
              <a:buFont typeface="Wingdings" pitchFamily="2" charset="2"/>
              <a:buNone/>
            </a:pPr>
            <a:r>
              <a:rPr lang="en-US" altLang="zh-CN" sz="2000">
                <a:solidFill>
                  <a:schemeClr val="tx1"/>
                </a:solidFill>
                <a:latin typeface="Times New Roman" pitchFamily="18" charset="0"/>
                <a:ea typeface="宋体" pitchFamily="2" charset="-122"/>
              </a:rPr>
              <a:t> </a:t>
            </a:r>
            <a:r>
              <a:rPr lang="en-US" altLang="zh-CN" sz="2000">
                <a:solidFill>
                  <a:srgbClr val="FFFF00"/>
                </a:solidFill>
                <a:latin typeface="Times New Roman" pitchFamily="18" charset="0"/>
                <a:ea typeface="宋体" pitchFamily="2" charset="-122"/>
              </a:rPr>
              <a:t>4)</a:t>
            </a:r>
            <a:r>
              <a:rPr lang="en-US" altLang="zh-CN" sz="2000">
                <a:solidFill>
                  <a:schemeClr val="tx1"/>
                </a:solidFill>
                <a:latin typeface="Times New Roman" pitchFamily="18" charset="0"/>
                <a:ea typeface="宋体" pitchFamily="2" charset="-122"/>
              </a:rPr>
              <a:t> LALR</a:t>
            </a:r>
            <a:r>
              <a:rPr lang="zh-CN" altLang="en-US" sz="2000">
                <a:solidFill>
                  <a:schemeClr val="tx1"/>
                </a:solidFill>
                <a:latin typeface="Times New Roman" pitchFamily="18" charset="0"/>
                <a:ea typeface="宋体" pitchFamily="2" charset="-122"/>
              </a:rPr>
              <a:t>分析表：称为向前看</a:t>
            </a:r>
            <a:r>
              <a:rPr lang="en-US" altLang="zh-CN" sz="2000">
                <a:solidFill>
                  <a:schemeClr val="tx1"/>
                </a:solidFill>
                <a:latin typeface="Times New Roman" pitchFamily="18" charset="0"/>
                <a:ea typeface="宋体" pitchFamily="2" charset="-122"/>
              </a:rPr>
              <a:t>LR</a:t>
            </a:r>
            <a:r>
              <a:rPr lang="zh-CN" altLang="en-US" sz="2000">
                <a:solidFill>
                  <a:schemeClr val="tx1"/>
                </a:solidFill>
                <a:latin typeface="Times New Roman" pitchFamily="18" charset="0"/>
                <a:ea typeface="宋体" pitchFamily="2" charset="-122"/>
              </a:rPr>
              <a:t>分析表，功能介于</a:t>
            </a:r>
            <a:r>
              <a:rPr lang="en-US" altLang="zh-CN" sz="2000">
                <a:solidFill>
                  <a:schemeClr val="tx1"/>
                </a:solidFill>
                <a:latin typeface="Times New Roman" pitchFamily="18" charset="0"/>
                <a:ea typeface="宋体" pitchFamily="2" charset="-122"/>
              </a:rPr>
              <a:t>SLR(1)</a:t>
            </a:r>
            <a:r>
              <a:rPr lang="zh-CN" altLang="en-US" sz="2000">
                <a:solidFill>
                  <a:schemeClr val="tx1"/>
                </a:solidFill>
                <a:latin typeface="Times New Roman" pitchFamily="18" charset="0"/>
                <a:ea typeface="宋体" pitchFamily="2" charset="-122"/>
              </a:rPr>
              <a:t>和</a:t>
            </a:r>
            <a:r>
              <a:rPr lang="en-US" altLang="zh-CN" sz="2000">
                <a:solidFill>
                  <a:schemeClr val="tx1"/>
                </a:solidFill>
                <a:latin typeface="Times New Roman" pitchFamily="18" charset="0"/>
                <a:ea typeface="宋体" pitchFamily="2" charset="-122"/>
              </a:rPr>
              <a:t>LR(1)</a:t>
            </a:r>
          </a:p>
          <a:p>
            <a:pPr marL="342900" indent="-342900" algn="l" eaLnBrk="1" hangingPunct="1">
              <a:lnSpc>
                <a:spcPct val="90000"/>
              </a:lnSpc>
              <a:spcBef>
                <a:spcPct val="20000"/>
              </a:spcBef>
              <a:spcAft>
                <a:spcPct val="0"/>
              </a:spcAft>
              <a:buFont typeface="Wingdings" pitchFamily="2" charset="2"/>
              <a:buNone/>
            </a:pPr>
            <a:endParaRPr lang="en-US" altLang="zh-CN" sz="2000">
              <a:solidFill>
                <a:schemeClr val="tx1"/>
              </a:solidFill>
              <a:latin typeface="Times New Roman" pitchFamily="18" charset="0"/>
              <a:ea typeface="宋体" pitchFamily="2" charset="-122"/>
            </a:endParaRPr>
          </a:p>
          <a:p>
            <a:pPr marL="342900" indent="-342900" algn="l" eaLnBrk="1" hangingPunct="1">
              <a:lnSpc>
                <a:spcPct val="90000"/>
              </a:lnSpc>
              <a:spcBef>
                <a:spcPct val="20000"/>
              </a:spcBef>
              <a:spcAft>
                <a:spcPct val="0"/>
              </a:spcAft>
              <a:buFont typeface="Wingdings" pitchFamily="2" charset="2"/>
              <a:buNone/>
            </a:pPr>
            <a:r>
              <a:rPr lang="en-US" altLang="zh-CN" sz="2000">
                <a:solidFill>
                  <a:schemeClr val="tx1"/>
                </a:solidFill>
                <a:latin typeface="Times New Roman" pitchFamily="18" charset="0"/>
                <a:ea typeface="宋体" pitchFamily="2" charset="-122"/>
              </a:rPr>
              <a:t>   </a:t>
            </a:r>
            <a:r>
              <a:rPr lang="zh-CN" altLang="en-US" sz="2000">
                <a:solidFill>
                  <a:schemeClr val="tx1"/>
                </a:solidFill>
                <a:latin typeface="Times New Roman" pitchFamily="18" charset="0"/>
                <a:ea typeface="宋体" pitchFamily="2" charset="-122"/>
              </a:rPr>
              <a:t>之间，适用于大多数程序设计语言的结构，并且可以比较有效地实现。</a:t>
            </a:r>
            <a:r>
              <a:rPr lang="zh-CN" altLang="en-US" sz="1800" b="0">
                <a:solidFill>
                  <a:schemeClr val="tx1"/>
                </a:solidFill>
                <a:latin typeface="宋体" pitchFamily="2" charset="-122"/>
                <a:ea typeface="宋体" pitchFamily="2" charset="-122"/>
              </a:rPr>
              <a:t></a:t>
            </a:r>
          </a:p>
          <a:p>
            <a:pPr marL="342900" indent="-342900" algn="just" eaLnBrk="1" hangingPunct="1">
              <a:lnSpc>
                <a:spcPct val="90000"/>
              </a:lnSpc>
              <a:spcBef>
                <a:spcPct val="20000"/>
              </a:spcBef>
              <a:spcAft>
                <a:spcPct val="0"/>
              </a:spcAft>
              <a:buFont typeface="Wingdings" pitchFamily="2" charset="2"/>
              <a:buChar char="Ø"/>
            </a:pPr>
            <a:endParaRPr lang="en-US" altLang="zh-CN" sz="1800" b="0">
              <a:solidFill>
                <a:schemeClr val="tx1"/>
              </a:solidFill>
              <a:latin typeface="宋体" pitchFamily="2" charset="-122"/>
              <a:ea typeface="宋体" pitchFamily="2" charset="-122"/>
            </a:endParaRPr>
          </a:p>
        </p:txBody>
      </p:sp>
      <p:grpSp>
        <p:nvGrpSpPr>
          <p:cNvPr id="2" name="Group 6"/>
          <p:cNvGrpSpPr>
            <a:grpSpLocks/>
          </p:cNvGrpSpPr>
          <p:nvPr/>
        </p:nvGrpSpPr>
        <p:grpSpPr bwMode="auto">
          <a:xfrm>
            <a:off x="8229600" y="152400"/>
            <a:ext cx="717550" cy="881063"/>
            <a:chOff x="2272" y="2026"/>
            <a:chExt cx="740" cy="987"/>
          </a:xfrm>
        </p:grpSpPr>
        <p:pic>
          <p:nvPicPr>
            <p:cNvPr id="12296"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0F96298A-C203-4C1E-B891-F98E3EE38B36}" type="slidenum">
              <a:rPr lang="en-US" altLang="zh-CN"/>
              <a:pPr>
                <a:defRPr/>
              </a:pPr>
              <a:t>100</a:t>
            </a:fld>
            <a:endParaRPr lang="en-US" altLang="zh-CN"/>
          </a:p>
        </p:txBody>
      </p:sp>
      <p:sp>
        <p:nvSpPr>
          <p:cNvPr id="100355" name="Rectangle 2"/>
          <p:cNvSpPr>
            <a:spLocks noGrp="1" noChangeArrowheads="1"/>
          </p:cNvSpPr>
          <p:nvPr>
            <p:ph type="body" idx="1"/>
          </p:nvPr>
        </p:nvSpPr>
        <p:spPr>
          <a:xfrm>
            <a:off x="152400" y="1524000"/>
            <a:ext cx="8534400" cy="4572000"/>
          </a:xfrm>
        </p:spPr>
        <p:txBody>
          <a:bodyPr/>
          <a:lstStyle/>
          <a:p>
            <a:pPr algn="just" eaLnBrk="1" hangingPunct="1">
              <a:lnSpc>
                <a:spcPct val="110000"/>
              </a:lnSpc>
              <a:buFont typeface="Wingdings" pitchFamily="2" charset="2"/>
              <a:buNone/>
            </a:pPr>
            <a:r>
              <a:rPr lang="en-US" altLang="zh-CN" sz="2000" b="1" smtClean="0">
                <a:latin typeface="宋体" pitchFamily="2" charset="-122"/>
              </a:rPr>
              <a:t>  </a:t>
            </a:r>
            <a:r>
              <a:rPr lang="zh-CN" altLang="en-US" sz="2000" b="1" smtClean="0">
                <a:latin typeface="Times New Roman" pitchFamily="18" charset="0"/>
              </a:rPr>
              <a:t>此时桟顶状态为</a:t>
            </a:r>
            <a:r>
              <a:rPr lang="en-US" altLang="zh-CN" sz="2000" b="1" smtClean="0">
                <a:latin typeface="Times New Roman" pitchFamily="18" charset="0"/>
              </a:rPr>
              <a:t>8(I8),</a:t>
            </a:r>
            <a:r>
              <a:rPr lang="zh-CN" altLang="en-US" sz="2000" b="1" smtClean="0">
                <a:latin typeface="Times New Roman" pitchFamily="18" charset="0"/>
              </a:rPr>
              <a:t>桟顶符号为</a:t>
            </a:r>
            <a:r>
              <a:rPr lang="en-US" altLang="zh-CN" sz="2000" b="1" smtClean="0">
                <a:latin typeface="Times New Roman" pitchFamily="18" charset="0"/>
              </a:rPr>
              <a:t>a</a:t>
            </a:r>
            <a:r>
              <a:rPr lang="zh-CN" altLang="en-US" sz="2000" b="1" smtClean="0">
                <a:latin typeface="Times New Roman" pitchFamily="18" charset="0"/>
              </a:rPr>
              <a:t>，对于下一个输入的符号为</a:t>
            </a:r>
            <a:r>
              <a:rPr lang="en-US" altLang="zh-CN" sz="2000" b="1" smtClean="0">
                <a:latin typeface="Times New Roman" pitchFamily="18" charset="0"/>
              </a:rPr>
              <a:t>b</a:t>
            </a:r>
            <a:r>
              <a:rPr lang="zh-CN" altLang="en-US" sz="2000" b="1" smtClean="0">
                <a:latin typeface="Times New Roman" pitchFamily="18" charset="0"/>
              </a:rPr>
              <a:t>时，此时，由规则</a:t>
            </a:r>
            <a:r>
              <a:rPr lang="en-US" altLang="zh-CN" sz="2000" b="1" smtClean="0">
                <a:latin typeface="Times New Roman" pitchFamily="18" charset="0"/>
              </a:rPr>
              <a:t>C ∷</a:t>
            </a:r>
            <a:r>
              <a:rPr lang="zh-CN" altLang="en-US" sz="2000" b="1" smtClean="0">
                <a:latin typeface="Times New Roman" pitchFamily="18" charset="0"/>
              </a:rPr>
              <a:t>＝</a:t>
            </a:r>
            <a:r>
              <a:rPr lang="en-US" altLang="zh-CN" sz="2000" b="1" smtClean="0">
                <a:latin typeface="Times New Roman" pitchFamily="18" charset="0"/>
              </a:rPr>
              <a:t>a</a:t>
            </a:r>
            <a:r>
              <a:rPr lang="zh-CN" altLang="en-US" sz="2000" b="1" smtClean="0">
                <a:latin typeface="Times New Roman" pitchFamily="18" charset="0"/>
              </a:rPr>
              <a:t>和</a:t>
            </a:r>
            <a:r>
              <a:rPr lang="en-US" altLang="zh-CN" sz="2000" b="1" smtClean="0">
                <a:latin typeface="Times New Roman" pitchFamily="18" charset="0"/>
              </a:rPr>
              <a:t>D ∷</a:t>
            </a:r>
            <a:r>
              <a:rPr lang="zh-CN" altLang="en-US" sz="2000" b="1" smtClean="0">
                <a:latin typeface="Times New Roman" pitchFamily="18" charset="0"/>
              </a:rPr>
              <a:t>＝</a:t>
            </a:r>
            <a:r>
              <a:rPr lang="en-US" altLang="zh-CN" sz="2000" b="1" smtClean="0">
                <a:latin typeface="Times New Roman" pitchFamily="18" charset="0"/>
              </a:rPr>
              <a:t>a </a:t>
            </a:r>
            <a:r>
              <a:rPr lang="zh-CN" altLang="en-US" sz="2000" b="1" smtClean="0">
                <a:latin typeface="Times New Roman" pitchFamily="18" charset="0"/>
              </a:rPr>
              <a:t>，是将</a:t>
            </a:r>
            <a:r>
              <a:rPr lang="en-US" altLang="zh-CN" sz="2000" b="1" smtClean="0">
                <a:latin typeface="Times New Roman" pitchFamily="18" charset="0"/>
              </a:rPr>
              <a:t>a</a:t>
            </a:r>
            <a:r>
              <a:rPr lang="zh-CN" altLang="en-US" sz="2000" b="1" smtClean="0">
                <a:latin typeface="Times New Roman" pitchFamily="18" charset="0"/>
              </a:rPr>
              <a:t>归约成</a:t>
            </a:r>
            <a:r>
              <a:rPr lang="en-US" altLang="zh-CN" sz="2000" b="1" smtClean="0">
                <a:latin typeface="Times New Roman" pitchFamily="18" charset="0"/>
              </a:rPr>
              <a:t>C</a:t>
            </a:r>
            <a:r>
              <a:rPr lang="zh-CN" altLang="en-US" sz="2000" b="1" smtClean="0">
                <a:latin typeface="Times New Roman" pitchFamily="18" charset="0"/>
              </a:rPr>
              <a:t>还是</a:t>
            </a:r>
            <a:r>
              <a:rPr lang="en-US" altLang="zh-CN" sz="2000" b="1" smtClean="0">
                <a:latin typeface="Times New Roman" pitchFamily="18" charset="0"/>
              </a:rPr>
              <a:t>D</a:t>
            </a:r>
            <a:r>
              <a:rPr lang="zh-CN" altLang="en-US" sz="2000" b="1" smtClean="0">
                <a:latin typeface="Times New Roman" pitchFamily="18" charset="0"/>
              </a:rPr>
              <a:t>呢？</a:t>
            </a:r>
          </a:p>
          <a:p>
            <a:pPr algn="just" eaLnBrk="1" hangingPunct="1">
              <a:lnSpc>
                <a:spcPct val="110000"/>
              </a:lnSpc>
              <a:buFont typeface="Wingdings" pitchFamily="2" charset="2"/>
              <a:buNone/>
            </a:pPr>
            <a:r>
              <a:rPr lang="zh-CN" altLang="en-US" sz="2000" b="1" smtClean="0">
                <a:latin typeface="Times New Roman" pitchFamily="18" charset="0"/>
              </a:rPr>
              <a:t>  如果将</a:t>
            </a:r>
            <a:r>
              <a:rPr lang="en-US" altLang="zh-CN" sz="2000" b="1" smtClean="0">
                <a:latin typeface="Times New Roman" pitchFamily="18" charset="0"/>
              </a:rPr>
              <a:t>a</a:t>
            </a:r>
            <a:r>
              <a:rPr lang="zh-CN" altLang="en-US" sz="2000" b="1" smtClean="0">
                <a:latin typeface="Times New Roman" pitchFamily="18" charset="0"/>
              </a:rPr>
              <a:t>归约成</a:t>
            </a:r>
            <a:r>
              <a:rPr lang="en-US" altLang="zh-CN" sz="2000" b="1" smtClean="0">
                <a:latin typeface="Times New Roman" pitchFamily="18" charset="0"/>
              </a:rPr>
              <a:t>C,</a:t>
            </a:r>
            <a:r>
              <a:rPr lang="zh-CN" altLang="en-US" sz="2000" b="1" smtClean="0">
                <a:latin typeface="Times New Roman" pitchFamily="18" charset="0"/>
              </a:rPr>
              <a:t>此时桟中就变成＃</a:t>
            </a:r>
            <a:r>
              <a:rPr lang="en-US" altLang="zh-CN" sz="2000" b="1" smtClean="0">
                <a:latin typeface="Times New Roman" pitchFamily="18" charset="0"/>
              </a:rPr>
              <a:t>CbC,</a:t>
            </a:r>
            <a:r>
              <a:rPr lang="zh-CN" altLang="en-US" sz="2000" b="1" smtClean="0">
                <a:latin typeface="Times New Roman" pitchFamily="18" charset="0"/>
              </a:rPr>
              <a:t>然后再读入</a:t>
            </a:r>
            <a:r>
              <a:rPr lang="en-US" altLang="zh-CN" sz="2000" b="1" smtClean="0">
                <a:latin typeface="Times New Roman" pitchFamily="18" charset="0"/>
              </a:rPr>
              <a:t>b,</a:t>
            </a:r>
            <a:r>
              <a:rPr lang="zh-CN" altLang="en-US" sz="2000" b="1" smtClean="0">
                <a:latin typeface="Times New Roman" pitchFamily="18" charset="0"/>
              </a:rPr>
              <a:t>桟中就变成＃</a:t>
            </a:r>
            <a:r>
              <a:rPr lang="en-US" altLang="zh-CN" sz="2000" b="1" smtClean="0">
                <a:latin typeface="Times New Roman" pitchFamily="18" charset="0"/>
              </a:rPr>
              <a:t>CbCb,</a:t>
            </a:r>
            <a:r>
              <a:rPr lang="zh-CN" altLang="en-US" sz="2000" b="1" smtClean="0">
                <a:latin typeface="Times New Roman" pitchFamily="18" charset="0"/>
              </a:rPr>
              <a:t>而该文法不存在活前缀</a:t>
            </a:r>
            <a:r>
              <a:rPr lang="en-US" altLang="zh-CN" sz="2000" b="1" smtClean="0">
                <a:latin typeface="Times New Roman" pitchFamily="18" charset="0"/>
              </a:rPr>
              <a:t>CbCb</a:t>
            </a:r>
            <a:r>
              <a:rPr lang="zh-CN" altLang="en-US" sz="2000" b="1" smtClean="0">
                <a:latin typeface="Times New Roman" pitchFamily="18" charset="0"/>
              </a:rPr>
              <a:t>，因为分析桟中应该全是活前缀。</a:t>
            </a:r>
          </a:p>
          <a:p>
            <a:pPr algn="just" eaLnBrk="1" hangingPunct="1">
              <a:lnSpc>
                <a:spcPct val="110000"/>
              </a:lnSpc>
              <a:buFont typeface="Wingdings" pitchFamily="2" charset="2"/>
              <a:buNone/>
            </a:pPr>
            <a:r>
              <a:rPr lang="zh-CN" altLang="en-US" sz="2000" b="1" smtClean="0">
                <a:latin typeface="Times New Roman" pitchFamily="18" charset="0"/>
              </a:rPr>
              <a:t>  如果将</a:t>
            </a:r>
            <a:r>
              <a:rPr lang="en-US" altLang="zh-CN" sz="2000" b="1" smtClean="0">
                <a:latin typeface="Times New Roman" pitchFamily="18" charset="0"/>
              </a:rPr>
              <a:t>a</a:t>
            </a:r>
            <a:r>
              <a:rPr lang="zh-CN" altLang="en-US" sz="2000" b="1" smtClean="0">
                <a:latin typeface="Times New Roman" pitchFamily="18" charset="0"/>
              </a:rPr>
              <a:t>归约成</a:t>
            </a:r>
            <a:r>
              <a:rPr lang="en-US" altLang="zh-CN" sz="2000" b="1" smtClean="0">
                <a:latin typeface="Times New Roman" pitchFamily="18" charset="0"/>
              </a:rPr>
              <a:t>D,</a:t>
            </a:r>
            <a:r>
              <a:rPr lang="zh-CN" altLang="en-US" sz="2000" b="1" smtClean="0">
                <a:latin typeface="Times New Roman" pitchFamily="18" charset="0"/>
              </a:rPr>
              <a:t>则</a:t>
            </a:r>
            <a:r>
              <a:rPr lang="en-US" altLang="zh-CN" sz="2000" b="1" smtClean="0">
                <a:latin typeface="Times New Roman" pitchFamily="18" charset="0"/>
              </a:rPr>
              <a:t>CbDb</a:t>
            </a:r>
            <a:r>
              <a:rPr lang="zh-CN" altLang="en-US" sz="2000" b="1" smtClean="0">
                <a:latin typeface="Times New Roman" pitchFamily="18" charset="0"/>
              </a:rPr>
              <a:t>是活前缀，</a:t>
            </a:r>
            <a:r>
              <a:rPr lang="en-US" altLang="zh-CN" sz="2000" b="1" smtClean="0">
                <a:latin typeface="Times New Roman" pitchFamily="18" charset="0"/>
              </a:rPr>
              <a:t>Db</a:t>
            </a:r>
            <a:r>
              <a:rPr lang="zh-CN" altLang="en-US" sz="2000" b="1" smtClean="0">
                <a:latin typeface="Times New Roman" pitchFamily="18" charset="0"/>
              </a:rPr>
              <a:t>是句柄</a:t>
            </a:r>
            <a:r>
              <a:rPr lang="zh-CN" altLang="en-US" sz="2000" b="1" smtClean="0">
                <a:solidFill>
                  <a:srgbClr val="00FFFF"/>
                </a:solidFill>
                <a:latin typeface="Times New Roman" pitchFamily="18" charset="0"/>
              </a:rPr>
              <a:t>（</a:t>
            </a:r>
            <a:r>
              <a:rPr kumimoji="1" lang="zh-CN" altLang="en-US" sz="2000" b="1" smtClean="0">
                <a:solidFill>
                  <a:srgbClr val="00FFFF"/>
                </a:solidFill>
                <a:latin typeface="Times New Roman" pitchFamily="18" charset="0"/>
              </a:rPr>
              <a:t>Ｂ∷＝Ｄ</a:t>
            </a:r>
            <a:r>
              <a:rPr kumimoji="1" lang="en-US" altLang="zh-CN" sz="2000" b="1" smtClean="0">
                <a:solidFill>
                  <a:srgbClr val="00FFFF"/>
                </a:solidFill>
                <a:latin typeface="Times New Roman" pitchFamily="18" charset="0"/>
              </a:rPr>
              <a:t>b</a:t>
            </a:r>
            <a:r>
              <a:rPr kumimoji="1" lang="zh-CN" altLang="en-US" sz="2000" b="1" smtClean="0">
                <a:solidFill>
                  <a:srgbClr val="00FFFF"/>
                </a:solidFill>
                <a:latin typeface="Times New Roman" pitchFamily="18" charset="0"/>
              </a:rPr>
              <a:t>是文法规则）</a:t>
            </a:r>
            <a:r>
              <a:rPr kumimoji="1" lang="zh-CN" altLang="en-US" sz="2000" b="1" smtClean="0">
                <a:latin typeface="Times New Roman" pitchFamily="18" charset="0"/>
              </a:rPr>
              <a:t>，</a:t>
            </a:r>
            <a:r>
              <a:rPr lang="zh-CN" altLang="en-US" sz="2000" b="1" smtClean="0">
                <a:latin typeface="Times New Roman" pitchFamily="18" charset="0"/>
              </a:rPr>
              <a:t>为什么用</a:t>
            </a:r>
            <a:r>
              <a:rPr lang="en-US" altLang="zh-CN" sz="2000" b="1" smtClean="0">
                <a:latin typeface="Times New Roman" pitchFamily="18" charset="0"/>
              </a:rPr>
              <a:t>D ∷</a:t>
            </a:r>
            <a:r>
              <a:rPr lang="zh-CN" altLang="en-US" sz="2000" b="1" smtClean="0">
                <a:latin typeface="Times New Roman" pitchFamily="18" charset="0"/>
              </a:rPr>
              <a:t>＝</a:t>
            </a:r>
            <a:r>
              <a:rPr lang="en-US" altLang="zh-CN" sz="2000" b="1" smtClean="0">
                <a:latin typeface="Times New Roman" pitchFamily="18" charset="0"/>
              </a:rPr>
              <a:t>a</a:t>
            </a:r>
            <a:r>
              <a:rPr lang="zh-CN" altLang="en-US" sz="2000" b="1" smtClean="0">
                <a:latin typeface="Times New Roman" pitchFamily="18" charset="0"/>
              </a:rPr>
              <a:t>规则归约，而不用</a:t>
            </a:r>
            <a:r>
              <a:rPr lang="en-US" altLang="zh-CN" sz="2000" b="1" smtClean="0">
                <a:latin typeface="Times New Roman" pitchFamily="18" charset="0"/>
              </a:rPr>
              <a:t>C ∷</a:t>
            </a:r>
            <a:r>
              <a:rPr lang="zh-CN" altLang="en-US" sz="2000" b="1" smtClean="0">
                <a:latin typeface="Times New Roman" pitchFamily="18" charset="0"/>
              </a:rPr>
              <a:t>＝</a:t>
            </a:r>
            <a:r>
              <a:rPr lang="en-US" altLang="zh-CN" sz="2000" b="1" smtClean="0">
                <a:latin typeface="Times New Roman" pitchFamily="18" charset="0"/>
              </a:rPr>
              <a:t>a</a:t>
            </a:r>
            <a:r>
              <a:rPr lang="zh-CN" altLang="en-US" sz="2000" b="1" smtClean="0">
                <a:latin typeface="Times New Roman" pitchFamily="18" charset="0"/>
              </a:rPr>
              <a:t>规则归约，这说明</a:t>
            </a:r>
            <a:r>
              <a:rPr lang="en-US" altLang="zh-CN" sz="2000" b="1" smtClean="0">
                <a:latin typeface="Times New Roman" pitchFamily="18" charset="0"/>
              </a:rPr>
              <a:t>SLR(1)</a:t>
            </a:r>
            <a:r>
              <a:rPr lang="zh-CN" altLang="en-US" sz="2000" b="1" smtClean="0">
                <a:latin typeface="Times New Roman" pitchFamily="18" charset="0"/>
              </a:rPr>
              <a:t>分析方法包含的信息还不够。</a:t>
            </a:r>
          </a:p>
          <a:p>
            <a:pPr algn="just" eaLnBrk="1" hangingPunct="1">
              <a:lnSpc>
                <a:spcPct val="110000"/>
              </a:lnSpc>
              <a:buFont typeface="Wingdings" pitchFamily="2" charset="2"/>
              <a:buNone/>
            </a:pPr>
            <a:r>
              <a:rPr lang="zh-CN" altLang="en-US" sz="2000" b="1" smtClean="0">
                <a:latin typeface="Times New Roman" pitchFamily="18" charset="0"/>
              </a:rPr>
              <a:t>  所以在归约时，不但要向前看一个符号，而且还要看桟中符号串情况，才</a:t>
            </a:r>
          </a:p>
          <a:p>
            <a:pPr algn="just" eaLnBrk="1" hangingPunct="1">
              <a:lnSpc>
                <a:spcPct val="110000"/>
              </a:lnSpc>
              <a:buFont typeface="Wingdings" pitchFamily="2" charset="2"/>
              <a:buNone/>
            </a:pPr>
            <a:r>
              <a:rPr lang="zh-CN" altLang="en-US" sz="2000" b="1" smtClean="0">
                <a:latin typeface="Times New Roman" pitchFamily="18" charset="0"/>
              </a:rPr>
              <a:t>可以知道用某种规则归约，为了解决这个问题，我们必须将原</a:t>
            </a:r>
            <a:r>
              <a:rPr lang="en-US" altLang="zh-CN" sz="2000" b="1" smtClean="0">
                <a:latin typeface="Times New Roman" pitchFamily="18" charset="0"/>
              </a:rPr>
              <a:t>LR(0)</a:t>
            </a:r>
            <a:r>
              <a:rPr lang="zh-CN" altLang="en-US" sz="2000" b="1" smtClean="0">
                <a:latin typeface="Times New Roman" pitchFamily="18" charset="0"/>
              </a:rPr>
              <a:t>的项目</a:t>
            </a:r>
          </a:p>
          <a:p>
            <a:pPr algn="just" eaLnBrk="1" hangingPunct="1">
              <a:lnSpc>
                <a:spcPct val="110000"/>
              </a:lnSpc>
              <a:buFont typeface="Wingdings" pitchFamily="2" charset="2"/>
              <a:buNone/>
            </a:pPr>
            <a:r>
              <a:rPr lang="zh-CN" altLang="en-US" sz="2000" b="1" smtClean="0">
                <a:latin typeface="Times New Roman" pitchFamily="18" charset="0"/>
              </a:rPr>
              <a:t>定义加以扩充，而变成</a:t>
            </a:r>
            <a:r>
              <a:rPr lang="en-US" altLang="zh-CN" sz="2000" b="1" smtClean="0">
                <a:latin typeface="Times New Roman" pitchFamily="18" charset="0"/>
              </a:rPr>
              <a:t>LR(1</a:t>
            </a:r>
            <a:r>
              <a:rPr lang="zh-CN" altLang="en-US" sz="2000" b="1" smtClean="0">
                <a:latin typeface="Times New Roman" pitchFamily="18" charset="0"/>
              </a:rPr>
              <a:t>）项目，也就是说，还要看桟中活前缀是什</a:t>
            </a:r>
          </a:p>
          <a:p>
            <a:pPr algn="just" eaLnBrk="1" hangingPunct="1">
              <a:lnSpc>
                <a:spcPct val="110000"/>
              </a:lnSpc>
              <a:buFont typeface="Wingdings" pitchFamily="2" charset="2"/>
              <a:buNone/>
            </a:pPr>
            <a:r>
              <a:rPr lang="zh-CN" altLang="en-US" sz="2000" b="1" smtClean="0">
                <a:latin typeface="Times New Roman" pitchFamily="18" charset="0"/>
              </a:rPr>
              <a:t>么，再选择归约，即项目Ｄ ∷＝</a:t>
            </a:r>
            <a:r>
              <a:rPr lang="en-US" altLang="zh-CN" sz="2000" b="1" smtClean="0">
                <a:latin typeface="Times New Roman" pitchFamily="18" charset="0"/>
              </a:rPr>
              <a:t>a·</a:t>
            </a:r>
            <a:r>
              <a:rPr lang="zh-CN" altLang="en-US" sz="2000" b="1" smtClean="0">
                <a:latin typeface="Times New Roman" pitchFamily="18" charset="0"/>
              </a:rPr>
              <a:t>对</a:t>
            </a:r>
            <a:r>
              <a:rPr lang="en-US" altLang="zh-CN" sz="2000" b="1" smtClean="0">
                <a:latin typeface="Times New Roman" pitchFamily="18" charset="0"/>
              </a:rPr>
              <a:t>Cba</a:t>
            </a:r>
            <a:r>
              <a:rPr lang="zh-CN" altLang="en-US" sz="2000" b="1" smtClean="0">
                <a:latin typeface="Times New Roman" pitchFamily="18" charset="0"/>
              </a:rPr>
              <a:t>有效，而项目 </a:t>
            </a:r>
            <a:r>
              <a:rPr lang="en-US" altLang="zh-CN" sz="2000" b="1" smtClean="0">
                <a:latin typeface="Times New Roman" pitchFamily="18" charset="0"/>
              </a:rPr>
              <a:t>C ∷</a:t>
            </a:r>
            <a:r>
              <a:rPr lang="zh-CN" altLang="en-US" sz="2000" b="1" smtClean="0">
                <a:latin typeface="Times New Roman" pitchFamily="18" charset="0"/>
              </a:rPr>
              <a:t>＝</a:t>
            </a:r>
            <a:r>
              <a:rPr lang="en-US" altLang="zh-CN" sz="2000" b="1" smtClean="0">
                <a:latin typeface="Times New Roman" pitchFamily="18" charset="0"/>
              </a:rPr>
              <a:t>a·</a:t>
            </a:r>
            <a:r>
              <a:rPr lang="zh-CN" altLang="en-US" sz="2000" b="1" smtClean="0">
                <a:latin typeface="Times New Roman" pitchFamily="18" charset="0"/>
              </a:rPr>
              <a:t>对</a:t>
            </a:r>
            <a:r>
              <a:rPr lang="en-US" altLang="zh-CN" sz="2000" b="1" smtClean="0">
                <a:latin typeface="Times New Roman" pitchFamily="18" charset="0"/>
              </a:rPr>
              <a:t>Cba</a:t>
            </a:r>
            <a:r>
              <a:rPr lang="zh-CN" altLang="en-US" sz="2000" b="1" smtClean="0">
                <a:latin typeface="Times New Roman" pitchFamily="18" charset="0"/>
              </a:rPr>
              <a:t>无效。</a:t>
            </a:r>
          </a:p>
        </p:txBody>
      </p:sp>
      <p:sp>
        <p:nvSpPr>
          <p:cNvPr id="751622" name="AutoShape 6"/>
          <p:cNvSpPr>
            <a:spLocks noChangeArrowheads="1"/>
          </p:cNvSpPr>
          <p:nvPr/>
        </p:nvSpPr>
        <p:spPr bwMode="auto">
          <a:xfrm>
            <a:off x="152400" y="838200"/>
            <a:ext cx="8686800" cy="58674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grpSp>
        <p:nvGrpSpPr>
          <p:cNvPr id="2" name="Group 7"/>
          <p:cNvGrpSpPr>
            <a:grpSpLocks/>
          </p:cNvGrpSpPr>
          <p:nvPr/>
        </p:nvGrpSpPr>
        <p:grpSpPr bwMode="auto">
          <a:xfrm>
            <a:off x="8229600" y="152400"/>
            <a:ext cx="717550" cy="881063"/>
            <a:chOff x="2272" y="2026"/>
            <a:chExt cx="740" cy="987"/>
          </a:xfrm>
        </p:grpSpPr>
        <p:pic>
          <p:nvPicPr>
            <p:cNvPr id="100359"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0"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51626" name="AutoShape 10"/>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5.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D6FEE1BA-F52E-4BB1-A42E-0A9120F5728F}" type="slidenum">
              <a:rPr lang="en-US" altLang="zh-CN"/>
              <a:pPr>
                <a:defRPr/>
              </a:pPr>
              <a:t>101</a:t>
            </a:fld>
            <a:endParaRPr lang="en-US" altLang="zh-CN"/>
          </a:p>
        </p:txBody>
      </p:sp>
      <p:sp>
        <p:nvSpPr>
          <p:cNvPr id="101379" name="Rectangle 2"/>
          <p:cNvSpPr>
            <a:spLocks noGrp="1" noChangeArrowheads="1"/>
          </p:cNvSpPr>
          <p:nvPr>
            <p:ph type="body" idx="1"/>
          </p:nvPr>
        </p:nvSpPr>
        <p:spPr>
          <a:xfrm>
            <a:off x="228600" y="1585913"/>
            <a:ext cx="8726488" cy="4967287"/>
          </a:xfrm>
        </p:spPr>
        <p:txBody>
          <a:bodyPr/>
          <a:lstStyle/>
          <a:p>
            <a:pPr algn="just" eaLnBrk="1" hangingPunct="1">
              <a:lnSpc>
                <a:spcPct val="90000"/>
              </a:lnSpc>
              <a:spcBef>
                <a:spcPct val="0"/>
              </a:spcBef>
              <a:buFont typeface="Wingdings" pitchFamily="2" charset="2"/>
              <a:buNone/>
            </a:pPr>
            <a:r>
              <a:rPr lang="zh-CN" altLang="en-US" sz="2000" b="1" dirty="0" smtClean="0">
                <a:solidFill>
                  <a:srgbClr val="FF0066"/>
                </a:solidFill>
                <a:latin typeface="Times New Roman" pitchFamily="18" charset="0"/>
              </a:rPr>
              <a:t>（</a:t>
            </a:r>
            <a:r>
              <a:rPr lang="en-US" altLang="zh-CN" sz="2000" b="1" dirty="0" smtClean="0">
                <a:solidFill>
                  <a:srgbClr val="FF0066"/>
                </a:solidFill>
                <a:latin typeface="Times New Roman" pitchFamily="18" charset="0"/>
              </a:rPr>
              <a:t>2</a:t>
            </a:r>
            <a:r>
              <a:rPr lang="zh-CN" altLang="en-US" sz="2000" b="1" dirty="0" smtClean="0">
                <a:solidFill>
                  <a:srgbClr val="FF0066"/>
                </a:solidFill>
                <a:latin typeface="Times New Roman" pitchFamily="18" charset="0"/>
              </a:rPr>
              <a:t>）</a:t>
            </a:r>
            <a:r>
              <a:rPr lang="en-US" altLang="zh-CN" sz="2000" b="1" dirty="0" smtClean="0">
                <a:latin typeface="Times New Roman" pitchFamily="18" charset="0"/>
              </a:rPr>
              <a:t>LR</a:t>
            </a:r>
            <a:r>
              <a:rPr lang="zh-CN" altLang="en-US" sz="2000" b="1" dirty="0" smtClean="0">
                <a:latin typeface="Times New Roman" pitchFamily="18" charset="0"/>
              </a:rPr>
              <a:t>（</a:t>
            </a:r>
            <a:r>
              <a:rPr lang="en-US" altLang="zh-CN" sz="2000" b="1" dirty="0" smtClean="0">
                <a:latin typeface="Times New Roman" pitchFamily="18" charset="0"/>
              </a:rPr>
              <a:t>1</a:t>
            </a:r>
            <a:r>
              <a:rPr lang="zh-CN" altLang="en-US" sz="2000" b="1" dirty="0" smtClean="0">
                <a:latin typeface="Times New Roman" pitchFamily="18" charset="0"/>
              </a:rPr>
              <a:t>）项目</a:t>
            </a:r>
            <a:r>
              <a:rPr lang="zh-CN" altLang="en-US" sz="2000" b="1" dirty="0" smtClean="0">
                <a:solidFill>
                  <a:srgbClr val="00FFFF"/>
                </a:solidFill>
                <a:latin typeface="Times New Roman" pitchFamily="18" charset="0"/>
              </a:rPr>
              <a:t></a:t>
            </a:r>
          </a:p>
          <a:p>
            <a:pPr algn="just" eaLnBrk="1" hangingPunct="1">
              <a:lnSpc>
                <a:spcPct val="90000"/>
              </a:lnSpc>
              <a:spcBef>
                <a:spcPct val="0"/>
              </a:spcBef>
              <a:buFont typeface="Wingdings" pitchFamily="2" charset="2"/>
              <a:buNone/>
            </a:pPr>
            <a:r>
              <a:rPr lang="zh-CN" altLang="en-US" sz="1800" b="1" dirty="0" smtClean="0">
                <a:solidFill>
                  <a:schemeClr val="hlink"/>
                </a:solidFill>
                <a:latin typeface="Times New Roman" pitchFamily="18" charset="0"/>
              </a:rPr>
              <a:t> </a:t>
            </a:r>
            <a:r>
              <a:rPr lang="en-US" altLang="zh-CN" sz="1800" b="1" dirty="0" smtClean="0">
                <a:solidFill>
                  <a:schemeClr val="hlink"/>
                </a:solidFill>
                <a:latin typeface="Times New Roman" pitchFamily="18" charset="0"/>
              </a:rPr>
              <a:t>1</a:t>
            </a:r>
            <a:r>
              <a:rPr lang="zh-CN" altLang="en-US" sz="1800" b="1" dirty="0" smtClean="0">
                <a:solidFill>
                  <a:schemeClr val="hlink"/>
                </a:solidFill>
                <a:latin typeface="Times New Roman" pitchFamily="18" charset="0"/>
              </a:rPr>
              <a:t>）</a:t>
            </a:r>
            <a:r>
              <a:rPr lang="zh-CN" altLang="en-US" sz="1800" b="1" dirty="0" smtClean="0">
                <a:latin typeface="Times New Roman" pitchFamily="18" charset="0"/>
              </a:rPr>
              <a:t>定义</a:t>
            </a:r>
          </a:p>
          <a:p>
            <a:pPr algn="just" eaLnBrk="1" hangingPunct="1">
              <a:lnSpc>
                <a:spcPct val="90000"/>
              </a:lnSpc>
              <a:spcBef>
                <a:spcPct val="0"/>
              </a:spcBef>
              <a:buFont typeface="Wingdings" pitchFamily="2" charset="2"/>
              <a:buNone/>
            </a:pPr>
            <a:endParaRPr lang="zh-CN" altLang="en-US" sz="1800" dirty="0" smtClean="0">
              <a:latin typeface="Times New Roman" pitchFamily="18" charset="0"/>
            </a:endParaRP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  所谓一个</a:t>
            </a:r>
            <a:r>
              <a:rPr lang="en-US" altLang="zh-CN" sz="1800" b="1" dirty="0" smtClean="0">
                <a:latin typeface="Times New Roman" pitchFamily="18" charset="0"/>
              </a:rPr>
              <a:t>LR</a:t>
            </a:r>
            <a:r>
              <a:rPr lang="zh-CN" altLang="en-US" sz="1800" b="1" dirty="0" smtClean="0">
                <a:latin typeface="Times New Roman" pitchFamily="18" charset="0"/>
              </a:rPr>
              <a:t>（</a:t>
            </a:r>
            <a:r>
              <a:rPr lang="en-US" altLang="zh-CN" sz="1800" b="1" dirty="0" smtClean="0">
                <a:latin typeface="Times New Roman" pitchFamily="18" charset="0"/>
              </a:rPr>
              <a:t>1</a:t>
            </a:r>
            <a:r>
              <a:rPr lang="zh-CN" altLang="en-US" sz="1800" b="1" dirty="0" smtClean="0">
                <a:latin typeface="Times New Roman" pitchFamily="18" charset="0"/>
              </a:rPr>
              <a:t>）项目［</a:t>
            </a:r>
            <a:r>
              <a:rPr lang="en-US" altLang="zh-CN" sz="1800" b="1" dirty="0" smtClean="0">
                <a:latin typeface="Times New Roman" pitchFamily="18" charset="0"/>
              </a:rPr>
              <a:t>A∷</a:t>
            </a:r>
            <a:r>
              <a:rPr lang="zh-CN" altLang="en-US" sz="1800" b="1" dirty="0" smtClean="0">
                <a:latin typeface="Times New Roman" pitchFamily="18" charset="0"/>
              </a:rPr>
              <a:t>＝</a:t>
            </a:r>
            <a:r>
              <a:rPr lang="en-US" altLang="zh-CN" sz="1800" b="1" dirty="0" smtClean="0">
                <a:latin typeface="Times New Roman" pitchFamily="18" charset="0"/>
              </a:rPr>
              <a:t>α·β,a</a:t>
            </a:r>
            <a:r>
              <a:rPr lang="zh-CN" altLang="en-US" sz="1800" b="1" dirty="0" smtClean="0">
                <a:latin typeface="Times New Roman" pitchFamily="18" charset="0"/>
              </a:rPr>
              <a:t>］对活前缀</a:t>
            </a:r>
            <a:r>
              <a:rPr lang="en-US" altLang="zh-CN" sz="1800" b="1" dirty="0" smtClean="0">
                <a:latin typeface="Times New Roman" pitchFamily="18" charset="0"/>
              </a:rPr>
              <a:t>γ</a:t>
            </a:r>
            <a:r>
              <a:rPr lang="zh-CN" altLang="en-US" sz="1800" b="1" dirty="0" smtClean="0">
                <a:latin typeface="Times New Roman" pitchFamily="18" charset="0"/>
              </a:rPr>
              <a:t>＝</a:t>
            </a:r>
            <a:r>
              <a:rPr lang="en-US" altLang="zh-CN" sz="1800" b="1" dirty="0" smtClean="0">
                <a:latin typeface="Times New Roman" pitchFamily="18" charset="0"/>
              </a:rPr>
              <a:t>δα</a:t>
            </a:r>
            <a:r>
              <a:rPr lang="zh-CN" altLang="en-US" sz="1800" b="1" dirty="0" smtClean="0">
                <a:latin typeface="Times New Roman" pitchFamily="18" charset="0"/>
              </a:rPr>
              <a:t>有效，是指存在规范推导          </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                </a:t>
            </a:r>
            <a:r>
              <a:rPr lang="en-US" altLang="zh-CN" sz="1800" b="1" dirty="0" smtClean="0">
                <a:latin typeface="Times New Roman" pitchFamily="18" charset="0"/>
              </a:rPr>
              <a:t>S </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 *</a:t>
            </a:r>
            <a:r>
              <a:rPr lang="en-US" altLang="zh-CN" sz="1800" b="1" dirty="0" err="1" smtClean="0">
                <a:latin typeface="Times New Roman" pitchFamily="18" charset="0"/>
              </a:rPr>
              <a:t>δAω</a:t>
            </a:r>
            <a:r>
              <a:rPr lang="en-US" altLang="zh-CN" sz="1800" b="1" dirty="0" smtClean="0">
                <a:latin typeface="Times New Roman" pitchFamily="18" charset="0"/>
              </a:rPr>
              <a:t> </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δαβω(</a:t>
            </a:r>
            <a:r>
              <a:rPr lang="zh-CN" altLang="en-US" sz="1800" b="1" dirty="0" smtClean="0">
                <a:latin typeface="Times New Roman" pitchFamily="18" charset="0"/>
              </a:rPr>
              <a:t>显然</a:t>
            </a:r>
            <a:r>
              <a:rPr lang="en-US" altLang="zh-CN" sz="1800" b="1" dirty="0" smtClean="0">
                <a:latin typeface="Times New Roman" pitchFamily="18" charset="0"/>
              </a:rPr>
              <a:t>δαβ</a:t>
            </a:r>
            <a:r>
              <a:rPr lang="zh-CN" altLang="en-US" sz="1800" b="1" dirty="0" smtClean="0">
                <a:latin typeface="Times New Roman" pitchFamily="18" charset="0"/>
              </a:rPr>
              <a:t>是可归约活前缀）</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其中满足下列条件：</a:t>
            </a:r>
          </a:p>
          <a:p>
            <a:pPr algn="just" eaLnBrk="1" hangingPunct="1">
              <a:lnSpc>
                <a:spcPct val="90000"/>
              </a:lnSpc>
              <a:spcBef>
                <a:spcPct val="0"/>
              </a:spcBef>
              <a:buFont typeface="Wingdings" pitchFamily="2" charset="2"/>
              <a:buNone/>
            </a:pPr>
            <a:r>
              <a:rPr lang="zh-CN" altLang="en-US" sz="1800" b="1" dirty="0" smtClean="0">
                <a:solidFill>
                  <a:schemeClr val="hlink"/>
                </a:solidFill>
                <a:latin typeface="Times New Roman" pitchFamily="18" charset="0"/>
              </a:rPr>
              <a:t>           </a:t>
            </a:r>
            <a:r>
              <a:rPr lang="zh-CN" altLang="en-US" sz="1800" b="1" dirty="0" smtClean="0">
                <a:solidFill>
                  <a:srgbClr val="FF0066"/>
                </a:solidFill>
                <a:latin typeface="Times New Roman" pitchFamily="18" charset="0"/>
              </a:rPr>
              <a:t>① </a:t>
            </a:r>
            <a:r>
              <a:rPr lang="zh-CN" altLang="en-US" sz="1800" b="1" dirty="0" smtClean="0">
                <a:latin typeface="Times New Roman" pitchFamily="18" charset="0"/>
              </a:rPr>
              <a:t>当</a:t>
            </a:r>
            <a:r>
              <a:rPr lang="en-US" altLang="zh-CN" sz="1800" b="1" dirty="0" err="1" smtClean="0">
                <a:latin typeface="Times New Roman" pitchFamily="18" charset="0"/>
              </a:rPr>
              <a:t>ω≠ε</a:t>
            </a:r>
            <a:r>
              <a:rPr lang="zh-CN" altLang="en-US" sz="1800" b="1" dirty="0" smtClean="0">
                <a:latin typeface="Times New Roman" pitchFamily="18" charset="0"/>
              </a:rPr>
              <a:t>时，</a:t>
            </a:r>
            <a:r>
              <a:rPr lang="en-US" altLang="zh-CN" sz="1800" b="1" dirty="0" smtClean="0">
                <a:latin typeface="Times New Roman" pitchFamily="18" charset="0"/>
              </a:rPr>
              <a:t>a</a:t>
            </a:r>
            <a:r>
              <a:rPr lang="zh-CN" altLang="en-US" sz="1800" b="1" dirty="0" smtClean="0">
                <a:latin typeface="Times New Roman" pitchFamily="18" charset="0"/>
              </a:rPr>
              <a:t>是</a:t>
            </a:r>
            <a:r>
              <a:rPr lang="en-US" altLang="zh-CN" sz="1800" b="1" dirty="0" smtClean="0">
                <a:latin typeface="Times New Roman" pitchFamily="18" charset="0"/>
              </a:rPr>
              <a:t>ω</a:t>
            </a:r>
            <a:r>
              <a:rPr lang="zh-CN" altLang="en-US" sz="1800" b="1" dirty="0" smtClean="0">
                <a:latin typeface="Times New Roman" pitchFamily="18" charset="0"/>
              </a:rPr>
              <a:t>首符号；   </a:t>
            </a:r>
            <a:r>
              <a:rPr lang="zh-CN" altLang="en-US" sz="1800" b="1" dirty="0" smtClean="0">
                <a:solidFill>
                  <a:srgbClr val="FF0066"/>
                </a:solidFill>
                <a:latin typeface="Times New Roman" pitchFamily="18" charset="0"/>
              </a:rPr>
              <a:t>②</a:t>
            </a:r>
            <a:r>
              <a:rPr lang="zh-CN" altLang="en-US" sz="1800" b="1" dirty="0" smtClean="0">
                <a:latin typeface="Times New Roman" pitchFamily="18" charset="0"/>
              </a:rPr>
              <a:t>当</a:t>
            </a:r>
            <a:r>
              <a:rPr lang="en-US" altLang="zh-CN" sz="1800" b="1" dirty="0" smtClean="0">
                <a:latin typeface="Times New Roman" pitchFamily="18" charset="0"/>
              </a:rPr>
              <a:t>ω</a:t>
            </a:r>
            <a:r>
              <a:rPr lang="zh-CN" altLang="en-US" sz="1800" b="1" dirty="0" smtClean="0">
                <a:latin typeface="Times New Roman" pitchFamily="18" charset="0"/>
              </a:rPr>
              <a:t>＝</a:t>
            </a:r>
            <a:r>
              <a:rPr lang="en-US" altLang="zh-CN" sz="1800" b="1" dirty="0" smtClean="0">
                <a:latin typeface="Times New Roman" pitchFamily="18" charset="0"/>
              </a:rPr>
              <a:t>ε</a:t>
            </a:r>
            <a:r>
              <a:rPr lang="zh-CN" altLang="en-US" sz="1800" b="1" dirty="0" smtClean="0">
                <a:latin typeface="Times New Roman" pitchFamily="18" charset="0"/>
              </a:rPr>
              <a:t>时，</a:t>
            </a:r>
            <a:r>
              <a:rPr lang="en-US" altLang="zh-CN" sz="1800" b="1" dirty="0" smtClean="0">
                <a:latin typeface="Times New Roman" pitchFamily="18" charset="0"/>
              </a:rPr>
              <a:t>a</a:t>
            </a:r>
            <a:r>
              <a:rPr lang="zh-CN" altLang="en-US" sz="1800" b="1" dirty="0" smtClean="0">
                <a:latin typeface="Times New Roman" pitchFamily="18" charset="0"/>
              </a:rPr>
              <a:t>＝＃。</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例如上例文法，因有一个规范推导</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                </a:t>
            </a:r>
            <a:r>
              <a:rPr lang="en-US" altLang="zh-CN" sz="1800" b="1" dirty="0" smtClean="0">
                <a:latin typeface="Times New Roman" pitchFamily="18" charset="0"/>
              </a:rPr>
              <a:t>S</a:t>
            </a:r>
            <a:r>
              <a:rPr lang="en-US" altLang="zh-CN" sz="1800" b="1" dirty="0" smtClean="0">
                <a:latin typeface="Times New Roman" pitchFamily="18" charset="0"/>
                <a:sym typeface="Symbol" pitchFamily="18" charset="2"/>
              </a:rPr>
              <a:t></a:t>
            </a:r>
            <a:r>
              <a:rPr lang="zh-CN" altLang="en-US" sz="1800" b="1" dirty="0" smtClean="0">
                <a:latin typeface="Times New Roman" pitchFamily="18" charset="0"/>
              </a:rPr>
              <a:t>Ｃ</a:t>
            </a:r>
            <a:r>
              <a:rPr lang="en-US" altLang="zh-CN" sz="1800" b="1" dirty="0" err="1" smtClean="0">
                <a:latin typeface="Times New Roman" pitchFamily="18" charset="0"/>
              </a:rPr>
              <a:t>bBA</a:t>
            </a:r>
            <a:r>
              <a:rPr lang="en-US" altLang="zh-CN" sz="1800" b="1" dirty="0" smtClean="0">
                <a:latin typeface="Times New Roman" pitchFamily="18" charset="0"/>
              </a:rPr>
              <a:t> </a:t>
            </a:r>
            <a:r>
              <a:rPr lang="en-US" altLang="zh-CN" sz="1800" b="1" dirty="0" smtClean="0">
                <a:latin typeface="Times New Roman" pitchFamily="18" charset="0"/>
                <a:sym typeface="Symbol" pitchFamily="18" charset="2"/>
              </a:rPr>
              <a:t></a:t>
            </a:r>
            <a:r>
              <a:rPr lang="zh-CN" altLang="en-US" sz="1800" b="1" dirty="0" smtClean="0">
                <a:latin typeface="Times New Roman" pitchFamily="18" charset="0"/>
              </a:rPr>
              <a:t>Ｃ</a:t>
            </a:r>
            <a:r>
              <a:rPr lang="en-US" altLang="zh-CN" sz="1800" b="1" dirty="0" err="1" smtClean="0">
                <a:latin typeface="Times New Roman" pitchFamily="18" charset="0"/>
              </a:rPr>
              <a:t>bBab</a:t>
            </a:r>
            <a:r>
              <a:rPr lang="en-US" altLang="zh-CN" sz="1800" b="1" dirty="0" smtClean="0">
                <a:latin typeface="Times New Roman" pitchFamily="18" charset="0"/>
              </a:rPr>
              <a:t> </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 </a:t>
            </a:r>
            <a:r>
              <a:rPr lang="en-US" altLang="zh-CN" sz="1800" b="1" dirty="0" err="1" smtClean="0">
                <a:latin typeface="Times New Roman" pitchFamily="18" charset="0"/>
              </a:rPr>
              <a:t>CbDbab</a:t>
            </a:r>
            <a:endParaRPr lang="en-US" altLang="zh-CN" sz="1800" b="1" dirty="0" smtClean="0">
              <a:latin typeface="Times New Roman" pitchFamily="18" charset="0"/>
            </a:endParaRPr>
          </a:p>
          <a:p>
            <a:pPr algn="just" eaLnBrk="1" hangingPunct="1">
              <a:lnSpc>
                <a:spcPct val="90000"/>
              </a:lnSpc>
              <a:spcBef>
                <a:spcPct val="0"/>
              </a:spcBef>
              <a:buFont typeface="Wingdings" pitchFamily="2" charset="2"/>
              <a:buNone/>
            </a:pPr>
            <a:r>
              <a:rPr lang="en-US" altLang="zh-CN" sz="1800" b="1" dirty="0" smtClean="0">
                <a:latin typeface="Times New Roman" pitchFamily="18" charset="0"/>
              </a:rPr>
              <a:t>            </a:t>
            </a:r>
            <a:r>
              <a:rPr lang="zh-CN" altLang="en-US" sz="1800" b="1" dirty="0" smtClean="0">
                <a:latin typeface="Times New Roman" pitchFamily="18" charset="0"/>
              </a:rPr>
              <a:t>即  </a:t>
            </a:r>
            <a:r>
              <a:rPr lang="en-US" altLang="zh-CN" sz="1800" b="1" dirty="0" smtClean="0">
                <a:latin typeface="Times New Roman" pitchFamily="18" charset="0"/>
              </a:rPr>
              <a:t>S</a:t>
            </a:r>
            <a:r>
              <a:rPr lang="en-US" altLang="zh-CN" sz="1800" b="1" dirty="0" smtClean="0">
                <a:latin typeface="Times New Roman" pitchFamily="18" charset="0"/>
                <a:sym typeface="Symbol" pitchFamily="18" charset="2"/>
              </a:rPr>
              <a:t>*</a:t>
            </a:r>
            <a:r>
              <a:rPr lang="zh-CN" altLang="en-US" sz="1800" b="1" dirty="0" smtClean="0">
                <a:latin typeface="Times New Roman" pitchFamily="18" charset="0"/>
              </a:rPr>
              <a:t>Ｃ</a:t>
            </a:r>
            <a:r>
              <a:rPr lang="en-US" altLang="zh-CN" sz="1800" b="1" dirty="0" err="1" smtClean="0">
                <a:latin typeface="Times New Roman" pitchFamily="18" charset="0"/>
              </a:rPr>
              <a:t>bBab</a:t>
            </a:r>
            <a:r>
              <a:rPr lang="en-US" altLang="zh-CN" sz="1800" b="1" dirty="0" smtClean="0">
                <a:latin typeface="Times New Roman" pitchFamily="18" charset="0"/>
              </a:rPr>
              <a:t> </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 </a:t>
            </a:r>
            <a:r>
              <a:rPr lang="en-US" altLang="zh-CN" sz="1800" b="1" dirty="0" err="1" smtClean="0">
                <a:latin typeface="Times New Roman" pitchFamily="18" charset="0"/>
              </a:rPr>
              <a:t>CbDbab</a:t>
            </a:r>
            <a:r>
              <a:rPr lang="en-US" altLang="zh-CN" sz="1800" b="1" dirty="0" smtClean="0">
                <a:latin typeface="Times New Roman" pitchFamily="18" charset="0"/>
              </a:rPr>
              <a:t> </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通过上面的定义中分别令</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                </a:t>
            </a:r>
            <a:r>
              <a:rPr lang="en-US" altLang="zh-CN" sz="1800" b="1" dirty="0" smtClean="0">
                <a:latin typeface="Times New Roman" pitchFamily="18" charset="0"/>
              </a:rPr>
              <a:t>δ</a:t>
            </a:r>
            <a:r>
              <a:rPr lang="zh-CN" altLang="en-US" sz="1800" b="1" dirty="0" smtClean="0">
                <a:latin typeface="Times New Roman" pitchFamily="18" charset="0"/>
              </a:rPr>
              <a:t>＝</a:t>
            </a:r>
            <a:r>
              <a:rPr lang="en-US" altLang="zh-CN" sz="1800" b="1" dirty="0" err="1" smtClean="0">
                <a:latin typeface="Times New Roman" pitchFamily="18" charset="0"/>
              </a:rPr>
              <a:t>Cb</a:t>
            </a:r>
            <a:r>
              <a:rPr lang="zh-CN" altLang="en-US" sz="1800" b="1" dirty="0" smtClean="0">
                <a:latin typeface="Times New Roman" pitchFamily="18" charset="0"/>
              </a:rPr>
              <a:t>，Ａ＝Ｂ，</a:t>
            </a:r>
            <a:r>
              <a:rPr lang="en-US" altLang="zh-CN" sz="1800" b="1" dirty="0" smtClean="0">
                <a:latin typeface="Times New Roman" pitchFamily="18" charset="0"/>
              </a:rPr>
              <a:t>α</a:t>
            </a:r>
            <a:r>
              <a:rPr lang="zh-CN" altLang="en-US" sz="1800" b="1" dirty="0" smtClean="0">
                <a:latin typeface="Times New Roman" pitchFamily="18" charset="0"/>
              </a:rPr>
              <a:t>＝Ｄ，</a:t>
            </a:r>
            <a:r>
              <a:rPr lang="en-US" altLang="zh-CN" sz="1800" b="1" dirty="0" smtClean="0">
                <a:latin typeface="Times New Roman" pitchFamily="18" charset="0"/>
              </a:rPr>
              <a:t>β</a:t>
            </a:r>
            <a:r>
              <a:rPr lang="zh-CN" altLang="en-US" sz="1800" b="1" dirty="0" smtClean="0">
                <a:latin typeface="Times New Roman" pitchFamily="18" charset="0"/>
              </a:rPr>
              <a:t>＝</a:t>
            </a:r>
            <a:r>
              <a:rPr lang="en-US" altLang="zh-CN" sz="1800" b="1" dirty="0" smtClean="0">
                <a:latin typeface="Times New Roman" pitchFamily="18" charset="0"/>
              </a:rPr>
              <a:t>b</a:t>
            </a:r>
            <a:r>
              <a:rPr lang="zh-CN" altLang="en-US" sz="1800" b="1" dirty="0" smtClean="0">
                <a:latin typeface="Times New Roman" pitchFamily="18" charset="0"/>
              </a:rPr>
              <a:t>，</a:t>
            </a:r>
            <a:r>
              <a:rPr lang="en-US" altLang="zh-CN" sz="1800" b="1" dirty="0" smtClean="0">
                <a:latin typeface="Times New Roman" pitchFamily="18" charset="0"/>
              </a:rPr>
              <a:t>ω</a:t>
            </a:r>
            <a:r>
              <a:rPr lang="zh-CN" altLang="en-US" sz="1800" b="1" dirty="0" smtClean="0">
                <a:latin typeface="Times New Roman" pitchFamily="18" charset="0"/>
              </a:rPr>
              <a:t>＝</a:t>
            </a:r>
            <a:r>
              <a:rPr lang="en-US" altLang="zh-CN" sz="1800" b="1" dirty="0" smtClean="0">
                <a:latin typeface="Times New Roman" pitchFamily="18" charset="0"/>
              </a:rPr>
              <a:t>ab</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故ＬＲ（１）项目［Ｂ∷＝Ｄ</a:t>
            </a:r>
            <a:r>
              <a:rPr lang="en-US" altLang="zh-CN" sz="1800" b="1" dirty="0" smtClean="0">
                <a:latin typeface="Times New Roman" pitchFamily="18" charset="0"/>
              </a:rPr>
              <a:t>·</a:t>
            </a:r>
            <a:r>
              <a:rPr lang="en-US" altLang="zh-CN" sz="1800" b="1" dirty="0" err="1" smtClean="0">
                <a:latin typeface="Times New Roman" pitchFamily="18" charset="0"/>
              </a:rPr>
              <a:t>b,a</a:t>
            </a:r>
            <a:r>
              <a:rPr lang="zh-CN" altLang="en-US" sz="1800" b="1" dirty="0" smtClean="0">
                <a:latin typeface="Times New Roman" pitchFamily="18" charset="0"/>
              </a:rPr>
              <a:t>］对活前缀</a:t>
            </a:r>
            <a:r>
              <a:rPr lang="en-US" altLang="zh-CN" sz="1800" b="1" dirty="0" smtClean="0">
                <a:latin typeface="Times New Roman" pitchFamily="18" charset="0"/>
              </a:rPr>
              <a:t>γ</a:t>
            </a:r>
            <a:r>
              <a:rPr lang="zh-CN" altLang="en-US" sz="1800" b="1" dirty="0" smtClean="0">
                <a:latin typeface="Times New Roman" pitchFamily="18" charset="0"/>
              </a:rPr>
              <a:t>＝</a:t>
            </a:r>
            <a:r>
              <a:rPr lang="en-US" altLang="zh-CN" sz="1800" b="1" dirty="0" err="1" smtClean="0">
                <a:latin typeface="Times New Roman" pitchFamily="18" charset="0"/>
              </a:rPr>
              <a:t>CbD</a:t>
            </a:r>
            <a:r>
              <a:rPr lang="zh-CN" altLang="en-US" sz="1800" b="1" dirty="0" smtClean="0">
                <a:latin typeface="Times New Roman" pitchFamily="18" charset="0"/>
              </a:rPr>
              <a:t>有效。</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再看它的另一个规范推导</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                 </a:t>
            </a:r>
            <a:r>
              <a:rPr lang="en-US" altLang="zh-CN" sz="1800" b="1" dirty="0" smtClean="0">
                <a:latin typeface="Times New Roman" pitchFamily="18" charset="0"/>
              </a:rPr>
              <a:t>S</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 </a:t>
            </a:r>
            <a:r>
              <a:rPr lang="en-US" altLang="zh-CN" sz="1800" b="1" dirty="0" err="1" smtClean="0">
                <a:latin typeface="Times New Roman" pitchFamily="18" charset="0"/>
              </a:rPr>
              <a:t>CbBA</a:t>
            </a:r>
            <a:r>
              <a:rPr lang="en-US" altLang="zh-CN" sz="1800" b="1" dirty="0" smtClean="0">
                <a:latin typeface="Times New Roman" pitchFamily="18" charset="0"/>
              </a:rPr>
              <a:t> </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 </a:t>
            </a:r>
            <a:r>
              <a:rPr lang="en-US" altLang="zh-CN" sz="1800" b="1" dirty="0" err="1" smtClean="0">
                <a:latin typeface="Times New Roman" pitchFamily="18" charset="0"/>
              </a:rPr>
              <a:t>CbBab</a:t>
            </a:r>
            <a:r>
              <a:rPr lang="en-US" altLang="zh-CN" sz="1800" b="1" dirty="0" smtClean="0">
                <a:latin typeface="Times New Roman" pitchFamily="18" charset="0"/>
              </a:rPr>
              <a:t> </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 </a:t>
            </a:r>
            <a:r>
              <a:rPr lang="en-US" altLang="zh-CN" sz="1800" b="1" dirty="0" err="1" smtClean="0">
                <a:latin typeface="Times New Roman" pitchFamily="18" charset="0"/>
              </a:rPr>
              <a:t>CbDbab</a:t>
            </a:r>
            <a:r>
              <a:rPr lang="en-US" altLang="zh-CN" sz="1800" b="1" dirty="0" smtClean="0">
                <a:latin typeface="Times New Roman" pitchFamily="18" charset="0"/>
              </a:rPr>
              <a:t> </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 </a:t>
            </a:r>
            <a:r>
              <a:rPr lang="en-US" altLang="zh-CN" sz="1800" b="1" dirty="0" err="1" smtClean="0">
                <a:latin typeface="Times New Roman" pitchFamily="18" charset="0"/>
              </a:rPr>
              <a:t>Cbabab</a:t>
            </a:r>
            <a:endParaRPr lang="en-US" altLang="zh-CN" sz="1800" b="1" dirty="0" smtClean="0">
              <a:latin typeface="Times New Roman" pitchFamily="18" charset="0"/>
            </a:endParaRPr>
          </a:p>
          <a:p>
            <a:pPr algn="just" eaLnBrk="1" hangingPunct="1">
              <a:lnSpc>
                <a:spcPct val="90000"/>
              </a:lnSpc>
              <a:spcBef>
                <a:spcPct val="0"/>
              </a:spcBef>
              <a:buFont typeface="Wingdings" pitchFamily="2" charset="2"/>
              <a:buNone/>
            </a:pPr>
            <a:r>
              <a:rPr lang="en-US" altLang="zh-CN" sz="1800" b="1" dirty="0" smtClean="0">
                <a:latin typeface="Times New Roman" pitchFamily="18" charset="0"/>
              </a:rPr>
              <a:t>            </a:t>
            </a:r>
            <a:r>
              <a:rPr lang="zh-CN" altLang="en-US" sz="1800" b="1" dirty="0" smtClean="0">
                <a:latin typeface="Times New Roman" pitchFamily="18" charset="0"/>
              </a:rPr>
              <a:t>即   </a:t>
            </a:r>
            <a:r>
              <a:rPr lang="en-US" altLang="zh-CN" sz="1800" b="1" dirty="0" smtClean="0">
                <a:latin typeface="Times New Roman" pitchFamily="18" charset="0"/>
              </a:rPr>
              <a:t>S</a:t>
            </a:r>
            <a:r>
              <a:rPr lang="en-US" altLang="zh-CN" sz="1800" b="1" dirty="0" smtClean="0">
                <a:latin typeface="Times New Roman" pitchFamily="18" charset="0"/>
                <a:sym typeface="Symbol" pitchFamily="18" charset="2"/>
              </a:rPr>
              <a:t>* </a:t>
            </a:r>
            <a:r>
              <a:rPr lang="en-US" altLang="zh-CN" sz="1800" b="1" dirty="0" err="1" smtClean="0">
                <a:latin typeface="Times New Roman" pitchFamily="18" charset="0"/>
              </a:rPr>
              <a:t>CbDbab</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 </a:t>
            </a:r>
            <a:r>
              <a:rPr lang="en-US" altLang="zh-CN" sz="1800" b="1" dirty="0" err="1" smtClean="0">
                <a:latin typeface="Times New Roman" pitchFamily="18" charset="0"/>
              </a:rPr>
              <a:t>Cbabab</a:t>
            </a:r>
            <a:endParaRPr lang="en-US" altLang="zh-CN" sz="1800" b="1" dirty="0" smtClean="0">
              <a:latin typeface="Times New Roman" pitchFamily="18" charset="0"/>
            </a:endParaRP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其中</a:t>
            </a:r>
            <a:r>
              <a:rPr lang="en-US" altLang="zh-CN" sz="1800" b="1" dirty="0" smtClean="0">
                <a:latin typeface="Times New Roman" pitchFamily="18" charset="0"/>
              </a:rPr>
              <a:t>δ</a:t>
            </a:r>
            <a:r>
              <a:rPr lang="zh-CN" altLang="en-US" sz="1800" b="1" dirty="0" smtClean="0">
                <a:latin typeface="Times New Roman" pitchFamily="18" charset="0"/>
              </a:rPr>
              <a:t>＝</a:t>
            </a:r>
            <a:r>
              <a:rPr lang="en-US" altLang="zh-CN" sz="1800" b="1" dirty="0" err="1" smtClean="0">
                <a:latin typeface="Times New Roman" pitchFamily="18" charset="0"/>
              </a:rPr>
              <a:t>Cb</a:t>
            </a:r>
            <a:r>
              <a:rPr lang="zh-CN" altLang="en-US" sz="1800" b="1" dirty="0" smtClean="0">
                <a:latin typeface="Times New Roman" pitchFamily="18" charset="0"/>
              </a:rPr>
              <a:t>，</a:t>
            </a:r>
            <a:r>
              <a:rPr lang="en-US" altLang="zh-CN" sz="1800" b="1" dirty="0" smtClean="0">
                <a:latin typeface="Times New Roman" pitchFamily="18" charset="0"/>
              </a:rPr>
              <a:t>A=D</a:t>
            </a:r>
            <a:r>
              <a:rPr lang="zh-CN" altLang="en-US" sz="1800" b="1" dirty="0" smtClean="0">
                <a:latin typeface="Times New Roman" pitchFamily="18" charset="0"/>
              </a:rPr>
              <a:t>，</a:t>
            </a:r>
            <a:r>
              <a:rPr lang="en-US" altLang="zh-CN" sz="1800" b="1" dirty="0" smtClean="0">
                <a:latin typeface="Times New Roman" pitchFamily="18" charset="0"/>
              </a:rPr>
              <a:t>α</a:t>
            </a:r>
            <a:r>
              <a:rPr lang="zh-CN" altLang="en-US" sz="1800" b="1" dirty="0" smtClean="0">
                <a:latin typeface="Times New Roman" pitchFamily="18" charset="0"/>
              </a:rPr>
              <a:t>＝</a:t>
            </a:r>
            <a:r>
              <a:rPr lang="en-US" altLang="zh-CN" sz="1800" b="1" dirty="0" smtClean="0">
                <a:latin typeface="Times New Roman" pitchFamily="18" charset="0"/>
              </a:rPr>
              <a:t>a</a:t>
            </a:r>
            <a:r>
              <a:rPr lang="zh-CN" altLang="en-US" sz="1800" b="1" dirty="0" smtClean="0">
                <a:latin typeface="Times New Roman" pitchFamily="18" charset="0"/>
              </a:rPr>
              <a:t>，</a:t>
            </a:r>
            <a:r>
              <a:rPr lang="en-US" altLang="zh-CN" sz="1800" b="1" dirty="0" smtClean="0">
                <a:latin typeface="Times New Roman" pitchFamily="18" charset="0"/>
              </a:rPr>
              <a:t>β</a:t>
            </a:r>
            <a:r>
              <a:rPr lang="zh-CN" altLang="en-US" sz="1800" b="1" dirty="0" smtClean="0">
                <a:latin typeface="Times New Roman" pitchFamily="18" charset="0"/>
              </a:rPr>
              <a:t>＝</a:t>
            </a:r>
            <a:r>
              <a:rPr lang="en-US" altLang="zh-CN" sz="1800" b="1" dirty="0" smtClean="0">
                <a:latin typeface="Times New Roman" pitchFamily="18" charset="0"/>
              </a:rPr>
              <a:t>ε</a:t>
            </a:r>
            <a:r>
              <a:rPr lang="zh-CN" altLang="en-US" sz="1800" b="1" dirty="0" smtClean="0">
                <a:latin typeface="Times New Roman" pitchFamily="18" charset="0"/>
              </a:rPr>
              <a:t>，</a:t>
            </a:r>
            <a:r>
              <a:rPr lang="en-US" altLang="zh-CN" sz="1800" b="1" dirty="0" smtClean="0">
                <a:latin typeface="Times New Roman" pitchFamily="18" charset="0"/>
              </a:rPr>
              <a:t>ω</a:t>
            </a:r>
            <a:r>
              <a:rPr lang="zh-CN" altLang="en-US" sz="1800" b="1" dirty="0" smtClean="0">
                <a:latin typeface="Times New Roman" pitchFamily="18" charset="0"/>
              </a:rPr>
              <a:t>＝</a:t>
            </a:r>
            <a:r>
              <a:rPr lang="en-US" altLang="zh-CN" sz="1800" b="1" dirty="0" err="1" smtClean="0">
                <a:latin typeface="Times New Roman" pitchFamily="18" charset="0"/>
              </a:rPr>
              <a:t>bab</a:t>
            </a:r>
            <a:r>
              <a:rPr lang="zh-CN" altLang="en-US" sz="1800" b="1" dirty="0" smtClean="0">
                <a:latin typeface="Times New Roman" pitchFamily="18" charset="0"/>
              </a:rPr>
              <a:t>，故ＬＲ（１）项目</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［Ｄ∷＝</a:t>
            </a:r>
            <a:r>
              <a:rPr lang="en-US" altLang="zh-CN" sz="1800" b="1" dirty="0" err="1" smtClean="0">
                <a:latin typeface="Times New Roman" pitchFamily="18" charset="0"/>
              </a:rPr>
              <a:t>a·,b</a:t>
            </a:r>
            <a:r>
              <a:rPr lang="zh-CN" altLang="en-US" sz="1800" b="1" dirty="0" smtClean="0">
                <a:latin typeface="Times New Roman" pitchFamily="18" charset="0"/>
              </a:rPr>
              <a:t>］对活前缀</a:t>
            </a:r>
            <a:r>
              <a:rPr lang="en-US" altLang="zh-CN" sz="1800" b="1" dirty="0" smtClean="0">
                <a:latin typeface="Times New Roman" pitchFamily="18" charset="0"/>
              </a:rPr>
              <a:t>γ</a:t>
            </a:r>
            <a:r>
              <a:rPr lang="zh-CN" altLang="en-US" sz="1800" b="1" dirty="0" smtClean="0">
                <a:latin typeface="Times New Roman" pitchFamily="18" charset="0"/>
              </a:rPr>
              <a:t>＝</a:t>
            </a:r>
            <a:r>
              <a:rPr lang="en-US" altLang="zh-CN" sz="1800" b="1" dirty="0" err="1" smtClean="0">
                <a:latin typeface="Times New Roman" pitchFamily="18" charset="0"/>
              </a:rPr>
              <a:t>Cba</a:t>
            </a:r>
            <a:r>
              <a:rPr lang="zh-CN" altLang="en-US" sz="1800" b="1" dirty="0" smtClean="0">
                <a:latin typeface="Times New Roman" pitchFamily="18" charset="0"/>
              </a:rPr>
              <a:t>有效，应将栈顶符号</a:t>
            </a:r>
            <a:r>
              <a:rPr lang="en-US" altLang="zh-CN" sz="1800" b="1" dirty="0" smtClean="0">
                <a:latin typeface="Times New Roman" pitchFamily="18" charset="0"/>
              </a:rPr>
              <a:t>a</a:t>
            </a:r>
            <a:r>
              <a:rPr lang="zh-CN" altLang="en-US" sz="1800" b="1" dirty="0" smtClean="0">
                <a:latin typeface="Times New Roman" pitchFamily="18" charset="0"/>
              </a:rPr>
              <a:t>归约为Ｄ。</a:t>
            </a:r>
          </a:p>
        </p:txBody>
      </p:sp>
      <p:sp>
        <p:nvSpPr>
          <p:cNvPr id="752643" name="Text Box 3"/>
          <p:cNvSpPr txBox="1">
            <a:spLocks noChangeArrowheads="1"/>
          </p:cNvSpPr>
          <p:nvPr/>
        </p:nvSpPr>
        <p:spPr bwMode="auto">
          <a:xfrm>
            <a:off x="6477000" y="3810000"/>
            <a:ext cx="2232025" cy="615950"/>
          </a:xfrm>
          <a:prstGeom prst="rect">
            <a:avLst/>
          </a:prstGeom>
          <a:noFill/>
          <a:ln w="34925" algn="ctr">
            <a:solidFill>
              <a:srgbClr val="FF6600"/>
            </a:solidFill>
            <a:prstDash val="dash"/>
            <a:miter lim="800000"/>
            <a:headEnd/>
            <a:tailEnd/>
          </a:ln>
          <a:effectLst>
            <a:prstShdw prst="shdw18" dist="17961" dir="13500000">
              <a:srgbClr val="FF6600">
                <a:gamma/>
                <a:shade val="60000"/>
                <a:invGamma/>
              </a:srgbClr>
            </a:prstShdw>
          </a:effectLst>
        </p:spPr>
        <p:txBody>
          <a:bodyPr>
            <a:spAutoFit/>
          </a:bodyPr>
          <a:lstStyle/>
          <a:p>
            <a:pPr eaLnBrk="1" hangingPunct="1">
              <a:spcBef>
                <a:spcPct val="50000"/>
              </a:spcBef>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存在</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A::=ab</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和</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B::=Db</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两条规则</a:t>
            </a:r>
          </a:p>
        </p:txBody>
      </p:sp>
      <p:sp>
        <p:nvSpPr>
          <p:cNvPr id="752644" name="Text Box 4"/>
          <p:cNvSpPr txBox="1">
            <a:spLocks noChangeArrowheads="1"/>
          </p:cNvSpPr>
          <p:nvPr/>
        </p:nvSpPr>
        <p:spPr bwMode="auto">
          <a:xfrm>
            <a:off x="6858000" y="5105400"/>
            <a:ext cx="1800225" cy="371475"/>
          </a:xfrm>
          <a:prstGeom prst="rect">
            <a:avLst/>
          </a:prstGeom>
          <a:noFill/>
          <a:ln w="34925" algn="ctr">
            <a:solidFill>
              <a:srgbClr val="FF6600"/>
            </a:solidFill>
            <a:prstDash val="dash"/>
            <a:miter lim="800000"/>
            <a:headEnd/>
            <a:tailEnd/>
          </a:ln>
          <a:effectLst>
            <a:prstShdw prst="shdw18" dist="17961" dir="13500000">
              <a:srgbClr val="FF6600">
                <a:gamma/>
                <a:shade val="60000"/>
                <a:invGamma/>
              </a:srgbClr>
            </a:prstShdw>
          </a:effectLst>
        </p:spPr>
        <p:txBody>
          <a:bodyPr>
            <a:spAutoFit/>
          </a:bodyPr>
          <a:lstStyle/>
          <a:p>
            <a:pPr eaLnBrk="1" hangingPunct="1">
              <a:spcBef>
                <a:spcPct val="50000"/>
              </a:spcBef>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存在规则</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D::=a</a:t>
            </a:r>
          </a:p>
        </p:txBody>
      </p:sp>
      <p:sp>
        <p:nvSpPr>
          <p:cNvPr id="752645" name="AutoShape 5"/>
          <p:cNvSpPr>
            <a:spLocks noChangeArrowheads="1"/>
          </p:cNvSpPr>
          <p:nvPr/>
        </p:nvSpPr>
        <p:spPr bwMode="auto">
          <a:xfrm>
            <a:off x="152400" y="838200"/>
            <a:ext cx="8686800" cy="58674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52646" name="AutoShape 6"/>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5.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grpSp>
        <p:nvGrpSpPr>
          <p:cNvPr id="2" name="Group 7"/>
          <p:cNvGrpSpPr>
            <a:grpSpLocks/>
          </p:cNvGrpSpPr>
          <p:nvPr/>
        </p:nvGrpSpPr>
        <p:grpSpPr bwMode="auto">
          <a:xfrm>
            <a:off x="8229600" y="152400"/>
            <a:ext cx="717550" cy="881063"/>
            <a:chOff x="2272" y="2026"/>
            <a:chExt cx="740" cy="987"/>
          </a:xfrm>
        </p:grpSpPr>
        <p:pic>
          <p:nvPicPr>
            <p:cNvPr id="101385"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6"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D6FEE1BA-F52E-4BB1-A42E-0A9120F5728F}" type="slidenum">
              <a:rPr lang="en-US" altLang="zh-CN"/>
              <a:pPr>
                <a:defRPr/>
              </a:pPr>
              <a:t>102</a:t>
            </a:fld>
            <a:endParaRPr lang="en-US" altLang="zh-CN"/>
          </a:p>
        </p:txBody>
      </p:sp>
      <p:sp>
        <p:nvSpPr>
          <p:cNvPr id="101379" name="Rectangle 2"/>
          <p:cNvSpPr>
            <a:spLocks noGrp="1" noChangeArrowheads="1"/>
          </p:cNvSpPr>
          <p:nvPr>
            <p:ph type="body" idx="1"/>
          </p:nvPr>
        </p:nvSpPr>
        <p:spPr>
          <a:xfrm>
            <a:off x="228600" y="1585913"/>
            <a:ext cx="8726488" cy="4967287"/>
          </a:xfrm>
        </p:spPr>
        <p:txBody>
          <a:bodyPr/>
          <a:lstStyle/>
          <a:p>
            <a:pPr algn="just" eaLnBrk="1" hangingPunct="1">
              <a:lnSpc>
                <a:spcPct val="90000"/>
              </a:lnSpc>
              <a:spcBef>
                <a:spcPct val="0"/>
              </a:spcBef>
              <a:buFont typeface="Wingdings" pitchFamily="2" charset="2"/>
              <a:buNone/>
            </a:pPr>
            <a:r>
              <a:rPr lang="zh-CN" altLang="en-US" sz="2000" b="1" dirty="0" smtClean="0">
                <a:solidFill>
                  <a:srgbClr val="FF0066"/>
                </a:solidFill>
                <a:latin typeface="Times New Roman" pitchFamily="18" charset="0"/>
              </a:rPr>
              <a:t>（</a:t>
            </a:r>
            <a:r>
              <a:rPr lang="en-US" altLang="zh-CN" sz="2000" b="1" dirty="0" smtClean="0">
                <a:solidFill>
                  <a:srgbClr val="FF0066"/>
                </a:solidFill>
                <a:latin typeface="Times New Roman" pitchFamily="18" charset="0"/>
              </a:rPr>
              <a:t>2</a:t>
            </a:r>
            <a:r>
              <a:rPr lang="zh-CN" altLang="en-US" sz="2000" b="1" dirty="0" smtClean="0">
                <a:solidFill>
                  <a:srgbClr val="FF0066"/>
                </a:solidFill>
                <a:latin typeface="Times New Roman" pitchFamily="18" charset="0"/>
              </a:rPr>
              <a:t>）</a:t>
            </a:r>
            <a:r>
              <a:rPr lang="en-US" altLang="zh-CN" sz="2000" b="1" dirty="0" smtClean="0">
                <a:latin typeface="Times New Roman" pitchFamily="18" charset="0"/>
              </a:rPr>
              <a:t>LR</a:t>
            </a:r>
            <a:r>
              <a:rPr lang="zh-CN" altLang="en-US" sz="2000" b="1" dirty="0" smtClean="0">
                <a:latin typeface="Times New Roman" pitchFamily="18" charset="0"/>
              </a:rPr>
              <a:t>（</a:t>
            </a:r>
            <a:r>
              <a:rPr lang="en-US" altLang="zh-CN" sz="2000" b="1" dirty="0" smtClean="0">
                <a:latin typeface="Times New Roman" pitchFamily="18" charset="0"/>
              </a:rPr>
              <a:t>1</a:t>
            </a:r>
            <a:r>
              <a:rPr lang="zh-CN" altLang="en-US" sz="2000" b="1" dirty="0" smtClean="0">
                <a:latin typeface="Times New Roman" pitchFamily="18" charset="0"/>
              </a:rPr>
              <a:t>）项目</a:t>
            </a:r>
            <a:r>
              <a:rPr lang="zh-CN" altLang="en-US" sz="2000" b="1" dirty="0" smtClean="0">
                <a:solidFill>
                  <a:srgbClr val="00FFFF"/>
                </a:solidFill>
                <a:latin typeface="Times New Roman" pitchFamily="18" charset="0"/>
              </a:rPr>
              <a:t></a:t>
            </a:r>
          </a:p>
          <a:p>
            <a:pPr algn="just" eaLnBrk="1" hangingPunct="1">
              <a:lnSpc>
                <a:spcPct val="90000"/>
              </a:lnSpc>
              <a:spcBef>
                <a:spcPct val="0"/>
              </a:spcBef>
              <a:buFont typeface="Wingdings" pitchFamily="2" charset="2"/>
              <a:buNone/>
            </a:pPr>
            <a:r>
              <a:rPr lang="zh-CN" altLang="en-US" sz="1800" b="1" dirty="0" smtClean="0">
                <a:solidFill>
                  <a:schemeClr val="hlink"/>
                </a:solidFill>
                <a:latin typeface="Times New Roman" pitchFamily="18" charset="0"/>
              </a:rPr>
              <a:t> </a:t>
            </a:r>
            <a:r>
              <a:rPr lang="en-US" altLang="zh-CN" sz="1800" b="1" dirty="0" smtClean="0">
                <a:solidFill>
                  <a:schemeClr val="hlink"/>
                </a:solidFill>
                <a:latin typeface="Times New Roman" pitchFamily="18" charset="0"/>
              </a:rPr>
              <a:t>1</a:t>
            </a:r>
            <a:r>
              <a:rPr lang="zh-CN" altLang="en-US" sz="1800" b="1" dirty="0" smtClean="0">
                <a:solidFill>
                  <a:schemeClr val="hlink"/>
                </a:solidFill>
                <a:latin typeface="Times New Roman" pitchFamily="18" charset="0"/>
              </a:rPr>
              <a:t>）</a:t>
            </a:r>
            <a:r>
              <a:rPr lang="zh-CN" altLang="en-US" sz="1800" b="1" dirty="0" smtClean="0">
                <a:latin typeface="Times New Roman" pitchFamily="18" charset="0"/>
              </a:rPr>
              <a:t>定义</a:t>
            </a:r>
          </a:p>
          <a:p>
            <a:pPr algn="just" eaLnBrk="1" hangingPunct="1">
              <a:lnSpc>
                <a:spcPct val="90000"/>
              </a:lnSpc>
              <a:spcBef>
                <a:spcPct val="0"/>
              </a:spcBef>
              <a:buFont typeface="Wingdings" pitchFamily="2" charset="2"/>
              <a:buNone/>
            </a:pPr>
            <a:endParaRPr lang="zh-CN" altLang="en-US" sz="1800" dirty="0" smtClean="0">
              <a:latin typeface="Times New Roman" pitchFamily="18" charset="0"/>
            </a:endParaRP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  所谓一个</a:t>
            </a:r>
            <a:r>
              <a:rPr lang="en-US" altLang="zh-CN" sz="1800" b="1" dirty="0" smtClean="0">
                <a:latin typeface="Times New Roman" pitchFamily="18" charset="0"/>
              </a:rPr>
              <a:t>LR</a:t>
            </a:r>
            <a:r>
              <a:rPr lang="zh-CN" altLang="en-US" sz="1800" b="1" dirty="0" smtClean="0">
                <a:latin typeface="Times New Roman" pitchFamily="18" charset="0"/>
              </a:rPr>
              <a:t>（</a:t>
            </a:r>
            <a:r>
              <a:rPr lang="en-US" altLang="zh-CN" sz="1800" b="1" dirty="0" smtClean="0">
                <a:latin typeface="Times New Roman" pitchFamily="18" charset="0"/>
              </a:rPr>
              <a:t>1</a:t>
            </a:r>
            <a:r>
              <a:rPr lang="zh-CN" altLang="en-US" sz="1800" b="1" dirty="0" smtClean="0">
                <a:latin typeface="Times New Roman" pitchFamily="18" charset="0"/>
              </a:rPr>
              <a:t>）项目［</a:t>
            </a:r>
            <a:r>
              <a:rPr lang="en-US" altLang="zh-CN" sz="1800" b="1" dirty="0" smtClean="0">
                <a:latin typeface="Times New Roman" pitchFamily="18" charset="0"/>
              </a:rPr>
              <a:t>A∷</a:t>
            </a:r>
            <a:r>
              <a:rPr lang="zh-CN" altLang="en-US" sz="1800" b="1" dirty="0" smtClean="0">
                <a:latin typeface="Times New Roman" pitchFamily="18" charset="0"/>
              </a:rPr>
              <a:t>＝</a:t>
            </a:r>
            <a:r>
              <a:rPr lang="en-US" altLang="zh-CN" sz="1800" b="1" dirty="0" smtClean="0">
                <a:latin typeface="Times New Roman" pitchFamily="18" charset="0"/>
              </a:rPr>
              <a:t>α·β,a</a:t>
            </a:r>
            <a:r>
              <a:rPr lang="zh-CN" altLang="en-US" sz="1800" b="1" dirty="0" smtClean="0">
                <a:latin typeface="Times New Roman" pitchFamily="18" charset="0"/>
              </a:rPr>
              <a:t>］对活前缀</a:t>
            </a:r>
            <a:r>
              <a:rPr lang="en-US" altLang="zh-CN" sz="1800" b="1" dirty="0" smtClean="0">
                <a:latin typeface="Times New Roman" pitchFamily="18" charset="0"/>
              </a:rPr>
              <a:t>γ</a:t>
            </a:r>
            <a:r>
              <a:rPr lang="zh-CN" altLang="en-US" sz="1800" b="1" dirty="0" smtClean="0">
                <a:latin typeface="Times New Roman" pitchFamily="18" charset="0"/>
              </a:rPr>
              <a:t>＝</a:t>
            </a:r>
            <a:r>
              <a:rPr lang="en-US" altLang="zh-CN" sz="1800" b="1" dirty="0" smtClean="0">
                <a:latin typeface="Times New Roman" pitchFamily="18" charset="0"/>
              </a:rPr>
              <a:t>δα</a:t>
            </a:r>
            <a:r>
              <a:rPr lang="zh-CN" altLang="en-US" sz="1800" b="1" dirty="0" smtClean="0">
                <a:latin typeface="Times New Roman" pitchFamily="18" charset="0"/>
              </a:rPr>
              <a:t>有效，是指存在规范推导          </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                </a:t>
            </a:r>
            <a:r>
              <a:rPr lang="en-US" altLang="zh-CN" sz="1800" b="1" dirty="0" smtClean="0">
                <a:latin typeface="Times New Roman" pitchFamily="18" charset="0"/>
              </a:rPr>
              <a:t>S </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 *</a:t>
            </a:r>
            <a:r>
              <a:rPr lang="en-US" altLang="zh-CN" sz="1800" b="1" dirty="0" err="1" smtClean="0">
                <a:latin typeface="Times New Roman" pitchFamily="18" charset="0"/>
              </a:rPr>
              <a:t>δAω</a:t>
            </a:r>
            <a:r>
              <a:rPr lang="en-US" altLang="zh-CN" sz="1800" b="1" dirty="0" smtClean="0">
                <a:latin typeface="Times New Roman" pitchFamily="18" charset="0"/>
              </a:rPr>
              <a:t> </a:t>
            </a:r>
            <a:r>
              <a:rPr lang="en-US" altLang="zh-CN" sz="1800" b="1" dirty="0" smtClean="0">
                <a:latin typeface="Times New Roman" pitchFamily="18" charset="0"/>
                <a:sym typeface="Symbol" pitchFamily="18" charset="2"/>
              </a:rPr>
              <a:t></a:t>
            </a:r>
            <a:r>
              <a:rPr lang="en-US" altLang="zh-CN" sz="1800" b="1" dirty="0" smtClean="0">
                <a:latin typeface="Times New Roman" pitchFamily="18" charset="0"/>
              </a:rPr>
              <a:t>δαβω(</a:t>
            </a:r>
            <a:r>
              <a:rPr lang="zh-CN" altLang="en-US" sz="1800" b="1" dirty="0" smtClean="0">
                <a:latin typeface="Times New Roman" pitchFamily="18" charset="0"/>
              </a:rPr>
              <a:t>显然</a:t>
            </a:r>
            <a:r>
              <a:rPr lang="en-US" altLang="zh-CN" sz="1800" b="1" dirty="0" smtClean="0">
                <a:latin typeface="Times New Roman" pitchFamily="18" charset="0"/>
              </a:rPr>
              <a:t>δαβ</a:t>
            </a:r>
            <a:r>
              <a:rPr lang="zh-CN" altLang="en-US" sz="1800" b="1" dirty="0" smtClean="0">
                <a:latin typeface="Times New Roman" pitchFamily="18" charset="0"/>
              </a:rPr>
              <a:t>是可归约活前缀）</a:t>
            </a:r>
          </a:p>
          <a:p>
            <a:pPr algn="just" eaLnBrk="1" hangingPunct="1">
              <a:lnSpc>
                <a:spcPct val="90000"/>
              </a:lnSpc>
              <a:spcBef>
                <a:spcPct val="0"/>
              </a:spcBef>
              <a:buFont typeface="Wingdings" pitchFamily="2" charset="2"/>
              <a:buNone/>
            </a:pPr>
            <a:r>
              <a:rPr lang="zh-CN" altLang="en-US" sz="1800" b="1" dirty="0" smtClean="0">
                <a:latin typeface="Times New Roman" pitchFamily="18" charset="0"/>
              </a:rPr>
              <a:t>其中满足下列条件：</a:t>
            </a:r>
          </a:p>
          <a:p>
            <a:pPr algn="just" eaLnBrk="1" hangingPunct="1">
              <a:lnSpc>
                <a:spcPct val="90000"/>
              </a:lnSpc>
              <a:spcBef>
                <a:spcPct val="0"/>
              </a:spcBef>
              <a:buFont typeface="Wingdings" pitchFamily="2" charset="2"/>
              <a:buNone/>
            </a:pPr>
            <a:r>
              <a:rPr lang="zh-CN" altLang="en-US" sz="1800" b="1" dirty="0" smtClean="0">
                <a:solidFill>
                  <a:schemeClr val="hlink"/>
                </a:solidFill>
                <a:latin typeface="Times New Roman" pitchFamily="18" charset="0"/>
              </a:rPr>
              <a:t>           </a:t>
            </a:r>
            <a:r>
              <a:rPr lang="zh-CN" altLang="en-US" sz="1800" b="1" dirty="0" smtClean="0">
                <a:solidFill>
                  <a:srgbClr val="FF0066"/>
                </a:solidFill>
                <a:latin typeface="Times New Roman" pitchFamily="18" charset="0"/>
              </a:rPr>
              <a:t>① </a:t>
            </a:r>
            <a:r>
              <a:rPr lang="zh-CN" altLang="en-US" sz="1800" b="1" dirty="0" smtClean="0">
                <a:latin typeface="Times New Roman" pitchFamily="18" charset="0"/>
              </a:rPr>
              <a:t>当</a:t>
            </a:r>
            <a:r>
              <a:rPr lang="en-US" altLang="zh-CN" sz="1800" b="1" dirty="0" err="1" smtClean="0">
                <a:latin typeface="Times New Roman" pitchFamily="18" charset="0"/>
              </a:rPr>
              <a:t>ω≠ε</a:t>
            </a:r>
            <a:r>
              <a:rPr lang="zh-CN" altLang="en-US" sz="1800" b="1" dirty="0" smtClean="0">
                <a:latin typeface="Times New Roman" pitchFamily="18" charset="0"/>
              </a:rPr>
              <a:t>时，</a:t>
            </a:r>
            <a:r>
              <a:rPr lang="en-US" altLang="zh-CN" sz="1800" b="1" dirty="0" smtClean="0">
                <a:latin typeface="Times New Roman" pitchFamily="18" charset="0"/>
              </a:rPr>
              <a:t>a</a:t>
            </a:r>
            <a:r>
              <a:rPr lang="zh-CN" altLang="en-US" sz="1800" b="1" dirty="0" smtClean="0">
                <a:latin typeface="Times New Roman" pitchFamily="18" charset="0"/>
              </a:rPr>
              <a:t>是</a:t>
            </a:r>
            <a:r>
              <a:rPr lang="en-US" altLang="zh-CN" sz="1800" b="1" dirty="0" smtClean="0">
                <a:latin typeface="Times New Roman" pitchFamily="18" charset="0"/>
              </a:rPr>
              <a:t>ω</a:t>
            </a:r>
            <a:r>
              <a:rPr lang="zh-CN" altLang="en-US" sz="1800" b="1" dirty="0" smtClean="0">
                <a:latin typeface="Times New Roman" pitchFamily="18" charset="0"/>
              </a:rPr>
              <a:t>首符号；   </a:t>
            </a:r>
            <a:r>
              <a:rPr lang="zh-CN" altLang="en-US" sz="1800" b="1" dirty="0" smtClean="0">
                <a:solidFill>
                  <a:srgbClr val="FF0066"/>
                </a:solidFill>
                <a:latin typeface="Times New Roman" pitchFamily="18" charset="0"/>
              </a:rPr>
              <a:t>②</a:t>
            </a:r>
            <a:r>
              <a:rPr lang="zh-CN" altLang="en-US" sz="1800" b="1" dirty="0" smtClean="0">
                <a:latin typeface="Times New Roman" pitchFamily="18" charset="0"/>
              </a:rPr>
              <a:t>当</a:t>
            </a:r>
            <a:r>
              <a:rPr lang="en-US" altLang="zh-CN" sz="1800" b="1" dirty="0" smtClean="0">
                <a:latin typeface="Times New Roman" pitchFamily="18" charset="0"/>
              </a:rPr>
              <a:t>ω</a:t>
            </a:r>
            <a:r>
              <a:rPr lang="zh-CN" altLang="en-US" sz="1800" b="1" dirty="0" smtClean="0">
                <a:latin typeface="Times New Roman" pitchFamily="18" charset="0"/>
              </a:rPr>
              <a:t>＝</a:t>
            </a:r>
            <a:r>
              <a:rPr lang="en-US" altLang="zh-CN" sz="1800" b="1" dirty="0" smtClean="0">
                <a:latin typeface="Times New Roman" pitchFamily="18" charset="0"/>
              </a:rPr>
              <a:t>ε</a:t>
            </a:r>
            <a:r>
              <a:rPr lang="zh-CN" altLang="en-US" sz="1800" b="1" dirty="0" smtClean="0">
                <a:latin typeface="Times New Roman" pitchFamily="18" charset="0"/>
              </a:rPr>
              <a:t>时，</a:t>
            </a:r>
            <a:r>
              <a:rPr lang="en-US" altLang="zh-CN" sz="1800" b="1" dirty="0" smtClean="0">
                <a:latin typeface="Times New Roman" pitchFamily="18" charset="0"/>
              </a:rPr>
              <a:t>a</a:t>
            </a:r>
            <a:r>
              <a:rPr lang="zh-CN" altLang="en-US" sz="1800" b="1" dirty="0" smtClean="0">
                <a:latin typeface="Times New Roman" pitchFamily="18" charset="0"/>
              </a:rPr>
              <a:t>＝＃。</a:t>
            </a:r>
          </a:p>
        </p:txBody>
      </p:sp>
      <p:sp>
        <p:nvSpPr>
          <p:cNvPr id="752645" name="AutoShape 5"/>
          <p:cNvSpPr>
            <a:spLocks noChangeArrowheads="1"/>
          </p:cNvSpPr>
          <p:nvPr/>
        </p:nvSpPr>
        <p:spPr bwMode="auto">
          <a:xfrm>
            <a:off x="152400" y="838200"/>
            <a:ext cx="8686800" cy="58674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52646" name="AutoShape 6"/>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5.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grpSp>
        <p:nvGrpSpPr>
          <p:cNvPr id="2" name="Group 7"/>
          <p:cNvGrpSpPr>
            <a:grpSpLocks/>
          </p:cNvGrpSpPr>
          <p:nvPr/>
        </p:nvGrpSpPr>
        <p:grpSpPr bwMode="auto">
          <a:xfrm>
            <a:off x="8229600" y="152400"/>
            <a:ext cx="717550" cy="881063"/>
            <a:chOff x="2272" y="2026"/>
            <a:chExt cx="740" cy="987"/>
          </a:xfrm>
        </p:grpSpPr>
        <p:pic>
          <p:nvPicPr>
            <p:cNvPr id="101385"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6"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1600" y="3505200"/>
            <a:ext cx="5791200" cy="2342362"/>
          </a:xfrm>
          <a:prstGeom prst="rect">
            <a:avLst/>
          </a:prstGeom>
        </p:spPr>
      </p:pic>
      <p:sp>
        <p:nvSpPr>
          <p:cNvPr id="4" name="矩形 3"/>
          <p:cNvSpPr/>
          <p:nvPr/>
        </p:nvSpPr>
        <p:spPr>
          <a:xfrm>
            <a:off x="138579" y="5881733"/>
            <a:ext cx="4114800" cy="769441"/>
          </a:xfrm>
          <a:prstGeom prst="rect">
            <a:avLst/>
          </a:prstGeom>
        </p:spPr>
        <p:txBody>
          <a:bodyPr wrap="square">
            <a:spAutoFit/>
          </a:bodyPr>
          <a:lstStyle/>
          <a:p>
            <a:r>
              <a:rPr lang="zh-CN" altLang="en-US" sz="2000" dirty="0" smtClean="0">
                <a:latin typeface="Times New Roman" pitchFamily="18" charset="0"/>
              </a:rPr>
              <a:t>ＬＲ</a:t>
            </a:r>
            <a:r>
              <a:rPr lang="zh-CN" altLang="en-US" sz="2000" dirty="0">
                <a:latin typeface="Times New Roman" pitchFamily="18" charset="0"/>
              </a:rPr>
              <a:t>（１）项目［Ｂ∷＝Ｄ</a:t>
            </a:r>
            <a:r>
              <a:rPr lang="en-US" altLang="zh-CN" sz="2000" dirty="0">
                <a:latin typeface="Times New Roman" pitchFamily="18" charset="0"/>
              </a:rPr>
              <a:t>·</a:t>
            </a:r>
            <a:r>
              <a:rPr lang="en-US" altLang="zh-CN" sz="2000" dirty="0" err="1">
                <a:latin typeface="Times New Roman" pitchFamily="18" charset="0"/>
              </a:rPr>
              <a:t>b,a</a:t>
            </a:r>
            <a:r>
              <a:rPr lang="zh-CN" altLang="en-US" sz="2000" dirty="0" smtClean="0">
                <a:latin typeface="Times New Roman" pitchFamily="18" charset="0"/>
              </a:rPr>
              <a:t>］</a:t>
            </a:r>
            <a:endParaRPr lang="en-US" altLang="zh-CN" sz="2000" dirty="0" smtClean="0">
              <a:latin typeface="Times New Roman" pitchFamily="18" charset="0"/>
            </a:endParaRPr>
          </a:p>
          <a:p>
            <a:r>
              <a:rPr lang="zh-CN" altLang="en-US" sz="2000" dirty="0" smtClean="0">
                <a:latin typeface="Times New Roman" pitchFamily="18" charset="0"/>
              </a:rPr>
              <a:t>对</a:t>
            </a:r>
            <a:r>
              <a:rPr lang="zh-CN" altLang="en-US" sz="2000" dirty="0">
                <a:latin typeface="Times New Roman" pitchFamily="18" charset="0"/>
              </a:rPr>
              <a:t>活前缀</a:t>
            </a:r>
            <a:r>
              <a:rPr lang="en-US" altLang="zh-CN" sz="2000" dirty="0">
                <a:latin typeface="Times New Roman" pitchFamily="18" charset="0"/>
              </a:rPr>
              <a:t>γ</a:t>
            </a:r>
            <a:r>
              <a:rPr lang="zh-CN" altLang="en-US" sz="2000" dirty="0">
                <a:latin typeface="Times New Roman" pitchFamily="18" charset="0"/>
              </a:rPr>
              <a:t>＝</a:t>
            </a:r>
            <a:r>
              <a:rPr lang="en-US" altLang="zh-CN" sz="2000" dirty="0" err="1">
                <a:latin typeface="Times New Roman" pitchFamily="18" charset="0"/>
              </a:rPr>
              <a:t>CbD</a:t>
            </a:r>
            <a:r>
              <a:rPr lang="zh-CN" altLang="en-US" sz="2000" dirty="0">
                <a:latin typeface="Times New Roman" pitchFamily="18" charset="0"/>
              </a:rPr>
              <a:t>有效</a:t>
            </a:r>
            <a:endParaRPr lang="zh-CN" altLang="en-US" sz="2000" dirty="0"/>
          </a:p>
        </p:txBody>
      </p:sp>
      <p:sp>
        <p:nvSpPr>
          <p:cNvPr id="5" name="矩形 4"/>
          <p:cNvSpPr/>
          <p:nvPr/>
        </p:nvSpPr>
        <p:spPr>
          <a:xfrm>
            <a:off x="4100979" y="5983069"/>
            <a:ext cx="4814421" cy="646331"/>
          </a:xfrm>
          <a:prstGeom prst="rect">
            <a:avLst/>
          </a:prstGeom>
        </p:spPr>
        <p:txBody>
          <a:bodyPr wrap="square">
            <a:spAutoFit/>
          </a:bodyPr>
          <a:lstStyle/>
          <a:p>
            <a:pPr algn="just" eaLnBrk="1" hangingPunct="1">
              <a:lnSpc>
                <a:spcPct val="90000"/>
              </a:lnSpc>
            </a:pPr>
            <a:r>
              <a:rPr lang="zh-CN" altLang="en-US" sz="2000" dirty="0">
                <a:latin typeface="Times New Roman" pitchFamily="18" charset="0"/>
              </a:rPr>
              <a:t>ＬＲ（１）</a:t>
            </a:r>
            <a:r>
              <a:rPr lang="zh-CN" altLang="en-US" sz="2000" dirty="0" smtClean="0">
                <a:latin typeface="Times New Roman" pitchFamily="18" charset="0"/>
              </a:rPr>
              <a:t>项目［</a:t>
            </a:r>
            <a:r>
              <a:rPr lang="zh-CN" altLang="en-US" sz="2000" dirty="0">
                <a:latin typeface="Times New Roman" pitchFamily="18" charset="0"/>
              </a:rPr>
              <a:t>Ｄ∷＝</a:t>
            </a:r>
            <a:r>
              <a:rPr lang="en-US" altLang="zh-CN" sz="2000" dirty="0" err="1">
                <a:latin typeface="Times New Roman" pitchFamily="18" charset="0"/>
              </a:rPr>
              <a:t>a·,b</a:t>
            </a:r>
            <a:r>
              <a:rPr lang="zh-CN" altLang="en-US" sz="2000" dirty="0">
                <a:latin typeface="Times New Roman" pitchFamily="18" charset="0"/>
              </a:rPr>
              <a:t>］对活前缀</a:t>
            </a:r>
            <a:r>
              <a:rPr lang="en-US" altLang="zh-CN" sz="2000" dirty="0">
                <a:latin typeface="Times New Roman" pitchFamily="18" charset="0"/>
              </a:rPr>
              <a:t>γ</a:t>
            </a:r>
            <a:r>
              <a:rPr lang="zh-CN" altLang="en-US" sz="2000" dirty="0">
                <a:latin typeface="Times New Roman" pitchFamily="18" charset="0"/>
              </a:rPr>
              <a:t>＝</a:t>
            </a:r>
            <a:r>
              <a:rPr lang="en-US" altLang="zh-CN" sz="2000" dirty="0" err="1">
                <a:latin typeface="Times New Roman" pitchFamily="18" charset="0"/>
              </a:rPr>
              <a:t>Cba</a:t>
            </a:r>
            <a:r>
              <a:rPr lang="zh-CN" altLang="en-US" sz="2000" dirty="0">
                <a:latin typeface="Times New Roman" pitchFamily="18" charset="0"/>
              </a:rPr>
              <a:t>有效，应将栈顶符号</a:t>
            </a:r>
            <a:r>
              <a:rPr lang="en-US" altLang="zh-CN" sz="2000" dirty="0">
                <a:latin typeface="Times New Roman" pitchFamily="18" charset="0"/>
              </a:rPr>
              <a:t>a</a:t>
            </a:r>
            <a:r>
              <a:rPr lang="zh-CN" altLang="en-US" sz="2000" dirty="0">
                <a:latin typeface="Times New Roman" pitchFamily="18" charset="0"/>
              </a:rPr>
              <a:t>归约为Ｄ</a:t>
            </a:r>
            <a:endParaRPr lang="zh-CN" altLang="en-US" sz="2000" dirty="0"/>
          </a:p>
        </p:txBody>
      </p:sp>
    </p:spTree>
    <p:extLst>
      <p:ext uri="{BB962C8B-B14F-4D97-AF65-F5344CB8AC3E}">
        <p14:creationId xmlns:p14="http://schemas.microsoft.com/office/powerpoint/2010/main" val="3205192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53BADB4A-1CFF-4F5E-B505-E48F0E5A1ABF}" type="slidenum">
              <a:rPr lang="en-US" altLang="zh-CN"/>
              <a:pPr>
                <a:defRPr/>
              </a:pPr>
              <a:t>103</a:t>
            </a:fld>
            <a:endParaRPr lang="en-US" altLang="zh-CN"/>
          </a:p>
        </p:txBody>
      </p:sp>
      <p:sp>
        <p:nvSpPr>
          <p:cNvPr id="102403" name="Rectangle 2"/>
          <p:cNvSpPr>
            <a:spLocks noGrp="1" noChangeArrowheads="1"/>
          </p:cNvSpPr>
          <p:nvPr>
            <p:ph type="body" idx="1"/>
          </p:nvPr>
        </p:nvSpPr>
        <p:spPr>
          <a:xfrm>
            <a:off x="228600" y="1905000"/>
            <a:ext cx="8610600" cy="5111750"/>
          </a:xfrm>
        </p:spPr>
        <p:txBody>
          <a:bodyPr/>
          <a:lstStyle/>
          <a:p>
            <a:pPr eaLnBrk="1" hangingPunct="1">
              <a:lnSpc>
                <a:spcPct val="80000"/>
              </a:lnSpc>
              <a:buFont typeface="Wingdings" pitchFamily="2" charset="2"/>
              <a:buNone/>
            </a:pPr>
            <a:r>
              <a:rPr lang="en-US" altLang="zh-CN" sz="2000" b="1" dirty="0" smtClean="0">
                <a:solidFill>
                  <a:schemeClr val="hlink"/>
                </a:solidFill>
                <a:latin typeface="Times New Roman" pitchFamily="18" charset="0"/>
              </a:rPr>
              <a:t>2</a:t>
            </a:r>
            <a:r>
              <a:rPr lang="zh-CN" altLang="en-US" sz="2000" b="1" dirty="0" smtClean="0">
                <a:solidFill>
                  <a:schemeClr val="hlink"/>
                </a:solidFill>
                <a:latin typeface="Times New Roman" pitchFamily="18" charset="0"/>
              </a:rPr>
              <a:t>）</a:t>
            </a:r>
            <a:r>
              <a:rPr lang="en-US" altLang="zh-CN" sz="2000" b="1" dirty="0" smtClean="0">
                <a:latin typeface="Times New Roman" pitchFamily="18" charset="0"/>
              </a:rPr>
              <a:t>LR</a:t>
            </a:r>
            <a:r>
              <a:rPr lang="zh-CN" altLang="en-US" sz="2000" b="1" dirty="0" smtClean="0">
                <a:latin typeface="Times New Roman" pitchFamily="18" charset="0"/>
              </a:rPr>
              <a:t>（</a:t>
            </a:r>
            <a:r>
              <a:rPr lang="en-US" altLang="zh-CN" sz="2000" b="1" dirty="0" smtClean="0">
                <a:latin typeface="Times New Roman" pitchFamily="18" charset="0"/>
              </a:rPr>
              <a:t>1</a:t>
            </a:r>
            <a:r>
              <a:rPr lang="zh-CN" altLang="en-US" sz="2000" b="1" dirty="0" smtClean="0">
                <a:latin typeface="Times New Roman" pitchFamily="18" charset="0"/>
              </a:rPr>
              <a:t>）项目集规范族的构造</a:t>
            </a:r>
            <a:r>
              <a:rPr lang="zh-CN" altLang="en-US" sz="1800" dirty="0" smtClean="0">
                <a:latin typeface="Times New Roman" pitchFamily="18" charset="0"/>
              </a:rPr>
              <a:t> </a:t>
            </a:r>
          </a:p>
          <a:p>
            <a:pPr algn="just" eaLnBrk="1" hangingPunct="1">
              <a:lnSpc>
                <a:spcPct val="80000"/>
              </a:lnSpc>
              <a:buFont typeface="Wingdings" pitchFamily="2" charset="2"/>
              <a:buNone/>
            </a:pPr>
            <a:endParaRPr lang="zh-CN" altLang="en-US" sz="1800" dirty="0" smtClean="0">
              <a:latin typeface="Times New Roman" pitchFamily="18" charset="0"/>
            </a:endParaRPr>
          </a:p>
          <a:p>
            <a:pPr algn="just" eaLnBrk="1" hangingPunct="1">
              <a:lnSpc>
                <a:spcPct val="80000"/>
              </a:lnSpc>
              <a:buFont typeface="Wingdings" pitchFamily="2" charset="2"/>
              <a:buNone/>
            </a:pPr>
            <a:r>
              <a:rPr lang="zh-CN" altLang="en-US" sz="1800" b="1" dirty="0" smtClean="0">
                <a:latin typeface="Times New Roman" pitchFamily="18" charset="0"/>
              </a:rPr>
              <a:t>构造有效的ＬＲ（１）项目集规范族的办法本质上和构造ＬＲ（０）</a:t>
            </a:r>
          </a:p>
          <a:p>
            <a:pPr algn="just" eaLnBrk="1" hangingPunct="1">
              <a:lnSpc>
                <a:spcPct val="80000"/>
              </a:lnSpc>
              <a:buFont typeface="Wingdings" pitchFamily="2" charset="2"/>
              <a:buNone/>
            </a:pPr>
            <a:r>
              <a:rPr lang="zh-CN" altLang="en-US" sz="1800" b="1" dirty="0" smtClean="0">
                <a:latin typeface="Times New Roman" pitchFamily="18" charset="0"/>
              </a:rPr>
              <a:t>项目集规范族的办法是一样的。我们也需要两个函数</a:t>
            </a:r>
            <a:r>
              <a:rPr lang="en-US" altLang="zh-CN" sz="1800" b="1" dirty="0" smtClean="0">
                <a:latin typeface="Times New Roman" pitchFamily="18" charset="0"/>
              </a:rPr>
              <a:t>CLOSURE</a:t>
            </a:r>
            <a:r>
              <a:rPr lang="zh-CN" altLang="en-US" sz="1800" b="1" dirty="0" smtClean="0">
                <a:latin typeface="Times New Roman" pitchFamily="18" charset="0"/>
              </a:rPr>
              <a:t>和</a:t>
            </a:r>
            <a:r>
              <a:rPr lang="en-US" altLang="zh-CN" sz="1800" b="1" dirty="0" smtClean="0">
                <a:latin typeface="Times New Roman" pitchFamily="18" charset="0"/>
              </a:rPr>
              <a:t>GO</a:t>
            </a:r>
            <a:r>
              <a:rPr lang="zh-CN" altLang="en-US" sz="1800" b="1" dirty="0" smtClean="0">
                <a:latin typeface="Times New Roman" pitchFamily="18" charset="0"/>
              </a:rPr>
              <a:t>。</a:t>
            </a:r>
          </a:p>
          <a:p>
            <a:pPr algn="just" eaLnBrk="1" hangingPunct="1">
              <a:lnSpc>
                <a:spcPct val="80000"/>
              </a:lnSpc>
              <a:buFont typeface="Wingdings" pitchFamily="2" charset="2"/>
              <a:buNone/>
            </a:pPr>
            <a:r>
              <a:rPr lang="zh-CN" altLang="en-US" sz="1800" b="1" dirty="0" smtClean="0">
                <a:latin typeface="Times New Roman" pitchFamily="18" charset="0"/>
              </a:rPr>
              <a:t>假定Ｉ是一个项目集，它的闭包</a:t>
            </a:r>
            <a:r>
              <a:rPr lang="en-US" altLang="zh-CN" sz="1800" b="1" dirty="0" smtClean="0">
                <a:latin typeface="Times New Roman" pitchFamily="18" charset="0"/>
              </a:rPr>
              <a:t>CLOSURE</a:t>
            </a:r>
            <a:r>
              <a:rPr lang="zh-CN" altLang="en-US" sz="1800" b="1" dirty="0" smtClean="0">
                <a:latin typeface="Times New Roman" pitchFamily="18" charset="0"/>
              </a:rPr>
              <a:t>（</a:t>
            </a:r>
            <a:r>
              <a:rPr lang="en-US" altLang="zh-CN" sz="1800" b="1" dirty="0" smtClean="0">
                <a:latin typeface="Times New Roman" pitchFamily="18" charset="0"/>
              </a:rPr>
              <a:t>I</a:t>
            </a:r>
            <a:r>
              <a:rPr lang="zh-CN" altLang="en-US" sz="1800" b="1" dirty="0" smtClean="0">
                <a:latin typeface="Times New Roman" pitchFamily="18" charset="0"/>
              </a:rPr>
              <a:t>）可按下述方式构造：</a:t>
            </a:r>
          </a:p>
          <a:p>
            <a:pPr algn="just" eaLnBrk="1" hangingPunct="1">
              <a:lnSpc>
                <a:spcPct val="80000"/>
              </a:lnSpc>
              <a:buFont typeface="Wingdings" pitchFamily="2" charset="2"/>
              <a:buNone/>
            </a:pPr>
            <a:r>
              <a:rPr lang="zh-CN" altLang="en-US" sz="1800" b="1" dirty="0" smtClean="0">
                <a:latin typeface="Times New Roman" pitchFamily="18" charset="0"/>
              </a:rPr>
              <a:t></a:t>
            </a:r>
          </a:p>
          <a:p>
            <a:pPr algn="just" eaLnBrk="1" hangingPunct="1">
              <a:lnSpc>
                <a:spcPct val="80000"/>
              </a:lnSpc>
              <a:buFont typeface="Wingdings" pitchFamily="2" charset="2"/>
              <a:buNone/>
            </a:pPr>
            <a:r>
              <a:rPr lang="zh-CN" altLang="en-US" sz="1800" b="1" dirty="0" smtClean="0">
                <a:solidFill>
                  <a:srgbClr val="FF0066"/>
                </a:solidFill>
                <a:latin typeface="Times New Roman" pitchFamily="18" charset="0"/>
              </a:rPr>
              <a:t>①</a:t>
            </a:r>
            <a:r>
              <a:rPr lang="zh-CN" altLang="en-US" sz="1800" b="1" dirty="0" smtClean="0">
                <a:latin typeface="Times New Roman" pitchFamily="18" charset="0"/>
              </a:rPr>
              <a:t> Ｉ的任何项目都属于</a:t>
            </a:r>
            <a:r>
              <a:rPr lang="en-US" altLang="zh-CN" sz="1800" b="1" dirty="0" smtClean="0">
                <a:latin typeface="Times New Roman" pitchFamily="18" charset="0"/>
              </a:rPr>
              <a:t>CLOSURE</a:t>
            </a:r>
            <a:r>
              <a:rPr lang="zh-CN" altLang="en-US" sz="1800" b="1" dirty="0" smtClean="0">
                <a:latin typeface="Times New Roman" pitchFamily="18" charset="0"/>
              </a:rPr>
              <a:t>（</a:t>
            </a:r>
            <a:r>
              <a:rPr lang="en-US" altLang="zh-CN" sz="1800" b="1" dirty="0" smtClean="0">
                <a:latin typeface="Times New Roman" pitchFamily="18" charset="0"/>
              </a:rPr>
              <a:t>I</a:t>
            </a:r>
            <a:r>
              <a:rPr lang="zh-CN" altLang="en-US" sz="1800" b="1" dirty="0" smtClean="0">
                <a:latin typeface="Times New Roman" pitchFamily="18" charset="0"/>
              </a:rPr>
              <a:t>）；</a:t>
            </a:r>
          </a:p>
          <a:p>
            <a:pPr algn="just" eaLnBrk="1" hangingPunct="1">
              <a:lnSpc>
                <a:spcPct val="80000"/>
              </a:lnSpc>
              <a:buFont typeface="Wingdings" pitchFamily="2" charset="2"/>
              <a:buNone/>
            </a:pPr>
            <a:endParaRPr lang="zh-CN" altLang="en-US" sz="1800" b="1" dirty="0" smtClean="0">
              <a:latin typeface="Times New Roman" pitchFamily="18" charset="0"/>
              <a:cs typeface="Courier New" pitchFamily="49" charset="0"/>
            </a:endParaRPr>
          </a:p>
          <a:p>
            <a:pPr algn="just" eaLnBrk="1" hangingPunct="1">
              <a:lnSpc>
                <a:spcPct val="80000"/>
              </a:lnSpc>
              <a:buFont typeface="Wingdings" pitchFamily="2" charset="2"/>
              <a:buNone/>
            </a:pPr>
            <a:r>
              <a:rPr lang="zh-CN" altLang="en-US" sz="1800" b="1" dirty="0" smtClean="0">
                <a:solidFill>
                  <a:srgbClr val="FF0066"/>
                </a:solidFill>
                <a:latin typeface="Times New Roman" pitchFamily="18" charset="0"/>
                <a:cs typeface="Courier New" pitchFamily="49" charset="0"/>
              </a:rPr>
              <a:t>②</a:t>
            </a:r>
            <a:r>
              <a:rPr lang="zh-CN" altLang="en-US" sz="1800" b="1" dirty="0" smtClean="0">
                <a:latin typeface="Times New Roman" pitchFamily="18" charset="0"/>
                <a:cs typeface="Courier New" pitchFamily="49" charset="0"/>
              </a:rPr>
              <a:t> 若项目［Ａ∷＝ </a:t>
            </a:r>
            <a:r>
              <a:rPr lang="en-US" altLang="zh-CN" sz="1800" b="1" dirty="0" smtClean="0">
                <a:latin typeface="Times New Roman" pitchFamily="18" charset="0"/>
                <a:cs typeface="Courier New" pitchFamily="49" charset="0"/>
              </a:rPr>
              <a:t>α·</a:t>
            </a:r>
            <a:r>
              <a:rPr lang="zh-CN" altLang="en-US" sz="1800" b="1" dirty="0" smtClean="0">
                <a:latin typeface="Times New Roman" pitchFamily="18" charset="0"/>
                <a:cs typeface="Courier New" pitchFamily="49" charset="0"/>
              </a:rPr>
              <a:t>Ｂ</a:t>
            </a:r>
            <a:r>
              <a:rPr lang="en-US" altLang="zh-CN" sz="1800" b="1" dirty="0" smtClean="0">
                <a:latin typeface="Times New Roman" pitchFamily="18" charset="0"/>
                <a:cs typeface="Courier New" pitchFamily="49" charset="0"/>
              </a:rPr>
              <a:t>β,a</a:t>
            </a:r>
            <a:r>
              <a:rPr lang="zh-CN" altLang="en-US" sz="1800" b="1" dirty="0" smtClean="0">
                <a:latin typeface="Times New Roman" pitchFamily="18" charset="0"/>
                <a:cs typeface="Courier New" pitchFamily="49" charset="0"/>
              </a:rPr>
              <a:t>］属于</a:t>
            </a:r>
            <a:r>
              <a:rPr lang="en-US" altLang="zh-CN" sz="1800" b="1" dirty="0" smtClean="0">
                <a:latin typeface="Times New Roman" pitchFamily="18" charset="0"/>
                <a:cs typeface="Courier New" pitchFamily="49" charset="0"/>
              </a:rPr>
              <a:t>CLOSURE</a:t>
            </a:r>
            <a:r>
              <a:rPr lang="zh-CN" altLang="en-US" sz="1800" b="1" dirty="0" smtClean="0">
                <a:latin typeface="Times New Roman" pitchFamily="18" charset="0"/>
              </a:rPr>
              <a:t>（</a:t>
            </a:r>
            <a:r>
              <a:rPr lang="en-US" altLang="zh-CN" sz="1800" b="1" dirty="0" smtClean="0">
                <a:latin typeface="Times New Roman" pitchFamily="18" charset="0"/>
              </a:rPr>
              <a:t>I</a:t>
            </a:r>
            <a:r>
              <a:rPr lang="zh-CN" altLang="en-US" sz="1800" b="1" dirty="0" smtClean="0">
                <a:latin typeface="Times New Roman" pitchFamily="18" charset="0"/>
              </a:rPr>
              <a:t>）</a:t>
            </a:r>
            <a:r>
              <a:rPr lang="zh-CN" altLang="en-US" sz="1800" b="1" dirty="0" smtClean="0">
                <a:latin typeface="Times New Roman" pitchFamily="18" charset="0"/>
                <a:cs typeface="Courier New" pitchFamily="49" charset="0"/>
              </a:rPr>
              <a:t>，</a:t>
            </a:r>
            <a:r>
              <a:rPr lang="zh-CN" altLang="en-US" sz="1800" b="1" dirty="0" smtClean="0">
                <a:latin typeface="Times New Roman" pitchFamily="18" charset="0"/>
              </a:rPr>
              <a:t>并对活前缀</a:t>
            </a:r>
            <a:r>
              <a:rPr lang="en-US" altLang="zh-CN" sz="1800" b="1" dirty="0" smtClean="0">
                <a:latin typeface="Times New Roman" pitchFamily="18" charset="0"/>
              </a:rPr>
              <a:t>γ</a:t>
            </a:r>
            <a:r>
              <a:rPr lang="zh-CN" altLang="en-US" sz="1800" b="1" dirty="0" smtClean="0">
                <a:latin typeface="Times New Roman" pitchFamily="18" charset="0"/>
              </a:rPr>
              <a:t>＝ </a:t>
            </a:r>
            <a:r>
              <a:rPr lang="en-US" altLang="zh-CN" sz="1800" b="1" dirty="0" smtClean="0">
                <a:latin typeface="Times New Roman" pitchFamily="18" charset="0"/>
              </a:rPr>
              <a:t>δα</a:t>
            </a:r>
          </a:p>
          <a:p>
            <a:pPr algn="just" eaLnBrk="1" hangingPunct="1">
              <a:lnSpc>
                <a:spcPct val="80000"/>
              </a:lnSpc>
              <a:buFont typeface="Wingdings" pitchFamily="2" charset="2"/>
              <a:buNone/>
            </a:pPr>
            <a:r>
              <a:rPr lang="en-US" altLang="zh-CN" sz="1800" b="1" dirty="0" smtClean="0">
                <a:latin typeface="Times New Roman" pitchFamily="18" charset="0"/>
              </a:rPr>
              <a:t>   </a:t>
            </a:r>
            <a:r>
              <a:rPr lang="zh-CN" altLang="en-US" sz="1800" b="1" dirty="0" smtClean="0">
                <a:latin typeface="Times New Roman" pitchFamily="18" charset="0"/>
              </a:rPr>
              <a:t>有效，若有</a:t>
            </a:r>
            <a:r>
              <a:rPr lang="zh-CN" altLang="en-US" sz="1800" b="1" dirty="0" smtClean="0">
                <a:latin typeface="Times New Roman" pitchFamily="18" charset="0"/>
                <a:cs typeface="Courier New" pitchFamily="49" charset="0"/>
              </a:rPr>
              <a:t>Ｂ∷＝</a:t>
            </a:r>
            <a:r>
              <a:rPr lang="en-US" altLang="zh-CN" sz="1800" b="1" dirty="0" smtClean="0">
                <a:latin typeface="Times New Roman" pitchFamily="18" charset="0"/>
                <a:cs typeface="Courier New" pitchFamily="49" charset="0"/>
              </a:rPr>
              <a:t>η</a:t>
            </a:r>
            <a:r>
              <a:rPr lang="zh-CN" altLang="en-US" sz="1800" b="1" dirty="0" smtClean="0">
                <a:latin typeface="Times New Roman" pitchFamily="18" charset="0"/>
                <a:cs typeface="Courier New" pitchFamily="49" charset="0"/>
              </a:rPr>
              <a:t>规则，那么对</a:t>
            </a:r>
            <a:r>
              <a:rPr lang="en-US" altLang="zh-CN" sz="1800" b="1" dirty="0" smtClean="0">
                <a:solidFill>
                  <a:srgbClr val="FF0000"/>
                </a:solidFill>
                <a:latin typeface="Times New Roman" pitchFamily="18" charset="0"/>
                <a:cs typeface="Courier New" pitchFamily="49" charset="0"/>
              </a:rPr>
              <a:t>FIRST</a:t>
            </a:r>
            <a:r>
              <a:rPr lang="zh-CN" altLang="en-US" sz="1800" b="1" dirty="0" smtClean="0">
                <a:solidFill>
                  <a:srgbClr val="FF0000"/>
                </a:solidFill>
                <a:latin typeface="Times New Roman" pitchFamily="18" charset="0"/>
                <a:cs typeface="Courier New" pitchFamily="49" charset="0"/>
              </a:rPr>
              <a:t>（</a:t>
            </a:r>
            <a:r>
              <a:rPr lang="en-US" altLang="zh-CN" sz="1800" b="1" dirty="0" smtClean="0">
                <a:solidFill>
                  <a:srgbClr val="FF0000"/>
                </a:solidFill>
                <a:latin typeface="Times New Roman" pitchFamily="18" charset="0"/>
                <a:cs typeface="Courier New" pitchFamily="49" charset="0"/>
              </a:rPr>
              <a:t>βa</a:t>
            </a:r>
            <a:r>
              <a:rPr lang="zh-CN" altLang="en-US" sz="1800" b="1" dirty="0" smtClean="0">
                <a:solidFill>
                  <a:srgbClr val="FF0000"/>
                </a:solidFill>
                <a:latin typeface="Times New Roman" pitchFamily="18" charset="0"/>
                <a:cs typeface="Courier New" pitchFamily="49" charset="0"/>
              </a:rPr>
              <a:t>）中每个终结符</a:t>
            </a:r>
            <a:r>
              <a:rPr lang="en-US" altLang="zh-CN" sz="1800" b="1" dirty="0" smtClean="0">
                <a:solidFill>
                  <a:srgbClr val="FF0000"/>
                </a:solidFill>
                <a:latin typeface="Times New Roman" pitchFamily="18" charset="0"/>
                <a:cs typeface="Courier New" pitchFamily="49" charset="0"/>
              </a:rPr>
              <a:t>b</a:t>
            </a:r>
            <a:r>
              <a:rPr lang="zh-CN" altLang="en-US" sz="1800" b="1" dirty="0" smtClean="0">
                <a:latin typeface="Times New Roman" pitchFamily="18" charset="0"/>
                <a:cs typeface="Courier New" pitchFamily="49" charset="0"/>
              </a:rPr>
              <a:t>，形如</a:t>
            </a:r>
          </a:p>
          <a:p>
            <a:pPr algn="just" eaLnBrk="1" hangingPunct="1">
              <a:lnSpc>
                <a:spcPct val="80000"/>
              </a:lnSpc>
              <a:buFont typeface="Wingdings" pitchFamily="2" charset="2"/>
              <a:buNone/>
            </a:pPr>
            <a:r>
              <a:rPr lang="zh-CN" altLang="en-US" sz="1800" b="1" dirty="0" smtClean="0">
                <a:latin typeface="Times New Roman" pitchFamily="18" charset="0"/>
                <a:cs typeface="Courier New" pitchFamily="49" charset="0"/>
              </a:rPr>
              <a:t>  ［</a:t>
            </a:r>
            <a:r>
              <a:rPr lang="en-US" altLang="zh-CN" sz="1800" b="1" dirty="0" smtClean="0">
                <a:latin typeface="Times New Roman" pitchFamily="18" charset="0"/>
                <a:cs typeface="Courier New" pitchFamily="49" charset="0"/>
              </a:rPr>
              <a:t>B∷</a:t>
            </a:r>
            <a:r>
              <a:rPr lang="zh-CN" altLang="en-US" sz="1800" b="1" dirty="0" smtClean="0">
                <a:latin typeface="Times New Roman" pitchFamily="18" charset="0"/>
                <a:cs typeface="Courier New" pitchFamily="49" charset="0"/>
              </a:rPr>
              <a:t>＝</a:t>
            </a:r>
            <a:r>
              <a:rPr lang="en-US" altLang="zh-CN" sz="1800" b="1" dirty="0" smtClean="0">
                <a:latin typeface="Times New Roman" pitchFamily="18" charset="0"/>
                <a:cs typeface="Courier New" pitchFamily="49" charset="0"/>
              </a:rPr>
              <a:t>·</a:t>
            </a:r>
            <a:r>
              <a:rPr lang="en-US" altLang="zh-CN" sz="1800" b="1" dirty="0" err="1" smtClean="0">
                <a:latin typeface="Times New Roman" pitchFamily="18" charset="0"/>
                <a:cs typeface="Courier New" pitchFamily="49" charset="0"/>
              </a:rPr>
              <a:t>η,b</a:t>
            </a:r>
            <a:r>
              <a:rPr lang="zh-CN" altLang="en-US" sz="1800" b="1" dirty="0" smtClean="0">
                <a:latin typeface="Times New Roman" pitchFamily="18" charset="0"/>
                <a:cs typeface="Courier New" pitchFamily="49" charset="0"/>
              </a:rPr>
              <a:t>］的所有项目也属于</a:t>
            </a:r>
            <a:r>
              <a:rPr lang="en-US" altLang="zh-CN" sz="1800" b="1" dirty="0" smtClean="0">
                <a:latin typeface="Times New Roman" pitchFamily="18" charset="0"/>
                <a:cs typeface="Courier New" pitchFamily="49" charset="0"/>
              </a:rPr>
              <a:t>CLOSURE</a:t>
            </a:r>
            <a:r>
              <a:rPr lang="zh-CN" altLang="en-US" sz="1800" b="1" dirty="0" smtClean="0">
                <a:latin typeface="Times New Roman" pitchFamily="18" charset="0"/>
              </a:rPr>
              <a:t>（</a:t>
            </a:r>
            <a:r>
              <a:rPr lang="en-US" altLang="zh-CN" sz="1800" b="1" dirty="0" smtClean="0">
                <a:latin typeface="Times New Roman" pitchFamily="18" charset="0"/>
              </a:rPr>
              <a:t>I</a:t>
            </a:r>
            <a:r>
              <a:rPr lang="zh-CN" altLang="en-US" sz="1800" b="1" dirty="0" smtClean="0">
                <a:latin typeface="Times New Roman" pitchFamily="18" charset="0"/>
              </a:rPr>
              <a:t>）； </a:t>
            </a:r>
          </a:p>
          <a:p>
            <a:pPr algn="just" eaLnBrk="1" hangingPunct="1">
              <a:lnSpc>
                <a:spcPct val="80000"/>
              </a:lnSpc>
              <a:buFont typeface="Wingdings" pitchFamily="2" charset="2"/>
              <a:buNone/>
            </a:pPr>
            <a:endParaRPr lang="zh-CN" altLang="en-US" sz="1800" b="1" dirty="0" smtClean="0">
              <a:latin typeface="Times New Roman" pitchFamily="18" charset="0"/>
              <a:cs typeface="Courier New" pitchFamily="49" charset="0"/>
            </a:endParaRPr>
          </a:p>
          <a:p>
            <a:pPr algn="just" eaLnBrk="1" hangingPunct="1">
              <a:lnSpc>
                <a:spcPct val="80000"/>
              </a:lnSpc>
              <a:buFont typeface="Wingdings" pitchFamily="2" charset="2"/>
              <a:buNone/>
            </a:pPr>
            <a:r>
              <a:rPr lang="zh-CN" altLang="en-US" sz="1800" b="1" dirty="0" smtClean="0">
                <a:solidFill>
                  <a:srgbClr val="FF0066"/>
                </a:solidFill>
                <a:latin typeface="Times New Roman" pitchFamily="18" charset="0"/>
                <a:cs typeface="Courier New" pitchFamily="49" charset="0"/>
              </a:rPr>
              <a:t>③</a:t>
            </a:r>
            <a:r>
              <a:rPr lang="zh-CN" altLang="en-US" sz="1800" b="1" dirty="0" smtClean="0">
                <a:latin typeface="Times New Roman" pitchFamily="18" charset="0"/>
                <a:cs typeface="Courier New" pitchFamily="49" charset="0"/>
              </a:rPr>
              <a:t> 重复执行步骤②，直到</a:t>
            </a:r>
            <a:r>
              <a:rPr lang="en-US" altLang="zh-CN" sz="1800" b="1" dirty="0" smtClean="0">
                <a:latin typeface="Times New Roman" pitchFamily="18" charset="0"/>
                <a:cs typeface="Courier New" pitchFamily="49" charset="0"/>
              </a:rPr>
              <a:t>CLOSLURE</a:t>
            </a:r>
            <a:r>
              <a:rPr lang="zh-CN" altLang="en-US" sz="1800" b="1" dirty="0" smtClean="0">
                <a:latin typeface="Times New Roman" pitchFamily="18" charset="0"/>
              </a:rPr>
              <a:t>（</a:t>
            </a:r>
            <a:r>
              <a:rPr lang="en-US" altLang="zh-CN" sz="1800" b="1" dirty="0" smtClean="0">
                <a:latin typeface="Times New Roman" pitchFamily="18" charset="0"/>
              </a:rPr>
              <a:t>I</a:t>
            </a:r>
            <a:r>
              <a:rPr lang="zh-CN" altLang="en-US" sz="1800" b="1" dirty="0" smtClean="0">
                <a:latin typeface="Times New Roman" pitchFamily="18" charset="0"/>
              </a:rPr>
              <a:t>）</a:t>
            </a:r>
            <a:r>
              <a:rPr lang="zh-CN" altLang="en-US" sz="1800" b="1" dirty="0" smtClean="0">
                <a:latin typeface="Times New Roman" pitchFamily="18" charset="0"/>
                <a:cs typeface="Courier New" pitchFamily="49" charset="0"/>
              </a:rPr>
              <a:t>不再扩大，所得</a:t>
            </a:r>
            <a:r>
              <a:rPr lang="en-US" altLang="zh-CN" sz="1800" b="1" dirty="0" smtClean="0">
                <a:latin typeface="Times New Roman" pitchFamily="18" charset="0"/>
                <a:cs typeface="Courier New" pitchFamily="49" charset="0"/>
              </a:rPr>
              <a:t>CLOSURE</a:t>
            </a:r>
            <a:r>
              <a:rPr lang="zh-CN" altLang="en-US" sz="1800" b="1" dirty="0" smtClean="0">
                <a:latin typeface="Times New Roman" pitchFamily="18" charset="0"/>
              </a:rPr>
              <a:t>（</a:t>
            </a:r>
            <a:r>
              <a:rPr lang="en-US" altLang="zh-CN" sz="1800" b="1" dirty="0" smtClean="0">
                <a:latin typeface="Times New Roman" pitchFamily="18" charset="0"/>
              </a:rPr>
              <a:t>I</a:t>
            </a:r>
            <a:r>
              <a:rPr lang="zh-CN" altLang="en-US" sz="1800" b="1" dirty="0" smtClean="0">
                <a:latin typeface="Times New Roman" pitchFamily="18" charset="0"/>
              </a:rPr>
              <a:t>）</a:t>
            </a:r>
            <a:r>
              <a:rPr lang="zh-CN" altLang="en-US" sz="1800" b="1" dirty="0" smtClean="0">
                <a:latin typeface="Times New Roman" pitchFamily="18" charset="0"/>
                <a:cs typeface="Courier New" pitchFamily="49" charset="0"/>
              </a:rPr>
              <a:t>便</a:t>
            </a:r>
          </a:p>
          <a:p>
            <a:pPr algn="just" eaLnBrk="1" hangingPunct="1">
              <a:lnSpc>
                <a:spcPct val="80000"/>
              </a:lnSpc>
              <a:buFont typeface="Wingdings" pitchFamily="2" charset="2"/>
              <a:buNone/>
            </a:pPr>
            <a:r>
              <a:rPr lang="zh-CN" altLang="en-US" sz="1800" b="1" dirty="0" smtClean="0">
                <a:latin typeface="Times New Roman" pitchFamily="18" charset="0"/>
                <a:cs typeface="Courier New" pitchFamily="49" charset="0"/>
              </a:rPr>
              <a:t>  是</a:t>
            </a:r>
            <a:r>
              <a:rPr lang="en-US" altLang="zh-CN" sz="1800" b="1" dirty="0" smtClean="0">
                <a:latin typeface="Times New Roman" pitchFamily="18" charset="0"/>
                <a:cs typeface="Courier New" pitchFamily="49" charset="0"/>
              </a:rPr>
              <a:t>LR</a:t>
            </a:r>
            <a:r>
              <a:rPr lang="zh-CN" altLang="en-US" sz="1800" b="1" dirty="0" smtClean="0">
                <a:latin typeface="Times New Roman" pitchFamily="18" charset="0"/>
              </a:rPr>
              <a:t>（</a:t>
            </a:r>
            <a:r>
              <a:rPr lang="en-US" altLang="zh-CN" sz="1800" b="1" dirty="0" smtClean="0">
                <a:latin typeface="Times New Roman" pitchFamily="18" charset="0"/>
              </a:rPr>
              <a:t>1</a:t>
            </a:r>
            <a:r>
              <a:rPr lang="zh-CN" altLang="en-US" sz="1800" b="1" dirty="0" smtClean="0">
                <a:latin typeface="Times New Roman" pitchFamily="18" charset="0"/>
              </a:rPr>
              <a:t>）</a:t>
            </a:r>
            <a:r>
              <a:rPr lang="zh-CN" altLang="en-US" sz="1800" b="1" dirty="0" smtClean="0">
                <a:latin typeface="Times New Roman" pitchFamily="18" charset="0"/>
                <a:cs typeface="Courier New" pitchFamily="49" charset="0"/>
              </a:rPr>
              <a:t>一个项目集。</a:t>
            </a:r>
            <a:endParaRPr lang="zh-CN" altLang="en-US" sz="1800" b="1" dirty="0" smtClean="0">
              <a:latin typeface="Times New Roman" pitchFamily="18" charset="0"/>
            </a:endParaRPr>
          </a:p>
        </p:txBody>
      </p:sp>
      <p:sp>
        <p:nvSpPr>
          <p:cNvPr id="753667" name="AutoShape 3"/>
          <p:cNvSpPr>
            <a:spLocks noChangeArrowheads="1"/>
          </p:cNvSpPr>
          <p:nvPr/>
        </p:nvSpPr>
        <p:spPr bwMode="auto">
          <a:xfrm>
            <a:off x="152400" y="1066800"/>
            <a:ext cx="8839200" cy="56388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53668" name="AutoShape 4"/>
          <p:cNvSpPr>
            <a:spLocks noChangeArrowheads="1"/>
          </p:cNvSpPr>
          <p:nvPr/>
        </p:nvSpPr>
        <p:spPr bwMode="gray">
          <a:xfrm>
            <a:off x="838200" y="685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5.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grpSp>
        <p:nvGrpSpPr>
          <p:cNvPr id="2" name="Group 5"/>
          <p:cNvGrpSpPr>
            <a:grpSpLocks/>
          </p:cNvGrpSpPr>
          <p:nvPr/>
        </p:nvGrpSpPr>
        <p:grpSpPr bwMode="auto">
          <a:xfrm>
            <a:off x="8229600" y="152400"/>
            <a:ext cx="717550" cy="881063"/>
            <a:chOff x="2272" y="2026"/>
            <a:chExt cx="740" cy="987"/>
          </a:xfrm>
        </p:grpSpPr>
        <p:pic>
          <p:nvPicPr>
            <p:cNvPr id="102407"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8"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2CF33B5F-2BCD-4EB3-B20A-26176C09D582}" type="slidenum">
              <a:rPr lang="en-US" altLang="zh-CN"/>
              <a:pPr>
                <a:defRPr/>
              </a:pPr>
              <a:t>104</a:t>
            </a:fld>
            <a:endParaRPr lang="en-US" altLang="zh-CN"/>
          </a:p>
        </p:txBody>
      </p:sp>
      <p:sp>
        <p:nvSpPr>
          <p:cNvPr id="103427" name="Rectangle 2"/>
          <p:cNvSpPr>
            <a:spLocks noGrp="1" noChangeArrowheads="1"/>
          </p:cNvSpPr>
          <p:nvPr>
            <p:ph type="body" idx="1"/>
          </p:nvPr>
        </p:nvSpPr>
        <p:spPr>
          <a:xfrm>
            <a:off x="304800" y="1676400"/>
            <a:ext cx="8496300" cy="5572125"/>
          </a:xfrm>
        </p:spPr>
        <p:txBody>
          <a:bodyPr/>
          <a:lstStyle/>
          <a:p>
            <a:pPr algn="just" eaLnBrk="1" hangingPunct="1">
              <a:lnSpc>
                <a:spcPct val="120000"/>
              </a:lnSpc>
              <a:buFont typeface="Wingdings" pitchFamily="2" charset="2"/>
              <a:buNone/>
            </a:pPr>
            <a:r>
              <a:rPr lang="en-US" altLang="zh-CN" sz="2000" b="1" smtClean="0">
                <a:solidFill>
                  <a:schemeClr val="hlink"/>
                </a:solidFill>
                <a:latin typeface="Times New Roman" pitchFamily="18" charset="0"/>
              </a:rPr>
              <a:t>3)</a:t>
            </a:r>
            <a:r>
              <a:rPr lang="zh-CN" altLang="en-US" sz="2000" b="1" smtClean="0">
                <a:latin typeface="Times New Roman" pitchFamily="18" charset="0"/>
              </a:rPr>
              <a:t>转换函数的构造</a:t>
            </a:r>
          </a:p>
          <a:p>
            <a:pPr algn="just" eaLnBrk="1" hangingPunct="1">
              <a:lnSpc>
                <a:spcPct val="120000"/>
              </a:lnSpc>
              <a:buFont typeface="Wingdings" pitchFamily="2" charset="2"/>
              <a:buNone/>
            </a:pPr>
            <a:r>
              <a:rPr lang="zh-CN" altLang="en-US" sz="1800" smtClean="0">
                <a:latin typeface="Times New Roman" pitchFamily="18" charset="0"/>
              </a:rPr>
              <a:t>   </a:t>
            </a:r>
            <a:r>
              <a:rPr lang="zh-CN" altLang="en-US" sz="1800" b="1" smtClean="0">
                <a:latin typeface="Times New Roman" pitchFamily="18" charset="0"/>
              </a:rPr>
              <a:t>至于函数ＧＯ（</a:t>
            </a:r>
            <a:r>
              <a:rPr lang="en-US" altLang="zh-CN" sz="1800" b="1" smtClean="0">
                <a:latin typeface="Times New Roman" pitchFamily="18" charset="0"/>
              </a:rPr>
              <a:t>I,X</a:t>
            </a:r>
            <a:r>
              <a:rPr lang="zh-CN" altLang="en-US" sz="1800" b="1" smtClean="0">
                <a:latin typeface="Times New Roman" pitchFamily="18" charset="0"/>
              </a:rPr>
              <a:t>），其中Ｉ为一ＬＲ（１）项目集，Ｘ为一文法符号，与ＬＲ（０）文法相类似，我们将它定义为</a:t>
            </a:r>
          </a:p>
          <a:p>
            <a:pPr algn="just" eaLnBrk="1" hangingPunct="1">
              <a:lnSpc>
                <a:spcPct val="120000"/>
              </a:lnSpc>
              <a:buFont typeface="Wingdings" pitchFamily="2" charset="2"/>
              <a:buNone/>
            </a:pPr>
            <a:r>
              <a:rPr lang="zh-CN" altLang="en-US" sz="1800" b="1" smtClean="0">
                <a:latin typeface="Times New Roman" pitchFamily="18" charset="0"/>
              </a:rPr>
              <a:t>    ＧＯ（Ｉ，Ｘ）＝ＣＬＯ</a:t>
            </a:r>
            <a:r>
              <a:rPr lang="en-US" altLang="zh-CN" sz="1800" b="1" smtClean="0">
                <a:latin typeface="Times New Roman" pitchFamily="18" charset="0"/>
              </a:rPr>
              <a:t>S</a:t>
            </a:r>
            <a:r>
              <a:rPr lang="zh-CN" altLang="en-US" sz="1800" b="1" smtClean="0">
                <a:latin typeface="Times New Roman" pitchFamily="18" charset="0"/>
              </a:rPr>
              <a:t>ＵＲＥ（Ｊ）</a:t>
            </a:r>
          </a:p>
          <a:p>
            <a:pPr algn="just" eaLnBrk="1" hangingPunct="1">
              <a:lnSpc>
                <a:spcPct val="120000"/>
              </a:lnSpc>
              <a:buFont typeface="Wingdings" pitchFamily="2" charset="2"/>
              <a:buNone/>
            </a:pPr>
            <a:r>
              <a:rPr lang="zh-CN" altLang="en-US" sz="1800" b="1" smtClean="0">
                <a:latin typeface="Times New Roman" pitchFamily="18" charset="0"/>
              </a:rPr>
              <a:t>其中</a:t>
            </a:r>
          </a:p>
          <a:p>
            <a:pPr algn="just" eaLnBrk="1" hangingPunct="1">
              <a:lnSpc>
                <a:spcPct val="120000"/>
              </a:lnSpc>
              <a:buFont typeface="Wingdings" pitchFamily="2" charset="2"/>
              <a:buNone/>
            </a:pPr>
            <a:r>
              <a:rPr lang="zh-CN" altLang="en-US" sz="1800" b="1" smtClean="0">
                <a:latin typeface="Times New Roman" pitchFamily="18" charset="0"/>
              </a:rPr>
              <a:t>Ｊ＝｛任何形如［</a:t>
            </a:r>
            <a:r>
              <a:rPr lang="en-US" altLang="zh-CN" sz="1800" b="1" smtClean="0">
                <a:latin typeface="Times New Roman" pitchFamily="18" charset="0"/>
              </a:rPr>
              <a:t>A∷</a:t>
            </a:r>
            <a:r>
              <a:rPr lang="zh-CN" altLang="en-US" sz="1800" b="1" smtClean="0">
                <a:latin typeface="Times New Roman" pitchFamily="18" charset="0"/>
              </a:rPr>
              <a:t>＝</a:t>
            </a:r>
            <a:r>
              <a:rPr lang="en-US" altLang="zh-CN" sz="1800" b="1" smtClean="0">
                <a:latin typeface="Times New Roman" pitchFamily="18" charset="0"/>
              </a:rPr>
              <a:t>αX·β</a:t>
            </a:r>
            <a:r>
              <a:rPr lang="zh-CN" altLang="en-US" sz="1800" b="1" smtClean="0">
                <a:latin typeface="Times New Roman" pitchFamily="18" charset="0"/>
              </a:rPr>
              <a:t>，</a:t>
            </a:r>
            <a:r>
              <a:rPr lang="en-US" altLang="zh-CN" sz="1800" b="1" smtClean="0">
                <a:latin typeface="Times New Roman" pitchFamily="18" charset="0"/>
              </a:rPr>
              <a:t>a</a:t>
            </a:r>
            <a:r>
              <a:rPr lang="zh-CN" altLang="en-US" sz="1800" b="1" smtClean="0">
                <a:latin typeface="Times New Roman" pitchFamily="18" charset="0"/>
              </a:rPr>
              <a:t>］的项目</a:t>
            </a:r>
            <a:r>
              <a:rPr lang="en-US" altLang="zh-CN" sz="1800" b="1" smtClean="0">
                <a:latin typeface="Times New Roman" pitchFamily="18" charset="0"/>
              </a:rPr>
              <a:t>|[</a:t>
            </a:r>
            <a:r>
              <a:rPr lang="zh-CN" altLang="en-US" sz="1800" b="1" smtClean="0">
                <a:latin typeface="Times New Roman" pitchFamily="18" charset="0"/>
              </a:rPr>
              <a:t>Ａ∷＝</a:t>
            </a:r>
            <a:r>
              <a:rPr lang="en-US" altLang="zh-CN" sz="1800" b="1" smtClean="0">
                <a:latin typeface="Times New Roman" pitchFamily="18" charset="0"/>
              </a:rPr>
              <a:t>α·Xβ,a</a:t>
            </a:r>
            <a:r>
              <a:rPr lang="zh-CN" altLang="en-US" sz="1800" b="1" smtClean="0">
                <a:latin typeface="Times New Roman" pitchFamily="18" charset="0"/>
              </a:rPr>
              <a:t>］∈Ｉ｝</a:t>
            </a:r>
          </a:p>
          <a:p>
            <a:pPr algn="just" eaLnBrk="1" hangingPunct="1">
              <a:lnSpc>
                <a:spcPct val="120000"/>
              </a:lnSpc>
              <a:buFont typeface="Wingdings" pitchFamily="2" charset="2"/>
              <a:buNone/>
            </a:pPr>
            <a:r>
              <a:rPr lang="zh-CN" altLang="en-US" sz="1800" b="1" smtClean="0">
                <a:latin typeface="Times New Roman" pitchFamily="18" charset="0"/>
              </a:rPr>
              <a:t>有了上述</a:t>
            </a:r>
            <a:r>
              <a:rPr lang="en-US" altLang="zh-CN" sz="1800" b="1" smtClean="0">
                <a:latin typeface="Times New Roman" pitchFamily="18" charset="0"/>
              </a:rPr>
              <a:t>CLOSURE</a:t>
            </a:r>
            <a:r>
              <a:rPr lang="zh-CN" altLang="en-US" sz="1800" b="1" smtClean="0">
                <a:latin typeface="Times New Roman" pitchFamily="18" charset="0"/>
              </a:rPr>
              <a:t>（</a:t>
            </a:r>
            <a:r>
              <a:rPr lang="en-US" altLang="zh-CN" sz="1800" b="1" smtClean="0">
                <a:latin typeface="Times New Roman" pitchFamily="18" charset="0"/>
              </a:rPr>
              <a:t>I</a:t>
            </a:r>
            <a:r>
              <a:rPr lang="zh-CN" altLang="en-US" sz="1800" b="1" smtClean="0">
                <a:latin typeface="Times New Roman" pitchFamily="18" charset="0"/>
              </a:rPr>
              <a:t>）和</a:t>
            </a:r>
            <a:r>
              <a:rPr lang="en-US" altLang="zh-CN" sz="1800" b="1" smtClean="0">
                <a:latin typeface="Times New Roman" pitchFamily="18" charset="0"/>
              </a:rPr>
              <a:t>GO</a:t>
            </a:r>
            <a:r>
              <a:rPr lang="zh-CN" altLang="en-US" sz="1800" b="1" smtClean="0">
                <a:latin typeface="Times New Roman" pitchFamily="18" charset="0"/>
              </a:rPr>
              <a:t>（</a:t>
            </a:r>
            <a:r>
              <a:rPr lang="en-US" altLang="zh-CN" sz="1800" b="1" smtClean="0">
                <a:latin typeface="Times New Roman" pitchFamily="18" charset="0"/>
              </a:rPr>
              <a:t>I</a:t>
            </a:r>
            <a:r>
              <a:rPr lang="zh-CN" altLang="en-US" sz="1800" b="1" smtClean="0">
                <a:latin typeface="Times New Roman" pitchFamily="18" charset="0"/>
              </a:rPr>
              <a:t>，</a:t>
            </a:r>
            <a:r>
              <a:rPr lang="en-US" altLang="zh-CN" sz="1800" b="1" smtClean="0">
                <a:latin typeface="Times New Roman" pitchFamily="18" charset="0"/>
              </a:rPr>
              <a:t>X</a:t>
            </a:r>
            <a:r>
              <a:rPr lang="zh-CN" altLang="en-US" sz="1800" b="1" smtClean="0">
                <a:latin typeface="Times New Roman" pitchFamily="18" charset="0"/>
              </a:rPr>
              <a:t>）的定义之后，采用与</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0</a:t>
            </a:r>
            <a:r>
              <a:rPr lang="zh-CN" altLang="en-US" sz="1800" b="1" smtClean="0">
                <a:latin typeface="Times New Roman" pitchFamily="18" charset="0"/>
              </a:rPr>
              <a:t>）类似方法</a:t>
            </a:r>
          </a:p>
          <a:p>
            <a:pPr algn="just" eaLnBrk="1" hangingPunct="1">
              <a:lnSpc>
                <a:spcPct val="120000"/>
              </a:lnSpc>
              <a:buFont typeface="Wingdings" pitchFamily="2" charset="2"/>
              <a:buNone/>
            </a:pPr>
            <a:r>
              <a:rPr lang="zh-CN" altLang="en-US" sz="1800" b="1" smtClean="0">
                <a:latin typeface="Times New Roman" pitchFamily="18" charset="0"/>
              </a:rPr>
              <a:t>可以构造出给定文法Ｇ的</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）项目规范集族Ｃ及状态转换图。</a:t>
            </a:r>
          </a:p>
          <a:p>
            <a:pPr algn="just" eaLnBrk="1" hangingPunct="1">
              <a:lnSpc>
                <a:spcPct val="120000"/>
              </a:lnSpc>
              <a:buFont typeface="Wingdings" pitchFamily="2" charset="2"/>
              <a:buNone/>
            </a:pPr>
            <a:r>
              <a:rPr lang="zh-CN" altLang="en-US" sz="1800" b="1" smtClean="0">
                <a:latin typeface="Times New Roman" pitchFamily="18" charset="0"/>
              </a:rPr>
              <a:t>例如，对于例</a:t>
            </a:r>
            <a:r>
              <a:rPr lang="en-US" altLang="zh-CN" sz="1800" b="1" smtClean="0">
                <a:latin typeface="Times New Roman" pitchFamily="18" charset="0"/>
              </a:rPr>
              <a:t>4.18</a:t>
            </a:r>
            <a:r>
              <a:rPr lang="zh-CN" altLang="en-US" sz="1800" b="1" smtClean="0">
                <a:latin typeface="Times New Roman" pitchFamily="18" charset="0"/>
              </a:rPr>
              <a:t>文法，其</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）项目集及状态转换图如下图所示</a:t>
            </a:r>
          </a:p>
          <a:p>
            <a:pPr algn="just" eaLnBrk="1" hangingPunct="1">
              <a:lnSpc>
                <a:spcPct val="90000"/>
              </a:lnSpc>
              <a:buClr>
                <a:schemeClr val="folHlink"/>
              </a:buClr>
              <a:buSzPct val="60000"/>
              <a:buFont typeface="Wingdings" pitchFamily="2" charset="2"/>
              <a:buNone/>
            </a:pPr>
            <a:r>
              <a:rPr kumimoji="1" lang="zh-CN" altLang="en-US" sz="2000" b="1" smtClean="0">
                <a:latin typeface="Times New Roman" pitchFamily="18" charset="0"/>
              </a:rPr>
              <a:t>     （</a:t>
            </a:r>
            <a:r>
              <a:rPr kumimoji="1" lang="en-US" altLang="zh-CN" sz="2000" b="1" smtClean="0">
                <a:latin typeface="Times New Roman" pitchFamily="18" charset="0"/>
              </a:rPr>
              <a:t>0</a:t>
            </a:r>
            <a:r>
              <a:rPr kumimoji="1" lang="zh-CN" altLang="en-US" sz="2000" b="1" smtClean="0">
                <a:latin typeface="Times New Roman" pitchFamily="18" charset="0"/>
              </a:rPr>
              <a:t>）</a:t>
            </a:r>
            <a:r>
              <a:rPr kumimoji="1" lang="en-US" altLang="zh-CN" sz="2000" b="1" smtClean="0">
                <a:latin typeface="Times New Roman" pitchFamily="18" charset="0"/>
              </a:rPr>
              <a:t>S′∷</a:t>
            </a:r>
            <a:r>
              <a:rPr kumimoji="1" lang="zh-CN" altLang="en-US" sz="2000" b="1" smtClean="0">
                <a:latin typeface="Times New Roman" pitchFamily="18" charset="0"/>
              </a:rPr>
              <a:t>＝</a:t>
            </a:r>
            <a:r>
              <a:rPr kumimoji="1" lang="en-US" altLang="zh-CN" sz="2000" b="1" smtClean="0">
                <a:latin typeface="Times New Roman" pitchFamily="18" charset="0"/>
              </a:rPr>
              <a:t>S                    </a:t>
            </a:r>
            <a:r>
              <a:rPr kumimoji="1" lang="zh-CN" altLang="en-US" sz="2000" b="1" smtClean="0">
                <a:latin typeface="Times New Roman" pitchFamily="18" charset="0"/>
              </a:rPr>
              <a:t>（</a:t>
            </a:r>
            <a:r>
              <a:rPr kumimoji="1" lang="en-US" altLang="zh-CN" sz="2000" b="1" smtClean="0">
                <a:latin typeface="Times New Roman" pitchFamily="18" charset="0"/>
              </a:rPr>
              <a:t>4</a:t>
            </a:r>
            <a:r>
              <a:rPr kumimoji="1" lang="zh-CN" altLang="en-US" sz="2000" b="1" smtClean="0">
                <a:latin typeface="Times New Roman" pitchFamily="18" charset="0"/>
              </a:rPr>
              <a:t>）Ｂ∷＝Ｃ </a:t>
            </a:r>
          </a:p>
          <a:p>
            <a:pPr algn="just" eaLnBrk="1" hangingPunct="1">
              <a:lnSpc>
                <a:spcPct val="90000"/>
              </a:lnSpc>
              <a:buClr>
                <a:schemeClr val="folHlink"/>
              </a:buClr>
              <a:buSzPct val="60000"/>
              <a:buFont typeface="Wingdings" pitchFamily="2" charset="2"/>
              <a:buNone/>
            </a:pPr>
            <a:r>
              <a:rPr kumimoji="1" lang="zh-CN" altLang="en-US" sz="2000" b="1" smtClean="0">
                <a:latin typeface="Times New Roman" pitchFamily="18" charset="0"/>
              </a:rPr>
              <a:t>      （</a:t>
            </a:r>
            <a:r>
              <a:rPr kumimoji="1" lang="en-US" altLang="zh-CN" sz="2000" b="1" smtClean="0">
                <a:latin typeface="Times New Roman" pitchFamily="18" charset="0"/>
              </a:rPr>
              <a:t>1</a:t>
            </a:r>
            <a:r>
              <a:rPr kumimoji="1" lang="zh-CN" altLang="en-US" sz="2000" b="1" smtClean="0">
                <a:latin typeface="Times New Roman" pitchFamily="18" charset="0"/>
              </a:rPr>
              <a:t>）</a:t>
            </a:r>
            <a:r>
              <a:rPr kumimoji="1" lang="en-US" altLang="zh-CN" sz="2000" b="1" smtClean="0">
                <a:latin typeface="Times New Roman" pitchFamily="18" charset="0"/>
              </a:rPr>
              <a:t>S∷</a:t>
            </a:r>
            <a:r>
              <a:rPr kumimoji="1" lang="zh-CN" altLang="en-US" sz="2000" b="1" smtClean="0">
                <a:latin typeface="Times New Roman" pitchFamily="18" charset="0"/>
              </a:rPr>
              <a:t>＝Ｃ</a:t>
            </a:r>
            <a:r>
              <a:rPr kumimoji="1" lang="en-US" altLang="zh-CN" sz="2000" b="1" smtClean="0">
                <a:latin typeface="Times New Roman" pitchFamily="18" charset="0"/>
              </a:rPr>
              <a:t>bBA               </a:t>
            </a:r>
            <a:r>
              <a:rPr kumimoji="1" lang="zh-CN" altLang="en-US" sz="2000" b="1" smtClean="0">
                <a:latin typeface="Times New Roman" pitchFamily="18" charset="0"/>
              </a:rPr>
              <a:t>（</a:t>
            </a:r>
            <a:r>
              <a:rPr kumimoji="1" lang="en-US" altLang="zh-CN" sz="2000" b="1" smtClean="0">
                <a:latin typeface="Times New Roman" pitchFamily="18" charset="0"/>
              </a:rPr>
              <a:t>5</a:t>
            </a:r>
            <a:r>
              <a:rPr kumimoji="1" lang="zh-CN" altLang="en-US" sz="2000" b="1" smtClean="0">
                <a:latin typeface="Times New Roman" pitchFamily="18" charset="0"/>
              </a:rPr>
              <a:t>）Ｂ∷＝Ｄ</a:t>
            </a:r>
            <a:r>
              <a:rPr kumimoji="1" lang="en-US" altLang="zh-CN" sz="2000" b="1" smtClean="0">
                <a:latin typeface="Times New Roman" pitchFamily="18" charset="0"/>
              </a:rPr>
              <a:t>b</a:t>
            </a:r>
          </a:p>
          <a:p>
            <a:pPr algn="just" eaLnBrk="1" hangingPunct="1">
              <a:lnSpc>
                <a:spcPct val="90000"/>
              </a:lnSpc>
              <a:buClr>
                <a:schemeClr val="folHlink"/>
              </a:buClr>
              <a:buSzPct val="60000"/>
              <a:buFont typeface="Wingdings" pitchFamily="2" charset="2"/>
              <a:buNone/>
            </a:pPr>
            <a:r>
              <a:rPr kumimoji="1" lang="en-US" altLang="zh-CN" sz="2000" b="1" smtClean="0">
                <a:latin typeface="Times New Roman" pitchFamily="18" charset="0"/>
              </a:rPr>
              <a:t>      </a:t>
            </a:r>
            <a:r>
              <a:rPr kumimoji="1" lang="zh-CN" altLang="en-US" sz="2000" b="1" smtClean="0">
                <a:latin typeface="Times New Roman" pitchFamily="18" charset="0"/>
              </a:rPr>
              <a:t>（</a:t>
            </a:r>
            <a:r>
              <a:rPr kumimoji="1" lang="en-US" altLang="zh-CN" sz="2000" b="1" smtClean="0">
                <a:latin typeface="Times New Roman" pitchFamily="18" charset="0"/>
              </a:rPr>
              <a:t>2</a:t>
            </a:r>
            <a:r>
              <a:rPr kumimoji="1" lang="zh-CN" altLang="en-US" sz="2000" b="1" smtClean="0">
                <a:latin typeface="Times New Roman" pitchFamily="18" charset="0"/>
              </a:rPr>
              <a:t>）Ａ∷＝</a:t>
            </a:r>
            <a:r>
              <a:rPr kumimoji="1" lang="en-US" altLang="zh-CN" sz="2000" b="1" smtClean="0">
                <a:latin typeface="Times New Roman" pitchFamily="18" charset="0"/>
              </a:rPr>
              <a:t>Aab                  </a:t>
            </a:r>
            <a:r>
              <a:rPr kumimoji="1" lang="zh-CN" altLang="en-US" sz="2000" b="1" smtClean="0">
                <a:latin typeface="Times New Roman" pitchFamily="18" charset="0"/>
              </a:rPr>
              <a:t>（</a:t>
            </a:r>
            <a:r>
              <a:rPr kumimoji="1" lang="en-US" altLang="zh-CN" sz="2000" b="1" smtClean="0">
                <a:latin typeface="Times New Roman" pitchFamily="18" charset="0"/>
              </a:rPr>
              <a:t>6</a:t>
            </a:r>
            <a:r>
              <a:rPr kumimoji="1" lang="zh-CN" altLang="en-US" sz="2000" b="1" smtClean="0">
                <a:latin typeface="Times New Roman" pitchFamily="18" charset="0"/>
              </a:rPr>
              <a:t>）Ｃ∷＝</a:t>
            </a:r>
            <a:r>
              <a:rPr kumimoji="1" lang="en-US" altLang="zh-CN" sz="2000" b="1" smtClean="0">
                <a:latin typeface="Times New Roman" pitchFamily="18" charset="0"/>
              </a:rPr>
              <a:t>a</a:t>
            </a:r>
          </a:p>
          <a:p>
            <a:pPr algn="just" eaLnBrk="1" hangingPunct="1">
              <a:lnSpc>
                <a:spcPct val="90000"/>
              </a:lnSpc>
              <a:buClr>
                <a:schemeClr val="folHlink"/>
              </a:buClr>
              <a:buSzPct val="60000"/>
              <a:buFont typeface="Wingdings" pitchFamily="2" charset="2"/>
              <a:buNone/>
            </a:pPr>
            <a:r>
              <a:rPr kumimoji="1" lang="en-US" altLang="zh-CN" sz="2000" b="1" smtClean="0">
                <a:latin typeface="Times New Roman" pitchFamily="18" charset="0"/>
              </a:rPr>
              <a:t>      </a:t>
            </a:r>
            <a:r>
              <a:rPr kumimoji="1" lang="zh-CN" altLang="en-US" sz="2000" b="1" smtClean="0">
                <a:latin typeface="Times New Roman" pitchFamily="18" charset="0"/>
              </a:rPr>
              <a:t>（</a:t>
            </a:r>
            <a:r>
              <a:rPr kumimoji="1" lang="en-US" altLang="zh-CN" sz="2000" b="1" smtClean="0">
                <a:latin typeface="Times New Roman" pitchFamily="18" charset="0"/>
              </a:rPr>
              <a:t>3</a:t>
            </a:r>
            <a:r>
              <a:rPr kumimoji="1" lang="zh-CN" altLang="en-US" sz="2000" b="1" smtClean="0">
                <a:latin typeface="Times New Roman" pitchFamily="18" charset="0"/>
              </a:rPr>
              <a:t>）Ａ∷＝</a:t>
            </a:r>
            <a:r>
              <a:rPr kumimoji="1" lang="en-US" altLang="zh-CN" sz="2000" b="1" smtClean="0">
                <a:latin typeface="Times New Roman" pitchFamily="18" charset="0"/>
              </a:rPr>
              <a:t>ab                     </a:t>
            </a:r>
            <a:r>
              <a:rPr kumimoji="1" lang="zh-CN" altLang="en-US" sz="2000" b="1" smtClean="0">
                <a:latin typeface="Times New Roman" pitchFamily="18" charset="0"/>
              </a:rPr>
              <a:t>（</a:t>
            </a:r>
            <a:r>
              <a:rPr kumimoji="1" lang="en-US" altLang="zh-CN" sz="2000" b="1" smtClean="0">
                <a:latin typeface="Times New Roman" pitchFamily="18" charset="0"/>
              </a:rPr>
              <a:t>7</a:t>
            </a:r>
            <a:r>
              <a:rPr kumimoji="1" lang="zh-CN" altLang="en-US" sz="2000" b="1" smtClean="0">
                <a:latin typeface="Times New Roman" pitchFamily="18" charset="0"/>
              </a:rPr>
              <a:t>）Ｄ∷＝</a:t>
            </a:r>
            <a:r>
              <a:rPr kumimoji="1" lang="en-US" altLang="zh-CN" sz="2000" b="1" smtClean="0">
                <a:latin typeface="Times New Roman" pitchFamily="18" charset="0"/>
              </a:rPr>
              <a:t>a</a:t>
            </a:r>
            <a:endParaRPr lang="en-US" altLang="zh-CN" sz="1800" smtClean="0">
              <a:latin typeface="Times New Roman" pitchFamily="18" charset="0"/>
            </a:endParaRPr>
          </a:p>
        </p:txBody>
      </p:sp>
      <p:sp>
        <p:nvSpPr>
          <p:cNvPr id="754691" name="AutoShape 3"/>
          <p:cNvSpPr>
            <a:spLocks noChangeArrowheads="1"/>
          </p:cNvSpPr>
          <p:nvPr/>
        </p:nvSpPr>
        <p:spPr bwMode="auto">
          <a:xfrm>
            <a:off x="152400" y="1066800"/>
            <a:ext cx="8839200" cy="56388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54692" name="AutoShape 4"/>
          <p:cNvSpPr>
            <a:spLocks noChangeArrowheads="1"/>
          </p:cNvSpPr>
          <p:nvPr/>
        </p:nvSpPr>
        <p:spPr bwMode="gray">
          <a:xfrm>
            <a:off x="838200" y="685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5.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grpSp>
        <p:nvGrpSpPr>
          <p:cNvPr id="2" name="Group 5"/>
          <p:cNvGrpSpPr>
            <a:grpSpLocks/>
          </p:cNvGrpSpPr>
          <p:nvPr/>
        </p:nvGrpSpPr>
        <p:grpSpPr bwMode="auto">
          <a:xfrm>
            <a:off x="8229600" y="152400"/>
            <a:ext cx="717550" cy="881063"/>
            <a:chOff x="2272" y="2026"/>
            <a:chExt cx="740" cy="987"/>
          </a:xfrm>
        </p:grpSpPr>
        <p:pic>
          <p:nvPicPr>
            <p:cNvPr id="103431"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2"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5"/>
          <p:cNvSpPr>
            <a:spLocks noGrp="1"/>
          </p:cNvSpPr>
          <p:nvPr>
            <p:ph type="sldNum" sz="quarter" idx="12"/>
          </p:nvPr>
        </p:nvSpPr>
        <p:spPr/>
        <p:txBody>
          <a:bodyPr/>
          <a:lstStyle/>
          <a:p>
            <a:pPr>
              <a:defRPr/>
            </a:pPr>
            <a:fld id="{73D9796C-4145-47E4-B923-F04CD08FC61E}" type="slidenum">
              <a:rPr lang="en-US" altLang="zh-CN"/>
              <a:pPr>
                <a:defRPr/>
              </a:pPr>
              <a:t>105</a:t>
            </a:fld>
            <a:endParaRPr lang="en-US" altLang="zh-CN"/>
          </a:p>
        </p:txBody>
      </p:sp>
      <p:grpSp>
        <p:nvGrpSpPr>
          <p:cNvPr id="104451" name="Group 2"/>
          <p:cNvGrpSpPr>
            <a:grpSpLocks/>
          </p:cNvGrpSpPr>
          <p:nvPr/>
        </p:nvGrpSpPr>
        <p:grpSpPr bwMode="auto">
          <a:xfrm>
            <a:off x="7164388" y="5516563"/>
            <a:ext cx="288925" cy="431800"/>
            <a:chOff x="1156" y="1389"/>
            <a:chExt cx="181" cy="272"/>
          </a:xfrm>
        </p:grpSpPr>
        <p:sp>
          <p:nvSpPr>
            <p:cNvPr id="755715" name="Line 3"/>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16" name="Text Box 4"/>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104452" name="Group 5"/>
          <p:cNvGrpSpPr>
            <a:grpSpLocks/>
          </p:cNvGrpSpPr>
          <p:nvPr/>
        </p:nvGrpSpPr>
        <p:grpSpPr bwMode="auto">
          <a:xfrm>
            <a:off x="7164388" y="3068638"/>
            <a:ext cx="288925" cy="504825"/>
            <a:chOff x="1156" y="1389"/>
            <a:chExt cx="181" cy="272"/>
          </a:xfrm>
        </p:grpSpPr>
        <p:sp>
          <p:nvSpPr>
            <p:cNvPr id="755718" name="Line 6"/>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19" name="Text Box 7"/>
            <p:cNvSpPr txBox="1">
              <a:spLocks noChangeArrowheads="1"/>
            </p:cNvSpPr>
            <p:nvPr/>
          </p:nvSpPr>
          <p:spPr bwMode="auto">
            <a:xfrm>
              <a:off x="1156" y="1430"/>
              <a:ext cx="181" cy="198"/>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grpSp>
        <p:nvGrpSpPr>
          <p:cNvPr id="104453" name="Group 8"/>
          <p:cNvGrpSpPr>
            <a:grpSpLocks/>
          </p:cNvGrpSpPr>
          <p:nvPr/>
        </p:nvGrpSpPr>
        <p:grpSpPr bwMode="auto">
          <a:xfrm>
            <a:off x="7164388" y="1857375"/>
            <a:ext cx="287337" cy="431800"/>
            <a:chOff x="1156" y="1389"/>
            <a:chExt cx="181" cy="272"/>
          </a:xfrm>
        </p:grpSpPr>
        <p:sp>
          <p:nvSpPr>
            <p:cNvPr id="755721" name="Line 9"/>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22" name="Text Box 10"/>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grpSp>
        <p:nvGrpSpPr>
          <p:cNvPr id="104454" name="Group 11"/>
          <p:cNvGrpSpPr>
            <a:grpSpLocks/>
          </p:cNvGrpSpPr>
          <p:nvPr/>
        </p:nvGrpSpPr>
        <p:grpSpPr bwMode="auto">
          <a:xfrm>
            <a:off x="7164388" y="765175"/>
            <a:ext cx="287337" cy="431800"/>
            <a:chOff x="1156" y="1389"/>
            <a:chExt cx="181" cy="272"/>
          </a:xfrm>
        </p:grpSpPr>
        <p:sp>
          <p:nvSpPr>
            <p:cNvPr id="755724" name="Line 12"/>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25" name="Text Box 13"/>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sp>
        <p:nvSpPr>
          <p:cNvPr id="104455" name="Rectangle 14"/>
          <p:cNvSpPr>
            <a:spLocks noGrp="1" noChangeArrowheads="1"/>
          </p:cNvSpPr>
          <p:nvPr>
            <p:ph type="body" idx="1"/>
          </p:nvPr>
        </p:nvSpPr>
        <p:spPr>
          <a:xfrm>
            <a:off x="228600" y="101600"/>
            <a:ext cx="5943600" cy="447675"/>
          </a:xfrm>
        </p:spPr>
        <p:txBody>
          <a:bodyPr/>
          <a:lstStyle/>
          <a:p>
            <a:pPr algn="just" eaLnBrk="1" hangingPunct="1">
              <a:lnSpc>
                <a:spcPct val="80000"/>
              </a:lnSpc>
              <a:buFont typeface="Wingdings" pitchFamily="2" charset="2"/>
              <a:buNone/>
            </a:pPr>
            <a:r>
              <a:rPr lang="zh-CN" altLang="en-US" sz="1600" b="1" smtClean="0"/>
              <a:t>识别文法</a:t>
            </a:r>
            <a:r>
              <a:rPr lang="en-US" altLang="zh-CN" sz="1600" b="1" smtClean="0"/>
              <a:t>G[S’]LR(1)</a:t>
            </a:r>
            <a:r>
              <a:rPr lang="zh-CN" altLang="en-US" sz="1600" b="1" smtClean="0"/>
              <a:t>项目集及状态转换图</a:t>
            </a:r>
            <a:r>
              <a:rPr lang="en-US" altLang="zh-CN" sz="1600" b="1" smtClean="0"/>
              <a:t>(p130</a:t>
            </a:r>
            <a:r>
              <a:rPr lang="zh-CN" altLang="en-US" sz="1600" b="1" smtClean="0"/>
              <a:t>图</a:t>
            </a:r>
            <a:r>
              <a:rPr lang="en-US" altLang="zh-CN" sz="1600" b="1" smtClean="0"/>
              <a:t>4.19</a:t>
            </a:r>
            <a:r>
              <a:rPr lang="zh-CN" altLang="en-US" sz="1600" b="1" smtClean="0"/>
              <a:t>）</a:t>
            </a:r>
          </a:p>
        </p:txBody>
      </p:sp>
      <p:sp>
        <p:nvSpPr>
          <p:cNvPr id="755727" name="Text Box 15"/>
          <p:cNvSpPr txBox="1">
            <a:spLocks noChangeArrowheads="1"/>
          </p:cNvSpPr>
          <p:nvPr/>
        </p:nvSpPr>
        <p:spPr bwMode="auto">
          <a:xfrm>
            <a:off x="684213" y="620713"/>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 #</a:t>
            </a:r>
          </a:p>
        </p:txBody>
      </p:sp>
      <p:sp>
        <p:nvSpPr>
          <p:cNvPr id="755728" name="Text Box 16"/>
          <p:cNvSpPr txBox="1">
            <a:spLocks noChangeArrowheads="1"/>
          </p:cNvSpPr>
          <p:nvPr/>
        </p:nvSpPr>
        <p:spPr bwMode="auto">
          <a:xfrm>
            <a:off x="684213" y="1797050"/>
            <a:ext cx="1873250" cy="12001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 S,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 CbBA,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 a, b</a:t>
            </a:r>
          </a:p>
        </p:txBody>
      </p:sp>
      <p:grpSp>
        <p:nvGrpSpPr>
          <p:cNvPr id="104458" name="Group 17"/>
          <p:cNvGrpSpPr>
            <a:grpSpLocks/>
          </p:cNvGrpSpPr>
          <p:nvPr/>
        </p:nvGrpSpPr>
        <p:grpSpPr bwMode="auto">
          <a:xfrm>
            <a:off x="1620838" y="1341438"/>
            <a:ext cx="287337" cy="431800"/>
            <a:chOff x="1156" y="1389"/>
            <a:chExt cx="181" cy="272"/>
          </a:xfrm>
        </p:grpSpPr>
        <p:sp>
          <p:nvSpPr>
            <p:cNvPr id="755730" name="Line 18"/>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31" name="Text Box 19"/>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S</a:t>
              </a:r>
            </a:p>
          </p:txBody>
        </p:sp>
      </p:grpSp>
      <p:grpSp>
        <p:nvGrpSpPr>
          <p:cNvPr id="104459" name="Group 20"/>
          <p:cNvGrpSpPr>
            <a:grpSpLocks/>
          </p:cNvGrpSpPr>
          <p:nvPr/>
        </p:nvGrpSpPr>
        <p:grpSpPr bwMode="auto">
          <a:xfrm>
            <a:off x="1619250" y="3068638"/>
            <a:ext cx="288925" cy="504825"/>
            <a:chOff x="1156" y="1389"/>
            <a:chExt cx="181" cy="272"/>
          </a:xfrm>
        </p:grpSpPr>
        <p:sp>
          <p:nvSpPr>
            <p:cNvPr id="755733" name="Line 21"/>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34" name="Text Box 22"/>
            <p:cNvSpPr txBox="1">
              <a:spLocks noChangeArrowheads="1"/>
            </p:cNvSpPr>
            <p:nvPr/>
          </p:nvSpPr>
          <p:spPr bwMode="auto">
            <a:xfrm>
              <a:off x="1156" y="1430"/>
              <a:ext cx="181" cy="198"/>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sp>
        <p:nvSpPr>
          <p:cNvPr id="755735" name="Text Box 23"/>
          <p:cNvSpPr txBox="1">
            <a:spLocks noChangeArrowheads="1"/>
          </p:cNvSpPr>
          <p:nvPr/>
        </p:nvSpPr>
        <p:spPr bwMode="auto">
          <a:xfrm>
            <a:off x="684213" y="3646488"/>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a •, b</a:t>
            </a:r>
          </a:p>
        </p:txBody>
      </p:sp>
      <p:sp>
        <p:nvSpPr>
          <p:cNvPr id="755736" name="Text Box 24"/>
          <p:cNvSpPr txBox="1">
            <a:spLocks noChangeArrowheads="1"/>
          </p:cNvSpPr>
          <p:nvPr/>
        </p:nvSpPr>
        <p:spPr bwMode="auto">
          <a:xfrm>
            <a:off x="684213" y="4651375"/>
            <a:ext cx="1873250" cy="925513"/>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a •, a</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D → a •, b</a:t>
            </a:r>
          </a:p>
        </p:txBody>
      </p:sp>
      <p:sp>
        <p:nvSpPr>
          <p:cNvPr id="755737" name="Text Box 25"/>
          <p:cNvSpPr txBox="1">
            <a:spLocks noChangeArrowheads="1"/>
          </p:cNvSpPr>
          <p:nvPr/>
        </p:nvSpPr>
        <p:spPr bwMode="auto">
          <a:xfrm>
            <a:off x="682625" y="5803900"/>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C •, a</a:t>
            </a:r>
          </a:p>
        </p:txBody>
      </p:sp>
      <p:sp>
        <p:nvSpPr>
          <p:cNvPr id="755738" name="Text Box 26"/>
          <p:cNvSpPr txBox="1">
            <a:spLocks noChangeArrowheads="1"/>
          </p:cNvSpPr>
          <p:nvPr/>
        </p:nvSpPr>
        <p:spPr bwMode="auto">
          <a:xfrm>
            <a:off x="3490913" y="1412875"/>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bBA, #</a:t>
            </a:r>
          </a:p>
        </p:txBody>
      </p:sp>
      <p:sp>
        <p:nvSpPr>
          <p:cNvPr id="755739" name="Text Box 27"/>
          <p:cNvSpPr txBox="1">
            <a:spLocks noChangeArrowheads="1"/>
          </p:cNvSpPr>
          <p:nvPr/>
        </p:nvSpPr>
        <p:spPr bwMode="auto">
          <a:xfrm>
            <a:off x="3489325" y="2492375"/>
            <a:ext cx="1873250" cy="174942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4</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Cb • BA,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C, a</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Db, a</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 a, a</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D → • a, b</a:t>
            </a:r>
          </a:p>
        </p:txBody>
      </p:sp>
      <p:sp>
        <p:nvSpPr>
          <p:cNvPr id="755740" name="Text Box 28"/>
          <p:cNvSpPr txBox="1">
            <a:spLocks noChangeArrowheads="1"/>
          </p:cNvSpPr>
          <p:nvPr/>
        </p:nvSpPr>
        <p:spPr bwMode="auto">
          <a:xfrm>
            <a:off x="3490913" y="4722813"/>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D • b, a</a:t>
            </a:r>
          </a:p>
        </p:txBody>
      </p:sp>
      <p:sp>
        <p:nvSpPr>
          <p:cNvPr id="755741" name="Text Box 29"/>
          <p:cNvSpPr txBox="1">
            <a:spLocks noChangeArrowheads="1"/>
          </p:cNvSpPr>
          <p:nvPr/>
        </p:nvSpPr>
        <p:spPr bwMode="auto">
          <a:xfrm>
            <a:off x="3490913" y="5802313"/>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Db • , a</a:t>
            </a:r>
          </a:p>
        </p:txBody>
      </p:sp>
      <p:grpSp>
        <p:nvGrpSpPr>
          <p:cNvPr id="104467" name="Group 30"/>
          <p:cNvGrpSpPr>
            <a:grpSpLocks/>
          </p:cNvGrpSpPr>
          <p:nvPr/>
        </p:nvGrpSpPr>
        <p:grpSpPr bwMode="auto">
          <a:xfrm>
            <a:off x="4354513" y="2060575"/>
            <a:ext cx="287337" cy="431800"/>
            <a:chOff x="1156" y="1389"/>
            <a:chExt cx="181" cy="272"/>
          </a:xfrm>
        </p:grpSpPr>
        <p:sp>
          <p:nvSpPr>
            <p:cNvPr id="755743" name="Line 31"/>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44" name="Text Box 32"/>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104468" name="Group 33"/>
          <p:cNvGrpSpPr>
            <a:grpSpLocks/>
          </p:cNvGrpSpPr>
          <p:nvPr/>
        </p:nvGrpSpPr>
        <p:grpSpPr bwMode="auto">
          <a:xfrm>
            <a:off x="4354513" y="4292600"/>
            <a:ext cx="287337" cy="431800"/>
            <a:chOff x="1156" y="1389"/>
            <a:chExt cx="181" cy="272"/>
          </a:xfrm>
        </p:grpSpPr>
        <p:sp>
          <p:nvSpPr>
            <p:cNvPr id="755746" name="Line 34"/>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47" name="Text Box 35"/>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grpSp>
      <p:grpSp>
        <p:nvGrpSpPr>
          <p:cNvPr id="104469" name="Group 36"/>
          <p:cNvGrpSpPr>
            <a:grpSpLocks/>
          </p:cNvGrpSpPr>
          <p:nvPr/>
        </p:nvGrpSpPr>
        <p:grpSpPr bwMode="auto">
          <a:xfrm>
            <a:off x="4354513" y="5373688"/>
            <a:ext cx="287337" cy="431800"/>
            <a:chOff x="1156" y="1389"/>
            <a:chExt cx="181" cy="272"/>
          </a:xfrm>
        </p:grpSpPr>
        <p:sp>
          <p:nvSpPr>
            <p:cNvPr id="755749" name="Line 37"/>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50" name="Text Box 38"/>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104470" name="Group 39"/>
          <p:cNvGrpSpPr>
            <a:grpSpLocks/>
          </p:cNvGrpSpPr>
          <p:nvPr/>
        </p:nvGrpSpPr>
        <p:grpSpPr bwMode="auto">
          <a:xfrm>
            <a:off x="2555875" y="1622425"/>
            <a:ext cx="936625" cy="366713"/>
            <a:chOff x="1837" y="436"/>
            <a:chExt cx="589" cy="231"/>
          </a:xfrm>
        </p:grpSpPr>
        <p:sp>
          <p:nvSpPr>
            <p:cNvPr id="755752" name="Line 40"/>
            <p:cNvSpPr>
              <a:spLocks noChangeShapeType="1"/>
            </p:cNvSpPr>
            <p:nvPr/>
          </p:nvSpPr>
          <p:spPr bwMode="auto">
            <a:xfrm>
              <a:off x="1837" y="663"/>
              <a:ext cx="58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53" name="Text Box 41"/>
            <p:cNvSpPr txBox="1">
              <a:spLocks noChangeArrowheads="1"/>
            </p:cNvSpPr>
            <p:nvPr/>
          </p:nvSpPr>
          <p:spPr bwMode="auto">
            <a:xfrm>
              <a:off x="2018" y="436"/>
              <a:ext cx="232"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grpSp>
      <p:sp>
        <p:nvSpPr>
          <p:cNvPr id="755754" name="Line 42"/>
          <p:cNvSpPr>
            <a:spLocks noChangeShapeType="1"/>
          </p:cNvSpPr>
          <p:nvPr/>
        </p:nvSpPr>
        <p:spPr bwMode="auto">
          <a:xfrm flipH="1">
            <a:off x="2555875" y="3500438"/>
            <a:ext cx="936625" cy="180022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55" name="Text Box 43"/>
          <p:cNvSpPr txBox="1">
            <a:spLocks noChangeArrowheads="1"/>
          </p:cNvSpPr>
          <p:nvPr/>
        </p:nvSpPr>
        <p:spPr bwMode="auto">
          <a:xfrm>
            <a:off x="2700338" y="4214813"/>
            <a:ext cx="433387" cy="366712"/>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55756" name="Line 44"/>
          <p:cNvSpPr>
            <a:spLocks noChangeShapeType="1"/>
          </p:cNvSpPr>
          <p:nvPr/>
        </p:nvSpPr>
        <p:spPr bwMode="auto">
          <a:xfrm flipH="1">
            <a:off x="2555875" y="4221163"/>
            <a:ext cx="936625" cy="1944687"/>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57" name="Text Box 45"/>
          <p:cNvSpPr txBox="1">
            <a:spLocks noChangeArrowheads="1"/>
          </p:cNvSpPr>
          <p:nvPr/>
        </p:nvSpPr>
        <p:spPr bwMode="auto">
          <a:xfrm>
            <a:off x="2916238" y="5222875"/>
            <a:ext cx="433387" cy="366713"/>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55758" name="Text Box 46"/>
          <p:cNvSpPr txBox="1">
            <a:spLocks noChangeArrowheads="1"/>
          </p:cNvSpPr>
          <p:nvPr/>
        </p:nvSpPr>
        <p:spPr bwMode="auto">
          <a:xfrm>
            <a:off x="6300788" y="103188"/>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12</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A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ab • , #/a</a:t>
            </a:r>
          </a:p>
        </p:txBody>
      </p:sp>
      <p:grpSp>
        <p:nvGrpSpPr>
          <p:cNvPr id="104476" name="Group 47"/>
          <p:cNvGrpSpPr>
            <a:grpSpLocks/>
          </p:cNvGrpSpPr>
          <p:nvPr/>
        </p:nvGrpSpPr>
        <p:grpSpPr bwMode="auto">
          <a:xfrm>
            <a:off x="5364163" y="2400300"/>
            <a:ext cx="936625" cy="366713"/>
            <a:chOff x="1837" y="436"/>
            <a:chExt cx="589" cy="231"/>
          </a:xfrm>
        </p:grpSpPr>
        <p:sp>
          <p:nvSpPr>
            <p:cNvPr id="755760" name="Line 48"/>
            <p:cNvSpPr>
              <a:spLocks noChangeShapeType="1"/>
            </p:cNvSpPr>
            <p:nvPr/>
          </p:nvSpPr>
          <p:spPr bwMode="auto">
            <a:xfrm>
              <a:off x="1837" y="663"/>
              <a:ext cx="58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61" name="Text Box 49"/>
            <p:cNvSpPr txBox="1">
              <a:spLocks noChangeArrowheads="1"/>
            </p:cNvSpPr>
            <p:nvPr/>
          </p:nvSpPr>
          <p:spPr bwMode="auto">
            <a:xfrm>
              <a:off x="2018" y="436"/>
              <a:ext cx="232"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sp>
        <p:nvSpPr>
          <p:cNvPr id="755762" name="Text Box 50"/>
          <p:cNvSpPr txBox="1">
            <a:spLocks noChangeArrowheads="1"/>
          </p:cNvSpPr>
          <p:nvPr/>
        </p:nvSpPr>
        <p:spPr bwMode="auto">
          <a:xfrm>
            <a:off x="6300788" y="1196975"/>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11</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A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 • b, #/a</a:t>
            </a:r>
          </a:p>
        </p:txBody>
      </p:sp>
      <p:sp>
        <p:nvSpPr>
          <p:cNvPr id="755763" name="Text Box 51"/>
          <p:cNvSpPr txBox="1">
            <a:spLocks noChangeArrowheads="1"/>
          </p:cNvSpPr>
          <p:nvPr/>
        </p:nvSpPr>
        <p:spPr bwMode="auto">
          <a:xfrm>
            <a:off x="6300788" y="2228850"/>
            <a:ext cx="1873250" cy="952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lnSpc>
                <a:spcPct val="7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CbB • A, #</a:t>
            </a:r>
          </a:p>
          <a:p>
            <a:pPr algn="l" eaLnBrk="1" hangingPunct="1">
              <a:lnSpc>
                <a:spcPct val="7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 → • Aab, #/a</a:t>
            </a:r>
          </a:p>
          <a:p>
            <a:pPr algn="l" eaLnBrk="1" hangingPunct="1">
              <a:lnSpc>
                <a:spcPct val="7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 → • ab, #/a</a:t>
            </a:r>
          </a:p>
        </p:txBody>
      </p:sp>
      <p:sp>
        <p:nvSpPr>
          <p:cNvPr id="755764" name="Text Box 52"/>
          <p:cNvSpPr txBox="1">
            <a:spLocks noChangeArrowheads="1"/>
          </p:cNvSpPr>
          <p:nvPr/>
        </p:nvSpPr>
        <p:spPr bwMode="auto">
          <a:xfrm>
            <a:off x="6299200" y="3571875"/>
            <a:ext cx="1873250" cy="925513"/>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10</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CbBA • ,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 → A • ab, #/a</a:t>
            </a:r>
          </a:p>
        </p:txBody>
      </p:sp>
      <p:sp>
        <p:nvSpPr>
          <p:cNvPr id="755765" name="Text Box 53"/>
          <p:cNvSpPr txBox="1">
            <a:spLocks noChangeArrowheads="1"/>
          </p:cNvSpPr>
          <p:nvPr/>
        </p:nvSpPr>
        <p:spPr bwMode="auto">
          <a:xfrm>
            <a:off x="6299200" y="4937125"/>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13</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 → Aa • b, #/a</a:t>
            </a:r>
          </a:p>
        </p:txBody>
      </p:sp>
      <p:sp>
        <p:nvSpPr>
          <p:cNvPr id="755766" name="Text Box 54"/>
          <p:cNvSpPr txBox="1">
            <a:spLocks noChangeArrowheads="1"/>
          </p:cNvSpPr>
          <p:nvPr/>
        </p:nvSpPr>
        <p:spPr bwMode="auto">
          <a:xfrm>
            <a:off x="6300788" y="5949950"/>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14</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 → Aab • , #/a</a:t>
            </a:r>
          </a:p>
        </p:txBody>
      </p:sp>
      <p:grpSp>
        <p:nvGrpSpPr>
          <p:cNvPr id="104482" name="Group 55"/>
          <p:cNvGrpSpPr>
            <a:grpSpLocks/>
          </p:cNvGrpSpPr>
          <p:nvPr/>
        </p:nvGrpSpPr>
        <p:grpSpPr bwMode="auto">
          <a:xfrm>
            <a:off x="7164388" y="4506913"/>
            <a:ext cx="288925" cy="431800"/>
            <a:chOff x="1156" y="1389"/>
            <a:chExt cx="181" cy="272"/>
          </a:xfrm>
        </p:grpSpPr>
        <p:sp>
          <p:nvSpPr>
            <p:cNvPr id="755768" name="Line 56"/>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5769" name="Text Box 57"/>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A6C2E3CF-4D6A-4DB2-8614-DA93EEE95260}" type="slidenum">
              <a:rPr lang="en-US" altLang="zh-CN"/>
              <a:pPr>
                <a:defRPr/>
              </a:pPr>
              <a:t>106</a:t>
            </a:fld>
            <a:endParaRPr lang="en-US" altLang="zh-CN"/>
          </a:p>
        </p:txBody>
      </p:sp>
      <p:sp>
        <p:nvSpPr>
          <p:cNvPr id="756738" name="Text Box 2"/>
          <p:cNvSpPr txBox="1">
            <a:spLocks noChangeArrowheads="1"/>
          </p:cNvSpPr>
          <p:nvPr/>
        </p:nvSpPr>
        <p:spPr bwMode="auto">
          <a:xfrm>
            <a:off x="0" y="1219200"/>
            <a:ext cx="8785225" cy="5940425"/>
          </a:xfrm>
          <a:prstGeom prst="rect">
            <a:avLst/>
          </a:prstGeom>
          <a:noFill/>
          <a:ln w="9525">
            <a:noFill/>
            <a:miter lim="800000"/>
            <a:headEnd/>
            <a:tailEnd/>
          </a:ln>
          <a:effectLst/>
        </p:spPr>
        <p:txBody>
          <a:bodyPr>
            <a:spAutoFit/>
          </a:bodyPr>
          <a:lstStyle/>
          <a:p>
            <a:pPr algn="l" eaLnBrk="1" hangingPunct="1">
              <a:spcAft>
                <a:spcPct val="0"/>
              </a:spcAft>
              <a:defRPr/>
            </a:pPr>
            <a:r>
              <a:rPr kumimoji="1" lang="zh-CN" altLang="en-US">
                <a:solidFill>
                  <a:srgbClr val="FF0066"/>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a:solidFill>
                  <a:srgbClr val="FF0066"/>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a:solidFill>
                  <a:srgbClr val="FF0066"/>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ＬＲ（１）分析表的构造</a:t>
            </a:r>
          </a:p>
          <a:p>
            <a:pPr algn="l" eaLnBrk="1" hangingPunct="1">
              <a:spcAft>
                <a:spcPct val="0"/>
              </a:spcAft>
              <a:defRPr/>
            </a:pPr>
            <a:r>
              <a:rPr kumimoji="1" lang="zh-CN" altLang="en-US" sz="2000" b="0">
                <a:solidFill>
                  <a:srgbClr val="FFFF00"/>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r>
              <a:rPr kumimoji="1" lang="zh-CN" altLang="en-US" sz="2000">
                <a:solidFill>
                  <a:srgbClr val="FFFF00"/>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1)</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若项目［Ａ∷＝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α·Xβ,b</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］属于</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，且</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GO</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,X</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，当</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X∈V</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，置  </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ACTION</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i,X</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，当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X∈V</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N</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，则置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GOTO[i</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X]=j</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由图</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4.19</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和表</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4.18</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可知［</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C∷</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·a,b</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 ∈V</a:t>
            </a:r>
            <a:r>
              <a:rPr kumimoji="1"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T</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且</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GO[I</a:t>
            </a:r>
            <a:r>
              <a:rPr kumimoji="1"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a]=I</a:t>
            </a:r>
            <a:r>
              <a:rPr kumimoji="1"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3</a:t>
            </a:r>
          </a:p>
          <a:p>
            <a:pPr algn="l" eaLnBrk="1" hangingPunct="1">
              <a:spcAft>
                <a:spcPct val="0"/>
              </a:spcAft>
              <a:defRPr/>
            </a:pP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所以</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ACTION[0</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a]=S</a:t>
            </a:r>
            <a:r>
              <a:rPr kumimoji="1"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；又如</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·CbBA</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 ∈ I</a:t>
            </a:r>
            <a:r>
              <a:rPr kumimoji="1"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0 </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C∈V</a:t>
            </a:r>
            <a:r>
              <a:rPr kumimoji="1"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N</a:t>
            </a:r>
          </a:p>
          <a:p>
            <a:pPr algn="l" eaLnBrk="1" hangingPunct="1">
              <a:spcAft>
                <a:spcPct val="0"/>
              </a:spcAft>
              <a:defRPr/>
            </a:pP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且</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GO[I</a:t>
            </a:r>
            <a:r>
              <a:rPr kumimoji="1"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0</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,C]=I</a:t>
            </a:r>
            <a:r>
              <a:rPr kumimoji="1"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所以</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GOTO[0</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C]=2</a:t>
            </a:r>
          </a:p>
          <a:p>
            <a:pPr algn="just" eaLnBrk="1" hangingPunct="1">
              <a:spcBef>
                <a:spcPct val="20000"/>
              </a:spcBef>
              <a:spcAft>
                <a:spcPct val="0"/>
              </a:spcAft>
              <a:buClr>
                <a:schemeClr val="hlink"/>
              </a:buClr>
              <a:buSzPct val="80000"/>
              <a:buFont typeface="Wingdings" pitchFamily="2" charset="2"/>
              <a:buNone/>
              <a:defRPr/>
            </a:pPr>
            <a:r>
              <a:rPr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   </a:t>
            </a:r>
          </a:p>
          <a:p>
            <a:pPr algn="just" eaLnBrk="1" hangingPunct="1">
              <a:spcBef>
                <a:spcPct val="20000"/>
              </a:spcBef>
              <a:spcAft>
                <a:spcPct val="0"/>
              </a:spcAft>
              <a:buClr>
                <a:schemeClr val="hlink"/>
              </a:buClr>
              <a:buSzPct val="80000"/>
              <a:buFont typeface="Wingdings" pitchFamily="2" charset="2"/>
              <a:buNone/>
              <a:defRPr/>
            </a:pPr>
            <a:r>
              <a:rPr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   2)</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若项目［Ａ∷＝</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α·</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］属于</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，设Ａ∷＝</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α</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是文法第</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个规则，则置</a:t>
            </a:r>
          </a:p>
          <a:p>
            <a:pPr algn="just" eaLnBrk="1" hangingPunct="1">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ACTION</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r</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表示按文法第</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个规则将</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α</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归约为Ａ </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just" eaLnBrk="1" hangingPunct="1">
              <a:spcBef>
                <a:spcPct val="20000"/>
              </a:spcBef>
              <a:spcAft>
                <a:spcPct val="0"/>
              </a:spcAft>
              <a:buClr>
                <a:schemeClr val="hlink"/>
              </a:buClr>
              <a:buSzPct val="80000"/>
              <a:buFont typeface="Wingdings" pitchFamily="2" charset="2"/>
              <a:buNone/>
              <a:defRPr/>
            </a:pP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        </a:t>
            </a: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如：上例中［</a:t>
            </a: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C∷</a:t>
            </a: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a:t>
            </a: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a:t>
            </a: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 ∈ </a:t>
            </a: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I</a:t>
            </a:r>
            <a:r>
              <a:rPr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8 </a:t>
            </a: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，而</a:t>
            </a: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C∷</a:t>
            </a: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a:t>
            </a: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为文法的第</a:t>
            </a: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6</a:t>
            </a: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条规则</a:t>
            </a:r>
          </a:p>
          <a:p>
            <a:pPr algn="just" eaLnBrk="1" hangingPunct="1">
              <a:spcBef>
                <a:spcPct val="20000"/>
              </a:spcBef>
              <a:spcAft>
                <a:spcPct val="0"/>
              </a:spcAft>
              <a:buClr>
                <a:schemeClr val="hlink"/>
              </a:buClr>
              <a:buSzPct val="80000"/>
              <a:buFont typeface="Wingdings" pitchFamily="2" charset="2"/>
              <a:buNone/>
              <a:defRPr/>
            </a:pP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        则</a:t>
            </a: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ACTION[8</a:t>
            </a:r>
            <a:r>
              <a:rPr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a]=r</a:t>
            </a:r>
            <a:r>
              <a:rPr lang="en-US" altLang="zh-CN" sz="2000" baseline="-25000">
                <a:solidFill>
                  <a:schemeClr val="tx2"/>
                </a:solidFill>
                <a:effectLst>
                  <a:outerShdw blurRad="38100" dist="38100" dir="2700000" algn="tl">
                    <a:srgbClr val="000000"/>
                  </a:outerShdw>
                </a:effectLst>
                <a:latin typeface="Times New Roman" pitchFamily="18" charset="0"/>
                <a:ea typeface="宋体" pitchFamily="2" charset="-122"/>
                <a:cs typeface="+mn-cs"/>
              </a:rPr>
              <a:t>6</a:t>
            </a:r>
          </a:p>
          <a:p>
            <a:pPr algn="l" eaLnBrk="1" hangingPunct="1">
              <a:spcAft>
                <a:spcPct val="0"/>
              </a:spcAft>
              <a:defRPr/>
            </a:pP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3)</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若项目［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，＃］属于</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Ii</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，则置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ACTION[i,#]</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acc</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，表示  </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接受。</a:t>
            </a:r>
            <a:endPar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4)</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分析表中不能按上述规则填入信息的空白格位置上，均表示出错</a:t>
            </a:r>
            <a:r>
              <a:rPr kumimoji="1" lang="en-US" altLang="zh-CN" sz="2000" b="0">
                <a:solidFill>
                  <a:schemeClr val="tx1"/>
                </a:solidFill>
                <a:effectLst>
                  <a:outerShdw blurRad="38100" dist="38100" dir="2700000" algn="tl">
                    <a:srgbClr val="000000"/>
                  </a:outerShdw>
                </a:effectLst>
                <a:latin typeface="Times New Roman" pitchFamily="18" charset="0"/>
                <a:ea typeface="宋体" pitchFamily="2" charset="-122"/>
                <a:cs typeface="+mn-cs"/>
              </a:rPr>
              <a:t>ERROR</a:t>
            </a:r>
          </a:p>
          <a:p>
            <a:pPr algn="l" eaLnBrk="1" hangingPunct="1">
              <a:spcAft>
                <a:spcPct val="0"/>
              </a:spcAft>
              <a:defRPr/>
            </a:pPr>
            <a:endParaRPr kumimoji="1" lang="en-US" altLang="zh-CN" sz="2000" b="0">
              <a:solidFill>
                <a:schemeClr val="tx2"/>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Aft>
                <a:spcPct val="0"/>
              </a:spcAft>
              <a:defRPr/>
            </a:pPr>
            <a:r>
              <a:rPr kumimoji="1" lang="en-US" altLang="zh-CN" sz="2000" b="0">
                <a:solidFill>
                  <a:schemeClr val="tx1"/>
                </a:solidFill>
                <a:effectLst>
                  <a:outerShdw blurRad="38100" dist="38100" dir="2700000" algn="tl">
                    <a:srgbClr val="000000"/>
                  </a:outerShdw>
                </a:effectLst>
                <a:latin typeface="Times New Roman" pitchFamily="18" charset="0"/>
                <a:ea typeface="宋体" pitchFamily="2" charset="-122"/>
                <a:cs typeface="+mn-cs"/>
              </a:rPr>
              <a:t> </a:t>
            </a:r>
          </a:p>
        </p:txBody>
      </p:sp>
      <p:sp>
        <p:nvSpPr>
          <p:cNvPr id="756739" name="AutoShape 3"/>
          <p:cNvSpPr>
            <a:spLocks noChangeArrowheads="1"/>
          </p:cNvSpPr>
          <p:nvPr/>
        </p:nvSpPr>
        <p:spPr bwMode="auto">
          <a:xfrm>
            <a:off x="152400" y="838200"/>
            <a:ext cx="8686800" cy="58674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56740" name="AutoShape 4"/>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5.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grpSp>
        <p:nvGrpSpPr>
          <p:cNvPr id="2" name="Group 5"/>
          <p:cNvGrpSpPr>
            <a:grpSpLocks/>
          </p:cNvGrpSpPr>
          <p:nvPr/>
        </p:nvGrpSpPr>
        <p:grpSpPr bwMode="auto">
          <a:xfrm>
            <a:off x="8229600" y="152400"/>
            <a:ext cx="717550" cy="881063"/>
            <a:chOff x="2272" y="2026"/>
            <a:chExt cx="740" cy="987"/>
          </a:xfrm>
        </p:grpSpPr>
        <p:pic>
          <p:nvPicPr>
            <p:cNvPr id="105479"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0"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6738"/>
                                        </p:tgtEl>
                                        <p:attrNameLst>
                                          <p:attrName>style.visibility</p:attrName>
                                        </p:attrNameLst>
                                      </p:cBhvr>
                                      <p:to>
                                        <p:strVal val="visible"/>
                                      </p:to>
                                    </p:set>
                                    <p:anim calcmode="lin" valueType="num">
                                      <p:cBhvr additive="base">
                                        <p:cTn id="7" dur="500" fill="hold"/>
                                        <p:tgtEl>
                                          <p:spTgt spid="756738"/>
                                        </p:tgtEl>
                                        <p:attrNameLst>
                                          <p:attrName>ppt_x</p:attrName>
                                        </p:attrNameLst>
                                      </p:cBhvr>
                                      <p:tavLst>
                                        <p:tav tm="0">
                                          <p:val>
                                            <p:strVal val="0-#ppt_w/2"/>
                                          </p:val>
                                        </p:tav>
                                        <p:tav tm="100000">
                                          <p:val>
                                            <p:strVal val="#ppt_x"/>
                                          </p:val>
                                        </p:tav>
                                      </p:tavLst>
                                    </p:anim>
                                    <p:anim calcmode="lin" valueType="num">
                                      <p:cBhvr additive="base">
                                        <p:cTn id="8" dur="500" fill="hold"/>
                                        <p:tgtEl>
                                          <p:spTgt spid="75673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8"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灯片编号占位符 5"/>
          <p:cNvSpPr>
            <a:spLocks noGrp="1"/>
          </p:cNvSpPr>
          <p:nvPr>
            <p:ph type="sldNum" sz="quarter" idx="12"/>
          </p:nvPr>
        </p:nvSpPr>
        <p:spPr/>
        <p:txBody>
          <a:bodyPr/>
          <a:lstStyle/>
          <a:p>
            <a:pPr>
              <a:defRPr/>
            </a:pPr>
            <a:fld id="{82694FE8-DADA-4D4B-A4FC-95CE02E8729E}" type="slidenum">
              <a:rPr lang="en-US" altLang="zh-CN"/>
              <a:pPr>
                <a:defRPr/>
              </a:pPr>
              <a:t>107</a:t>
            </a:fld>
            <a:endParaRPr lang="en-US" altLang="zh-CN"/>
          </a:p>
        </p:txBody>
      </p:sp>
      <p:graphicFrame>
        <p:nvGraphicFramePr>
          <p:cNvPr id="757762" name="Group 2"/>
          <p:cNvGraphicFramePr>
            <a:graphicFrameLocks noGrp="1"/>
          </p:cNvGraphicFramePr>
          <p:nvPr/>
        </p:nvGraphicFramePr>
        <p:xfrm>
          <a:off x="1547813" y="549275"/>
          <a:ext cx="6096000" cy="5737228"/>
        </p:xfrm>
        <a:graphic>
          <a:graphicData uri="http://schemas.openxmlformats.org/drawingml/2006/table">
            <a:tbl>
              <a:tblPr/>
              <a:tblGrid>
                <a:gridCol w="677862">
                  <a:extLst>
                    <a:ext uri="{9D8B030D-6E8A-4147-A177-3AD203B41FA5}">
                      <a16:colId xmlns="" xmlns:a16="http://schemas.microsoft.com/office/drawing/2014/main" val="20000"/>
                    </a:ext>
                  </a:extLst>
                </a:gridCol>
                <a:gridCol w="676275">
                  <a:extLst>
                    <a:ext uri="{9D8B030D-6E8A-4147-A177-3AD203B41FA5}">
                      <a16:colId xmlns="" xmlns:a16="http://schemas.microsoft.com/office/drawing/2014/main" val="20001"/>
                    </a:ext>
                  </a:extLst>
                </a:gridCol>
                <a:gridCol w="677863">
                  <a:extLst>
                    <a:ext uri="{9D8B030D-6E8A-4147-A177-3AD203B41FA5}">
                      <a16:colId xmlns="" xmlns:a16="http://schemas.microsoft.com/office/drawing/2014/main" val="20002"/>
                    </a:ext>
                  </a:extLst>
                </a:gridCol>
                <a:gridCol w="677862">
                  <a:extLst>
                    <a:ext uri="{9D8B030D-6E8A-4147-A177-3AD203B41FA5}">
                      <a16:colId xmlns="" xmlns:a16="http://schemas.microsoft.com/office/drawing/2014/main" val="20003"/>
                    </a:ext>
                  </a:extLst>
                </a:gridCol>
                <a:gridCol w="676275">
                  <a:extLst>
                    <a:ext uri="{9D8B030D-6E8A-4147-A177-3AD203B41FA5}">
                      <a16:colId xmlns="" xmlns:a16="http://schemas.microsoft.com/office/drawing/2014/main" val="20004"/>
                    </a:ext>
                  </a:extLst>
                </a:gridCol>
                <a:gridCol w="677863">
                  <a:extLst>
                    <a:ext uri="{9D8B030D-6E8A-4147-A177-3AD203B41FA5}">
                      <a16:colId xmlns="" xmlns:a16="http://schemas.microsoft.com/office/drawing/2014/main" val="20005"/>
                    </a:ext>
                  </a:extLst>
                </a:gridCol>
                <a:gridCol w="677862">
                  <a:extLst>
                    <a:ext uri="{9D8B030D-6E8A-4147-A177-3AD203B41FA5}">
                      <a16:colId xmlns="" xmlns:a16="http://schemas.microsoft.com/office/drawing/2014/main" val="20006"/>
                    </a:ext>
                  </a:extLst>
                </a:gridCol>
                <a:gridCol w="676275">
                  <a:extLst>
                    <a:ext uri="{9D8B030D-6E8A-4147-A177-3AD203B41FA5}">
                      <a16:colId xmlns="" xmlns:a16="http://schemas.microsoft.com/office/drawing/2014/main" val="20007"/>
                    </a:ext>
                  </a:extLst>
                </a:gridCol>
                <a:gridCol w="677863">
                  <a:extLst>
                    <a:ext uri="{9D8B030D-6E8A-4147-A177-3AD203B41FA5}">
                      <a16:colId xmlns="" xmlns:a16="http://schemas.microsoft.com/office/drawing/2014/main" val="20008"/>
                    </a:ext>
                  </a:extLst>
                </a:gridCol>
              </a:tblGrid>
              <a:tr h="337484">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状态</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ACTION</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gridSpan="5">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GOTO</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3748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b</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S</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B</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C</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D</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3</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acc</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4</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6</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5"/>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4</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8</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a:t>
                      </a: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6"/>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11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10</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7"/>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4</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8"/>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9</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9"/>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6</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0"/>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5</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1"/>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10</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13</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1</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2"/>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11</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12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3"/>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12</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3</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3</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4"/>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13</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14</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5"/>
                  </a:ext>
                </a:extLst>
              </a:tr>
              <a:tr h="337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14</a:t>
                      </a:r>
                    </a:p>
                  </a:txBody>
                  <a:tcPr marL="90000" marR="90000" marT="46806" marB="468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2</a:t>
                      </a: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806" marB="4680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6"/>
                  </a:ext>
                </a:extLst>
              </a:tr>
            </a:tbl>
          </a:graphicData>
        </a:graphic>
      </p:graphicFrame>
      <p:sp>
        <p:nvSpPr>
          <p:cNvPr id="757937" name="Text Box 177"/>
          <p:cNvSpPr txBox="1">
            <a:spLocks noChangeArrowheads="1"/>
          </p:cNvSpPr>
          <p:nvPr/>
        </p:nvSpPr>
        <p:spPr bwMode="auto">
          <a:xfrm>
            <a:off x="1763713" y="188913"/>
            <a:ext cx="5545137" cy="366712"/>
          </a:xfrm>
          <a:prstGeom prst="rect">
            <a:avLst/>
          </a:prstGeom>
          <a:noFill/>
          <a:ln w="9525" algn="ctr">
            <a:noFill/>
            <a:miter lim="800000"/>
            <a:headEnd/>
            <a:tailEnd/>
          </a:ln>
          <a:effectLst/>
        </p:spPr>
        <p:txBody>
          <a:bodyPr>
            <a:spAutoFit/>
          </a:bodyPr>
          <a:lstStyle/>
          <a:p>
            <a:pPr eaLnBrk="1" hangingPunct="1">
              <a:spcBef>
                <a:spcPct val="50000"/>
              </a:spcBef>
              <a:spcAft>
                <a:spcPct val="0"/>
              </a:spcAft>
              <a:defRPr/>
            </a:pP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文法</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G[S’]LR(1)</a:t>
            </a: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分析表（</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p131</a:t>
            </a: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表</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4.18</a:t>
            </a: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grpSp>
        <p:nvGrpSpPr>
          <p:cNvPr id="2" name="Group 181"/>
          <p:cNvGrpSpPr>
            <a:grpSpLocks/>
          </p:cNvGrpSpPr>
          <p:nvPr/>
        </p:nvGrpSpPr>
        <p:grpSpPr bwMode="auto">
          <a:xfrm>
            <a:off x="8229600" y="152400"/>
            <a:ext cx="717550" cy="881063"/>
            <a:chOff x="2272" y="2026"/>
            <a:chExt cx="740" cy="987"/>
          </a:xfrm>
        </p:grpSpPr>
        <p:pic>
          <p:nvPicPr>
            <p:cNvPr id="106676" name="Picture 182"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677" name="Picture 183"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框 2"/>
          <p:cNvSpPr txBox="1"/>
          <p:nvPr/>
        </p:nvSpPr>
        <p:spPr>
          <a:xfrm>
            <a:off x="1371600" y="6324600"/>
            <a:ext cx="6272213" cy="461665"/>
          </a:xfrm>
          <a:prstGeom prst="rect">
            <a:avLst/>
          </a:prstGeom>
          <a:noFill/>
        </p:spPr>
        <p:txBody>
          <a:bodyPr wrap="square" rtlCol="0">
            <a:spAutoFit/>
          </a:bodyPr>
          <a:lstStyle/>
          <a:p>
            <a:r>
              <a:rPr lang="zh-CN" altLang="en-US" dirty="0" smtClean="0"/>
              <a:t>与</a:t>
            </a:r>
            <a:r>
              <a:rPr lang="en-US" altLang="zh-CN" dirty="0" smtClean="0"/>
              <a:t>LR(0)</a:t>
            </a:r>
            <a:r>
              <a:rPr lang="zh-CN" altLang="en-US" dirty="0" smtClean="0"/>
              <a:t>的区别仅在于规约项目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6A81FA72-065C-44F6-A74D-C984C40177DF}" type="slidenum">
              <a:rPr lang="en-US" altLang="zh-CN"/>
              <a:pPr>
                <a:defRPr/>
              </a:pPr>
              <a:t>108</a:t>
            </a:fld>
            <a:endParaRPr lang="en-US" altLang="zh-CN"/>
          </a:p>
        </p:txBody>
      </p:sp>
      <p:sp>
        <p:nvSpPr>
          <p:cNvPr id="758786" name="Text Box 2"/>
          <p:cNvSpPr txBox="1">
            <a:spLocks noChangeArrowheads="1"/>
          </p:cNvSpPr>
          <p:nvPr/>
        </p:nvSpPr>
        <p:spPr bwMode="auto">
          <a:xfrm>
            <a:off x="179388" y="1600200"/>
            <a:ext cx="8964612" cy="5139869"/>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dirty="0">
                <a:solidFill>
                  <a:srgbClr val="FF0066"/>
                </a:solidFill>
                <a:effectLst>
                  <a:outerShdw blurRad="38100" dist="38100" dir="2700000" algn="tl">
                    <a:srgbClr val="000000"/>
                  </a:outerShdw>
                </a:effectLst>
                <a:latin typeface="Times New Roman" pitchFamily="18" charset="0"/>
                <a:ea typeface="宋体" pitchFamily="2" charset="-122"/>
                <a:cs typeface="+mn-cs"/>
              </a:rPr>
              <a:t>(4)</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说明</a:t>
            </a:r>
            <a:r>
              <a:rPr kumimoji="1" lang="zh-CN" altLang="en-US" b="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r>
              <a:rPr kumimoji="1" lang="zh-CN" altLang="en-US" b="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1) </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按照上述算法构造的分析表，若不存在多重定义的元素，则称此分析   </a:t>
            </a:r>
          </a:p>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表为</a:t>
            </a: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规范</a:t>
            </a:r>
            <a:r>
              <a:rPr kumimoji="1" lang="en-US" altLang="zh-CN"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）分析表</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。使用这种分析表的分析器叫做规范</a:t>
            </a:r>
            <a:r>
              <a:rPr kumimoji="1" lang="en-US" altLang="zh-CN"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分析  </a:t>
            </a:r>
          </a:p>
          <a:p>
            <a:pPr algn="l" eaLnBrk="1" hangingPunct="1">
              <a:spcAft>
                <a:spcPct val="0"/>
              </a:spcAft>
              <a:defRPr/>
            </a:pP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    器</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。具有规范ＬＲ（１）分析表的文法称为一个</a:t>
            </a:r>
            <a:r>
              <a:rPr kumimoji="1" lang="en-US" altLang="zh-CN"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）文法</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2)</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LR</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）分析法比</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）适用范围更广，对多数程序设计  </a:t>
            </a:r>
          </a:p>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语言来说有足够有效分析能力。</a:t>
            </a:r>
          </a:p>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3) </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若</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）分析法不可进行有效分析，即分析表项有多重定义，可继  </a:t>
            </a:r>
          </a:p>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续向前搜</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k</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个符号，相应分析表称</a:t>
            </a:r>
            <a:r>
              <a:rPr kumimoji="1" lang="en-US" altLang="zh-CN"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K</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）分析表</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，具有规范ＬＲ（</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K</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文法。</a:t>
            </a:r>
          </a:p>
          <a:p>
            <a:pPr algn="l" eaLnBrk="1" hangingPunct="1">
              <a:spcAft>
                <a:spcPct val="0"/>
              </a:spcAft>
              <a:defRPr/>
            </a:pP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4</a:t>
            </a: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任何二义性文法都不是</a:t>
            </a:r>
            <a:r>
              <a:rPr kumimoji="1" lang="en-US" altLang="zh-CN"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K</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）文法。</a:t>
            </a:r>
          </a:p>
          <a:p>
            <a:pPr algn="l" eaLnBrk="1" hangingPunct="1">
              <a:spcAft>
                <a:spcPct val="0"/>
              </a:spcAft>
              <a:defRPr/>
            </a:pP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rPr>
              <a:t>  </a:t>
            </a:r>
            <a:r>
              <a:rPr kumimoji="1" lang="en-US" altLang="zh-CN" sz="2000" dirty="0">
                <a:solidFill>
                  <a:srgbClr val="FFFF00"/>
                </a:solidFill>
                <a:effectLst>
                  <a:outerShdw blurRad="38100" dist="38100" dir="2700000" algn="tl">
                    <a:srgbClr val="000000"/>
                  </a:outerShdw>
                </a:effectLst>
                <a:latin typeface="Times New Roman" pitchFamily="18" charset="0"/>
                <a:ea typeface="宋体" pitchFamily="2" charset="-122"/>
              </a:rPr>
              <a:t>5</a:t>
            </a:r>
            <a:r>
              <a:rPr kumimoji="1" lang="zh-CN" altLang="en-US" sz="2000" dirty="0">
                <a:solidFill>
                  <a:srgbClr val="FFFF00"/>
                </a:solidFill>
                <a:effectLst>
                  <a:outerShdw blurRad="38100" dist="38100" dir="2700000" algn="tl">
                    <a:srgbClr val="000000"/>
                  </a:outerShdw>
                </a:effectLst>
                <a:latin typeface="Times New Roman" pitchFamily="18" charset="0"/>
                <a:ea typeface="宋体" pitchFamily="2" charset="-122"/>
              </a:rPr>
              <a:t>）</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rPr>
              <a:t>由于区分向前看搜索符，</a:t>
            </a:r>
            <a:r>
              <a:rPr kumimoji="1" lang="en-US" altLang="zh-CN" sz="2000" dirty="0">
                <a:solidFill>
                  <a:schemeClr val="tx2"/>
                </a:solidFill>
                <a:effectLst>
                  <a:outerShdw blurRad="38100" dist="38100" dir="2700000" algn="tl">
                    <a:srgbClr val="000000"/>
                  </a:outerShdw>
                </a:effectLst>
                <a:latin typeface="Times New Roman" pitchFamily="18" charset="0"/>
                <a:ea typeface="宋体" pitchFamily="2" charset="-122"/>
              </a:rPr>
              <a:t>LR(1)</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rPr>
              <a:t>状态数比</a:t>
            </a:r>
            <a:r>
              <a:rPr kumimoji="1" lang="en-US" altLang="zh-CN" sz="2000" dirty="0">
                <a:solidFill>
                  <a:schemeClr val="tx2"/>
                </a:solidFill>
                <a:effectLst>
                  <a:outerShdw blurRad="38100" dist="38100" dir="2700000" algn="tl">
                    <a:srgbClr val="000000"/>
                  </a:outerShdw>
                </a:effectLst>
                <a:latin typeface="Times New Roman" pitchFamily="18" charset="0"/>
                <a:ea typeface="宋体" pitchFamily="2" charset="-122"/>
              </a:rPr>
              <a:t>SLR</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rPr>
              <a:t>（</a:t>
            </a:r>
            <a:r>
              <a:rPr kumimoji="1" lang="en-US" altLang="zh-CN" sz="2000" dirty="0">
                <a:solidFill>
                  <a:schemeClr val="tx2"/>
                </a:solidFill>
                <a:effectLst>
                  <a:outerShdw blurRad="38100" dist="38100" dir="2700000" algn="tl">
                    <a:srgbClr val="000000"/>
                  </a:outerShdw>
                </a:effectLst>
                <a:latin typeface="Times New Roman" pitchFamily="18" charset="0"/>
                <a:ea typeface="宋体" pitchFamily="2" charset="-122"/>
              </a:rPr>
              <a:t>1</a:t>
            </a: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rPr>
              <a:t>）多</a:t>
            </a:r>
            <a:r>
              <a:rPr kumimoji="1" lang="zh-CN" altLang="en-US" sz="2000" dirty="0" smtClean="0">
                <a:solidFill>
                  <a:schemeClr val="tx2"/>
                </a:solidFill>
                <a:effectLst>
                  <a:outerShdw blurRad="38100" dist="38100" dir="2700000" algn="tl">
                    <a:srgbClr val="000000"/>
                  </a:outerShdw>
                </a:effectLst>
                <a:latin typeface="Times New Roman" pitchFamily="18" charset="0"/>
                <a:ea typeface="宋体" pitchFamily="2" charset="-122"/>
              </a:rPr>
              <a:t>。</a:t>
            </a:r>
            <a:endParaRPr kumimoji="1" lang="en-US" altLang="zh-CN" sz="2000" dirty="0" smtClean="0">
              <a:solidFill>
                <a:schemeClr val="tx2"/>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endPar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Aft>
                <a:spcPct val="0"/>
              </a:spcAft>
              <a:defRPr/>
            </a:pPr>
            <a:r>
              <a:rPr kumimoji="1" lang="zh-CN" altLang="en-US" sz="2000" dirty="0">
                <a:solidFill>
                  <a:schemeClr val="tx2"/>
                </a:solidFill>
                <a:effectLst>
                  <a:outerShdw blurRad="38100" dist="38100" dir="2700000" algn="tl">
                    <a:srgbClr val="000000"/>
                  </a:outerShdw>
                </a:effectLst>
                <a:latin typeface="Times New Roman" pitchFamily="18" charset="0"/>
                <a:ea typeface="宋体" pitchFamily="2" charset="-122"/>
                <a:cs typeface="+mn-cs"/>
              </a:rPr>
              <a:t> </a:t>
            </a:r>
          </a:p>
        </p:txBody>
      </p:sp>
      <p:sp>
        <p:nvSpPr>
          <p:cNvPr id="758787" name="AutoShape 3"/>
          <p:cNvSpPr>
            <a:spLocks noChangeArrowheads="1"/>
          </p:cNvSpPr>
          <p:nvPr/>
        </p:nvSpPr>
        <p:spPr bwMode="auto">
          <a:xfrm>
            <a:off x="152400" y="838200"/>
            <a:ext cx="8686800" cy="58674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58788" name="AutoShape 4"/>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5.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grpSp>
        <p:nvGrpSpPr>
          <p:cNvPr id="2" name="Group 5"/>
          <p:cNvGrpSpPr>
            <a:grpSpLocks/>
          </p:cNvGrpSpPr>
          <p:nvPr/>
        </p:nvGrpSpPr>
        <p:grpSpPr bwMode="auto">
          <a:xfrm>
            <a:off x="8229600" y="152400"/>
            <a:ext cx="717550" cy="881063"/>
            <a:chOff x="2272" y="2026"/>
            <a:chExt cx="740" cy="987"/>
          </a:xfrm>
        </p:grpSpPr>
        <p:pic>
          <p:nvPicPr>
            <p:cNvPr id="107527"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8"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8786"/>
                                        </p:tgtEl>
                                        <p:attrNameLst>
                                          <p:attrName>style.visibility</p:attrName>
                                        </p:attrNameLst>
                                      </p:cBhvr>
                                      <p:to>
                                        <p:strVal val="visible"/>
                                      </p:to>
                                    </p:set>
                                    <p:anim calcmode="lin" valueType="num">
                                      <p:cBhvr additive="base">
                                        <p:cTn id="7" dur="500" fill="hold"/>
                                        <p:tgtEl>
                                          <p:spTgt spid="758786"/>
                                        </p:tgtEl>
                                        <p:attrNameLst>
                                          <p:attrName>ppt_x</p:attrName>
                                        </p:attrNameLst>
                                      </p:cBhvr>
                                      <p:tavLst>
                                        <p:tav tm="0">
                                          <p:val>
                                            <p:strVal val="0-#ppt_w/2"/>
                                          </p:val>
                                        </p:tav>
                                        <p:tav tm="100000">
                                          <p:val>
                                            <p:strVal val="#ppt_x"/>
                                          </p:val>
                                        </p:tav>
                                      </p:tavLst>
                                    </p:anim>
                                    <p:anim calcmode="lin" valueType="num">
                                      <p:cBhvr additive="base">
                                        <p:cTn id="8" dur="500" fill="hold"/>
                                        <p:tgtEl>
                                          <p:spTgt spid="75878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6"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4488C337-265D-4365-A59A-9802ECCD53D5}" type="slidenum">
              <a:rPr lang="en-US" altLang="zh-CN"/>
              <a:pPr>
                <a:defRPr/>
              </a:pPr>
              <a:t>109</a:t>
            </a:fld>
            <a:endParaRPr lang="en-US" altLang="zh-CN"/>
          </a:p>
        </p:txBody>
      </p:sp>
      <p:sp>
        <p:nvSpPr>
          <p:cNvPr id="108547" name="Rectangle 2"/>
          <p:cNvSpPr>
            <a:spLocks noGrp="1" noChangeArrowheads="1"/>
          </p:cNvSpPr>
          <p:nvPr>
            <p:ph type="body" idx="1"/>
          </p:nvPr>
        </p:nvSpPr>
        <p:spPr>
          <a:xfrm>
            <a:off x="1219200" y="1752600"/>
            <a:ext cx="7704138" cy="5256213"/>
          </a:xfrm>
        </p:spPr>
        <p:txBody>
          <a:bodyPr/>
          <a:lstStyle/>
          <a:p>
            <a:pPr eaLnBrk="1" hangingPunct="1">
              <a:lnSpc>
                <a:spcPct val="90000"/>
              </a:lnSpc>
              <a:buFont typeface="Wingdings" pitchFamily="2" charset="2"/>
              <a:buNone/>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r>
              <a:rPr lang="zh-CN" altLang="en-US" sz="1800" b="1" smtClean="0">
                <a:latin typeface="宋体" pitchFamily="2" charset="-122"/>
              </a:rPr>
              <a:t>一、简单优先文法分析法        三、优先函数及其构造</a:t>
            </a:r>
          </a:p>
          <a:p>
            <a:pPr algn="just"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与文法有关的一些关系定义       </a:t>
            </a:r>
            <a:r>
              <a:rPr lang="en-US" altLang="zh-CN" sz="1600" b="1" smtClean="0">
                <a:latin typeface="宋体" pitchFamily="2" charset="-122"/>
              </a:rPr>
              <a:t>1.</a:t>
            </a:r>
            <a:r>
              <a:rPr lang="zh-CN" altLang="en-US" sz="1600" b="1" smtClean="0">
                <a:latin typeface="宋体" pitchFamily="2" charset="-122"/>
              </a:rPr>
              <a:t>优先函数定义                           </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构造文法关系传递闭包           </a:t>
            </a:r>
            <a:r>
              <a:rPr lang="en-US" altLang="zh-CN" sz="1600" b="1" smtClean="0">
                <a:latin typeface="宋体" pitchFamily="2" charset="-122"/>
              </a:rPr>
              <a:t>2.</a:t>
            </a:r>
            <a:r>
              <a:rPr lang="zh-CN" altLang="en-US" sz="1600" b="1" smtClean="0">
                <a:latin typeface="宋体" pitchFamily="2" charset="-122"/>
              </a:rPr>
              <a:t>优先函数矩阵的构造 </a:t>
            </a:r>
          </a:p>
          <a:p>
            <a:pPr algn="just" eaLnBrk="1" hangingPunct="1">
              <a:lnSpc>
                <a:spcPct val="90000"/>
              </a:lnSpc>
              <a:buFont typeface="Wingdings" pitchFamily="2" charset="2"/>
              <a:buNone/>
            </a:pPr>
            <a:r>
              <a:rPr lang="zh-CN" altLang="en-US" sz="1600" b="1" smtClean="0">
                <a:latin typeface="宋体" pitchFamily="2" charset="-122"/>
              </a:rPr>
              <a:t>    和自反传递闭包                 </a:t>
            </a:r>
            <a:r>
              <a:rPr lang="en-US" altLang="zh-CN" sz="1600" b="1" smtClean="0">
                <a:latin typeface="宋体" pitchFamily="2" charset="-122"/>
              </a:rPr>
              <a:t>3.</a:t>
            </a:r>
            <a:r>
              <a:rPr lang="zh-CN" altLang="en-US" sz="1600" b="1" smtClean="0">
                <a:latin typeface="宋体" pitchFamily="2" charset="-122"/>
              </a:rPr>
              <a:t>利用优先函数矩阵进行语法分析</a:t>
            </a:r>
          </a:p>
          <a:p>
            <a:pPr algn="just"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文法优先关系概念              </a:t>
            </a:r>
            <a:r>
              <a:rPr lang="zh-CN" altLang="en-US" sz="1800" b="1" smtClean="0">
                <a:solidFill>
                  <a:srgbClr val="FFFF00"/>
                </a:solidFill>
                <a:latin typeface="宋体" pitchFamily="2" charset="-122"/>
              </a:rPr>
              <a:t>四、</a:t>
            </a:r>
            <a:r>
              <a:rPr lang="en-US" altLang="zh-CN" sz="1800" b="1" smtClean="0">
                <a:solidFill>
                  <a:srgbClr val="FFFF00"/>
                </a:solidFill>
                <a:latin typeface="宋体" pitchFamily="2" charset="-122"/>
              </a:rPr>
              <a:t>LR</a:t>
            </a:r>
            <a:r>
              <a:rPr lang="zh-CN" altLang="en-US" sz="1800" b="1" smtClean="0">
                <a:solidFill>
                  <a:srgbClr val="FFFF00"/>
                </a:solidFill>
                <a:latin typeface="宋体" pitchFamily="2" charset="-122"/>
              </a:rPr>
              <a:t>分析法</a:t>
            </a:r>
            <a:endParaRPr lang="zh-CN" altLang="en-US" sz="1600" b="1" smtClean="0">
              <a:solidFill>
                <a:srgbClr val="FFFF00"/>
              </a:solidFill>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文法优先关系的构造              </a:t>
            </a:r>
            <a:r>
              <a:rPr lang="en-US" altLang="zh-CN" sz="1600" b="1" smtClean="0">
                <a:latin typeface="宋体" pitchFamily="2" charset="-122"/>
              </a:rPr>
              <a:t>1. LR</a:t>
            </a:r>
            <a:r>
              <a:rPr lang="zh-CN" altLang="en-US" sz="1600" b="1" smtClean="0">
                <a:latin typeface="宋体" pitchFamily="2" charset="-122"/>
              </a:rPr>
              <a:t>分析法一般概述</a:t>
            </a:r>
          </a:p>
          <a:p>
            <a:pPr eaLnBrk="1" hangingPunct="1">
              <a:lnSpc>
                <a:spcPct val="90000"/>
              </a:lnSpc>
              <a:spcBef>
                <a:spcPct val="0"/>
              </a:spcBef>
              <a:buFontTx/>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简单优先文法                    </a:t>
            </a:r>
            <a:r>
              <a:rPr lang="en-US" altLang="zh-CN" sz="1600" b="1" smtClean="0">
                <a:latin typeface="宋体" pitchFamily="2" charset="-122"/>
              </a:rPr>
              <a:t>2. LR</a:t>
            </a:r>
            <a:r>
              <a:rPr lang="zh-CN" altLang="en-US" sz="1600" b="1" smtClean="0">
                <a:latin typeface="宋体" pitchFamily="2" charset="-122"/>
              </a:rPr>
              <a:t>分析器工作原理  </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6. </a:t>
            </a:r>
            <a:r>
              <a:rPr lang="zh-CN" altLang="en-US" sz="1600" b="1" smtClean="0">
                <a:latin typeface="宋体" pitchFamily="2" charset="-122"/>
              </a:rPr>
              <a:t>简单优先文法分析算法            </a:t>
            </a:r>
            <a:r>
              <a:rPr lang="en-US" altLang="zh-CN" sz="1600" b="1" smtClean="0">
                <a:latin typeface="宋体" pitchFamily="2" charset="-122"/>
              </a:rPr>
              <a:t>3. LR</a:t>
            </a:r>
            <a:r>
              <a:rPr lang="zh-CN" altLang="en-US" sz="1600" b="1" smtClean="0">
                <a:latin typeface="宋体" pitchFamily="2" charset="-122"/>
              </a:rPr>
              <a:t>（</a:t>
            </a:r>
            <a:r>
              <a:rPr lang="en-US" altLang="zh-CN" sz="1600" b="1" smtClean="0">
                <a:latin typeface="宋体" pitchFamily="2" charset="-122"/>
              </a:rPr>
              <a:t>0</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800" b="1" smtClean="0">
                <a:latin typeface="宋体" pitchFamily="2" charset="-122"/>
              </a:rPr>
              <a:t>二、算符优先分析法              </a:t>
            </a:r>
            <a:r>
              <a:rPr lang="en-US" altLang="zh-CN" sz="1600" b="1" smtClean="0">
                <a:latin typeface="宋体" pitchFamily="2" charset="-122"/>
              </a:rPr>
              <a:t>4. SLR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算符优先关系概念                </a:t>
            </a:r>
            <a:r>
              <a:rPr lang="en-US" altLang="zh-CN" sz="1600" b="1" smtClean="0">
                <a:latin typeface="宋体" pitchFamily="2" charset="-122"/>
              </a:rPr>
              <a:t>5. 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算符优先文法                    </a:t>
            </a:r>
            <a:r>
              <a:rPr lang="en-US" altLang="zh-CN" sz="1600" b="1" smtClean="0">
                <a:solidFill>
                  <a:schemeClr val="hlink"/>
                </a:solidFill>
                <a:latin typeface="宋体" pitchFamily="2" charset="-122"/>
              </a:rPr>
              <a:t>6. LALR</a:t>
            </a:r>
            <a:r>
              <a:rPr lang="zh-CN" altLang="en-US" sz="1600" b="1" smtClean="0">
                <a:solidFill>
                  <a:schemeClr val="hlink"/>
                </a:solidFill>
                <a:latin typeface="宋体" pitchFamily="2" charset="-122"/>
              </a:rPr>
              <a:t>分析表构造</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算符优先关系的构造方法        </a:t>
            </a:r>
            <a:r>
              <a:rPr lang="zh-CN" altLang="en-US" sz="1800" b="1" smtClean="0">
                <a:latin typeface="宋体" pitchFamily="2" charset="-122"/>
              </a:rPr>
              <a:t>五、二义性文法的应用</a:t>
            </a:r>
            <a:endParaRPr lang="zh-CN" altLang="en-US" sz="16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最左素短语                      </a:t>
            </a:r>
            <a:r>
              <a:rPr lang="en-US" altLang="zh-CN" sz="1600" b="1" smtClean="0">
                <a:latin typeface="宋体" pitchFamily="2" charset="-122"/>
              </a:rPr>
              <a:t>1.</a:t>
            </a:r>
            <a:r>
              <a:rPr lang="zh-CN" altLang="en-US" sz="1600" b="1" smtClean="0">
                <a:latin typeface="宋体" pitchFamily="2" charset="-122"/>
              </a:rPr>
              <a:t>问题的提出</a:t>
            </a:r>
            <a:r>
              <a:rPr lang="zh-CN" altLang="en-US" sz="1600" b="1" smtClean="0">
                <a:solidFill>
                  <a:srgbClr val="66FF33"/>
                </a:solidFill>
                <a:latin typeface="宋体" pitchFamily="2" charset="-122"/>
              </a:rPr>
              <a:t> </a:t>
            </a:r>
            <a:endParaRPr lang="zh-CN" altLang="en-US" sz="16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算符优先分析算法                </a:t>
            </a:r>
            <a:r>
              <a:rPr lang="en-US" altLang="zh-CN" sz="1600" b="1" smtClean="0">
                <a:latin typeface="宋体" pitchFamily="2" charset="-122"/>
              </a:rPr>
              <a:t>2.</a:t>
            </a:r>
            <a:r>
              <a:rPr lang="zh-CN" altLang="en-US" sz="1600" b="1" smtClean="0">
                <a:latin typeface="宋体" pitchFamily="2" charset="-122"/>
              </a:rPr>
              <a:t>二义性文法分析表的构造</a:t>
            </a:r>
          </a:p>
        </p:txBody>
      </p:sp>
      <p:sp>
        <p:nvSpPr>
          <p:cNvPr id="108548" name="Rectangle 3"/>
          <p:cNvSpPr>
            <a:spLocks noGrp="1" noChangeArrowheads="1"/>
          </p:cNvSpPr>
          <p:nvPr>
            <p:ph type="title"/>
          </p:nvPr>
        </p:nvSpPr>
        <p:spPr>
          <a:xfrm>
            <a:off x="1182688" y="225425"/>
            <a:ext cx="6305550" cy="457200"/>
          </a:xfrm>
          <a:noFill/>
        </p:spPr>
        <p:txBody>
          <a:bodyPr anchorCtr="1"/>
          <a:lstStyle/>
          <a:p>
            <a:pPr eaLnBrk="1" hangingPunct="1"/>
            <a:r>
              <a:rPr lang="zh-CN" altLang="en-US" sz="4000" b="0" smtClean="0">
                <a:solidFill>
                  <a:schemeClr val="tx1"/>
                </a:solidFill>
                <a:latin typeface="宋体" pitchFamily="2" charset="-122"/>
              </a:rPr>
              <a:t>第四章 语法分析</a:t>
            </a:r>
          </a:p>
        </p:txBody>
      </p:sp>
      <p:sp>
        <p:nvSpPr>
          <p:cNvPr id="820228" name="Line 4"/>
          <p:cNvSpPr>
            <a:spLocks noChangeShapeType="1"/>
          </p:cNvSpPr>
          <p:nvPr/>
        </p:nvSpPr>
        <p:spPr bwMode="auto">
          <a:xfrm>
            <a:off x="4419600" y="19050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820229"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0230" name="AutoShape 6"/>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grpSp>
        <p:nvGrpSpPr>
          <p:cNvPr id="2" name="Group 7"/>
          <p:cNvGrpSpPr>
            <a:grpSpLocks/>
          </p:cNvGrpSpPr>
          <p:nvPr/>
        </p:nvGrpSpPr>
        <p:grpSpPr bwMode="auto">
          <a:xfrm>
            <a:off x="8229600" y="152400"/>
            <a:ext cx="717550" cy="881063"/>
            <a:chOff x="2272" y="2026"/>
            <a:chExt cx="740" cy="987"/>
          </a:xfrm>
        </p:grpSpPr>
        <p:pic>
          <p:nvPicPr>
            <p:cNvPr id="108553"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4"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648A20DC-30A6-46DD-80B7-EE03D669CDFA}" type="slidenum">
              <a:rPr lang="en-US" altLang="zh-CN"/>
              <a:pPr>
                <a:defRPr/>
              </a:pPr>
              <a:t>11</a:t>
            </a:fld>
            <a:endParaRPr lang="en-US" altLang="zh-CN"/>
          </a:p>
        </p:txBody>
      </p:sp>
      <p:sp>
        <p:nvSpPr>
          <p:cNvPr id="13315" name="Rectangle 2"/>
          <p:cNvSpPr>
            <a:spLocks noGrp="1" noChangeArrowheads="1"/>
          </p:cNvSpPr>
          <p:nvPr>
            <p:ph type="body" idx="1"/>
          </p:nvPr>
        </p:nvSpPr>
        <p:spPr>
          <a:xfrm>
            <a:off x="1258888" y="1196975"/>
            <a:ext cx="7704137" cy="5256213"/>
          </a:xfrm>
        </p:spPr>
        <p:txBody>
          <a:bodyPr/>
          <a:lstStyle/>
          <a:p>
            <a:pPr eaLnBrk="1" hangingPunct="1">
              <a:lnSpc>
                <a:spcPct val="90000"/>
              </a:lnSpc>
              <a:buFont typeface="Wingdings" pitchFamily="2" charset="2"/>
              <a:buNone/>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r>
              <a:rPr lang="zh-CN" altLang="en-US" sz="1800" b="1" smtClean="0">
                <a:latin typeface="宋体" pitchFamily="2" charset="-122"/>
              </a:rPr>
              <a:t>一、简单优先文法分析法        三、优先函数及其构造</a:t>
            </a:r>
          </a:p>
          <a:p>
            <a:pPr algn="just"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与文法有关的一些关系定义       </a:t>
            </a:r>
            <a:r>
              <a:rPr lang="en-US" altLang="zh-CN" sz="1600" b="1" smtClean="0">
                <a:latin typeface="宋体" pitchFamily="2" charset="-122"/>
              </a:rPr>
              <a:t>1.</a:t>
            </a:r>
            <a:r>
              <a:rPr lang="zh-CN" altLang="en-US" sz="1600" b="1" smtClean="0">
                <a:latin typeface="宋体" pitchFamily="2" charset="-122"/>
              </a:rPr>
              <a:t>优先函数定义                           </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构造文法关系传递闭包           </a:t>
            </a:r>
            <a:r>
              <a:rPr lang="en-US" altLang="zh-CN" sz="1600" b="1" smtClean="0">
                <a:latin typeface="宋体" pitchFamily="2" charset="-122"/>
              </a:rPr>
              <a:t>2.</a:t>
            </a:r>
            <a:r>
              <a:rPr lang="zh-CN" altLang="en-US" sz="1600" b="1" smtClean="0">
                <a:latin typeface="宋体" pitchFamily="2" charset="-122"/>
              </a:rPr>
              <a:t>优先函数矩阵的构造 </a:t>
            </a:r>
          </a:p>
          <a:p>
            <a:pPr algn="just" eaLnBrk="1" hangingPunct="1">
              <a:lnSpc>
                <a:spcPct val="90000"/>
              </a:lnSpc>
              <a:buFont typeface="Wingdings" pitchFamily="2" charset="2"/>
              <a:buNone/>
            </a:pPr>
            <a:r>
              <a:rPr lang="zh-CN" altLang="en-US" sz="1600" b="1" smtClean="0">
                <a:latin typeface="宋体" pitchFamily="2" charset="-122"/>
              </a:rPr>
              <a:t>    和自反传递闭包                 </a:t>
            </a:r>
            <a:r>
              <a:rPr lang="en-US" altLang="zh-CN" sz="1600" b="1" smtClean="0">
                <a:latin typeface="宋体" pitchFamily="2" charset="-122"/>
              </a:rPr>
              <a:t>3.</a:t>
            </a:r>
            <a:r>
              <a:rPr lang="zh-CN" altLang="en-US" sz="1600" b="1" smtClean="0">
                <a:latin typeface="宋体" pitchFamily="2" charset="-122"/>
              </a:rPr>
              <a:t>利用优先函数矩阵进行语法分析</a:t>
            </a:r>
          </a:p>
          <a:p>
            <a:pPr algn="just"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文法优先关系概念              </a:t>
            </a:r>
            <a:r>
              <a:rPr lang="zh-CN" altLang="en-US" sz="1800" b="1" smtClean="0">
                <a:solidFill>
                  <a:srgbClr val="FFFF00"/>
                </a:solidFill>
                <a:latin typeface="宋体" pitchFamily="2" charset="-122"/>
              </a:rPr>
              <a:t>四、</a:t>
            </a:r>
            <a:r>
              <a:rPr lang="en-US" altLang="zh-CN" sz="1800" b="1" smtClean="0">
                <a:solidFill>
                  <a:srgbClr val="FFFF00"/>
                </a:solidFill>
                <a:latin typeface="宋体" pitchFamily="2" charset="-122"/>
              </a:rPr>
              <a:t>LR</a:t>
            </a:r>
            <a:r>
              <a:rPr lang="zh-CN" altLang="en-US" sz="1800" b="1" smtClean="0">
                <a:solidFill>
                  <a:srgbClr val="FFFF00"/>
                </a:solidFill>
                <a:latin typeface="宋体" pitchFamily="2" charset="-122"/>
              </a:rPr>
              <a:t>分析法</a:t>
            </a:r>
            <a:endParaRPr lang="zh-CN" altLang="en-US" sz="1600" b="1" smtClean="0">
              <a:solidFill>
                <a:srgbClr val="FFFF00"/>
              </a:solidFill>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文法优先关系的构造              </a:t>
            </a:r>
            <a:r>
              <a:rPr lang="en-US" altLang="zh-CN" sz="1600" b="1" smtClean="0">
                <a:latin typeface="宋体" pitchFamily="2" charset="-122"/>
              </a:rPr>
              <a:t>1. LR</a:t>
            </a:r>
            <a:r>
              <a:rPr lang="zh-CN" altLang="en-US" sz="1600" b="1" smtClean="0">
                <a:latin typeface="宋体" pitchFamily="2" charset="-122"/>
              </a:rPr>
              <a:t>分析法一般概述</a:t>
            </a:r>
          </a:p>
          <a:p>
            <a:pPr eaLnBrk="1" hangingPunct="1">
              <a:lnSpc>
                <a:spcPct val="90000"/>
              </a:lnSpc>
              <a:spcBef>
                <a:spcPct val="0"/>
              </a:spcBef>
              <a:buFontTx/>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简单优先文法                    </a:t>
            </a:r>
            <a:r>
              <a:rPr lang="en-US" altLang="zh-CN" sz="1600" b="1" smtClean="0">
                <a:solidFill>
                  <a:schemeClr val="hlink"/>
                </a:solidFill>
                <a:latin typeface="宋体" pitchFamily="2" charset="-122"/>
              </a:rPr>
              <a:t>2. LR</a:t>
            </a:r>
            <a:r>
              <a:rPr lang="zh-CN" altLang="en-US" sz="1600" b="1" smtClean="0">
                <a:solidFill>
                  <a:schemeClr val="hlink"/>
                </a:solidFill>
                <a:latin typeface="宋体" pitchFamily="2" charset="-122"/>
              </a:rPr>
              <a:t>分析器工作原理</a:t>
            </a:r>
            <a:r>
              <a:rPr lang="zh-CN" altLang="en-US" sz="1600" b="1" smtClean="0">
                <a:latin typeface="宋体" pitchFamily="2" charset="-122"/>
              </a:rPr>
              <a:t>  </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6. </a:t>
            </a:r>
            <a:r>
              <a:rPr lang="zh-CN" altLang="en-US" sz="1600" b="1" smtClean="0">
                <a:latin typeface="宋体" pitchFamily="2" charset="-122"/>
              </a:rPr>
              <a:t>简单优先文法分析算法            </a:t>
            </a:r>
            <a:r>
              <a:rPr lang="en-US" altLang="zh-CN" sz="1600" b="1" smtClean="0">
                <a:latin typeface="宋体" pitchFamily="2" charset="-122"/>
              </a:rPr>
              <a:t>3. LR</a:t>
            </a:r>
            <a:r>
              <a:rPr lang="zh-CN" altLang="en-US" sz="1600" b="1" smtClean="0">
                <a:latin typeface="宋体" pitchFamily="2" charset="-122"/>
              </a:rPr>
              <a:t>（</a:t>
            </a:r>
            <a:r>
              <a:rPr lang="en-US" altLang="zh-CN" sz="1600" b="1" smtClean="0">
                <a:latin typeface="宋体" pitchFamily="2" charset="-122"/>
              </a:rPr>
              <a:t>0</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800" b="1" smtClean="0">
                <a:latin typeface="宋体" pitchFamily="2" charset="-122"/>
              </a:rPr>
              <a:t>二、算符优先分析法              </a:t>
            </a:r>
            <a:r>
              <a:rPr lang="en-US" altLang="zh-CN" sz="1600" b="1" smtClean="0">
                <a:latin typeface="宋体" pitchFamily="2" charset="-122"/>
              </a:rPr>
              <a:t>4. SLR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endParaRPr lang="zh-CN" altLang="en-US" sz="18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算符优先关系概念                </a:t>
            </a:r>
            <a:r>
              <a:rPr lang="en-US" altLang="zh-CN" sz="1600" b="1" smtClean="0">
                <a:latin typeface="宋体" pitchFamily="2" charset="-122"/>
              </a:rPr>
              <a:t>5. 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算符优先文法                    </a:t>
            </a:r>
            <a:r>
              <a:rPr lang="en-US" altLang="zh-CN" sz="1600" b="1" smtClean="0">
                <a:latin typeface="宋体" pitchFamily="2" charset="-122"/>
              </a:rPr>
              <a:t>6. LALR</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算符优先关系的构造方法        </a:t>
            </a:r>
            <a:r>
              <a:rPr lang="zh-CN" altLang="en-US" sz="1800" b="1" smtClean="0">
                <a:latin typeface="宋体" pitchFamily="2" charset="-122"/>
              </a:rPr>
              <a:t>五、二义性文法的应用</a:t>
            </a:r>
            <a:endParaRPr lang="zh-CN" altLang="en-US" sz="16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最左素短语                      </a:t>
            </a:r>
            <a:r>
              <a:rPr lang="en-US" altLang="zh-CN" sz="1600" b="1" smtClean="0">
                <a:latin typeface="宋体" pitchFamily="2" charset="-122"/>
              </a:rPr>
              <a:t>1.</a:t>
            </a:r>
            <a:r>
              <a:rPr lang="zh-CN" altLang="en-US" sz="1600" b="1" smtClean="0">
                <a:latin typeface="宋体" pitchFamily="2" charset="-122"/>
              </a:rPr>
              <a:t>问题的提出</a:t>
            </a:r>
            <a:r>
              <a:rPr lang="zh-CN" altLang="en-US" sz="1600" b="1" smtClean="0">
                <a:solidFill>
                  <a:srgbClr val="66FF33"/>
                </a:solidFill>
                <a:latin typeface="宋体" pitchFamily="2" charset="-122"/>
              </a:rPr>
              <a:t> </a:t>
            </a:r>
            <a:endParaRPr lang="zh-CN" altLang="en-US" sz="16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算符优先分析算法                </a:t>
            </a:r>
            <a:r>
              <a:rPr lang="en-US" altLang="zh-CN" sz="1600" b="1" smtClean="0">
                <a:latin typeface="宋体" pitchFamily="2" charset="-122"/>
              </a:rPr>
              <a:t>2.</a:t>
            </a:r>
            <a:r>
              <a:rPr lang="zh-CN" altLang="en-US" sz="1600" b="1" smtClean="0">
                <a:latin typeface="宋体" pitchFamily="2" charset="-122"/>
              </a:rPr>
              <a:t>二义性文法分析表的构造</a:t>
            </a:r>
          </a:p>
        </p:txBody>
      </p:sp>
      <p:sp>
        <p:nvSpPr>
          <p:cNvPr id="13316" name="Rectangle 3"/>
          <p:cNvSpPr>
            <a:spLocks noGrp="1" noChangeArrowheads="1"/>
          </p:cNvSpPr>
          <p:nvPr>
            <p:ph type="title"/>
          </p:nvPr>
        </p:nvSpPr>
        <p:spPr>
          <a:xfrm>
            <a:off x="1182688" y="225425"/>
            <a:ext cx="6305550" cy="457200"/>
          </a:xfrm>
          <a:noFill/>
        </p:spPr>
        <p:txBody>
          <a:bodyPr anchorCtr="1"/>
          <a:lstStyle/>
          <a:p>
            <a:pPr eaLnBrk="1" hangingPunct="1"/>
            <a:r>
              <a:rPr lang="en-US" altLang="zh-CN" smtClean="0">
                <a:solidFill>
                  <a:srgbClr val="FFFF00"/>
                </a:solidFill>
                <a:latin typeface="宋体" pitchFamily="2" charset="-122"/>
              </a:rPr>
              <a:t>   </a:t>
            </a:r>
            <a:r>
              <a:rPr lang="zh-CN" altLang="en-US" sz="4000" b="0" smtClean="0">
                <a:solidFill>
                  <a:schemeClr val="tx1"/>
                </a:solidFill>
                <a:latin typeface="宋体" pitchFamily="2" charset="-122"/>
              </a:rPr>
              <a:t>第四章 语法分析</a:t>
            </a:r>
          </a:p>
        </p:txBody>
      </p:sp>
      <p:sp>
        <p:nvSpPr>
          <p:cNvPr id="664580" name="Line 4"/>
          <p:cNvSpPr>
            <a:spLocks noChangeShapeType="1"/>
          </p:cNvSpPr>
          <p:nvPr/>
        </p:nvSpPr>
        <p:spPr bwMode="auto">
          <a:xfrm>
            <a:off x="4419600" y="18288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64581"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64582" name="AutoShape 6"/>
          <p:cNvSpPr>
            <a:spLocks noChangeArrowheads="1"/>
          </p:cNvSpPr>
          <p:nvPr/>
        </p:nvSpPr>
        <p:spPr bwMode="gray">
          <a:xfrm>
            <a:off x="8382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 §4.3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grpSp>
        <p:nvGrpSpPr>
          <p:cNvPr id="2" name="Group 7"/>
          <p:cNvGrpSpPr>
            <a:grpSpLocks/>
          </p:cNvGrpSpPr>
          <p:nvPr/>
        </p:nvGrpSpPr>
        <p:grpSpPr bwMode="auto">
          <a:xfrm>
            <a:off x="8229600" y="152400"/>
            <a:ext cx="717550" cy="881063"/>
            <a:chOff x="2272" y="2026"/>
            <a:chExt cx="740" cy="987"/>
          </a:xfrm>
        </p:grpSpPr>
        <p:pic>
          <p:nvPicPr>
            <p:cNvPr id="13321"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249C27AC-8C43-4EFA-963D-CFDB5332FB9F}" type="slidenum">
              <a:rPr lang="en-US" altLang="zh-CN"/>
              <a:pPr>
                <a:defRPr/>
              </a:pPr>
              <a:t>110</a:t>
            </a:fld>
            <a:endParaRPr lang="en-US" altLang="zh-CN"/>
          </a:p>
        </p:txBody>
      </p:sp>
      <p:sp>
        <p:nvSpPr>
          <p:cNvPr id="109571" name="Rectangle 2"/>
          <p:cNvSpPr>
            <a:spLocks noGrp="1" noChangeArrowheads="1"/>
          </p:cNvSpPr>
          <p:nvPr>
            <p:ph type="body" idx="1"/>
          </p:nvPr>
        </p:nvSpPr>
        <p:spPr>
          <a:xfrm>
            <a:off x="34925" y="115888"/>
            <a:ext cx="9109075" cy="1544637"/>
          </a:xfrm>
        </p:spPr>
        <p:txBody>
          <a:bodyPr/>
          <a:lstStyle/>
          <a:p>
            <a:pPr algn="ctr" eaLnBrk="1" hangingPunct="1">
              <a:buClr>
                <a:schemeClr val="folHlink"/>
              </a:buClr>
              <a:buSzPct val="60000"/>
              <a:buFont typeface="Wingdings" pitchFamily="2" charset="2"/>
              <a:buNone/>
            </a:pPr>
            <a:r>
              <a:rPr lang="en-US" altLang="zh-CN" sz="4000" smtClean="0">
                <a:latin typeface="Times New Roman" pitchFamily="18" charset="0"/>
                <a:ea typeface="黑体" pitchFamily="2" charset="-122"/>
              </a:rPr>
              <a:t>§4.3 </a:t>
            </a:r>
            <a:r>
              <a:rPr lang="zh-CN" altLang="en-US" sz="4000" smtClean="0">
                <a:latin typeface="Times New Roman" pitchFamily="18" charset="0"/>
                <a:ea typeface="黑体" pitchFamily="2" charset="-122"/>
              </a:rPr>
              <a:t>自底向上语法分析</a:t>
            </a:r>
            <a:endParaRPr lang="zh-CN" altLang="en-US" sz="1400" smtClean="0">
              <a:latin typeface="宋体" pitchFamily="2" charset="-122"/>
            </a:endParaRPr>
          </a:p>
          <a:p>
            <a:pPr eaLnBrk="1" hangingPunct="1">
              <a:buFont typeface="Wingdings" pitchFamily="2" charset="2"/>
              <a:buNone/>
            </a:pPr>
            <a:endParaRPr lang="en-US" altLang="zh-CN" sz="1400" smtClean="0"/>
          </a:p>
        </p:txBody>
      </p:sp>
      <p:sp>
        <p:nvSpPr>
          <p:cNvPr id="760835" name="Text Box 3"/>
          <p:cNvSpPr txBox="1">
            <a:spLocks noChangeArrowheads="1"/>
          </p:cNvSpPr>
          <p:nvPr/>
        </p:nvSpPr>
        <p:spPr bwMode="auto">
          <a:xfrm>
            <a:off x="762000" y="5105400"/>
            <a:ext cx="6931025" cy="1676400"/>
          </a:xfrm>
          <a:prstGeom prst="rect">
            <a:avLst/>
          </a:prstGeom>
          <a:noFill/>
          <a:ln w="9525">
            <a:noFill/>
            <a:miter lim="800000"/>
            <a:headEnd/>
            <a:tailEnd/>
          </a:ln>
          <a:effectLst/>
        </p:spPr>
        <p:txBody>
          <a:bodyPr>
            <a:spAutoFit/>
          </a:bodyPr>
          <a:lstStyle/>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设文法Ｇ［</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S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 Ｂ∷＝</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aB </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＝ＢＢ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Ｂ∷＝</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 </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由该文法，我们</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）项目集及转换函数如下图所示：</a:t>
            </a:r>
          </a:p>
          <a:p>
            <a:pPr algn="l" eaLnBrk="1" hangingPunct="1">
              <a:spcAft>
                <a:spcPct val="0"/>
              </a:spcAft>
              <a:defRPr/>
            </a:pPr>
            <a:endPar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endParaRPr>
          </a:p>
        </p:txBody>
      </p:sp>
      <p:sp>
        <p:nvSpPr>
          <p:cNvPr id="760836" name="Rectangle 4"/>
          <p:cNvSpPr>
            <a:spLocks noChangeArrowheads="1"/>
          </p:cNvSpPr>
          <p:nvPr/>
        </p:nvSpPr>
        <p:spPr bwMode="auto">
          <a:xfrm>
            <a:off x="381000" y="2438400"/>
            <a:ext cx="8280400" cy="2443746"/>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l" eaLnBrk="1" hangingPunct="1">
              <a:spcBef>
                <a:spcPct val="20000"/>
              </a:spcBef>
              <a:spcAft>
                <a:spcPct val="0"/>
              </a:spcAft>
              <a:buClr>
                <a:schemeClr val="hlink"/>
              </a:buClr>
              <a:buSzPct val="80000"/>
              <a:buFont typeface="Wingdings" pitchFamily="2" charset="2"/>
              <a:buNone/>
              <a:defRPr/>
            </a:pPr>
            <a:r>
              <a:rPr lang="en-US" altLang="zh-CN" sz="2000" b="0" dirty="0">
                <a:solidFill>
                  <a:schemeClr val="tx1"/>
                </a:solidFill>
                <a:effectLst>
                  <a:outerShdw blurRad="38100" dist="38100" dir="2700000" algn="tl">
                    <a:srgbClr val="000000"/>
                  </a:outerShdw>
                </a:effectLst>
                <a:latin typeface="宋体" pitchFamily="2" charset="-122"/>
                <a:ea typeface="宋体" pitchFamily="2" charset="-122"/>
                <a:cs typeface="+mn-cs"/>
              </a:rPr>
              <a:t> </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下面我们来介绍</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Look Ahead---LR)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向前看ＬＲ分析法。</a:t>
            </a:r>
          </a:p>
          <a:p>
            <a:pPr algn="l" eaLnBrk="1" hangingPunct="1">
              <a:spcBef>
                <a:spcPct val="20000"/>
              </a:spcBef>
              <a:spcAft>
                <a:spcPct val="0"/>
              </a:spcAft>
              <a:buClr>
                <a:schemeClr val="hlink"/>
              </a:buClr>
              <a:buSzPct val="80000"/>
              <a:buFont typeface="Wingdings" pitchFamily="2" charset="2"/>
              <a:buNone/>
              <a:defRPr/>
            </a:pPr>
            <a:r>
              <a:rPr lang="zh-CN" altLang="en-US" dirty="0">
                <a:solidFill>
                  <a:srgbClr val="FF0066"/>
                </a:solidFill>
                <a:effectLst>
                  <a:outerShdw blurRad="38100" dist="38100" dir="2700000" algn="tl">
                    <a:srgbClr val="000000"/>
                  </a:outerShdw>
                </a:effectLst>
                <a:latin typeface="Times New Roman" pitchFamily="18" charset="0"/>
                <a:ea typeface="宋体" pitchFamily="2" charset="-122"/>
                <a:cs typeface="+mn-cs"/>
              </a:rPr>
              <a:t>（</a:t>
            </a:r>
            <a:r>
              <a:rPr lang="en-US" altLang="zh-CN" dirty="0">
                <a:solidFill>
                  <a:srgbClr val="FF0066"/>
                </a:solidFill>
                <a:effectLst>
                  <a:outerShdw blurRad="38100" dist="38100" dir="2700000" algn="tl">
                    <a:srgbClr val="000000"/>
                  </a:outerShdw>
                </a:effectLst>
                <a:latin typeface="Times New Roman" pitchFamily="18" charset="0"/>
                <a:ea typeface="宋体" pitchFamily="2" charset="-122"/>
                <a:cs typeface="+mn-cs"/>
              </a:rPr>
              <a:t>1</a:t>
            </a:r>
            <a:r>
              <a:rPr lang="zh-CN" altLang="en-US" dirty="0">
                <a:solidFill>
                  <a:srgbClr val="FF0066"/>
                </a:solidFill>
                <a:effectLst>
                  <a:outerShdw blurRad="38100" dist="38100" dir="2700000" algn="tl">
                    <a:srgbClr val="000000"/>
                  </a:outerShdw>
                </a:effectLst>
                <a:latin typeface="Times New Roman" pitchFamily="18" charset="0"/>
                <a:ea typeface="宋体" pitchFamily="2" charset="-122"/>
                <a:cs typeface="+mn-cs"/>
              </a:rPr>
              <a:t>）</a:t>
            </a:r>
            <a:r>
              <a:rPr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问题的提出</a:t>
            </a:r>
          </a:p>
          <a:p>
            <a:pPr algn="just" eaLnBrk="1" hangingPunct="1">
              <a:spcBef>
                <a:spcPct val="20000"/>
              </a:spcBef>
              <a:spcAft>
                <a:spcPct val="0"/>
              </a:spcAft>
              <a:buClr>
                <a:schemeClr val="hlink"/>
              </a:buClr>
              <a:buSzPct val="80000"/>
              <a:buFont typeface="Wingdings" pitchFamily="2" charset="2"/>
              <a:buNone/>
              <a:defRPr/>
            </a:pP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分析法与</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相类似，但功能比</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）强，比</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）弱，</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分析表比</a:t>
            </a:r>
            <a:r>
              <a:rPr lang="zh-CN" altLang="en-US" sz="2000"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ＬＲ</a:t>
            </a:r>
            <a:r>
              <a:rPr lang="en-US" altLang="zh-CN" sz="2000"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zh-CN" altLang="en-US" sz="2000"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表</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要小得多。</a:t>
            </a:r>
            <a:r>
              <a:rPr lang="zh-CN" altLang="en-US" sz="2000" dirty="0">
                <a:solidFill>
                  <a:schemeClr val="tx1"/>
                </a:solidFill>
                <a:effectLst>
                  <a:outerShdw blurRad="38100" dist="38100" dir="2700000" algn="tl">
                    <a:srgbClr val="000000"/>
                  </a:outerShdw>
                </a:effectLst>
                <a:latin typeface="宋体" pitchFamily="2" charset="-122"/>
                <a:ea typeface="宋体" pitchFamily="2" charset="-122"/>
              </a:rPr>
              <a:t>对于同一文法，</a:t>
            </a:r>
            <a:r>
              <a:rPr lang="en-US" altLang="zh-CN" sz="2000" dirty="0">
                <a:solidFill>
                  <a:schemeClr val="tx1"/>
                </a:solidFill>
                <a:effectLst>
                  <a:outerShdw blurRad="38100" dist="38100" dir="2700000" algn="tl">
                    <a:srgbClr val="000000"/>
                  </a:outerShdw>
                </a:effectLst>
                <a:latin typeface="宋体" pitchFamily="2" charset="-122"/>
                <a:ea typeface="宋体" pitchFamily="2" charset="-122"/>
              </a:rPr>
              <a:t>LALR</a:t>
            </a:r>
            <a:r>
              <a:rPr lang="zh-CN" altLang="en-US" sz="2000" dirty="0">
                <a:solidFill>
                  <a:schemeClr val="tx1"/>
                </a:solidFill>
                <a:effectLst>
                  <a:outerShdw blurRad="38100" dist="38100" dir="2700000" algn="tl">
                    <a:srgbClr val="000000"/>
                  </a:outerShdw>
                </a:effectLst>
                <a:latin typeface="宋体" pitchFamily="2" charset="-122"/>
                <a:ea typeface="宋体" pitchFamily="2" charset="-122"/>
              </a:rPr>
              <a:t>分析表与</a:t>
            </a:r>
            <a:r>
              <a:rPr lang="en-US" altLang="zh-CN" sz="2000" dirty="0">
                <a:solidFill>
                  <a:schemeClr val="tx1"/>
                </a:solidFill>
                <a:effectLst>
                  <a:outerShdw blurRad="38100" dist="38100" dir="2700000" algn="tl">
                    <a:srgbClr val="000000"/>
                  </a:outerShdw>
                </a:effectLst>
                <a:latin typeface="宋体" pitchFamily="2" charset="-122"/>
                <a:ea typeface="宋体" pitchFamily="2" charset="-122"/>
              </a:rPr>
              <a:t>SLR</a:t>
            </a:r>
            <a:r>
              <a:rPr lang="zh-CN" altLang="en-US" sz="2000" dirty="0">
                <a:solidFill>
                  <a:schemeClr val="tx1"/>
                </a:solidFill>
                <a:effectLst>
                  <a:outerShdw blurRad="38100" dist="38100" dir="2700000" algn="tl">
                    <a:srgbClr val="000000"/>
                  </a:outerShdw>
                </a:effectLst>
                <a:latin typeface="宋体" pitchFamily="2" charset="-122"/>
                <a:ea typeface="宋体" pitchFamily="2" charset="-122"/>
              </a:rPr>
              <a:t>分析表具有相同数目的状态。</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例如，对</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PASCAL</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语言来说，处理它的</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分析表一般要设置几百个状态，若用规范</a:t>
            </a:r>
            <a:r>
              <a:rPr lang="zh-CN" altLang="en-US" sz="2000"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ＬＲ</a:t>
            </a:r>
            <a:r>
              <a:rPr lang="en-US" altLang="zh-CN" sz="2000"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zh-CN" altLang="en-US" sz="2000"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分析</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表则可能要上千个状态。因此，构造</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分析表要比构造ＬＲ分析表经济得多。</a:t>
            </a:r>
          </a:p>
        </p:txBody>
      </p:sp>
      <p:sp>
        <p:nvSpPr>
          <p:cNvPr id="760837"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109575" name="Rectangle 6"/>
          <p:cNvSpPr>
            <a:spLocks noChangeArrowheads="1"/>
          </p:cNvSpPr>
          <p:nvPr/>
        </p:nvSpPr>
        <p:spPr bwMode="auto">
          <a:xfrm>
            <a:off x="334963" y="2001838"/>
            <a:ext cx="3175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a:r>
              <a:rPr lang="en-US" altLang="zh-CN">
                <a:solidFill>
                  <a:schemeClr val="hlink"/>
                </a:solidFill>
                <a:latin typeface="Times New Roman" pitchFamily="18" charset="0"/>
              </a:rPr>
              <a:t>6. LALR</a:t>
            </a:r>
            <a:r>
              <a:rPr lang="zh-CN" altLang="en-US">
                <a:solidFill>
                  <a:schemeClr val="hlink"/>
                </a:solidFill>
                <a:latin typeface="Times New Roman" pitchFamily="18" charset="0"/>
              </a:rPr>
              <a:t>分析表的构造</a:t>
            </a:r>
          </a:p>
        </p:txBody>
      </p:sp>
      <p:sp>
        <p:nvSpPr>
          <p:cNvPr id="760839" name="AutoShape 7"/>
          <p:cNvSpPr>
            <a:spLocks noChangeArrowheads="1"/>
          </p:cNvSpPr>
          <p:nvPr/>
        </p:nvSpPr>
        <p:spPr bwMode="gray">
          <a:xfrm>
            <a:off x="8382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342900" indent="-342900">
              <a:spcAft>
                <a:spcPct val="0"/>
              </a:spcAft>
              <a:defRPr/>
            </a:pP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四、</a:t>
            </a: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LR</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分析法 </a:t>
            </a:r>
          </a:p>
        </p:txBody>
      </p:sp>
      <p:grpSp>
        <p:nvGrpSpPr>
          <p:cNvPr id="2" name="Group 8"/>
          <p:cNvGrpSpPr>
            <a:grpSpLocks/>
          </p:cNvGrpSpPr>
          <p:nvPr/>
        </p:nvGrpSpPr>
        <p:grpSpPr bwMode="auto">
          <a:xfrm>
            <a:off x="8229600" y="152400"/>
            <a:ext cx="717550" cy="881063"/>
            <a:chOff x="2272" y="2026"/>
            <a:chExt cx="740" cy="987"/>
          </a:xfrm>
        </p:grpSpPr>
        <p:pic>
          <p:nvPicPr>
            <p:cNvPr id="109578" name="Picture 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9" name="Picture 1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
          <p:cNvSpPr>
            <a:spLocks noGrp="1"/>
          </p:cNvSpPr>
          <p:nvPr>
            <p:ph type="sldNum" sz="quarter" idx="12"/>
          </p:nvPr>
        </p:nvSpPr>
        <p:spPr/>
        <p:txBody>
          <a:bodyPr/>
          <a:lstStyle/>
          <a:p>
            <a:pPr>
              <a:defRPr/>
            </a:pPr>
            <a:fld id="{26729A48-C3FA-41B9-8EDA-13160BB4142B}" type="slidenum">
              <a:rPr lang="en-US" altLang="zh-CN"/>
              <a:pPr>
                <a:defRPr/>
              </a:pPr>
              <a:t>111</a:t>
            </a:fld>
            <a:endParaRPr lang="en-US" altLang="zh-CN"/>
          </a:p>
        </p:txBody>
      </p:sp>
      <p:sp>
        <p:nvSpPr>
          <p:cNvPr id="761858" name="Text Box 2"/>
          <p:cNvSpPr txBox="1">
            <a:spLocks noChangeArrowheads="1"/>
          </p:cNvSpPr>
          <p:nvPr/>
        </p:nvSpPr>
        <p:spPr bwMode="auto">
          <a:xfrm>
            <a:off x="1042988" y="692150"/>
            <a:ext cx="1873250" cy="1474788"/>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 S,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 BB,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aB, a/b</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b, a/b</a:t>
            </a:r>
          </a:p>
        </p:txBody>
      </p:sp>
      <p:sp>
        <p:nvSpPr>
          <p:cNvPr id="761859" name="Text Box 3"/>
          <p:cNvSpPr txBox="1">
            <a:spLocks noChangeArrowheads="1"/>
          </p:cNvSpPr>
          <p:nvPr/>
        </p:nvSpPr>
        <p:spPr bwMode="auto">
          <a:xfrm>
            <a:off x="1042988" y="2706688"/>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4</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b •, a/b</a:t>
            </a:r>
          </a:p>
        </p:txBody>
      </p:sp>
      <p:sp>
        <p:nvSpPr>
          <p:cNvPr id="761860" name="Text Box 4"/>
          <p:cNvSpPr txBox="1">
            <a:spLocks noChangeArrowheads="1"/>
          </p:cNvSpPr>
          <p:nvPr/>
        </p:nvSpPr>
        <p:spPr bwMode="auto">
          <a:xfrm>
            <a:off x="1042988" y="3860800"/>
            <a:ext cx="1873250" cy="12001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a • B, a/b</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aB, a/b</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b, a/b</a:t>
            </a:r>
          </a:p>
        </p:txBody>
      </p:sp>
      <p:sp>
        <p:nvSpPr>
          <p:cNvPr id="761861" name="Text Box 5"/>
          <p:cNvSpPr txBox="1">
            <a:spLocks noChangeArrowheads="1"/>
          </p:cNvSpPr>
          <p:nvPr/>
        </p:nvSpPr>
        <p:spPr bwMode="auto">
          <a:xfrm>
            <a:off x="1042988" y="5516563"/>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aB • , a/b</a:t>
            </a:r>
          </a:p>
        </p:txBody>
      </p:sp>
      <p:sp>
        <p:nvSpPr>
          <p:cNvPr id="761862" name="Text Box 6"/>
          <p:cNvSpPr txBox="1">
            <a:spLocks noChangeArrowheads="1"/>
          </p:cNvSpPr>
          <p:nvPr/>
        </p:nvSpPr>
        <p:spPr bwMode="auto">
          <a:xfrm>
            <a:off x="3851275" y="692150"/>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 #</a:t>
            </a:r>
          </a:p>
        </p:txBody>
      </p:sp>
      <p:sp>
        <p:nvSpPr>
          <p:cNvPr id="761863" name="Text Box 7"/>
          <p:cNvSpPr txBox="1">
            <a:spLocks noChangeArrowheads="1"/>
          </p:cNvSpPr>
          <p:nvPr/>
        </p:nvSpPr>
        <p:spPr bwMode="auto">
          <a:xfrm>
            <a:off x="3851275" y="1738313"/>
            <a:ext cx="1873250" cy="12001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B,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aB,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b, #</a:t>
            </a:r>
          </a:p>
        </p:txBody>
      </p:sp>
      <p:sp>
        <p:nvSpPr>
          <p:cNvPr id="761864" name="Text Box 8"/>
          <p:cNvSpPr txBox="1">
            <a:spLocks noChangeArrowheads="1"/>
          </p:cNvSpPr>
          <p:nvPr/>
        </p:nvSpPr>
        <p:spPr bwMode="auto">
          <a:xfrm>
            <a:off x="3851275" y="3860800"/>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b •, #</a:t>
            </a:r>
          </a:p>
        </p:txBody>
      </p:sp>
      <p:sp>
        <p:nvSpPr>
          <p:cNvPr id="761865" name="Text Box 9"/>
          <p:cNvSpPr txBox="1">
            <a:spLocks noChangeArrowheads="1"/>
          </p:cNvSpPr>
          <p:nvPr/>
        </p:nvSpPr>
        <p:spPr bwMode="auto">
          <a:xfrm>
            <a:off x="6657975" y="692150"/>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dirty="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rPr>
              <a:t>BB • , #</a:t>
            </a:r>
          </a:p>
        </p:txBody>
      </p:sp>
      <p:sp>
        <p:nvSpPr>
          <p:cNvPr id="761866" name="Text Box 10"/>
          <p:cNvSpPr txBox="1">
            <a:spLocks noChangeArrowheads="1"/>
          </p:cNvSpPr>
          <p:nvPr/>
        </p:nvSpPr>
        <p:spPr bwMode="auto">
          <a:xfrm>
            <a:off x="6659563" y="1724025"/>
            <a:ext cx="1873250" cy="12001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B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 • B,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aB,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b, #</a:t>
            </a:r>
          </a:p>
        </p:txBody>
      </p:sp>
      <p:sp>
        <p:nvSpPr>
          <p:cNvPr id="761867" name="Text Box 11"/>
          <p:cNvSpPr txBox="1">
            <a:spLocks noChangeArrowheads="1"/>
          </p:cNvSpPr>
          <p:nvPr/>
        </p:nvSpPr>
        <p:spPr bwMode="auto">
          <a:xfrm>
            <a:off x="6659563" y="3857625"/>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aB •, #</a:t>
            </a:r>
          </a:p>
        </p:txBody>
      </p:sp>
      <p:grpSp>
        <p:nvGrpSpPr>
          <p:cNvPr id="110605" name="Group 12"/>
          <p:cNvGrpSpPr>
            <a:grpSpLocks/>
          </p:cNvGrpSpPr>
          <p:nvPr/>
        </p:nvGrpSpPr>
        <p:grpSpPr bwMode="auto">
          <a:xfrm>
            <a:off x="1835150" y="2205038"/>
            <a:ext cx="287338" cy="431800"/>
            <a:chOff x="1156" y="1389"/>
            <a:chExt cx="181" cy="272"/>
          </a:xfrm>
        </p:grpSpPr>
        <p:sp>
          <p:nvSpPr>
            <p:cNvPr id="761869" name="Line 13"/>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70" name="Text Box 14"/>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110606" name="Group 15"/>
          <p:cNvGrpSpPr>
            <a:grpSpLocks/>
          </p:cNvGrpSpPr>
          <p:nvPr/>
        </p:nvGrpSpPr>
        <p:grpSpPr bwMode="auto">
          <a:xfrm>
            <a:off x="1835150" y="3357563"/>
            <a:ext cx="287338" cy="431800"/>
            <a:chOff x="1156" y="1389"/>
            <a:chExt cx="181" cy="272"/>
          </a:xfrm>
        </p:grpSpPr>
        <p:sp>
          <p:nvSpPr>
            <p:cNvPr id="761872" name="Line 16"/>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73" name="Text Box 17"/>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110607" name="Group 18"/>
          <p:cNvGrpSpPr>
            <a:grpSpLocks/>
          </p:cNvGrpSpPr>
          <p:nvPr/>
        </p:nvGrpSpPr>
        <p:grpSpPr bwMode="auto">
          <a:xfrm>
            <a:off x="1836738" y="5084763"/>
            <a:ext cx="287337" cy="431800"/>
            <a:chOff x="1156" y="1389"/>
            <a:chExt cx="181" cy="272"/>
          </a:xfrm>
        </p:grpSpPr>
        <p:sp>
          <p:nvSpPr>
            <p:cNvPr id="761875" name="Line 19"/>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76" name="Text Box 20"/>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sp>
        <p:nvSpPr>
          <p:cNvPr id="761877" name="Line 21"/>
          <p:cNvSpPr>
            <a:spLocks noChangeShapeType="1"/>
          </p:cNvSpPr>
          <p:nvPr/>
        </p:nvSpPr>
        <p:spPr bwMode="auto">
          <a:xfrm flipH="1">
            <a:off x="762000" y="1447800"/>
            <a:ext cx="228600" cy="0"/>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78" name="Line 22"/>
          <p:cNvSpPr>
            <a:spLocks noChangeShapeType="1"/>
          </p:cNvSpPr>
          <p:nvPr/>
        </p:nvSpPr>
        <p:spPr bwMode="auto">
          <a:xfrm>
            <a:off x="762000" y="1447800"/>
            <a:ext cx="0" cy="3124200"/>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79" name="Line 23"/>
          <p:cNvSpPr>
            <a:spLocks noChangeShapeType="1"/>
          </p:cNvSpPr>
          <p:nvPr/>
        </p:nvSpPr>
        <p:spPr bwMode="auto">
          <a:xfrm flipV="1">
            <a:off x="762000" y="4572000"/>
            <a:ext cx="3048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80" name="Text Box 24"/>
          <p:cNvSpPr txBox="1">
            <a:spLocks noChangeArrowheads="1"/>
          </p:cNvSpPr>
          <p:nvPr/>
        </p:nvSpPr>
        <p:spPr bwMode="auto">
          <a:xfrm>
            <a:off x="538163" y="2514600"/>
            <a:ext cx="288925" cy="366713"/>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nvGrpSpPr>
          <p:cNvPr id="110612" name="Group 25"/>
          <p:cNvGrpSpPr>
            <a:grpSpLocks/>
          </p:cNvGrpSpPr>
          <p:nvPr/>
        </p:nvGrpSpPr>
        <p:grpSpPr bwMode="auto">
          <a:xfrm>
            <a:off x="2916238" y="692150"/>
            <a:ext cx="935037" cy="366713"/>
            <a:chOff x="1837" y="436"/>
            <a:chExt cx="589" cy="231"/>
          </a:xfrm>
        </p:grpSpPr>
        <p:sp>
          <p:nvSpPr>
            <p:cNvPr id="761882" name="Line 26"/>
            <p:cNvSpPr>
              <a:spLocks noChangeShapeType="1"/>
            </p:cNvSpPr>
            <p:nvPr/>
          </p:nvSpPr>
          <p:spPr bwMode="auto">
            <a:xfrm>
              <a:off x="1837" y="663"/>
              <a:ext cx="58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83" name="Text Box 27"/>
            <p:cNvSpPr txBox="1">
              <a:spLocks noChangeArrowheads="1"/>
            </p:cNvSpPr>
            <p:nvPr/>
          </p:nvSpPr>
          <p:spPr bwMode="auto">
            <a:xfrm>
              <a:off x="2018" y="436"/>
              <a:ext cx="227"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S</a:t>
              </a:r>
            </a:p>
          </p:txBody>
        </p:sp>
      </p:grpSp>
      <p:grpSp>
        <p:nvGrpSpPr>
          <p:cNvPr id="110613" name="Group 28"/>
          <p:cNvGrpSpPr>
            <a:grpSpLocks/>
          </p:cNvGrpSpPr>
          <p:nvPr/>
        </p:nvGrpSpPr>
        <p:grpSpPr bwMode="auto">
          <a:xfrm>
            <a:off x="2916238" y="1622425"/>
            <a:ext cx="935037" cy="366713"/>
            <a:chOff x="1837" y="436"/>
            <a:chExt cx="589" cy="231"/>
          </a:xfrm>
        </p:grpSpPr>
        <p:sp>
          <p:nvSpPr>
            <p:cNvPr id="761885" name="Line 29"/>
            <p:cNvSpPr>
              <a:spLocks noChangeShapeType="1"/>
            </p:cNvSpPr>
            <p:nvPr/>
          </p:nvSpPr>
          <p:spPr bwMode="auto">
            <a:xfrm>
              <a:off x="1837" y="663"/>
              <a:ext cx="58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86" name="Text Box 30"/>
            <p:cNvSpPr txBox="1">
              <a:spLocks noChangeArrowheads="1"/>
            </p:cNvSpPr>
            <p:nvPr/>
          </p:nvSpPr>
          <p:spPr bwMode="auto">
            <a:xfrm>
              <a:off x="2018" y="436"/>
              <a:ext cx="227"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110614" name="Group 31"/>
          <p:cNvGrpSpPr>
            <a:grpSpLocks/>
          </p:cNvGrpSpPr>
          <p:nvPr/>
        </p:nvGrpSpPr>
        <p:grpSpPr bwMode="auto">
          <a:xfrm>
            <a:off x="5724525" y="1982788"/>
            <a:ext cx="935038" cy="366712"/>
            <a:chOff x="1837" y="436"/>
            <a:chExt cx="589" cy="231"/>
          </a:xfrm>
        </p:grpSpPr>
        <p:sp>
          <p:nvSpPr>
            <p:cNvPr id="761888" name="Line 32"/>
            <p:cNvSpPr>
              <a:spLocks noChangeShapeType="1"/>
            </p:cNvSpPr>
            <p:nvPr/>
          </p:nvSpPr>
          <p:spPr bwMode="auto">
            <a:xfrm>
              <a:off x="1837" y="663"/>
              <a:ext cx="58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89" name="Text Box 33"/>
            <p:cNvSpPr txBox="1">
              <a:spLocks noChangeArrowheads="1"/>
            </p:cNvSpPr>
            <p:nvPr/>
          </p:nvSpPr>
          <p:spPr bwMode="auto">
            <a:xfrm>
              <a:off x="2018" y="436"/>
              <a:ext cx="227"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grpSp>
        <p:nvGrpSpPr>
          <p:cNvPr id="110615" name="Group 34"/>
          <p:cNvGrpSpPr>
            <a:grpSpLocks/>
          </p:cNvGrpSpPr>
          <p:nvPr/>
        </p:nvGrpSpPr>
        <p:grpSpPr bwMode="auto">
          <a:xfrm>
            <a:off x="4716463" y="2997200"/>
            <a:ext cx="287337" cy="792163"/>
            <a:chOff x="1156" y="1389"/>
            <a:chExt cx="181" cy="272"/>
          </a:xfrm>
        </p:grpSpPr>
        <p:sp>
          <p:nvSpPr>
            <p:cNvPr id="761891" name="Line 35"/>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92" name="Text Box 36"/>
            <p:cNvSpPr txBox="1">
              <a:spLocks noChangeArrowheads="1"/>
            </p:cNvSpPr>
            <p:nvPr/>
          </p:nvSpPr>
          <p:spPr bwMode="auto">
            <a:xfrm>
              <a:off x="1156" y="1430"/>
              <a:ext cx="181" cy="126"/>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110616" name="Group 37"/>
          <p:cNvGrpSpPr>
            <a:grpSpLocks/>
          </p:cNvGrpSpPr>
          <p:nvPr/>
        </p:nvGrpSpPr>
        <p:grpSpPr bwMode="auto">
          <a:xfrm>
            <a:off x="7524750" y="2997200"/>
            <a:ext cx="287338" cy="792163"/>
            <a:chOff x="1156" y="1389"/>
            <a:chExt cx="181" cy="272"/>
          </a:xfrm>
        </p:grpSpPr>
        <p:sp>
          <p:nvSpPr>
            <p:cNvPr id="761894" name="Line 38"/>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95" name="Text Box 39"/>
            <p:cNvSpPr txBox="1">
              <a:spLocks noChangeArrowheads="1"/>
            </p:cNvSpPr>
            <p:nvPr/>
          </p:nvSpPr>
          <p:spPr bwMode="auto">
            <a:xfrm>
              <a:off x="1156" y="1430"/>
              <a:ext cx="181" cy="126"/>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sp>
        <p:nvSpPr>
          <p:cNvPr id="761896" name="Line 40"/>
          <p:cNvSpPr>
            <a:spLocks noChangeShapeType="1"/>
          </p:cNvSpPr>
          <p:nvPr/>
        </p:nvSpPr>
        <p:spPr bwMode="auto">
          <a:xfrm flipV="1">
            <a:off x="5724525" y="1341438"/>
            <a:ext cx="935038"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97" name="Text Box 41"/>
          <p:cNvSpPr txBox="1">
            <a:spLocks noChangeArrowheads="1"/>
          </p:cNvSpPr>
          <p:nvPr/>
        </p:nvSpPr>
        <p:spPr bwMode="auto">
          <a:xfrm>
            <a:off x="6011863" y="1196975"/>
            <a:ext cx="360362" cy="366713"/>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61898" name="Line 42"/>
          <p:cNvSpPr>
            <a:spLocks noChangeShapeType="1"/>
          </p:cNvSpPr>
          <p:nvPr/>
        </p:nvSpPr>
        <p:spPr bwMode="auto">
          <a:xfrm flipH="1">
            <a:off x="5724525" y="2924175"/>
            <a:ext cx="935038" cy="93662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899" name="Text Box 43"/>
          <p:cNvSpPr txBox="1">
            <a:spLocks noChangeArrowheads="1"/>
          </p:cNvSpPr>
          <p:nvPr/>
        </p:nvSpPr>
        <p:spPr bwMode="auto">
          <a:xfrm>
            <a:off x="6084888" y="3357563"/>
            <a:ext cx="360362" cy="366712"/>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nvGrpSpPr>
          <p:cNvPr id="110621" name="Group 44"/>
          <p:cNvGrpSpPr>
            <a:grpSpLocks/>
          </p:cNvGrpSpPr>
          <p:nvPr/>
        </p:nvGrpSpPr>
        <p:grpSpPr bwMode="auto">
          <a:xfrm>
            <a:off x="2627313" y="3357563"/>
            <a:ext cx="685800" cy="790575"/>
            <a:chOff x="1655" y="2115"/>
            <a:chExt cx="432" cy="498"/>
          </a:xfrm>
        </p:grpSpPr>
        <p:sp>
          <p:nvSpPr>
            <p:cNvPr id="761901" name="Freeform 45"/>
            <p:cNvSpPr>
              <a:spLocks/>
            </p:cNvSpPr>
            <p:nvPr/>
          </p:nvSpPr>
          <p:spPr bwMode="auto">
            <a:xfrm>
              <a:off x="1746" y="2228"/>
              <a:ext cx="341" cy="385"/>
            </a:xfrm>
            <a:custGeom>
              <a:avLst/>
              <a:gdLst/>
              <a:ahLst/>
              <a:cxnLst>
                <a:cxn ang="0">
                  <a:pos x="91" y="340"/>
                </a:cxn>
                <a:cxn ang="0">
                  <a:pos x="272" y="340"/>
                </a:cxn>
                <a:cxn ang="0">
                  <a:pos x="318" y="68"/>
                </a:cxn>
                <a:cxn ang="0">
                  <a:pos x="136" y="23"/>
                </a:cxn>
                <a:cxn ang="0">
                  <a:pos x="0" y="204"/>
                </a:cxn>
              </a:cxnLst>
              <a:rect l="0" t="0" r="r" b="b"/>
              <a:pathLst>
                <a:path w="341" h="385">
                  <a:moveTo>
                    <a:pt x="91" y="340"/>
                  </a:moveTo>
                  <a:cubicBezTo>
                    <a:pt x="162" y="362"/>
                    <a:pt x="234" y="385"/>
                    <a:pt x="272" y="340"/>
                  </a:cubicBezTo>
                  <a:cubicBezTo>
                    <a:pt x="310" y="295"/>
                    <a:pt x="341" y="121"/>
                    <a:pt x="318" y="68"/>
                  </a:cubicBezTo>
                  <a:cubicBezTo>
                    <a:pt x="295" y="15"/>
                    <a:pt x="189" y="0"/>
                    <a:pt x="136" y="23"/>
                  </a:cubicBezTo>
                  <a:cubicBezTo>
                    <a:pt x="83" y="46"/>
                    <a:pt x="41" y="125"/>
                    <a:pt x="0" y="204"/>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902" name="Text Box 46"/>
            <p:cNvSpPr txBox="1">
              <a:spLocks noChangeArrowheads="1"/>
            </p:cNvSpPr>
            <p:nvPr/>
          </p:nvSpPr>
          <p:spPr bwMode="auto">
            <a:xfrm>
              <a:off x="1655" y="2115"/>
              <a:ext cx="272"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grpSp>
        <p:nvGrpSpPr>
          <p:cNvPr id="110622" name="Group 47"/>
          <p:cNvGrpSpPr>
            <a:grpSpLocks/>
          </p:cNvGrpSpPr>
          <p:nvPr/>
        </p:nvGrpSpPr>
        <p:grpSpPr bwMode="auto">
          <a:xfrm>
            <a:off x="8172450" y="1198563"/>
            <a:ext cx="685800" cy="790575"/>
            <a:chOff x="1655" y="2115"/>
            <a:chExt cx="432" cy="498"/>
          </a:xfrm>
        </p:grpSpPr>
        <p:sp>
          <p:nvSpPr>
            <p:cNvPr id="761904" name="Freeform 48"/>
            <p:cNvSpPr>
              <a:spLocks/>
            </p:cNvSpPr>
            <p:nvPr/>
          </p:nvSpPr>
          <p:spPr bwMode="auto">
            <a:xfrm>
              <a:off x="1746" y="2228"/>
              <a:ext cx="341" cy="385"/>
            </a:xfrm>
            <a:custGeom>
              <a:avLst/>
              <a:gdLst/>
              <a:ahLst/>
              <a:cxnLst>
                <a:cxn ang="0">
                  <a:pos x="91" y="340"/>
                </a:cxn>
                <a:cxn ang="0">
                  <a:pos x="272" y="340"/>
                </a:cxn>
                <a:cxn ang="0">
                  <a:pos x="318" y="68"/>
                </a:cxn>
                <a:cxn ang="0">
                  <a:pos x="136" y="23"/>
                </a:cxn>
                <a:cxn ang="0">
                  <a:pos x="0" y="204"/>
                </a:cxn>
              </a:cxnLst>
              <a:rect l="0" t="0" r="r" b="b"/>
              <a:pathLst>
                <a:path w="341" h="385">
                  <a:moveTo>
                    <a:pt x="91" y="340"/>
                  </a:moveTo>
                  <a:cubicBezTo>
                    <a:pt x="162" y="362"/>
                    <a:pt x="234" y="385"/>
                    <a:pt x="272" y="340"/>
                  </a:cubicBezTo>
                  <a:cubicBezTo>
                    <a:pt x="310" y="295"/>
                    <a:pt x="341" y="121"/>
                    <a:pt x="318" y="68"/>
                  </a:cubicBezTo>
                  <a:cubicBezTo>
                    <a:pt x="295" y="15"/>
                    <a:pt x="189" y="0"/>
                    <a:pt x="136" y="23"/>
                  </a:cubicBezTo>
                  <a:cubicBezTo>
                    <a:pt x="83" y="46"/>
                    <a:pt x="41" y="125"/>
                    <a:pt x="0" y="204"/>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61905" name="Text Box 49"/>
            <p:cNvSpPr txBox="1">
              <a:spLocks noChangeArrowheads="1"/>
            </p:cNvSpPr>
            <p:nvPr/>
          </p:nvSpPr>
          <p:spPr bwMode="auto">
            <a:xfrm>
              <a:off x="1655" y="2115"/>
              <a:ext cx="272"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sp>
        <p:nvSpPr>
          <p:cNvPr id="761906" name="Text Box 50"/>
          <p:cNvSpPr txBox="1">
            <a:spLocks noChangeArrowheads="1"/>
          </p:cNvSpPr>
          <p:nvPr/>
        </p:nvSpPr>
        <p:spPr bwMode="auto">
          <a:xfrm>
            <a:off x="4356100" y="5229225"/>
            <a:ext cx="4464050" cy="1200150"/>
          </a:xfrm>
          <a:prstGeom prst="rect">
            <a:avLst/>
          </a:prstGeom>
          <a:noFill/>
          <a:ln w="9525" algn="ctr">
            <a:noFill/>
            <a:miter lim="800000"/>
            <a:headEnd/>
            <a:tailEnd/>
          </a:ln>
          <a:effectLst/>
        </p:spPr>
        <p:txBody>
          <a:bodyPr>
            <a:spAutoFit/>
          </a:bodyPr>
          <a:lstStyle/>
          <a:p>
            <a:pPr algn="l" eaLnBrk="1" hangingPunct="1">
              <a:spcBef>
                <a:spcPct val="50000"/>
              </a:spcBef>
              <a:spcAft>
                <a:spcPct val="0"/>
              </a:spcAft>
              <a:defRPr/>
            </a:pPr>
            <a:r>
              <a:rPr lang="zh-CN" altLang="en-US"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文法</a:t>
            </a:r>
            <a:r>
              <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G[S’]LR(1)</a:t>
            </a:r>
            <a:r>
              <a:rPr lang="zh-CN" altLang="en-US"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项目集和</a:t>
            </a:r>
            <a:r>
              <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GO</a:t>
            </a:r>
            <a:r>
              <a:rPr lang="zh-CN" altLang="en-US"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函数</a:t>
            </a:r>
          </a:p>
          <a:p>
            <a:pPr algn="l" eaLnBrk="1" hangingPunct="1">
              <a:spcBef>
                <a:spcPct val="50000"/>
              </a:spcBef>
              <a:spcAft>
                <a:spcPct val="0"/>
              </a:spcAft>
              <a:defRPr/>
            </a:pPr>
            <a:r>
              <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(p132</a:t>
            </a:r>
            <a:r>
              <a:rPr lang="zh-CN" altLang="en-US"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图</a:t>
            </a:r>
            <a:r>
              <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4.20)</a:t>
            </a:r>
          </a:p>
          <a:p>
            <a:pPr algn="l" eaLnBrk="1" hangingPunct="1">
              <a:spcBef>
                <a:spcPct val="50000"/>
              </a:spcBef>
              <a:spcAft>
                <a:spcPct val="0"/>
              </a:spcAft>
              <a:defRPr/>
            </a:pPr>
            <a:r>
              <a:rPr lang="zh-CN" altLang="en-US"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这个例子说明</a:t>
            </a:r>
            <a:r>
              <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LR(1)</a:t>
            </a:r>
            <a:r>
              <a:rPr lang="zh-CN" altLang="en-US"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状态数比</a:t>
            </a:r>
            <a:r>
              <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lang="zh-CN" altLang="en-US" sz="1800" dirty="0">
                <a:solidFill>
                  <a:schemeClr val="tx1"/>
                </a:solidFill>
                <a:effectLst>
                  <a:outerShdw blurRad="38100" dist="38100" dir="2700000" algn="tl">
                    <a:srgbClr val="000000"/>
                  </a:outerShdw>
                </a:effectLst>
                <a:latin typeface="Times New Roman" pitchFamily="18" charset="0"/>
                <a:ea typeface="宋体" pitchFamily="2" charset="-122"/>
                <a:cs typeface="+mn-cs"/>
              </a:rPr>
              <a:t>多</a:t>
            </a:r>
            <a:endParaRPr lang="en-US" altLang="zh-CN" sz="1800" dirty="0">
              <a:solidFill>
                <a:schemeClr val="tx1"/>
              </a:solidFill>
              <a:effectLst>
                <a:outerShdw blurRad="38100" dist="38100" dir="2700000" algn="tl">
                  <a:srgbClr val="000000"/>
                </a:outerShdw>
              </a:effectLst>
              <a:latin typeface="Times New Roman" pitchFamily="18" charset="0"/>
              <a:ea typeface="宋体" pitchFamily="2" charset="-122"/>
              <a:cs typeface="+mn-cs"/>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灯片编号占位符 5"/>
          <p:cNvSpPr>
            <a:spLocks noGrp="1"/>
          </p:cNvSpPr>
          <p:nvPr>
            <p:ph type="sldNum" sz="quarter" idx="12"/>
          </p:nvPr>
        </p:nvSpPr>
        <p:spPr/>
        <p:txBody>
          <a:bodyPr/>
          <a:lstStyle/>
          <a:p>
            <a:pPr>
              <a:defRPr/>
            </a:pPr>
            <a:fld id="{11EC94C6-C67B-456E-8D5D-2E801119EC65}" type="slidenum">
              <a:rPr lang="en-US" altLang="zh-CN"/>
              <a:pPr>
                <a:defRPr/>
              </a:pPr>
              <a:t>112</a:t>
            </a:fld>
            <a:endParaRPr lang="en-US" altLang="zh-CN"/>
          </a:p>
        </p:txBody>
      </p:sp>
      <p:graphicFrame>
        <p:nvGraphicFramePr>
          <p:cNvPr id="762882" name="Group 2"/>
          <p:cNvGraphicFramePr>
            <a:graphicFrameLocks noGrp="1"/>
          </p:cNvGraphicFramePr>
          <p:nvPr/>
        </p:nvGraphicFramePr>
        <p:xfrm>
          <a:off x="1447800" y="1371600"/>
          <a:ext cx="6553200" cy="4705421"/>
        </p:xfrm>
        <a:graphic>
          <a:graphicData uri="http://schemas.openxmlformats.org/drawingml/2006/table">
            <a:tbl>
              <a:tblPr/>
              <a:tblGrid>
                <a:gridCol w="987425">
                  <a:extLst>
                    <a:ext uri="{9D8B030D-6E8A-4147-A177-3AD203B41FA5}">
                      <a16:colId xmlns="" xmlns:a16="http://schemas.microsoft.com/office/drawing/2014/main" val="20000"/>
                    </a:ext>
                  </a:extLst>
                </a:gridCol>
                <a:gridCol w="1111250">
                  <a:extLst>
                    <a:ext uri="{9D8B030D-6E8A-4147-A177-3AD203B41FA5}">
                      <a16:colId xmlns="" xmlns:a16="http://schemas.microsoft.com/office/drawing/2014/main" val="20001"/>
                    </a:ext>
                  </a:extLst>
                </a:gridCol>
                <a:gridCol w="1101725">
                  <a:extLst>
                    <a:ext uri="{9D8B030D-6E8A-4147-A177-3AD203B41FA5}">
                      <a16:colId xmlns="" xmlns:a16="http://schemas.microsoft.com/office/drawing/2014/main" val="20002"/>
                    </a:ext>
                  </a:extLst>
                </a:gridCol>
                <a:gridCol w="1179513">
                  <a:extLst>
                    <a:ext uri="{9D8B030D-6E8A-4147-A177-3AD203B41FA5}">
                      <a16:colId xmlns="" xmlns:a16="http://schemas.microsoft.com/office/drawing/2014/main" val="20003"/>
                    </a:ext>
                  </a:extLst>
                </a:gridCol>
                <a:gridCol w="1055687">
                  <a:extLst>
                    <a:ext uri="{9D8B030D-6E8A-4147-A177-3AD203B41FA5}">
                      <a16:colId xmlns="" xmlns:a16="http://schemas.microsoft.com/office/drawing/2014/main" val="20004"/>
                    </a:ext>
                  </a:extLst>
                </a:gridCol>
                <a:gridCol w="1117600">
                  <a:extLst>
                    <a:ext uri="{9D8B030D-6E8A-4147-A177-3AD203B41FA5}">
                      <a16:colId xmlns="" xmlns:a16="http://schemas.microsoft.com/office/drawing/2014/main" val="20005"/>
                    </a:ext>
                  </a:extLst>
                </a:gridCol>
              </a:tblGrid>
              <a:tr h="33742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smtClean="0">
                          <a:ln>
                            <a:noFill/>
                          </a:ln>
                          <a:solidFill>
                            <a:schemeClr val="tx1"/>
                          </a:solidFill>
                          <a:effectLst/>
                          <a:latin typeface="Arial" charset="0"/>
                          <a:ea typeface="宋体" pitchFamily="2" charset="-122"/>
                        </a:rPr>
                        <a:t>状态</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ACTION</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GOTO</a:t>
                      </a: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extLst>
                  <a:ext uri="{0D108BD9-81ED-4DB2-BD59-A6C34878D82A}">
                    <a16:rowId xmlns="" xmlns:a16="http://schemas.microsoft.com/office/drawing/2014/main" val="10000"/>
                  </a:ext>
                </a:extLst>
              </a:tr>
              <a:tr h="44446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b</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S</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B</a:t>
                      </a: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38096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0</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3</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4</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3374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1</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acc</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3374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2</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6</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7</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a:t>
                      </a: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r h="3374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3</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3</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4</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a:t>
                      </a: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5"/>
                  </a:ext>
                </a:extLst>
              </a:tr>
              <a:tr h="3374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4</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3</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3</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6"/>
                  </a:ext>
                </a:extLst>
              </a:tr>
              <a:tr h="3374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5</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25000" smtClean="0">
                        <a:ln>
                          <a:noFill/>
                        </a:ln>
                        <a:solidFill>
                          <a:schemeClr val="tx1"/>
                        </a:solidFill>
                        <a:effectLst/>
                        <a:latin typeface="宋体" pitchFamily="2" charset="-122"/>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1</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7"/>
                  </a:ext>
                </a:extLst>
              </a:tr>
              <a:tr h="63177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6</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6</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7</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a:t>
                      </a: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8"/>
                  </a:ext>
                </a:extLst>
              </a:tr>
              <a:tr h="5487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7</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25000" smtClean="0">
                        <a:ln>
                          <a:noFill/>
                        </a:ln>
                        <a:solidFill>
                          <a:schemeClr val="tx1"/>
                        </a:solidFill>
                        <a:effectLst/>
                        <a:latin typeface="宋体" pitchFamily="2" charset="-122"/>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zh-CN" sz="1600" b="1" i="0" u="none" strike="noStrike" cap="none" normalizeH="0" baseline="-2500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3</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9"/>
                  </a:ext>
                </a:extLst>
              </a:tr>
              <a:tr h="3374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8</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2</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2</a:t>
                      </a:r>
                      <a:endParaRPr kumimoji="0" lang="en-US"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0"/>
                  </a:ext>
                </a:extLst>
              </a:tr>
              <a:tr h="3374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9</a:t>
                      </a:r>
                    </a:p>
                  </a:txBody>
                  <a:tcPr marL="90000" marR="90000" marT="46796" marB="4679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25000" smtClean="0">
                        <a:ln>
                          <a:noFill/>
                        </a:ln>
                        <a:solidFill>
                          <a:schemeClr val="tx1"/>
                        </a:solidFill>
                        <a:effectLst/>
                        <a:latin typeface="宋体" pitchFamily="2" charset="-122"/>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Arial" charset="0"/>
                          <a:ea typeface="宋体" pitchFamily="2" charset="-122"/>
                        </a:rPr>
                        <a:t>r</a:t>
                      </a:r>
                      <a:r>
                        <a:rPr kumimoji="0" lang="en-US" altLang="zh-CN" sz="1600" b="1" i="0" u="none" strike="noStrike" cap="none" normalizeH="0" baseline="-25000" smtClean="0">
                          <a:ln>
                            <a:noFill/>
                          </a:ln>
                          <a:solidFill>
                            <a:schemeClr val="tx1"/>
                          </a:solidFill>
                          <a:effectLst/>
                          <a:latin typeface="Arial" charset="0"/>
                          <a:ea typeface="宋体" pitchFamily="2" charset="-122"/>
                        </a:rPr>
                        <a:t>2</a:t>
                      </a: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Arial" charset="0"/>
                        <a:ea typeface="宋体" pitchFamily="2" charset="-122"/>
                      </a:endParaRPr>
                    </a:p>
                  </a:txBody>
                  <a:tcPr marL="90000" marR="90000" marT="46796" marB="467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1"/>
                  </a:ext>
                </a:extLst>
              </a:tr>
            </a:tbl>
          </a:graphicData>
        </a:graphic>
      </p:graphicFrame>
      <p:sp>
        <p:nvSpPr>
          <p:cNvPr id="762971" name="Text Box 91"/>
          <p:cNvSpPr txBox="1">
            <a:spLocks noChangeArrowheads="1"/>
          </p:cNvSpPr>
          <p:nvPr/>
        </p:nvSpPr>
        <p:spPr bwMode="auto">
          <a:xfrm>
            <a:off x="2133600" y="457200"/>
            <a:ext cx="4789488" cy="366713"/>
          </a:xfrm>
          <a:prstGeom prst="rect">
            <a:avLst/>
          </a:prstGeom>
          <a:noFill/>
          <a:ln w="9525" algn="ctr">
            <a:noFill/>
            <a:miter lim="800000"/>
            <a:headEnd/>
            <a:tailEnd/>
          </a:ln>
          <a:effectLst/>
        </p:spPr>
        <p:txBody>
          <a:bodyPr>
            <a:spAutoFit/>
          </a:bodyPr>
          <a:lstStyle/>
          <a:p>
            <a:pPr eaLnBrk="1" hangingPunct="1">
              <a:spcBef>
                <a:spcPct val="50000"/>
              </a:spcBef>
              <a:spcAft>
                <a:spcPct val="0"/>
              </a:spcAft>
              <a:defRPr/>
            </a:pP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文法</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G[S’]LR(1)</a:t>
            </a: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分析表（</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p131</a:t>
            </a: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表</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4.19</a:t>
            </a: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grpSp>
        <p:nvGrpSpPr>
          <p:cNvPr id="2" name="Group 92"/>
          <p:cNvGrpSpPr>
            <a:grpSpLocks/>
          </p:cNvGrpSpPr>
          <p:nvPr/>
        </p:nvGrpSpPr>
        <p:grpSpPr bwMode="auto">
          <a:xfrm>
            <a:off x="8229600" y="152400"/>
            <a:ext cx="717550" cy="881063"/>
            <a:chOff x="2272" y="2026"/>
            <a:chExt cx="740" cy="987"/>
          </a:xfrm>
        </p:grpSpPr>
        <p:pic>
          <p:nvPicPr>
            <p:cNvPr id="111710" name="Picture 93"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11" name="Picture 94"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62882"/>
                                        </p:tgtEl>
                                        <p:attrNameLst>
                                          <p:attrName>style.visibility</p:attrName>
                                        </p:attrNameLst>
                                      </p:cBhvr>
                                      <p:to>
                                        <p:strVal val="visible"/>
                                      </p:to>
                                    </p:set>
                                    <p:anim calcmode="lin" valueType="num">
                                      <p:cBhvr additive="base">
                                        <p:cTn id="12" dur="500" fill="hold"/>
                                        <p:tgtEl>
                                          <p:spTgt spid="762882"/>
                                        </p:tgtEl>
                                        <p:attrNameLst>
                                          <p:attrName>ppt_x</p:attrName>
                                        </p:attrNameLst>
                                      </p:cBhvr>
                                      <p:tavLst>
                                        <p:tav tm="0">
                                          <p:val>
                                            <p:strVal val="#ppt_x"/>
                                          </p:val>
                                        </p:tav>
                                        <p:tav tm="100000">
                                          <p:val>
                                            <p:strVal val="#ppt_x"/>
                                          </p:val>
                                        </p:tav>
                                      </p:tavLst>
                                    </p:anim>
                                    <p:anim calcmode="lin" valueType="num">
                                      <p:cBhvr additive="base">
                                        <p:cTn id="13" dur="500" fill="hold"/>
                                        <p:tgtEl>
                                          <p:spTgt spid="762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1BA7762F-FF27-4E24-B0DD-8F87D476188A}" type="slidenum">
              <a:rPr lang="en-US" altLang="zh-CN"/>
              <a:pPr>
                <a:defRPr/>
              </a:pPr>
              <a:t>113</a:t>
            </a:fld>
            <a:endParaRPr lang="en-US" altLang="zh-CN"/>
          </a:p>
        </p:txBody>
      </p:sp>
      <p:sp>
        <p:nvSpPr>
          <p:cNvPr id="112643" name="Rectangle 2"/>
          <p:cNvSpPr>
            <a:spLocks noGrp="1" noChangeArrowheads="1"/>
          </p:cNvSpPr>
          <p:nvPr>
            <p:ph type="body" idx="1"/>
          </p:nvPr>
        </p:nvSpPr>
        <p:spPr>
          <a:xfrm>
            <a:off x="152400" y="1447800"/>
            <a:ext cx="8497888" cy="5105400"/>
          </a:xfrm>
        </p:spPr>
        <p:txBody>
          <a:bodyPr/>
          <a:lstStyle/>
          <a:p>
            <a:pPr algn="just" eaLnBrk="1" hangingPunct="1">
              <a:lnSpc>
                <a:spcPct val="110000"/>
              </a:lnSpc>
              <a:buFont typeface="Wingdings" pitchFamily="2" charset="2"/>
              <a:buNone/>
            </a:pPr>
            <a:r>
              <a:rPr lang="en-US" altLang="zh-CN" sz="1800" smtClean="0">
                <a:latin typeface="宋体" pitchFamily="2" charset="-122"/>
              </a:rPr>
              <a:t>   </a:t>
            </a:r>
            <a:r>
              <a:rPr lang="zh-CN" altLang="en-US" sz="2000" b="1" smtClean="0">
                <a:latin typeface="Times New Roman" pitchFamily="18" charset="0"/>
              </a:rPr>
              <a:t>从图中可以看出， </a:t>
            </a:r>
            <a:r>
              <a:rPr lang="en-US" altLang="zh-CN" sz="2000" b="1" smtClean="0">
                <a:latin typeface="Times New Roman" pitchFamily="18" charset="0"/>
              </a:rPr>
              <a:t>I</a:t>
            </a:r>
            <a:r>
              <a:rPr lang="en-US" altLang="zh-CN" sz="2000" b="1" baseline="-25000" smtClean="0">
                <a:latin typeface="Times New Roman" pitchFamily="18" charset="0"/>
              </a:rPr>
              <a:t>4</a:t>
            </a:r>
            <a:r>
              <a:rPr lang="zh-CN" altLang="en-US" sz="2000" b="1" smtClean="0">
                <a:latin typeface="Times New Roman" pitchFamily="18" charset="0"/>
              </a:rPr>
              <a:t>和Ｉ</a:t>
            </a:r>
            <a:r>
              <a:rPr lang="zh-CN" altLang="en-US" sz="2000" b="1" baseline="-25000" smtClean="0">
                <a:latin typeface="Times New Roman" pitchFamily="18" charset="0"/>
              </a:rPr>
              <a:t>７</a:t>
            </a:r>
            <a:r>
              <a:rPr lang="zh-CN" altLang="en-US" sz="2000" b="1" smtClean="0">
                <a:latin typeface="Times New Roman" pitchFamily="18" charset="0"/>
              </a:rPr>
              <a:t>，它们只有一个项目，而且第一个成分（Ｂ∷＝</a:t>
            </a:r>
            <a:r>
              <a:rPr lang="en-US" altLang="zh-CN" sz="2000" b="1" smtClean="0">
                <a:latin typeface="Times New Roman" pitchFamily="18" charset="0"/>
              </a:rPr>
              <a:t>b·</a:t>
            </a:r>
            <a:r>
              <a:rPr lang="zh-CN" altLang="en-US" sz="2000" b="1" smtClean="0">
                <a:latin typeface="Times New Roman" pitchFamily="18" charset="0"/>
              </a:rPr>
              <a:t>）相同（核心项），不同的只是第二成分向前搜索符（分别为</a:t>
            </a:r>
            <a:r>
              <a:rPr lang="en-US" altLang="zh-CN" sz="2000" b="1" smtClean="0">
                <a:latin typeface="Times New Roman" pitchFamily="18" charset="0"/>
              </a:rPr>
              <a:t>a/b </a:t>
            </a:r>
            <a:r>
              <a:rPr lang="zh-CN" altLang="en-US" sz="2000" b="1" smtClean="0">
                <a:latin typeface="Times New Roman" pitchFamily="18" charset="0"/>
              </a:rPr>
              <a:t>和</a:t>
            </a:r>
            <a:r>
              <a:rPr lang="en-US" altLang="zh-CN" sz="2000" b="1" smtClean="0">
                <a:latin typeface="Times New Roman" pitchFamily="18" charset="0"/>
              </a:rPr>
              <a:t>#</a:t>
            </a:r>
            <a:r>
              <a:rPr lang="zh-CN" altLang="en-US" sz="2000" b="1" smtClean="0">
                <a:latin typeface="Times New Roman" pitchFamily="18" charset="0"/>
              </a:rPr>
              <a:t>）该文法语言为</a:t>
            </a:r>
            <a:r>
              <a:rPr lang="en-US" altLang="zh-CN" sz="2000" b="1" smtClean="0">
                <a:latin typeface="Times New Roman" pitchFamily="18" charset="0"/>
              </a:rPr>
              <a:t>a</a:t>
            </a:r>
            <a:r>
              <a:rPr lang="en-US" altLang="zh-CN" sz="2000" b="1" baseline="30000" smtClean="0">
                <a:latin typeface="Times New Roman" pitchFamily="18" charset="0"/>
              </a:rPr>
              <a:t>*</a:t>
            </a:r>
            <a:r>
              <a:rPr lang="en-US" altLang="zh-CN" sz="2000" b="1" smtClean="0">
                <a:latin typeface="Times New Roman" pitchFamily="18" charset="0"/>
              </a:rPr>
              <a:t>ba</a:t>
            </a:r>
            <a:r>
              <a:rPr lang="en-US" altLang="zh-CN" sz="2000" b="1" baseline="30000" smtClean="0">
                <a:latin typeface="Times New Roman" pitchFamily="18" charset="0"/>
              </a:rPr>
              <a:t>*</a:t>
            </a:r>
            <a:r>
              <a:rPr lang="en-US" altLang="zh-CN" sz="2000" b="1" smtClean="0">
                <a:latin typeface="Times New Roman" pitchFamily="18" charset="0"/>
              </a:rPr>
              <a:t>b</a:t>
            </a:r>
            <a:r>
              <a:rPr lang="zh-CN" altLang="en-US" sz="2000" b="1" smtClean="0">
                <a:latin typeface="Times New Roman" pitchFamily="18" charset="0"/>
              </a:rPr>
              <a:t>。假定规范ＬＲ分析器正在分析输入串</a:t>
            </a:r>
            <a:r>
              <a:rPr lang="en-US" altLang="zh-CN" sz="2000" b="1" smtClean="0">
                <a:latin typeface="Times New Roman" pitchFamily="18" charset="0"/>
              </a:rPr>
              <a:t>aa…baa…b</a:t>
            </a:r>
            <a:r>
              <a:rPr lang="zh-CN" altLang="en-US" sz="2000" b="1" smtClean="0">
                <a:latin typeface="Times New Roman" pitchFamily="18" charset="0"/>
              </a:rPr>
              <a:t>＃，分析器把第一组</a:t>
            </a:r>
            <a:r>
              <a:rPr lang="en-US" altLang="zh-CN" sz="2000" b="1" smtClean="0">
                <a:latin typeface="Times New Roman" pitchFamily="18" charset="0"/>
              </a:rPr>
              <a:t>a</a:t>
            </a:r>
            <a:r>
              <a:rPr lang="zh-CN" altLang="en-US" sz="2000" b="1" smtClean="0">
                <a:latin typeface="Times New Roman" pitchFamily="18" charset="0"/>
              </a:rPr>
              <a:t>和后面第一个</a:t>
            </a:r>
            <a:r>
              <a:rPr lang="en-US" altLang="zh-CN" sz="2000" b="1" smtClean="0">
                <a:latin typeface="Times New Roman" pitchFamily="18" charset="0"/>
              </a:rPr>
              <a:t>b</a:t>
            </a:r>
            <a:r>
              <a:rPr lang="zh-CN" altLang="en-US" sz="2000" b="1" smtClean="0">
                <a:latin typeface="Times New Roman" pitchFamily="18" charset="0"/>
              </a:rPr>
              <a:t>移进栈，此时进入状态４（</a:t>
            </a:r>
            <a:r>
              <a:rPr lang="en-US" altLang="zh-CN" sz="2000" b="1" smtClean="0">
                <a:latin typeface="Times New Roman" pitchFamily="18" charset="0"/>
              </a:rPr>
              <a:t>I</a:t>
            </a:r>
            <a:r>
              <a:rPr lang="en-US" altLang="zh-CN" sz="2000" b="1" baseline="-25000" smtClean="0">
                <a:latin typeface="Times New Roman" pitchFamily="18" charset="0"/>
              </a:rPr>
              <a:t>4</a:t>
            </a:r>
            <a:r>
              <a:rPr lang="zh-CN" altLang="en-US" sz="2000" b="1" smtClean="0">
                <a:latin typeface="Times New Roman" pitchFamily="18" charset="0"/>
              </a:rPr>
              <a:t>），如果下一个输入符号是</a:t>
            </a:r>
            <a:r>
              <a:rPr lang="en-US" altLang="zh-CN" sz="2000" b="1" smtClean="0">
                <a:latin typeface="Times New Roman" pitchFamily="18" charset="0"/>
              </a:rPr>
              <a:t>a</a:t>
            </a:r>
            <a:r>
              <a:rPr lang="zh-CN" altLang="en-US" sz="2000" b="1" smtClean="0">
                <a:latin typeface="Times New Roman" pitchFamily="18" charset="0"/>
              </a:rPr>
              <a:t>或</a:t>
            </a:r>
            <a:r>
              <a:rPr lang="en-US" altLang="zh-CN" sz="2000" b="1" smtClean="0">
                <a:latin typeface="Times New Roman" pitchFamily="18" charset="0"/>
              </a:rPr>
              <a:t>b</a:t>
            </a:r>
            <a:r>
              <a:rPr lang="zh-CN" altLang="en-US" sz="2000" b="1" smtClean="0">
                <a:latin typeface="Times New Roman" pitchFamily="18" charset="0"/>
              </a:rPr>
              <a:t>时，分析器将使用规则Ｂ∷＝</a:t>
            </a:r>
            <a:r>
              <a:rPr lang="en-US" altLang="zh-CN" sz="2000" b="1" smtClean="0">
                <a:latin typeface="Times New Roman" pitchFamily="18" charset="0"/>
              </a:rPr>
              <a:t>b</a:t>
            </a:r>
            <a:r>
              <a:rPr lang="zh-CN" altLang="en-US" sz="2000" b="1" smtClean="0">
                <a:latin typeface="Times New Roman" pitchFamily="18" charset="0"/>
              </a:rPr>
              <a:t>把栈顶的</a:t>
            </a:r>
            <a:r>
              <a:rPr lang="en-US" altLang="zh-CN" sz="2000" b="1" smtClean="0">
                <a:latin typeface="Times New Roman" pitchFamily="18" charset="0"/>
              </a:rPr>
              <a:t>b</a:t>
            </a:r>
            <a:r>
              <a:rPr lang="zh-CN" altLang="en-US" sz="2000" b="1" smtClean="0">
                <a:latin typeface="Times New Roman" pitchFamily="18" charset="0"/>
              </a:rPr>
              <a:t>归约为Ｂ。状态４的作用在于，若第一个</a:t>
            </a:r>
            <a:r>
              <a:rPr lang="en-US" altLang="zh-CN" sz="2000" b="1" smtClean="0">
                <a:latin typeface="Times New Roman" pitchFamily="18" charset="0"/>
              </a:rPr>
              <a:t>b</a:t>
            </a:r>
            <a:r>
              <a:rPr lang="zh-CN" altLang="en-US" sz="2000" b="1" smtClean="0">
                <a:latin typeface="Times New Roman" pitchFamily="18" charset="0"/>
              </a:rPr>
              <a:t>后是</a:t>
            </a:r>
            <a:r>
              <a:rPr lang="en-US" altLang="zh-CN" sz="2000" b="1" smtClean="0">
                <a:latin typeface="Times New Roman" pitchFamily="18" charset="0"/>
              </a:rPr>
              <a:t>#</a:t>
            </a:r>
            <a:r>
              <a:rPr lang="zh-CN" altLang="en-US" sz="2000" b="1" smtClean="0">
                <a:latin typeface="Times New Roman" pitchFamily="18" charset="0"/>
              </a:rPr>
              <a:t>，它就及时地予以</a:t>
            </a:r>
            <a:r>
              <a:rPr lang="zh-CN" altLang="en-US" sz="2000" b="1" smtClean="0">
                <a:solidFill>
                  <a:schemeClr val="tx2"/>
                </a:solidFill>
                <a:latin typeface="Times New Roman" pitchFamily="18" charset="0"/>
              </a:rPr>
              <a:t>报错。</a:t>
            </a:r>
            <a:r>
              <a:rPr lang="zh-CN" altLang="en-US" sz="2000" b="1" smtClean="0">
                <a:latin typeface="Times New Roman" pitchFamily="18" charset="0"/>
              </a:rPr>
              <a:t>当读入第二个</a:t>
            </a:r>
            <a:r>
              <a:rPr lang="en-US" altLang="zh-CN" sz="2000" b="1" smtClean="0">
                <a:latin typeface="Times New Roman" pitchFamily="18" charset="0"/>
              </a:rPr>
              <a:t>b</a:t>
            </a:r>
            <a:r>
              <a:rPr lang="zh-CN" altLang="en-US" sz="2000" b="1" smtClean="0">
                <a:latin typeface="Times New Roman" pitchFamily="18" charset="0"/>
              </a:rPr>
              <a:t>后分析器进入状态７（ </a:t>
            </a:r>
            <a:r>
              <a:rPr lang="en-US" altLang="zh-CN" sz="2000" b="1" smtClean="0">
                <a:latin typeface="Times New Roman" pitchFamily="18" charset="0"/>
              </a:rPr>
              <a:t>I</a:t>
            </a:r>
            <a:r>
              <a:rPr lang="en-US" altLang="zh-CN" sz="2000" b="1" baseline="-25000" smtClean="0">
                <a:latin typeface="Times New Roman" pitchFamily="18" charset="0"/>
              </a:rPr>
              <a:t>7</a:t>
            </a:r>
            <a:r>
              <a:rPr lang="zh-CN" altLang="en-US" sz="2000" b="1" smtClean="0">
                <a:latin typeface="Times New Roman" pitchFamily="18" charset="0"/>
              </a:rPr>
              <a:t>），若状态７面临着输入符号不是</a:t>
            </a:r>
            <a:r>
              <a:rPr lang="en-US" altLang="zh-CN" sz="2000" b="1" smtClean="0">
                <a:latin typeface="Times New Roman" pitchFamily="18" charset="0"/>
              </a:rPr>
              <a:t>#</a:t>
            </a:r>
            <a:r>
              <a:rPr lang="zh-CN" altLang="en-US" sz="2000" b="1" smtClean="0">
                <a:latin typeface="Times New Roman" pitchFamily="18" charset="0"/>
              </a:rPr>
              <a:t>，而是</a:t>
            </a:r>
            <a:r>
              <a:rPr lang="en-US" altLang="zh-CN" sz="2000" b="1" smtClean="0">
                <a:latin typeface="Times New Roman" pitchFamily="18" charset="0"/>
              </a:rPr>
              <a:t>a</a:t>
            </a:r>
            <a:r>
              <a:rPr lang="zh-CN" altLang="en-US" sz="2000" b="1" smtClean="0">
                <a:latin typeface="Times New Roman" pitchFamily="18" charset="0"/>
              </a:rPr>
              <a:t>或</a:t>
            </a:r>
            <a:r>
              <a:rPr lang="en-US" altLang="zh-CN" sz="2000" b="1" smtClean="0">
                <a:latin typeface="Times New Roman" pitchFamily="18" charset="0"/>
              </a:rPr>
              <a:t>b</a:t>
            </a:r>
            <a:r>
              <a:rPr lang="zh-CN" altLang="en-US" sz="2000" b="1" smtClean="0">
                <a:latin typeface="Times New Roman" pitchFamily="18" charset="0"/>
              </a:rPr>
              <a:t>时，就立即报告错误；只有当它看到句末符 </a:t>
            </a:r>
            <a:r>
              <a:rPr lang="en-US" altLang="zh-CN" sz="2000" b="1" smtClean="0">
                <a:latin typeface="Times New Roman" pitchFamily="18" charset="0"/>
              </a:rPr>
              <a:t>#</a:t>
            </a:r>
            <a:r>
              <a:rPr lang="zh-CN" altLang="en-US" sz="2000" b="1" smtClean="0">
                <a:latin typeface="Times New Roman" pitchFamily="18" charset="0"/>
              </a:rPr>
              <a:t>时，分析器选用规则Ｂ∷＝</a:t>
            </a:r>
            <a:r>
              <a:rPr lang="en-US" altLang="zh-CN" sz="2000" b="1" smtClean="0">
                <a:latin typeface="Times New Roman" pitchFamily="18" charset="0"/>
              </a:rPr>
              <a:t>b</a:t>
            </a:r>
            <a:r>
              <a:rPr lang="zh-CN" altLang="en-US" sz="2000" b="1" smtClean="0">
                <a:latin typeface="Times New Roman" pitchFamily="18" charset="0"/>
              </a:rPr>
              <a:t>将栈顶</a:t>
            </a:r>
            <a:r>
              <a:rPr lang="en-US" altLang="zh-CN" sz="2000" b="1" smtClean="0">
                <a:latin typeface="Times New Roman" pitchFamily="18" charset="0"/>
              </a:rPr>
              <a:t>b</a:t>
            </a:r>
            <a:r>
              <a:rPr lang="zh-CN" altLang="en-US" sz="2000" b="1" smtClean="0">
                <a:latin typeface="Times New Roman" pitchFamily="18" charset="0"/>
              </a:rPr>
              <a:t>归约成Ｂ。</a:t>
            </a:r>
          </a:p>
          <a:p>
            <a:pPr eaLnBrk="1" hangingPunct="1">
              <a:lnSpc>
                <a:spcPct val="110000"/>
              </a:lnSpc>
              <a:buFont typeface="Wingdings" pitchFamily="2" charset="2"/>
              <a:buNone/>
            </a:pPr>
            <a:r>
              <a:rPr lang="zh-CN" altLang="en-US" sz="2000" b="1" smtClean="0">
                <a:latin typeface="Times New Roman" pitchFamily="18" charset="0"/>
              </a:rPr>
              <a:t>   现在我们把状态</a:t>
            </a:r>
            <a:r>
              <a:rPr lang="en-US" altLang="zh-CN" sz="2000" b="1" smtClean="0">
                <a:latin typeface="Times New Roman" pitchFamily="18" charset="0"/>
              </a:rPr>
              <a:t>I</a:t>
            </a:r>
            <a:r>
              <a:rPr lang="en-US" altLang="zh-CN" sz="2000" b="1" baseline="-25000" smtClean="0">
                <a:latin typeface="Times New Roman" pitchFamily="18" charset="0"/>
              </a:rPr>
              <a:t>4</a:t>
            </a:r>
            <a:r>
              <a:rPr lang="zh-CN" altLang="en-US" sz="2000" b="1" smtClean="0">
                <a:latin typeface="Times New Roman" pitchFamily="18" charset="0"/>
              </a:rPr>
              <a:t>和</a:t>
            </a:r>
            <a:r>
              <a:rPr lang="en-US" altLang="zh-CN" sz="2000" b="1" smtClean="0">
                <a:latin typeface="Times New Roman" pitchFamily="18" charset="0"/>
              </a:rPr>
              <a:t>I</a:t>
            </a:r>
            <a:r>
              <a:rPr lang="en-US" altLang="zh-CN" sz="2000" b="1" baseline="-25000" smtClean="0">
                <a:latin typeface="Times New Roman" pitchFamily="18" charset="0"/>
              </a:rPr>
              <a:t>7</a:t>
            </a:r>
            <a:r>
              <a:rPr lang="zh-CN" altLang="en-US" sz="2000" b="1" smtClean="0">
                <a:latin typeface="Times New Roman" pitchFamily="18" charset="0"/>
              </a:rPr>
              <a:t>合并成</a:t>
            </a:r>
            <a:r>
              <a:rPr lang="en-US" altLang="zh-CN" sz="2000" b="1" smtClean="0">
                <a:latin typeface="Times New Roman" pitchFamily="18" charset="0"/>
              </a:rPr>
              <a:t>I</a:t>
            </a:r>
            <a:r>
              <a:rPr lang="en-US" altLang="zh-CN" sz="2000" b="1" baseline="-25000" smtClean="0">
                <a:latin typeface="Times New Roman" pitchFamily="18" charset="0"/>
              </a:rPr>
              <a:t>47</a:t>
            </a:r>
            <a:r>
              <a:rPr lang="en-US" altLang="zh-CN" sz="2000" b="1" smtClean="0">
                <a:latin typeface="Times New Roman" pitchFamily="18" charset="0"/>
              </a:rPr>
              <a:t> </a:t>
            </a:r>
          </a:p>
          <a:p>
            <a:pPr algn="just" eaLnBrk="1" hangingPunct="1">
              <a:lnSpc>
                <a:spcPct val="110000"/>
              </a:lnSpc>
              <a:buFont typeface="Wingdings" pitchFamily="2" charset="2"/>
              <a:buNone/>
            </a:pPr>
            <a:r>
              <a:rPr lang="en-US" altLang="zh-CN" sz="2000" b="1" smtClean="0">
                <a:latin typeface="Times New Roman" pitchFamily="18" charset="0"/>
              </a:rPr>
              <a:t>               I</a:t>
            </a:r>
            <a:r>
              <a:rPr lang="en-US" altLang="zh-CN" sz="2000" b="1" baseline="-25000" smtClean="0">
                <a:latin typeface="Times New Roman" pitchFamily="18" charset="0"/>
              </a:rPr>
              <a:t>47</a:t>
            </a:r>
            <a:r>
              <a:rPr lang="zh-CN" altLang="en-US" sz="2000" b="1" smtClean="0">
                <a:latin typeface="Times New Roman" pitchFamily="18" charset="0"/>
                <a:cs typeface="Courier New" pitchFamily="49" charset="0"/>
              </a:rPr>
              <a:t>＝｛［Ｂ∷＝</a:t>
            </a:r>
            <a:r>
              <a:rPr lang="en-US" altLang="zh-CN" sz="2000" b="1" smtClean="0">
                <a:latin typeface="Times New Roman" pitchFamily="18" charset="0"/>
                <a:cs typeface="Courier New" pitchFamily="49" charset="0"/>
              </a:rPr>
              <a:t>b</a:t>
            </a:r>
            <a:r>
              <a:rPr lang="en-US" altLang="zh-CN" sz="2000" b="1" smtClean="0">
                <a:latin typeface="Times New Roman" pitchFamily="18" charset="0"/>
              </a:rPr>
              <a:t>·</a:t>
            </a:r>
            <a:r>
              <a:rPr lang="zh-CN" altLang="en-US" sz="2000" b="1" smtClean="0">
                <a:latin typeface="Times New Roman" pitchFamily="18" charset="0"/>
              </a:rPr>
              <a:t>，</a:t>
            </a:r>
            <a:r>
              <a:rPr lang="en-US" altLang="zh-CN" sz="2000" b="1" smtClean="0">
                <a:latin typeface="Times New Roman" pitchFamily="18" charset="0"/>
              </a:rPr>
              <a:t>a/b/#</a:t>
            </a:r>
            <a:r>
              <a:rPr lang="zh-CN" altLang="en-US" sz="2000" b="1" smtClean="0">
                <a:latin typeface="Times New Roman" pitchFamily="18" charset="0"/>
              </a:rPr>
              <a:t>］｝ </a:t>
            </a:r>
          </a:p>
          <a:p>
            <a:pPr algn="just" eaLnBrk="1" hangingPunct="1">
              <a:lnSpc>
                <a:spcPct val="110000"/>
              </a:lnSpc>
              <a:buFont typeface="Wingdings" pitchFamily="2" charset="2"/>
              <a:buNone/>
            </a:pPr>
            <a:r>
              <a:rPr lang="zh-CN" altLang="en-US" sz="2000" b="1" smtClean="0">
                <a:latin typeface="Times New Roman" pitchFamily="18" charset="0"/>
              </a:rPr>
              <a:t>   此时当栈顶为</a:t>
            </a:r>
            <a:r>
              <a:rPr lang="en-US" altLang="zh-CN" sz="2000" b="1" smtClean="0">
                <a:latin typeface="Times New Roman" pitchFamily="18" charset="0"/>
              </a:rPr>
              <a:t>b</a:t>
            </a:r>
            <a:r>
              <a:rPr lang="zh-CN" altLang="en-US" sz="2000" b="1" smtClean="0">
                <a:latin typeface="Times New Roman" pitchFamily="18" charset="0"/>
              </a:rPr>
              <a:t>时，在</a:t>
            </a:r>
            <a:r>
              <a:rPr lang="en-US" altLang="zh-CN" sz="2000" b="1" smtClean="0">
                <a:latin typeface="Times New Roman" pitchFamily="18" charset="0"/>
              </a:rPr>
              <a:t>I</a:t>
            </a:r>
            <a:r>
              <a:rPr lang="en-US" altLang="zh-CN" sz="2000" b="1" baseline="-25000" smtClean="0">
                <a:latin typeface="Times New Roman" pitchFamily="18" charset="0"/>
              </a:rPr>
              <a:t>47</a:t>
            </a:r>
            <a:r>
              <a:rPr lang="zh-CN" altLang="en-US" sz="2000" b="1" smtClean="0">
                <a:latin typeface="Times New Roman" pitchFamily="18" charset="0"/>
              </a:rPr>
              <a:t>状态下，不论遇</a:t>
            </a:r>
            <a:r>
              <a:rPr lang="en-US" altLang="zh-CN" sz="2000" b="1" smtClean="0">
                <a:latin typeface="Times New Roman" pitchFamily="18" charset="0"/>
              </a:rPr>
              <a:t>a,b</a:t>
            </a:r>
            <a:r>
              <a:rPr lang="zh-CN" altLang="en-US" sz="2000" b="1" smtClean="0">
                <a:latin typeface="Times New Roman" pitchFamily="18" charset="0"/>
              </a:rPr>
              <a:t>或</a:t>
            </a:r>
            <a:r>
              <a:rPr lang="en-US" altLang="zh-CN" sz="2000" b="1" smtClean="0">
                <a:latin typeface="Times New Roman" pitchFamily="18" charset="0"/>
              </a:rPr>
              <a:t>#</a:t>
            </a:r>
            <a:r>
              <a:rPr lang="zh-CN" altLang="en-US" sz="2000" b="1" smtClean="0">
                <a:latin typeface="Times New Roman" pitchFamily="18" charset="0"/>
              </a:rPr>
              <a:t>均将</a:t>
            </a:r>
            <a:r>
              <a:rPr lang="en-US" altLang="zh-CN" sz="2000" b="1" smtClean="0">
                <a:latin typeface="Times New Roman" pitchFamily="18" charset="0"/>
              </a:rPr>
              <a:t>b</a:t>
            </a:r>
            <a:r>
              <a:rPr lang="zh-CN" altLang="en-US" sz="2000" b="1" smtClean="0">
                <a:latin typeface="Times New Roman" pitchFamily="18" charset="0"/>
              </a:rPr>
              <a:t>归约为</a:t>
            </a:r>
            <a:r>
              <a:rPr lang="en-US" altLang="zh-CN" sz="2000" b="1" smtClean="0">
                <a:latin typeface="Times New Roman" pitchFamily="18" charset="0"/>
              </a:rPr>
              <a:t>B</a:t>
            </a:r>
            <a:r>
              <a:rPr lang="zh-CN" altLang="en-US" sz="2000" b="1" smtClean="0">
                <a:latin typeface="Times New Roman" pitchFamily="18" charset="0"/>
              </a:rPr>
              <a:t>，虽然未能</a:t>
            </a:r>
          </a:p>
          <a:p>
            <a:pPr algn="just" eaLnBrk="1" hangingPunct="1">
              <a:lnSpc>
                <a:spcPct val="110000"/>
              </a:lnSpc>
              <a:buFont typeface="Wingdings" pitchFamily="2" charset="2"/>
              <a:buNone/>
            </a:pPr>
            <a:r>
              <a:rPr lang="zh-CN" altLang="en-US" sz="2000" b="1" smtClean="0">
                <a:latin typeface="Times New Roman" pitchFamily="18" charset="0"/>
              </a:rPr>
              <a:t>及时发现错误，但输入下一个符号时就会发现错误，于是我们类似将以上</a:t>
            </a:r>
          </a:p>
          <a:p>
            <a:pPr algn="just" eaLnBrk="1" hangingPunct="1">
              <a:lnSpc>
                <a:spcPct val="110000"/>
              </a:lnSpc>
              <a:buFont typeface="Wingdings" pitchFamily="2" charset="2"/>
              <a:buNone/>
            </a:pPr>
            <a:r>
              <a:rPr lang="zh-CN" altLang="en-US" sz="2000" b="1" smtClean="0">
                <a:latin typeface="Times New Roman" pitchFamily="18" charset="0"/>
              </a:rPr>
              <a:t>同样状态合并使状态减少，变成</a:t>
            </a:r>
            <a:r>
              <a:rPr lang="en-US" altLang="zh-CN" sz="2000" b="1" smtClean="0">
                <a:latin typeface="Times New Roman" pitchFamily="18" charset="0"/>
              </a:rPr>
              <a:t>LALR</a:t>
            </a:r>
            <a:r>
              <a:rPr lang="zh-CN" altLang="en-US" sz="2000" b="1" smtClean="0">
                <a:latin typeface="Times New Roman" pitchFamily="18" charset="0"/>
              </a:rPr>
              <a:t>分析。</a:t>
            </a:r>
          </a:p>
        </p:txBody>
      </p:sp>
      <p:sp>
        <p:nvSpPr>
          <p:cNvPr id="763907" name="AutoShape 3"/>
          <p:cNvSpPr>
            <a:spLocks noChangeArrowheads="1"/>
          </p:cNvSpPr>
          <p:nvPr/>
        </p:nvSpPr>
        <p:spPr bwMode="auto">
          <a:xfrm>
            <a:off x="152400" y="914400"/>
            <a:ext cx="8839200" cy="57912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63908" name="AutoShape 4"/>
          <p:cNvSpPr>
            <a:spLocks noChangeArrowheads="1"/>
          </p:cNvSpPr>
          <p:nvPr/>
        </p:nvSpPr>
        <p:spPr bwMode="gray">
          <a:xfrm>
            <a:off x="914400" y="5334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342900" indent="-342900">
              <a:spcAft>
                <a:spcPct val="0"/>
              </a:spcAft>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6. LALR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112647"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8"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3E33741F-4A0B-4583-8AC2-0C2837F26C98}" type="slidenum">
              <a:rPr lang="en-US" altLang="zh-CN"/>
              <a:pPr>
                <a:defRPr/>
              </a:pPr>
              <a:t>114</a:t>
            </a:fld>
            <a:endParaRPr lang="en-US" altLang="zh-CN"/>
          </a:p>
        </p:txBody>
      </p:sp>
      <p:sp>
        <p:nvSpPr>
          <p:cNvPr id="113667" name="Rectangle 2"/>
          <p:cNvSpPr>
            <a:spLocks noGrp="1" noChangeArrowheads="1"/>
          </p:cNvSpPr>
          <p:nvPr>
            <p:ph type="body" idx="1"/>
          </p:nvPr>
        </p:nvSpPr>
        <p:spPr>
          <a:xfrm>
            <a:off x="107950" y="404813"/>
            <a:ext cx="9036050" cy="2895600"/>
          </a:xfrm>
        </p:spPr>
        <p:txBody>
          <a:bodyPr/>
          <a:lstStyle/>
          <a:p>
            <a:pPr eaLnBrk="1" hangingPunct="1">
              <a:lnSpc>
                <a:spcPct val="90000"/>
              </a:lnSpc>
              <a:buFont typeface="Wingdings" pitchFamily="2" charset="2"/>
              <a:buNone/>
            </a:pPr>
            <a:r>
              <a:rPr lang="zh-CN" altLang="en-US" sz="1800" b="1" smtClean="0">
                <a:solidFill>
                  <a:srgbClr val="FF0066"/>
                </a:solidFill>
                <a:latin typeface="Times New Roman" pitchFamily="18" charset="0"/>
              </a:rPr>
              <a:t>（</a:t>
            </a:r>
            <a:r>
              <a:rPr lang="en-US" altLang="zh-CN" sz="1800" b="1" smtClean="0">
                <a:solidFill>
                  <a:srgbClr val="FF0066"/>
                </a:solidFill>
                <a:latin typeface="Times New Roman" pitchFamily="18" charset="0"/>
              </a:rPr>
              <a:t>2</a:t>
            </a:r>
            <a:r>
              <a:rPr lang="zh-CN" altLang="en-US" sz="1800" b="1" smtClean="0">
                <a:solidFill>
                  <a:srgbClr val="FF0066"/>
                </a:solidFill>
                <a:latin typeface="Times New Roman" pitchFamily="18" charset="0"/>
              </a:rPr>
              <a:t>）</a:t>
            </a:r>
            <a:r>
              <a:rPr lang="zh-CN" altLang="en-US" sz="1800" b="1" smtClean="0">
                <a:latin typeface="Times New Roman" pitchFamily="18" charset="0"/>
              </a:rPr>
              <a:t>同心集的概念</a:t>
            </a:r>
          </a:p>
          <a:p>
            <a:pPr eaLnBrk="1" hangingPunct="1">
              <a:lnSpc>
                <a:spcPct val="90000"/>
              </a:lnSpc>
              <a:buFont typeface="Wingdings" pitchFamily="2" charset="2"/>
              <a:buNone/>
            </a:pPr>
            <a:r>
              <a:rPr lang="zh-CN" altLang="en-US" sz="1600" smtClean="0">
                <a:latin typeface="Times New Roman" pitchFamily="18" charset="0"/>
              </a:rPr>
              <a:t>  </a:t>
            </a:r>
            <a:r>
              <a:rPr lang="en-US" altLang="zh-CN" sz="1600" b="1" smtClean="0">
                <a:solidFill>
                  <a:srgbClr val="FFFF00"/>
                </a:solidFill>
                <a:latin typeface="Times New Roman" pitchFamily="18" charset="0"/>
              </a:rPr>
              <a:t>1</a:t>
            </a:r>
            <a:r>
              <a:rPr lang="zh-CN" altLang="en-US" sz="1600" b="1" smtClean="0">
                <a:solidFill>
                  <a:srgbClr val="FFFF00"/>
                </a:solidFill>
                <a:latin typeface="Times New Roman" pitchFamily="18" charset="0"/>
              </a:rPr>
              <a:t>）</a:t>
            </a:r>
            <a:r>
              <a:rPr lang="zh-CN" altLang="en-US" sz="1600" b="1" smtClean="0">
                <a:latin typeface="Times New Roman" pitchFamily="18" charset="0"/>
              </a:rPr>
              <a:t>定义</a:t>
            </a:r>
          </a:p>
          <a:p>
            <a:pPr eaLnBrk="1" hangingPunct="1">
              <a:lnSpc>
                <a:spcPct val="90000"/>
              </a:lnSpc>
              <a:buFont typeface="Wingdings" pitchFamily="2" charset="2"/>
              <a:buNone/>
            </a:pPr>
            <a:r>
              <a:rPr lang="zh-CN" altLang="en-US" sz="1600" b="1" smtClean="0">
                <a:latin typeface="Times New Roman" pitchFamily="18" charset="0"/>
              </a:rPr>
              <a:t>     如果除去搜索符以外，两个</a:t>
            </a:r>
            <a:r>
              <a:rPr lang="en-US" altLang="zh-CN" sz="1600" b="1" smtClean="0">
                <a:latin typeface="Times New Roman" pitchFamily="18" charset="0"/>
              </a:rPr>
              <a:t>LR</a:t>
            </a:r>
            <a:r>
              <a:rPr lang="zh-CN" altLang="en-US" sz="1600" b="1" smtClean="0">
                <a:latin typeface="Times New Roman" pitchFamily="18" charset="0"/>
              </a:rPr>
              <a:t>（</a:t>
            </a:r>
            <a:r>
              <a:rPr lang="en-US" altLang="zh-CN" sz="1600" b="1" smtClean="0">
                <a:latin typeface="Times New Roman" pitchFamily="18" charset="0"/>
              </a:rPr>
              <a:t>1</a:t>
            </a:r>
            <a:r>
              <a:rPr lang="zh-CN" altLang="en-US" sz="1600" b="1" smtClean="0">
                <a:latin typeface="Times New Roman" pitchFamily="18" charset="0"/>
              </a:rPr>
              <a:t>）项目集是相同的，则称为</a:t>
            </a:r>
            <a:r>
              <a:rPr lang="zh-CN" altLang="en-US" sz="1600" b="1" smtClean="0">
                <a:solidFill>
                  <a:schemeClr val="tx2"/>
                </a:solidFill>
                <a:latin typeface="Times New Roman" pitchFamily="18" charset="0"/>
              </a:rPr>
              <a:t>同心集</a:t>
            </a:r>
            <a:r>
              <a:rPr lang="zh-CN" altLang="en-US" sz="1600" b="1" smtClean="0">
                <a:latin typeface="Times New Roman" pitchFamily="18" charset="0"/>
              </a:rPr>
              <a:t>。</a:t>
            </a:r>
          </a:p>
          <a:p>
            <a:pPr eaLnBrk="1" hangingPunct="1">
              <a:lnSpc>
                <a:spcPct val="90000"/>
              </a:lnSpc>
              <a:buFont typeface="Wingdings" pitchFamily="2" charset="2"/>
              <a:buNone/>
            </a:pPr>
            <a:r>
              <a:rPr lang="zh-CN" altLang="en-US" sz="1600" b="1" smtClean="0">
                <a:latin typeface="Times New Roman" pitchFamily="18" charset="0"/>
              </a:rPr>
              <a:t>     如</a:t>
            </a:r>
            <a:r>
              <a:rPr lang="en-US" altLang="zh-CN" sz="1600" b="1" smtClean="0">
                <a:latin typeface="Times New Roman" pitchFamily="18" charset="0"/>
              </a:rPr>
              <a:t>I</a:t>
            </a:r>
            <a:r>
              <a:rPr lang="en-US" altLang="zh-CN" sz="1600" b="1" baseline="-25000" smtClean="0">
                <a:latin typeface="Times New Roman" pitchFamily="18" charset="0"/>
              </a:rPr>
              <a:t>4</a:t>
            </a:r>
            <a:r>
              <a:rPr lang="zh-CN" altLang="en-US" sz="1600" b="1" smtClean="0">
                <a:latin typeface="Times New Roman" pitchFamily="18" charset="0"/>
              </a:rPr>
              <a:t>与</a:t>
            </a:r>
            <a:r>
              <a:rPr lang="en-US" altLang="zh-CN" sz="1600" b="1" smtClean="0">
                <a:latin typeface="Times New Roman" pitchFamily="18" charset="0"/>
              </a:rPr>
              <a:t>I</a:t>
            </a:r>
            <a:r>
              <a:rPr lang="en-US" altLang="zh-CN" sz="1600" b="1" baseline="-25000" smtClean="0">
                <a:latin typeface="Times New Roman" pitchFamily="18" charset="0"/>
              </a:rPr>
              <a:t>7   </a:t>
            </a:r>
            <a:r>
              <a:rPr lang="zh-CN" altLang="en-US" sz="1600" b="1" smtClean="0">
                <a:latin typeface="Times New Roman" pitchFamily="18" charset="0"/>
              </a:rPr>
              <a:t>， </a:t>
            </a:r>
            <a:r>
              <a:rPr lang="en-US" altLang="zh-CN" sz="1600" b="1" smtClean="0">
                <a:latin typeface="Times New Roman" pitchFamily="18" charset="0"/>
              </a:rPr>
              <a:t>I</a:t>
            </a:r>
            <a:r>
              <a:rPr lang="en-US" altLang="zh-CN" sz="1600" b="1" baseline="-25000" smtClean="0">
                <a:latin typeface="Times New Roman" pitchFamily="18" charset="0"/>
              </a:rPr>
              <a:t>3</a:t>
            </a:r>
            <a:r>
              <a:rPr lang="zh-CN" altLang="en-US" sz="1600" b="1" smtClean="0">
                <a:latin typeface="Times New Roman" pitchFamily="18" charset="0"/>
              </a:rPr>
              <a:t>与</a:t>
            </a:r>
            <a:r>
              <a:rPr lang="en-US" altLang="zh-CN" sz="1600" b="1" smtClean="0">
                <a:latin typeface="Times New Roman" pitchFamily="18" charset="0"/>
              </a:rPr>
              <a:t>I</a:t>
            </a:r>
            <a:r>
              <a:rPr lang="en-US" altLang="zh-CN" sz="1600" b="1" baseline="-25000" smtClean="0">
                <a:latin typeface="Times New Roman" pitchFamily="18" charset="0"/>
              </a:rPr>
              <a:t>6   </a:t>
            </a:r>
            <a:r>
              <a:rPr lang="zh-CN" altLang="en-US" sz="1600" b="1" smtClean="0">
                <a:latin typeface="Times New Roman" pitchFamily="18" charset="0"/>
              </a:rPr>
              <a:t>，</a:t>
            </a:r>
            <a:r>
              <a:rPr lang="zh-CN" altLang="en-US" sz="1600" b="1" baseline="-25000" smtClean="0">
                <a:latin typeface="Times New Roman" pitchFamily="18" charset="0"/>
              </a:rPr>
              <a:t> </a:t>
            </a:r>
            <a:r>
              <a:rPr lang="en-US" altLang="zh-CN" sz="1600" b="1" smtClean="0">
                <a:latin typeface="Times New Roman" pitchFamily="18" charset="0"/>
              </a:rPr>
              <a:t>I</a:t>
            </a:r>
            <a:r>
              <a:rPr lang="en-US" altLang="zh-CN" sz="1600" b="1" baseline="-25000" smtClean="0">
                <a:latin typeface="Times New Roman" pitchFamily="18" charset="0"/>
              </a:rPr>
              <a:t>8 </a:t>
            </a:r>
            <a:r>
              <a:rPr lang="zh-CN" altLang="en-US" sz="1600" b="1" smtClean="0">
                <a:latin typeface="Times New Roman" pitchFamily="18" charset="0"/>
              </a:rPr>
              <a:t>与</a:t>
            </a:r>
            <a:r>
              <a:rPr lang="en-US" altLang="zh-CN" sz="1600" b="1" smtClean="0">
                <a:latin typeface="Times New Roman" pitchFamily="18" charset="0"/>
              </a:rPr>
              <a:t>I</a:t>
            </a:r>
            <a:r>
              <a:rPr lang="en-US" altLang="zh-CN" sz="1600" b="1" baseline="-25000" smtClean="0">
                <a:latin typeface="Times New Roman" pitchFamily="18" charset="0"/>
              </a:rPr>
              <a:t>9</a:t>
            </a:r>
          </a:p>
          <a:p>
            <a:pPr eaLnBrk="1" hangingPunct="1">
              <a:lnSpc>
                <a:spcPct val="90000"/>
              </a:lnSpc>
              <a:buFont typeface="Wingdings" pitchFamily="2" charset="2"/>
              <a:buNone/>
            </a:pPr>
            <a:r>
              <a:rPr lang="en-US" altLang="zh-CN" sz="1600" b="1" smtClean="0">
                <a:solidFill>
                  <a:srgbClr val="FFFF00"/>
                </a:solidFill>
                <a:latin typeface="Times New Roman" pitchFamily="18" charset="0"/>
              </a:rPr>
              <a:t>  2</a:t>
            </a:r>
            <a:r>
              <a:rPr lang="zh-CN" altLang="en-US" sz="1600" b="1" smtClean="0">
                <a:solidFill>
                  <a:srgbClr val="FFFF00"/>
                </a:solidFill>
                <a:latin typeface="Times New Roman" pitchFamily="18" charset="0"/>
              </a:rPr>
              <a:t>）</a:t>
            </a:r>
            <a:r>
              <a:rPr lang="zh-CN" altLang="en-US" sz="1600" b="1" smtClean="0">
                <a:latin typeface="Times New Roman" pitchFamily="18" charset="0"/>
              </a:rPr>
              <a:t>说明</a:t>
            </a:r>
          </a:p>
          <a:p>
            <a:pPr eaLnBrk="1" hangingPunct="1">
              <a:lnSpc>
                <a:spcPct val="90000"/>
              </a:lnSpc>
              <a:buFont typeface="Wingdings" pitchFamily="2" charset="2"/>
              <a:buNone/>
            </a:pPr>
            <a:r>
              <a:rPr lang="zh-CN" altLang="en-US" sz="1600" b="1" smtClean="0">
                <a:solidFill>
                  <a:schemeClr val="hlink"/>
                </a:solidFill>
                <a:latin typeface="Times New Roman" pitchFamily="18" charset="0"/>
              </a:rPr>
              <a:t>  ①</a:t>
            </a:r>
            <a:r>
              <a:rPr lang="zh-CN" altLang="en-US" sz="1600" b="1" smtClean="0">
                <a:latin typeface="Times New Roman" pitchFamily="18" charset="0"/>
              </a:rPr>
              <a:t> 同心集合并后，其转换函数</a:t>
            </a:r>
            <a:r>
              <a:rPr lang="en-US" altLang="zh-CN" sz="1600" b="1" smtClean="0">
                <a:latin typeface="Times New Roman" pitchFamily="18" charset="0"/>
              </a:rPr>
              <a:t>GO[I</a:t>
            </a:r>
            <a:r>
              <a:rPr lang="zh-CN" altLang="en-US" sz="1600" b="1" smtClean="0">
                <a:latin typeface="Times New Roman" pitchFamily="18" charset="0"/>
              </a:rPr>
              <a:t>，</a:t>
            </a:r>
            <a:r>
              <a:rPr lang="en-US" altLang="zh-CN" sz="1600" b="1" smtClean="0">
                <a:latin typeface="Times New Roman" pitchFamily="18" charset="0"/>
              </a:rPr>
              <a:t>X]</a:t>
            </a:r>
            <a:r>
              <a:rPr lang="zh-CN" altLang="en-US" sz="1600" b="1" smtClean="0">
                <a:latin typeface="Times New Roman" pitchFamily="18" charset="0"/>
              </a:rPr>
              <a:t>可通过自身合成而得到</a:t>
            </a:r>
          </a:p>
          <a:p>
            <a:pPr eaLnBrk="1" hangingPunct="1">
              <a:lnSpc>
                <a:spcPct val="90000"/>
              </a:lnSpc>
              <a:buFont typeface="Wingdings" pitchFamily="2" charset="2"/>
              <a:buNone/>
            </a:pPr>
            <a:r>
              <a:rPr lang="zh-CN" altLang="en-US" sz="1600" b="1" smtClean="0">
                <a:solidFill>
                  <a:schemeClr val="hlink"/>
                </a:solidFill>
                <a:latin typeface="Times New Roman" pitchFamily="18" charset="0"/>
              </a:rPr>
              <a:t>  ②</a:t>
            </a:r>
            <a:r>
              <a:rPr lang="zh-CN" altLang="en-US" sz="1600" b="1" smtClean="0">
                <a:latin typeface="Times New Roman" pitchFamily="18" charset="0"/>
              </a:rPr>
              <a:t> 同心集合并后不会存在“移进</a:t>
            </a:r>
            <a:r>
              <a:rPr lang="en-US" altLang="zh-CN" sz="1600" b="1" smtClean="0">
                <a:latin typeface="Times New Roman" pitchFamily="18" charset="0"/>
              </a:rPr>
              <a:t>—</a:t>
            </a:r>
            <a:r>
              <a:rPr lang="zh-CN" altLang="en-US" sz="1600" b="1" smtClean="0">
                <a:latin typeface="Times New Roman" pitchFamily="18" charset="0"/>
              </a:rPr>
              <a:t>归约”冲突，但存在“归约</a:t>
            </a:r>
            <a:r>
              <a:rPr lang="en-US" altLang="zh-CN" sz="1600" b="1" smtClean="0">
                <a:latin typeface="Times New Roman" pitchFamily="18" charset="0"/>
              </a:rPr>
              <a:t>—</a:t>
            </a:r>
            <a:r>
              <a:rPr lang="zh-CN" altLang="en-US" sz="1600" b="1" smtClean="0">
                <a:latin typeface="Times New Roman" pitchFamily="18" charset="0"/>
              </a:rPr>
              <a:t>归约”冲突</a:t>
            </a:r>
            <a:r>
              <a:rPr lang="en-US" altLang="zh-CN" sz="1600" b="1" smtClean="0">
                <a:latin typeface="Times New Roman" pitchFamily="18" charset="0"/>
              </a:rPr>
              <a:t>,</a:t>
            </a:r>
          </a:p>
          <a:p>
            <a:pPr eaLnBrk="1" hangingPunct="1">
              <a:lnSpc>
                <a:spcPct val="90000"/>
              </a:lnSpc>
              <a:buFont typeface="Wingdings" pitchFamily="2" charset="2"/>
              <a:buNone/>
            </a:pPr>
            <a:r>
              <a:rPr lang="en-US" altLang="zh-CN" sz="1600" b="1" smtClean="0">
                <a:latin typeface="Times New Roman" pitchFamily="18" charset="0"/>
              </a:rPr>
              <a:t>     </a:t>
            </a:r>
            <a:r>
              <a:rPr lang="zh-CN" altLang="en-US" sz="1600" b="1" smtClean="0">
                <a:latin typeface="Times New Roman" pitchFamily="18" charset="0"/>
              </a:rPr>
              <a:t>因为移进和归约不同心，所以不会出现“移进</a:t>
            </a:r>
            <a:r>
              <a:rPr lang="en-US" altLang="zh-CN" sz="1600" b="1" smtClean="0">
                <a:latin typeface="Times New Roman" pitchFamily="18" charset="0"/>
              </a:rPr>
              <a:t>—</a:t>
            </a:r>
            <a:r>
              <a:rPr lang="zh-CN" altLang="en-US" sz="1600" b="1" smtClean="0">
                <a:latin typeface="Times New Roman" pitchFamily="18" charset="0"/>
              </a:rPr>
              <a:t>归约”冲突。</a:t>
            </a:r>
          </a:p>
          <a:p>
            <a:pPr eaLnBrk="1" hangingPunct="1">
              <a:lnSpc>
                <a:spcPct val="90000"/>
              </a:lnSpc>
              <a:buFont typeface="Wingdings" pitchFamily="2" charset="2"/>
              <a:buNone/>
            </a:pPr>
            <a:r>
              <a:rPr lang="zh-CN" altLang="en-US" sz="1600" smtClean="0">
                <a:latin typeface="宋体" pitchFamily="2" charset="-122"/>
              </a:rPr>
              <a:t>     </a:t>
            </a:r>
          </a:p>
          <a:p>
            <a:pPr eaLnBrk="1" hangingPunct="1">
              <a:lnSpc>
                <a:spcPct val="90000"/>
              </a:lnSpc>
              <a:buFont typeface="Wingdings" pitchFamily="2" charset="2"/>
              <a:buNone/>
            </a:pPr>
            <a:endParaRPr lang="en-US" altLang="zh-CN" sz="1600" smtClean="0">
              <a:latin typeface="宋体" pitchFamily="2" charset="-122"/>
            </a:endParaRPr>
          </a:p>
        </p:txBody>
      </p:sp>
      <p:sp>
        <p:nvSpPr>
          <p:cNvPr id="764931" name="Text Box 3"/>
          <p:cNvSpPr txBox="1">
            <a:spLocks noChangeArrowheads="1"/>
          </p:cNvSpPr>
          <p:nvPr/>
        </p:nvSpPr>
        <p:spPr bwMode="auto">
          <a:xfrm>
            <a:off x="179388" y="3573463"/>
            <a:ext cx="3816350" cy="2720975"/>
          </a:xfrm>
          <a:prstGeom prst="rect">
            <a:avLst/>
          </a:prstGeom>
          <a:noFill/>
          <a:ln w="9525">
            <a:noFill/>
            <a:miter lim="800000"/>
            <a:headEnd/>
            <a:tailEnd/>
          </a:ln>
          <a:effectLst/>
        </p:spPr>
        <p:txBody>
          <a:bodyPr>
            <a:spAutoFit/>
          </a:bodyPr>
          <a:lstStyle/>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例如文法</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S′∷</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S</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S∷</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aAd</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bBd</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aBe</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bAe</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Ａ∷＝</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c</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Ｂ∷＝</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c</a:t>
            </a:r>
          </a:p>
          <a:p>
            <a:pPr algn="l" eaLnBrk="1" hangingPunct="1">
              <a:spcAft>
                <a:spcPct val="0"/>
              </a:spcAft>
              <a:defRPr/>
            </a:pPr>
            <a:endPar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endParaRPr>
          </a:p>
        </p:txBody>
      </p:sp>
      <p:sp>
        <p:nvSpPr>
          <p:cNvPr id="764932" name="Text Box 4"/>
          <p:cNvSpPr txBox="1">
            <a:spLocks noChangeArrowheads="1"/>
          </p:cNvSpPr>
          <p:nvPr/>
        </p:nvSpPr>
        <p:spPr bwMode="auto">
          <a:xfrm>
            <a:off x="4038600" y="3608388"/>
            <a:ext cx="5029200" cy="2563812"/>
          </a:xfrm>
          <a:prstGeom prst="rect">
            <a:avLst/>
          </a:prstGeom>
          <a:solidFill>
            <a:schemeClr val="accent1"/>
          </a:solidFill>
          <a:ln w="9525">
            <a:noFill/>
            <a:miter lim="800000"/>
            <a:headEnd/>
            <a:tailEnd/>
          </a:ln>
          <a:effectLst/>
        </p:spPr>
        <p:txBody>
          <a:bodyPr>
            <a:spAutoFit/>
          </a:bodyPr>
          <a:lstStyle/>
          <a:p>
            <a:pPr algn="l" eaLnBrk="1" hangingPunct="1">
              <a:spcAft>
                <a:spcPct val="0"/>
              </a:spcAft>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该文法一共产生四个句子</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acd,bcd,ace,bce</a:t>
            </a:r>
          </a:p>
          <a:p>
            <a:pPr algn="l" eaLnBrk="1" hangingPunct="1">
              <a:spcAft>
                <a:spcPct val="0"/>
              </a:spcAft>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它的</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LR</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1</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）分析表不会出现冲突，在</a:t>
            </a:r>
          </a:p>
          <a:p>
            <a:pPr algn="l" eaLnBrk="1" hangingPunct="1">
              <a:spcAft>
                <a:spcPct val="0"/>
              </a:spcAft>
              <a:defRPr/>
            </a:pP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LR</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1</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）项目集中</a:t>
            </a:r>
          </a:p>
          <a:p>
            <a:pPr algn="just" eaLnBrk="1" hangingPunct="1">
              <a:spcAft>
                <a:spcPct val="0"/>
              </a:spcAft>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｛［Ａ∷＝</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c</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d</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］，［Ｂ∷＝</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c</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e</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p>
          <a:p>
            <a:pPr algn="just" eaLnBrk="1" hangingPunct="1">
              <a:spcAft>
                <a:spcPct val="0"/>
              </a:spcAft>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｛［Ａ ∷＝</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c</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e</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］，［Ｂ∷＝</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c</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d</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］｝，它们均不含有冲突且为同心的，将它们合并，则｛［Ａ∷＝</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c</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d/e</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］，［Ｂ∷＝</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c</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,d/e</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］｝就产生</a:t>
            </a:r>
            <a:r>
              <a:rPr kumimoji="1" lang="zh-CN" altLang="en-US"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归约</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归约</a:t>
            </a:r>
            <a:r>
              <a:rPr kumimoji="1" lang="zh-CN" altLang="en-US"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冲突，因为面对</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d</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或</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e</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时，不知道应该用Ａ∷＝</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c</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还是用Ｂ∷＝</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c</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归约。</a:t>
            </a:r>
          </a:p>
        </p:txBody>
      </p:sp>
      <p:grpSp>
        <p:nvGrpSpPr>
          <p:cNvPr id="2" name="Group 5"/>
          <p:cNvGrpSpPr>
            <a:grpSpLocks/>
          </p:cNvGrpSpPr>
          <p:nvPr/>
        </p:nvGrpSpPr>
        <p:grpSpPr bwMode="auto">
          <a:xfrm>
            <a:off x="8229600" y="152400"/>
            <a:ext cx="717550" cy="881063"/>
            <a:chOff x="2272" y="2026"/>
            <a:chExt cx="740" cy="987"/>
          </a:xfrm>
        </p:grpSpPr>
        <p:pic>
          <p:nvPicPr>
            <p:cNvPr id="113671"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2"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4931"/>
                                        </p:tgtEl>
                                        <p:attrNameLst>
                                          <p:attrName>style.visibility</p:attrName>
                                        </p:attrNameLst>
                                      </p:cBhvr>
                                      <p:to>
                                        <p:strVal val="visible"/>
                                      </p:to>
                                    </p:set>
                                    <p:anim calcmode="lin" valueType="num">
                                      <p:cBhvr additive="base">
                                        <p:cTn id="7" dur="500" fill="hold"/>
                                        <p:tgtEl>
                                          <p:spTgt spid="764931"/>
                                        </p:tgtEl>
                                        <p:attrNameLst>
                                          <p:attrName>ppt_x</p:attrName>
                                        </p:attrNameLst>
                                      </p:cBhvr>
                                      <p:tavLst>
                                        <p:tav tm="0">
                                          <p:val>
                                            <p:strVal val="0-#ppt_w/2"/>
                                          </p:val>
                                        </p:tav>
                                        <p:tav tm="100000">
                                          <p:val>
                                            <p:strVal val="#ppt_x"/>
                                          </p:val>
                                        </p:tav>
                                      </p:tavLst>
                                    </p:anim>
                                    <p:anim calcmode="lin" valueType="num">
                                      <p:cBhvr additive="base">
                                        <p:cTn id="8" dur="500" fill="hold"/>
                                        <p:tgtEl>
                                          <p:spTgt spid="7649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4932"/>
                                        </p:tgtEl>
                                        <p:attrNameLst>
                                          <p:attrName>style.visibility</p:attrName>
                                        </p:attrNameLst>
                                      </p:cBhvr>
                                      <p:to>
                                        <p:strVal val="visible"/>
                                      </p:to>
                                    </p:set>
                                    <p:anim calcmode="lin" valueType="num">
                                      <p:cBhvr additive="base">
                                        <p:cTn id="13" dur="500" fill="hold"/>
                                        <p:tgtEl>
                                          <p:spTgt spid="764932"/>
                                        </p:tgtEl>
                                        <p:attrNameLst>
                                          <p:attrName>ppt_x</p:attrName>
                                        </p:attrNameLst>
                                      </p:cBhvr>
                                      <p:tavLst>
                                        <p:tav tm="0">
                                          <p:val>
                                            <p:strVal val="1+#ppt_w/2"/>
                                          </p:val>
                                        </p:tav>
                                        <p:tav tm="100000">
                                          <p:val>
                                            <p:strVal val="#ppt_x"/>
                                          </p:val>
                                        </p:tav>
                                      </p:tavLst>
                                    </p:anim>
                                    <p:anim calcmode="lin" valueType="num">
                                      <p:cBhvr additive="base">
                                        <p:cTn id="14" dur="500" fill="hold"/>
                                        <p:tgtEl>
                                          <p:spTgt spid="764932"/>
                                        </p:tgtEl>
                                        <p:attrNameLst>
                                          <p:attrName>ppt_y</p:attrName>
                                        </p:attrNameLst>
                                      </p:cBhvr>
                                      <p:tavLst>
                                        <p:tav tm="0">
                                          <p:val>
                                            <p:strVal val="#ppt_y"/>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autoUpdateAnimBg="0"/>
      <p:bldP spid="764932"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DF3D8E69-319B-47AF-B7D8-0A552A991CF8}" type="slidenum">
              <a:rPr lang="en-US" altLang="zh-CN"/>
              <a:pPr>
                <a:defRPr/>
              </a:pPr>
              <a:t>115</a:t>
            </a:fld>
            <a:endParaRPr lang="en-US" altLang="zh-CN"/>
          </a:p>
        </p:txBody>
      </p:sp>
      <p:sp>
        <p:nvSpPr>
          <p:cNvPr id="114691" name="Rectangle 2"/>
          <p:cNvSpPr>
            <a:spLocks noGrp="1" noChangeArrowheads="1"/>
          </p:cNvSpPr>
          <p:nvPr>
            <p:ph type="body" idx="1"/>
          </p:nvPr>
        </p:nvSpPr>
        <p:spPr>
          <a:xfrm>
            <a:off x="381000" y="1524000"/>
            <a:ext cx="8763000" cy="5688013"/>
          </a:xfrm>
        </p:spPr>
        <p:txBody>
          <a:bodyPr/>
          <a:lstStyle/>
          <a:p>
            <a:pPr eaLnBrk="1" hangingPunct="1">
              <a:buFont typeface="Wingdings" pitchFamily="2" charset="2"/>
              <a:buNone/>
            </a:pPr>
            <a:r>
              <a:rPr lang="en-US" altLang="zh-CN" sz="2000" b="1" smtClean="0">
                <a:solidFill>
                  <a:srgbClr val="FF0066"/>
                </a:solidFill>
                <a:latin typeface="Times New Roman" pitchFamily="18" charset="0"/>
              </a:rPr>
              <a:t>(3)</a:t>
            </a:r>
            <a:r>
              <a:rPr lang="en-US" altLang="zh-CN" sz="2000" b="1" smtClean="0">
                <a:latin typeface="Times New Roman" pitchFamily="18" charset="0"/>
              </a:rPr>
              <a:t> LALR</a:t>
            </a:r>
            <a:r>
              <a:rPr lang="zh-CN" altLang="en-US" sz="2000" b="1" smtClean="0">
                <a:latin typeface="Times New Roman" pitchFamily="18" charset="0"/>
              </a:rPr>
              <a:t>分析表构造算法</a:t>
            </a:r>
          </a:p>
          <a:p>
            <a:pPr algn="just" eaLnBrk="1" hangingPunct="1">
              <a:buFont typeface="Wingdings" pitchFamily="2" charset="2"/>
              <a:buNone/>
            </a:pPr>
            <a:r>
              <a:rPr lang="zh-CN" altLang="en-US" sz="1600" b="1" smtClean="0">
                <a:solidFill>
                  <a:schemeClr val="folHlink"/>
                </a:solidFill>
                <a:latin typeface="Times New Roman" pitchFamily="18" charset="0"/>
              </a:rPr>
              <a:t>基本思想</a:t>
            </a:r>
            <a:r>
              <a:rPr lang="zh-CN" altLang="en-US" sz="1600" b="1" smtClean="0">
                <a:latin typeface="Times New Roman" pitchFamily="18" charset="0"/>
              </a:rPr>
              <a:t>：首先构造ＬＲ（１）项目集，如果它不存在冲突，就把同心集</a:t>
            </a:r>
          </a:p>
          <a:p>
            <a:pPr algn="just" eaLnBrk="1" hangingPunct="1">
              <a:buFont typeface="Wingdings" pitchFamily="2" charset="2"/>
              <a:buNone/>
            </a:pPr>
            <a:r>
              <a:rPr lang="zh-CN" altLang="en-US" sz="1600" b="1" smtClean="0">
                <a:latin typeface="Times New Roman" pitchFamily="18" charset="0"/>
              </a:rPr>
              <a:t>合并在一起，若合并后项目集规范族不存在“归约</a:t>
            </a:r>
            <a:r>
              <a:rPr lang="en-US" altLang="zh-CN" sz="1600" b="1" smtClean="0">
                <a:latin typeface="Times New Roman" pitchFamily="18" charset="0"/>
              </a:rPr>
              <a:t>---</a:t>
            </a:r>
            <a:r>
              <a:rPr lang="zh-CN" altLang="en-US" sz="1600" b="1" smtClean="0">
                <a:latin typeface="Times New Roman" pitchFamily="18" charset="0"/>
              </a:rPr>
              <a:t>归约”冲突，就按照</a:t>
            </a:r>
          </a:p>
          <a:p>
            <a:pPr algn="just" eaLnBrk="1" hangingPunct="1">
              <a:buFont typeface="Wingdings" pitchFamily="2" charset="2"/>
              <a:buNone/>
            </a:pPr>
            <a:r>
              <a:rPr lang="zh-CN" altLang="en-US" sz="1600" b="1" smtClean="0">
                <a:latin typeface="Times New Roman" pitchFamily="18" charset="0"/>
              </a:rPr>
              <a:t>这个集族构造分析表，其步骤如下：</a:t>
            </a:r>
          </a:p>
          <a:p>
            <a:pPr algn="just" eaLnBrk="1" hangingPunct="1">
              <a:buFont typeface="Wingdings" pitchFamily="2" charset="2"/>
              <a:buNone/>
            </a:pPr>
            <a:r>
              <a:rPr lang="zh-CN" altLang="en-US" sz="1600" b="1" smtClean="0">
                <a:latin typeface="Times New Roman" pitchFamily="18" charset="0"/>
              </a:rPr>
              <a:t>（１）构造文法Ｇ的ＬＲ（１）的项目集族Ｃ＝｛</a:t>
            </a:r>
            <a:r>
              <a:rPr lang="en-US" altLang="zh-CN" sz="1600" b="1" smtClean="0">
                <a:latin typeface="Times New Roman" pitchFamily="18" charset="0"/>
              </a:rPr>
              <a:t>I</a:t>
            </a:r>
            <a:r>
              <a:rPr lang="en-US" altLang="zh-CN" sz="1600" b="1" baseline="-25000" smtClean="0">
                <a:latin typeface="Times New Roman" pitchFamily="18" charset="0"/>
                <a:cs typeface="Courier New" pitchFamily="49" charset="0"/>
              </a:rPr>
              <a:t>0</a:t>
            </a:r>
            <a:r>
              <a:rPr lang="zh-CN" altLang="en-US" sz="1600" b="1" smtClean="0">
                <a:latin typeface="Times New Roman" pitchFamily="18" charset="0"/>
              </a:rPr>
              <a:t>，</a:t>
            </a:r>
            <a:r>
              <a:rPr lang="en-US" altLang="zh-CN" sz="1600" b="1" smtClean="0">
                <a:latin typeface="Times New Roman" pitchFamily="18" charset="0"/>
              </a:rPr>
              <a:t>I</a:t>
            </a:r>
            <a:r>
              <a:rPr lang="en-US" altLang="zh-CN" sz="1600" b="1" baseline="-25000" smtClean="0">
                <a:latin typeface="Times New Roman" pitchFamily="18" charset="0"/>
                <a:cs typeface="Courier New" pitchFamily="49" charset="0"/>
              </a:rPr>
              <a:t>1</a:t>
            </a:r>
            <a:r>
              <a:rPr lang="zh-CN" altLang="en-US" sz="1600" b="1" smtClean="0">
                <a:latin typeface="Times New Roman" pitchFamily="18" charset="0"/>
              </a:rPr>
              <a:t>，</a:t>
            </a:r>
            <a:r>
              <a:rPr lang="en-US" altLang="zh-CN" sz="1600" b="1" smtClean="0">
                <a:latin typeface="Times New Roman" pitchFamily="18" charset="0"/>
              </a:rPr>
              <a:t>…</a:t>
            </a:r>
            <a:r>
              <a:rPr lang="zh-CN" altLang="en-US" sz="1600" b="1" smtClean="0">
                <a:latin typeface="Times New Roman" pitchFamily="18" charset="0"/>
              </a:rPr>
              <a:t>，</a:t>
            </a:r>
            <a:r>
              <a:rPr lang="en-US" altLang="zh-CN" sz="1600" b="1" smtClean="0">
                <a:latin typeface="Times New Roman" pitchFamily="18" charset="0"/>
              </a:rPr>
              <a:t>I</a:t>
            </a:r>
            <a:r>
              <a:rPr lang="en-US" altLang="zh-CN" sz="1600" b="1" baseline="-25000" smtClean="0">
                <a:latin typeface="Times New Roman" pitchFamily="18" charset="0"/>
                <a:cs typeface="Courier New" pitchFamily="49" charset="0"/>
              </a:rPr>
              <a:t>n</a:t>
            </a:r>
            <a:r>
              <a:rPr lang="zh-CN" altLang="en-US" sz="1600" b="1" smtClean="0">
                <a:latin typeface="Times New Roman" pitchFamily="18" charset="0"/>
              </a:rPr>
              <a:t>｝。</a:t>
            </a:r>
          </a:p>
          <a:p>
            <a:pPr algn="just" eaLnBrk="1" hangingPunct="1">
              <a:buFont typeface="Wingdings" pitchFamily="2" charset="2"/>
              <a:buNone/>
            </a:pPr>
            <a:r>
              <a:rPr lang="zh-CN" altLang="en-US" sz="1600" b="1" smtClean="0">
                <a:latin typeface="Times New Roman" pitchFamily="18" charset="0"/>
              </a:rPr>
              <a:t>（２）把全部同心集合并在一起，记为Ｃ</a:t>
            </a:r>
            <a:r>
              <a:rPr lang="en-US" altLang="zh-CN" sz="1600" b="1" smtClean="0">
                <a:latin typeface="Times New Roman" pitchFamily="18" charset="0"/>
              </a:rPr>
              <a:t>′</a:t>
            </a:r>
            <a:r>
              <a:rPr lang="zh-CN" altLang="en-US" sz="1600" b="1" smtClean="0">
                <a:latin typeface="Times New Roman" pitchFamily="18" charset="0"/>
              </a:rPr>
              <a:t>＝｛</a:t>
            </a:r>
            <a:r>
              <a:rPr lang="en-US" altLang="zh-CN" sz="1600" b="1" smtClean="0">
                <a:latin typeface="Times New Roman" pitchFamily="18" charset="0"/>
              </a:rPr>
              <a:t>J</a:t>
            </a:r>
            <a:r>
              <a:rPr lang="en-US" altLang="zh-CN" sz="1600" b="1" baseline="-25000" smtClean="0">
                <a:latin typeface="Times New Roman" pitchFamily="18" charset="0"/>
                <a:cs typeface="Courier New" pitchFamily="49" charset="0"/>
              </a:rPr>
              <a:t>0</a:t>
            </a:r>
            <a:r>
              <a:rPr lang="zh-CN" altLang="en-US" sz="1600" b="1" smtClean="0">
                <a:latin typeface="Times New Roman" pitchFamily="18" charset="0"/>
              </a:rPr>
              <a:t>，</a:t>
            </a:r>
            <a:r>
              <a:rPr lang="en-US" altLang="zh-CN" sz="1600" b="1" smtClean="0">
                <a:latin typeface="Times New Roman" pitchFamily="18" charset="0"/>
              </a:rPr>
              <a:t>J</a:t>
            </a:r>
            <a:r>
              <a:rPr lang="en-US" altLang="zh-CN" sz="1600" b="1" baseline="-25000" smtClean="0">
                <a:latin typeface="Times New Roman" pitchFamily="18" charset="0"/>
                <a:cs typeface="Courier New" pitchFamily="49" charset="0"/>
              </a:rPr>
              <a:t>1</a:t>
            </a:r>
            <a:r>
              <a:rPr lang="zh-CN" altLang="en-US" sz="1600" b="1" smtClean="0">
                <a:latin typeface="Times New Roman" pitchFamily="18" charset="0"/>
              </a:rPr>
              <a:t>，</a:t>
            </a:r>
            <a:r>
              <a:rPr lang="en-US" altLang="zh-CN" sz="1600" b="1" smtClean="0">
                <a:latin typeface="Times New Roman" pitchFamily="18" charset="0"/>
              </a:rPr>
              <a:t>…</a:t>
            </a:r>
            <a:r>
              <a:rPr lang="zh-CN" altLang="en-US" sz="1600" b="1" smtClean="0">
                <a:latin typeface="Times New Roman" pitchFamily="18" charset="0"/>
              </a:rPr>
              <a:t>，</a:t>
            </a:r>
            <a:r>
              <a:rPr lang="en-US" altLang="zh-CN" sz="1600" b="1" smtClean="0">
                <a:latin typeface="Times New Roman" pitchFamily="18" charset="0"/>
              </a:rPr>
              <a:t>J</a:t>
            </a:r>
            <a:r>
              <a:rPr lang="en-US" altLang="zh-CN" sz="1600" b="1" baseline="-25000" smtClean="0">
                <a:latin typeface="Times New Roman" pitchFamily="18" charset="0"/>
                <a:cs typeface="Courier New" pitchFamily="49" charset="0"/>
              </a:rPr>
              <a:t>m</a:t>
            </a:r>
            <a:r>
              <a:rPr lang="zh-CN" altLang="en-US" sz="1600" b="1" smtClean="0">
                <a:latin typeface="Times New Roman" pitchFamily="18" charset="0"/>
              </a:rPr>
              <a:t>｝为新的项目集族，</a:t>
            </a:r>
          </a:p>
          <a:p>
            <a:pPr algn="just" eaLnBrk="1" hangingPunct="1">
              <a:buFont typeface="Wingdings" pitchFamily="2" charset="2"/>
              <a:buNone/>
            </a:pPr>
            <a:r>
              <a:rPr lang="zh-CN" altLang="en-US" sz="1600" b="1" smtClean="0">
                <a:latin typeface="Times New Roman" pitchFamily="18" charset="0"/>
              </a:rPr>
              <a:t>其中含有项目［</a:t>
            </a:r>
            <a:r>
              <a:rPr lang="en-US" altLang="zh-CN" sz="1600" b="1" smtClean="0">
                <a:latin typeface="Times New Roman" pitchFamily="18" charset="0"/>
              </a:rPr>
              <a:t>S′∷</a:t>
            </a:r>
            <a:r>
              <a:rPr lang="zh-CN" altLang="en-US" sz="1600" b="1" smtClean="0">
                <a:latin typeface="Times New Roman" pitchFamily="18" charset="0"/>
              </a:rPr>
              <a:t>＝</a:t>
            </a:r>
            <a:r>
              <a:rPr lang="en-US" altLang="zh-CN" sz="1600" b="1" smtClean="0">
                <a:latin typeface="Times New Roman" pitchFamily="18" charset="0"/>
              </a:rPr>
              <a:t>·S</a:t>
            </a:r>
            <a:r>
              <a:rPr lang="zh-CN" altLang="en-US" sz="1600" b="1" smtClean="0">
                <a:latin typeface="Times New Roman" pitchFamily="18" charset="0"/>
              </a:rPr>
              <a:t>，</a:t>
            </a:r>
            <a:r>
              <a:rPr lang="en-US" altLang="zh-CN" sz="1600" b="1" smtClean="0">
                <a:latin typeface="Times New Roman" pitchFamily="18" charset="0"/>
              </a:rPr>
              <a:t>#</a:t>
            </a:r>
            <a:r>
              <a:rPr lang="zh-CN" altLang="en-US" sz="1600" b="1" smtClean="0">
                <a:latin typeface="Times New Roman" pitchFamily="18" charset="0"/>
              </a:rPr>
              <a:t>］的</a:t>
            </a:r>
            <a:r>
              <a:rPr lang="en-US" altLang="zh-CN" sz="1600" b="1" smtClean="0">
                <a:latin typeface="Times New Roman" pitchFamily="18" charset="0"/>
              </a:rPr>
              <a:t>J</a:t>
            </a:r>
            <a:r>
              <a:rPr lang="en-US" altLang="zh-CN" sz="1600" b="1" baseline="-25000" smtClean="0">
                <a:latin typeface="Times New Roman" pitchFamily="18" charset="0"/>
                <a:cs typeface="Courier New" pitchFamily="49" charset="0"/>
              </a:rPr>
              <a:t>i</a:t>
            </a:r>
            <a:r>
              <a:rPr lang="zh-CN" altLang="en-US" sz="1600" b="1" smtClean="0">
                <a:latin typeface="Times New Roman" pitchFamily="18" charset="0"/>
              </a:rPr>
              <a:t>为分析表的初态。 </a:t>
            </a:r>
          </a:p>
          <a:p>
            <a:pPr algn="just" eaLnBrk="1" hangingPunct="1">
              <a:buFont typeface="Wingdings" pitchFamily="2" charset="2"/>
              <a:buNone/>
            </a:pPr>
            <a:r>
              <a:rPr lang="zh-CN" altLang="en-US" sz="1600" b="1" smtClean="0">
                <a:latin typeface="Times New Roman" pitchFamily="18" charset="0"/>
              </a:rPr>
              <a:t>（３）从Ｃ</a:t>
            </a:r>
            <a:r>
              <a:rPr lang="en-US" altLang="zh-CN" sz="1600" b="1" smtClean="0">
                <a:latin typeface="Times New Roman" pitchFamily="18" charset="0"/>
              </a:rPr>
              <a:t>′</a:t>
            </a:r>
            <a:r>
              <a:rPr lang="zh-CN" altLang="en-US" sz="1600" b="1" smtClean="0">
                <a:latin typeface="Times New Roman" pitchFamily="18" charset="0"/>
              </a:rPr>
              <a:t>构造</a:t>
            </a:r>
            <a:r>
              <a:rPr lang="en-US" altLang="zh-CN" sz="1600" b="1" smtClean="0">
                <a:latin typeface="Times New Roman" pitchFamily="18" charset="0"/>
              </a:rPr>
              <a:t>ACTION</a:t>
            </a:r>
            <a:r>
              <a:rPr lang="zh-CN" altLang="en-US" sz="1600" b="1" smtClean="0">
                <a:latin typeface="Times New Roman" pitchFamily="18" charset="0"/>
              </a:rPr>
              <a:t>表：</a:t>
            </a:r>
          </a:p>
          <a:p>
            <a:pPr algn="just" eaLnBrk="1" hangingPunct="1">
              <a:buFont typeface="Wingdings" pitchFamily="2" charset="2"/>
              <a:buNone/>
            </a:pPr>
            <a:r>
              <a:rPr lang="zh-CN" altLang="en-US" sz="1600" b="1" smtClean="0">
                <a:latin typeface="Times New Roman" pitchFamily="18" charset="0"/>
              </a:rPr>
              <a:t>①若</a:t>
            </a:r>
            <a:r>
              <a:rPr lang="en-US" altLang="zh-CN" sz="1600" b="1" smtClean="0">
                <a:latin typeface="Times New Roman" pitchFamily="18" charset="0"/>
              </a:rPr>
              <a:t>[A∷</a:t>
            </a:r>
            <a:r>
              <a:rPr lang="zh-CN" altLang="en-US" sz="1600" b="1" smtClean="0">
                <a:latin typeface="Times New Roman" pitchFamily="18" charset="0"/>
              </a:rPr>
              <a:t>＝</a:t>
            </a:r>
            <a:r>
              <a:rPr lang="en-US" altLang="zh-CN" sz="1600" b="1" smtClean="0">
                <a:latin typeface="Times New Roman" pitchFamily="18" charset="0"/>
              </a:rPr>
              <a:t>α·aβ</a:t>
            </a:r>
            <a:r>
              <a:rPr lang="zh-CN" altLang="en-US" sz="1600" b="1" smtClean="0">
                <a:latin typeface="Times New Roman" pitchFamily="18" charset="0"/>
              </a:rPr>
              <a:t>，</a:t>
            </a:r>
            <a:r>
              <a:rPr lang="en-US" altLang="zh-CN" sz="1600" b="1" smtClean="0">
                <a:latin typeface="Times New Roman" pitchFamily="18" charset="0"/>
              </a:rPr>
              <a:t>b]∈J</a:t>
            </a:r>
            <a:r>
              <a:rPr lang="en-US" altLang="zh-CN" sz="1600" b="1" baseline="-25000" smtClean="0">
                <a:latin typeface="Times New Roman" pitchFamily="18" charset="0"/>
                <a:cs typeface="Courier New" pitchFamily="49" charset="0"/>
              </a:rPr>
              <a:t>i</a:t>
            </a:r>
            <a:r>
              <a:rPr lang="zh-CN" altLang="en-US" sz="1600" b="1" smtClean="0">
                <a:latin typeface="Times New Roman" pitchFamily="18" charset="0"/>
              </a:rPr>
              <a:t>，且</a:t>
            </a:r>
            <a:r>
              <a:rPr lang="en-US" altLang="zh-CN" sz="1600" b="1" smtClean="0">
                <a:latin typeface="Times New Roman" pitchFamily="18" charset="0"/>
              </a:rPr>
              <a:t>GO</a:t>
            </a:r>
            <a:r>
              <a:rPr lang="zh-CN" altLang="en-US" sz="1600" b="1" smtClean="0">
                <a:latin typeface="Times New Roman" pitchFamily="18" charset="0"/>
              </a:rPr>
              <a:t>（</a:t>
            </a:r>
            <a:r>
              <a:rPr lang="en-US" altLang="zh-CN" sz="1600" b="1" smtClean="0">
                <a:latin typeface="Times New Roman" pitchFamily="18" charset="0"/>
              </a:rPr>
              <a:t>J</a:t>
            </a:r>
            <a:r>
              <a:rPr lang="en-US" altLang="zh-CN" sz="1600" b="1" baseline="-25000" smtClean="0">
                <a:latin typeface="Times New Roman" pitchFamily="18" charset="0"/>
                <a:cs typeface="Courier New" pitchFamily="49" charset="0"/>
              </a:rPr>
              <a:t>i</a:t>
            </a:r>
            <a:r>
              <a:rPr lang="en-US" altLang="zh-CN" sz="1600" b="1" smtClean="0">
                <a:latin typeface="Times New Roman" pitchFamily="18" charset="0"/>
              </a:rPr>
              <a:t>,a</a:t>
            </a:r>
            <a:r>
              <a:rPr lang="zh-CN" altLang="en-US" sz="1600" b="1" smtClean="0">
                <a:latin typeface="Times New Roman" pitchFamily="18" charset="0"/>
              </a:rPr>
              <a:t>）＝</a:t>
            </a:r>
            <a:r>
              <a:rPr lang="en-US" altLang="zh-CN" sz="1600" b="1" smtClean="0">
                <a:latin typeface="Times New Roman" pitchFamily="18" charset="0"/>
              </a:rPr>
              <a:t>J</a:t>
            </a:r>
            <a:r>
              <a:rPr lang="en-US" altLang="zh-CN" sz="1600" b="1" baseline="-25000" smtClean="0">
                <a:latin typeface="Times New Roman" pitchFamily="18" charset="0"/>
                <a:cs typeface="Courier New" pitchFamily="49" charset="0"/>
              </a:rPr>
              <a:t>j</a:t>
            </a:r>
            <a:r>
              <a:rPr lang="zh-CN" altLang="en-US" sz="1600" b="1" smtClean="0">
                <a:latin typeface="Times New Roman" pitchFamily="18" charset="0"/>
              </a:rPr>
              <a:t>，</a:t>
            </a:r>
            <a:r>
              <a:rPr lang="en-US" altLang="zh-CN" sz="1600" b="1" smtClean="0">
                <a:latin typeface="Times New Roman" pitchFamily="18" charset="0"/>
              </a:rPr>
              <a:t>a∈V</a:t>
            </a:r>
            <a:r>
              <a:rPr lang="en-US" altLang="zh-CN" sz="1600" b="1" baseline="-25000" smtClean="0">
                <a:latin typeface="Times New Roman" pitchFamily="18" charset="0"/>
                <a:cs typeface="Courier New" pitchFamily="49" charset="0"/>
              </a:rPr>
              <a:t>T</a:t>
            </a:r>
            <a:r>
              <a:rPr lang="zh-CN" altLang="en-US" sz="1600" b="1" smtClean="0">
                <a:latin typeface="Times New Roman" pitchFamily="18" charset="0"/>
              </a:rPr>
              <a:t>，则置</a:t>
            </a:r>
            <a:r>
              <a:rPr lang="en-US" altLang="zh-CN" sz="1600" b="1" smtClean="0">
                <a:latin typeface="Times New Roman" pitchFamily="18" charset="0"/>
              </a:rPr>
              <a:t>ACTION[i,a]=S</a:t>
            </a:r>
            <a:r>
              <a:rPr lang="en-US" altLang="zh-CN" sz="1600" b="1" baseline="-25000" smtClean="0">
                <a:latin typeface="Times New Roman" pitchFamily="18" charset="0"/>
                <a:cs typeface="Courier New" pitchFamily="49" charset="0"/>
              </a:rPr>
              <a:t>j</a:t>
            </a:r>
            <a:r>
              <a:rPr lang="zh-CN" altLang="en-US" sz="1600" b="1" smtClean="0">
                <a:latin typeface="Times New Roman" pitchFamily="18" charset="0"/>
              </a:rPr>
              <a:t>。</a:t>
            </a:r>
          </a:p>
          <a:p>
            <a:pPr algn="just" eaLnBrk="1" hangingPunct="1">
              <a:buFont typeface="Wingdings" pitchFamily="2" charset="2"/>
              <a:buNone/>
            </a:pPr>
            <a:r>
              <a:rPr lang="zh-CN" altLang="en-US" sz="1600" b="1" smtClean="0">
                <a:latin typeface="Times New Roman" pitchFamily="18" charset="0"/>
              </a:rPr>
              <a:t>②若</a:t>
            </a:r>
            <a:r>
              <a:rPr lang="en-US" altLang="zh-CN" sz="1600" b="1" smtClean="0">
                <a:latin typeface="Times New Roman" pitchFamily="18" charset="0"/>
              </a:rPr>
              <a:t>[A∷</a:t>
            </a:r>
            <a:r>
              <a:rPr lang="zh-CN" altLang="en-US" sz="1600" b="1" smtClean="0">
                <a:latin typeface="Times New Roman" pitchFamily="18" charset="0"/>
              </a:rPr>
              <a:t>＝ </a:t>
            </a:r>
            <a:r>
              <a:rPr lang="en-US" altLang="zh-CN" sz="1600" b="1" smtClean="0">
                <a:latin typeface="Times New Roman" pitchFamily="18" charset="0"/>
              </a:rPr>
              <a:t>α·,a]∈J</a:t>
            </a:r>
            <a:r>
              <a:rPr lang="en-US" altLang="zh-CN" sz="1600" b="1" baseline="-25000" smtClean="0">
                <a:latin typeface="Times New Roman" pitchFamily="18" charset="0"/>
                <a:cs typeface="Courier New" pitchFamily="49" charset="0"/>
              </a:rPr>
              <a:t>i</a:t>
            </a:r>
            <a:r>
              <a:rPr lang="zh-CN" altLang="en-US" sz="1600" b="1" smtClean="0">
                <a:latin typeface="Times New Roman" pitchFamily="18" charset="0"/>
              </a:rPr>
              <a:t>，则置</a:t>
            </a:r>
            <a:r>
              <a:rPr lang="en-US" altLang="zh-CN" sz="1600" b="1" smtClean="0">
                <a:latin typeface="Times New Roman" pitchFamily="18" charset="0"/>
              </a:rPr>
              <a:t>ACTION[i,a]</a:t>
            </a:r>
            <a:r>
              <a:rPr lang="zh-CN" altLang="en-US" sz="1600" b="1" smtClean="0">
                <a:latin typeface="Times New Roman" pitchFamily="18" charset="0"/>
              </a:rPr>
              <a:t>＝</a:t>
            </a:r>
            <a:r>
              <a:rPr lang="en-US" altLang="zh-CN" sz="1600" b="1" smtClean="0">
                <a:latin typeface="Times New Roman" pitchFamily="18" charset="0"/>
              </a:rPr>
              <a:t>r</a:t>
            </a:r>
            <a:r>
              <a:rPr lang="en-US" altLang="zh-CN" sz="1600" b="1" baseline="-25000" smtClean="0">
                <a:latin typeface="Times New Roman" pitchFamily="18" charset="0"/>
                <a:cs typeface="Courier New" pitchFamily="49" charset="0"/>
              </a:rPr>
              <a:t>j</a:t>
            </a:r>
            <a:r>
              <a:rPr lang="zh-CN" altLang="en-US" sz="1600" b="1" smtClean="0">
                <a:latin typeface="Times New Roman" pitchFamily="18" charset="0"/>
              </a:rPr>
              <a:t>，其中假定</a:t>
            </a:r>
            <a:r>
              <a:rPr lang="en-US" altLang="zh-CN" sz="1600" b="1" smtClean="0">
                <a:latin typeface="Times New Roman" pitchFamily="18" charset="0"/>
              </a:rPr>
              <a:t>A∷</a:t>
            </a:r>
            <a:r>
              <a:rPr lang="zh-CN" altLang="en-US" sz="1600" b="1" smtClean="0">
                <a:latin typeface="Times New Roman" pitchFamily="18" charset="0"/>
              </a:rPr>
              <a:t>＝</a:t>
            </a:r>
            <a:r>
              <a:rPr lang="en-US" altLang="zh-CN" sz="1600" b="1" smtClean="0">
                <a:latin typeface="Times New Roman" pitchFamily="18" charset="0"/>
              </a:rPr>
              <a:t>α</a:t>
            </a:r>
            <a:r>
              <a:rPr lang="zh-CN" altLang="en-US" sz="1600" b="1" smtClean="0">
                <a:latin typeface="Times New Roman" pitchFamily="18" charset="0"/>
              </a:rPr>
              <a:t>是文法第</a:t>
            </a:r>
            <a:r>
              <a:rPr lang="en-US" altLang="zh-CN" sz="1600" b="1" smtClean="0">
                <a:latin typeface="Times New Roman" pitchFamily="18" charset="0"/>
              </a:rPr>
              <a:t>j</a:t>
            </a:r>
            <a:r>
              <a:rPr lang="zh-CN" altLang="en-US" sz="1600" b="1" smtClean="0">
                <a:latin typeface="Times New Roman" pitchFamily="18" charset="0"/>
              </a:rPr>
              <a:t>个规则。</a:t>
            </a:r>
          </a:p>
          <a:p>
            <a:pPr algn="just" eaLnBrk="1" hangingPunct="1">
              <a:buFont typeface="Wingdings" pitchFamily="2" charset="2"/>
              <a:buNone/>
            </a:pPr>
            <a:r>
              <a:rPr lang="zh-CN" altLang="en-US" sz="1600" b="1" smtClean="0">
                <a:latin typeface="Times New Roman" pitchFamily="18" charset="0"/>
              </a:rPr>
              <a:t>③ 若</a:t>
            </a:r>
            <a:r>
              <a:rPr lang="en-US" altLang="zh-CN" sz="1600" b="1" smtClean="0">
                <a:latin typeface="Times New Roman" pitchFamily="18" charset="0"/>
              </a:rPr>
              <a:t>[S′∷</a:t>
            </a:r>
            <a:r>
              <a:rPr lang="zh-CN" altLang="en-US" sz="1600" b="1" smtClean="0">
                <a:latin typeface="Times New Roman" pitchFamily="18" charset="0"/>
              </a:rPr>
              <a:t>＝</a:t>
            </a:r>
            <a:r>
              <a:rPr lang="en-US" altLang="zh-CN" sz="1600" b="1" smtClean="0">
                <a:latin typeface="Times New Roman" pitchFamily="18" charset="0"/>
              </a:rPr>
              <a:t>S·#]∈J</a:t>
            </a:r>
            <a:r>
              <a:rPr lang="en-US" altLang="zh-CN" sz="1600" b="1" baseline="-25000" smtClean="0">
                <a:latin typeface="Times New Roman" pitchFamily="18" charset="0"/>
                <a:cs typeface="Courier New" pitchFamily="49" charset="0"/>
              </a:rPr>
              <a:t>i</a:t>
            </a:r>
            <a:r>
              <a:rPr lang="zh-CN" altLang="en-US" sz="1600" b="1" smtClean="0">
                <a:latin typeface="Times New Roman" pitchFamily="18" charset="0"/>
              </a:rPr>
              <a:t>，则置</a:t>
            </a:r>
            <a:r>
              <a:rPr lang="en-US" altLang="zh-CN" sz="1600" b="1" smtClean="0">
                <a:latin typeface="Times New Roman" pitchFamily="18" charset="0"/>
              </a:rPr>
              <a:t>ACTION[i,#]</a:t>
            </a:r>
            <a:r>
              <a:rPr lang="zh-CN" altLang="en-US" sz="1600" b="1" smtClean="0">
                <a:latin typeface="Times New Roman" pitchFamily="18" charset="0"/>
              </a:rPr>
              <a:t>＝</a:t>
            </a:r>
            <a:r>
              <a:rPr lang="en-US" altLang="zh-CN" sz="1600" b="1" smtClean="0">
                <a:latin typeface="Times New Roman" pitchFamily="18" charset="0"/>
              </a:rPr>
              <a:t>acc</a:t>
            </a:r>
            <a:r>
              <a:rPr lang="zh-CN" altLang="en-US" sz="1600" b="1" smtClean="0">
                <a:latin typeface="Times New Roman" pitchFamily="18" charset="0"/>
              </a:rPr>
              <a:t>。</a:t>
            </a:r>
          </a:p>
          <a:p>
            <a:pPr algn="just" eaLnBrk="1" hangingPunct="1">
              <a:buFont typeface="Wingdings" pitchFamily="2" charset="2"/>
              <a:buNone/>
            </a:pPr>
            <a:r>
              <a:rPr lang="zh-CN" altLang="en-US" sz="1600" b="1" smtClean="0">
                <a:latin typeface="Times New Roman" pitchFamily="18" charset="0"/>
                <a:cs typeface="Courier New" pitchFamily="49" charset="0"/>
              </a:rPr>
              <a:t>（４）构造</a:t>
            </a:r>
            <a:r>
              <a:rPr lang="en-US" altLang="zh-CN" sz="1600" b="1" smtClean="0">
                <a:latin typeface="Times New Roman" pitchFamily="18" charset="0"/>
                <a:cs typeface="Courier New" pitchFamily="49" charset="0"/>
              </a:rPr>
              <a:t>GOTO</a:t>
            </a:r>
            <a:r>
              <a:rPr lang="zh-CN" altLang="en-US" sz="1600" b="1" smtClean="0">
                <a:latin typeface="Times New Roman" pitchFamily="18" charset="0"/>
                <a:cs typeface="Courier New" pitchFamily="49" charset="0"/>
              </a:rPr>
              <a:t>表：</a:t>
            </a:r>
          </a:p>
          <a:p>
            <a:pPr algn="just" eaLnBrk="1" hangingPunct="1">
              <a:buFont typeface="Wingdings" pitchFamily="2" charset="2"/>
              <a:buNone/>
            </a:pPr>
            <a:r>
              <a:rPr lang="zh-CN" altLang="en-US" sz="1600" b="1" smtClean="0">
                <a:latin typeface="Times New Roman" pitchFamily="18" charset="0"/>
                <a:cs typeface="Courier New" pitchFamily="49" charset="0"/>
              </a:rPr>
              <a:t>假定</a:t>
            </a:r>
            <a:r>
              <a:rPr lang="en-US" altLang="zh-CN" sz="1600" b="1" smtClean="0">
                <a:latin typeface="Times New Roman" pitchFamily="18" charset="0"/>
                <a:cs typeface="Courier New" pitchFamily="49" charset="0"/>
              </a:rPr>
              <a:t>Ji</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I</a:t>
            </a:r>
            <a:r>
              <a:rPr lang="en-US" altLang="zh-CN" sz="1600" b="1" baseline="-25000" smtClean="0">
                <a:latin typeface="Times New Roman" pitchFamily="18" charset="0"/>
                <a:cs typeface="Courier New" pitchFamily="49" charset="0"/>
              </a:rPr>
              <a:t>i</a:t>
            </a:r>
            <a:r>
              <a:rPr lang="zh-CN" altLang="en-US" sz="1600" b="1" baseline="-25000" smtClean="0">
                <a:latin typeface="Times New Roman" pitchFamily="18" charset="0"/>
                <a:cs typeface="Courier New" pitchFamily="49" charset="0"/>
              </a:rPr>
              <a:t>１</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I</a:t>
            </a:r>
            <a:r>
              <a:rPr lang="en-US" altLang="zh-CN" sz="1600" b="1" baseline="-25000" smtClean="0">
                <a:latin typeface="Times New Roman" pitchFamily="18" charset="0"/>
                <a:cs typeface="Courier New" pitchFamily="49" charset="0"/>
              </a:rPr>
              <a:t>i</a:t>
            </a:r>
            <a:r>
              <a:rPr lang="zh-CN" altLang="en-US" sz="1600" b="1" baseline="-25000" smtClean="0">
                <a:latin typeface="Times New Roman" pitchFamily="18" charset="0"/>
                <a:cs typeface="Courier New" pitchFamily="49" charset="0"/>
              </a:rPr>
              <a:t>２</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…∪I</a:t>
            </a:r>
            <a:r>
              <a:rPr lang="en-US" altLang="zh-CN" sz="1600" b="1" baseline="-25000" smtClean="0">
                <a:latin typeface="Times New Roman" pitchFamily="18" charset="0"/>
                <a:cs typeface="Courier New" pitchFamily="49" charset="0"/>
              </a:rPr>
              <a:t>it</a:t>
            </a:r>
            <a:r>
              <a:rPr lang="zh-CN" altLang="en-US" sz="1600" b="1" smtClean="0">
                <a:latin typeface="Times New Roman" pitchFamily="18" charset="0"/>
                <a:cs typeface="Courier New" pitchFamily="49" charset="0"/>
              </a:rPr>
              <a:t>，则</a:t>
            </a:r>
            <a:r>
              <a:rPr lang="en-US" altLang="zh-CN" sz="1600" b="1" smtClean="0">
                <a:latin typeface="Times New Roman" pitchFamily="18" charset="0"/>
                <a:cs typeface="Courier New" pitchFamily="49" charset="0"/>
              </a:rPr>
              <a:t>GO</a:t>
            </a:r>
            <a:r>
              <a:rPr lang="zh-CN" altLang="en-US" sz="1600" b="1" smtClean="0">
                <a:latin typeface="Times New Roman" pitchFamily="18" charset="0"/>
              </a:rPr>
              <a:t>（</a:t>
            </a:r>
            <a:r>
              <a:rPr lang="en-US" altLang="zh-CN" sz="1600" b="1" smtClean="0">
                <a:latin typeface="Times New Roman" pitchFamily="18" charset="0"/>
              </a:rPr>
              <a:t>I</a:t>
            </a:r>
            <a:r>
              <a:rPr lang="en-US" altLang="zh-CN" sz="1600" b="1" baseline="-25000" smtClean="0">
                <a:latin typeface="Times New Roman" pitchFamily="18" charset="0"/>
                <a:cs typeface="Courier New" pitchFamily="49" charset="0"/>
              </a:rPr>
              <a:t>i1</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X</a:t>
            </a:r>
            <a:r>
              <a:rPr lang="zh-CN" altLang="en-US" sz="1600" b="1" smtClean="0">
                <a:latin typeface="Times New Roman" pitchFamily="18" charset="0"/>
              </a:rPr>
              <a:t>）</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GO</a:t>
            </a:r>
            <a:r>
              <a:rPr lang="zh-CN" altLang="en-US" sz="1600" b="1" smtClean="0">
                <a:latin typeface="Times New Roman" pitchFamily="18" charset="0"/>
              </a:rPr>
              <a:t>（</a:t>
            </a:r>
            <a:r>
              <a:rPr lang="en-US" altLang="zh-CN" sz="1600" b="1" smtClean="0">
                <a:latin typeface="Times New Roman" pitchFamily="18" charset="0"/>
              </a:rPr>
              <a:t>I</a:t>
            </a:r>
            <a:r>
              <a:rPr lang="en-US" altLang="zh-CN" sz="1600" b="1" baseline="-25000" smtClean="0">
                <a:latin typeface="Times New Roman" pitchFamily="18" charset="0"/>
                <a:cs typeface="Courier New" pitchFamily="49" charset="0"/>
              </a:rPr>
              <a:t>i</a:t>
            </a:r>
            <a:r>
              <a:rPr lang="zh-CN" altLang="en-US" sz="1600" b="1" baseline="-25000" smtClean="0">
                <a:latin typeface="Times New Roman" pitchFamily="18" charset="0"/>
                <a:cs typeface="Courier New" pitchFamily="49" charset="0"/>
              </a:rPr>
              <a:t>２</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X</a:t>
            </a:r>
            <a:r>
              <a:rPr lang="zh-CN" altLang="en-US" sz="1600" b="1" smtClean="0">
                <a:latin typeface="Times New Roman" pitchFamily="18" charset="0"/>
              </a:rPr>
              <a:t>）</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GO</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I</a:t>
            </a:r>
            <a:r>
              <a:rPr lang="en-US" altLang="zh-CN" sz="1600" b="1" baseline="-25000" smtClean="0">
                <a:latin typeface="Times New Roman" pitchFamily="18" charset="0"/>
                <a:cs typeface="Courier New" pitchFamily="49" charset="0"/>
              </a:rPr>
              <a:t>it</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X</a:t>
            </a:r>
            <a:r>
              <a:rPr lang="zh-CN" altLang="en-US" sz="1600" b="1" smtClean="0">
                <a:latin typeface="Times New Roman" pitchFamily="18" charset="0"/>
                <a:cs typeface="Courier New" pitchFamily="49" charset="0"/>
              </a:rPr>
              <a:t>）</a:t>
            </a:r>
          </a:p>
          <a:p>
            <a:pPr algn="just" eaLnBrk="1" hangingPunct="1">
              <a:buFont typeface="Wingdings" pitchFamily="2" charset="2"/>
              <a:buNone/>
            </a:pPr>
            <a:r>
              <a:rPr lang="zh-CN" altLang="en-US" sz="1600" b="1" smtClean="0">
                <a:latin typeface="Times New Roman" pitchFamily="18" charset="0"/>
                <a:cs typeface="Courier New" pitchFamily="49" charset="0"/>
              </a:rPr>
              <a:t>也是同心集，令</a:t>
            </a:r>
            <a:r>
              <a:rPr lang="en-US" altLang="zh-CN" sz="1600" b="1" smtClean="0">
                <a:latin typeface="Times New Roman" pitchFamily="18" charset="0"/>
                <a:cs typeface="Courier New" pitchFamily="49" charset="0"/>
              </a:rPr>
              <a:t>J</a:t>
            </a:r>
            <a:r>
              <a:rPr lang="en-US" altLang="zh-CN" sz="1600" b="1" baseline="-25000" smtClean="0">
                <a:latin typeface="Times New Roman" pitchFamily="18" charset="0"/>
                <a:cs typeface="Courier New" pitchFamily="49" charset="0"/>
              </a:rPr>
              <a:t>j</a:t>
            </a:r>
            <a:r>
              <a:rPr lang="zh-CN" altLang="en-US" sz="1600" b="1" smtClean="0">
                <a:latin typeface="Times New Roman" pitchFamily="18" charset="0"/>
                <a:cs typeface="Courier New" pitchFamily="49" charset="0"/>
              </a:rPr>
              <a:t>是它们合并集</a:t>
            </a:r>
            <a:r>
              <a:rPr lang="en-US" altLang="zh-CN" sz="1600" b="1" smtClean="0">
                <a:latin typeface="Times New Roman" pitchFamily="18" charset="0"/>
                <a:cs typeface="Courier New" pitchFamily="49" charset="0"/>
              </a:rPr>
              <a:t>,</a:t>
            </a:r>
            <a:r>
              <a:rPr lang="zh-CN" altLang="en-US" sz="1600" b="1" smtClean="0">
                <a:latin typeface="Times New Roman" pitchFamily="18" charset="0"/>
                <a:cs typeface="Courier New" pitchFamily="49" charset="0"/>
              </a:rPr>
              <a:t>则</a:t>
            </a:r>
            <a:r>
              <a:rPr lang="en-US" altLang="zh-CN" sz="1600" b="1" smtClean="0">
                <a:latin typeface="Times New Roman" pitchFamily="18" charset="0"/>
                <a:cs typeface="Courier New" pitchFamily="49" charset="0"/>
              </a:rPr>
              <a:t>GO(J</a:t>
            </a:r>
            <a:r>
              <a:rPr lang="en-US" altLang="zh-CN" sz="1600" b="1" baseline="-25000" smtClean="0">
                <a:latin typeface="Times New Roman" pitchFamily="18" charset="0"/>
                <a:cs typeface="Courier New" pitchFamily="49" charset="0"/>
              </a:rPr>
              <a:t>i</a:t>
            </a:r>
            <a:r>
              <a:rPr lang="en-US" altLang="zh-CN" sz="1600" b="1" smtClean="0">
                <a:latin typeface="Times New Roman" pitchFamily="18" charset="0"/>
                <a:cs typeface="Courier New" pitchFamily="49" charset="0"/>
              </a:rPr>
              <a:t>,X)=J</a:t>
            </a:r>
            <a:r>
              <a:rPr lang="en-US" altLang="zh-CN" sz="1600" b="1" baseline="-25000" smtClean="0">
                <a:latin typeface="Times New Roman" pitchFamily="18" charset="0"/>
                <a:cs typeface="Courier New" pitchFamily="49" charset="0"/>
              </a:rPr>
              <a:t>j</a:t>
            </a:r>
            <a:r>
              <a:rPr lang="zh-CN" altLang="en-US" sz="1600" b="1" smtClean="0">
                <a:latin typeface="Times New Roman" pitchFamily="18" charset="0"/>
                <a:cs typeface="Courier New" pitchFamily="49" charset="0"/>
              </a:rPr>
              <a:t>。所以</a:t>
            </a:r>
            <a:r>
              <a:rPr lang="en-US" altLang="zh-CN" sz="1600" b="1" smtClean="0">
                <a:latin typeface="Times New Roman" pitchFamily="18" charset="0"/>
                <a:cs typeface="Courier New" pitchFamily="49" charset="0"/>
              </a:rPr>
              <a:t>,</a:t>
            </a:r>
            <a:r>
              <a:rPr lang="zh-CN" altLang="en-US" sz="1600" b="1" smtClean="0">
                <a:latin typeface="Times New Roman" pitchFamily="18" charset="0"/>
                <a:cs typeface="Courier New" pitchFamily="49" charset="0"/>
              </a:rPr>
              <a:t>若</a:t>
            </a:r>
            <a:r>
              <a:rPr lang="en-US" altLang="zh-CN" sz="1600" b="1" smtClean="0">
                <a:latin typeface="Times New Roman" pitchFamily="18" charset="0"/>
                <a:cs typeface="Courier New" pitchFamily="49" charset="0"/>
              </a:rPr>
              <a:t>GO(J</a:t>
            </a:r>
            <a:r>
              <a:rPr lang="en-US" altLang="zh-CN" sz="1600" b="1" baseline="-25000" smtClean="0">
                <a:latin typeface="Times New Roman" pitchFamily="18" charset="0"/>
                <a:cs typeface="Courier New" pitchFamily="49" charset="0"/>
              </a:rPr>
              <a:t>i</a:t>
            </a:r>
            <a:r>
              <a:rPr lang="en-US" altLang="zh-CN" sz="1600" b="1" smtClean="0">
                <a:latin typeface="Times New Roman" pitchFamily="18" charset="0"/>
                <a:cs typeface="Courier New" pitchFamily="49" charset="0"/>
              </a:rPr>
              <a:t>,A)=J</a:t>
            </a:r>
            <a:r>
              <a:rPr lang="en-US" altLang="zh-CN" sz="1600" b="1" baseline="-25000" smtClean="0">
                <a:latin typeface="Times New Roman" pitchFamily="18" charset="0"/>
                <a:cs typeface="Courier New" pitchFamily="49" charset="0"/>
              </a:rPr>
              <a:t>j</a:t>
            </a:r>
            <a:r>
              <a:rPr lang="en-US" altLang="zh-CN" sz="1600" b="1" smtClean="0">
                <a:latin typeface="Times New Roman" pitchFamily="18" charset="0"/>
                <a:cs typeface="Courier New" pitchFamily="49" charset="0"/>
              </a:rPr>
              <a:t>,A∈V</a:t>
            </a:r>
            <a:r>
              <a:rPr lang="en-US" altLang="zh-CN" sz="1600" b="1" baseline="-25000" smtClean="0">
                <a:latin typeface="Times New Roman" pitchFamily="18" charset="0"/>
                <a:cs typeface="Courier New" pitchFamily="49" charset="0"/>
              </a:rPr>
              <a:t>N</a:t>
            </a:r>
            <a:r>
              <a:rPr lang="zh-CN" altLang="en-US" sz="1600" b="1" smtClean="0">
                <a:latin typeface="Times New Roman" pitchFamily="18" charset="0"/>
                <a:cs typeface="Courier New" pitchFamily="49" charset="0"/>
              </a:rPr>
              <a:t>，</a:t>
            </a:r>
          </a:p>
          <a:p>
            <a:pPr algn="just" eaLnBrk="1" hangingPunct="1">
              <a:buFont typeface="Wingdings" pitchFamily="2" charset="2"/>
              <a:buNone/>
            </a:pPr>
            <a:r>
              <a:rPr lang="zh-CN" altLang="en-US" sz="1600" b="1" smtClean="0">
                <a:latin typeface="Times New Roman" pitchFamily="18" charset="0"/>
                <a:cs typeface="Courier New" pitchFamily="49" charset="0"/>
              </a:rPr>
              <a:t>则置</a:t>
            </a:r>
            <a:r>
              <a:rPr lang="en-US" altLang="zh-CN" sz="1600" b="1" smtClean="0">
                <a:latin typeface="Times New Roman" pitchFamily="18" charset="0"/>
                <a:cs typeface="Courier New" pitchFamily="49" charset="0"/>
              </a:rPr>
              <a:t>GOTO[i,A]</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j</a:t>
            </a:r>
            <a:r>
              <a:rPr lang="zh-CN" altLang="en-US" sz="1600" b="1" smtClean="0">
                <a:latin typeface="Times New Roman" pitchFamily="18" charset="0"/>
                <a:cs typeface="Courier New" pitchFamily="49" charset="0"/>
              </a:rPr>
              <a:t>。</a:t>
            </a:r>
          </a:p>
          <a:p>
            <a:pPr algn="just" eaLnBrk="1" hangingPunct="1">
              <a:buFont typeface="Wingdings" pitchFamily="2" charset="2"/>
              <a:buNone/>
            </a:pPr>
            <a:r>
              <a:rPr lang="zh-CN" altLang="en-US" sz="1600" b="1" smtClean="0">
                <a:latin typeface="Times New Roman" pitchFamily="18" charset="0"/>
                <a:cs typeface="Courier New" pitchFamily="49" charset="0"/>
              </a:rPr>
              <a:t>（５）分析表中凡不能用</a:t>
            </a:r>
            <a:r>
              <a:rPr lang="en-US" altLang="zh-CN" sz="1600" b="1" smtClean="0">
                <a:latin typeface="Times New Roman" pitchFamily="18" charset="0"/>
                <a:cs typeface="Courier New" pitchFamily="49" charset="0"/>
              </a:rPr>
              <a:t>(3)</a:t>
            </a:r>
            <a:r>
              <a:rPr lang="zh-CN" altLang="en-US" sz="1600" b="1" smtClean="0">
                <a:latin typeface="Times New Roman" pitchFamily="18" charset="0"/>
                <a:cs typeface="Courier New" pitchFamily="49" charset="0"/>
              </a:rPr>
              <a:t>和</a:t>
            </a:r>
            <a:r>
              <a:rPr lang="en-US" altLang="zh-CN" sz="1600" b="1" smtClean="0">
                <a:latin typeface="Times New Roman" pitchFamily="18" charset="0"/>
                <a:cs typeface="Courier New" pitchFamily="49" charset="0"/>
              </a:rPr>
              <a:t>(4)</a:t>
            </a:r>
            <a:r>
              <a:rPr lang="zh-CN" altLang="en-US" sz="1600" b="1" smtClean="0">
                <a:latin typeface="Times New Roman" pitchFamily="18" charset="0"/>
                <a:cs typeface="Courier New" pitchFamily="49" charset="0"/>
              </a:rPr>
              <a:t>填入信息空白格</a:t>
            </a:r>
            <a:r>
              <a:rPr lang="en-US" altLang="zh-CN" sz="1600" b="1" smtClean="0">
                <a:latin typeface="Times New Roman" pitchFamily="18" charset="0"/>
                <a:cs typeface="Courier New" pitchFamily="49" charset="0"/>
              </a:rPr>
              <a:t>,</a:t>
            </a:r>
            <a:r>
              <a:rPr lang="zh-CN" altLang="en-US" sz="1600" b="1" smtClean="0">
                <a:latin typeface="Times New Roman" pitchFamily="18" charset="0"/>
                <a:cs typeface="Courier New" pitchFamily="49" charset="0"/>
              </a:rPr>
              <a:t>均代表出错标志。</a:t>
            </a:r>
            <a:endParaRPr lang="zh-CN" altLang="en-US" sz="1600" b="1" smtClean="0">
              <a:latin typeface="Times New Roman" pitchFamily="18" charset="0"/>
            </a:endParaRPr>
          </a:p>
        </p:txBody>
      </p:sp>
      <p:sp>
        <p:nvSpPr>
          <p:cNvPr id="765955" name="AutoShape 3"/>
          <p:cNvSpPr>
            <a:spLocks noChangeArrowheads="1"/>
          </p:cNvSpPr>
          <p:nvPr/>
        </p:nvSpPr>
        <p:spPr bwMode="auto">
          <a:xfrm>
            <a:off x="152400" y="914400"/>
            <a:ext cx="8839200" cy="57912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65956" name="AutoShape 4"/>
          <p:cNvSpPr>
            <a:spLocks noChangeArrowheads="1"/>
          </p:cNvSpPr>
          <p:nvPr/>
        </p:nvSpPr>
        <p:spPr bwMode="gray">
          <a:xfrm>
            <a:off x="914400" y="5334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342900" indent="-342900">
              <a:spcAft>
                <a:spcPct val="0"/>
              </a:spcAft>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6. LALR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114695"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6"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5"/>
          <p:cNvSpPr>
            <a:spLocks noGrp="1"/>
          </p:cNvSpPr>
          <p:nvPr>
            <p:ph type="sldNum" sz="quarter" idx="12"/>
          </p:nvPr>
        </p:nvSpPr>
        <p:spPr/>
        <p:txBody>
          <a:bodyPr/>
          <a:lstStyle/>
          <a:p>
            <a:pPr>
              <a:defRPr/>
            </a:pPr>
            <a:fld id="{9E4F1F15-21E1-4146-9BE1-D807D49E347E}" type="slidenum">
              <a:rPr lang="en-US" altLang="zh-CN"/>
              <a:pPr>
                <a:defRPr/>
              </a:pPr>
              <a:t>116</a:t>
            </a:fld>
            <a:endParaRPr lang="en-US" altLang="zh-CN"/>
          </a:p>
        </p:txBody>
      </p:sp>
      <p:sp>
        <p:nvSpPr>
          <p:cNvPr id="115715" name="Rectangle 2"/>
          <p:cNvSpPr>
            <a:spLocks noGrp="1" noChangeArrowheads="1"/>
          </p:cNvSpPr>
          <p:nvPr>
            <p:ph type="body" idx="1"/>
          </p:nvPr>
        </p:nvSpPr>
        <p:spPr>
          <a:xfrm>
            <a:off x="179388" y="228600"/>
            <a:ext cx="8955087" cy="2667000"/>
          </a:xfrm>
        </p:spPr>
        <p:txBody>
          <a:bodyPr/>
          <a:lstStyle/>
          <a:p>
            <a:pPr eaLnBrk="1" hangingPunct="1">
              <a:buFont typeface="Wingdings" pitchFamily="2" charset="2"/>
              <a:buNone/>
            </a:pPr>
            <a:r>
              <a:rPr lang="zh-CN" altLang="en-US" sz="1800" b="1" smtClean="0">
                <a:latin typeface="Times New Roman" pitchFamily="18" charset="0"/>
              </a:rPr>
              <a:t>例如：</a:t>
            </a:r>
            <a:r>
              <a:rPr lang="en-US" altLang="zh-CN" sz="1800" b="1" smtClean="0">
                <a:latin typeface="Times New Roman" pitchFamily="18" charset="0"/>
              </a:rPr>
              <a:t>I</a:t>
            </a:r>
            <a:r>
              <a:rPr lang="en-US" altLang="zh-CN" sz="1800" b="1" baseline="-25000" smtClean="0">
                <a:latin typeface="Times New Roman" pitchFamily="18" charset="0"/>
              </a:rPr>
              <a:t>3</a:t>
            </a:r>
            <a:r>
              <a:rPr lang="zh-CN" altLang="en-US" sz="1800" b="1" smtClean="0">
                <a:latin typeface="Times New Roman" pitchFamily="18" charset="0"/>
              </a:rPr>
              <a:t>和</a:t>
            </a:r>
            <a:r>
              <a:rPr lang="en-US" altLang="zh-CN" sz="1800" b="1" smtClean="0">
                <a:latin typeface="Times New Roman" pitchFamily="18" charset="0"/>
              </a:rPr>
              <a:t>I</a:t>
            </a:r>
            <a:r>
              <a:rPr lang="en-US" altLang="zh-CN" sz="1800" b="1" baseline="-25000" smtClean="0">
                <a:latin typeface="Times New Roman" pitchFamily="18" charset="0"/>
              </a:rPr>
              <a:t>6</a:t>
            </a:r>
            <a:r>
              <a:rPr lang="zh-CN" altLang="en-US" sz="1800" b="1" smtClean="0">
                <a:latin typeface="Times New Roman" pitchFamily="18" charset="0"/>
              </a:rPr>
              <a:t>是同心集</a:t>
            </a:r>
          </a:p>
          <a:p>
            <a:pPr eaLnBrk="1" hangingPunct="1">
              <a:buFont typeface="Wingdings" pitchFamily="2" charset="2"/>
              <a:buNone/>
            </a:pPr>
            <a:r>
              <a:rPr lang="zh-CN" altLang="en-US" sz="1800" b="1" smtClean="0">
                <a:latin typeface="Times New Roman" pitchFamily="18" charset="0"/>
              </a:rPr>
              <a:t>     令</a:t>
            </a:r>
            <a:r>
              <a:rPr lang="en-US" altLang="zh-CN" sz="1800" b="1" smtClean="0">
                <a:latin typeface="Times New Roman" pitchFamily="18" charset="0"/>
              </a:rPr>
              <a:t>J</a:t>
            </a:r>
            <a:r>
              <a:rPr lang="en-US" altLang="zh-CN" sz="1800" b="1" baseline="-25000" smtClean="0">
                <a:latin typeface="Times New Roman" pitchFamily="18" charset="0"/>
              </a:rPr>
              <a:t>i</a:t>
            </a:r>
            <a:r>
              <a:rPr lang="en-US" altLang="zh-CN" sz="1800" b="1" smtClean="0">
                <a:latin typeface="Times New Roman" pitchFamily="18" charset="0"/>
              </a:rPr>
              <a:t>=I</a:t>
            </a:r>
            <a:r>
              <a:rPr lang="en-US" altLang="zh-CN" sz="1800" b="1" baseline="-25000" smtClean="0">
                <a:latin typeface="Times New Roman" pitchFamily="18" charset="0"/>
              </a:rPr>
              <a:t>3</a:t>
            </a:r>
            <a:r>
              <a:rPr lang="en-US" altLang="zh-CN" sz="1800" b="1" smtClean="0">
                <a:latin typeface="Times New Roman" pitchFamily="18" charset="0"/>
              </a:rPr>
              <a:t>∪I</a:t>
            </a:r>
            <a:r>
              <a:rPr lang="en-US" altLang="zh-CN" sz="1800" b="1" baseline="-25000" smtClean="0">
                <a:latin typeface="Times New Roman" pitchFamily="18" charset="0"/>
              </a:rPr>
              <a:t>6</a:t>
            </a:r>
            <a:r>
              <a:rPr lang="en-US" altLang="zh-CN" sz="1800" b="1" smtClean="0">
                <a:latin typeface="Times New Roman" pitchFamily="18" charset="0"/>
              </a:rPr>
              <a:t>=J</a:t>
            </a:r>
            <a:r>
              <a:rPr lang="en-US" altLang="zh-CN" sz="1800" b="1" baseline="-25000" smtClean="0">
                <a:latin typeface="Times New Roman" pitchFamily="18" charset="0"/>
              </a:rPr>
              <a:t>36</a:t>
            </a:r>
          </a:p>
          <a:p>
            <a:pPr eaLnBrk="1" hangingPunct="1">
              <a:buFont typeface="Wingdings" pitchFamily="2" charset="2"/>
              <a:buNone/>
            </a:pPr>
            <a:r>
              <a:rPr lang="en-US" altLang="zh-CN" sz="1800" b="1" smtClean="0">
                <a:latin typeface="Times New Roman" pitchFamily="18" charset="0"/>
              </a:rPr>
              <a:t>      GO</a:t>
            </a:r>
            <a:r>
              <a:rPr lang="zh-CN" altLang="en-US" sz="1800" b="1" smtClean="0">
                <a:latin typeface="Times New Roman" pitchFamily="18" charset="0"/>
              </a:rPr>
              <a:t>（</a:t>
            </a:r>
            <a:r>
              <a:rPr lang="en-US" altLang="zh-CN" sz="1800" b="1" smtClean="0">
                <a:latin typeface="Times New Roman" pitchFamily="18" charset="0"/>
              </a:rPr>
              <a:t>I</a:t>
            </a:r>
            <a:r>
              <a:rPr lang="en-US" altLang="zh-CN" sz="1800" b="1" baseline="-25000" smtClean="0">
                <a:latin typeface="Times New Roman" pitchFamily="18" charset="0"/>
              </a:rPr>
              <a:t>3</a:t>
            </a:r>
            <a:r>
              <a:rPr lang="zh-CN" altLang="en-US" sz="1800" b="1" smtClean="0">
                <a:latin typeface="Times New Roman" pitchFamily="18" charset="0"/>
              </a:rPr>
              <a:t>，</a:t>
            </a:r>
            <a:r>
              <a:rPr lang="en-US" altLang="zh-CN" sz="1800" b="1" smtClean="0">
                <a:latin typeface="Times New Roman" pitchFamily="18" charset="0"/>
              </a:rPr>
              <a:t>B</a:t>
            </a:r>
            <a:r>
              <a:rPr lang="zh-CN" altLang="en-US" sz="1800" b="1" smtClean="0">
                <a:latin typeface="Times New Roman" pitchFamily="18" charset="0"/>
              </a:rPr>
              <a:t>）</a:t>
            </a:r>
            <a:r>
              <a:rPr lang="en-US" altLang="zh-CN" sz="1800" b="1" smtClean="0">
                <a:latin typeface="Times New Roman" pitchFamily="18" charset="0"/>
              </a:rPr>
              <a:t>= I</a:t>
            </a:r>
            <a:r>
              <a:rPr lang="en-US" altLang="zh-CN" sz="1800" b="1" baseline="-25000" smtClean="0">
                <a:latin typeface="Times New Roman" pitchFamily="18" charset="0"/>
              </a:rPr>
              <a:t>8      </a:t>
            </a:r>
            <a:r>
              <a:rPr lang="en-US" altLang="zh-CN" sz="1800" b="1" smtClean="0">
                <a:latin typeface="Times New Roman" pitchFamily="18" charset="0"/>
              </a:rPr>
              <a:t>GO</a:t>
            </a:r>
            <a:r>
              <a:rPr lang="zh-CN" altLang="en-US" sz="1800" b="1" smtClean="0">
                <a:latin typeface="Times New Roman" pitchFamily="18" charset="0"/>
              </a:rPr>
              <a:t>（ </a:t>
            </a:r>
            <a:r>
              <a:rPr lang="en-US" altLang="zh-CN" sz="1800" b="1" smtClean="0">
                <a:latin typeface="Times New Roman" pitchFamily="18" charset="0"/>
              </a:rPr>
              <a:t>I</a:t>
            </a:r>
            <a:r>
              <a:rPr lang="en-US" altLang="zh-CN" sz="1800" b="1" baseline="-25000" smtClean="0">
                <a:latin typeface="Times New Roman" pitchFamily="18" charset="0"/>
              </a:rPr>
              <a:t>6 </a:t>
            </a:r>
            <a:r>
              <a:rPr lang="zh-CN" altLang="en-US" sz="1800" b="1" smtClean="0">
                <a:latin typeface="Times New Roman" pitchFamily="18" charset="0"/>
              </a:rPr>
              <a:t>，</a:t>
            </a:r>
            <a:r>
              <a:rPr lang="zh-CN" altLang="en-US" sz="1800" b="1" baseline="-25000" smtClean="0">
                <a:latin typeface="Times New Roman" pitchFamily="18" charset="0"/>
              </a:rPr>
              <a:t> </a:t>
            </a:r>
            <a:r>
              <a:rPr lang="en-US" altLang="zh-CN" sz="1800" b="1" smtClean="0">
                <a:latin typeface="Times New Roman" pitchFamily="18" charset="0"/>
              </a:rPr>
              <a:t>B</a:t>
            </a:r>
            <a:r>
              <a:rPr lang="zh-CN" altLang="en-US" sz="1800" b="1" smtClean="0">
                <a:latin typeface="Times New Roman" pitchFamily="18" charset="0"/>
              </a:rPr>
              <a:t>）</a:t>
            </a:r>
            <a:r>
              <a:rPr lang="en-US" altLang="zh-CN" sz="1800" b="1" smtClean="0">
                <a:latin typeface="Times New Roman" pitchFamily="18" charset="0"/>
              </a:rPr>
              <a:t>= I</a:t>
            </a:r>
            <a:r>
              <a:rPr lang="en-US" altLang="zh-CN" sz="1800" b="1" baseline="-25000" smtClean="0">
                <a:latin typeface="Times New Roman" pitchFamily="18" charset="0"/>
              </a:rPr>
              <a:t>9 </a:t>
            </a:r>
            <a:r>
              <a:rPr lang="zh-CN" altLang="en-US" sz="1800" b="1" smtClean="0">
                <a:latin typeface="Times New Roman" pitchFamily="18" charset="0"/>
              </a:rPr>
              <a:t>也是同心集，记为</a:t>
            </a:r>
            <a:r>
              <a:rPr lang="en-US" altLang="zh-CN" sz="1800" b="1" smtClean="0">
                <a:latin typeface="Times New Roman" pitchFamily="18" charset="0"/>
              </a:rPr>
              <a:t>J</a:t>
            </a:r>
            <a:r>
              <a:rPr lang="en-US" altLang="zh-CN" sz="1800" b="1" baseline="-25000" smtClean="0">
                <a:latin typeface="Times New Roman" pitchFamily="18" charset="0"/>
              </a:rPr>
              <a:t>j</a:t>
            </a:r>
          </a:p>
          <a:p>
            <a:pPr eaLnBrk="1" hangingPunct="1">
              <a:buFont typeface="Wingdings" pitchFamily="2" charset="2"/>
              <a:buNone/>
            </a:pPr>
            <a:r>
              <a:rPr lang="en-US" altLang="zh-CN" sz="1800" b="1" smtClean="0">
                <a:latin typeface="Times New Roman" pitchFamily="18" charset="0"/>
              </a:rPr>
              <a:t>      J</a:t>
            </a:r>
            <a:r>
              <a:rPr lang="en-US" altLang="zh-CN" sz="1800" b="1" baseline="-25000" smtClean="0">
                <a:latin typeface="Times New Roman" pitchFamily="18" charset="0"/>
              </a:rPr>
              <a:t>j=</a:t>
            </a:r>
            <a:r>
              <a:rPr lang="en-US" altLang="zh-CN" sz="1800" b="1" smtClean="0">
                <a:latin typeface="Times New Roman" pitchFamily="18" charset="0"/>
              </a:rPr>
              <a:t>I</a:t>
            </a:r>
            <a:r>
              <a:rPr lang="en-US" altLang="zh-CN" sz="1800" b="1" baseline="-25000" smtClean="0">
                <a:latin typeface="Times New Roman" pitchFamily="18" charset="0"/>
              </a:rPr>
              <a:t>8</a:t>
            </a:r>
            <a:r>
              <a:rPr lang="en-US" altLang="zh-CN" sz="1800" b="1" smtClean="0">
                <a:latin typeface="Times New Roman" pitchFamily="18" charset="0"/>
              </a:rPr>
              <a:t>∪I</a:t>
            </a:r>
            <a:r>
              <a:rPr lang="en-US" altLang="zh-CN" sz="1800" b="1" baseline="-25000" smtClean="0">
                <a:latin typeface="Times New Roman" pitchFamily="18" charset="0"/>
              </a:rPr>
              <a:t>9</a:t>
            </a:r>
            <a:r>
              <a:rPr lang="en-US" altLang="zh-CN" sz="1800" b="1" smtClean="0">
                <a:latin typeface="Times New Roman" pitchFamily="18" charset="0"/>
              </a:rPr>
              <a:t>=J</a:t>
            </a:r>
            <a:r>
              <a:rPr lang="en-US" altLang="zh-CN" sz="1800" b="1" baseline="-25000" smtClean="0">
                <a:latin typeface="Times New Roman" pitchFamily="18" charset="0"/>
              </a:rPr>
              <a:t>89</a:t>
            </a:r>
            <a:r>
              <a:rPr lang="zh-CN" altLang="en-US" sz="1800" b="1" smtClean="0">
                <a:latin typeface="Times New Roman" pitchFamily="18" charset="0"/>
              </a:rPr>
              <a:t>，</a:t>
            </a:r>
            <a:r>
              <a:rPr lang="en-US" altLang="zh-CN" sz="1800" b="1" smtClean="0">
                <a:latin typeface="Times New Roman" pitchFamily="18" charset="0"/>
              </a:rPr>
              <a:t>GO(J</a:t>
            </a:r>
            <a:r>
              <a:rPr lang="en-US" altLang="zh-CN" sz="1800" b="1" baseline="-25000" smtClean="0">
                <a:latin typeface="Times New Roman" pitchFamily="18" charset="0"/>
              </a:rPr>
              <a:t>i </a:t>
            </a:r>
            <a:r>
              <a:rPr lang="zh-CN" altLang="en-US" sz="1800" b="1" smtClean="0">
                <a:latin typeface="Times New Roman" pitchFamily="18" charset="0"/>
              </a:rPr>
              <a:t>，</a:t>
            </a:r>
            <a:r>
              <a:rPr lang="en-US" altLang="zh-CN" sz="1800" b="1" smtClean="0">
                <a:latin typeface="Times New Roman" pitchFamily="18" charset="0"/>
              </a:rPr>
              <a:t>B)= GO(J</a:t>
            </a:r>
            <a:r>
              <a:rPr lang="en-US" altLang="zh-CN" sz="1800" b="1" baseline="-25000" smtClean="0">
                <a:latin typeface="Times New Roman" pitchFamily="18" charset="0"/>
              </a:rPr>
              <a:t>36</a:t>
            </a:r>
            <a:r>
              <a:rPr lang="en-US" altLang="zh-CN" sz="1800" b="1" smtClean="0">
                <a:latin typeface="Times New Roman" pitchFamily="18" charset="0"/>
              </a:rPr>
              <a:t> </a:t>
            </a:r>
            <a:r>
              <a:rPr lang="zh-CN" altLang="en-US" sz="1800" b="1" smtClean="0">
                <a:latin typeface="Times New Roman" pitchFamily="18" charset="0"/>
              </a:rPr>
              <a:t>，</a:t>
            </a:r>
            <a:r>
              <a:rPr lang="en-US" altLang="zh-CN" sz="1800" b="1" smtClean="0">
                <a:latin typeface="Times New Roman" pitchFamily="18" charset="0"/>
              </a:rPr>
              <a:t>B)= J</a:t>
            </a:r>
            <a:r>
              <a:rPr lang="en-US" altLang="zh-CN" sz="1800" b="1" baseline="-25000" smtClean="0">
                <a:latin typeface="Times New Roman" pitchFamily="18" charset="0"/>
              </a:rPr>
              <a:t>89</a:t>
            </a:r>
          </a:p>
          <a:p>
            <a:pPr eaLnBrk="1" hangingPunct="1">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所以置</a:t>
            </a:r>
            <a:r>
              <a:rPr lang="en-US" altLang="zh-CN" sz="1800" b="1" smtClean="0">
                <a:latin typeface="Times New Roman" pitchFamily="18" charset="0"/>
              </a:rPr>
              <a:t>GOTO(36,B)=89</a:t>
            </a:r>
          </a:p>
          <a:p>
            <a:pPr eaLnBrk="1" hangingPunct="1">
              <a:buFont typeface="Wingdings" pitchFamily="2" charset="2"/>
              <a:buNone/>
            </a:pPr>
            <a:r>
              <a:rPr kumimoji="1" lang="en-US" altLang="zh-CN" sz="1800" b="1" smtClean="0">
                <a:latin typeface="Times New Roman" pitchFamily="18" charset="0"/>
              </a:rPr>
              <a:t> </a:t>
            </a:r>
            <a:r>
              <a:rPr kumimoji="1" lang="zh-CN" altLang="en-US" sz="1800" b="1" smtClean="0">
                <a:latin typeface="Times New Roman" pitchFamily="18" charset="0"/>
              </a:rPr>
              <a:t>根据</a:t>
            </a:r>
            <a:r>
              <a:rPr kumimoji="1" lang="en-US" altLang="zh-CN" sz="1800" b="1" smtClean="0">
                <a:latin typeface="Times New Roman" pitchFamily="18" charset="0"/>
              </a:rPr>
              <a:t>LALR</a:t>
            </a:r>
            <a:r>
              <a:rPr kumimoji="1" lang="zh-CN" altLang="en-US" sz="1800" b="1" smtClean="0">
                <a:latin typeface="Times New Roman" pitchFamily="18" charset="0"/>
              </a:rPr>
              <a:t>分析表构造方法，可得例</a:t>
            </a:r>
            <a:r>
              <a:rPr kumimoji="1" lang="en-US" altLang="zh-CN" sz="1800" b="1" smtClean="0">
                <a:latin typeface="Times New Roman" pitchFamily="18" charset="0"/>
              </a:rPr>
              <a:t>4.19</a:t>
            </a:r>
            <a:r>
              <a:rPr kumimoji="1" lang="zh-CN" altLang="en-US" sz="1800" b="1" smtClean="0">
                <a:latin typeface="Times New Roman" pitchFamily="18" charset="0"/>
              </a:rPr>
              <a:t>文法Ｇ［</a:t>
            </a:r>
            <a:r>
              <a:rPr kumimoji="1" lang="en-US" altLang="zh-CN" sz="1800" b="1" smtClean="0">
                <a:latin typeface="Times New Roman" pitchFamily="18" charset="0"/>
              </a:rPr>
              <a:t>S’]</a:t>
            </a:r>
            <a:r>
              <a:rPr kumimoji="1" lang="zh-CN" altLang="en-US" sz="1800" b="1" smtClean="0">
                <a:latin typeface="Times New Roman" pitchFamily="18" charset="0"/>
              </a:rPr>
              <a:t>的</a:t>
            </a:r>
            <a:r>
              <a:rPr kumimoji="1" lang="en-US" altLang="zh-CN" sz="1800" b="1" smtClean="0">
                <a:latin typeface="Times New Roman" pitchFamily="18" charset="0"/>
              </a:rPr>
              <a:t>LALR</a:t>
            </a:r>
            <a:r>
              <a:rPr kumimoji="1" lang="zh-CN" altLang="en-US" sz="1800" b="1" smtClean="0">
                <a:latin typeface="Times New Roman" pitchFamily="18" charset="0"/>
              </a:rPr>
              <a:t>分析表如下表所示</a:t>
            </a:r>
            <a:endParaRPr kumimoji="1" lang="zh-CN" altLang="en-US" sz="1800" b="1" smtClean="0">
              <a:solidFill>
                <a:schemeClr val="hlink"/>
              </a:solidFill>
              <a:latin typeface="Times New Roman" pitchFamily="18" charset="0"/>
            </a:endParaRPr>
          </a:p>
        </p:txBody>
      </p:sp>
      <p:graphicFrame>
        <p:nvGraphicFramePr>
          <p:cNvPr id="766979" name="Group 3"/>
          <p:cNvGraphicFramePr>
            <a:graphicFrameLocks noGrp="1"/>
          </p:cNvGraphicFramePr>
          <p:nvPr>
            <p:extLst>
              <p:ext uri="{D42A27DB-BD31-4B8C-83A1-F6EECF244321}">
                <p14:modId xmlns:p14="http://schemas.microsoft.com/office/powerpoint/2010/main" val="1400379017"/>
              </p:ext>
            </p:extLst>
          </p:nvPr>
        </p:nvGraphicFramePr>
        <p:xfrm>
          <a:off x="4262439" y="2727604"/>
          <a:ext cx="4876798" cy="3311226"/>
        </p:xfrm>
        <a:graphic>
          <a:graphicData uri="http://schemas.openxmlformats.org/drawingml/2006/table">
            <a:tbl>
              <a:tblPr/>
              <a:tblGrid>
                <a:gridCol w="812354">
                  <a:extLst>
                    <a:ext uri="{9D8B030D-6E8A-4147-A177-3AD203B41FA5}">
                      <a16:colId xmlns="" xmlns:a16="http://schemas.microsoft.com/office/drawing/2014/main" val="20000"/>
                    </a:ext>
                  </a:extLst>
                </a:gridCol>
                <a:gridCol w="813692">
                  <a:extLst>
                    <a:ext uri="{9D8B030D-6E8A-4147-A177-3AD203B41FA5}">
                      <a16:colId xmlns="" xmlns:a16="http://schemas.microsoft.com/office/drawing/2014/main" val="20001"/>
                    </a:ext>
                  </a:extLst>
                </a:gridCol>
                <a:gridCol w="812353">
                  <a:extLst>
                    <a:ext uri="{9D8B030D-6E8A-4147-A177-3AD203B41FA5}">
                      <a16:colId xmlns="" xmlns:a16="http://schemas.microsoft.com/office/drawing/2014/main" val="20002"/>
                    </a:ext>
                  </a:extLst>
                </a:gridCol>
                <a:gridCol w="812354">
                  <a:extLst>
                    <a:ext uri="{9D8B030D-6E8A-4147-A177-3AD203B41FA5}">
                      <a16:colId xmlns="" xmlns:a16="http://schemas.microsoft.com/office/drawing/2014/main" val="20003"/>
                    </a:ext>
                  </a:extLst>
                </a:gridCol>
                <a:gridCol w="813692">
                  <a:extLst>
                    <a:ext uri="{9D8B030D-6E8A-4147-A177-3AD203B41FA5}">
                      <a16:colId xmlns="" xmlns:a16="http://schemas.microsoft.com/office/drawing/2014/main" val="20004"/>
                    </a:ext>
                  </a:extLst>
                </a:gridCol>
                <a:gridCol w="812353">
                  <a:extLst>
                    <a:ext uri="{9D8B030D-6E8A-4147-A177-3AD203B41FA5}">
                      <a16:colId xmlns="" xmlns:a16="http://schemas.microsoft.com/office/drawing/2014/main" val="20005"/>
                    </a:ext>
                  </a:extLst>
                </a:gridCol>
              </a:tblGrid>
              <a:tr h="305366">
                <a:tc row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状态</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ACTION</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GOTO</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hMerge="1">
                  <a:txBody>
                    <a:bodyPr/>
                    <a:lstStyle/>
                    <a:p>
                      <a:endParaRPr lang="zh-CN" altLang="en-US"/>
                    </a:p>
                  </a:txBody>
                  <a:tcPr/>
                </a:tc>
                <a:extLst>
                  <a:ext uri="{0D108BD9-81ED-4DB2-BD59-A6C34878D82A}">
                    <a16:rowId xmlns="" xmlns:a16="http://schemas.microsoft.com/office/drawing/2014/main" val="10000"/>
                  </a:ext>
                </a:extLst>
              </a:tr>
              <a:tr h="30536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S</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30536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36</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S</a:t>
                      </a:r>
                      <a:r>
                        <a:rPr kumimoji="0" lang="en-US" altLang="zh-CN" sz="1800" b="1" i="0" u="none" strike="noStrike" cap="none" normalizeH="0" baseline="-25000" dirty="0" smtClean="0">
                          <a:ln>
                            <a:noFill/>
                          </a:ln>
                          <a:solidFill>
                            <a:schemeClr val="tx1"/>
                          </a:solidFill>
                          <a:effectLst/>
                          <a:latin typeface="宋体" pitchFamily="2" charset="-122"/>
                          <a:ea typeface="宋体" pitchFamily="2" charset="-122"/>
                        </a:rPr>
                        <a:t>47</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30536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1</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acc</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30536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36</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47</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r h="30536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36</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36</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47</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89</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5"/>
                  </a:ext>
                </a:extLst>
              </a:tr>
              <a:tr h="30536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47</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3</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6"/>
                  </a:ext>
                </a:extLst>
              </a:tr>
              <a:tr h="32411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宋体" pitchFamily="2" charset="-122"/>
                          <a:ea typeface="宋体" pitchFamily="2" charset="-122"/>
                        </a:rPr>
                        <a:t>r</a:t>
                      </a:r>
                      <a:r>
                        <a:rPr kumimoji="0" lang="en-US" altLang="zh-CN" sz="1800" b="1" i="0" u="none" strike="noStrike" cap="none" normalizeH="0" baseline="-25000" dirty="0" smtClean="0">
                          <a:ln>
                            <a:noFill/>
                          </a:ln>
                          <a:solidFill>
                            <a:schemeClr val="tx1"/>
                          </a:solidFill>
                          <a:effectLst/>
                          <a:latin typeface="宋体" pitchFamily="2" charset="-122"/>
                          <a:ea typeface="宋体" pitchFamily="2" charset="-122"/>
                        </a:rPr>
                        <a:t>1</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7"/>
                  </a:ext>
                </a:extLst>
              </a:tr>
              <a:tr h="30536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89</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2</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800" b="1" i="0" u="none" strike="noStrike" cap="none" normalizeH="0" baseline="-25000" smtClean="0">
                          <a:ln>
                            <a:noFill/>
                          </a:ln>
                          <a:solidFill>
                            <a:schemeClr val="tx1"/>
                          </a:solidFill>
                          <a:effectLst/>
                          <a:latin typeface="宋体" pitchFamily="2" charset="-122"/>
                          <a:ea typeface="宋体" pitchFamily="2" charset="-122"/>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8"/>
                  </a:ext>
                </a:extLst>
              </a:tr>
            </a:tbl>
          </a:graphicData>
        </a:graphic>
      </p:graphicFrame>
      <p:grpSp>
        <p:nvGrpSpPr>
          <p:cNvPr id="2" name="Group 71"/>
          <p:cNvGrpSpPr>
            <a:grpSpLocks/>
          </p:cNvGrpSpPr>
          <p:nvPr/>
        </p:nvGrpSpPr>
        <p:grpSpPr bwMode="auto">
          <a:xfrm>
            <a:off x="8229600" y="152400"/>
            <a:ext cx="717550" cy="881063"/>
            <a:chOff x="2272" y="2026"/>
            <a:chExt cx="740" cy="987"/>
          </a:xfrm>
        </p:grpSpPr>
        <p:pic>
          <p:nvPicPr>
            <p:cNvPr id="115785" name="Picture 72"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86" name="Picture 73"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2667000"/>
            <a:ext cx="4267200" cy="3046764"/>
          </a:xfrm>
          <a:prstGeom prst="rect">
            <a:avLst/>
          </a:prstGeom>
        </p:spPr>
      </p:pic>
      <p:sp>
        <p:nvSpPr>
          <p:cNvPr id="4" name="文本框 3"/>
          <p:cNvSpPr txBox="1"/>
          <p:nvPr/>
        </p:nvSpPr>
        <p:spPr>
          <a:xfrm>
            <a:off x="1371600" y="6172200"/>
            <a:ext cx="1905000" cy="461665"/>
          </a:xfrm>
          <a:prstGeom prst="rect">
            <a:avLst/>
          </a:prstGeom>
          <a:noFill/>
        </p:spPr>
        <p:txBody>
          <a:bodyPr wrap="square" rtlCol="0">
            <a:spAutoFit/>
          </a:bodyPr>
          <a:lstStyle/>
          <a:p>
            <a:r>
              <a:rPr lang="en-US" altLang="zh-CN" dirty="0" smtClean="0"/>
              <a:t>LR(1)</a:t>
            </a:r>
            <a:r>
              <a:rPr lang="zh-CN" altLang="en-US" dirty="0" smtClean="0"/>
              <a:t>分析表</a:t>
            </a:r>
            <a:endParaRPr lang="zh-CN" altLang="en-US" dirty="0"/>
          </a:p>
        </p:txBody>
      </p:sp>
      <p:sp>
        <p:nvSpPr>
          <p:cNvPr id="10" name="文本框 9"/>
          <p:cNvSpPr txBox="1"/>
          <p:nvPr/>
        </p:nvSpPr>
        <p:spPr>
          <a:xfrm>
            <a:off x="5334000" y="6172200"/>
            <a:ext cx="1905000" cy="461665"/>
          </a:xfrm>
          <a:prstGeom prst="rect">
            <a:avLst/>
          </a:prstGeom>
          <a:noFill/>
        </p:spPr>
        <p:txBody>
          <a:bodyPr wrap="square" rtlCol="0">
            <a:spAutoFit/>
          </a:bodyPr>
          <a:lstStyle/>
          <a:p>
            <a:r>
              <a:rPr lang="en-US" altLang="zh-CN" dirty="0" smtClean="0"/>
              <a:t>LALR</a:t>
            </a:r>
            <a:r>
              <a:rPr lang="zh-CN" altLang="en-US" dirty="0" smtClean="0"/>
              <a:t>分析表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66979"/>
                                        </p:tgtEl>
                                        <p:attrNameLst>
                                          <p:attrName>style.visibility</p:attrName>
                                        </p:attrNameLst>
                                      </p:cBhvr>
                                      <p:to>
                                        <p:strVal val="visible"/>
                                      </p:to>
                                    </p:set>
                                    <p:anim calcmode="lin" valueType="num">
                                      <p:cBhvr additive="base">
                                        <p:cTn id="12" dur="500" fill="hold"/>
                                        <p:tgtEl>
                                          <p:spTgt spid="766979"/>
                                        </p:tgtEl>
                                        <p:attrNameLst>
                                          <p:attrName>ppt_x</p:attrName>
                                        </p:attrNameLst>
                                      </p:cBhvr>
                                      <p:tavLst>
                                        <p:tav tm="0">
                                          <p:val>
                                            <p:strVal val="#ppt_x"/>
                                          </p:val>
                                        </p:tav>
                                        <p:tav tm="100000">
                                          <p:val>
                                            <p:strVal val="#ppt_x"/>
                                          </p:val>
                                        </p:tav>
                                      </p:tavLst>
                                    </p:anim>
                                    <p:anim calcmode="lin" valueType="num">
                                      <p:cBhvr additive="base">
                                        <p:cTn id="13" dur="500" fill="hold"/>
                                        <p:tgtEl>
                                          <p:spTgt spid="766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97F41BAC-8389-46CB-8053-6EBC02DB207A}" type="slidenum">
              <a:rPr lang="en-US" altLang="zh-CN"/>
              <a:pPr>
                <a:defRPr/>
              </a:pPr>
              <a:t>117</a:t>
            </a:fld>
            <a:endParaRPr lang="en-US" altLang="zh-CN"/>
          </a:p>
        </p:txBody>
      </p:sp>
      <p:sp>
        <p:nvSpPr>
          <p:cNvPr id="116739" name="Rectangle 2"/>
          <p:cNvSpPr>
            <a:spLocks noGrp="1" noChangeArrowheads="1"/>
          </p:cNvSpPr>
          <p:nvPr>
            <p:ph type="body" idx="1"/>
          </p:nvPr>
        </p:nvSpPr>
        <p:spPr>
          <a:xfrm>
            <a:off x="34925" y="512763"/>
            <a:ext cx="8569325" cy="1143000"/>
          </a:xfrm>
        </p:spPr>
        <p:txBody>
          <a:bodyPr/>
          <a:lstStyle/>
          <a:p>
            <a:pPr eaLnBrk="1" hangingPunct="1">
              <a:spcBef>
                <a:spcPct val="0"/>
              </a:spcBef>
              <a:buFontTx/>
              <a:buNone/>
            </a:pPr>
            <a:r>
              <a:rPr kumimoji="1" lang="en-US" altLang="zh-CN" sz="2000" b="1" smtClean="0">
                <a:latin typeface="宋体" pitchFamily="2" charset="-122"/>
              </a:rPr>
              <a:t>   </a:t>
            </a:r>
            <a:r>
              <a:rPr kumimoji="1" lang="zh-CN" altLang="en-US" sz="1800" b="1" smtClean="0">
                <a:latin typeface="Times New Roman" pitchFamily="18" charset="0"/>
              </a:rPr>
              <a:t>经上述步骤构造出的分析表若不存在冲突，则称它为</a:t>
            </a:r>
            <a:r>
              <a:rPr kumimoji="1" lang="en-US" altLang="zh-CN" sz="1800" b="1" smtClean="0">
                <a:solidFill>
                  <a:schemeClr val="tx2"/>
                </a:solidFill>
                <a:latin typeface="Times New Roman" pitchFamily="18" charset="0"/>
              </a:rPr>
              <a:t>LALR</a:t>
            </a:r>
            <a:r>
              <a:rPr kumimoji="1" lang="zh-CN" altLang="en-US" sz="1800" b="1" smtClean="0">
                <a:solidFill>
                  <a:schemeClr val="tx2"/>
                </a:solidFill>
                <a:latin typeface="Times New Roman" pitchFamily="18" charset="0"/>
              </a:rPr>
              <a:t>分析表</a:t>
            </a:r>
            <a:r>
              <a:rPr kumimoji="1" lang="zh-CN" altLang="en-US" sz="1800" b="1" smtClean="0">
                <a:latin typeface="Times New Roman" pitchFamily="18" charset="0"/>
              </a:rPr>
              <a:t>，利用</a:t>
            </a:r>
            <a:r>
              <a:rPr kumimoji="1" lang="en-US" altLang="zh-CN" sz="1800" b="1" smtClean="0">
                <a:latin typeface="Times New Roman" pitchFamily="18" charset="0"/>
              </a:rPr>
              <a:t>LALR</a:t>
            </a:r>
            <a:r>
              <a:rPr kumimoji="1" lang="zh-CN" altLang="en-US" sz="1800" b="1" smtClean="0">
                <a:latin typeface="Times New Roman" pitchFamily="18" charset="0"/>
              </a:rPr>
              <a:t>分析表的</a:t>
            </a:r>
            <a:r>
              <a:rPr kumimoji="1" lang="en-US" altLang="zh-CN" sz="1800" b="1" smtClean="0">
                <a:latin typeface="Times New Roman" pitchFamily="18" charset="0"/>
              </a:rPr>
              <a:t>LR</a:t>
            </a:r>
            <a:r>
              <a:rPr kumimoji="1" lang="zh-CN" altLang="en-US" sz="1800" b="1" smtClean="0">
                <a:latin typeface="Times New Roman" pitchFamily="18" charset="0"/>
              </a:rPr>
              <a:t>分析器称为</a:t>
            </a:r>
            <a:r>
              <a:rPr kumimoji="1" lang="en-US" altLang="zh-CN" sz="1800" b="1" smtClean="0">
                <a:solidFill>
                  <a:schemeClr val="tx2"/>
                </a:solidFill>
                <a:latin typeface="Times New Roman" pitchFamily="18" charset="0"/>
              </a:rPr>
              <a:t>LALR</a:t>
            </a:r>
            <a:r>
              <a:rPr kumimoji="1" lang="zh-CN" altLang="en-US" sz="1800" b="1" smtClean="0">
                <a:solidFill>
                  <a:schemeClr val="tx2"/>
                </a:solidFill>
                <a:latin typeface="Times New Roman" pitchFamily="18" charset="0"/>
              </a:rPr>
              <a:t>分析器</a:t>
            </a:r>
            <a:r>
              <a:rPr kumimoji="1" lang="zh-CN" altLang="en-US" sz="1800" b="1" smtClean="0">
                <a:latin typeface="Times New Roman" pitchFamily="18" charset="0"/>
              </a:rPr>
              <a:t>，能构成</a:t>
            </a:r>
            <a:r>
              <a:rPr kumimoji="1" lang="en-US" altLang="zh-CN" sz="1800" b="1" smtClean="0">
                <a:latin typeface="Times New Roman" pitchFamily="18" charset="0"/>
              </a:rPr>
              <a:t>LALR</a:t>
            </a:r>
            <a:r>
              <a:rPr kumimoji="1" lang="zh-CN" altLang="en-US" sz="1800" b="1" smtClean="0">
                <a:latin typeface="Times New Roman" pitchFamily="18" charset="0"/>
              </a:rPr>
              <a:t>分析表的文法称为</a:t>
            </a:r>
            <a:r>
              <a:rPr kumimoji="1" lang="en-US" altLang="zh-CN" sz="1800" b="1" smtClean="0">
                <a:solidFill>
                  <a:schemeClr val="tx2"/>
                </a:solidFill>
                <a:latin typeface="Times New Roman" pitchFamily="18" charset="0"/>
              </a:rPr>
              <a:t>LALR</a:t>
            </a:r>
            <a:r>
              <a:rPr kumimoji="1" lang="zh-CN" altLang="en-US" sz="1800" b="1" smtClean="0">
                <a:solidFill>
                  <a:schemeClr val="tx2"/>
                </a:solidFill>
                <a:latin typeface="Times New Roman" pitchFamily="18" charset="0"/>
              </a:rPr>
              <a:t>（</a:t>
            </a:r>
            <a:r>
              <a:rPr kumimoji="1" lang="en-US" altLang="zh-CN" sz="1800" b="1" smtClean="0">
                <a:solidFill>
                  <a:schemeClr val="tx2"/>
                </a:solidFill>
                <a:latin typeface="Times New Roman" pitchFamily="18" charset="0"/>
              </a:rPr>
              <a:t>1</a:t>
            </a:r>
            <a:r>
              <a:rPr kumimoji="1" lang="zh-CN" altLang="en-US" sz="1800" b="1" smtClean="0">
                <a:solidFill>
                  <a:schemeClr val="tx2"/>
                </a:solidFill>
                <a:latin typeface="Times New Roman" pitchFamily="18" charset="0"/>
              </a:rPr>
              <a:t>）文法</a:t>
            </a:r>
            <a:r>
              <a:rPr kumimoji="1" lang="zh-CN" altLang="en-US" sz="1800" b="1" smtClean="0">
                <a:latin typeface="Times New Roman" pitchFamily="18" charset="0"/>
              </a:rPr>
              <a:t>。</a:t>
            </a:r>
          </a:p>
        </p:txBody>
      </p:sp>
      <p:sp>
        <p:nvSpPr>
          <p:cNvPr id="116740" name="Rectangle 3"/>
          <p:cNvSpPr>
            <a:spLocks noChangeArrowheads="1"/>
          </p:cNvSpPr>
          <p:nvPr/>
        </p:nvSpPr>
        <p:spPr bwMode="auto">
          <a:xfrm>
            <a:off x="828675" y="3968750"/>
            <a:ext cx="7488238" cy="2124075"/>
          </a:xfrm>
          <a:prstGeom prst="rect">
            <a:avLst/>
          </a:prstGeom>
          <a:solidFill>
            <a:srgbClr val="6600CC"/>
          </a:solidFill>
          <a:ln w="9525">
            <a:solidFill>
              <a:schemeClr val="tx1"/>
            </a:solidFill>
            <a:miter lim="800000"/>
            <a:headEnd/>
            <a:tailEnd/>
          </a:ln>
        </p:spPr>
        <p:txBody>
          <a:bodyPr/>
          <a:lstStyle/>
          <a:p>
            <a:pPr marL="342900" indent="-342900" algn="just" eaLnBrk="1" hangingPunct="1">
              <a:lnSpc>
                <a:spcPct val="90000"/>
              </a:lnSpc>
              <a:spcBef>
                <a:spcPct val="20000"/>
              </a:spcBef>
              <a:spcAft>
                <a:spcPct val="0"/>
              </a:spcAft>
              <a:buFont typeface="Wingdings" pitchFamily="2" charset="2"/>
              <a:buNone/>
            </a:pPr>
            <a:r>
              <a:rPr lang="zh-CN" altLang="en-US" sz="1800">
                <a:solidFill>
                  <a:schemeClr val="tx1"/>
                </a:solidFill>
                <a:latin typeface="宋体" pitchFamily="2" charset="-122"/>
                <a:ea typeface="宋体" pitchFamily="2" charset="-122"/>
              </a:rPr>
              <a:t>步骤  状态栈   符号栈   输入串   分析动作     下一状态</a:t>
            </a:r>
          </a:p>
          <a:p>
            <a:pPr marL="342900" indent="-342900" algn="just" eaLnBrk="1" hangingPunct="1">
              <a:lnSpc>
                <a:spcPct val="90000"/>
              </a:lnSpc>
              <a:spcBef>
                <a:spcPct val="20000"/>
              </a:spcBef>
              <a:spcAft>
                <a:spcPct val="0"/>
              </a:spcAft>
              <a:buFont typeface="Wingdings" pitchFamily="2" charset="2"/>
              <a:buNone/>
            </a:pPr>
            <a:endParaRPr lang="zh-CN" altLang="en-US" sz="1800" b="0">
              <a:solidFill>
                <a:schemeClr val="tx1"/>
              </a:solidFill>
              <a:latin typeface="宋体" pitchFamily="2" charset="-122"/>
              <a:ea typeface="宋体" pitchFamily="2" charset="-122"/>
            </a:endParaRPr>
          </a:p>
          <a:p>
            <a:pPr marL="342900" indent="-342900" algn="just" eaLnBrk="1" hangingPunct="1">
              <a:lnSpc>
                <a:spcPct val="90000"/>
              </a:lnSpc>
              <a:spcBef>
                <a:spcPct val="20000"/>
              </a:spcBef>
              <a:spcAft>
                <a:spcPct val="0"/>
              </a:spcAft>
              <a:buFont typeface="Wingdings" pitchFamily="2" charset="2"/>
              <a:buNone/>
            </a:pPr>
            <a:r>
              <a:rPr lang="zh-CN" altLang="en-US" sz="1800" b="0">
                <a:solidFill>
                  <a:schemeClr val="tx1"/>
                </a:solidFill>
                <a:latin typeface="宋体" pitchFamily="2" charset="-122"/>
                <a:ea typeface="宋体" pitchFamily="2" charset="-122"/>
              </a:rPr>
              <a:t> </a:t>
            </a:r>
            <a:r>
              <a:rPr lang="en-US" altLang="zh-CN" sz="1800" b="0">
                <a:solidFill>
                  <a:schemeClr val="tx1"/>
                </a:solidFill>
                <a:latin typeface="宋体" pitchFamily="2" charset="-122"/>
                <a:ea typeface="宋体" pitchFamily="2" charset="-122"/>
              </a:rPr>
              <a:t>1    0        #         aab#       S</a:t>
            </a:r>
            <a:r>
              <a:rPr lang="en-US" altLang="zh-CN" sz="1800" b="0" baseline="-25000">
                <a:solidFill>
                  <a:schemeClr val="tx1"/>
                </a:solidFill>
                <a:latin typeface="宋体" pitchFamily="2" charset="-122"/>
                <a:ea typeface="宋体" pitchFamily="2" charset="-122"/>
              </a:rPr>
              <a:t>3                  </a:t>
            </a:r>
            <a:r>
              <a:rPr lang="en-US" altLang="zh-CN" sz="1800" b="0">
                <a:solidFill>
                  <a:schemeClr val="tx1"/>
                </a:solidFill>
                <a:latin typeface="宋体" pitchFamily="2" charset="-122"/>
                <a:ea typeface="宋体" pitchFamily="2" charset="-122"/>
              </a:rPr>
              <a:t>3</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2    03       #a         ab#       S</a:t>
            </a:r>
            <a:r>
              <a:rPr lang="en-US" altLang="zh-CN" sz="1800" b="0" baseline="-25000">
                <a:solidFill>
                  <a:schemeClr val="tx1"/>
                </a:solidFill>
                <a:latin typeface="宋体" pitchFamily="2" charset="-122"/>
                <a:ea typeface="宋体" pitchFamily="2" charset="-122"/>
              </a:rPr>
              <a:t>3                  </a:t>
            </a:r>
            <a:r>
              <a:rPr lang="en-US" altLang="zh-CN" sz="1800" b="0">
                <a:solidFill>
                  <a:schemeClr val="tx1"/>
                </a:solidFill>
                <a:latin typeface="宋体" pitchFamily="2" charset="-122"/>
                <a:ea typeface="宋体" pitchFamily="2" charset="-122"/>
              </a:rPr>
              <a:t>3</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3    033      #aa         b#       S</a:t>
            </a:r>
            <a:r>
              <a:rPr lang="en-US" altLang="zh-CN" sz="1800" b="0" baseline="-25000">
                <a:solidFill>
                  <a:schemeClr val="tx1"/>
                </a:solidFill>
                <a:latin typeface="宋体" pitchFamily="2" charset="-122"/>
                <a:ea typeface="宋体" pitchFamily="2" charset="-122"/>
              </a:rPr>
              <a:t>4                  </a:t>
            </a:r>
            <a:r>
              <a:rPr lang="en-US" altLang="zh-CN" sz="1800" b="0">
                <a:solidFill>
                  <a:schemeClr val="tx1"/>
                </a:solidFill>
                <a:latin typeface="宋体" pitchFamily="2" charset="-122"/>
                <a:ea typeface="宋体" pitchFamily="2" charset="-122"/>
              </a:rPr>
              <a:t>4</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4    0334     #aab         #      </a:t>
            </a:r>
            <a:r>
              <a:rPr lang="zh-CN" altLang="en-US" sz="1800" b="0">
                <a:solidFill>
                  <a:schemeClr val="tx1"/>
                </a:solidFill>
                <a:latin typeface="宋体" pitchFamily="2" charset="-122"/>
                <a:ea typeface="宋体" pitchFamily="2" charset="-122"/>
              </a:rPr>
              <a:t>报错</a:t>
            </a:r>
          </a:p>
        </p:txBody>
      </p:sp>
      <p:grpSp>
        <p:nvGrpSpPr>
          <p:cNvPr id="116741" name="Group 4"/>
          <p:cNvGrpSpPr>
            <a:grpSpLocks/>
          </p:cNvGrpSpPr>
          <p:nvPr/>
        </p:nvGrpSpPr>
        <p:grpSpPr bwMode="auto">
          <a:xfrm>
            <a:off x="1447800" y="3962400"/>
            <a:ext cx="4824413" cy="2122488"/>
            <a:chOff x="885" y="2093"/>
            <a:chExt cx="3039" cy="1927"/>
          </a:xfrm>
        </p:grpSpPr>
        <p:sp>
          <p:nvSpPr>
            <p:cNvPr id="768005" name="Line 5"/>
            <p:cNvSpPr>
              <a:spLocks noChangeShapeType="1"/>
            </p:cNvSpPr>
            <p:nvPr/>
          </p:nvSpPr>
          <p:spPr bwMode="auto">
            <a:xfrm>
              <a:off x="885" y="2093"/>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68006" name="Line 6"/>
            <p:cNvSpPr>
              <a:spLocks noChangeShapeType="1"/>
            </p:cNvSpPr>
            <p:nvPr/>
          </p:nvSpPr>
          <p:spPr bwMode="auto">
            <a:xfrm>
              <a:off x="1611" y="2093"/>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68007" name="Line 7"/>
            <p:cNvSpPr>
              <a:spLocks noChangeShapeType="1"/>
            </p:cNvSpPr>
            <p:nvPr/>
          </p:nvSpPr>
          <p:spPr bwMode="auto">
            <a:xfrm>
              <a:off x="2291" y="2093"/>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68008" name="Line 8"/>
            <p:cNvSpPr>
              <a:spLocks noChangeShapeType="1"/>
            </p:cNvSpPr>
            <p:nvPr/>
          </p:nvSpPr>
          <p:spPr bwMode="auto">
            <a:xfrm>
              <a:off x="3017" y="2093"/>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68009" name="Line 9"/>
            <p:cNvSpPr>
              <a:spLocks noChangeShapeType="1"/>
            </p:cNvSpPr>
            <p:nvPr/>
          </p:nvSpPr>
          <p:spPr bwMode="auto">
            <a:xfrm>
              <a:off x="3924" y="2093"/>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grpSp>
      <p:sp>
        <p:nvSpPr>
          <p:cNvPr id="768010" name="Rectangle 10"/>
          <p:cNvSpPr>
            <a:spLocks noChangeArrowheads="1"/>
          </p:cNvSpPr>
          <p:nvPr/>
        </p:nvSpPr>
        <p:spPr bwMode="auto">
          <a:xfrm>
            <a:off x="396875" y="1579563"/>
            <a:ext cx="8351838" cy="192087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当输入串正确时，不论是</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分析器，还是</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分析器，都给出了同样的“移进</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归约”的序列，所差别只是状态名不同而已。</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但是当输入串不符合文法时，</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可能比</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多做了一些不必要归约，但</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和</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均能指出输入串出错位置。</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例如对</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aab#</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分析过程</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文法</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p131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例</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4.19,LR(1)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分析表</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p131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4.19</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）可看出，在状态４遇</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报告错误</a:t>
            </a:r>
          </a:p>
        </p:txBody>
      </p:sp>
      <p:grpSp>
        <p:nvGrpSpPr>
          <p:cNvPr id="3" name="Group 11"/>
          <p:cNvGrpSpPr>
            <a:grpSpLocks/>
          </p:cNvGrpSpPr>
          <p:nvPr/>
        </p:nvGrpSpPr>
        <p:grpSpPr bwMode="auto">
          <a:xfrm>
            <a:off x="8229600" y="152400"/>
            <a:ext cx="717550" cy="881063"/>
            <a:chOff x="2272" y="2026"/>
            <a:chExt cx="740" cy="987"/>
          </a:xfrm>
        </p:grpSpPr>
        <p:pic>
          <p:nvPicPr>
            <p:cNvPr id="116744" name="Picture 12"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5" name="Picture 13"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pPr>
              <a:defRPr/>
            </a:pPr>
            <a:fld id="{F68D2EED-BD3F-4806-A7EB-2BC7736EFD54}" type="slidenum">
              <a:rPr lang="en-US" altLang="zh-CN"/>
              <a:pPr>
                <a:defRPr/>
              </a:pPr>
              <a:t>118</a:t>
            </a:fld>
            <a:endParaRPr lang="en-US" altLang="zh-CN"/>
          </a:p>
        </p:txBody>
      </p:sp>
      <p:sp>
        <p:nvSpPr>
          <p:cNvPr id="769026" name="Text Box 2"/>
          <p:cNvSpPr txBox="1">
            <a:spLocks noChangeArrowheads="1"/>
          </p:cNvSpPr>
          <p:nvPr/>
        </p:nvSpPr>
        <p:spPr bwMode="auto">
          <a:xfrm>
            <a:off x="304800" y="152400"/>
            <a:ext cx="8458200" cy="1006475"/>
          </a:xfrm>
          <a:prstGeom prst="rect">
            <a:avLst/>
          </a:prstGeom>
          <a:noFill/>
          <a:ln w="9525">
            <a:noFill/>
            <a:miter lim="800000"/>
            <a:headEnd/>
            <a:tailEnd/>
          </a:ln>
          <a:effectLst/>
        </p:spPr>
        <p:txBody>
          <a:bodyPr>
            <a:spAutoFit/>
          </a:bodyPr>
          <a:lstStyle/>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由对</a:t>
            </a:r>
            <a:r>
              <a:rPr kumimoji="1" lang="en-US" altLang="zh-CN" sz="2000" dirty="0" err="1">
                <a:solidFill>
                  <a:schemeClr val="tx1"/>
                </a:solidFill>
                <a:effectLst>
                  <a:outerShdw blurRad="38100" dist="38100" dir="2700000" algn="tl">
                    <a:srgbClr val="000000"/>
                  </a:outerShdw>
                </a:effectLst>
                <a:latin typeface="Times New Roman" pitchFamily="18" charset="0"/>
                <a:ea typeface="宋体" pitchFamily="2" charset="-122"/>
                <a:cs typeface="+mn-cs"/>
              </a:rPr>
              <a:t>aab</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的</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分析过程</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文法</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p131</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例</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4.19,LALR(1)</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分析表</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p133</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表</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4.20</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）可看出，栈中</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47</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遇</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要归约为</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B</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，在状态２面临</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时才报错。这说明 </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LALR</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在</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已发现错误之后，还继续执行一些多余的规则后才发现错误。</a:t>
            </a:r>
          </a:p>
        </p:txBody>
      </p:sp>
      <p:sp>
        <p:nvSpPr>
          <p:cNvPr id="117764" name="Rectangle 3"/>
          <p:cNvSpPr>
            <a:spLocks noChangeArrowheads="1"/>
          </p:cNvSpPr>
          <p:nvPr/>
        </p:nvSpPr>
        <p:spPr bwMode="auto">
          <a:xfrm>
            <a:off x="533400" y="1219200"/>
            <a:ext cx="8380413" cy="3060700"/>
          </a:xfrm>
          <a:prstGeom prst="rect">
            <a:avLst/>
          </a:prstGeom>
          <a:solidFill>
            <a:srgbClr val="6600CC"/>
          </a:solidFill>
          <a:ln w="9525">
            <a:solidFill>
              <a:schemeClr val="tx1"/>
            </a:solidFill>
            <a:miter lim="800000"/>
            <a:headEnd/>
            <a:tailEnd/>
          </a:ln>
        </p:spPr>
        <p:txBody>
          <a:bodyPr/>
          <a:lstStyle/>
          <a:p>
            <a:pPr marL="342900" indent="-342900" algn="just" eaLnBrk="1" hangingPunct="1">
              <a:lnSpc>
                <a:spcPct val="90000"/>
              </a:lnSpc>
              <a:spcBef>
                <a:spcPct val="20000"/>
              </a:spcBef>
              <a:spcAft>
                <a:spcPct val="0"/>
              </a:spcAft>
              <a:buFont typeface="Wingdings" pitchFamily="2" charset="2"/>
              <a:buNone/>
            </a:pPr>
            <a:r>
              <a:rPr lang="zh-CN" altLang="en-US" sz="1800">
                <a:solidFill>
                  <a:schemeClr val="tx1"/>
                </a:solidFill>
                <a:latin typeface="宋体" pitchFamily="2" charset="-122"/>
                <a:ea typeface="宋体" pitchFamily="2" charset="-122"/>
              </a:rPr>
              <a:t>步骤  状态栈   符号栈   输入串   分析动作       下一状态</a:t>
            </a:r>
          </a:p>
          <a:p>
            <a:pPr marL="342900" indent="-342900" algn="just" eaLnBrk="1" hangingPunct="1">
              <a:lnSpc>
                <a:spcPct val="90000"/>
              </a:lnSpc>
              <a:spcBef>
                <a:spcPct val="20000"/>
              </a:spcBef>
              <a:spcAft>
                <a:spcPct val="0"/>
              </a:spcAft>
              <a:buFont typeface="Wingdings" pitchFamily="2" charset="2"/>
              <a:buNone/>
            </a:pPr>
            <a:endParaRPr lang="zh-CN" altLang="en-US" sz="1800">
              <a:solidFill>
                <a:schemeClr val="tx1"/>
              </a:solidFill>
              <a:latin typeface="宋体" pitchFamily="2" charset="-122"/>
              <a:ea typeface="宋体" pitchFamily="2" charset="-122"/>
            </a:endParaRPr>
          </a:p>
          <a:p>
            <a:pPr marL="342900" indent="-342900" algn="just" eaLnBrk="1" hangingPunct="1">
              <a:lnSpc>
                <a:spcPct val="90000"/>
              </a:lnSpc>
              <a:spcBef>
                <a:spcPct val="20000"/>
              </a:spcBef>
              <a:spcAft>
                <a:spcPct val="0"/>
              </a:spcAft>
              <a:buFont typeface="Wingdings" pitchFamily="2" charset="2"/>
              <a:buNone/>
            </a:pPr>
            <a:r>
              <a:rPr lang="zh-CN" altLang="en-US" sz="1800" b="0">
                <a:solidFill>
                  <a:schemeClr val="tx1"/>
                </a:solidFill>
                <a:latin typeface="宋体" pitchFamily="2" charset="-122"/>
                <a:ea typeface="宋体" pitchFamily="2" charset="-122"/>
              </a:rPr>
              <a:t> </a:t>
            </a:r>
            <a:r>
              <a:rPr lang="en-US" altLang="zh-CN" sz="1800" b="0">
                <a:solidFill>
                  <a:schemeClr val="tx1"/>
                </a:solidFill>
                <a:latin typeface="宋体" pitchFamily="2" charset="-122"/>
                <a:ea typeface="宋体" pitchFamily="2" charset="-122"/>
              </a:rPr>
              <a:t>1   0         #         aab#       S</a:t>
            </a:r>
            <a:r>
              <a:rPr lang="en-US" altLang="zh-CN" sz="1800" b="0" baseline="-25000">
                <a:solidFill>
                  <a:schemeClr val="tx1"/>
                </a:solidFill>
                <a:latin typeface="宋体" pitchFamily="2" charset="-122"/>
                <a:ea typeface="宋体" pitchFamily="2" charset="-122"/>
              </a:rPr>
              <a:t>36                    </a:t>
            </a:r>
            <a:r>
              <a:rPr lang="en-US" altLang="zh-CN" sz="1800" b="0">
                <a:solidFill>
                  <a:schemeClr val="tx1"/>
                </a:solidFill>
                <a:latin typeface="宋体" pitchFamily="2" charset="-122"/>
                <a:ea typeface="宋体" pitchFamily="2" charset="-122"/>
              </a:rPr>
              <a:t>36</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2   0</a:t>
            </a:r>
            <a:r>
              <a:rPr lang="en-US" altLang="zh-CN" sz="1800" b="0" u="sng">
                <a:solidFill>
                  <a:schemeClr val="tx1"/>
                </a:solidFill>
                <a:latin typeface="宋体" pitchFamily="2" charset="-122"/>
                <a:ea typeface="宋体" pitchFamily="2" charset="-122"/>
              </a:rPr>
              <a:t>36</a:t>
            </a:r>
            <a:r>
              <a:rPr lang="en-US" altLang="zh-CN" sz="1800" b="0">
                <a:solidFill>
                  <a:schemeClr val="tx1"/>
                </a:solidFill>
                <a:latin typeface="宋体" pitchFamily="2" charset="-122"/>
                <a:ea typeface="宋体" pitchFamily="2" charset="-122"/>
              </a:rPr>
              <a:t>       #a         ab#       S</a:t>
            </a:r>
            <a:r>
              <a:rPr lang="en-US" altLang="zh-CN" sz="1800" b="0" baseline="-25000">
                <a:solidFill>
                  <a:schemeClr val="tx1"/>
                </a:solidFill>
                <a:latin typeface="宋体" pitchFamily="2" charset="-122"/>
                <a:ea typeface="宋体" pitchFamily="2" charset="-122"/>
              </a:rPr>
              <a:t>36                    </a:t>
            </a:r>
            <a:r>
              <a:rPr lang="en-US" altLang="zh-CN" sz="1800" b="0">
                <a:solidFill>
                  <a:schemeClr val="tx1"/>
                </a:solidFill>
                <a:latin typeface="宋体" pitchFamily="2" charset="-122"/>
                <a:ea typeface="宋体" pitchFamily="2" charset="-122"/>
              </a:rPr>
              <a:t>36</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3   0</a:t>
            </a:r>
            <a:r>
              <a:rPr lang="en-US" altLang="zh-CN" sz="1800" b="0" u="sng">
                <a:solidFill>
                  <a:schemeClr val="tx1"/>
                </a:solidFill>
                <a:latin typeface="宋体" pitchFamily="2" charset="-122"/>
                <a:ea typeface="宋体" pitchFamily="2" charset="-122"/>
              </a:rPr>
              <a:t>36</a:t>
            </a:r>
            <a:r>
              <a:rPr lang="en-US" altLang="zh-CN" sz="1800" b="0">
                <a:solidFill>
                  <a:schemeClr val="tx1"/>
                </a:solidFill>
                <a:latin typeface="宋体" pitchFamily="2" charset="-122"/>
                <a:ea typeface="宋体" pitchFamily="2" charset="-122"/>
              </a:rPr>
              <a:t> </a:t>
            </a:r>
            <a:r>
              <a:rPr lang="en-US" altLang="zh-CN" sz="1800" b="0" u="sng">
                <a:solidFill>
                  <a:schemeClr val="tx1"/>
                </a:solidFill>
                <a:latin typeface="宋体" pitchFamily="2" charset="-122"/>
                <a:ea typeface="宋体" pitchFamily="2" charset="-122"/>
              </a:rPr>
              <a:t>36</a:t>
            </a:r>
            <a:r>
              <a:rPr lang="en-US" altLang="zh-CN" sz="1800" b="0">
                <a:solidFill>
                  <a:schemeClr val="tx1"/>
                </a:solidFill>
                <a:latin typeface="宋体" pitchFamily="2" charset="-122"/>
                <a:ea typeface="宋体" pitchFamily="2" charset="-122"/>
              </a:rPr>
              <a:t>    #aa         b#       S</a:t>
            </a:r>
            <a:r>
              <a:rPr lang="en-US" altLang="zh-CN" sz="1800" b="0" baseline="-25000">
                <a:solidFill>
                  <a:schemeClr val="tx1"/>
                </a:solidFill>
                <a:latin typeface="宋体" pitchFamily="2" charset="-122"/>
                <a:ea typeface="宋体" pitchFamily="2" charset="-122"/>
              </a:rPr>
              <a:t>47                    </a:t>
            </a:r>
            <a:r>
              <a:rPr lang="en-US" altLang="zh-CN" sz="1800" b="0">
                <a:solidFill>
                  <a:schemeClr val="tx1"/>
                </a:solidFill>
                <a:latin typeface="宋体" pitchFamily="2" charset="-122"/>
                <a:ea typeface="宋体" pitchFamily="2" charset="-122"/>
              </a:rPr>
              <a:t>47</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4   0</a:t>
            </a:r>
            <a:r>
              <a:rPr lang="en-US" altLang="zh-CN" sz="1800" b="0" u="sng">
                <a:solidFill>
                  <a:schemeClr val="tx1"/>
                </a:solidFill>
                <a:latin typeface="宋体" pitchFamily="2" charset="-122"/>
                <a:ea typeface="宋体" pitchFamily="2" charset="-122"/>
              </a:rPr>
              <a:t>36</a:t>
            </a:r>
            <a:r>
              <a:rPr lang="en-US" altLang="zh-CN" sz="1800" b="0">
                <a:solidFill>
                  <a:schemeClr val="tx1"/>
                </a:solidFill>
                <a:latin typeface="宋体" pitchFamily="2" charset="-122"/>
                <a:ea typeface="宋体" pitchFamily="2" charset="-122"/>
              </a:rPr>
              <a:t> </a:t>
            </a:r>
            <a:r>
              <a:rPr lang="en-US" altLang="zh-CN" sz="1800" b="0" u="sng">
                <a:solidFill>
                  <a:schemeClr val="tx1"/>
                </a:solidFill>
                <a:latin typeface="宋体" pitchFamily="2" charset="-122"/>
                <a:ea typeface="宋体" pitchFamily="2" charset="-122"/>
              </a:rPr>
              <a:t>36</a:t>
            </a:r>
            <a:r>
              <a:rPr lang="en-US" altLang="zh-CN" sz="1800" b="0">
                <a:solidFill>
                  <a:schemeClr val="tx1"/>
                </a:solidFill>
                <a:latin typeface="宋体" pitchFamily="2" charset="-122"/>
                <a:ea typeface="宋体" pitchFamily="2" charset="-122"/>
              </a:rPr>
              <a:t> </a:t>
            </a:r>
            <a:r>
              <a:rPr lang="en-US" altLang="zh-CN" sz="1800" b="0" u="sng">
                <a:solidFill>
                  <a:schemeClr val="tx1"/>
                </a:solidFill>
                <a:latin typeface="宋体" pitchFamily="2" charset="-122"/>
                <a:ea typeface="宋体" pitchFamily="2" charset="-122"/>
              </a:rPr>
              <a:t>47</a:t>
            </a:r>
            <a:r>
              <a:rPr lang="en-US" altLang="zh-CN" sz="1800" b="0">
                <a:solidFill>
                  <a:schemeClr val="tx1"/>
                </a:solidFill>
                <a:latin typeface="宋体" pitchFamily="2" charset="-122"/>
                <a:ea typeface="宋体" pitchFamily="2" charset="-122"/>
              </a:rPr>
              <a:t> #aab         #       r</a:t>
            </a:r>
            <a:r>
              <a:rPr lang="en-US" altLang="zh-CN" sz="1800" b="0" baseline="-25000">
                <a:solidFill>
                  <a:schemeClr val="tx1"/>
                </a:solidFill>
                <a:latin typeface="宋体" pitchFamily="2" charset="-122"/>
                <a:ea typeface="宋体" pitchFamily="2" charset="-122"/>
              </a:rPr>
              <a:t>3             </a:t>
            </a:r>
            <a:r>
              <a:rPr lang="en-US" altLang="zh-CN" sz="1800" b="0">
                <a:solidFill>
                  <a:schemeClr val="tx1"/>
                </a:solidFill>
                <a:latin typeface="宋体" pitchFamily="2" charset="-122"/>
                <a:ea typeface="宋体" pitchFamily="2" charset="-122"/>
              </a:rPr>
              <a:t>GOTO[36,B]=89</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5   0</a:t>
            </a:r>
            <a:r>
              <a:rPr lang="en-US" altLang="zh-CN" sz="1800" b="0" u="sng">
                <a:solidFill>
                  <a:schemeClr val="tx1"/>
                </a:solidFill>
                <a:latin typeface="宋体" pitchFamily="2" charset="-122"/>
                <a:ea typeface="宋体" pitchFamily="2" charset="-122"/>
              </a:rPr>
              <a:t>36</a:t>
            </a:r>
            <a:r>
              <a:rPr lang="en-US" altLang="zh-CN" sz="1800" b="0">
                <a:solidFill>
                  <a:schemeClr val="tx1"/>
                </a:solidFill>
                <a:latin typeface="宋体" pitchFamily="2" charset="-122"/>
                <a:ea typeface="宋体" pitchFamily="2" charset="-122"/>
              </a:rPr>
              <a:t> </a:t>
            </a:r>
            <a:r>
              <a:rPr lang="en-US" altLang="zh-CN" sz="1800" b="0" u="sng">
                <a:solidFill>
                  <a:schemeClr val="tx1"/>
                </a:solidFill>
                <a:latin typeface="宋体" pitchFamily="2" charset="-122"/>
                <a:ea typeface="宋体" pitchFamily="2" charset="-122"/>
              </a:rPr>
              <a:t>36</a:t>
            </a:r>
            <a:r>
              <a:rPr lang="en-US" altLang="zh-CN" sz="1800" b="0">
                <a:solidFill>
                  <a:schemeClr val="tx1"/>
                </a:solidFill>
                <a:latin typeface="宋体" pitchFamily="2" charset="-122"/>
                <a:ea typeface="宋体" pitchFamily="2" charset="-122"/>
              </a:rPr>
              <a:t> </a:t>
            </a:r>
            <a:r>
              <a:rPr lang="en-US" altLang="zh-CN" sz="1800" b="0" u="sng">
                <a:solidFill>
                  <a:schemeClr val="tx1"/>
                </a:solidFill>
                <a:latin typeface="宋体" pitchFamily="2" charset="-122"/>
                <a:ea typeface="宋体" pitchFamily="2" charset="-122"/>
              </a:rPr>
              <a:t>89</a:t>
            </a:r>
            <a:r>
              <a:rPr lang="en-US" altLang="zh-CN" sz="1800" b="0">
                <a:solidFill>
                  <a:schemeClr val="tx1"/>
                </a:solidFill>
                <a:latin typeface="宋体" pitchFamily="2" charset="-122"/>
                <a:ea typeface="宋体" pitchFamily="2" charset="-122"/>
              </a:rPr>
              <a:t> #aaB         #       r</a:t>
            </a:r>
            <a:r>
              <a:rPr lang="en-US" altLang="zh-CN" sz="1800" b="0" baseline="-25000">
                <a:solidFill>
                  <a:schemeClr val="tx1"/>
                </a:solidFill>
                <a:latin typeface="宋体" pitchFamily="2" charset="-122"/>
                <a:ea typeface="宋体" pitchFamily="2" charset="-122"/>
              </a:rPr>
              <a:t>2             </a:t>
            </a:r>
            <a:r>
              <a:rPr lang="en-US" altLang="zh-CN" sz="1800" b="0">
                <a:solidFill>
                  <a:schemeClr val="tx1"/>
                </a:solidFill>
                <a:latin typeface="宋体" pitchFamily="2" charset="-122"/>
                <a:ea typeface="宋体" pitchFamily="2" charset="-122"/>
              </a:rPr>
              <a:t>GOTO[36,B]=89</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6   0</a:t>
            </a:r>
            <a:r>
              <a:rPr lang="en-US" altLang="zh-CN" sz="1800" b="0" u="sng">
                <a:solidFill>
                  <a:schemeClr val="tx1"/>
                </a:solidFill>
                <a:latin typeface="宋体" pitchFamily="2" charset="-122"/>
                <a:ea typeface="宋体" pitchFamily="2" charset="-122"/>
              </a:rPr>
              <a:t>36</a:t>
            </a:r>
            <a:r>
              <a:rPr lang="en-US" altLang="zh-CN" sz="1800" b="0">
                <a:solidFill>
                  <a:schemeClr val="tx1"/>
                </a:solidFill>
                <a:latin typeface="宋体" pitchFamily="2" charset="-122"/>
                <a:ea typeface="宋体" pitchFamily="2" charset="-122"/>
              </a:rPr>
              <a:t> </a:t>
            </a:r>
            <a:r>
              <a:rPr lang="en-US" altLang="zh-CN" sz="1800" b="0" u="sng">
                <a:solidFill>
                  <a:schemeClr val="tx1"/>
                </a:solidFill>
                <a:latin typeface="宋体" pitchFamily="2" charset="-122"/>
                <a:ea typeface="宋体" pitchFamily="2" charset="-122"/>
              </a:rPr>
              <a:t>89</a:t>
            </a:r>
            <a:r>
              <a:rPr lang="en-US" altLang="zh-CN" sz="1800" b="0">
                <a:solidFill>
                  <a:schemeClr val="tx1"/>
                </a:solidFill>
                <a:latin typeface="宋体" pitchFamily="2" charset="-122"/>
                <a:ea typeface="宋体" pitchFamily="2" charset="-122"/>
              </a:rPr>
              <a:t>    #aB          #       r</a:t>
            </a:r>
            <a:r>
              <a:rPr lang="en-US" altLang="zh-CN" sz="1800" b="0" baseline="-25000">
                <a:solidFill>
                  <a:schemeClr val="tx1"/>
                </a:solidFill>
                <a:latin typeface="宋体" pitchFamily="2" charset="-122"/>
                <a:ea typeface="宋体" pitchFamily="2" charset="-122"/>
              </a:rPr>
              <a:t>2             </a:t>
            </a:r>
            <a:r>
              <a:rPr lang="en-US" altLang="zh-CN" sz="1800" b="0">
                <a:solidFill>
                  <a:schemeClr val="tx1"/>
                </a:solidFill>
                <a:latin typeface="宋体" pitchFamily="2" charset="-122"/>
                <a:ea typeface="宋体" pitchFamily="2" charset="-122"/>
              </a:rPr>
              <a:t>GOTO[0, B]=2</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7   02        #B           #      </a:t>
            </a:r>
            <a:r>
              <a:rPr lang="zh-CN" altLang="en-US" sz="1800" b="0">
                <a:solidFill>
                  <a:schemeClr val="tx1"/>
                </a:solidFill>
                <a:latin typeface="宋体" pitchFamily="2" charset="-122"/>
                <a:ea typeface="宋体" pitchFamily="2" charset="-122"/>
              </a:rPr>
              <a:t>报错</a:t>
            </a:r>
          </a:p>
        </p:txBody>
      </p:sp>
      <p:sp>
        <p:nvSpPr>
          <p:cNvPr id="769028" name="Line 4"/>
          <p:cNvSpPr>
            <a:spLocks noChangeShapeType="1"/>
          </p:cNvSpPr>
          <p:nvPr/>
        </p:nvSpPr>
        <p:spPr bwMode="auto">
          <a:xfrm>
            <a:off x="1143000" y="1219200"/>
            <a:ext cx="0" cy="3059113"/>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69029" name="Line 5"/>
          <p:cNvSpPr>
            <a:spLocks noChangeShapeType="1"/>
          </p:cNvSpPr>
          <p:nvPr/>
        </p:nvSpPr>
        <p:spPr bwMode="auto">
          <a:xfrm>
            <a:off x="2286000" y="1219200"/>
            <a:ext cx="0" cy="3059113"/>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69030" name="Line 6"/>
          <p:cNvSpPr>
            <a:spLocks noChangeShapeType="1"/>
          </p:cNvSpPr>
          <p:nvPr/>
        </p:nvSpPr>
        <p:spPr bwMode="auto">
          <a:xfrm>
            <a:off x="3276600" y="1219200"/>
            <a:ext cx="0" cy="3059113"/>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69031" name="Line 7"/>
          <p:cNvSpPr>
            <a:spLocks noChangeShapeType="1"/>
          </p:cNvSpPr>
          <p:nvPr/>
        </p:nvSpPr>
        <p:spPr bwMode="auto">
          <a:xfrm>
            <a:off x="4267200" y="1219200"/>
            <a:ext cx="0" cy="3059113"/>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69032" name="Line 8"/>
          <p:cNvSpPr>
            <a:spLocks noChangeShapeType="1"/>
          </p:cNvSpPr>
          <p:nvPr/>
        </p:nvSpPr>
        <p:spPr bwMode="auto">
          <a:xfrm>
            <a:off x="5715000" y="1219200"/>
            <a:ext cx="0" cy="3059113"/>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grpSp>
        <p:nvGrpSpPr>
          <p:cNvPr id="2" name="Group 12"/>
          <p:cNvGrpSpPr>
            <a:grpSpLocks/>
          </p:cNvGrpSpPr>
          <p:nvPr/>
        </p:nvGrpSpPr>
        <p:grpSpPr bwMode="auto">
          <a:xfrm>
            <a:off x="8229600" y="152400"/>
            <a:ext cx="717550" cy="881063"/>
            <a:chOff x="2272" y="2026"/>
            <a:chExt cx="740" cy="987"/>
          </a:xfrm>
        </p:grpSpPr>
        <p:pic>
          <p:nvPicPr>
            <p:cNvPr id="117771" name="Picture 13"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72" name="Picture 14"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3" name="Group 3"/>
          <p:cNvGraphicFramePr>
            <a:graphicFrameLocks noGrp="1"/>
          </p:cNvGraphicFramePr>
          <p:nvPr>
            <p:extLst>
              <p:ext uri="{D42A27DB-BD31-4B8C-83A1-F6EECF244321}">
                <p14:modId xmlns:p14="http://schemas.microsoft.com/office/powerpoint/2010/main" val="4064044038"/>
              </p:ext>
            </p:extLst>
          </p:nvPr>
        </p:nvGraphicFramePr>
        <p:xfrm>
          <a:off x="5791200" y="3707377"/>
          <a:ext cx="3393142" cy="3150623"/>
        </p:xfrm>
        <a:graphic>
          <a:graphicData uri="http://schemas.openxmlformats.org/drawingml/2006/table">
            <a:tbl>
              <a:tblPr/>
              <a:tblGrid>
                <a:gridCol w="565213">
                  <a:extLst>
                    <a:ext uri="{9D8B030D-6E8A-4147-A177-3AD203B41FA5}">
                      <a16:colId xmlns="" xmlns:a16="http://schemas.microsoft.com/office/drawing/2014/main" val="20000"/>
                    </a:ext>
                  </a:extLst>
                </a:gridCol>
                <a:gridCol w="566145">
                  <a:extLst>
                    <a:ext uri="{9D8B030D-6E8A-4147-A177-3AD203B41FA5}">
                      <a16:colId xmlns="" xmlns:a16="http://schemas.microsoft.com/office/drawing/2014/main" val="20001"/>
                    </a:ext>
                  </a:extLst>
                </a:gridCol>
                <a:gridCol w="565213">
                  <a:extLst>
                    <a:ext uri="{9D8B030D-6E8A-4147-A177-3AD203B41FA5}">
                      <a16:colId xmlns="" xmlns:a16="http://schemas.microsoft.com/office/drawing/2014/main" val="20002"/>
                    </a:ext>
                  </a:extLst>
                </a:gridCol>
                <a:gridCol w="565213">
                  <a:extLst>
                    <a:ext uri="{9D8B030D-6E8A-4147-A177-3AD203B41FA5}">
                      <a16:colId xmlns="" xmlns:a16="http://schemas.microsoft.com/office/drawing/2014/main" val="20003"/>
                    </a:ext>
                  </a:extLst>
                </a:gridCol>
                <a:gridCol w="566145">
                  <a:extLst>
                    <a:ext uri="{9D8B030D-6E8A-4147-A177-3AD203B41FA5}">
                      <a16:colId xmlns="" xmlns:a16="http://schemas.microsoft.com/office/drawing/2014/main" val="20004"/>
                    </a:ext>
                  </a:extLst>
                </a:gridCol>
                <a:gridCol w="565213">
                  <a:extLst>
                    <a:ext uri="{9D8B030D-6E8A-4147-A177-3AD203B41FA5}">
                      <a16:colId xmlns="" xmlns:a16="http://schemas.microsoft.com/office/drawing/2014/main" val="20005"/>
                    </a:ext>
                  </a:extLst>
                </a:gridCol>
              </a:tblGrid>
              <a:tr h="258449">
                <a:tc row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chemeClr val="tx1"/>
                          </a:solidFill>
                          <a:effectLst/>
                          <a:latin typeface="Arial" charset="0"/>
                          <a:ea typeface="宋体" pitchFamily="2" charset="-122"/>
                        </a:rPr>
                        <a:t>状态</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ACTION</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GOTO</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hMerge="1">
                  <a:txBody>
                    <a:bodyPr/>
                    <a:lstStyle/>
                    <a:p>
                      <a:endParaRPr lang="zh-CN" altLang="en-US"/>
                    </a:p>
                  </a:txBody>
                  <a:tcPr/>
                </a:tc>
                <a:extLst>
                  <a:ext uri="{0D108BD9-81ED-4DB2-BD59-A6C34878D82A}">
                    <a16:rowId xmlns="" xmlns:a16="http://schemas.microsoft.com/office/drawing/2014/main" val="10000"/>
                  </a:ext>
                </a:extLst>
              </a:tr>
              <a:tr h="25844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a</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b</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S</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B</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25844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dirty="0" smtClean="0">
                          <a:ln>
                            <a:noFill/>
                          </a:ln>
                          <a:solidFill>
                            <a:schemeClr val="tx1"/>
                          </a:solidFill>
                          <a:effectLst/>
                          <a:latin typeface="宋体" pitchFamily="2" charset="-122"/>
                          <a:ea typeface="宋体" pitchFamily="2" charset="-122"/>
                        </a:rPr>
                        <a:t>36</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dirty="0" smtClean="0">
                          <a:ln>
                            <a:noFill/>
                          </a:ln>
                          <a:solidFill>
                            <a:schemeClr val="tx1"/>
                          </a:solidFill>
                          <a:effectLst/>
                          <a:latin typeface="宋体" pitchFamily="2" charset="-122"/>
                          <a:ea typeface="宋体" pitchFamily="2" charset="-122"/>
                        </a:rPr>
                        <a:t>47</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45115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acc</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25844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36</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dirty="0" smtClean="0">
                          <a:ln>
                            <a:noFill/>
                          </a:ln>
                          <a:solidFill>
                            <a:schemeClr val="tx1"/>
                          </a:solidFill>
                          <a:effectLst/>
                          <a:latin typeface="宋体" pitchFamily="2" charset="-122"/>
                          <a:ea typeface="宋体" pitchFamily="2" charset="-122"/>
                        </a:rPr>
                        <a:t>47</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r h="25844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36</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36</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S</a:t>
                      </a:r>
                      <a:r>
                        <a:rPr kumimoji="0" lang="en-US" altLang="zh-CN" sz="1600" b="1" i="0" u="none" strike="noStrike" cap="none" normalizeH="0" baseline="-25000" dirty="0" smtClean="0">
                          <a:ln>
                            <a:noFill/>
                          </a:ln>
                          <a:solidFill>
                            <a:schemeClr val="tx1"/>
                          </a:solidFill>
                          <a:effectLst/>
                          <a:latin typeface="宋体" pitchFamily="2" charset="-122"/>
                          <a:ea typeface="宋体" pitchFamily="2" charset="-122"/>
                        </a:rPr>
                        <a:t>47</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89</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5"/>
                  </a:ext>
                </a:extLst>
              </a:tr>
              <a:tr h="25844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47</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3</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r</a:t>
                      </a:r>
                      <a:r>
                        <a:rPr kumimoji="0" lang="en-US" altLang="zh-CN" sz="1600" b="1" i="0" u="none" strike="noStrike" cap="none" normalizeH="0" baseline="-25000" dirty="0" smtClean="0">
                          <a:ln>
                            <a:noFill/>
                          </a:ln>
                          <a:solidFill>
                            <a:schemeClr val="tx1"/>
                          </a:solidFill>
                          <a:effectLst/>
                          <a:latin typeface="宋体" pitchFamily="2" charset="-122"/>
                          <a:ea typeface="宋体" pitchFamily="2" charset="-122"/>
                        </a:rPr>
                        <a:t>3</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r</a:t>
                      </a:r>
                      <a:r>
                        <a:rPr kumimoji="0" lang="en-US" altLang="zh-CN" sz="1600" b="1" i="0" u="none" strike="noStrike" cap="none" normalizeH="0" baseline="-25000" dirty="0" smtClean="0">
                          <a:ln>
                            <a:noFill/>
                          </a:ln>
                          <a:solidFill>
                            <a:schemeClr val="tx1"/>
                          </a:solidFill>
                          <a:effectLst/>
                          <a:latin typeface="宋体" pitchFamily="2" charset="-122"/>
                          <a:ea typeface="宋体" pitchFamily="2" charset="-122"/>
                        </a:rPr>
                        <a:t>3</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6"/>
                  </a:ext>
                </a:extLst>
              </a:tr>
              <a:tr h="25844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宋体" pitchFamily="2" charset="-122"/>
                          <a:ea typeface="宋体" pitchFamily="2" charset="-122"/>
                        </a:rPr>
                        <a:t>r</a:t>
                      </a:r>
                      <a:r>
                        <a:rPr kumimoji="0" lang="en-US" altLang="zh-CN" sz="1600" b="1" i="0" u="none" strike="noStrike" cap="none" normalizeH="0" baseline="-25000" dirty="0" smtClean="0">
                          <a:ln>
                            <a:noFill/>
                          </a:ln>
                          <a:solidFill>
                            <a:schemeClr val="tx1"/>
                          </a:solidFill>
                          <a:effectLst/>
                          <a:latin typeface="宋体" pitchFamily="2" charset="-122"/>
                          <a:ea typeface="宋体" pitchFamily="2" charset="-122"/>
                        </a:rPr>
                        <a:t>1</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7"/>
                  </a:ext>
                </a:extLst>
              </a:tr>
              <a:tr h="25844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89</a:t>
                      </a:r>
                    </a:p>
                  </a:txBody>
                  <a:tcPr marL="90000" marR="90000" marT="46797" marB="46797"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2</a:t>
                      </a: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宋体" pitchFamily="2" charset="-122"/>
                          <a:ea typeface="宋体" pitchFamily="2" charset="-122"/>
                        </a:rPr>
                        <a:t>r</a:t>
                      </a:r>
                      <a:r>
                        <a:rPr kumimoji="0" lang="en-US" altLang="zh-CN" sz="1600" b="1" i="0" u="none" strike="noStrike" cap="none" normalizeH="0" baseline="-25000" smtClean="0">
                          <a:ln>
                            <a:noFill/>
                          </a:ln>
                          <a:solidFill>
                            <a:schemeClr val="tx1"/>
                          </a:solidFill>
                          <a:effectLst/>
                          <a:latin typeface="宋体" pitchFamily="2" charset="-122"/>
                          <a:ea typeface="宋体" pitchFamily="2" charset="-122"/>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0" i="0" u="none" strike="noStrike" cap="none" normalizeH="0" baseline="0" dirty="0" smtClean="0">
                        <a:ln>
                          <a:noFill/>
                        </a:ln>
                        <a:solidFill>
                          <a:schemeClr val="tx1"/>
                        </a:solidFill>
                        <a:effectLst/>
                        <a:latin typeface="Arial" charset="0"/>
                        <a:ea typeface="宋体" pitchFamily="2" charset="-122"/>
                      </a:endParaRPr>
                    </a:p>
                  </a:txBody>
                  <a:tcPr marL="90000" marR="90000" marT="46797" marB="46797"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C763D11-0CF6-4F2E-A22D-173670CCC62B}" type="slidenum">
              <a:rPr lang="en-US" altLang="zh-CN"/>
              <a:pPr>
                <a:defRPr/>
              </a:pPr>
              <a:t>119</a:t>
            </a:fld>
            <a:endParaRPr lang="en-US" altLang="zh-CN"/>
          </a:p>
        </p:txBody>
      </p:sp>
      <p:sp>
        <p:nvSpPr>
          <p:cNvPr id="118787" name="Rectangle 2"/>
          <p:cNvSpPr>
            <a:spLocks noGrp="1" noChangeArrowheads="1"/>
          </p:cNvSpPr>
          <p:nvPr>
            <p:ph type="body" idx="1"/>
          </p:nvPr>
        </p:nvSpPr>
        <p:spPr>
          <a:xfrm>
            <a:off x="228600" y="2438400"/>
            <a:ext cx="8686800" cy="3097213"/>
          </a:xfrm>
        </p:spPr>
        <p:txBody>
          <a:bodyPr/>
          <a:lstStyle/>
          <a:p>
            <a:pPr algn="just" eaLnBrk="1" hangingPunct="1">
              <a:lnSpc>
                <a:spcPct val="90000"/>
              </a:lnSpc>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以上我们介绍了一种简单的构造</a:t>
            </a:r>
            <a:r>
              <a:rPr lang="en-US" altLang="zh-CN" sz="1800" b="1" smtClean="0">
                <a:latin typeface="Times New Roman" pitchFamily="18" charset="0"/>
              </a:rPr>
              <a:t>LALR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）分析表方法，即首先构造完整的</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）项目集族，然后依据它再构造</a:t>
            </a:r>
            <a:r>
              <a:rPr lang="en-US" altLang="zh-CN" sz="1800" b="1" smtClean="0">
                <a:latin typeface="Times New Roman" pitchFamily="18" charset="0"/>
              </a:rPr>
              <a:t>LALR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）分析表 。</a:t>
            </a:r>
          </a:p>
          <a:p>
            <a:pPr algn="just" eaLnBrk="1" hangingPunct="1">
              <a:lnSpc>
                <a:spcPct val="90000"/>
              </a:lnSpc>
              <a:buFont typeface="Wingdings" pitchFamily="2" charset="2"/>
              <a:buNone/>
            </a:pPr>
            <a:endParaRPr lang="zh-CN" altLang="en-US" sz="1800" b="1" smtClean="0">
              <a:latin typeface="Times New Roman" pitchFamily="18" charset="0"/>
            </a:endParaRPr>
          </a:p>
          <a:p>
            <a:pPr algn="just" eaLnBrk="1" hangingPunct="1">
              <a:lnSpc>
                <a:spcPct val="90000"/>
              </a:lnSpc>
              <a:buFont typeface="Wingdings" pitchFamily="2" charset="2"/>
              <a:buNone/>
            </a:pPr>
            <a:r>
              <a:rPr lang="zh-CN" altLang="en-US" sz="1800" b="1" smtClean="0">
                <a:latin typeface="Times New Roman" pitchFamily="18" charset="0"/>
              </a:rPr>
              <a:t>   值得一提的是，</a:t>
            </a:r>
            <a:r>
              <a:rPr lang="zh-CN" altLang="en-US" sz="1800" b="1" smtClean="0">
                <a:latin typeface="Times New Roman" pitchFamily="18" charset="0"/>
                <a:cs typeface="Courier New" pitchFamily="49" charset="0"/>
              </a:rPr>
              <a:t>不管文法是</a:t>
            </a:r>
            <a:r>
              <a:rPr lang="en-US" altLang="zh-CN" sz="1800" b="1" smtClean="0">
                <a:latin typeface="Times New Roman" pitchFamily="18" charset="0"/>
                <a:cs typeface="Courier New" pitchFamily="49" charset="0"/>
              </a:rPr>
              <a:t>LR</a:t>
            </a:r>
            <a:r>
              <a:rPr lang="zh-CN" altLang="en-US" sz="1800" b="1" smtClean="0">
                <a:latin typeface="Times New Roman" pitchFamily="18" charset="0"/>
              </a:rPr>
              <a:t>（</a:t>
            </a:r>
            <a:r>
              <a:rPr lang="en-US" altLang="zh-CN" sz="1800" b="1" smtClean="0">
                <a:latin typeface="Times New Roman" pitchFamily="18" charset="0"/>
              </a:rPr>
              <a:t>0</a:t>
            </a:r>
            <a:r>
              <a:rPr lang="zh-CN" altLang="en-US" sz="1800" b="1" smtClean="0">
                <a:latin typeface="Times New Roman" pitchFamily="18" charset="0"/>
              </a:rPr>
              <a:t>）</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SLR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LALR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a:t>
            </a:r>
            <a:r>
              <a:rPr lang="zh-CN" altLang="en-US" sz="1800" b="1" smtClean="0">
                <a:latin typeface="Times New Roman" pitchFamily="18" charset="0"/>
                <a:cs typeface="Courier New" pitchFamily="49" charset="0"/>
              </a:rPr>
              <a:t>，还是</a:t>
            </a:r>
            <a:r>
              <a:rPr lang="en-US" altLang="zh-CN" sz="1800" b="1" smtClean="0">
                <a:latin typeface="Times New Roman" pitchFamily="18" charset="0"/>
                <a:cs typeface="Courier New" pitchFamily="49"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a:t>
            </a:r>
            <a:r>
              <a:rPr lang="zh-CN" altLang="en-US" sz="1800" b="1" smtClean="0">
                <a:latin typeface="Times New Roman" pitchFamily="18" charset="0"/>
                <a:cs typeface="Courier New" pitchFamily="49" charset="0"/>
              </a:rPr>
              <a:t>，它们语法分析算法基本上都是相同的，不同之处仅在于分析表的构造一个比一个复杂，</a:t>
            </a:r>
            <a:r>
              <a:rPr lang="zh-CN" altLang="en-US" sz="1800" b="1" smtClean="0">
                <a:latin typeface="Times New Roman" pitchFamily="18" charset="0"/>
              </a:rPr>
              <a:t>但适用的文法一个比一个更广泛。</a:t>
            </a:r>
          </a:p>
          <a:p>
            <a:pPr algn="just" eaLnBrk="1" hangingPunct="1">
              <a:lnSpc>
                <a:spcPct val="90000"/>
              </a:lnSpc>
              <a:buFont typeface="Wingdings" pitchFamily="2" charset="2"/>
              <a:buNone/>
            </a:pPr>
            <a:endParaRPr lang="zh-CN" altLang="en-US" sz="1800" b="1" smtClean="0">
              <a:latin typeface="Times New Roman" pitchFamily="18" charset="0"/>
            </a:endParaRPr>
          </a:p>
          <a:p>
            <a:pPr algn="just" eaLnBrk="1" hangingPunct="1">
              <a:lnSpc>
                <a:spcPct val="90000"/>
              </a:lnSpc>
              <a:buFont typeface="Wingdings" pitchFamily="2" charset="2"/>
              <a:buNone/>
            </a:pPr>
            <a:r>
              <a:rPr lang="zh-CN" altLang="en-US" sz="1800" b="1" smtClean="0">
                <a:latin typeface="Times New Roman" pitchFamily="18" charset="0"/>
              </a:rPr>
              <a:t>   究竟如何判断某文法是</a:t>
            </a:r>
            <a:r>
              <a:rPr lang="en-US" altLang="zh-CN" sz="1800" b="1" smtClean="0">
                <a:latin typeface="Times New Roman" pitchFamily="18" charset="0"/>
                <a:cs typeface="Courier New" pitchFamily="49" charset="0"/>
              </a:rPr>
              <a:t>LR</a:t>
            </a:r>
            <a:r>
              <a:rPr lang="zh-CN" altLang="en-US" sz="1800" b="1" smtClean="0">
                <a:latin typeface="Times New Roman" pitchFamily="18" charset="0"/>
              </a:rPr>
              <a:t>（</a:t>
            </a:r>
            <a:r>
              <a:rPr lang="en-US" altLang="zh-CN" sz="1800" b="1" smtClean="0">
                <a:latin typeface="Times New Roman" pitchFamily="18" charset="0"/>
              </a:rPr>
              <a:t>0</a:t>
            </a:r>
            <a:r>
              <a:rPr lang="zh-CN" altLang="en-US" sz="1800" b="1" smtClean="0">
                <a:latin typeface="Times New Roman" pitchFamily="18" charset="0"/>
              </a:rPr>
              <a:t>）</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SLR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LALR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a:t>
            </a:r>
            <a:r>
              <a:rPr lang="zh-CN" altLang="en-US" sz="1800" b="1" smtClean="0">
                <a:latin typeface="Times New Roman" pitchFamily="18" charset="0"/>
                <a:cs typeface="Courier New" pitchFamily="49" charset="0"/>
              </a:rPr>
              <a:t>，还是</a:t>
            </a:r>
            <a:r>
              <a:rPr lang="en-US" altLang="zh-CN" sz="1800" b="1" smtClean="0">
                <a:latin typeface="Times New Roman" pitchFamily="18" charset="0"/>
                <a:cs typeface="Courier New" pitchFamily="49"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）呢？</a:t>
            </a:r>
          </a:p>
        </p:txBody>
      </p:sp>
      <p:grpSp>
        <p:nvGrpSpPr>
          <p:cNvPr id="2" name="Group 3"/>
          <p:cNvGrpSpPr>
            <a:grpSpLocks/>
          </p:cNvGrpSpPr>
          <p:nvPr/>
        </p:nvGrpSpPr>
        <p:grpSpPr bwMode="auto">
          <a:xfrm>
            <a:off x="8229600" y="152400"/>
            <a:ext cx="717550" cy="881063"/>
            <a:chOff x="2272" y="2026"/>
            <a:chExt cx="740" cy="987"/>
          </a:xfrm>
        </p:grpSpPr>
        <p:pic>
          <p:nvPicPr>
            <p:cNvPr id="118792" name="Picture 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3" name="Picture 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0054"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0055" name="AutoShape 7"/>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342900" indent="-342900">
              <a:spcAft>
                <a:spcPct val="0"/>
              </a:spcAft>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6. LALR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 </a:t>
            </a:r>
          </a:p>
        </p:txBody>
      </p:sp>
      <p:sp>
        <p:nvSpPr>
          <p:cNvPr id="118791" name="Rectangle 8"/>
          <p:cNvSpPr>
            <a:spLocks noChangeArrowheads="1"/>
          </p:cNvSpPr>
          <p:nvPr/>
        </p:nvSpPr>
        <p:spPr bwMode="auto">
          <a:xfrm>
            <a:off x="34925" y="115888"/>
            <a:ext cx="9109075"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endParaRPr lang="zh-CN" altLang="en-US" sz="1400" b="0">
              <a:solidFill>
                <a:schemeClr val="tx1"/>
              </a:solidFill>
              <a:latin typeface="宋体" pitchFamily="2" charset="-122"/>
              <a:ea typeface="宋体" pitchFamily="2" charset="-122"/>
            </a:endParaRPr>
          </a:p>
          <a:p>
            <a:pPr marL="342900" indent="-342900" algn="l" eaLnBrk="1" hangingPunct="1">
              <a:spcBef>
                <a:spcPct val="20000"/>
              </a:spcBef>
              <a:spcAft>
                <a:spcPct val="0"/>
              </a:spcAft>
              <a:buFont typeface="Wingdings" pitchFamily="2" charset="2"/>
              <a:buNone/>
            </a:pPr>
            <a:endParaRPr lang="en-US" altLang="zh-CN" sz="1400" b="0">
              <a:solidFill>
                <a:schemeClr val="tx1"/>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5"/>
          <p:cNvSpPr>
            <a:spLocks noGrp="1"/>
          </p:cNvSpPr>
          <p:nvPr>
            <p:ph type="sldNum" sz="quarter" idx="12"/>
          </p:nvPr>
        </p:nvSpPr>
        <p:spPr/>
        <p:txBody>
          <a:bodyPr/>
          <a:lstStyle/>
          <a:p>
            <a:pPr>
              <a:defRPr/>
            </a:pPr>
            <a:fld id="{DDFE0CF0-BD52-4F15-A54A-D7B0A439C12B}" type="slidenum">
              <a:rPr lang="en-US" altLang="zh-CN"/>
              <a:pPr>
                <a:defRPr/>
              </a:pPr>
              <a:t>12</a:t>
            </a:fld>
            <a:endParaRPr lang="en-US" altLang="zh-CN"/>
          </a:p>
        </p:txBody>
      </p:sp>
      <p:sp>
        <p:nvSpPr>
          <p:cNvPr id="665602" name="Text Box 2"/>
          <p:cNvSpPr txBox="1">
            <a:spLocks noChangeArrowheads="1"/>
          </p:cNvSpPr>
          <p:nvPr/>
        </p:nvSpPr>
        <p:spPr bwMode="auto">
          <a:xfrm>
            <a:off x="304800" y="228600"/>
            <a:ext cx="8458200" cy="701675"/>
          </a:xfrm>
          <a:prstGeom prst="rect">
            <a:avLst/>
          </a:prstGeom>
          <a:noFill/>
          <a:ln w="9525">
            <a:noFill/>
            <a:miter lim="800000"/>
            <a:headEnd/>
            <a:tailEnd/>
          </a:ln>
          <a:effectLst/>
        </p:spPr>
        <p:txBody>
          <a:bodyPr>
            <a:spAutoFit/>
          </a:bodyPr>
          <a:lstStyle/>
          <a:p>
            <a:pPr eaLnBrk="1" hangingPunct="1">
              <a:spcBef>
                <a:spcPct val="20000"/>
              </a:spcBef>
              <a:spcAft>
                <a:spcPct val="0"/>
              </a:spcAft>
              <a:buClr>
                <a:schemeClr val="folHlink"/>
              </a:buClr>
              <a:buSzPct val="60000"/>
              <a:buFont typeface="Wingdings" pitchFamily="2" charset="2"/>
              <a:buNone/>
              <a:defRPr/>
            </a:pPr>
            <a:r>
              <a:rPr lang="en-US" altLang="zh-CN" sz="4000" b="0">
                <a:solidFill>
                  <a:schemeClr val="tx1"/>
                </a:solidFill>
                <a:latin typeface="Times New Roman" pitchFamily="18" charset="0"/>
                <a:cs typeface="+mn-cs"/>
              </a:rPr>
              <a:t>§4.3 </a:t>
            </a:r>
            <a:r>
              <a:rPr lang="zh-CN" altLang="en-US" sz="4000" b="0">
                <a:solidFill>
                  <a:schemeClr val="tx1"/>
                </a:solidFill>
                <a:latin typeface="Times New Roman" pitchFamily="18" charset="0"/>
                <a:cs typeface="+mn-cs"/>
              </a:rPr>
              <a:t>自底向上语法分析</a:t>
            </a:r>
            <a:endParaRPr kumimoji="1" lang="zh-CN" altLang="en-US" sz="1800" b="0">
              <a:solidFill>
                <a:srgbClr val="FF0066"/>
              </a:solidFill>
              <a:effectLst>
                <a:outerShdw blurRad="38100" dist="38100" dir="2700000" algn="tl">
                  <a:srgbClr val="000000"/>
                </a:outerShdw>
              </a:effectLst>
              <a:latin typeface="宋体" pitchFamily="2" charset="-122"/>
              <a:ea typeface="宋体" pitchFamily="2" charset="-122"/>
              <a:cs typeface="+mn-cs"/>
            </a:endParaRPr>
          </a:p>
        </p:txBody>
      </p:sp>
      <p:sp>
        <p:nvSpPr>
          <p:cNvPr id="665603" name="Rectangle 3"/>
          <p:cNvSpPr>
            <a:spLocks noChangeArrowheads="1"/>
          </p:cNvSpPr>
          <p:nvPr/>
        </p:nvSpPr>
        <p:spPr bwMode="auto">
          <a:xfrm>
            <a:off x="1547813" y="4508500"/>
            <a:ext cx="649287" cy="1587500"/>
          </a:xfrm>
          <a:prstGeom prst="rect">
            <a:avLst/>
          </a:prstGeom>
          <a:solidFill>
            <a:srgbClr val="0066FF"/>
          </a:solidFill>
          <a:ln w="28575" algn="ctr">
            <a:solidFill>
              <a:schemeClr val="tx1"/>
            </a:solidFill>
            <a:miter lim="800000"/>
            <a:headEnd/>
            <a:tailEnd/>
          </a:ln>
          <a:effectLst/>
        </p:spPr>
        <p:txBody>
          <a:bodyPr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m</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p>
        </p:txBody>
      </p:sp>
      <p:sp>
        <p:nvSpPr>
          <p:cNvPr id="665604" name="Line 4"/>
          <p:cNvSpPr>
            <a:spLocks noChangeShapeType="1"/>
          </p:cNvSpPr>
          <p:nvPr/>
        </p:nvSpPr>
        <p:spPr bwMode="auto">
          <a:xfrm flipV="1">
            <a:off x="1547813" y="4076700"/>
            <a:ext cx="0" cy="576263"/>
          </a:xfrm>
          <a:prstGeom prst="line">
            <a:avLst/>
          </a:prstGeom>
          <a:noFill/>
          <a:ln w="28575">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65605" name="Line 5"/>
          <p:cNvSpPr>
            <a:spLocks noChangeShapeType="1"/>
          </p:cNvSpPr>
          <p:nvPr/>
        </p:nvSpPr>
        <p:spPr bwMode="auto">
          <a:xfrm flipV="1">
            <a:off x="2197100" y="4076700"/>
            <a:ext cx="0" cy="576263"/>
          </a:xfrm>
          <a:prstGeom prst="line">
            <a:avLst/>
          </a:prstGeom>
          <a:noFill/>
          <a:ln w="28575">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65606" name="Rectangle 6"/>
          <p:cNvSpPr>
            <a:spLocks noChangeArrowheads="1"/>
          </p:cNvSpPr>
          <p:nvPr/>
        </p:nvSpPr>
        <p:spPr bwMode="auto">
          <a:xfrm>
            <a:off x="2916238" y="5084763"/>
            <a:ext cx="2087562" cy="936625"/>
          </a:xfrm>
          <a:prstGeom prst="rect">
            <a:avLst/>
          </a:prstGeom>
          <a:solidFill>
            <a:srgbClr val="0066FF"/>
          </a:solidFill>
          <a:ln w="9525" algn="ctr">
            <a:solidFill>
              <a:schemeClr val="tx1"/>
            </a:solidFill>
            <a:miter lim="800000"/>
            <a:headEnd/>
            <a:tailEnd/>
          </a:ln>
          <a:effectLst>
            <a:prstShdw prst="shdw18" dist="17961" dir="13500000">
              <a:schemeClr val="tx1">
                <a:gamma/>
                <a:shade val="60000"/>
                <a:invGamma/>
              </a:schemeClr>
            </a:prstShdw>
          </a:effectLst>
        </p:spPr>
        <p:txBody>
          <a:bodyPr wrap="none" anchor="ctr"/>
          <a:lstStyle/>
          <a:p>
            <a:pPr eaLnBrk="1" hangingPunct="1">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总控程序</a:t>
            </a:r>
          </a:p>
          <a:p>
            <a:pPr eaLnBrk="1" hangingPunct="1">
              <a:spcAft>
                <a:spcPct val="0"/>
              </a:spcAft>
              <a:defRPr/>
            </a:pPr>
            <a:endPar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eaLnBrk="1" hangingPunct="1">
              <a:spcAft>
                <a:spcPct val="0"/>
              </a:spcAft>
              <a:defRPr/>
            </a:pP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endParaRPr>
          </a:p>
        </p:txBody>
      </p:sp>
      <p:sp>
        <p:nvSpPr>
          <p:cNvPr id="665607" name="Rectangle 7"/>
          <p:cNvSpPr>
            <a:spLocks noChangeArrowheads="1"/>
          </p:cNvSpPr>
          <p:nvPr/>
        </p:nvSpPr>
        <p:spPr bwMode="auto">
          <a:xfrm>
            <a:off x="3348038" y="5589588"/>
            <a:ext cx="1152525" cy="287337"/>
          </a:xfrm>
          <a:prstGeom prst="rect">
            <a:avLst/>
          </a:prstGeom>
          <a:solidFill>
            <a:srgbClr val="FF9900"/>
          </a:solidFill>
          <a:ln w="9525" algn="ctr">
            <a:noFill/>
            <a:miter lim="800000"/>
            <a:headEnd/>
            <a:tailEnd/>
          </a:ln>
          <a:effectLst>
            <a:prstShdw prst="shdw18" dist="17961" dir="13500000">
              <a:srgbClr val="FF9900">
                <a:gamma/>
                <a:shade val="60000"/>
                <a:invGamma/>
              </a:srgbClr>
            </a:prstShdw>
          </a:effectLst>
        </p:spPr>
        <p:txBody>
          <a:bodyPr wrap="none" anchor="ctr"/>
          <a:lstStyle/>
          <a:p>
            <a:pPr eaLnBrk="1" hangingPunct="1">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分析表</a:t>
            </a:r>
          </a:p>
        </p:txBody>
      </p:sp>
      <p:graphicFrame>
        <p:nvGraphicFramePr>
          <p:cNvPr id="665608" name="Group 8"/>
          <p:cNvGraphicFramePr>
            <a:graphicFrameLocks noGrp="1"/>
          </p:cNvGraphicFramePr>
          <p:nvPr/>
        </p:nvGraphicFramePr>
        <p:xfrm>
          <a:off x="2413000" y="4005263"/>
          <a:ext cx="2808288" cy="360362"/>
        </p:xfrm>
        <a:graphic>
          <a:graphicData uri="http://schemas.openxmlformats.org/drawingml/2006/table">
            <a:tbl>
              <a:tblPr/>
              <a:tblGrid>
                <a:gridCol w="561975">
                  <a:extLst>
                    <a:ext uri="{9D8B030D-6E8A-4147-A177-3AD203B41FA5}">
                      <a16:colId xmlns="" xmlns:a16="http://schemas.microsoft.com/office/drawing/2014/main" val="20000"/>
                    </a:ext>
                  </a:extLst>
                </a:gridCol>
                <a:gridCol w="561975">
                  <a:extLst>
                    <a:ext uri="{9D8B030D-6E8A-4147-A177-3AD203B41FA5}">
                      <a16:colId xmlns="" xmlns:a16="http://schemas.microsoft.com/office/drawing/2014/main" val="20001"/>
                    </a:ext>
                  </a:extLst>
                </a:gridCol>
                <a:gridCol w="560388">
                  <a:extLst>
                    <a:ext uri="{9D8B030D-6E8A-4147-A177-3AD203B41FA5}">
                      <a16:colId xmlns="" xmlns:a16="http://schemas.microsoft.com/office/drawing/2014/main" val="20002"/>
                    </a:ext>
                  </a:extLst>
                </a:gridCol>
                <a:gridCol w="561975">
                  <a:extLst>
                    <a:ext uri="{9D8B030D-6E8A-4147-A177-3AD203B41FA5}">
                      <a16:colId xmlns="" xmlns:a16="http://schemas.microsoft.com/office/drawing/2014/main" val="20003"/>
                    </a:ext>
                  </a:extLst>
                </a:gridCol>
                <a:gridCol w="561975">
                  <a:extLst>
                    <a:ext uri="{9D8B030D-6E8A-4147-A177-3AD203B41FA5}">
                      <a16:colId xmlns="" xmlns:a16="http://schemas.microsoft.com/office/drawing/2014/main" val="20004"/>
                    </a:ext>
                  </a:extLst>
                </a:gridCol>
              </a:tblGrid>
              <a:tr h="36036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a:t>
                      </a:r>
                      <a:r>
                        <a:rPr kumimoji="0" lang="en-US" altLang="zh-CN" sz="1400" b="1" i="0" u="none" strike="noStrike" cap="none" normalizeH="0" baseline="-25000" smtClean="0">
                          <a:ln>
                            <a:noFill/>
                          </a:ln>
                          <a:solidFill>
                            <a:schemeClr val="tx1"/>
                          </a:solidFill>
                          <a:effectLst/>
                          <a:latin typeface="Arial" charset="0"/>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a:t>
                      </a:r>
                      <a:r>
                        <a:rPr kumimoji="0" lang="en-US" altLang="zh-CN" sz="1400" b="1" i="0" u="none" strike="noStrike" cap="none" normalizeH="0" baseline="-25000" smtClean="0">
                          <a:ln>
                            <a:noFill/>
                          </a:ln>
                          <a:solidFill>
                            <a:schemeClr val="tx1"/>
                          </a:solidFill>
                          <a:effectLst/>
                          <a:latin typeface="Arial" charset="0"/>
                          <a:ea typeface="宋体" pitchFamily="2" charset="-122"/>
                        </a:rPr>
                        <a:t>l</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665622" name="Rectangle 22"/>
          <p:cNvSpPr>
            <a:spLocks noChangeArrowheads="1"/>
          </p:cNvSpPr>
          <p:nvPr/>
        </p:nvSpPr>
        <p:spPr bwMode="auto">
          <a:xfrm>
            <a:off x="6227763" y="4333875"/>
            <a:ext cx="649287" cy="1831975"/>
          </a:xfrm>
          <a:prstGeom prst="rect">
            <a:avLst/>
          </a:prstGeom>
          <a:solidFill>
            <a:srgbClr val="0066FF"/>
          </a:solidFill>
          <a:ln w="28575" algn="ctr">
            <a:solidFill>
              <a:schemeClr val="tx1"/>
            </a:solidFill>
            <a:miter lim="800000"/>
            <a:headEnd/>
            <a:tailEnd/>
          </a:ln>
          <a:effectLst/>
        </p:spPr>
        <p:txBody>
          <a:bodyPr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m</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p>
        </p:txBody>
      </p:sp>
      <p:sp>
        <p:nvSpPr>
          <p:cNvPr id="665623" name="Line 23"/>
          <p:cNvSpPr>
            <a:spLocks noChangeShapeType="1"/>
          </p:cNvSpPr>
          <p:nvPr/>
        </p:nvSpPr>
        <p:spPr bwMode="auto">
          <a:xfrm flipV="1">
            <a:off x="6227763" y="4024313"/>
            <a:ext cx="0" cy="576262"/>
          </a:xfrm>
          <a:prstGeom prst="line">
            <a:avLst/>
          </a:prstGeom>
          <a:noFill/>
          <a:ln w="28575">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65624" name="Line 24"/>
          <p:cNvSpPr>
            <a:spLocks noChangeShapeType="1"/>
          </p:cNvSpPr>
          <p:nvPr/>
        </p:nvSpPr>
        <p:spPr bwMode="auto">
          <a:xfrm flipV="1">
            <a:off x="6877050" y="4024313"/>
            <a:ext cx="0" cy="576262"/>
          </a:xfrm>
          <a:prstGeom prst="line">
            <a:avLst/>
          </a:prstGeom>
          <a:noFill/>
          <a:ln w="28575">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65625" name="Rectangle 25"/>
          <p:cNvSpPr>
            <a:spLocks noChangeArrowheads="1"/>
          </p:cNvSpPr>
          <p:nvPr/>
        </p:nvSpPr>
        <p:spPr bwMode="auto">
          <a:xfrm>
            <a:off x="6877050" y="4333875"/>
            <a:ext cx="649288" cy="1831975"/>
          </a:xfrm>
          <a:prstGeom prst="rect">
            <a:avLst/>
          </a:prstGeom>
          <a:solidFill>
            <a:srgbClr val="0066FF"/>
          </a:solidFill>
          <a:ln w="28575" algn="ctr">
            <a:solidFill>
              <a:schemeClr val="tx1"/>
            </a:solidFill>
            <a:miter lim="800000"/>
            <a:headEnd/>
            <a:tailEnd/>
          </a:ln>
          <a:effectLst/>
        </p:spPr>
        <p:txBody>
          <a:bodyPr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X</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m</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X</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X</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p>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endParaRPr>
          </a:p>
        </p:txBody>
      </p:sp>
      <p:sp>
        <p:nvSpPr>
          <p:cNvPr id="665626" name="Line 26"/>
          <p:cNvSpPr>
            <a:spLocks noChangeShapeType="1"/>
          </p:cNvSpPr>
          <p:nvPr/>
        </p:nvSpPr>
        <p:spPr bwMode="auto">
          <a:xfrm flipV="1">
            <a:off x="6877050" y="4043363"/>
            <a:ext cx="0" cy="576262"/>
          </a:xfrm>
          <a:prstGeom prst="line">
            <a:avLst/>
          </a:prstGeom>
          <a:noFill/>
          <a:ln w="28575">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65627" name="Line 27"/>
          <p:cNvSpPr>
            <a:spLocks noChangeShapeType="1"/>
          </p:cNvSpPr>
          <p:nvPr/>
        </p:nvSpPr>
        <p:spPr bwMode="auto">
          <a:xfrm flipV="1">
            <a:off x="7526338" y="4024313"/>
            <a:ext cx="0" cy="576262"/>
          </a:xfrm>
          <a:prstGeom prst="line">
            <a:avLst/>
          </a:prstGeom>
          <a:noFill/>
          <a:ln w="28575">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65628" name="Line 28"/>
          <p:cNvSpPr>
            <a:spLocks noChangeShapeType="1"/>
          </p:cNvSpPr>
          <p:nvPr/>
        </p:nvSpPr>
        <p:spPr bwMode="auto">
          <a:xfrm flipH="1" flipV="1">
            <a:off x="2197100" y="4868863"/>
            <a:ext cx="719138" cy="865187"/>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65629" name="Line 29"/>
          <p:cNvSpPr>
            <a:spLocks noChangeShapeType="1"/>
          </p:cNvSpPr>
          <p:nvPr/>
        </p:nvSpPr>
        <p:spPr bwMode="auto">
          <a:xfrm flipV="1">
            <a:off x="3781425" y="4365625"/>
            <a:ext cx="0" cy="719138"/>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65630" name="Rectangle 30"/>
          <p:cNvSpPr>
            <a:spLocks noChangeArrowheads="1"/>
          </p:cNvSpPr>
          <p:nvPr/>
        </p:nvSpPr>
        <p:spPr bwMode="auto">
          <a:xfrm>
            <a:off x="1116013" y="1828800"/>
            <a:ext cx="7632700" cy="206692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l" eaLnBrk="1" hangingPunct="1">
              <a:spcBef>
                <a:spcPct val="20000"/>
              </a:spcBef>
              <a:spcAft>
                <a:spcPct val="0"/>
              </a:spcAft>
              <a:buClr>
                <a:schemeClr val="folHlink"/>
              </a:buClr>
              <a:buSzPct val="60000"/>
              <a:buFont typeface="Wingdings" pitchFamily="2" charset="2"/>
              <a:buNone/>
              <a:defRPr/>
            </a:pPr>
            <a:r>
              <a:rPr kumimoji="1"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(1)</a:t>
            </a:r>
            <a:r>
              <a:rPr kumimoji="1" lang="en-US" altLang="zh-CN" sz="2000">
                <a:solidFill>
                  <a:srgbClr val="00FFFF"/>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分析器的逻辑结构</a:t>
            </a:r>
            <a:r>
              <a:rPr kumimoji="1" lang="zh-CN" altLang="en-US" sz="1800" b="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just" eaLnBrk="1" hangingPunct="1">
              <a:spcBef>
                <a:spcPct val="20000"/>
              </a:spcBef>
              <a:spcAft>
                <a:spcPct val="0"/>
              </a:spcAft>
              <a:buClr>
                <a:schemeClr val="folHlink"/>
              </a:buClr>
              <a:buSzPct val="60000"/>
              <a:buFont typeface="Wingdings" pitchFamily="2" charset="2"/>
              <a:buNone/>
              <a:defRPr/>
            </a:pPr>
            <a:endParaRPr kumimoji="1" lang="zh-CN" altLang="en-US" sz="1800" b="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just" eaLnBrk="1" hangingPunct="1">
              <a:spcBef>
                <a:spcPct val="20000"/>
              </a:spcBef>
              <a:spcAft>
                <a:spcPct val="0"/>
              </a:spcAft>
              <a:buClr>
                <a:schemeClr val="folHlink"/>
              </a:buClr>
              <a:buSzPct val="60000"/>
              <a:buFont typeface="Wingdings" pitchFamily="2" charset="2"/>
              <a:buNone/>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在逻辑上，一个</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分析器结构如下图所示。它是由一个输入符号串，一个下推状态栈，以及一个总控程序和分析表组成。</a:t>
            </a:r>
          </a:p>
          <a:p>
            <a:pPr algn="just" eaLnBrk="1" hangingPunct="1">
              <a:spcBef>
                <a:spcPct val="20000"/>
              </a:spcBef>
              <a:spcAft>
                <a:spcPct val="0"/>
              </a:spcAft>
              <a:buClr>
                <a:schemeClr val="folHlink"/>
              </a:buClr>
              <a:buSzPct val="60000"/>
              <a:buFont typeface="Wingdings" pitchFamily="2" charset="2"/>
              <a:buNone/>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实际上在分析时读入符号是不进栈的。为使分析解释更清楚，我们另设一个符号栈（实际上只有一个状态栈用于存放状态）。</a:t>
            </a:r>
          </a:p>
        </p:txBody>
      </p:sp>
      <p:sp>
        <p:nvSpPr>
          <p:cNvPr id="665631" name="Text Box 31"/>
          <p:cNvSpPr txBox="1">
            <a:spLocks noChangeArrowheads="1"/>
          </p:cNvSpPr>
          <p:nvPr/>
        </p:nvSpPr>
        <p:spPr bwMode="auto">
          <a:xfrm>
            <a:off x="1371600" y="6248400"/>
            <a:ext cx="990600" cy="3365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zh-CN" altLang="en-US" sz="1600" b="0">
                <a:solidFill>
                  <a:schemeClr val="tx1"/>
                </a:solidFill>
                <a:effectLst>
                  <a:outerShdw blurRad="38100" dist="38100" dir="2700000" algn="tl">
                    <a:srgbClr val="000000"/>
                  </a:outerShdw>
                </a:effectLst>
                <a:latin typeface="Times New Roman" pitchFamily="18" charset="0"/>
                <a:ea typeface="宋体" pitchFamily="2" charset="-122"/>
                <a:cs typeface="+mn-cs"/>
              </a:rPr>
              <a:t>状态栈</a:t>
            </a:r>
          </a:p>
        </p:txBody>
      </p:sp>
      <p:sp>
        <p:nvSpPr>
          <p:cNvPr id="665632" name="Text Box 32"/>
          <p:cNvSpPr txBox="1">
            <a:spLocks noChangeArrowheads="1"/>
          </p:cNvSpPr>
          <p:nvPr/>
        </p:nvSpPr>
        <p:spPr bwMode="auto">
          <a:xfrm>
            <a:off x="6019800" y="6172200"/>
            <a:ext cx="990600" cy="3365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zh-CN" altLang="en-US" sz="1600" b="0">
                <a:solidFill>
                  <a:schemeClr val="tx1"/>
                </a:solidFill>
                <a:effectLst>
                  <a:outerShdw blurRad="38100" dist="38100" dir="2700000" algn="tl">
                    <a:srgbClr val="000000"/>
                  </a:outerShdw>
                </a:effectLst>
                <a:latin typeface="Times New Roman" pitchFamily="18" charset="0"/>
                <a:ea typeface="宋体" pitchFamily="2" charset="-122"/>
                <a:cs typeface="+mn-cs"/>
              </a:rPr>
              <a:t>状态栈</a:t>
            </a:r>
          </a:p>
        </p:txBody>
      </p:sp>
      <p:sp>
        <p:nvSpPr>
          <p:cNvPr id="665633" name="Text Box 33"/>
          <p:cNvSpPr txBox="1">
            <a:spLocks noChangeArrowheads="1"/>
          </p:cNvSpPr>
          <p:nvPr/>
        </p:nvSpPr>
        <p:spPr bwMode="auto">
          <a:xfrm>
            <a:off x="6781800" y="6172200"/>
            <a:ext cx="990600" cy="33655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zh-CN" altLang="en-US" sz="1600" b="0">
                <a:solidFill>
                  <a:schemeClr val="tx1"/>
                </a:solidFill>
                <a:effectLst>
                  <a:outerShdw blurRad="38100" dist="38100" dir="2700000" algn="tl">
                    <a:srgbClr val="000000"/>
                  </a:outerShdw>
                </a:effectLst>
                <a:latin typeface="Times New Roman" pitchFamily="18" charset="0"/>
                <a:ea typeface="宋体" pitchFamily="2" charset="-122"/>
                <a:cs typeface="+mn-cs"/>
              </a:rPr>
              <a:t>符号栈</a:t>
            </a:r>
          </a:p>
        </p:txBody>
      </p:sp>
      <p:sp>
        <p:nvSpPr>
          <p:cNvPr id="665634" name="Text Box 34"/>
          <p:cNvSpPr txBox="1">
            <a:spLocks noChangeArrowheads="1"/>
          </p:cNvSpPr>
          <p:nvPr/>
        </p:nvSpPr>
        <p:spPr bwMode="auto">
          <a:xfrm>
            <a:off x="5089525" y="4024313"/>
            <a:ext cx="946150" cy="336550"/>
          </a:xfrm>
          <a:prstGeom prst="rect">
            <a:avLst/>
          </a:prstGeom>
          <a:noFill/>
          <a:ln w="9525">
            <a:noFill/>
            <a:miter lim="800000"/>
            <a:headEnd/>
            <a:tailEnd/>
          </a:ln>
          <a:effectLst>
            <a:prstShdw prst="shdw18" dist="17961" dir="13500000">
              <a:schemeClr val="accent1">
                <a:gamma/>
                <a:shade val="60000"/>
                <a:invGamma/>
              </a:schemeClr>
            </a:prstShdw>
          </a:effectLst>
        </p:spPr>
        <p:txBody>
          <a:bodyPr wrap="none">
            <a:spAutoFit/>
          </a:bodyPr>
          <a:lstStyle/>
          <a:p>
            <a:pPr eaLnBrk="1" hangingPunct="1">
              <a:spcBef>
                <a:spcPct val="50000"/>
              </a:spcBef>
              <a:spcAft>
                <a:spcPct val="0"/>
              </a:spcAft>
              <a:defRPr/>
            </a:pPr>
            <a:r>
              <a:rPr lang="en-US" altLang="zh-CN" sz="1600" b="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zh-CN" altLang="en-US" sz="1600" b="0">
                <a:solidFill>
                  <a:schemeClr val="tx1"/>
                </a:solidFill>
                <a:effectLst>
                  <a:outerShdw blurRad="38100" dist="38100" dir="2700000" algn="tl">
                    <a:srgbClr val="000000"/>
                  </a:outerShdw>
                </a:effectLst>
                <a:latin typeface="Times New Roman" pitchFamily="18" charset="0"/>
                <a:ea typeface="宋体" pitchFamily="2" charset="-122"/>
                <a:cs typeface="+mn-cs"/>
              </a:rPr>
              <a:t>输入串</a:t>
            </a:r>
          </a:p>
        </p:txBody>
      </p:sp>
      <p:sp>
        <p:nvSpPr>
          <p:cNvPr id="665635" name="AutoShape 3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65636" name="AutoShape 36"/>
          <p:cNvSpPr>
            <a:spLocks noChangeArrowheads="1"/>
          </p:cNvSpPr>
          <p:nvPr/>
        </p:nvSpPr>
        <p:spPr bwMode="gray">
          <a:xfrm>
            <a:off x="8382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2.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分析器工作原理</a:t>
            </a:r>
          </a:p>
        </p:txBody>
      </p:sp>
      <p:grpSp>
        <p:nvGrpSpPr>
          <p:cNvPr id="2" name="Group 37"/>
          <p:cNvGrpSpPr>
            <a:grpSpLocks/>
          </p:cNvGrpSpPr>
          <p:nvPr/>
        </p:nvGrpSpPr>
        <p:grpSpPr bwMode="auto">
          <a:xfrm>
            <a:off x="8229600" y="152400"/>
            <a:ext cx="717550" cy="881063"/>
            <a:chOff x="2272" y="2026"/>
            <a:chExt cx="740" cy="987"/>
          </a:xfrm>
        </p:grpSpPr>
        <p:pic>
          <p:nvPicPr>
            <p:cNvPr id="14375" name="Picture 3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6" name="Picture 3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68B250F-3F1E-4077-B900-833DCC3294B2}" type="slidenum">
              <a:rPr lang="en-US" altLang="zh-CN"/>
              <a:pPr>
                <a:defRPr/>
              </a:pPr>
              <a:t>120</a:t>
            </a:fld>
            <a:endParaRPr lang="en-US" altLang="zh-CN"/>
          </a:p>
        </p:txBody>
      </p:sp>
      <p:sp>
        <p:nvSpPr>
          <p:cNvPr id="119811" name="Rectangle 2"/>
          <p:cNvSpPr>
            <a:spLocks noGrp="1" noChangeArrowheads="1"/>
          </p:cNvSpPr>
          <p:nvPr>
            <p:ph type="body" idx="1"/>
          </p:nvPr>
        </p:nvSpPr>
        <p:spPr>
          <a:xfrm>
            <a:off x="0" y="3962400"/>
            <a:ext cx="9144000" cy="2616200"/>
          </a:xfrm>
        </p:spPr>
        <p:txBody>
          <a:bodyPr/>
          <a:lstStyle/>
          <a:p>
            <a:pPr eaLnBrk="1" hangingPunct="1">
              <a:buFont typeface="Wingdings" pitchFamily="2" charset="2"/>
              <a:buNone/>
            </a:pPr>
            <a:r>
              <a:rPr lang="en-US" altLang="zh-CN" sz="1800" smtClean="0"/>
              <a:t> </a:t>
            </a:r>
            <a:r>
              <a:rPr lang="zh-CN" altLang="en-US" sz="1800" b="1" smtClean="0">
                <a:latin typeface="Times New Roman" pitchFamily="18" charset="0"/>
              </a:rPr>
              <a:t>（</a:t>
            </a:r>
            <a:r>
              <a:rPr lang="en-US" altLang="zh-CN" sz="1800" b="1" smtClean="0">
                <a:latin typeface="Times New Roman" pitchFamily="18" charset="0"/>
              </a:rPr>
              <a:t>3</a:t>
            </a:r>
            <a:r>
              <a:rPr lang="zh-CN" altLang="en-US" sz="1800" b="1" smtClean="0">
                <a:latin typeface="Times New Roman" pitchFamily="18" charset="0"/>
              </a:rPr>
              <a:t>）证明是</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）文法，但不是</a:t>
            </a:r>
            <a:r>
              <a:rPr lang="en-US" altLang="zh-CN" sz="1800" b="1" smtClean="0">
                <a:latin typeface="Times New Roman" pitchFamily="18" charset="0"/>
              </a:rPr>
              <a:t>SLR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）文法</a:t>
            </a:r>
          </a:p>
          <a:p>
            <a:pPr eaLnBrk="1" hangingPunct="1">
              <a:buFont typeface="Wingdings" pitchFamily="2" charset="2"/>
              <a:buNone/>
            </a:pPr>
            <a:r>
              <a:rPr lang="zh-CN" altLang="en-US" sz="1800" b="1" smtClean="0">
                <a:latin typeface="Times New Roman" pitchFamily="18" charset="0"/>
              </a:rPr>
              <a:t>        先证明某项目集有冲突，但其</a:t>
            </a:r>
            <a:r>
              <a:rPr lang="en-US" altLang="zh-CN" sz="1800" b="1" smtClean="0">
                <a:latin typeface="Times New Roman" pitchFamily="18" charset="0"/>
              </a:rPr>
              <a:t>FOLLOW</a:t>
            </a:r>
            <a:r>
              <a:rPr lang="zh-CN" altLang="en-US" sz="1800" b="1" smtClean="0">
                <a:latin typeface="Times New Roman" pitchFamily="18" charset="0"/>
              </a:rPr>
              <a:t>集交又不等于空，此时可用</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）项目集解决，所以是</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）文法。</a:t>
            </a:r>
          </a:p>
          <a:p>
            <a:pPr eaLnBrk="1" hangingPunct="1">
              <a:buFont typeface="Wingdings" pitchFamily="2" charset="2"/>
              <a:buNone/>
            </a:pPr>
            <a:endParaRPr lang="zh-CN" altLang="en-US" sz="1800" b="1" smtClean="0">
              <a:latin typeface="Times New Roman" pitchFamily="18" charset="0"/>
            </a:endParaRPr>
          </a:p>
          <a:p>
            <a:pPr eaLnBrk="1" hangingPunct="1">
              <a:buFont typeface="Wingdings" pitchFamily="2" charset="2"/>
              <a:buNone/>
            </a:pPr>
            <a:r>
              <a:rPr lang="zh-CN" altLang="en-US" sz="1800" b="1" smtClean="0">
                <a:latin typeface="Times New Roman" pitchFamily="18" charset="0"/>
              </a:rPr>
              <a:t> （</a:t>
            </a:r>
            <a:r>
              <a:rPr lang="en-US" altLang="zh-CN" sz="1800" b="1" smtClean="0">
                <a:latin typeface="Times New Roman" pitchFamily="18" charset="0"/>
              </a:rPr>
              <a:t>4</a:t>
            </a:r>
            <a:r>
              <a:rPr lang="zh-CN" altLang="en-US" sz="1800" b="1" smtClean="0">
                <a:latin typeface="Times New Roman" pitchFamily="18" charset="0"/>
              </a:rPr>
              <a:t>）证明是</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）文法，但不是</a:t>
            </a:r>
            <a:r>
              <a:rPr lang="en-US" altLang="zh-CN" sz="1800" b="1" smtClean="0">
                <a:latin typeface="Times New Roman" pitchFamily="18" charset="0"/>
              </a:rPr>
              <a:t>LALR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）文法</a:t>
            </a:r>
          </a:p>
          <a:p>
            <a:pPr eaLnBrk="1" hangingPunct="1">
              <a:buFont typeface="Wingdings" pitchFamily="2" charset="2"/>
              <a:buNone/>
            </a:pPr>
            <a:r>
              <a:rPr lang="zh-CN" altLang="en-US" sz="1800" b="1" smtClean="0">
                <a:latin typeface="Times New Roman" pitchFamily="18" charset="0"/>
              </a:rPr>
              <a:t>     先证明是</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）文法，即冲突项目中向前搜索符号不同，但同心集</a:t>
            </a:r>
          </a:p>
          <a:p>
            <a:pPr eaLnBrk="1" hangingPunct="1">
              <a:buFont typeface="Wingdings" pitchFamily="2" charset="2"/>
              <a:buNone/>
            </a:pPr>
            <a:r>
              <a:rPr lang="zh-CN" altLang="en-US" sz="1800" b="1" smtClean="0">
                <a:latin typeface="Times New Roman" pitchFamily="18" charset="0"/>
              </a:rPr>
              <a:t>   合并后仍然有“归约</a:t>
            </a:r>
            <a:r>
              <a:rPr lang="en-US" altLang="zh-CN" sz="1800" b="1" smtClean="0">
                <a:latin typeface="Times New Roman" pitchFamily="18" charset="0"/>
              </a:rPr>
              <a:t>--</a:t>
            </a:r>
            <a:r>
              <a:rPr lang="zh-CN" altLang="en-US" sz="1800" b="1" smtClean="0">
                <a:latin typeface="Times New Roman" pitchFamily="18" charset="0"/>
              </a:rPr>
              <a:t>归约”冲突，所以不是</a:t>
            </a:r>
            <a:r>
              <a:rPr lang="en-US" altLang="zh-CN" sz="1800" b="1" smtClean="0">
                <a:latin typeface="Times New Roman" pitchFamily="18" charset="0"/>
              </a:rPr>
              <a:t>LALR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）文法。</a:t>
            </a:r>
          </a:p>
        </p:txBody>
      </p:sp>
      <p:sp>
        <p:nvSpPr>
          <p:cNvPr id="771075" name="Rectangle 3"/>
          <p:cNvSpPr>
            <a:spLocks noChangeArrowheads="1"/>
          </p:cNvSpPr>
          <p:nvPr/>
        </p:nvSpPr>
        <p:spPr bwMode="auto">
          <a:xfrm>
            <a:off x="152400" y="1600200"/>
            <a:ext cx="8763000" cy="2255838"/>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just" eaLnBrk="1" hangingPunct="1">
              <a:lnSpc>
                <a:spcPct val="9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例如，</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p148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第</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30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题</a:t>
            </a:r>
          </a:p>
          <a:p>
            <a:pPr algn="just" eaLnBrk="1" hangingPunct="1">
              <a:lnSpc>
                <a:spcPct val="9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）判断是否</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）文法。</a:t>
            </a:r>
          </a:p>
          <a:p>
            <a:pPr algn="just" eaLnBrk="1" hangingPunct="1">
              <a:lnSpc>
                <a:spcPct val="9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要求证明不是</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）文法根据文法找出某一项目集存在冲突项目，包括“移进</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归约”或 “归约</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归约”冲突</a:t>
            </a:r>
          </a:p>
          <a:p>
            <a:pPr algn="just" eaLnBrk="1" hangingPunct="1">
              <a:lnSpc>
                <a:spcPct val="9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）判断是</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）文法，但不是</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）文法</a:t>
            </a:r>
          </a:p>
          <a:p>
            <a:pPr algn="just" eaLnBrk="1" hangingPunct="1">
              <a:lnSpc>
                <a:spcPct val="9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先找出某项目集有冲突项目，但冲突项目的</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FOLLOW</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集不相交，可用</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）消去冲突，因此是</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）文法。</a:t>
            </a:r>
          </a:p>
        </p:txBody>
      </p:sp>
      <p:sp>
        <p:nvSpPr>
          <p:cNvPr id="771076" name="AutoShape 4"/>
          <p:cNvSpPr>
            <a:spLocks noChangeArrowheads="1"/>
          </p:cNvSpPr>
          <p:nvPr/>
        </p:nvSpPr>
        <p:spPr bwMode="auto">
          <a:xfrm>
            <a:off x="152400" y="914400"/>
            <a:ext cx="8839200" cy="57912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1077" name="AutoShape 5"/>
          <p:cNvSpPr>
            <a:spLocks noChangeArrowheads="1"/>
          </p:cNvSpPr>
          <p:nvPr/>
        </p:nvSpPr>
        <p:spPr bwMode="gray">
          <a:xfrm>
            <a:off x="914400" y="5334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342900" indent="-342900">
              <a:spcAft>
                <a:spcPct val="0"/>
              </a:spcAft>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6. LALR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grpSp>
        <p:nvGrpSpPr>
          <p:cNvPr id="2" name="Group 9"/>
          <p:cNvGrpSpPr>
            <a:grpSpLocks/>
          </p:cNvGrpSpPr>
          <p:nvPr/>
        </p:nvGrpSpPr>
        <p:grpSpPr bwMode="auto">
          <a:xfrm>
            <a:off x="8229600" y="152400"/>
            <a:ext cx="717550" cy="881063"/>
            <a:chOff x="2272" y="2026"/>
            <a:chExt cx="740" cy="987"/>
          </a:xfrm>
        </p:grpSpPr>
        <p:pic>
          <p:nvPicPr>
            <p:cNvPr id="119816" name="Picture 10"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7" name="Picture 11"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82EB090-DEE4-46D1-A0F9-4CF792C41802}" type="slidenum">
              <a:rPr lang="en-US" altLang="zh-CN" smtClean="0"/>
              <a:pPr>
                <a:defRPr/>
              </a:pPr>
              <a:t>121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4061755647"/>
              </p:ext>
            </p:extLst>
          </p:nvPr>
        </p:nvGraphicFramePr>
        <p:xfrm>
          <a:off x="457200" y="2209800"/>
          <a:ext cx="8153400" cy="2590800"/>
        </p:xfrm>
        <a:graphic>
          <a:graphicData uri="http://schemas.openxmlformats.org/drawingml/2006/table">
            <a:tbl>
              <a:tblPr firstRow="1" bandRow="1">
                <a:tableStyleId>{5C22544A-7EE6-4342-B048-85BDC9FD1C3A}</a:tableStyleId>
              </a:tblPr>
              <a:tblGrid>
                <a:gridCol w="2717800">
                  <a:extLst>
                    <a:ext uri="{9D8B030D-6E8A-4147-A177-3AD203B41FA5}">
                      <a16:colId xmlns="" xmlns:a16="http://schemas.microsoft.com/office/drawing/2014/main" val="4022863831"/>
                    </a:ext>
                  </a:extLst>
                </a:gridCol>
                <a:gridCol w="1854200">
                  <a:extLst>
                    <a:ext uri="{9D8B030D-6E8A-4147-A177-3AD203B41FA5}">
                      <a16:colId xmlns="" xmlns:a16="http://schemas.microsoft.com/office/drawing/2014/main" val="1347839330"/>
                    </a:ext>
                  </a:extLst>
                </a:gridCol>
                <a:gridCol w="3581400">
                  <a:extLst>
                    <a:ext uri="{9D8B030D-6E8A-4147-A177-3AD203B41FA5}">
                      <a16:colId xmlns="" xmlns:a16="http://schemas.microsoft.com/office/drawing/2014/main" val="4073231714"/>
                    </a:ext>
                  </a:extLst>
                </a:gridCol>
              </a:tblGrid>
              <a:tr h="370840">
                <a:tc>
                  <a:txBody>
                    <a:bodyPr/>
                    <a:lstStyle/>
                    <a:p>
                      <a:r>
                        <a:rPr lang="zh-CN" altLang="en-US" sz="2000" dirty="0" smtClean="0"/>
                        <a:t>分析法</a:t>
                      </a:r>
                      <a:endParaRPr lang="zh-CN" altLang="en-US" sz="2000" dirty="0"/>
                    </a:p>
                  </a:txBody>
                  <a:tcPr/>
                </a:tc>
                <a:tc>
                  <a:txBody>
                    <a:bodyPr/>
                    <a:lstStyle/>
                    <a:p>
                      <a:r>
                        <a:rPr lang="en-US" altLang="zh-CN" sz="2000" dirty="0" smtClean="0"/>
                        <a:t>DFA</a:t>
                      </a:r>
                      <a:r>
                        <a:rPr lang="zh-CN" altLang="en-US" sz="2000" dirty="0" smtClean="0"/>
                        <a:t>构建</a:t>
                      </a:r>
                      <a:endParaRPr lang="zh-CN" altLang="en-US" sz="2000" dirty="0"/>
                    </a:p>
                  </a:txBody>
                  <a:tcPr/>
                </a:tc>
                <a:tc>
                  <a:txBody>
                    <a:bodyPr/>
                    <a:lstStyle/>
                    <a:p>
                      <a:r>
                        <a:rPr lang="zh-CN" altLang="en-US" sz="2000" dirty="0" smtClean="0"/>
                        <a:t>造表（</a:t>
                      </a:r>
                      <a:r>
                        <a:rPr lang="en-US" altLang="zh-CN" sz="2000" dirty="0" smtClean="0"/>
                        <a:t>Si</a:t>
                      </a:r>
                      <a:r>
                        <a:rPr lang="zh-CN" altLang="en-US" sz="2000" dirty="0" smtClean="0"/>
                        <a:t>和</a:t>
                      </a:r>
                      <a:r>
                        <a:rPr lang="en-US" altLang="zh-CN" sz="2000" dirty="0" smtClean="0"/>
                        <a:t>GOTO</a:t>
                      </a:r>
                      <a:r>
                        <a:rPr lang="zh-CN" altLang="en-US" sz="2000" dirty="0" smtClean="0"/>
                        <a:t>动作相同）</a:t>
                      </a:r>
                      <a:endParaRPr lang="zh-CN" altLang="en-US" sz="2000" dirty="0"/>
                    </a:p>
                  </a:txBody>
                  <a:tcPr/>
                </a:tc>
                <a:extLst>
                  <a:ext uri="{0D108BD9-81ED-4DB2-BD59-A6C34878D82A}">
                    <a16:rowId xmlns="" xmlns:a16="http://schemas.microsoft.com/office/drawing/2014/main" val="1731689580"/>
                  </a:ext>
                </a:extLst>
              </a:tr>
              <a:tr h="370840">
                <a:tc>
                  <a:txBody>
                    <a:bodyPr/>
                    <a:lstStyle/>
                    <a:p>
                      <a:r>
                        <a:rPr lang="en-US" altLang="zh-CN" sz="2000" dirty="0" smtClean="0"/>
                        <a:t>LR(0)</a:t>
                      </a:r>
                      <a:endParaRPr lang="zh-CN" altLang="en-US" sz="2000" dirty="0"/>
                    </a:p>
                  </a:txBody>
                  <a:tcPr/>
                </a:tc>
                <a:tc rowSpan="2">
                  <a:txBody>
                    <a:bodyPr/>
                    <a:lstStyle/>
                    <a:p>
                      <a:r>
                        <a:rPr lang="en-US" altLang="zh-CN" sz="2000" dirty="0" smtClean="0"/>
                        <a:t>LR(0)</a:t>
                      </a:r>
                      <a:r>
                        <a:rPr lang="zh-CN" altLang="en-US" sz="2000" dirty="0" smtClean="0"/>
                        <a:t>方法构建</a:t>
                      </a:r>
                      <a:endParaRPr lang="zh-CN" altLang="en-US" sz="2000" dirty="0"/>
                    </a:p>
                  </a:txBody>
                  <a:tcPr/>
                </a:tc>
                <a:tc>
                  <a:txBody>
                    <a:bodyPr/>
                    <a:lstStyle/>
                    <a:p>
                      <a:r>
                        <a:rPr lang="en-US" altLang="zh-CN" sz="2000" dirty="0" err="1" smtClean="0"/>
                        <a:t>R</a:t>
                      </a:r>
                      <a:r>
                        <a:rPr lang="en-US" altLang="zh-CN" sz="2000" baseline="-25000" dirty="0" err="1" smtClean="0"/>
                        <a:t>j</a:t>
                      </a:r>
                      <a:r>
                        <a:rPr lang="en-US" altLang="zh-CN" sz="2000" dirty="0" smtClean="0"/>
                        <a:t>:</a:t>
                      </a:r>
                      <a:r>
                        <a:rPr lang="zh-CN" altLang="en-US" sz="2000" dirty="0" smtClean="0"/>
                        <a:t>状态行所有</a:t>
                      </a:r>
                      <a:r>
                        <a:rPr lang="en-US" altLang="zh-CN" sz="2000" dirty="0" smtClean="0"/>
                        <a:t>V</a:t>
                      </a:r>
                      <a:r>
                        <a:rPr lang="en-US" altLang="zh-CN" sz="2000" baseline="-25000" dirty="0" smtClean="0"/>
                        <a:t>T</a:t>
                      </a:r>
                      <a:r>
                        <a:rPr lang="zh-CN" altLang="en-US" sz="2000" dirty="0" smtClean="0"/>
                        <a:t>都标记</a:t>
                      </a:r>
                      <a:endParaRPr lang="zh-CN" altLang="en-US" sz="2000" dirty="0"/>
                    </a:p>
                  </a:txBody>
                  <a:tcPr/>
                </a:tc>
                <a:extLst>
                  <a:ext uri="{0D108BD9-81ED-4DB2-BD59-A6C34878D82A}">
                    <a16:rowId xmlns="" xmlns:a16="http://schemas.microsoft.com/office/drawing/2014/main" val="1708119253"/>
                  </a:ext>
                </a:extLst>
              </a:tr>
              <a:tr h="370840">
                <a:tc>
                  <a:txBody>
                    <a:bodyPr/>
                    <a:lstStyle/>
                    <a:p>
                      <a:r>
                        <a:rPr lang="en-US" altLang="zh-CN" sz="2000" dirty="0" smtClean="0"/>
                        <a:t>SLR(1)</a:t>
                      </a:r>
                      <a:endParaRPr lang="zh-CN" altLang="en-US" sz="2000" dirty="0"/>
                    </a:p>
                  </a:txBody>
                  <a:tcPr/>
                </a:tc>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R</a:t>
                      </a:r>
                      <a:r>
                        <a:rPr lang="en-US" altLang="zh-CN" sz="2000" baseline="-25000" dirty="0" err="1" smtClean="0"/>
                        <a:t>j</a:t>
                      </a:r>
                      <a:r>
                        <a:rPr lang="en-US" altLang="zh-CN" sz="2000" dirty="0" smtClean="0"/>
                        <a:t>:</a:t>
                      </a:r>
                      <a:r>
                        <a:rPr lang="zh-CN" altLang="en-US" sz="2000" dirty="0" smtClean="0"/>
                        <a:t>状态行中对</a:t>
                      </a:r>
                      <a:r>
                        <a:rPr lang="en-US" altLang="zh-CN" sz="2000" dirty="0" smtClean="0"/>
                        <a:t>FOLLOW(</a:t>
                      </a:r>
                      <a:r>
                        <a:rPr lang="zh-CN" altLang="en-US" sz="2000" dirty="0" smtClean="0"/>
                        <a:t>规约项目</a:t>
                      </a:r>
                      <a:r>
                        <a:rPr lang="en-US" altLang="zh-CN" sz="2000" dirty="0" smtClean="0"/>
                        <a:t>V</a:t>
                      </a:r>
                      <a:r>
                        <a:rPr lang="en-US" altLang="zh-CN" sz="2000" baseline="-25000" dirty="0" smtClean="0"/>
                        <a:t>N</a:t>
                      </a:r>
                      <a:r>
                        <a:rPr lang="en-US" altLang="zh-CN" sz="2000" dirty="0" smtClean="0"/>
                        <a:t>)</a:t>
                      </a:r>
                      <a:r>
                        <a:rPr lang="zh-CN" altLang="en-US" sz="2000" dirty="0" smtClean="0"/>
                        <a:t>集中</a:t>
                      </a:r>
                      <a:r>
                        <a:rPr lang="en-US" altLang="zh-CN" sz="2000" dirty="0" smtClean="0"/>
                        <a:t>V</a:t>
                      </a:r>
                      <a:r>
                        <a:rPr lang="en-US" altLang="zh-CN" sz="2000" baseline="-25000" dirty="0" smtClean="0"/>
                        <a:t>T</a:t>
                      </a:r>
                      <a:r>
                        <a:rPr lang="zh-CN" altLang="en-US" sz="2000" dirty="0" smtClean="0"/>
                        <a:t>标记</a:t>
                      </a:r>
                    </a:p>
                  </a:txBody>
                  <a:tcPr/>
                </a:tc>
                <a:extLst>
                  <a:ext uri="{0D108BD9-81ED-4DB2-BD59-A6C34878D82A}">
                    <a16:rowId xmlns="" xmlns:a16="http://schemas.microsoft.com/office/drawing/2014/main" val="2324501842"/>
                  </a:ext>
                </a:extLst>
              </a:tr>
              <a:tr h="370840">
                <a:tc>
                  <a:txBody>
                    <a:bodyPr/>
                    <a:lstStyle/>
                    <a:p>
                      <a:r>
                        <a:rPr lang="en-US" altLang="zh-CN" sz="2000" dirty="0" smtClean="0"/>
                        <a:t>LR(1)</a:t>
                      </a:r>
                      <a:endParaRPr lang="zh-CN" altLang="en-US" sz="2000" dirty="0"/>
                    </a:p>
                  </a:txBody>
                  <a:tcPr/>
                </a:tc>
                <a:tc rowSpan="2">
                  <a:txBody>
                    <a:bodyPr/>
                    <a:lstStyle/>
                    <a:p>
                      <a:r>
                        <a:rPr lang="en-US" altLang="zh-CN" sz="2000" dirty="0" smtClean="0"/>
                        <a:t>LR(1)</a:t>
                      </a:r>
                      <a:r>
                        <a:rPr lang="zh-CN" altLang="en-US" sz="2000" dirty="0" smtClean="0"/>
                        <a:t>方法构建</a:t>
                      </a: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err="1" smtClean="0"/>
                        <a:t>R</a:t>
                      </a:r>
                      <a:r>
                        <a:rPr lang="en-US" altLang="zh-CN" sz="2000" baseline="-25000" dirty="0" err="1" smtClean="0"/>
                        <a:t>j</a:t>
                      </a:r>
                      <a:r>
                        <a:rPr lang="en-US" altLang="zh-CN" sz="2000" dirty="0" smtClean="0"/>
                        <a:t>:</a:t>
                      </a:r>
                      <a:r>
                        <a:rPr lang="zh-CN" altLang="en-US" sz="2000" dirty="0" smtClean="0"/>
                        <a:t>状态行中仅对规约项目，后的</a:t>
                      </a:r>
                      <a:r>
                        <a:rPr lang="en-US" altLang="zh-CN" sz="2000" dirty="0" smtClean="0"/>
                        <a:t>V</a:t>
                      </a:r>
                      <a:r>
                        <a:rPr lang="en-US" altLang="zh-CN" sz="2000" baseline="-25000" dirty="0" smtClean="0"/>
                        <a:t>T</a:t>
                      </a:r>
                      <a:r>
                        <a:rPr lang="zh-CN" altLang="en-US" sz="2000" dirty="0" smtClean="0"/>
                        <a:t>标记</a:t>
                      </a:r>
                    </a:p>
                  </a:txBody>
                  <a:tcPr/>
                </a:tc>
                <a:extLst>
                  <a:ext uri="{0D108BD9-81ED-4DB2-BD59-A6C34878D82A}">
                    <a16:rowId xmlns="" xmlns:a16="http://schemas.microsoft.com/office/drawing/2014/main" val="3585781095"/>
                  </a:ext>
                </a:extLst>
              </a:tr>
              <a:tr h="370840">
                <a:tc>
                  <a:txBody>
                    <a:bodyPr/>
                    <a:lstStyle/>
                    <a:p>
                      <a:r>
                        <a:rPr lang="en-US" altLang="zh-CN" sz="2000" dirty="0" smtClean="0"/>
                        <a:t>LALR(1)</a:t>
                      </a:r>
                      <a:endParaRPr lang="zh-CN" altLang="en-US" sz="2000" dirty="0"/>
                    </a:p>
                  </a:txBody>
                  <a:tcPr/>
                </a:tc>
                <a:tc vMerge="1">
                  <a:txBody>
                    <a:bodyPr/>
                    <a:lstStyle/>
                    <a:p>
                      <a:endParaRPr lang="zh-CN" altLang="en-US" dirty="0"/>
                    </a:p>
                  </a:txBody>
                  <a:tcPr/>
                </a:tc>
                <a:tc>
                  <a:txBody>
                    <a:bodyPr/>
                    <a:lstStyle/>
                    <a:p>
                      <a:endParaRPr lang="zh-CN" altLang="en-US" sz="2000" dirty="0"/>
                    </a:p>
                  </a:txBody>
                  <a:tcPr/>
                </a:tc>
                <a:extLst>
                  <a:ext uri="{0D108BD9-81ED-4DB2-BD59-A6C34878D82A}">
                    <a16:rowId xmlns="" xmlns:a16="http://schemas.microsoft.com/office/drawing/2014/main" val="3592511178"/>
                  </a:ext>
                </a:extLst>
              </a:tr>
            </a:tbl>
          </a:graphicData>
        </a:graphic>
      </p:graphicFrame>
    </p:spTree>
    <p:extLst>
      <p:ext uri="{BB962C8B-B14F-4D97-AF65-F5344CB8AC3E}">
        <p14:creationId xmlns:p14="http://schemas.microsoft.com/office/powerpoint/2010/main" val="35609577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pPr>
              <a:defRPr/>
            </a:pPr>
            <a:fld id="{5912254E-1EA5-4CA5-85B6-B8A17924134D}" type="slidenum">
              <a:rPr lang="en-US" altLang="zh-CN"/>
              <a:pPr>
                <a:defRPr/>
              </a:pPr>
              <a:t>122</a:t>
            </a:fld>
            <a:endParaRPr lang="en-US" altLang="zh-CN"/>
          </a:p>
        </p:txBody>
      </p:sp>
      <p:sp>
        <p:nvSpPr>
          <p:cNvPr id="120835" name="Rectangle 2"/>
          <p:cNvSpPr>
            <a:spLocks noGrp="1" noChangeArrowheads="1"/>
          </p:cNvSpPr>
          <p:nvPr>
            <p:ph type="body" idx="1"/>
          </p:nvPr>
        </p:nvSpPr>
        <p:spPr>
          <a:xfrm>
            <a:off x="381000" y="2286000"/>
            <a:ext cx="8116888" cy="4111625"/>
          </a:xfrm>
        </p:spPr>
        <p:txBody>
          <a:bodyPr/>
          <a:lstStyle/>
          <a:p>
            <a:pPr eaLnBrk="1" hangingPunct="1">
              <a:buFont typeface="Wingdings" pitchFamily="2" charset="2"/>
              <a:buNone/>
            </a:pPr>
            <a:r>
              <a:rPr lang="zh-CN" altLang="en-US" sz="2400" b="1" smtClean="0">
                <a:solidFill>
                  <a:srgbClr val="FFFF00"/>
                </a:solidFill>
                <a:latin typeface="Times New Roman" pitchFamily="18" charset="0"/>
              </a:rPr>
              <a:t>几点结论：</a:t>
            </a:r>
          </a:p>
          <a:p>
            <a:pPr eaLnBrk="1" hangingPunct="1">
              <a:buFont typeface="Wingdings" pitchFamily="2" charset="2"/>
              <a:buNone/>
            </a:pPr>
            <a:endParaRPr lang="zh-CN" altLang="en-US" sz="2400" b="1" smtClean="0">
              <a:solidFill>
                <a:srgbClr val="FFFF00"/>
              </a:solidFill>
              <a:latin typeface="Times New Roman" pitchFamily="18" charset="0"/>
            </a:endParaRPr>
          </a:p>
          <a:p>
            <a:pPr algn="just" eaLnBrk="1" hangingPunct="1">
              <a:buFont typeface="Wingdings" pitchFamily="2" charset="2"/>
              <a:buNone/>
            </a:pPr>
            <a:r>
              <a:rPr lang="en-US" altLang="zh-CN" sz="1800" b="1" smtClean="0">
                <a:latin typeface="Times New Roman" pitchFamily="18" charset="0"/>
              </a:rPr>
              <a:t>(1) </a:t>
            </a:r>
            <a:r>
              <a:rPr lang="zh-CN" altLang="en-US" sz="1800" b="1" smtClean="0">
                <a:latin typeface="Times New Roman" pitchFamily="18" charset="0"/>
              </a:rPr>
              <a:t>任何ＬＲ（Ｋ）文法都是无二义性文法，任何二义性文法都不  </a:t>
            </a:r>
          </a:p>
          <a:p>
            <a:pPr algn="just" eaLnBrk="1" hangingPunct="1">
              <a:buFont typeface="Wingdings" pitchFamily="2" charset="2"/>
              <a:buNone/>
            </a:pPr>
            <a:r>
              <a:rPr lang="zh-CN" altLang="en-US" sz="1800" b="1" smtClean="0">
                <a:latin typeface="Times New Roman" pitchFamily="18" charset="0"/>
              </a:rPr>
              <a:t>      是ＬＲ（Ｋ）文法。</a:t>
            </a:r>
          </a:p>
          <a:p>
            <a:pPr algn="just" eaLnBrk="1" hangingPunct="1">
              <a:buFont typeface="Wingdings" pitchFamily="2" charset="2"/>
              <a:buNone/>
            </a:pPr>
            <a:r>
              <a:rPr lang="en-US" altLang="zh-CN" sz="1800" b="1" smtClean="0">
                <a:latin typeface="Times New Roman" pitchFamily="18" charset="0"/>
              </a:rPr>
              <a:t>(2) </a:t>
            </a:r>
            <a:r>
              <a:rPr lang="zh-CN" altLang="en-US" sz="1800" b="1" smtClean="0">
                <a:latin typeface="Times New Roman" pitchFamily="18" charset="0"/>
              </a:rPr>
              <a:t>对于ＬＲ（Ｋ）文法，满足于</a:t>
            </a:r>
          </a:p>
          <a:p>
            <a:pPr algn="just" eaLnBrk="1" hangingPunct="1">
              <a:buFont typeface="Wingdings" pitchFamily="2" charset="2"/>
              <a:buNone/>
            </a:pPr>
            <a:r>
              <a:rPr lang="zh-CN" altLang="en-US" sz="1800" b="1" smtClean="0">
                <a:latin typeface="Times New Roman" pitchFamily="18" charset="0"/>
              </a:rPr>
              <a:t>     ＬＲ（</a:t>
            </a:r>
            <a:r>
              <a:rPr lang="en-US" altLang="zh-CN" sz="1800" b="1" smtClean="0">
                <a:latin typeface="Times New Roman" pitchFamily="18" charset="0"/>
              </a:rPr>
              <a:t>0</a:t>
            </a:r>
            <a:r>
              <a:rPr lang="zh-CN" altLang="en-US" sz="1800" b="1" smtClean="0">
                <a:latin typeface="Times New Roman" pitchFamily="18" charset="0"/>
              </a:rPr>
              <a:t>）  </a:t>
            </a:r>
            <a:r>
              <a:rPr lang="en-US" altLang="zh-CN" sz="1800" b="1" smtClean="0">
                <a:latin typeface="Times New Roman" pitchFamily="18" charset="0"/>
              </a:rPr>
              <a:t>S</a:t>
            </a:r>
            <a:r>
              <a:rPr lang="zh-CN" altLang="en-US" sz="1800" b="1" smtClean="0">
                <a:latin typeface="Times New Roman" pitchFamily="18" charset="0"/>
              </a:rPr>
              <a:t>ＬＲ（１）ＬＡＬＲ（１）ＬＲ（１）</a:t>
            </a:r>
          </a:p>
          <a:p>
            <a:pPr algn="just" eaLnBrk="1" hangingPunct="1">
              <a:buFont typeface="Wingdings" pitchFamily="2" charset="2"/>
              <a:buNone/>
            </a:pPr>
            <a:r>
              <a:rPr lang="zh-CN" altLang="en-US" sz="1800" b="1" smtClean="0">
                <a:latin typeface="Times New Roman" pitchFamily="18" charset="0"/>
              </a:rPr>
              <a:t>     此外，对所有Ｋ都有ＬＲ（Ｋ）ＬＲ（Ｋ＋１）</a:t>
            </a:r>
          </a:p>
          <a:p>
            <a:pPr algn="just" eaLnBrk="1" hangingPunct="1">
              <a:buFont typeface="Wingdings" pitchFamily="2" charset="2"/>
              <a:buNone/>
            </a:pPr>
            <a:r>
              <a:rPr lang="en-US" altLang="zh-CN" sz="1800" b="1" smtClean="0">
                <a:latin typeface="Times New Roman" pitchFamily="18" charset="0"/>
              </a:rPr>
              <a:t>(3) </a:t>
            </a:r>
            <a:r>
              <a:rPr lang="zh-CN" altLang="en-US" sz="1800" b="1" smtClean="0">
                <a:latin typeface="Times New Roman" pitchFamily="18" charset="0"/>
              </a:rPr>
              <a:t>给定文法</a:t>
            </a:r>
            <a:r>
              <a:rPr lang="en-US" altLang="zh-CN" sz="1800" b="1" smtClean="0">
                <a:latin typeface="Times New Roman" pitchFamily="18" charset="0"/>
              </a:rPr>
              <a:t>G</a:t>
            </a:r>
            <a:r>
              <a:rPr lang="zh-CN" altLang="en-US" sz="1800" b="1" smtClean="0">
                <a:latin typeface="Times New Roman" pitchFamily="18" charset="0"/>
              </a:rPr>
              <a:t>和某个固定</a:t>
            </a:r>
            <a:r>
              <a:rPr lang="en-US" altLang="zh-CN" sz="1800" b="1" smtClean="0">
                <a:latin typeface="Times New Roman" pitchFamily="18" charset="0"/>
              </a:rPr>
              <a:t>K</a:t>
            </a:r>
            <a:r>
              <a:rPr lang="zh-CN" altLang="en-US" sz="1800" b="1" smtClean="0">
                <a:latin typeface="Times New Roman" pitchFamily="18" charset="0"/>
              </a:rPr>
              <a:t>，</a:t>
            </a:r>
            <a:r>
              <a:rPr lang="en-US" altLang="zh-CN" sz="1800" b="1" smtClean="0">
                <a:latin typeface="Times New Roman" pitchFamily="18" charset="0"/>
              </a:rPr>
              <a:t>G</a:t>
            </a:r>
            <a:r>
              <a:rPr lang="zh-CN" altLang="en-US" sz="1800" b="1" smtClean="0">
                <a:latin typeface="Times New Roman" pitchFamily="18" charset="0"/>
              </a:rPr>
              <a:t>是否是</a:t>
            </a:r>
            <a:r>
              <a:rPr lang="en-US" altLang="zh-CN" sz="1800" b="1" smtClean="0">
                <a:latin typeface="Times New Roman" pitchFamily="18" charset="0"/>
              </a:rPr>
              <a:t>LR(K)</a:t>
            </a:r>
            <a:r>
              <a:rPr lang="zh-CN" altLang="en-US" sz="1800" b="1" smtClean="0">
                <a:latin typeface="Times New Roman" pitchFamily="18" charset="0"/>
              </a:rPr>
              <a:t>文法是可以判定的。</a:t>
            </a:r>
          </a:p>
          <a:p>
            <a:pPr eaLnBrk="1" hangingPunct="1">
              <a:buFont typeface="Wingdings" pitchFamily="2" charset="2"/>
              <a:buNone/>
            </a:pPr>
            <a:r>
              <a:rPr lang="en-US" altLang="zh-CN" sz="1800" b="1" smtClean="0">
                <a:latin typeface="Times New Roman" pitchFamily="18" charset="0"/>
              </a:rPr>
              <a:t>(4) </a:t>
            </a:r>
            <a:r>
              <a:rPr lang="zh-CN" altLang="en-US" sz="1800" b="1" smtClean="0">
                <a:latin typeface="Times New Roman" pitchFamily="18" charset="0"/>
              </a:rPr>
              <a:t>给定文法Ｇ，是否存在一个Ｋ使得Ｇ是一个ＬＲ（Ｋ）文法的问题  </a:t>
            </a:r>
          </a:p>
          <a:p>
            <a:pPr eaLnBrk="1" hangingPunct="1">
              <a:buFont typeface="Wingdings" pitchFamily="2" charset="2"/>
              <a:buNone/>
            </a:pPr>
            <a:r>
              <a:rPr lang="zh-CN" altLang="en-US" sz="1800" b="1" smtClean="0">
                <a:latin typeface="Times New Roman" pitchFamily="18" charset="0"/>
              </a:rPr>
              <a:t>   是不可判定的。 </a:t>
            </a:r>
          </a:p>
        </p:txBody>
      </p:sp>
      <p:sp>
        <p:nvSpPr>
          <p:cNvPr id="772099" name="Rectangle 3"/>
          <p:cNvSpPr>
            <a:spLocks noChangeArrowheads="1"/>
          </p:cNvSpPr>
          <p:nvPr/>
        </p:nvSpPr>
        <p:spPr bwMode="auto">
          <a:xfrm rot="16200000">
            <a:off x="1577182" y="4137818"/>
            <a:ext cx="412750" cy="366713"/>
          </a:xfrm>
          <a:prstGeom prst="rect">
            <a:avLst/>
          </a:prstGeom>
          <a:noFill/>
          <a:ln w="9525">
            <a:noFill/>
            <a:miter lim="800000"/>
            <a:headEnd/>
            <a:tailEnd/>
          </a:ln>
          <a:effectLst/>
        </p:spPr>
        <p:txBody>
          <a:bodyPr wrap="none">
            <a:spAutoFit/>
          </a:bodyPr>
          <a:lstStyle/>
          <a:p>
            <a:pPr algn="l" eaLnBrk="1" hangingPunct="1">
              <a:spcAft>
                <a:spcPct val="0"/>
              </a:spcAft>
              <a:defRPr/>
            </a:pPr>
            <a:r>
              <a:rPr lang="en-US" altLang="zh-CN" sz="1800">
                <a:solidFill>
                  <a:srgbClr val="FFFF00"/>
                </a:solidFill>
                <a:effectLst>
                  <a:outerShdw blurRad="38100" dist="38100" dir="2700000" algn="tl">
                    <a:srgbClr val="000000"/>
                  </a:outerShdw>
                </a:effectLst>
                <a:latin typeface="Arial" charset="0"/>
                <a:ea typeface="宋体" pitchFamily="2" charset="-122"/>
                <a:cs typeface="+mn-cs"/>
              </a:rPr>
              <a:t>∩</a:t>
            </a:r>
          </a:p>
        </p:txBody>
      </p:sp>
      <p:sp>
        <p:nvSpPr>
          <p:cNvPr id="772100" name="Rectangle 4"/>
          <p:cNvSpPr>
            <a:spLocks noChangeArrowheads="1"/>
          </p:cNvSpPr>
          <p:nvPr/>
        </p:nvSpPr>
        <p:spPr bwMode="auto">
          <a:xfrm rot="16200000">
            <a:off x="3024982" y="4137818"/>
            <a:ext cx="412750" cy="366713"/>
          </a:xfrm>
          <a:prstGeom prst="rect">
            <a:avLst/>
          </a:prstGeom>
          <a:noFill/>
          <a:ln w="9525">
            <a:noFill/>
            <a:miter lim="800000"/>
            <a:headEnd/>
            <a:tailEnd/>
          </a:ln>
          <a:effectLst/>
        </p:spPr>
        <p:txBody>
          <a:bodyPr wrap="none">
            <a:spAutoFit/>
          </a:bodyPr>
          <a:lstStyle/>
          <a:p>
            <a:pPr algn="l" eaLnBrk="1" hangingPunct="1">
              <a:spcAft>
                <a:spcPct val="0"/>
              </a:spcAft>
              <a:defRPr/>
            </a:pPr>
            <a:r>
              <a:rPr lang="en-US" altLang="zh-CN" sz="1800">
                <a:solidFill>
                  <a:srgbClr val="FFFF00"/>
                </a:solidFill>
                <a:effectLst>
                  <a:outerShdw blurRad="38100" dist="38100" dir="2700000" algn="tl">
                    <a:srgbClr val="000000"/>
                  </a:outerShdw>
                </a:effectLst>
                <a:latin typeface="Arial" charset="0"/>
                <a:ea typeface="宋体" pitchFamily="2" charset="-122"/>
                <a:cs typeface="+mn-cs"/>
              </a:rPr>
              <a:t>∩</a:t>
            </a:r>
          </a:p>
        </p:txBody>
      </p:sp>
      <p:sp>
        <p:nvSpPr>
          <p:cNvPr id="772101" name="Rectangle 5"/>
          <p:cNvSpPr>
            <a:spLocks noChangeArrowheads="1"/>
          </p:cNvSpPr>
          <p:nvPr/>
        </p:nvSpPr>
        <p:spPr bwMode="auto">
          <a:xfrm rot="16200000">
            <a:off x="4091782" y="4442618"/>
            <a:ext cx="412750" cy="366713"/>
          </a:xfrm>
          <a:prstGeom prst="rect">
            <a:avLst/>
          </a:prstGeom>
          <a:noFill/>
          <a:ln w="9525">
            <a:noFill/>
            <a:miter lim="800000"/>
            <a:headEnd/>
            <a:tailEnd/>
          </a:ln>
          <a:effectLst/>
        </p:spPr>
        <p:txBody>
          <a:bodyPr wrap="none">
            <a:spAutoFit/>
          </a:bodyPr>
          <a:lstStyle/>
          <a:p>
            <a:pPr algn="l" eaLnBrk="1" hangingPunct="1">
              <a:spcAft>
                <a:spcPct val="0"/>
              </a:spcAft>
              <a:defRPr/>
            </a:pPr>
            <a:r>
              <a:rPr lang="en-US" altLang="zh-CN" sz="1800">
                <a:solidFill>
                  <a:srgbClr val="FFFF00"/>
                </a:solidFill>
                <a:effectLst>
                  <a:outerShdw blurRad="38100" dist="38100" dir="2700000" algn="tl">
                    <a:srgbClr val="000000"/>
                  </a:outerShdw>
                </a:effectLst>
                <a:latin typeface="Arial" charset="0"/>
                <a:ea typeface="宋体" pitchFamily="2" charset="-122"/>
                <a:cs typeface="+mn-cs"/>
              </a:rPr>
              <a:t>∩</a:t>
            </a:r>
          </a:p>
        </p:txBody>
      </p:sp>
      <p:sp>
        <p:nvSpPr>
          <p:cNvPr id="772102" name="Rectangle 6"/>
          <p:cNvSpPr>
            <a:spLocks noChangeArrowheads="1"/>
          </p:cNvSpPr>
          <p:nvPr/>
        </p:nvSpPr>
        <p:spPr bwMode="auto">
          <a:xfrm rot="16200000">
            <a:off x="4929982" y="4137818"/>
            <a:ext cx="412750" cy="366713"/>
          </a:xfrm>
          <a:prstGeom prst="rect">
            <a:avLst/>
          </a:prstGeom>
          <a:noFill/>
          <a:ln w="9525">
            <a:noFill/>
            <a:miter lim="800000"/>
            <a:headEnd/>
            <a:tailEnd/>
          </a:ln>
          <a:effectLst/>
        </p:spPr>
        <p:txBody>
          <a:bodyPr wrap="none">
            <a:spAutoFit/>
          </a:bodyPr>
          <a:lstStyle/>
          <a:p>
            <a:pPr algn="l" eaLnBrk="1" hangingPunct="1">
              <a:spcAft>
                <a:spcPct val="0"/>
              </a:spcAft>
              <a:defRPr/>
            </a:pPr>
            <a:r>
              <a:rPr lang="en-US" altLang="zh-CN" sz="1800">
                <a:solidFill>
                  <a:srgbClr val="FFFF00"/>
                </a:solidFill>
                <a:effectLst>
                  <a:outerShdw blurRad="38100" dist="38100" dir="2700000" algn="tl">
                    <a:srgbClr val="000000"/>
                  </a:outerShdw>
                </a:effectLst>
                <a:latin typeface="Arial" charset="0"/>
                <a:ea typeface="宋体" pitchFamily="2" charset="-122"/>
                <a:cs typeface="+mn-cs"/>
              </a:rPr>
              <a:t>∩</a:t>
            </a:r>
          </a:p>
        </p:txBody>
      </p:sp>
      <p:grpSp>
        <p:nvGrpSpPr>
          <p:cNvPr id="2" name="Group 7"/>
          <p:cNvGrpSpPr>
            <a:grpSpLocks/>
          </p:cNvGrpSpPr>
          <p:nvPr/>
        </p:nvGrpSpPr>
        <p:grpSpPr bwMode="auto">
          <a:xfrm>
            <a:off x="8229600" y="152400"/>
            <a:ext cx="717550" cy="881063"/>
            <a:chOff x="2272" y="2026"/>
            <a:chExt cx="740" cy="987"/>
          </a:xfrm>
        </p:grpSpPr>
        <p:pic>
          <p:nvPicPr>
            <p:cNvPr id="120844"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45"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2106" name="AutoShape 10"/>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2107" name="AutoShape 11"/>
          <p:cNvSpPr>
            <a:spLocks noChangeArrowheads="1"/>
          </p:cNvSpPr>
          <p:nvPr/>
        </p:nvSpPr>
        <p:spPr bwMode="gray">
          <a:xfrm>
            <a:off x="914400" y="9906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342900" indent="-342900">
              <a:spcAft>
                <a:spcPct val="0"/>
              </a:spcAft>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6. LALR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sp>
        <p:nvSpPr>
          <p:cNvPr id="120843" name="Rectangle 12"/>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5A97C099-A99A-4B1A-A880-20FE653D074D}" type="slidenum">
              <a:rPr lang="en-US" altLang="zh-CN"/>
              <a:pPr>
                <a:defRPr/>
              </a:pPr>
              <a:t>123</a:t>
            </a:fld>
            <a:endParaRPr lang="en-US" altLang="zh-CN"/>
          </a:p>
        </p:txBody>
      </p:sp>
      <p:sp>
        <p:nvSpPr>
          <p:cNvPr id="121859" name="Rectangle 2"/>
          <p:cNvSpPr>
            <a:spLocks noGrp="1" noChangeArrowheads="1"/>
          </p:cNvSpPr>
          <p:nvPr>
            <p:ph type="body" idx="1"/>
          </p:nvPr>
        </p:nvSpPr>
        <p:spPr>
          <a:xfrm>
            <a:off x="1219200" y="1371600"/>
            <a:ext cx="7704138" cy="5256213"/>
          </a:xfrm>
        </p:spPr>
        <p:txBody>
          <a:bodyPr/>
          <a:lstStyle/>
          <a:p>
            <a:pPr eaLnBrk="1" hangingPunct="1">
              <a:lnSpc>
                <a:spcPct val="9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r>
              <a:rPr lang="zh-CN" altLang="en-US" sz="1800" smtClean="0">
                <a:latin typeface="宋体" pitchFamily="2" charset="-122"/>
              </a:rPr>
              <a:t>一、简单优先文法分析法        三、优先函数及其构造</a:t>
            </a:r>
          </a:p>
          <a:p>
            <a:pPr algn="just"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1. </a:t>
            </a:r>
            <a:r>
              <a:rPr lang="zh-CN" altLang="en-US" sz="1600" smtClean="0">
                <a:latin typeface="宋体" pitchFamily="2" charset="-122"/>
              </a:rPr>
              <a:t>与文法有关的一些关系定义       </a:t>
            </a:r>
            <a:r>
              <a:rPr lang="en-US" altLang="zh-CN" sz="1600" smtClean="0">
                <a:latin typeface="宋体" pitchFamily="2" charset="-122"/>
              </a:rPr>
              <a:t>1.</a:t>
            </a:r>
            <a:r>
              <a:rPr lang="zh-CN" altLang="en-US" sz="1600" smtClean="0">
                <a:latin typeface="宋体" pitchFamily="2" charset="-122"/>
              </a:rPr>
              <a:t>优先函数定义                           </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2. </a:t>
            </a:r>
            <a:r>
              <a:rPr lang="zh-CN" altLang="en-US" sz="1600" smtClean="0">
                <a:latin typeface="宋体" pitchFamily="2" charset="-122"/>
              </a:rPr>
              <a:t>构造文法关系传递闭包           </a:t>
            </a:r>
            <a:r>
              <a:rPr lang="en-US" altLang="zh-CN" sz="1600" smtClean="0">
                <a:latin typeface="宋体" pitchFamily="2" charset="-122"/>
              </a:rPr>
              <a:t>2.</a:t>
            </a:r>
            <a:r>
              <a:rPr lang="zh-CN" altLang="en-US" sz="1600" smtClean="0">
                <a:latin typeface="宋体" pitchFamily="2" charset="-122"/>
              </a:rPr>
              <a:t>优先函数矩阵的构造 </a:t>
            </a:r>
          </a:p>
          <a:p>
            <a:pPr algn="just" eaLnBrk="1" hangingPunct="1">
              <a:lnSpc>
                <a:spcPct val="90000"/>
              </a:lnSpc>
              <a:buFont typeface="Wingdings" pitchFamily="2" charset="2"/>
              <a:buNone/>
            </a:pPr>
            <a:r>
              <a:rPr lang="zh-CN" altLang="en-US" sz="1600" smtClean="0">
                <a:latin typeface="宋体" pitchFamily="2" charset="-122"/>
              </a:rPr>
              <a:t>    和自反传递闭包                 </a:t>
            </a:r>
            <a:r>
              <a:rPr lang="en-US" altLang="zh-CN" sz="1600" smtClean="0">
                <a:latin typeface="宋体" pitchFamily="2" charset="-122"/>
              </a:rPr>
              <a:t>3.</a:t>
            </a:r>
            <a:r>
              <a:rPr lang="zh-CN" altLang="en-US" sz="1600" smtClean="0">
                <a:latin typeface="宋体" pitchFamily="2" charset="-122"/>
              </a:rPr>
              <a:t>利用优先函数矩阵进行语法分析</a:t>
            </a:r>
          </a:p>
          <a:p>
            <a:pPr algn="just"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3. </a:t>
            </a:r>
            <a:r>
              <a:rPr lang="zh-CN" altLang="en-US" sz="1600" smtClean="0">
                <a:latin typeface="宋体" pitchFamily="2" charset="-122"/>
              </a:rPr>
              <a:t>文法优先关系概念              </a:t>
            </a:r>
            <a:r>
              <a:rPr lang="zh-CN" altLang="en-US" sz="1800" smtClean="0">
                <a:latin typeface="宋体" pitchFamily="2" charset="-122"/>
              </a:rPr>
              <a:t>四、</a:t>
            </a:r>
            <a:r>
              <a:rPr lang="en-US" altLang="zh-CN" sz="1800" smtClean="0">
                <a:latin typeface="宋体" pitchFamily="2" charset="-122"/>
              </a:rPr>
              <a:t>LR</a:t>
            </a:r>
            <a:r>
              <a:rPr lang="zh-CN" altLang="en-US" sz="1800" smtClean="0">
                <a:latin typeface="宋体" pitchFamily="2" charset="-122"/>
              </a:rPr>
              <a:t>分析法</a:t>
            </a:r>
            <a:endParaRPr lang="zh-CN" altLang="en-US" sz="16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4. </a:t>
            </a:r>
            <a:r>
              <a:rPr lang="zh-CN" altLang="en-US" sz="1600" smtClean="0">
                <a:latin typeface="宋体" pitchFamily="2" charset="-122"/>
              </a:rPr>
              <a:t>文法优先关系的构造              </a:t>
            </a:r>
            <a:r>
              <a:rPr lang="en-US" altLang="zh-CN" sz="1600" smtClean="0">
                <a:latin typeface="宋体" pitchFamily="2" charset="-122"/>
              </a:rPr>
              <a:t>1. LR</a:t>
            </a:r>
            <a:r>
              <a:rPr lang="zh-CN" altLang="en-US" sz="1600" smtClean="0">
                <a:latin typeface="宋体" pitchFamily="2" charset="-122"/>
              </a:rPr>
              <a:t>分析法一般概述</a:t>
            </a:r>
          </a:p>
          <a:p>
            <a:pPr eaLnBrk="1" hangingPunct="1">
              <a:lnSpc>
                <a:spcPct val="90000"/>
              </a:lnSpc>
              <a:spcBef>
                <a:spcPct val="0"/>
              </a:spcBef>
              <a:buFontTx/>
              <a:buNone/>
            </a:pPr>
            <a:r>
              <a:rPr lang="zh-CN" altLang="en-US" sz="1600" smtClean="0">
                <a:latin typeface="宋体" pitchFamily="2" charset="-122"/>
              </a:rPr>
              <a:t> </a:t>
            </a:r>
            <a:r>
              <a:rPr lang="en-US" altLang="zh-CN" sz="1600" smtClean="0">
                <a:latin typeface="宋体" pitchFamily="2" charset="-122"/>
              </a:rPr>
              <a:t>5. </a:t>
            </a:r>
            <a:r>
              <a:rPr lang="zh-CN" altLang="en-US" sz="1600" smtClean="0">
                <a:latin typeface="宋体" pitchFamily="2" charset="-122"/>
              </a:rPr>
              <a:t>简单优先文法                    </a:t>
            </a:r>
            <a:r>
              <a:rPr lang="en-US" altLang="zh-CN" sz="1600" smtClean="0">
                <a:latin typeface="宋体" pitchFamily="2" charset="-122"/>
              </a:rPr>
              <a:t>2. LR</a:t>
            </a:r>
            <a:r>
              <a:rPr lang="zh-CN" altLang="en-US" sz="1600" smtClean="0">
                <a:latin typeface="宋体" pitchFamily="2" charset="-122"/>
              </a:rPr>
              <a:t>分析器工作原理  </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6. </a:t>
            </a:r>
            <a:r>
              <a:rPr lang="zh-CN" altLang="en-US" sz="1600" smtClean="0">
                <a:latin typeface="宋体" pitchFamily="2" charset="-122"/>
              </a:rPr>
              <a:t>简单优先文法分析算法            </a:t>
            </a:r>
            <a:r>
              <a:rPr lang="en-US" altLang="zh-CN" sz="1600" smtClean="0">
                <a:latin typeface="宋体" pitchFamily="2" charset="-122"/>
              </a:rPr>
              <a:t>3. LR</a:t>
            </a:r>
            <a:r>
              <a:rPr lang="zh-CN" altLang="en-US" sz="1600" smtClean="0">
                <a:latin typeface="宋体" pitchFamily="2" charset="-122"/>
              </a:rPr>
              <a:t>（</a:t>
            </a:r>
            <a:r>
              <a:rPr lang="en-US" altLang="zh-CN" sz="1600" smtClean="0">
                <a:latin typeface="宋体" pitchFamily="2" charset="-122"/>
              </a:rPr>
              <a:t>0</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800" smtClean="0">
                <a:latin typeface="宋体" pitchFamily="2" charset="-122"/>
              </a:rPr>
              <a:t>二、算符优先分析法              </a:t>
            </a:r>
            <a:r>
              <a:rPr lang="en-US" altLang="zh-CN" sz="1600" smtClean="0">
                <a:latin typeface="宋体" pitchFamily="2" charset="-122"/>
              </a:rPr>
              <a:t>4. SLR</a:t>
            </a:r>
            <a:r>
              <a:rPr lang="zh-CN" altLang="en-US" sz="1600" smtClean="0">
                <a:latin typeface="宋体" pitchFamily="2" charset="-122"/>
              </a:rPr>
              <a:t>（</a:t>
            </a:r>
            <a:r>
              <a:rPr lang="en-US" altLang="zh-CN" sz="1600" smtClean="0">
                <a:latin typeface="宋体" pitchFamily="2" charset="-122"/>
              </a:rPr>
              <a:t>1</a:t>
            </a:r>
            <a:r>
              <a:rPr lang="zh-CN" altLang="en-US" sz="1600" smtClean="0">
                <a:latin typeface="宋体" pitchFamily="2" charset="-122"/>
              </a:rPr>
              <a:t>）分析表构造</a:t>
            </a:r>
            <a:endParaRPr lang="zh-CN" altLang="en-US" sz="18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1. </a:t>
            </a:r>
            <a:r>
              <a:rPr lang="zh-CN" altLang="en-US" sz="1600" smtClean="0">
                <a:latin typeface="宋体" pitchFamily="2" charset="-122"/>
              </a:rPr>
              <a:t>算符优先关系概念                </a:t>
            </a:r>
            <a:r>
              <a:rPr lang="en-US" altLang="zh-CN" sz="1600" smtClean="0">
                <a:latin typeface="宋体" pitchFamily="2" charset="-122"/>
              </a:rPr>
              <a:t>5. LR</a:t>
            </a:r>
            <a:r>
              <a:rPr lang="zh-CN" altLang="en-US" sz="1600" smtClean="0">
                <a:latin typeface="宋体" pitchFamily="2" charset="-122"/>
              </a:rPr>
              <a:t>（</a:t>
            </a:r>
            <a:r>
              <a:rPr lang="en-US" altLang="zh-CN" sz="1600" smtClean="0">
                <a:latin typeface="宋体" pitchFamily="2" charset="-122"/>
              </a:rPr>
              <a:t>1</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2. </a:t>
            </a:r>
            <a:r>
              <a:rPr lang="zh-CN" altLang="en-US" sz="1600" smtClean="0">
                <a:latin typeface="宋体" pitchFamily="2" charset="-122"/>
              </a:rPr>
              <a:t>算符优先文法                    </a:t>
            </a:r>
            <a:r>
              <a:rPr lang="en-US" altLang="zh-CN" sz="1600" smtClean="0">
                <a:latin typeface="宋体" pitchFamily="2" charset="-122"/>
              </a:rPr>
              <a:t>6. LALR</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3. </a:t>
            </a:r>
            <a:r>
              <a:rPr lang="zh-CN" altLang="en-US" sz="1600" smtClean="0">
                <a:latin typeface="宋体" pitchFamily="2" charset="-122"/>
              </a:rPr>
              <a:t>算符优先关系的构造方法        </a:t>
            </a:r>
            <a:r>
              <a:rPr lang="zh-CN" altLang="en-US" sz="1800" smtClean="0">
                <a:latin typeface="宋体" pitchFamily="2" charset="-122"/>
              </a:rPr>
              <a:t>五、二义性文法的应用</a:t>
            </a:r>
            <a:endParaRPr lang="zh-CN" altLang="en-US" sz="16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4. </a:t>
            </a:r>
            <a:r>
              <a:rPr lang="zh-CN" altLang="en-US" sz="1600" smtClean="0">
                <a:latin typeface="宋体" pitchFamily="2" charset="-122"/>
              </a:rPr>
              <a:t>最左素短语                      </a:t>
            </a:r>
            <a:r>
              <a:rPr lang="en-US" altLang="zh-CN" sz="1600" smtClean="0">
                <a:latin typeface="宋体" pitchFamily="2" charset="-122"/>
              </a:rPr>
              <a:t>1.</a:t>
            </a:r>
            <a:r>
              <a:rPr lang="zh-CN" altLang="en-US" sz="1600" smtClean="0">
                <a:latin typeface="宋体" pitchFamily="2" charset="-122"/>
              </a:rPr>
              <a:t>问题的提出</a:t>
            </a:r>
            <a:r>
              <a:rPr lang="zh-CN" altLang="en-US" sz="1600" smtClean="0">
                <a:solidFill>
                  <a:srgbClr val="66FF33"/>
                </a:solidFill>
                <a:latin typeface="宋体" pitchFamily="2" charset="-122"/>
              </a:rPr>
              <a:t> </a:t>
            </a:r>
            <a:endParaRPr lang="zh-CN" altLang="en-US" sz="16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5. </a:t>
            </a:r>
            <a:r>
              <a:rPr lang="zh-CN" altLang="en-US" sz="1600" smtClean="0">
                <a:latin typeface="宋体" pitchFamily="2" charset="-122"/>
              </a:rPr>
              <a:t>算符优先分析算法                </a:t>
            </a:r>
            <a:r>
              <a:rPr lang="en-US" altLang="zh-CN" sz="1600" smtClean="0">
                <a:latin typeface="宋体" pitchFamily="2" charset="-122"/>
              </a:rPr>
              <a:t>2.</a:t>
            </a:r>
            <a:r>
              <a:rPr lang="zh-CN" altLang="en-US" sz="1600" smtClean="0">
                <a:latin typeface="宋体" pitchFamily="2" charset="-122"/>
              </a:rPr>
              <a:t>二义性文法分析表的构造</a:t>
            </a:r>
          </a:p>
        </p:txBody>
      </p:sp>
      <p:sp>
        <p:nvSpPr>
          <p:cNvPr id="121860" name="Rectangle 3"/>
          <p:cNvSpPr>
            <a:spLocks noGrp="1" noChangeArrowheads="1"/>
          </p:cNvSpPr>
          <p:nvPr>
            <p:ph type="title"/>
          </p:nvPr>
        </p:nvSpPr>
        <p:spPr>
          <a:xfrm>
            <a:off x="1182688" y="225425"/>
            <a:ext cx="6305550" cy="457200"/>
          </a:xfrm>
          <a:noFill/>
        </p:spPr>
        <p:txBody>
          <a:bodyPr anchorCtr="1"/>
          <a:lstStyle/>
          <a:p>
            <a:pPr eaLnBrk="1" hangingPunct="1"/>
            <a:r>
              <a:rPr lang="en-US" altLang="zh-CN" smtClean="0">
                <a:solidFill>
                  <a:schemeClr val="tx1"/>
                </a:solidFill>
                <a:latin typeface="宋体" pitchFamily="2" charset="-122"/>
              </a:rPr>
              <a:t>   </a:t>
            </a:r>
            <a:r>
              <a:rPr lang="zh-CN" altLang="en-US" sz="4000" b="0" smtClean="0">
                <a:solidFill>
                  <a:schemeClr val="tx1"/>
                </a:solidFill>
                <a:latin typeface="宋体" pitchFamily="2" charset="-122"/>
              </a:rPr>
              <a:t>第四章 语法分析</a:t>
            </a:r>
          </a:p>
        </p:txBody>
      </p:sp>
      <p:sp>
        <p:nvSpPr>
          <p:cNvPr id="773124" name="Line 4"/>
          <p:cNvSpPr>
            <a:spLocks noChangeShapeType="1"/>
          </p:cNvSpPr>
          <p:nvPr/>
        </p:nvSpPr>
        <p:spPr bwMode="auto">
          <a:xfrm>
            <a:off x="4419600" y="19812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73125"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3126" name="AutoShape 6"/>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grpSp>
        <p:nvGrpSpPr>
          <p:cNvPr id="2" name="Group 7"/>
          <p:cNvGrpSpPr>
            <a:grpSpLocks/>
          </p:cNvGrpSpPr>
          <p:nvPr/>
        </p:nvGrpSpPr>
        <p:grpSpPr bwMode="auto">
          <a:xfrm>
            <a:off x="8229600" y="152400"/>
            <a:ext cx="717550" cy="881063"/>
            <a:chOff x="2272" y="2026"/>
            <a:chExt cx="740" cy="987"/>
          </a:xfrm>
        </p:grpSpPr>
        <p:pic>
          <p:nvPicPr>
            <p:cNvPr id="121865"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6"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EA70DF4C-D9B8-4538-A131-248CB49A668F}" type="slidenum">
              <a:rPr lang="en-US" altLang="zh-CN"/>
              <a:pPr>
                <a:defRPr/>
              </a:pPr>
              <a:t>124</a:t>
            </a:fld>
            <a:endParaRPr lang="en-US" altLang="zh-CN"/>
          </a:p>
        </p:txBody>
      </p:sp>
      <p:sp>
        <p:nvSpPr>
          <p:cNvPr id="122883" name="Rectangle 2"/>
          <p:cNvSpPr>
            <a:spLocks noGrp="1" noChangeArrowheads="1"/>
          </p:cNvSpPr>
          <p:nvPr>
            <p:ph type="body" idx="1"/>
          </p:nvPr>
        </p:nvSpPr>
        <p:spPr>
          <a:xfrm>
            <a:off x="1219200" y="1371600"/>
            <a:ext cx="7704138" cy="5256213"/>
          </a:xfrm>
        </p:spPr>
        <p:txBody>
          <a:bodyPr/>
          <a:lstStyle/>
          <a:p>
            <a:pPr eaLnBrk="1" hangingPunct="1">
              <a:lnSpc>
                <a:spcPct val="9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r>
              <a:rPr lang="zh-CN" altLang="en-US" sz="1800" smtClean="0">
                <a:latin typeface="宋体" pitchFamily="2" charset="-122"/>
              </a:rPr>
              <a:t>一、简单优先文法分析法        三、优先函数及其构造</a:t>
            </a:r>
          </a:p>
          <a:p>
            <a:pPr algn="just"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1. </a:t>
            </a:r>
            <a:r>
              <a:rPr lang="zh-CN" altLang="en-US" sz="1600" smtClean="0">
                <a:latin typeface="宋体" pitchFamily="2" charset="-122"/>
              </a:rPr>
              <a:t>与文法有关的一些关系定义       </a:t>
            </a:r>
            <a:r>
              <a:rPr lang="en-US" altLang="zh-CN" sz="1600" smtClean="0">
                <a:latin typeface="宋体" pitchFamily="2" charset="-122"/>
              </a:rPr>
              <a:t>1.</a:t>
            </a:r>
            <a:r>
              <a:rPr lang="zh-CN" altLang="en-US" sz="1600" smtClean="0">
                <a:latin typeface="宋体" pitchFamily="2" charset="-122"/>
              </a:rPr>
              <a:t>优先函数定义                           </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2. </a:t>
            </a:r>
            <a:r>
              <a:rPr lang="zh-CN" altLang="en-US" sz="1600" smtClean="0">
                <a:latin typeface="宋体" pitchFamily="2" charset="-122"/>
              </a:rPr>
              <a:t>构造文法关系传递闭包           </a:t>
            </a:r>
            <a:r>
              <a:rPr lang="en-US" altLang="zh-CN" sz="1600" smtClean="0">
                <a:latin typeface="宋体" pitchFamily="2" charset="-122"/>
              </a:rPr>
              <a:t>2.</a:t>
            </a:r>
            <a:r>
              <a:rPr lang="zh-CN" altLang="en-US" sz="1600" smtClean="0">
                <a:latin typeface="宋体" pitchFamily="2" charset="-122"/>
              </a:rPr>
              <a:t>优先函数矩阵的构造 </a:t>
            </a:r>
          </a:p>
          <a:p>
            <a:pPr algn="just" eaLnBrk="1" hangingPunct="1">
              <a:lnSpc>
                <a:spcPct val="90000"/>
              </a:lnSpc>
              <a:buFont typeface="Wingdings" pitchFamily="2" charset="2"/>
              <a:buNone/>
            </a:pPr>
            <a:r>
              <a:rPr lang="zh-CN" altLang="en-US" sz="1600" smtClean="0">
                <a:latin typeface="宋体" pitchFamily="2" charset="-122"/>
              </a:rPr>
              <a:t>    和自反传递闭包                 </a:t>
            </a:r>
            <a:r>
              <a:rPr lang="en-US" altLang="zh-CN" sz="1600" smtClean="0">
                <a:latin typeface="宋体" pitchFamily="2" charset="-122"/>
              </a:rPr>
              <a:t>3.</a:t>
            </a:r>
            <a:r>
              <a:rPr lang="zh-CN" altLang="en-US" sz="1600" smtClean="0">
                <a:latin typeface="宋体" pitchFamily="2" charset="-122"/>
              </a:rPr>
              <a:t>利用优先函数矩阵进行语法分析</a:t>
            </a:r>
          </a:p>
          <a:p>
            <a:pPr algn="just"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3. </a:t>
            </a:r>
            <a:r>
              <a:rPr lang="zh-CN" altLang="en-US" sz="1600" smtClean="0">
                <a:latin typeface="宋体" pitchFamily="2" charset="-122"/>
              </a:rPr>
              <a:t>文法优先关系概念              </a:t>
            </a:r>
            <a:r>
              <a:rPr lang="zh-CN" altLang="en-US" sz="1800" smtClean="0">
                <a:latin typeface="宋体" pitchFamily="2" charset="-122"/>
              </a:rPr>
              <a:t>四、</a:t>
            </a:r>
            <a:r>
              <a:rPr lang="en-US" altLang="zh-CN" sz="1800" smtClean="0">
                <a:latin typeface="宋体" pitchFamily="2" charset="-122"/>
              </a:rPr>
              <a:t>LR</a:t>
            </a:r>
            <a:r>
              <a:rPr lang="zh-CN" altLang="en-US" sz="1800" smtClean="0">
                <a:latin typeface="宋体" pitchFamily="2" charset="-122"/>
              </a:rPr>
              <a:t>分析法</a:t>
            </a:r>
            <a:endParaRPr lang="zh-CN" altLang="en-US" sz="16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4. </a:t>
            </a:r>
            <a:r>
              <a:rPr lang="zh-CN" altLang="en-US" sz="1600" smtClean="0">
                <a:latin typeface="宋体" pitchFamily="2" charset="-122"/>
              </a:rPr>
              <a:t>文法优先关系的构造              </a:t>
            </a:r>
            <a:r>
              <a:rPr lang="en-US" altLang="zh-CN" sz="1600" smtClean="0">
                <a:latin typeface="宋体" pitchFamily="2" charset="-122"/>
              </a:rPr>
              <a:t>1. LR</a:t>
            </a:r>
            <a:r>
              <a:rPr lang="zh-CN" altLang="en-US" sz="1600" smtClean="0">
                <a:latin typeface="宋体" pitchFamily="2" charset="-122"/>
              </a:rPr>
              <a:t>分析法一般概述</a:t>
            </a:r>
          </a:p>
          <a:p>
            <a:pPr eaLnBrk="1" hangingPunct="1">
              <a:lnSpc>
                <a:spcPct val="90000"/>
              </a:lnSpc>
              <a:spcBef>
                <a:spcPct val="0"/>
              </a:spcBef>
              <a:buFontTx/>
              <a:buNone/>
            </a:pPr>
            <a:r>
              <a:rPr lang="zh-CN" altLang="en-US" sz="1600" smtClean="0">
                <a:latin typeface="宋体" pitchFamily="2" charset="-122"/>
              </a:rPr>
              <a:t> </a:t>
            </a:r>
            <a:r>
              <a:rPr lang="en-US" altLang="zh-CN" sz="1600" smtClean="0">
                <a:latin typeface="宋体" pitchFamily="2" charset="-122"/>
              </a:rPr>
              <a:t>5. </a:t>
            </a:r>
            <a:r>
              <a:rPr lang="zh-CN" altLang="en-US" sz="1600" smtClean="0">
                <a:latin typeface="宋体" pitchFamily="2" charset="-122"/>
              </a:rPr>
              <a:t>简单优先文法                    </a:t>
            </a:r>
            <a:r>
              <a:rPr lang="en-US" altLang="zh-CN" sz="1600" smtClean="0">
                <a:latin typeface="宋体" pitchFamily="2" charset="-122"/>
              </a:rPr>
              <a:t>2. LR</a:t>
            </a:r>
            <a:r>
              <a:rPr lang="zh-CN" altLang="en-US" sz="1600" smtClean="0">
                <a:latin typeface="宋体" pitchFamily="2" charset="-122"/>
              </a:rPr>
              <a:t>分析器工作原理  </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6. </a:t>
            </a:r>
            <a:r>
              <a:rPr lang="zh-CN" altLang="en-US" sz="1600" smtClean="0">
                <a:latin typeface="宋体" pitchFamily="2" charset="-122"/>
              </a:rPr>
              <a:t>简单优先文法分析算法            </a:t>
            </a:r>
            <a:r>
              <a:rPr lang="en-US" altLang="zh-CN" sz="1600" smtClean="0">
                <a:latin typeface="宋体" pitchFamily="2" charset="-122"/>
              </a:rPr>
              <a:t>3. LR</a:t>
            </a:r>
            <a:r>
              <a:rPr lang="zh-CN" altLang="en-US" sz="1600" smtClean="0">
                <a:latin typeface="宋体" pitchFamily="2" charset="-122"/>
              </a:rPr>
              <a:t>（</a:t>
            </a:r>
            <a:r>
              <a:rPr lang="en-US" altLang="zh-CN" sz="1600" smtClean="0">
                <a:latin typeface="宋体" pitchFamily="2" charset="-122"/>
              </a:rPr>
              <a:t>0</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800" smtClean="0">
                <a:latin typeface="宋体" pitchFamily="2" charset="-122"/>
              </a:rPr>
              <a:t>二、算符优先分析法              </a:t>
            </a:r>
            <a:r>
              <a:rPr lang="en-US" altLang="zh-CN" sz="1600" smtClean="0">
                <a:latin typeface="宋体" pitchFamily="2" charset="-122"/>
              </a:rPr>
              <a:t>4. SLR</a:t>
            </a:r>
            <a:r>
              <a:rPr lang="zh-CN" altLang="en-US" sz="1600" smtClean="0">
                <a:latin typeface="宋体" pitchFamily="2" charset="-122"/>
              </a:rPr>
              <a:t>（</a:t>
            </a:r>
            <a:r>
              <a:rPr lang="en-US" altLang="zh-CN" sz="1600" smtClean="0">
                <a:latin typeface="宋体" pitchFamily="2" charset="-122"/>
              </a:rPr>
              <a:t>1</a:t>
            </a:r>
            <a:r>
              <a:rPr lang="zh-CN" altLang="en-US" sz="1600" smtClean="0">
                <a:latin typeface="宋体" pitchFamily="2" charset="-122"/>
              </a:rPr>
              <a:t>）分析表构造</a:t>
            </a:r>
            <a:endParaRPr lang="zh-CN" altLang="en-US" sz="18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1. </a:t>
            </a:r>
            <a:r>
              <a:rPr lang="zh-CN" altLang="en-US" sz="1600" smtClean="0">
                <a:latin typeface="宋体" pitchFamily="2" charset="-122"/>
              </a:rPr>
              <a:t>算符优先关系概念                </a:t>
            </a:r>
            <a:r>
              <a:rPr lang="en-US" altLang="zh-CN" sz="1600" smtClean="0">
                <a:latin typeface="宋体" pitchFamily="2" charset="-122"/>
              </a:rPr>
              <a:t>5. LR</a:t>
            </a:r>
            <a:r>
              <a:rPr lang="zh-CN" altLang="en-US" sz="1600" smtClean="0">
                <a:latin typeface="宋体" pitchFamily="2" charset="-122"/>
              </a:rPr>
              <a:t>（</a:t>
            </a:r>
            <a:r>
              <a:rPr lang="en-US" altLang="zh-CN" sz="1600" smtClean="0">
                <a:latin typeface="宋体" pitchFamily="2" charset="-122"/>
              </a:rPr>
              <a:t>1</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2. </a:t>
            </a:r>
            <a:r>
              <a:rPr lang="zh-CN" altLang="en-US" sz="1600" smtClean="0">
                <a:latin typeface="宋体" pitchFamily="2" charset="-122"/>
              </a:rPr>
              <a:t>算符优先文法                    </a:t>
            </a:r>
            <a:r>
              <a:rPr lang="en-US" altLang="zh-CN" sz="1600" smtClean="0">
                <a:latin typeface="宋体" pitchFamily="2" charset="-122"/>
              </a:rPr>
              <a:t>6. LALR</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3. </a:t>
            </a:r>
            <a:r>
              <a:rPr lang="zh-CN" altLang="en-US" sz="1600" smtClean="0">
                <a:latin typeface="宋体" pitchFamily="2" charset="-122"/>
              </a:rPr>
              <a:t>算符优先关系的构造方法        </a:t>
            </a:r>
            <a:r>
              <a:rPr lang="zh-CN" altLang="en-US" sz="1800" b="1" smtClean="0">
                <a:solidFill>
                  <a:srgbClr val="FFFF00"/>
                </a:solidFill>
                <a:latin typeface="宋体" pitchFamily="2" charset="-122"/>
              </a:rPr>
              <a:t>五、二义性文法的应用</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4. </a:t>
            </a:r>
            <a:r>
              <a:rPr lang="zh-CN" altLang="en-US" sz="1600" smtClean="0">
                <a:latin typeface="宋体" pitchFamily="2" charset="-122"/>
              </a:rPr>
              <a:t>最左素短语                      </a:t>
            </a:r>
            <a:r>
              <a:rPr lang="en-US" altLang="zh-CN" sz="1600" smtClean="0">
                <a:latin typeface="宋体" pitchFamily="2" charset="-122"/>
              </a:rPr>
              <a:t>1.</a:t>
            </a:r>
            <a:r>
              <a:rPr lang="zh-CN" altLang="en-US" sz="1600" smtClean="0">
                <a:latin typeface="宋体" pitchFamily="2" charset="-122"/>
              </a:rPr>
              <a:t>问题的提出</a:t>
            </a:r>
            <a:r>
              <a:rPr lang="zh-CN" altLang="en-US" sz="1600" smtClean="0">
                <a:solidFill>
                  <a:srgbClr val="66FF33"/>
                </a:solidFill>
                <a:latin typeface="宋体" pitchFamily="2" charset="-122"/>
              </a:rPr>
              <a:t> </a:t>
            </a:r>
            <a:endParaRPr lang="zh-CN" altLang="en-US" sz="16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5. </a:t>
            </a:r>
            <a:r>
              <a:rPr lang="zh-CN" altLang="en-US" sz="1600" smtClean="0">
                <a:latin typeface="宋体" pitchFamily="2" charset="-122"/>
              </a:rPr>
              <a:t>算符优先分析算法                </a:t>
            </a:r>
            <a:r>
              <a:rPr lang="en-US" altLang="zh-CN" sz="1600" smtClean="0">
                <a:latin typeface="宋体" pitchFamily="2" charset="-122"/>
              </a:rPr>
              <a:t>2.</a:t>
            </a:r>
            <a:r>
              <a:rPr lang="zh-CN" altLang="en-US" sz="1600" smtClean="0">
                <a:latin typeface="宋体" pitchFamily="2" charset="-122"/>
              </a:rPr>
              <a:t>二义性文法分析表的构造</a:t>
            </a:r>
          </a:p>
        </p:txBody>
      </p:sp>
      <p:sp>
        <p:nvSpPr>
          <p:cNvPr id="122884" name="Rectangle 3"/>
          <p:cNvSpPr>
            <a:spLocks noGrp="1" noChangeArrowheads="1"/>
          </p:cNvSpPr>
          <p:nvPr>
            <p:ph type="title"/>
          </p:nvPr>
        </p:nvSpPr>
        <p:spPr>
          <a:xfrm>
            <a:off x="1182688" y="225425"/>
            <a:ext cx="6305550" cy="457200"/>
          </a:xfrm>
          <a:noFill/>
        </p:spPr>
        <p:txBody>
          <a:bodyPr anchorCtr="1"/>
          <a:lstStyle/>
          <a:p>
            <a:pPr eaLnBrk="1" hangingPunct="1"/>
            <a:r>
              <a:rPr lang="en-US" altLang="zh-CN" smtClean="0">
                <a:solidFill>
                  <a:schemeClr val="tx1"/>
                </a:solidFill>
                <a:latin typeface="宋体" pitchFamily="2" charset="-122"/>
              </a:rPr>
              <a:t>   </a:t>
            </a:r>
            <a:r>
              <a:rPr lang="zh-CN" altLang="en-US" sz="4000" b="0" smtClean="0">
                <a:solidFill>
                  <a:schemeClr val="tx1"/>
                </a:solidFill>
                <a:latin typeface="宋体" pitchFamily="2" charset="-122"/>
              </a:rPr>
              <a:t>第四章 语法分析</a:t>
            </a:r>
          </a:p>
        </p:txBody>
      </p:sp>
      <p:sp>
        <p:nvSpPr>
          <p:cNvPr id="821252" name="Line 4"/>
          <p:cNvSpPr>
            <a:spLocks noChangeShapeType="1"/>
          </p:cNvSpPr>
          <p:nvPr/>
        </p:nvSpPr>
        <p:spPr bwMode="auto">
          <a:xfrm>
            <a:off x="4419600" y="19812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821253"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1254" name="AutoShape 6"/>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grpSp>
        <p:nvGrpSpPr>
          <p:cNvPr id="2" name="Group 7"/>
          <p:cNvGrpSpPr>
            <a:grpSpLocks/>
          </p:cNvGrpSpPr>
          <p:nvPr/>
        </p:nvGrpSpPr>
        <p:grpSpPr bwMode="auto">
          <a:xfrm>
            <a:off x="8229600" y="152400"/>
            <a:ext cx="717550" cy="881063"/>
            <a:chOff x="2272" y="2026"/>
            <a:chExt cx="740" cy="987"/>
          </a:xfrm>
        </p:grpSpPr>
        <p:pic>
          <p:nvPicPr>
            <p:cNvPr id="122889"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90"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3C533070-E372-4432-A6B2-426F3B004DC1}" type="slidenum">
              <a:rPr lang="en-US" altLang="zh-CN"/>
              <a:pPr>
                <a:defRPr/>
              </a:pPr>
              <a:t>125</a:t>
            </a:fld>
            <a:endParaRPr lang="en-US" altLang="zh-CN"/>
          </a:p>
        </p:txBody>
      </p:sp>
      <p:sp>
        <p:nvSpPr>
          <p:cNvPr id="123907" name="Rectangle 2"/>
          <p:cNvSpPr>
            <a:spLocks noGrp="1" noChangeArrowheads="1"/>
          </p:cNvSpPr>
          <p:nvPr>
            <p:ph type="body" idx="1"/>
          </p:nvPr>
        </p:nvSpPr>
        <p:spPr>
          <a:xfrm>
            <a:off x="1219200" y="1371600"/>
            <a:ext cx="7704138" cy="5256213"/>
          </a:xfrm>
        </p:spPr>
        <p:txBody>
          <a:bodyPr/>
          <a:lstStyle/>
          <a:p>
            <a:pPr eaLnBrk="1" hangingPunct="1">
              <a:lnSpc>
                <a:spcPct val="9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r>
              <a:rPr lang="zh-CN" altLang="en-US" sz="1800" smtClean="0">
                <a:latin typeface="宋体" pitchFamily="2" charset="-122"/>
              </a:rPr>
              <a:t>一、简单优先文法分析法        三、优先函数及其构造</a:t>
            </a:r>
          </a:p>
          <a:p>
            <a:pPr algn="just"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1. </a:t>
            </a:r>
            <a:r>
              <a:rPr lang="zh-CN" altLang="en-US" sz="1600" smtClean="0">
                <a:latin typeface="宋体" pitchFamily="2" charset="-122"/>
              </a:rPr>
              <a:t>与文法有关的一些关系定义       </a:t>
            </a:r>
            <a:r>
              <a:rPr lang="en-US" altLang="zh-CN" sz="1600" smtClean="0">
                <a:latin typeface="宋体" pitchFamily="2" charset="-122"/>
              </a:rPr>
              <a:t>1.</a:t>
            </a:r>
            <a:r>
              <a:rPr lang="zh-CN" altLang="en-US" sz="1600" smtClean="0">
                <a:latin typeface="宋体" pitchFamily="2" charset="-122"/>
              </a:rPr>
              <a:t>优先函数定义                           </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2. </a:t>
            </a:r>
            <a:r>
              <a:rPr lang="zh-CN" altLang="en-US" sz="1600" smtClean="0">
                <a:latin typeface="宋体" pitchFamily="2" charset="-122"/>
              </a:rPr>
              <a:t>构造文法关系传递闭包           </a:t>
            </a:r>
            <a:r>
              <a:rPr lang="en-US" altLang="zh-CN" sz="1600" smtClean="0">
                <a:latin typeface="宋体" pitchFamily="2" charset="-122"/>
              </a:rPr>
              <a:t>2.</a:t>
            </a:r>
            <a:r>
              <a:rPr lang="zh-CN" altLang="en-US" sz="1600" smtClean="0">
                <a:latin typeface="宋体" pitchFamily="2" charset="-122"/>
              </a:rPr>
              <a:t>优先函数矩阵的构造 </a:t>
            </a:r>
          </a:p>
          <a:p>
            <a:pPr algn="just" eaLnBrk="1" hangingPunct="1">
              <a:lnSpc>
                <a:spcPct val="90000"/>
              </a:lnSpc>
              <a:buFont typeface="Wingdings" pitchFamily="2" charset="2"/>
              <a:buNone/>
            </a:pPr>
            <a:r>
              <a:rPr lang="zh-CN" altLang="en-US" sz="1600" smtClean="0">
                <a:latin typeface="宋体" pitchFamily="2" charset="-122"/>
              </a:rPr>
              <a:t>    和自反传递闭包                 </a:t>
            </a:r>
            <a:r>
              <a:rPr lang="en-US" altLang="zh-CN" sz="1600" smtClean="0">
                <a:latin typeface="宋体" pitchFamily="2" charset="-122"/>
              </a:rPr>
              <a:t>3.</a:t>
            </a:r>
            <a:r>
              <a:rPr lang="zh-CN" altLang="en-US" sz="1600" smtClean="0">
                <a:latin typeface="宋体" pitchFamily="2" charset="-122"/>
              </a:rPr>
              <a:t>利用优先函数矩阵进行语法分析</a:t>
            </a:r>
          </a:p>
          <a:p>
            <a:pPr algn="just"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3. </a:t>
            </a:r>
            <a:r>
              <a:rPr lang="zh-CN" altLang="en-US" sz="1600" smtClean="0">
                <a:latin typeface="宋体" pitchFamily="2" charset="-122"/>
              </a:rPr>
              <a:t>文法优先关系概念              </a:t>
            </a:r>
            <a:r>
              <a:rPr lang="zh-CN" altLang="en-US" sz="1800" smtClean="0">
                <a:latin typeface="宋体" pitchFamily="2" charset="-122"/>
              </a:rPr>
              <a:t>四、</a:t>
            </a:r>
            <a:r>
              <a:rPr lang="en-US" altLang="zh-CN" sz="1800" smtClean="0">
                <a:latin typeface="宋体" pitchFamily="2" charset="-122"/>
              </a:rPr>
              <a:t>LR</a:t>
            </a:r>
            <a:r>
              <a:rPr lang="zh-CN" altLang="en-US" sz="1800" smtClean="0">
                <a:latin typeface="宋体" pitchFamily="2" charset="-122"/>
              </a:rPr>
              <a:t>分析法</a:t>
            </a:r>
            <a:endParaRPr lang="zh-CN" altLang="en-US" sz="16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4. </a:t>
            </a:r>
            <a:r>
              <a:rPr lang="zh-CN" altLang="en-US" sz="1600" smtClean="0">
                <a:latin typeface="宋体" pitchFamily="2" charset="-122"/>
              </a:rPr>
              <a:t>文法优先关系的构造              </a:t>
            </a:r>
            <a:r>
              <a:rPr lang="en-US" altLang="zh-CN" sz="1600" smtClean="0">
                <a:latin typeface="宋体" pitchFamily="2" charset="-122"/>
              </a:rPr>
              <a:t>1. LR</a:t>
            </a:r>
            <a:r>
              <a:rPr lang="zh-CN" altLang="en-US" sz="1600" smtClean="0">
                <a:latin typeface="宋体" pitchFamily="2" charset="-122"/>
              </a:rPr>
              <a:t>分析法一般概述</a:t>
            </a:r>
          </a:p>
          <a:p>
            <a:pPr eaLnBrk="1" hangingPunct="1">
              <a:lnSpc>
                <a:spcPct val="90000"/>
              </a:lnSpc>
              <a:spcBef>
                <a:spcPct val="0"/>
              </a:spcBef>
              <a:buFontTx/>
              <a:buNone/>
            </a:pPr>
            <a:r>
              <a:rPr lang="zh-CN" altLang="en-US" sz="1600" smtClean="0">
                <a:latin typeface="宋体" pitchFamily="2" charset="-122"/>
              </a:rPr>
              <a:t> </a:t>
            </a:r>
            <a:r>
              <a:rPr lang="en-US" altLang="zh-CN" sz="1600" smtClean="0">
                <a:latin typeface="宋体" pitchFamily="2" charset="-122"/>
              </a:rPr>
              <a:t>5. </a:t>
            </a:r>
            <a:r>
              <a:rPr lang="zh-CN" altLang="en-US" sz="1600" smtClean="0">
                <a:latin typeface="宋体" pitchFamily="2" charset="-122"/>
              </a:rPr>
              <a:t>简单优先文法                    </a:t>
            </a:r>
            <a:r>
              <a:rPr lang="en-US" altLang="zh-CN" sz="1600" smtClean="0">
                <a:latin typeface="宋体" pitchFamily="2" charset="-122"/>
              </a:rPr>
              <a:t>2. LR</a:t>
            </a:r>
            <a:r>
              <a:rPr lang="zh-CN" altLang="en-US" sz="1600" smtClean="0">
                <a:latin typeface="宋体" pitchFamily="2" charset="-122"/>
              </a:rPr>
              <a:t>分析器工作原理  </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6. </a:t>
            </a:r>
            <a:r>
              <a:rPr lang="zh-CN" altLang="en-US" sz="1600" smtClean="0">
                <a:latin typeface="宋体" pitchFamily="2" charset="-122"/>
              </a:rPr>
              <a:t>简单优先文法分析算法            </a:t>
            </a:r>
            <a:r>
              <a:rPr lang="en-US" altLang="zh-CN" sz="1600" smtClean="0">
                <a:latin typeface="宋体" pitchFamily="2" charset="-122"/>
              </a:rPr>
              <a:t>3. LR</a:t>
            </a:r>
            <a:r>
              <a:rPr lang="zh-CN" altLang="en-US" sz="1600" smtClean="0">
                <a:latin typeface="宋体" pitchFamily="2" charset="-122"/>
              </a:rPr>
              <a:t>（</a:t>
            </a:r>
            <a:r>
              <a:rPr lang="en-US" altLang="zh-CN" sz="1600" smtClean="0">
                <a:latin typeface="宋体" pitchFamily="2" charset="-122"/>
              </a:rPr>
              <a:t>0</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800" smtClean="0">
                <a:latin typeface="宋体" pitchFamily="2" charset="-122"/>
              </a:rPr>
              <a:t>二、算符优先分析法              </a:t>
            </a:r>
            <a:r>
              <a:rPr lang="en-US" altLang="zh-CN" sz="1600" smtClean="0">
                <a:latin typeface="宋体" pitchFamily="2" charset="-122"/>
              </a:rPr>
              <a:t>4. SLR</a:t>
            </a:r>
            <a:r>
              <a:rPr lang="zh-CN" altLang="en-US" sz="1600" smtClean="0">
                <a:latin typeface="宋体" pitchFamily="2" charset="-122"/>
              </a:rPr>
              <a:t>（</a:t>
            </a:r>
            <a:r>
              <a:rPr lang="en-US" altLang="zh-CN" sz="1600" smtClean="0">
                <a:latin typeface="宋体" pitchFamily="2" charset="-122"/>
              </a:rPr>
              <a:t>1</a:t>
            </a:r>
            <a:r>
              <a:rPr lang="zh-CN" altLang="en-US" sz="1600" smtClean="0">
                <a:latin typeface="宋体" pitchFamily="2" charset="-122"/>
              </a:rPr>
              <a:t>）分析表构造</a:t>
            </a:r>
            <a:endParaRPr lang="zh-CN" altLang="en-US" sz="18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1. </a:t>
            </a:r>
            <a:r>
              <a:rPr lang="zh-CN" altLang="en-US" sz="1600" smtClean="0">
                <a:latin typeface="宋体" pitchFamily="2" charset="-122"/>
              </a:rPr>
              <a:t>算符优先关系概念                </a:t>
            </a:r>
            <a:r>
              <a:rPr lang="en-US" altLang="zh-CN" sz="1600" smtClean="0">
                <a:latin typeface="宋体" pitchFamily="2" charset="-122"/>
              </a:rPr>
              <a:t>5. LR</a:t>
            </a:r>
            <a:r>
              <a:rPr lang="zh-CN" altLang="en-US" sz="1600" smtClean="0">
                <a:latin typeface="宋体" pitchFamily="2" charset="-122"/>
              </a:rPr>
              <a:t>（</a:t>
            </a:r>
            <a:r>
              <a:rPr lang="en-US" altLang="zh-CN" sz="1600" smtClean="0">
                <a:latin typeface="宋体" pitchFamily="2" charset="-122"/>
              </a:rPr>
              <a:t>1</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2. </a:t>
            </a:r>
            <a:r>
              <a:rPr lang="zh-CN" altLang="en-US" sz="1600" smtClean="0">
                <a:latin typeface="宋体" pitchFamily="2" charset="-122"/>
              </a:rPr>
              <a:t>算符优先文法                    </a:t>
            </a:r>
            <a:r>
              <a:rPr lang="en-US" altLang="zh-CN" sz="1600" smtClean="0">
                <a:latin typeface="宋体" pitchFamily="2" charset="-122"/>
              </a:rPr>
              <a:t>6. LALR</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3. </a:t>
            </a:r>
            <a:r>
              <a:rPr lang="zh-CN" altLang="en-US" sz="1600" smtClean="0">
                <a:latin typeface="宋体" pitchFamily="2" charset="-122"/>
              </a:rPr>
              <a:t>算符优先关系的构造方法        </a:t>
            </a:r>
            <a:r>
              <a:rPr lang="zh-CN" altLang="en-US" sz="1800" b="1" smtClean="0">
                <a:solidFill>
                  <a:srgbClr val="FFFF00"/>
                </a:solidFill>
                <a:latin typeface="宋体" pitchFamily="2" charset="-122"/>
              </a:rPr>
              <a:t>五、二义性文法的应用</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4. </a:t>
            </a:r>
            <a:r>
              <a:rPr lang="zh-CN" altLang="en-US" sz="1600" smtClean="0">
                <a:latin typeface="宋体" pitchFamily="2" charset="-122"/>
              </a:rPr>
              <a:t>最左素短语                      </a:t>
            </a:r>
            <a:r>
              <a:rPr lang="en-US" altLang="zh-CN" sz="1600" b="1" smtClean="0">
                <a:solidFill>
                  <a:schemeClr val="hlink"/>
                </a:solidFill>
                <a:latin typeface="宋体" pitchFamily="2" charset="-122"/>
              </a:rPr>
              <a:t>1.</a:t>
            </a:r>
            <a:r>
              <a:rPr lang="zh-CN" altLang="en-US" sz="1600" b="1" smtClean="0">
                <a:solidFill>
                  <a:schemeClr val="hlink"/>
                </a:solidFill>
                <a:latin typeface="宋体" pitchFamily="2" charset="-122"/>
              </a:rPr>
              <a:t>问题的提出</a:t>
            </a:r>
            <a:r>
              <a:rPr lang="zh-CN" altLang="en-US" sz="1600" smtClean="0">
                <a:solidFill>
                  <a:srgbClr val="66FF33"/>
                </a:solidFill>
                <a:latin typeface="宋体" pitchFamily="2" charset="-122"/>
              </a:rPr>
              <a:t> </a:t>
            </a:r>
            <a:endParaRPr lang="zh-CN" altLang="en-US" sz="16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5. </a:t>
            </a:r>
            <a:r>
              <a:rPr lang="zh-CN" altLang="en-US" sz="1600" smtClean="0">
                <a:latin typeface="宋体" pitchFamily="2" charset="-122"/>
              </a:rPr>
              <a:t>算符优先分析算法                </a:t>
            </a:r>
            <a:r>
              <a:rPr lang="en-US" altLang="zh-CN" sz="1600" smtClean="0">
                <a:latin typeface="宋体" pitchFamily="2" charset="-122"/>
              </a:rPr>
              <a:t>2.</a:t>
            </a:r>
            <a:r>
              <a:rPr lang="zh-CN" altLang="en-US" sz="1600" smtClean="0">
                <a:latin typeface="宋体" pitchFamily="2" charset="-122"/>
              </a:rPr>
              <a:t>二义性文法分析表的构造</a:t>
            </a:r>
          </a:p>
        </p:txBody>
      </p:sp>
      <p:sp>
        <p:nvSpPr>
          <p:cNvPr id="123908" name="Rectangle 3"/>
          <p:cNvSpPr>
            <a:spLocks noGrp="1" noChangeArrowheads="1"/>
          </p:cNvSpPr>
          <p:nvPr>
            <p:ph type="title"/>
          </p:nvPr>
        </p:nvSpPr>
        <p:spPr>
          <a:xfrm>
            <a:off x="1182688" y="225425"/>
            <a:ext cx="6305550" cy="457200"/>
          </a:xfrm>
          <a:noFill/>
        </p:spPr>
        <p:txBody>
          <a:bodyPr anchorCtr="1"/>
          <a:lstStyle/>
          <a:p>
            <a:pPr eaLnBrk="1" hangingPunct="1"/>
            <a:r>
              <a:rPr lang="en-US" altLang="zh-CN" smtClean="0">
                <a:solidFill>
                  <a:schemeClr val="tx1"/>
                </a:solidFill>
                <a:latin typeface="宋体" pitchFamily="2" charset="-122"/>
              </a:rPr>
              <a:t>   </a:t>
            </a:r>
            <a:r>
              <a:rPr lang="zh-CN" altLang="en-US" sz="4000" b="0" smtClean="0">
                <a:solidFill>
                  <a:schemeClr val="tx1"/>
                </a:solidFill>
                <a:latin typeface="宋体" pitchFamily="2" charset="-122"/>
              </a:rPr>
              <a:t>第四章 语法分析</a:t>
            </a:r>
          </a:p>
        </p:txBody>
      </p:sp>
      <p:sp>
        <p:nvSpPr>
          <p:cNvPr id="822276" name="Line 4"/>
          <p:cNvSpPr>
            <a:spLocks noChangeShapeType="1"/>
          </p:cNvSpPr>
          <p:nvPr/>
        </p:nvSpPr>
        <p:spPr bwMode="auto">
          <a:xfrm>
            <a:off x="4419600" y="19812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822277"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2278" name="AutoShape 6"/>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grpSp>
        <p:nvGrpSpPr>
          <p:cNvPr id="2" name="Group 7"/>
          <p:cNvGrpSpPr>
            <a:grpSpLocks/>
          </p:cNvGrpSpPr>
          <p:nvPr/>
        </p:nvGrpSpPr>
        <p:grpSpPr bwMode="auto">
          <a:xfrm>
            <a:off x="8229600" y="152400"/>
            <a:ext cx="717550" cy="881063"/>
            <a:chOff x="2272" y="2026"/>
            <a:chExt cx="740" cy="987"/>
          </a:xfrm>
        </p:grpSpPr>
        <p:pic>
          <p:nvPicPr>
            <p:cNvPr id="123913"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4"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6009087B-862F-4EAA-B003-C8A0E541B2DA}" type="slidenum">
              <a:rPr lang="en-US" altLang="zh-CN"/>
              <a:pPr>
                <a:defRPr/>
              </a:pPr>
              <a:t>126</a:t>
            </a:fld>
            <a:endParaRPr lang="en-US" altLang="zh-CN"/>
          </a:p>
        </p:txBody>
      </p:sp>
      <p:sp>
        <p:nvSpPr>
          <p:cNvPr id="124931" name="Rectangle 2"/>
          <p:cNvSpPr>
            <a:spLocks noGrp="1" noChangeArrowheads="1"/>
          </p:cNvSpPr>
          <p:nvPr>
            <p:ph type="body" idx="1"/>
          </p:nvPr>
        </p:nvSpPr>
        <p:spPr>
          <a:xfrm>
            <a:off x="304800" y="1600200"/>
            <a:ext cx="7926388" cy="6216650"/>
          </a:xfrm>
        </p:spPr>
        <p:txBody>
          <a:bodyPr/>
          <a:lstStyle/>
          <a:p>
            <a:pPr eaLnBrk="1" hangingPunct="1">
              <a:buFont typeface="Wingdings" pitchFamily="2" charset="2"/>
              <a:buNone/>
            </a:pPr>
            <a:r>
              <a:rPr lang="en-US" altLang="zh-CN" sz="1800" smtClean="0">
                <a:solidFill>
                  <a:srgbClr val="FFFF00"/>
                </a:solidFill>
                <a:latin typeface="宋体" pitchFamily="2" charset="-122"/>
              </a:rPr>
              <a:t>     </a:t>
            </a:r>
            <a:endParaRPr lang="en-US" altLang="zh-CN" b="1" smtClean="0">
              <a:solidFill>
                <a:srgbClr val="FFFF00"/>
              </a:solidFill>
              <a:latin typeface="宋体" pitchFamily="2" charset="-122"/>
            </a:endParaRPr>
          </a:p>
          <a:p>
            <a:pPr eaLnBrk="1" hangingPunct="1">
              <a:buFont typeface="Wingdings" pitchFamily="2" charset="2"/>
              <a:buNone/>
            </a:pPr>
            <a:r>
              <a:rPr lang="en-US" altLang="zh-CN" sz="2400" b="1" smtClean="0">
                <a:solidFill>
                  <a:srgbClr val="FFFF00"/>
                </a:solidFill>
                <a:latin typeface="宋体" pitchFamily="2" charset="-122"/>
              </a:rPr>
              <a:t>   </a:t>
            </a:r>
            <a:r>
              <a:rPr lang="en-US" altLang="zh-CN" sz="2400" b="1" smtClean="0">
                <a:solidFill>
                  <a:srgbClr val="FF0066"/>
                </a:solidFill>
                <a:latin typeface="宋体" pitchFamily="2" charset="-122"/>
              </a:rPr>
              <a:t>1.</a:t>
            </a:r>
            <a:r>
              <a:rPr lang="zh-CN" altLang="en-US" sz="2400" b="1" smtClean="0">
                <a:solidFill>
                  <a:srgbClr val="FF0066"/>
                </a:solidFill>
                <a:latin typeface="宋体" pitchFamily="2" charset="-122"/>
              </a:rPr>
              <a:t>问题的提出</a:t>
            </a:r>
          </a:p>
          <a:p>
            <a:pPr eaLnBrk="1" hangingPunct="1">
              <a:buFont typeface="Wingdings" pitchFamily="2" charset="2"/>
              <a:buNone/>
            </a:pPr>
            <a:endParaRPr lang="zh-CN" altLang="en-US" sz="2400" b="1" smtClean="0">
              <a:solidFill>
                <a:srgbClr val="FFFF00"/>
              </a:solidFill>
              <a:latin typeface="宋体" pitchFamily="2" charset="-122"/>
            </a:endParaRPr>
          </a:p>
          <a:p>
            <a:pPr algn="just">
              <a:lnSpc>
                <a:spcPct val="120000"/>
              </a:lnSpc>
              <a:spcBef>
                <a:spcPct val="0"/>
              </a:spcBef>
              <a:buFontTx/>
              <a:buNone/>
            </a:pPr>
            <a:r>
              <a:rPr lang="zh-CN" altLang="en-US" sz="1800" smtClean="0">
                <a:latin typeface="宋体" pitchFamily="2" charset="-122"/>
              </a:rPr>
              <a:t>   </a:t>
            </a:r>
            <a:r>
              <a:rPr lang="zh-CN" altLang="en-US" sz="1800" b="1" smtClean="0">
                <a:latin typeface="宋体" pitchFamily="2" charset="-122"/>
              </a:rPr>
              <a:t>从前面讨论可知，各种ＬＲ文法都是非二义性文法，如果对二义性文法构造其ＬＲ分析表，必然导致失败。但是某些二义性文法是非常有用的，有些二义性文法描述程序设计语言的结构比较直观，使用方便，例如关于表达式文法和条件语句文法。</a:t>
            </a:r>
          </a:p>
          <a:p>
            <a:pPr algn="just">
              <a:lnSpc>
                <a:spcPct val="120000"/>
              </a:lnSpc>
              <a:spcBef>
                <a:spcPct val="0"/>
              </a:spcBef>
              <a:buFontTx/>
              <a:buNone/>
            </a:pPr>
            <a:r>
              <a:rPr lang="zh-CN" altLang="en-US" sz="1800" b="1" smtClean="0">
                <a:latin typeface="宋体" pitchFamily="2" charset="-122"/>
              </a:rPr>
              <a:t>   例如关于算术表达式文法Ｇ［Ｅ］为</a:t>
            </a:r>
          </a:p>
          <a:p>
            <a:pPr algn="just">
              <a:lnSpc>
                <a:spcPct val="120000"/>
              </a:lnSpc>
              <a:spcBef>
                <a:spcPct val="0"/>
              </a:spcBef>
              <a:buFontTx/>
              <a:buNone/>
            </a:pPr>
            <a:r>
              <a:rPr lang="zh-CN" altLang="en-US" sz="1800" b="1" smtClean="0">
                <a:latin typeface="宋体" pitchFamily="2" charset="-122"/>
              </a:rPr>
              <a:t>       </a:t>
            </a:r>
            <a:r>
              <a:rPr lang="en-US" altLang="zh-CN" sz="1800" b="1" smtClean="0">
                <a:latin typeface="宋体" pitchFamily="2" charset="-122"/>
              </a:rPr>
              <a:t>(1)</a:t>
            </a:r>
            <a:r>
              <a:rPr lang="zh-CN" altLang="en-US" sz="1800" b="1" smtClean="0">
                <a:latin typeface="宋体" pitchFamily="2" charset="-122"/>
              </a:rPr>
              <a:t>Ｅ∷＝Ｅ＋Ｅ   </a:t>
            </a:r>
            <a:r>
              <a:rPr lang="en-US" altLang="zh-CN" sz="1800" b="1" smtClean="0">
                <a:latin typeface="宋体" pitchFamily="2" charset="-122"/>
              </a:rPr>
              <a:t>(3)</a:t>
            </a:r>
            <a:r>
              <a:rPr lang="zh-CN" altLang="en-US" sz="1800" b="1" smtClean="0">
                <a:latin typeface="宋体" pitchFamily="2" charset="-122"/>
              </a:rPr>
              <a:t>Ｅ∷＝（Ｅ）</a:t>
            </a:r>
          </a:p>
          <a:p>
            <a:pPr algn="just">
              <a:lnSpc>
                <a:spcPct val="120000"/>
              </a:lnSpc>
              <a:spcBef>
                <a:spcPct val="0"/>
              </a:spcBef>
              <a:buFontTx/>
              <a:buNone/>
            </a:pPr>
            <a:r>
              <a:rPr lang="zh-CN" altLang="en-US" sz="1800" b="1" smtClean="0">
                <a:latin typeface="宋体" pitchFamily="2" charset="-122"/>
              </a:rPr>
              <a:t>       </a:t>
            </a:r>
            <a:r>
              <a:rPr lang="en-US" altLang="zh-CN" sz="1800" b="1" smtClean="0">
                <a:latin typeface="宋体" pitchFamily="2" charset="-122"/>
              </a:rPr>
              <a:t>(2)</a:t>
            </a:r>
            <a:r>
              <a:rPr lang="zh-CN" altLang="en-US" sz="1800" b="1" smtClean="0">
                <a:latin typeface="宋体" pitchFamily="2" charset="-122"/>
              </a:rPr>
              <a:t>Ｅ∷＝Ｅ*Ｅ    </a:t>
            </a:r>
            <a:r>
              <a:rPr lang="en-US" altLang="zh-CN" sz="1800" b="1" smtClean="0">
                <a:latin typeface="宋体" pitchFamily="2" charset="-122"/>
              </a:rPr>
              <a:t>(4)</a:t>
            </a:r>
            <a:r>
              <a:rPr lang="zh-CN" altLang="en-US" sz="1800" b="1" smtClean="0">
                <a:latin typeface="宋体" pitchFamily="2" charset="-122"/>
              </a:rPr>
              <a:t>Ｅ∷＝</a:t>
            </a:r>
            <a:r>
              <a:rPr lang="en-US" altLang="zh-CN" sz="1800" b="1" smtClean="0">
                <a:latin typeface="宋体" pitchFamily="2" charset="-122"/>
              </a:rPr>
              <a:t>i</a:t>
            </a:r>
          </a:p>
          <a:p>
            <a:pPr algn="just">
              <a:lnSpc>
                <a:spcPct val="120000"/>
              </a:lnSpc>
              <a:spcBef>
                <a:spcPct val="0"/>
              </a:spcBef>
              <a:buFontTx/>
              <a:buNone/>
            </a:pPr>
            <a:r>
              <a:rPr lang="en-US" altLang="zh-CN" sz="1800" b="1" smtClean="0">
                <a:latin typeface="宋体" pitchFamily="2" charset="-122"/>
              </a:rPr>
              <a:t>  </a:t>
            </a:r>
            <a:r>
              <a:rPr lang="zh-CN" altLang="en-US" sz="1800" b="1" smtClean="0">
                <a:latin typeface="宋体" pitchFamily="2" charset="-122"/>
              </a:rPr>
              <a:t>由于该文法本身没规定＋和*优先顺序，所以是二义性文法。</a:t>
            </a:r>
          </a:p>
          <a:p>
            <a:pPr algn="just">
              <a:lnSpc>
                <a:spcPct val="120000"/>
              </a:lnSpc>
              <a:spcBef>
                <a:spcPct val="0"/>
              </a:spcBef>
              <a:buFontTx/>
              <a:buNone/>
            </a:pPr>
            <a:r>
              <a:rPr lang="zh-CN" altLang="en-US" sz="1800" b="1" smtClean="0">
                <a:latin typeface="宋体" pitchFamily="2" charset="-122"/>
              </a:rPr>
              <a:t>     对该文法增加规则</a:t>
            </a:r>
          </a:p>
          <a:p>
            <a:pPr algn="just">
              <a:lnSpc>
                <a:spcPct val="120000"/>
              </a:lnSpc>
              <a:spcBef>
                <a:spcPct val="0"/>
              </a:spcBef>
              <a:buFontTx/>
              <a:buNone/>
            </a:pPr>
            <a:r>
              <a:rPr lang="zh-CN" altLang="en-US" sz="1800" b="1" smtClean="0">
                <a:latin typeface="宋体" pitchFamily="2" charset="-122"/>
              </a:rPr>
              <a:t>       </a:t>
            </a:r>
            <a:r>
              <a:rPr lang="en-US" altLang="zh-CN" sz="1800" b="1" smtClean="0">
                <a:latin typeface="宋体" pitchFamily="2" charset="-122"/>
              </a:rPr>
              <a:t>(0)</a:t>
            </a:r>
            <a:r>
              <a:rPr lang="zh-CN" altLang="en-US" sz="1800" b="1" smtClean="0">
                <a:latin typeface="宋体" pitchFamily="2" charset="-122"/>
              </a:rPr>
              <a:t>Ｅ</a:t>
            </a:r>
            <a:r>
              <a:rPr lang="en-US" altLang="zh-CN" sz="1800" b="1" smtClean="0">
                <a:latin typeface="宋体" pitchFamily="2" charset="-122"/>
              </a:rPr>
              <a:t>′∷</a:t>
            </a:r>
            <a:r>
              <a:rPr lang="zh-CN" altLang="en-US" sz="1800" b="1" smtClean="0">
                <a:latin typeface="宋体" pitchFamily="2" charset="-122"/>
              </a:rPr>
              <a:t>＝Ｅ</a:t>
            </a:r>
          </a:p>
          <a:p>
            <a:pPr>
              <a:lnSpc>
                <a:spcPct val="120000"/>
              </a:lnSpc>
              <a:spcBef>
                <a:spcPct val="0"/>
              </a:spcBef>
              <a:buFontTx/>
              <a:buNone/>
            </a:pPr>
            <a:r>
              <a:rPr lang="zh-CN" altLang="en-US" sz="1800" b="1" smtClean="0">
                <a:latin typeface="宋体" pitchFamily="2" charset="-122"/>
              </a:rPr>
              <a:t>  形成拓广文法，其ＬＲ（０）项目集族如下图所示</a:t>
            </a:r>
          </a:p>
        </p:txBody>
      </p:sp>
      <p:sp>
        <p:nvSpPr>
          <p:cNvPr id="776195" name="AutoShape 3"/>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6196" name="AutoShape 4"/>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五、二义性文法的应用</a:t>
            </a:r>
          </a:p>
        </p:txBody>
      </p:sp>
      <p:grpSp>
        <p:nvGrpSpPr>
          <p:cNvPr id="2" name="Group 6"/>
          <p:cNvGrpSpPr>
            <a:grpSpLocks/>
          </p:cNvGrpSpPr>
          <p:nvPr/>
        </p:nvGrpSpPr>
        <p:grpSpPr bwMode="auto">
          <a:xfrm>
            <a:off x="8229600" y="152400"/>
            <a:ext cx="717550" cy="881063"/>
            <a:chOff x="2272" y="2026"/>
            <a:chExt cx="740" cy="987"/>
          </a:xfrm>
        </p:grpSpPr>
        <p:pic>
          <p:nvPicPr>
            <p:cNvPr id="124936"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7"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4935" name="Rectangle 10"/>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12"/>
          </p:nvPr>
        </p:nvSpPr>
        <p:spPr/>
        <p:txBody>
          <a:bodyPr/>
          <a:lstStyle/>
          <a:p>
            <a:pPr>
              <a:defRPr/>
            </a:pPr>
            <a:fld id="{FD235770-F842-456E-9693-2E0A5E9DC124}" type="slidenum">
              <a:rPr lang="en-US" altLang="zh-CN"/>
              <a:pPr>
                <a:defRPr/>
              </a:pPr>
              <a:t>127</a:t>
            </a:fld>
            <a:endParaRPr lang="en-US" altLang="zh-CN"/>
          </a:p>
        </p:txBody>
      </p:sp>
      <p:sp>
        <p:nvSpPr>
          <p:cNvPr id="777218" name="Oval 2"/>
          <p:cNvSpPr>
            <a:spLocks noChangeArrowheads="1"/>
          </p:cNvSpPr>
          <p:nvPr/>
        </p:nvSpPr>
        <p:spPr bwMode="auto">
          <a:xfrm>
            <a:off x="611188" y="4292600"/>
            <a:ext cx="431800" cy="431800"/>
          </a:xfrm>
          <a:prstGeom prst="ellipse">
            <a:avLst/>
          </a:prstGeom>
          <a:noFill/>
          <a:ln w="19050" algn="ctr">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125956" name="Rectangle 3"/>
          <p:cNvSpPr>
            <a:spLocks noGrp="1" noChangeArrowheads="1"/>
          </p:cNvSpPr>
          <p:nvPr>
            <p:ph type="body" idx="1"/>
          </p:nvPr>
        </p:nvSpPr>
        <p:spPr>
          <a:xfrm>
            <a:off x="395288" y="188913"/>
            <a:ext cx="5689600" cy="447675"/>
          </a:xfrm>
          <a:noFill/>
        </p:spPr>
        <p:txBody>
          <a:bodyPr/>
          <a:lstStyle/>
          <a:p>
            <a:pPr algn="just" eaLnBrk="1" hangingPunct="1">
              <a:lnSpc>
                <a:spcPct val="80000"/>
              </a:lnSpc>
              <a:buFont typeface="Wingdings" pitchFamily="2" charset="2"/>
              <a:buNone/>
            </a:pPr>
            <a:r>
              <a:rPr lang="zh-CN" altLang="en-US" b="1" smtClean="0"/>
              <a:t>二义文法的</a:t>
            </a:r>
            <a:r>
              <a:rPr lang="en-US" altLang="zh-CN" b="1" smtClean="0"/>
              <a:t>LR(0)</a:t>
            </a:r>
            <a:r>
              <a:rPr lang="zh-CN" altLang="en-US" b="1" smtClean="0"/>
              <a:t>项目集</a:t>
            </a:r>
          </a:p>
        </p:txBody>
      </p:sp>
      <p:sp>
        <p:nvSpPr>
          <p:cNvPr id="777220" name="Text Box 4"/>
          <p:cNvSpPr txBox="1">
            <a:spLocks noChangeArrowheads="1"/>
          </p:cNvSpPr>
          <p:nvPr/>
        </p:nvSpPr>
        <p:spPr bwMode="auto">
          <a:xfrm>
            <a:off x="971550" y="836613"/>
            <a:ext cx="1728788" cy="1452562"/>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i</a:t>
            </a:r>
          </a:p>
        </p:txBody>
      </p:sp>
      <p:sp>
        <p:nvSpPr>
          <p:cNvPr id="777221" name="Text Box 5"/>
          <p:cNvSpPr txBox="1">
            <a:spLocks noChangeArrowheads="1"/>
          </p:cNvSpPr>
          <p:nvPr/>
        </p:nvSpPr>
        <p:spPr bwMode="auto">
          <a:xfrm>
            <a:off x="971550" y="2708275"/>
            <a:ext cx="1728788" cy="569913"/>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77222" name="Text Box 6"/>
          <p:cNvSpPr txBox="1">
            <a:spLocks noChangeArrowheads="1"/>
          </p:cNvSpPr>
          <p:nvPr/>
        </p:nvSpPr>
        <p:spPr bwMode="auto">
          <a:xfrm>
            <a:off x="3706813" y="836613"/>
            <a:ext cx="1728787" cy="1011237"/>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 *E</a:t>
            </a:r>
          </a:p>
        </p:txBody>
      </p:sp>
      <p:sp>
        <p:nvSpPr>
          <p:cNvPr id="777223" name="Text Box 7"/>
          <p:cNvSpPr txBox="1">
            <a:spLocks noChangeArrowheads="1"/>
          </p:cNvSpPr>
          <p:nvPr/>
        </p:nvSpPr>
        <p:spPr bwMode="auto">
          <a:xfrm>
            <a:off x="971550" y="3716338"/>
            <a:ext cx="1728788" cy="1452562"/>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i</a:t>
            </a:r>
          </a:p>
        </p:txBody>
      </p:sp>
      <p:sp>
        <p:nvSpPr>
          <p:cNvPr id="777224" name="Text Box 8"/>
          <p:cNvSpPr txBox="1">
            <a:spLocks noChangeArrowheads="1"/>
          </p:cNvSpPr>
          <p:nvPr/>
        </p:nvSpPr>
        <p:spPr bwMode="auto">
          <a:xfrm>
            <a:off x="971550" y="5630863"/>
            <a:ext cx="1728788" cy="1011237"/>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 </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777225" name="Text Box 9"/>
          <p:cNvSpPr txBox="1">
            <a:spLocks noChangeArrowheads="1"/>
          </p:cNvSpPr>
          <p:nvPr/>
        </p:nvSpPr>
        <p:spPr bwMode="auto">
          <a:xfrm>
            <a:off x="3706813" y="6021388"/>
            <a:ext cx="1728787" cy="569912"/>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77226" name="Text Box 10"/>
          <p:cNvSpPr txBox="1">
            <a:spLocks noChangeArrowheads="1"/>
          </p:cNvSpPr>
          <p:nvPr/>
        </p:nvSpPr>
        <p:spPr bwMode="auto">
          <a:xfrm>
            <a:off x="3706813" y="2276475"/>
            <a:ext cx="1728787" cy="1452563"/>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E+ • 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 E+E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i</a:t>
            </a:r>
          </a:p>
        </p:txBody>
      </p:sp>
      <p:sp>
        <p:nvSpPr>
          <p:cNvPr id="777227" name="Text Box 11"/>
          <p:cNvSpPr txBox="1">
            <a:spLocks noChangeArrowheads="1"/>
          </p:cNvSpPr>
          <p:nvPr/>
        </p:nvSpPr>
        <p:spPr bwMode="auto">
          <a:xfrm>
            <a:off x="3706813" y="4064000"/>
            <a:ext cx="1728787" cy="1452563"/>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rPr>
              <a:t>5</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E * • 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 E+E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a:t>
            </a: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i</a:t>
            </a:r>
          </a:p>
        </p:txBody>
      </p:sp>
      <p:sp>
        <p:nvSpPr>
          <p:cNvPr id="777228" name="Text Box 12"/>
          <p:cNvSpPr txBox="1">
            <a:spLocks noChangeArrowheads="1"/>
          </p:cNvSpPr>
          <p:nvPr/>
        </p:nvSpPr>
        <p:spPr bwMode="auto">
          <a:xfrm>
            <a:off x="6443663" y="2276475"/>
            <a:ext cx="1728787" cy="1011238"/>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rPr>
              <a:t>7</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E+E •</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E • +E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 *E</a:t>
            </a:r>
          </a:p>
        </p:txBody>
      </p:sp>
      <p:sp>
        <p:nvSpPr>
          <p:cNvPr id="777229" name="Text Box 13"/>
          <p:cNvSpPr txBox="1">
            <a:spLocks noChangeArrowheads="1"/>
          </p:cNvSpPr>
          <p:nvPr/>
        </p:nvSpPr>
        <p:spPr bwMode="auto">
          <a:xfrm>
            <a:off x="6442075" y="4076700"/>
            <a:ext cx="1728788" cy="1011238"/>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rPr>
              <a:t>8</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E*E •</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E • +E</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4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E • *E</a:t>
            </a:r>
          </a:p>
        </p:txBody>
      </p:sp>
      <p:sp>
        <p:nvSpPr>
          <p:cNvPr id="777230" name="Line 14"/>
          <p:cNvSpPr>
            <a:spLocks noChangeShapeType="1"/>
          </p:cNvSpPr>
          <p:nvPr/>
        </p:nvSpPr>
        <p:spPr bwMode="auto">
          <a:xfrm>
            <a:off x="1763713" y="227647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31" name="Line 15"/>
          <p:cNvSpPr>
            <a:spLocks noChangeShapeType="1"/>
          </p:cNvSpPr>
          <p:nvPr/>
        </p:nvSpPr>
        <p:spPr bwMode="auto">
          <a:xfrm flipV="1">
            <a:off x="1763713" y="3284538"/>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32" name="Line 16"/>
          <p:cNvSpPr>
            <a:spLocks noChangeShapeType="1"/>
          </p:cNvSpPr>
          <p:nvPr/>
        </p:nvSpPr>
        <p:spPr bwMode="auto">
          <a:xfrm>
            <a:off x="1763713" y="5157788"/>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33" name="Line 17"/>
          <p:cNvSpPr>
            <a:spLocks noChangeShapeType="1"/>
          </p:cNvSpPr>
          <p:nvPr/>
        </p:nvSpPr>
        <p:spPr bwMode="auto">
          <a:xfrm>
            <a:off x="2700338" y="6308725"/>
            <a:ext cx="10080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34" name="Line 18"/>
          <p:cNvSpPr>
            <a:spLocks noChangeShapeType="1"/>
          </p:cNvSpPr>
          <p:nvPr/>
        </p:nvSpPr>
        <p:spPr bwMode="auto">
          <a:xfrm>
            <a:off x="2700338" y="1268413"/>
            <a:ext cx="10080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35" name="Line 19"/>
          <p:cNvSpPr>
            <a:spLocks noChangeShapeType="1"/>
          </p:cNvSpPr>
          <p:nvPr/>
        </p:nvSpPr>
        <p:spPr bwMode="auto">
          <a:xfrm>
            <a:off x="4427538" y="184467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36" name="Line 20"/>
          <p:cNvSpPr>
            <a:spLocks noChangeShapeType="1"/>
          </p:cNvSpPr>
          <p:nvPr/>
        </p:nvSpPr>
        <p:spPr bwMode="auto">
          <a:xfrm flipH="1">
            <a:off x="2700338" y="2924175"/>
            <a:ext cx="9350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37" name="Line 21"/>
          <p:cNvSpPr>
            <a:spLocks noChangeShapeType="1"/>
          </p:cNvSpPr>
          <p:nvPr/>
        </p:nvSpPr>
        <p:spPr bwMode="auto">
          <a:xfrm flipH="1">
            <a:off x="2700338" y="5013325"/>
            <a:ext cx="9350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38" name="Line 22"/>
          <p:cNvSpPr>
            <a:spLocks noChangeShapeType="1"/>
          </p:cNvSpPr>
          <p:nvPr/>
        </p:nvSpPr>
        <p:spPr bwMode="auto">
          <a:xfrm flipV="1">
            <a:off x="2484438" y="5229225"/>
            <a:ext cx="1223962" cy="360363"/>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39" name="Line 23"/>
          <p:cNvSpPr>
            <a:spLocks noChangeShapeType="1"/>
          </p:cNvSpPr>
          <p:nvPr/>
        </p:nvSpPr>
        <p:spPr bwMode="auto">
          <a:xfrm>
            <a:off x="5435600" y="4437063"/>
            <a:ext cx="100806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0" name="Line 24"/>
          <p:cNvSpPr>
            <a:spLocks noChangeShapeType="1"/>
          </p:cNvSpPr>
          <p:nvPr/>
        </p:nvSpPr>
        <p:spPr bwMode="auto">
          <a:xfrm flipH="1">
            <a:off x="5435600" y="4797425"/>
            <a:ext cx="100806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1" name="Line 25"/>
          <p:cNvSpPr>
            <a:spLocks noChangeShapeType="1"/>
          </p:cNvSpPr>
          <p:nvPr/>
        </p:nvSpPr>
        <p:spPr bwMode="auto">
          <a:xfrm>
            <a:off x="5435600" y="2636838"/>
            <a:ext cx="100806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2" name="Line 26"/>
          <p:cNvSpPr>
            <a:spLocks noChangeShapeType="1"/>
          </p:cNvSpPr>
          <p:nvPr/>
        </p:nvSpPr>
        <p:spPr bwMode="auto">
          <a:xfrm flipH="1">
            <a:off x="5435600" y="2997200"/>
            <a:ext cx="100806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3" name="Line 27"/>
          <p:cNvSpPr>
            <a:spLocks noChangeShapeType="1"/>
          </p:cNvSpPr>
          <p:nvPr/>
        </p:nvSpPr>
        <p:spPr bwMode="auto">
          <a:xfrm flipH="1">
            <a:off x="2700338" y="3284538"/>
            <a:ext cx="935037"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4" name="Line 28"/>
          <p:cNvSpPr>
            <a:spLocks noChangeShapeType="1"/>
          </p:cNvSpPr>
          <p:nvPr/>
        </p:nvSpPr>
        <p:spPr bwMode="auto">
          <a:xfrm>
            <a:off x="684213" y="1412875"/>
            <a:ext cx="287337" cy="0"/>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5" name="Line 29"/>
          <p:cNvSpPr>
            <a:spLocks noChangeShapeType="1"/>
          </p:cNvSpPr>
          <p:nvPr/>
        </p:nvSpPr>
        <p:spPr bwMode="auto">
          <a:xfrm>
            <a:off x="684213" y="4005263"/>
            <a:ext cx="2873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6" name="Line 30"/>
          <p:cNvSpPr>
            <a:spLocks noChangeShapeType="1"/>
          </p:cNvSpPr>
          <p:nvPr/>
        </p:nvSpPr>
        <p:spPr bwMode="auto">
          <a:xfrm>
            <a:off x="684213" y="1412875"/>
            <a:ext cx="0" cy="2592388"/>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7" name="Line 31"/>
          <p:cNvSpPr>
            <a:spLocks noChangeShapeType="1"/>
          </p:cNvSpPr>
          <p:nvPr/>
        </p:nvSpPr>
        <p:spPr bwMode="auto">
          <a:xfrm>
            <a:off x="898525" y="4292600"/>
            <a:ext cx="73025" cy="73025"/>
          </a:xfrm>
          <a:prstGeom prst="line">
            <a:avLst/>
          </a:prstGeom>
          <a:noFill/>
          <a:ln w="38100">
            <a:solidFill>
              <a:schemeClr val="tx1"/>
            </a:solidFill>
            <a:round/>
            <a:headEnd/>
            <a:tailEnd type="stealth"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8" name="Line 32"/>
          <p:cNvSpPr>
            <a:spLocks noChangeShapeType="1"/>
          </p:cNvSpPr>
          <p:nvPr/>
        </p:nvSpPr>
        <p:spPr bwMode="auto">
          <a:xfrm>
            <a:off x="3421063" y="1628775"/>
            <a:ext cx="287337" cy="0"/>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49" name="Line 33"/>
          <p:cNvSpPr>
            <a:spLocks noChangeShapeType="1"/>
          </p:cNvSpPr>
          <p:nvPr/>
        </p:nvSpPr>
        <p:spPr bwMode="auto">
          <a:xfrm>
            <a:off x="3421063" y="4221163"/>
            <a:ext cx="2873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50" name="Line 34"/>
          <p:cNvSpPr>
            <a:spLocks noChangeShapeType="1"/>
          </p:cNvSpPr>
          <p:nvPr/>
        </p:nvSpPr>
        <p:spPr bwMode="auto">
          <a:xfrm>
            <a:off x="3421063" y="1628775"/>
            <a:ext cx="0" cy="2592388"/>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51" name="Line 35"/>
          <p:cNvSpPr>
            <a:spLocks noChangeShapeType="1"/>
          </p:cNvSpPr>
          <p:nvPr/>
        </p:nvSpPr>
        <p:spPr bwMode="auto">
          <a:xfrm flipH="1" flipV="1">
            <a:off x="2700338" y="3284538"/>
            <a:ext cx="1008062" cy="1512887"/>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52" name="AutoShape 36"/>
          <p:cNvSpPr>
            <a:spLocks noChangeArrowheads="1"/>
          </p:cNvSpPr>
          <p:nvPr/>
        </p:nvSpPr>
        <p:spPr bwMode="auto">
          <a:xfrm>
            <a:off x="250825" y="1052513"/>
            <a:ext cx="576263" cy="144462"/>
          </a:xfrm>
          <a:prstGeom prst="notchedRightArrow">
            <a:avLst>
              <a:gd name="adj1" fmla="val 50000"/>
              <a:gd name="adj2" fmla="val 99726"/>
            </a:avLst>
          </a:prstGeom>
          <a:solidFill>
            <a:srgbClr val="00FFFF"/>
          </a:solidFill>
          <a:ln w="9525" algn="ctr">
            <a:noFill/>
            <a:miter lim="800000"/>
            <a:headEnd/>
            <a:tailEnd/>
          </a:ln>
          <a:effectLst>
            <a:prstShdw prst="shdw18" dist="17961" dir="13500000">
              <a:srgbClr val="00FFFF">
                <a:gamma/>
                <a:shade val="60000"/>
                <a:invGamma/>
              </a:srgb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53" name="Text Box 37"/>
          <p:cNvSpPr txBox="1">
            <a:spLocks noChangeArrowheads="1"/>
          </p:cNvSpPr>
          <p:nvPr/>
        </p:nvSpPr>
        <p:spPr bwMode="auto">
          <a:xfrm>
            <a:off x="323850" y="2492375"/>
            <a:ext cx="3603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sp>
        <p:nvSpPr>
          <p:cNvPr id="777254" name="Text Box 38"/>
          <p:cNvSpPr txBox="1">
            <a:spLocks noChangeArrowheads="1"/>
          </p:cNvSpPr>
          <p:nvPr/>
        </p:nvSpPr>
        <p:spPr bwMode="auto">
          <a:xfrm>
            <a:off x="250825" y="4316413"/>
            <a:ext cx="3603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sp>
        <p:nvSpPr>
          <p:cNvPr id="777255" name="Text Box 39"/>
          <p:cNvSpPr txBox="1">
            <a:spLocks noChangeArrowheads="1"/>
          </p:cNvSpPr>
          <p:nvPr/>
        </p:nvSpPr>
        <p:spPr bwMode="auto">
          <a:xfrm>
            <a:off x="2916238" y="3163888"/>
            <a:ext cx="3603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sp>
        <p:nvSpPr>
          <p:cNvPr id="777256" name="Text Box 40"/>
          <p:cNvSpPr txBox="1">
            <a:spLocks noChangeArrowheads="1"/>
          </p:cNvSpPr>
          <p:nvPr/>
        </p:nvSpPr>
        <p:spPr bwMode="auto">
          <a:xfrm>
            <a:off x="2819400" y="4676775"/>
            <a:ext cx="3603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sp>
        <p:nvSpPr>
          <p:cNvPr id="777257" name="Text Box 41"/>
          <p:cNvSpPr txBox="1">
            <a:spLocks noChangeArrowheads="1"/>
          </p:cNvSpPr>
          <p:nvPr/>
        </p:nvSpPr>
        <p:spPr bwMode="auto">
          <a:xfrm>
            <a:off x="3059113" y="5949950"/>
            <a:ext cx="3603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sp>
        <p:nvSpPr>
          <p:cNvPr id="777258" name="Text Box 42"/>
          <p:cNvSpPr txBox="1">
            <a:spLocks noChangeArrowheads="1"/>
          </p:cNvSpPr>
          <p:nvPr/>
        </p:nvSpPr>
        <p:spPr bwMode="auto">
          <a:xfrm>
            <a:off x="2987675" y="931863"/>
            <a:ext cx="3603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777259" name="Text Box 43"/>
          <p:cNvSpPr txBox="1">
            <a:spLocks noChangeArrowheads="1"/>
          </p:cNvSpPr>
          <p:nvPr/>
        </p:nvSpPr>
        <p:spPr bwMode="auto">
          <a:xfrm>
            <a:off x="5724525" y="2947988"/>
            <a:ext cx="3603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777260" name="Text Box 44"/>
          <p:cNvSpPr txBox="1">
            <a:spLocks noChangeArrowheads="1"/>
          </p:cNvSpPr>
          <p:nvPr/>
        </p:nvSpPr>
        <p:spPr bwMode="auto">
          <a:xfrm>
            <a:off x="5724525" y="4149725"/>
            <a:ext cx="3603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777261" name="Text Box 45"/>
          <p:cNvSpPr txBox="1">
            <a:spLocks noChangeArrowheads="1"/>
          </p:cNvSpPr>
          <p:nvPr/>
        </p:nvSpPr>
        <p:spPr bwMode="auto">
          <a:xfrm>
            <a:off x="1474788" y="5180013"/>
            <a:ext cx="3603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777262" name="Text Box 46"/>
          <p:cNvSpPr txBox="1">
            <a:spLocks noChangeArrowheads="1"/>
          </p:cNvSpPr>
          <p:nvPr/>
        </p:nvSpPr>
        <p:spPr bwMode="auto">
          <a:xfrm>
            <a:off x="1403350" y="2276475"/>
            <a:ext cx="3603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77263" name="Text Box 47"/>
          <p:cNvSpPr txBox="1">
            <a:spLocks noChangeArrowheads="1"/>
          </p:cNvSpPr>
          <p:nvPr/>
        </p:nvSpPr>
        <p:spPr bwMode="auto">
          <a:xfrm>
            <a:off x="1403350" y="3284538"/>
            <a:ext cx="3603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77264" name="Text Box 48"/>
          <p:cNvSpPr txBox="1">
            <a:spLocks noChangeArrowheads="1"/>
          </p:cNvSpPr>
          <p:nvPr/>
        </p:nvSpPr>
        <p:spPr bwMode="auto">
          <a:xfrm>
            <a:off x="2843213" y="3860800"/>
            <a:ext cx="3603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77265" name="Text Box 49"/>
          <p:cNvSpPr txBox="1">
            <a:spLocks noChangeArrowheads="1"/>
          </p:cNvSpPr>
          <p:nvPr/>
        </p:nvSpPr>
        <p:spPr bwMode="auto">
          <a:xfrm>
            <a:off x="3132138" y="2060575"/>
            <a:ext cx="360362" cy="366713"/>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77266" name="Line 50"/>
          <p:cNvSpPr>
            <a:spLocks noChangeShapeType="1"/>
          </p:cNvSpPr>
          <p:nvPr/>
        </p:nvSpPr>
        <p:spPr bwMode="auto">
          <a:xfrm flipH="1">
            <a:off x="5364163" y="3284538"/>
            <a:ext cx="1079500" cy="79216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67" name="Line 51"/>
          <p:cNvSpPr>
            <a:spLocks noChangeShapeType="1"/>
          </p:cNvSpPr>
          <p:nvPr/>
        </p:nvSpPr>
        <p:spPr bwMode="auto">
          <a:xfrm flipH="1" flipV="1">
            <a:off x="5435600" y="3429000"/>
            <a:ext cx="1008063" cy="6477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77268" name="Text Box 52"/>
          <p:cNvSpPr txBox="1">
            <a:spLocks noChangeArrowheads="1"/>
          </p:cNvSpPr>
          <p:nvPr/>
        </p:nvSpPr>
        <p:spPr bwMode="auto">
          <a:xfrm>
            <a:off x="5724525" y="4724400"/>
            <a:ext cx="360363" cy="366713"/>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77269" name="Text Box 53"/>
          <p:cNvSpPr txBox="1">
            <a:spLocks noChangeArrowheads="1"/>
          </p:cNvSpPr>
          <p:nvPr/>
        </p:nvSpPr>
        <p:spPr bwMode="auto">
          <a:xfrm>
            <a:off x="5724525" y="2276475"/>
            <a:ext cx="360363" cy="39687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20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77270" name="Text Box 54"/>
          <p:cNvSpPr txBox="1">
            <a:spLocks noChangeArrowheads="1"/>
          </p:cNvSpPr>
          <p:nvPr/>
        </p:nvSpPr>
        <p:spPr bwMode="auto">
          <a:xfrm>
            <a:off x="4427538" y="1844675"/>
            <a:ext cx="360362" cy="39687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20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77271" name="Text Box 55"/>
          <p:cNvSpPr txBox="1">
            <a:spLocks noChangeArrowheads="1"/>
          </p:cNvSpPr>
          <p:nvPr/>
        </p:nvSpPr>
        <p:spPr bwMode="auto">
          <a:xfrm>
            <a:off x="2700338" y="2636838"/>
            <a:ext cx="3603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77272" name="Text Box 56"/>
          <p:cNvSpPr txBox="1">
            <a:spLocks noChangeArrowheads="1"/>
          </p:cNvSpPr>
          <p:nvPr/>
        </p:nvSpPr>
        <p:spPr bwMode="auto">
          <a:xfrm>
            <a:off x="2987675" y="5367338"/>
            <a:ext cx="360363" cy="3667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77273" name="Text Box 57"/>
          <p:cNvSpPr txBox="1">
            <a:spLocks noChangeArrowheads="1"/>
          </p:cNvSpPr>
          <p:nvPr/>
        </p:nvSpPr>
        <p:spPr bwMode="auto">
          <a:xfrm>
            <a:off x="6011863" y="3213100"/>
            <a:ext cx="360362" cy="366713"/>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77274" name="Text Box 58"/>
          <p:cNvSpPr txBox="1">
            <a:spLocks noChangeArrowheads="1"/>
          </p:cNvSpPr>
          <p:nvPr/>
        </p:nvSpPr>
        <p:spPr bwMode="auto">
          <a:xfrm>
            <a:off x="6084888" y="3860800"/>
            <a:ext cx="360362" cy="39687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20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77275" name="Line 59"/>
          <p:cNvSpPr>
            <a:spLocks noChangeShapeType="1"/>
          </p:cNvSpPr>
          <p:nvPr/>
        </p:nvSpPr>
        <p:spPr bwMode="auto">
          <a:xfrm flipV="1">
            <a:off x="2743200" y="3505200"/>
            <a:ext cx="914400" cy="25146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77276" name="Text Box 60"/>
          <p:cNvSpPr txBox="1">
            <a:spLocks noChangeArrowheads="1"/>
          </p:cNvSpPr>
          <p:nvPr/>
        </p:nvSpPr>
        <p:spPr bwMode="auto">
          <a:xfrm>
            <a:off x="2819400" y="5546725"/>
            <a:ext cx="360363" cy="39687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20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grpSp>
        <p:nvGrpSpPr>
          <p:cNvPr id="2" name="Group 61"/>
          <p:cNvGrpSpPr>
            <a:grpSpLocks/>
          </p:cNvGrpSpPr>
          <p:nvPr/>
        </p:nvGrpSpPr>
        <p:grpSpPr bwMode="auto">
          <a:xfrm>
            <a:off x="8229600" y="152400"/>
            <a:ext cx="717550" cy="881063"/>
            <a:chOff x="2272" y="2026"/>
            <a:chExt cx="740" cy="987"/>
          </a:xfrm>
        </p:grpSpPr>
        <p:pic>
          <p:nvPicPr>
            <p:cNvPr id="126015" name="Picture 62"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016" name="Picture 63"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8CC557BC-837B-40D9-85F9-3351B6B06F4E}" type="slidenum">
              <a:rPr lang="en-US" altLang="zh-CN"/>
              <a:pPr>
                <a:defRPr/>
              </a:pPr>
              <a:t>128</a:t>
            </a:fld>
            <a:endParaRPr lang="en-US" altLang="zh-CN"/>
          </a:p>
        </p:txBody>
      </p:sp>
      <p:sp>
        <p:nvSpPr>
          <p:cNvPr id="126979" name="Rectangle 2"/>
          <p:cNvSpPr>
            <a:spLocks noGrp="1" noChangeArrowheads="1"/>
          </p:cNvSpPr>
          <p:nvPr>
            <p:ph type="body" idx="1"/>
          </p:nvPr>
        </p:nvSpPr>
        <p:spPr>
          <a:xfrm>
            <a:off x="457200" y="2057400"/>
            <a:ext cx="8077200" cy="4343400"/>
          </a:xfrm>
        </p:spPr>
        <p:txBody>
          <a:bodyPr/>
          <a:lstStyle/>
          <a:p>
            <a:pPr algn="just">
              <a:spcBef>
                <a:spcPct val="0"/>
              </a:spcBef>
              <a:buFontTx/>
              <a:buNone/>
            </a:pPr>
            <a:r>
              <a:rPr lang="en-US" altLang="zh-CN" sz="1800" smtClean="0">
                <a:latin typeface="宋体" pitchFamily="2" charset="-122"/>
                <a:cs typeface="Courier New" pitchFamily="49" charset="0"/>
              </a:rPr>
              <a:t>   </a:t>
            </a:r>
            <a:r>
              <a:rPr lang="zh-CN" altLang="en-US" sz="1800" b="1" smtClean="0">
                <a:latin typeface="Times New Roman" pitchFamily="18" charset="0"/>
                <a:cs typeface="Courier New" pitchFamily="49" charset="0"/>
              </a:rPr>
              <a:t>在项目集Ｉ</a:t>
            </a:r>
            <a:r>
              <a:rPr lang="en-US" altLang="zh-CN" sz="1800" b="1" baseline="-25000" smtClean="0">
                <a:latin typeface="Times New Roman" pitchFamily="18" charset="0"/>
                <a:cs typeface="Courier New" pitchFamily="49" charset="0"/>
              </a:rPr>
              <a:t>1</a:t>
            </a:r>
            <a:r>
              <a:rPr lang="zh-CN" altLang="en-US" sz="1800" b="1" smtClean="0">
                <a:latin typeface="Times New Roman" pitchFamily="18" charset="0"/>
                <a:cs typeface="Courier New" pitchFamily="49" charset="0"/>
              </a:rPr>
              <a:t>，存在“归约（接受）”和“移进”冲突，但可用ＳＬＲ方法解决。因为</a:t>
            </a:r>
            <a:r>
              <a:rPr lang="en-US" altLang="zh-CN" sz="1800" b="1" smtClean="0">
                <a:latin typeface="Times New Roman" pitchFamily="18" charset="0"/>
              </a:rPr>
              <a:t>FOLLOW</a:t>
            </a:r>
            <a:r>
              <a:rPr lang="en-US" altLang="zh-CN" sz="1800" b="1" smtClean="0">
                <a:latin typeface="Times New Roman" pitchFamily="18" charset="0"/>
                <a:cs typeface="Courier New" pitchFamily="49" charset="0"/>
              </a:rPr>
              <a:t>(E′)</a:t>
            </a:r>
            <a:r>
              <a:rPr lang="zh-CN" altLang="en-US" sz="1800" b="1" smtClean="0">
                <a:latin typeface="Times New Roman" pitchFamily="18" charset="0"/>
              </a:rPr>
              <a:t>＝</a:t>
            </a:r>
            <a:r>
              <a:rPr lang="en-US" altLang="zh-CN" sz="1800" b="1" smtClean="0">
                <a:latin typeface="Times New Roman" pitchFamily="18" charset="0"/>
              </a:rPr>
              <a:t>{</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a:t>
            </a:r>
            <a:r>
              <a:rPr lang="zh-CN" altLang="en-US" sz="1800" b="1" smtClean="0">
                <a:latin typeface="Times New Roman" pitchFamily="18" charset="0"/>
              </a:rPr>
              <a:t>和</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a:t>
            </a:r>
            <a:r>
              <a:rPr lang="zh-CN" altLang="en-US" sz="1800" b="1" smtClean="0">
                <a:latin typeface="Times New Roman" pitchFamily="18" charset="0"/>
              </a:rPr>
              <a:t>不相交</a:t>
            </a:r>
            <a:r>
              <a:rPr lang="zh-CN" altLang="en-US" sz="1800" b="1" smtClean="0">
                <a:latin typeface="Times New Roman" pitchFamily="18" charset="0"/>
                <a:cs typeface="Courier New" pitchFamily="49" charset="0"/>
              </a:rPr>
              <a:t>。</a:t>
            </a:r>
          </a:p>
          <a:p>
            <a:pPr algn="just">
              <a:spcBef>
                <a:spcPct val="0"/>
              </a:spcBef>
              <a:buFontTx/>
              <a:buNone/>
            </a:pPr>
            <a:r>
              <a:rPr lang="zh-CN" altLang="en-US" sz="1800" b="1" smtClean="0">
                <a:latin typeface="Times New Roman" pitchFamily="18" charset="0"/>
                <a:cs typeface="Courier New" pitchFamily="49" charset="0"/>
              </a:rPr>
              <a:t>  但在项目集Ｉ</a:t>
            </a:r>
            <a:r>
              <a:rPr lang="en-US" altLang="zh-CN" sz="1800" b="1" baseline="-25000" smtClean="0">
                <a:latin typeface="Times New Roman" pitchFamily="18" charset="0"/>
                <a:cs typeface="Courier New" pitchFamily="49" charset="0"/>
              </a:rPr>
              <a:t>7</a:t>
            </a:r>
            <a:r>
              <a:rPr lang="zh-CN" altLang="en-US" sz="1800" b="1" smtClean="0">
                <a:latin typeface="Times New Roman" pitchFamily="18" charset="0"/>
                <a:cs typeface="Courier New" pitchFamily="49" charset="0"/>
              </a:rPr>
              <a:t>和Ｉ</a:t>
            </a:r>
            <a:r>
              <a:rPr lang="en-US" altLang="zh-CN" sz="1800" b="1" baseline="-25000" smtClean="0">
                <a:latin typeface="Times New Roman" pitchFamily="18" charset="0"/>
                <a:cs typeface="Courier New" pitchFamily="49" charset="0"/>
              </a:rPr>
              <a:t>8</a:t>
            </a:r>
            <a:r>
              <a:rPr lang="zh-CN" altLang="en-US" sz="1800" b="1" smtClean="0">
                <a:latin typeface="Times New Roman" pitchFamily="18" charset="0"/>
                <a:cs typeface="Courier New" pitchFamily="49" charset="0"/>
              </a:rPr>
              <a:t>中，存在“移进归约”冲突，用ＳＬＲ方法不能解决此冲突。因为在Ｉ</a:t>
            </a:r>
            <a:r>
              <a:rPr lang="en-US" altLang="zh-CN" sz="1800" b="1" baseline="-25000" smtClean="0">
                <a:latin typeface="Times New Roman" pitchFamily="18" charset="0"/>
                <a:cs typeface="Courier New" pitchFamily="49" charset="0"/>
              </a:rPr>
              <a:t>7</a:t>
            </a:r>
            <a:r>
              <a:rPr lang="zh-CN" altLang="en-US" sz="1800" b="1" smtClean="0">
                <a:latin typeface="Times New Roman" pitchFamily="18" charset="0"/>
                <a:cs typeface="Courier New" pitchFamily="49" charset="0"/>
              </a:rPr>
              <a:t>中有移进｛＋，</a:t>
            </a:r>
            <a:r>
              <a:rPr lang="zh-CN" altLang="en-US" sz="1800" b="1" smtClean="0">
                <a:latin typeface="Times New Roman" pitchFamily="18" charset="0"/>
              </a:rPr>
              <a:t>*</a:t>
            </a:r>
            <a:r>
              <a:rPr lang="zh-CN" altLang="en-US" sz="1800" b="1" smtClean="0">
                <a:latin typeface="Times New Roman" pitchFamily="18" charset="0"/>
                <a:cs typeface="Courier New" pitchFamily="49" charset="0"/>
              </a:rPr>
              <a:t>｝，归约Ｅ∷＝Ｅ＋Ｅ</a:t>
            </a:r>
            <a:r>
              <a:rPr lang="zh-CN" altLang="en-US" sz="1800" b="1" smtClean="0">
                <a:latin typeface="Times New Roman" pitchFamily="18" charset="0"/>
              </a:rPr>
              <a:t>中，</a:t>
            </a:r>
            <a:r>
              <a:rPr lang="en-US" altLang="zh-CN" sz="1800" b="1" smtClean="0">
                <a:latin typeface="Times New Roman" pitchFamily="18" charset="0"/>
              </a:rPr>
              <a:t>FOLLOW</a:t>
            </a:r>
            <a:r>
              <a:rPr lang="en-US" altLang="zh-CN" sz="1800" b="1" smtClean="0">
                <a:latin typeface="Times New Roman" pitchFamily="18" charset="0"/>
                <a:cs typeface="Courier New" pitchFamily="49" charset="0"/>
              </a:rPr>
              <a:t>(E) </a:t>
            </a:r>
            <a:r>
              <a:rPr lang="zh-CN" altLang="en-US" sz="1800" b="1" smtClean="0">
                <a:latin typeface="Times New Roman" pitchFamily="18" charset="0"/>
              </a:rPr>
              <a:t>＝</a:t>
            </a:r>
            <a:r>
              <a:rPr lang="zh-CN" altLang="en-US" sz="1800" b="1" smtClean="0">
                <a:latin typeface="Times New Roman" pitchFamily="18" charset="0"/>
                <a:cs typeface="Courier New" pitchFamily="49" charset="0"/>
              </a:rPr>
              <a:t>｛＋，*｝ ；在Ｉ</a:t>
            </a:r>
            <a:r>
              <a:rPr lang="en-US" altLang="zh-CN" sz="1800" b="1" baseline="-25000" smtClean="0">
                <a:latin typeface="Times New Roman" pitchFamily="18" charset="0"/>
                <a:cs typeface="Courier New" pitchFamily="49" charset="0"/>
              </a:rPr>
              <a:t>8</a:t>
            </a:r>
            <a:r>
              <a:rPr lang="zh-CN" altLang="en-US" sz="1800" b="1" smtClean="0">
                <a:latin typeface="Times New Roman" pitchFamily="18" charset="0"/>
                <a:cs typeface="Courier New" pitchFamily="49" charset="0"/>
              </a:rPr>
              <a:t>中同样有移进｛＋，*｝，归约Ｅ∷＝Ｅ*Ｅ</a:t>
            </a:r>
            <a:r>
              <a:rPr lang="zh-CN" altLang="en-US" sz="1800" b="1" smtClean="0">
                <a:latin typeface="Times New Roman" pitchFamily="18" charset="0"/>
              </a:rPr>
              <a:t>中</a:t>
            </a:r>
            <a:r>
              <a:rPr lang="zh-CN" altLang="en-US" sz="1800" b="1" smtClean="0">
                <a:latin typeface="Times New Roman" pitchFamily="18" charset="0"/>
                <a:cs typeface="Courier New" pitchFamily="49" charset="0"/>
              </a:rPr>
              <a:t>，</a:t>
            </a:r>
            <a:r>
              <a:rPr lang="en-US" altLang="zh-CN" sz="1800" b="1" smtClean="0">
                <a:latin typeface="Times New Roman" pitchFamily="18" charset="0"/>
              </a:rPr>
              <a:t>FOLLOW</a:t>
            </a:r>
            <a:r>
              <a:rPr lang="en-US" altLang="zh-CN" sz="1800" b="1" smtClean="0">
                <a:latin typeface="Times New Roman" pitchFamily="18" charset="0"/>
                <a:cs typeface="Courier New" pitchFamily="49" charset="0"/>
              </a:rPr>
              <a:t>(E) </a:t>
            </a:r>
            <a:r>
              <a:rPr lang="zh-CN" altLang="en-US" sz="1800" b="1" smtClean="0">
                <a:latin typeface="Times New Roman" pitchFamily="18" charset="0"/>
              </a:rPr>
              <a:t>＝</a:t>
            </a:r>
            <a:r>
              <a:rPr lang="zh-CN" altLang="en-US" sz="1800" b="1" smtClean="0">
                <a:latin typeface="Times New Roman" pitchFamily="18" charset="0"/>
                <a:cs typeface="Courier New" pitchFamily="49" charset="0"/>
              </a:rPr>
              <a:t>｛＋，*｝，</a:t>
            </a:r>
            <a:r>
              <a:rPr lang="zh-CN" altLang="en-US" sz="1800" b="1" smtClean="0">
                <a:latin typeface="Times New Roman" pitchFamily="18" charset="0"/>
              </a:rPr>
              <a:t>他们相交，</a:t>
            </a:r>
            <a:r>
              <a:rPr lang="zh-CN" altLang="en-US" sz="1800" b="1" smtClean="0">
                <a:latin typeface="Times New Roman" pitchFamily="18" charset="0"/>
                <a:cs typeface="Courier New" pitchFamily="49" charset="0"/>
              </a:rPr>
              <a:t>事实上，前面介绍四种ＬＲ分析表都不能</a:t>
            </a:r>
            <a:r>
              <a:rPr lang="zh-CN" altLang="en-US" sz="1800" b="1" smtClean="0">
                <a:latin typeface="Times New Roman" pitchFamily="18" charset="0"/>
              </a:rPr>
              <a:t>解决这种冲突。如果我们来考虑算符＋和*的优先顺序与结合性，则可以解决这种冲突</a:t>
            </a:r>
          </a:p>
          <a:p>
            <a:pPr algn="just">
              <a:spcBef>
                <a:spcPct val="0"/>
              </a:spcBef>
              <a:buFontTx/>
              <a:buNone/>
            </a:pPr>
            <a:r>
              <a:rPr lang="zh-CN" altLang="en-US" sz="1800" b="1" smtClean="0">
                <a:latin typeface="Times New Roman" pitchFamily="18" charset="0"/>
                <a:cs typeface="Courier New" pitchFamily="49" charset="0"/>
              </a:rPr>
              <a:t>  我们考虑输入串</a:t>
            </a:r>
            <a:r>
              <a:rPr lang="en-US" altLang="zh-CN" sz="1800" b="1" smtClean="0">
                <a:latin typeface="Times New Roman" pitchFamily="18" charset="0"/>
                <a:cs typeface="Courier New" pitchFamily="49" charset="0"/>
              </a:rPr>
              <a:t>i+i*i</a:t>
            </a:r>
            <a:r>
              <a:rPr lang="zh-CN" altLang="en-US" sz="1800" b="1" smtClean="0">
                <a:latin typeface="Times New Roman" pitchFamily="18" charset="0"/>
                <a:cs typeface="Courier New" pitchFamily="49" charset="0"/>
              </a:rPr>
              <a:t>，在处理了</a:t>
            </a:r>
            <a:r>
              <a:rPr lang="en-US" altLang="zh-CN" sz="1800" b="1" smtClean="0">
                <a:latin typeface="Times New Roman" pitchFamily="18" charset="0"/>
                <a:cs typeface="Courier New" pitchFamily="49" charset="0"/>
              </a:rPr>
              <a:t>i+i</a:t>
            </a:r>
            <a:r>
              <a:rPr lang="zh-CN" altLang="en-US" sz="1800" b="1" smtClean="0">
                <a:latin typeface="Times New Roman" pitchFamily="18" charset="0"/>
                <a:cs typeface="Courier New" pitchFamily="49" charset="0"/>
              </a:rPr>
              <a:t>后，分析器进入状态７（Ｉ</a:t>
            </a:r>
            <a:r>
              <a:rPr lang="en-US" altLang="zh-CN" sz="1800" b="1" baseline="-25000" smtClean="0">
                <a:latin typeface="Times New Roman" pitchFamily="18" charset="0"/>
                <a:cs typeface="Courier New" pitchFamily="49" charset="0"/>
              </a:rPr>
              <a:t>7</a:t>
            </a:r>
            <a:r>
              <a:rPr lang="zh-CN" altLang="en-US" sz="1800" b="1" smtClean="0">
                <a:latin typeface="Times New Roman" pitchFamily="18" charset="0"/>
                <a:cs typeface="Courier New" pitchFamily="49" charset="0"/>
              </a:rPr>
              <a:t>），此时符号栈中内容是Ｅ＋Ｅ，状态栈中内容是一些相应状态，输入串剩余部分为*</a:t>
            </a:r>
            <a:r>
              <a:rPr lang="en-US" altLang="zh-CN" sz="1800" b="1" smtClean="0">
                <a:latin typeface="Times New Roman" pitchFamily="18" charset="0"/>
                <a:cs typeface="Courier New" pitchFamily="49" charset="0"/>
              </a:rPr>
              <a:t>i#</a:t>
            </a:r>
            <a:r>
              <a:rPr lang="zh-CN" altLang="en-US" sz="1800" b="1" smtClean="0">
                <a:latin typeface="Times New Roman" pitchFamily="18" charset="0"/>
                <a:cs typeface="Courier New" pitchFamily="49" charset="0"/>
              </a:rPr>
              <a:t>，如果假定*优先顺序先于＋，则在这种情况下应该移进*，于是，使后边的</a:t>
            </a:r>
            <a:r>
              <a:rPr lang="en-US" altLang="zh-CN" sz="1800" b="1" smtClean="0">
                <a:latin typeface="Times New Roman" pitchFamily="18" charset="0"/>
                <a:cs typeface="Courier New" pitchFamily="49" charset="0"/>
              </a:rPr>
              <a:t>i</a:t>
            </a:r>
            <a:r>
              <a:rPr lang="zh-CN" altLang="en-US" sz="1800" b="1" smtClean="0">
                <a:latin typeface="Times New Roman" pitchFamily="18" charset="0"/>
                <a:cs typeface="Courier New" pitchFamily="49" charset="0"/>
              </a:rPr>
              <a:t>也跟着移进，此时准备把*和它的左右</a:t>
            </a:r>
            <a:r>
              <a:rPr lang="en-US" altLang="zh-CN" sz="1800" b="1" smtClean="0">
                <a:latin typeface="Times New Roman" pitchFamily="18" charset="0"/>
                <a:cs typeface="Courier New" pitchFamily="49" charset="0"/>
              </a:rPr>
              <a:t>i</a:t>
            </a:r>
            <a:r>
              <a:rPr lang="zh-CN" altLang="en-US" sz="1800" b="1" smtClean="0">
                <a:latin typeface="Times New Roman" pitchFamily="18" charset="0"/>
                <a:cs typeface="Courier New" pitchFamily="49" charset="0"/>
              </a:rPr>
              <a:t>归约成Ｅ，表</a:t>
            </a:r>
            <a:r>
              <a:rPr lang="en-US" altLang="zh-CN" sz="1800" b="1" smtClean="0">
                <a:latin typeface="Times New Roman" pitchFamily="18" charset="0"/>
                <a:cs typeface="Courier New" pitchFamily="49" charset="0"/>
              </a:rPr>
              <a:t>4.16</a:t>
            </a:r>
            <a:r>
              <a:rPr lang="zh-CN" altLang="en-US" sz="1800" b="1" smtClean="0">
                <a:latin typeface="Times New Roman" pitchFamily="18" charset="0"/>
                <a:cs typeface="Courier New" pitchFamily="49" charset="0"/>
              </a:rPr>
              <a:t>的ＳＬＲ分析过程就是这样，算符优先分析法也是这样工作的。</a:t>
            </a:r>
          </a:p>
          <a:p>
            <a:pPr algn="just">
              <a:spcBef>
                <a:spcPct val="0"/>
              </a:spcBef>
              <a:buFontTx/>
              <a:buNone/>
            </a:pPr>
            <a:r>
              <a:rPr lang="zh-CN" altLang="en-US" sz="1800" b="1" smtClean="0">
                <a:latin typeface="Times New Roman" pitchFamily="18" charset="0"/>
                <a:cs typeface="Courier New" pitchFamily="49" charset="0"/>
              </a:rPr>
              <a:t>   另一方面，若让＋优先于*，则分析器就先把Ｅ＋Ｅ归约成Ｅ，因此，在Ｉ</a:t>
            </a:r>
            <a:r>
              <a:rPr lang="en-US" altLang="zh-CN" sz="1800" b="1" baseline="-25000" smtClean="0">
                <a:latin typeface="Times New Roman" pitchFamily="18" charset="0"/>
                <a:cs typeface="Courier New" pitchFamily="49" charset="0"/>
              </a:rPr>
              <a:t>7</a:t>
            </a:r>
            <a:r>
              <a:rPr lang="zh-CN" altLang="en-US" sz="1800" b="1" smtClean="0">
                <a:latin typeface="Times New Roman" pitchFamily="18" charset="0"/>
                <a:cs typeface="Courier New" pitchFamily="49" charset="0"/>
              </a:rPr>
              <a:t>中移进*和归约Ｅ</a:t>
            </a:r>
            <a:r>
              <a:rPr lang="zh-CN" altLang="en-US" sz="1800" b="1" smtClean="0">
                <a:latin typeface="Times New Roman" pitchFamily="18" charset="0"/>
              </a:rPr>
              <a:t>∷＝Ｅ＋Ｅ的冲突可唯一地根据＋和*优先关系得到解决  </a:t>
            </a:r>
          </a:p>
        </p:txBody>
      </p:sp>
      <p:sp>
        <p:nvSpPr>
          <p:cNvPr id="778246"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126981" name="Rectangle 7"/>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
        <p:nvSpPr>
          <p:cNvPr id="778248" name="AutoShape 8"/>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 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问题的提出</a:t>
            </a:r>
          </a:p>
        </p:txBody>
      </p:sp>
      <p:grpSp>
        <p:nvGrpSpPr>
          <p:cNvPr id="2" name="Group 9"/>
          <p:cNvGrpSpPr>
            <a:grpSpLocks/>
          </p:cNvGrpSpPr>
          <p:nvPr/>
        </p:nvGrpSpPr>
        <p:grpSpPr bwMode="auto">
          <a:xfrm>
            <a:off x="8229600" y="152400"/>
            <a:ext cx="717550" cy="881063"/>
            <a:chOff x="2272" y="2026"/>
            <a:chExt cx="740" cy="987"/>
          </a:xfrm>
        </p:grpSpPr>
        <p:pic>
          <p:nvPicPr>
            <p:cNvPr id="126984" name="Picture 10"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5" name="Picture 11"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36405B4E-DAFB-41A5-93A9-C4D5313EEFBB}" type="slidenum">
              <a:rPr lang="en-US" altLang="zh-CN"/>
              <a:pPr>
                <a:defRPr/>
              </a:pPr>
              <a:t>129</a:t>
            </a:fld>
            <a:endParaRPr lang="en-US" altLang="zh-CN"/>
          </a:p>
        </p:txBody>
      </p:sp>
      <p:sp>
        <p:nvSpPr>
          <p:cNvPr id="128003" name="Rectangle 2"/>
          <p:cNvSpPr>
            <a:spLocks noGrp="1" noChangeArrowheads="1"/>
          </p:cNvSpPr>
          <p:nvPr>
            <p:ph type="body" idx="1"/>
          </p:nvPr>
        </p:nvSpPr>
        <p:spPr>
          <a:xfrm>
            <a:off x="1219200" y="1371600"/>
            <a:ext cx="7704138" cy="5256213"/>
          </a:xfrm>
        </p:spPr>
        <p:txBody>
          <a:bodyPr/>
          <a:lstStyle/>
          <a:p>
            <a:pPr eaLnBrk="1" hangingPunct="1">
              <a:lnSpc>
                <a:spcPct val="9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r>
              <a:rPr lang="zh-CN" altLang="en-US" sz="1800" smtClean="0">
                <a:latin typeface="宋体" pitchFamily="2" charset="-122"/>
              </a:rPr>
              <a:t>一、简单优先文法分析法        三、优先函数及其构造</a:t>
            </a:r>
          </a:p>
          <a:p>
            <a:pPr algn="just"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1. </a:t>
            </a:r>
            <a:r>
              <a:rPr lang="zh-CN" altLang="en-US" sz="1600" smtClean="0">
                <a:latin typeface="宋体" pitchFamily="2" charset="-122"/>
              </a:rPr>
              <a:t>与文法有关的一些关系定义       </a:t>
            </a:r>
            <a:r>
              <a:rPr lang="en-US" altLang="zh-CN" sz="1600" smtClean="0">
                <a:latin typeface="宋体" pitchFamily="2" charset="-122"/>
              </a:rPr>
              <a:t>1.</a:t>
            </a:r>
            <a:r>
              <a:rPr lang="zh-CN" altLang="en-US" sz="1600" smtClean="0">
                <a:latin typeface="宋体" pitchFamily="2" charset="-122"/>
              </a:rPr>
              <a:t>优先函数定义                           </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2. </a:t>
            </a:r>
            <a:r>
              <a:rPr lang="zh-CN" altLang="en-US" sz="1600" smtClean="0">
                <a:latin typeface="宋体" pitchFamily="2" charset="-122"/>
              </a:rPr>
              <a:t>构造文法关系传递闭包           </a:t>
            </a:r>
            <a:r>
              <a:rPr lang="en-US" altLang="zh-CN" sz="1600" smtClean="0">
                <a:latin typeface="宋体" pitchFamily="2" charset="-122"/>
              </a:rPr>
              <a:t>2.</a:t>
            </a:r>
            <a:r>
              <a:rPr lang="zh-CN" altLang="en-US" sz="1600" smtClean="0">
                <a:latin typeface="宋体" pitchFamily="2" charset="-122"/>
              </a:rPr>
              <a:t>优先函数矩阵的构造 </a:t>
            </a:r>
          </a:p>
          <a:p>
            <a:pPr algn="just" eaLnBrk="1" hangingPunct="1">
              <a:lnSpc>
                <a:spcPct val="90000"/>
              </a:lnSpc>
              <a:buFont typeface="Wingdings" pitchFamily="2" charset="2"/>
              <a:buNone/>
            </a:pPr>
            <a:r>
              <a:rPr lang="zh-CN" altLang="en-US" sz="1600" smtClean="0">
                <a:latin typeface="宋体" pitchFamily="2" charset="-122"/>
              </a:rPr>
              <a:t>    和自反传递闭包                 </a:t>
            </a:r>
            <a:r>
              <a:rPr lang="en-US" altLang="zh-CN" sz="1600" smtClean="0">
                <a:latin typeface="宋体" pitchFamily="2" charset="-122"/>
              </a:rPr>
              <a:t>3.</a:t>
            </a:r>
            <a:r>
              <a:rPr lang="zh-CN" altLang="en-US" sz="1600" smtClean="0">
                <a:latin typeface="宋体" pitchFamily="2" charset="-122"/>
              </a:rPr>
              <a:t>利用优先函数矩阵进行语法分析</a:t>
            </a:r>
          </a:p>
          <a:p>
            <a:pPr algn="just"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3. </a:t>
            </a:r>
            <a:r>
              <a:rPr lang="zh-CN" altLang="en-US" sz="1600" smtClean="0">
                <a:latin typeface="宋体" pitchFamily="2" charset="-122"/>
              </a:rPr>
              <a:t>文法优先关系概念              </a:t>
            </a:r>
            <a:r>
              <a:rPr lang="zh-CN" altLang="en-US" sz="1800" smtClean="0">
                <a:latin typeface="宋体" pitchFamily="2" charset="-122"/>
              </a:rPr>
              <a:t>四、</a:t>
            </a:r>
            <a:r>
              <a:rPr lang="en-US" altLang="zh-CN" sz="1800" smtClean="0">
                <a:latin typeface="宋体" pitchFamily="2" charset="-122"/>
              </a:rPr>
              <a:t>LR</a:t>
            </a:r>
            <a:r>
              <a:rPr lang="zh-CN" altLang="en-US" sz="1800" smtClean="0">
                <a:latin typeface="宋体" pitchFamily="2" charset="-122"/>
              </a:rPr>
              <a:t>分析法</a:t>
            </a:r>
            <a:endParaRPr lang="zh-CN" altLang="en-US" sz="16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4. </a:t>
            </a:r>
            <a:r>
              <a:rPr lang="zh-CN" altLang="en-US" sz="1600" smtClean="0">
                <a:latin typeface="宋体" pitchFamily="2" charset="-122"/>
              </a:rPr>
              <a:t>文法优先关系的构造              </a:t>
            </a:r>
            <a:r>
              <a:rPr lang="en-US" altLang="zh-CN" sz="1600" smtClean="0">
                <a:latin typeface="宋体" pitchFamily="2" charset="-122"/>
              </a:rPr>
              <a:t>1. LR</a:t>
            </a:r>
            <a:r>
              <a:rPr lang="zh-CN" altLang="en-US" sz="1600" smtClean="0">
                <a:latin typeface="宋体" pitchFamily="2" charset="-122"/>
              </a:rPr>
              <a:t>分析法一般概述</a:t>
            </a:r>
          </a:p>
          <a:p>
            <a:pPr eaLnBrk="1" hangingPunct="1">
              <a:lnSpc>
                <a:spcPct val="90000"/>
              </a:lnSpc>
              <a:spcBef>
                <a:spcPct val="0"/>
              </a:spcBef>
              <a:buFontTx/>
              <a:buNone/>
            </a:pPr>
            <a:r>
              <a:rPr lang="zh-CN" altLang="en-US" sz="1600" smtClean="0">
                <a:latin typeface="宋体" pitchFamily="2" charset="-122"/>
              </a:rPr>
              <a:t> </a:t>
            </a:r>
            <a:r>
              <a:rPr lang="en-US" altLang="zh-CN" sz="1600" smtClean="0">
                <a:latin typeface="宋体" pitchFamily="2" charset="-122"/>
              </a:rPr>
              <a:t>5. </a:t>
            </a:r>
            <a:r>
              <a:rPr lang="zh-CN" altLang="en-US" sz="1600" smtClean="0">
                <a:latin typeface="宋体" pitchFamily="2" charset="-122"/>
              </a:rPr>
              <a:t>简单优先文法                    </a:t>
            </a:r>
            <a:r>
              <a:rPr lang="en-US" altLang="zh-CN" sz="1600" smtClean="0">
                <a:latin typeface="宋体" pitchFamily="2" charset="-122"/>
              </a:rPr>
              <a:t>2. LR</a:t>
            </a:r>
            <a:r>
              <a:rPr lang="zh-CN" altLang="en-US" sz="1600" smtClean="0">
                <a:latin typeface="宋体" pitchFamily="2" charset="-122"/>
              </a:rPr>
              <a:t>分析器工作原理  </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6. </a:t>
            </a:r>
            <a:r>
              <a:rPr lang="zh-CN" altLang="en-US" sz="1600" smtClean="0">
                <a:latin typeface="宋体" pitchFamily="2" charset="-122"/>
              </a:rPr>
              <a:t>简单优先文法分析算法            </a:t>
            </a:r>
            <a:r>
              <a:rPr lang="en-US" altLang="zh-CN" sz="1600" smtClean="0">
                <a:latin typeface="宋体" pitchFamily="2" charset="-122"/>
              </a:rPr>
              <a:t>3. LR</a:t>
            </a:r>
            <a:r>
              <a:rPr lang="zh-CN" altLang="en-US" sz="1600" smtClean="0">
                <a:latin typeface="宋体" pitchFamily="2" charset="-122"/>
              </a:rPr>
              <a:t>（</a:t>
            </a:r>
            <a:r>
              <a:rPr lang="en-US" altLang="zh-CN" sz="1600" smtClean="0">
                <a:latin typeface="宋体" pitchFamily="2" charset="-122"/>
              </a:rPr>
              <a:t>0</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800" smtClean="0">
                <a:latin typeface="宋体" pitchFamily="2" charset="-122"/>
              </a:rPr>
              <a:t>二、算符优先分析法              </a:t>
            </a:r>
            <a:r>
              <a:rPr lang="en-US" altLang="zh-CN" sz="1600" smtClean="0">
                <a:latin typeface="宋体" pitchFamily="2" charset="-122"/>
              </a:rPr>
              <a:t>4. SLR</a:t>
            </a:r>
            <a:r>
              <a:rPr lang="zh-CN" altLang="en-US" sz="1600" smtClean="0">
                <a:latin typeface="宋体" pitchFamily="2" charset="-122"/>
              </a:rPr>
              <a:t>（</a:t>
            </a:r>
            <a:r>
              <a:rPr lang="en-US" altLang="zh-CN" sz="1600" smtClean="0">
                <a:latin typeface="宋体" pitchFamily="2" charset="-122"/>
              </a:rPr>
              <a:t>1</a:t>
            </a:r>
            <a:r>
              <a:rPr lang="zh-CN" altLang="en-US" sz="1600" smtClean="0">
                <a:latin typeface="宋体" pitchFamily="2" charset="-122"/>
              </a:rPr>
              <a:t>）分析表构造</a:t>
            </a:r>
            <a:endParaRPr lang="zh-CN" altLang="en-US" sz="18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1. </a:t>
            </a:r>
            <a:r>
              <a:rPr lang="zh-CN" altLang="en-US" sz="1600" smtClean="0">
                <a:latin typeface="宋体" pitchFamily="2" charset="-122"/>
              </a:rPr>
              <a:t>算符优先关系概念                </a:t>
            </a:r>
            <a:r>
              <a:rPr lang="en-US" altLang="zh-CN" sz="1600" smtClean="0">
                <a:latin typeface="宋体" pitchFamily="2" charset="-122"/>
              </a:rPr>
              <a:t>5. LR</a:t>
            </a:r>
            <a:r>
              <a:rPr lang="zh-CN" altLang="en-US" sz="1600" smtClean="0">
                <a:latin typeface="宋体" pitchFamily="2" charset="-122"/>
              </a:rPr>
              <a:t>（</a:t>
            </a:r>
            <a:r>
              <a:rPr lang="en-US" altLang="zh-CN" sz="1600" smtClean="0">
                <a:latin typeface="宋体" pitchFamily="2" charset="-122"/>
              </a:rPr>
              <a:t>1</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2. </a:t>
            </a:r>
            <a:r>
              <a:rPr lang="zh-CN" altLang="en-US" sz="1600" smtClean="0">
                <a:latin typeface="宋体" pitchFamily="2" charset="-122"/>
              </a:rPr>
              <a:t>算符优先文法                    </a:t>
            </a:r>
            <a:r>
              <a:rPr lang="en-US" altLang="zh-CN" sz="1600" smtClean="0">
                <a:latin typeface="宋体" pitchFamily="2" charset="-122"/>
              </a:rPr>
              <a:t>6. LALR</a:t>
            </a:r>
            <a:r>
              <a:rPr lang="zh-CN" altLang="en-US" sz="1600" smtClean="0">
                <a:latin typeface="宋体" pitchFamily="2" charset="-122"/>
              </a:rPr>
              <a:t>分析表构造</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3. </a:t>
            </a:r>
            <a:r>
              <a:rPr lang="zh-CN" altLang="en-US" sz="1600" smtClean="0">
                <a:latin typeface="宋体" pitchFamily="2" charset="-122"/>
              </a:rPr>
              <a:t>算符优先关系的构造方法        </a:t>
            </a:r>
            <a:r>
              <a:rPr lang="zh-CN" altLang="en-US" sz="1800" b="1" smtClean="0">
                <a:solidFill>
                  <a:srgbClr val="FFFF00"/>
                </a:solidFill>
                <a:latin typeface="宋体" pitchFamily="2" charset="-122"/>
              </a:rPr>
              <a:t>五、二义性文法的应用</a:t>
            </a: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4. </a:t>
            </a:r>
            <a:r>
              <a:rPr lang="zh-CN" altLang="en-US" sz="1600" smtClean="0">
                <a:latin typeface="宋体" pitchFamily="2" charset="-122"/>
              </a:rPr>
              <a:t>最左素短语                      </a:t>
            </a:r>
            <a:r>
              <a:rPr lang="en-US" altLang="zh-CN" sz="1600" smtClean="0">
                <a:latin typeface="宋体" pitchFamily="2" charset="-122"/>
              </a:rPr>
              <a:t>1.</a:t>
            </a:r>
            <a:r>
              <a:rPr lang="zh-CN" altLang="en-US" sz="1600" smtClean="0">
                <a:latin typeface="宋体" pitchFamily="2" charset="-122"/>
              </a:rPr>
              <a:t>问题的提出</a:t>
            </a:r>
            <a:r>
              <a:rPr lang="zh-CN" altLang="en-US" sz="1600" smtClean="0">
                <a:solidFill>
                  <a:srgbClr val="66FF33"/>
                </a:solidFill>
                <a:latin typeface="宋体" pitchFamily="2" charset="-122"/>
              </a:rPr>
              <a:t> </a:t>
            </a:r>
            <a:endParaRPr lang="zh-CN" altLang="en-US" sz="1600" smtClean="0">
              <a:latin typeface="宋体" pitchFamily="2" charset="-122"/>
            </a:endParaRPr>
          </a:p>
          <a:p>
            <a:pPr eaLnBrk="1" hangingPunct="1">
              <a:lnSpc>
                <a:spcPct val="90000"/>
              </a:lnSpc>
              <a:buFont typeface="Wingdings" pitchFamily="2" charset="2"/>
              <a:buNone/>
            </a:pPr>
            <a:r>
              <a:rPr lang="zh-CN" altLang="en-US" sz="1600" smtClean="0">
                <a:latin typeface="宋体" pitchFamily="2" charset="-122"/>
              </a:rPr>
              <a:t> </a:t>
            </a:r>
            <a:r>
              <a:rPr lang="en-US" altLang="zh-CN" sz="1600" smtClean="0">
                <a:latin typeface="宋体" pitchFamily="2" charset="-122"/>
              </a:rPr>
              <a:t>5. </a:t>
            </a:r>
            <a:r>
              <a:rPr lang="zh-CN" altLang="en-US" sz="1600" smtClean="0">
                <a:latin typeface="宋体" pitchFamily="2" charset="-122"/>
              </a:rPr>
              <a:t>算符优先分析算法                </a:t>
            </a:r>
            <a:r>
              <a:rPr lang="en-US" altLang="zh-CN" sz="1600" b="1" smtClean="0">
                <a:solidFill>
                  <a:schemeClr val="hlink"/>
                </a:solidFill>
                <a:latin typeface="宋体" pitchFamily="2" charset="-122"/>
              </a:rPr>
              <a:t>2.</a:t>
            </a:r>
            <a:r>
              <a:rPr lang="zh-CN" altLang="en-US" sz="1600" b="1" smtClean="0">
                <a:solidFill>
                  <a:schemeClr val="hlink"/>
                </a:solidFill>
                <a:latin typeface="宋体" pitchFamily="2" charset="-122"/>
              </a:rPr>
              <a:t>二义性文法分析表的构造</a:t>
            </a:r>
          </a:p>
        </p:txBody>
      </p:sp>
      <p:sp>
        <p:nvSpPr>
          <p:cNvPr id="128004" name="Rectangle 3"/>
          <p:cNvSpPr>
            <a:spLocks noGrp="1" noChangeArrowheads="1"/>
          </p:cNvSpPr>
          <p:nvPr>
            <p:ph type="title"/>
          </p:nvPr>
        </p:nvSpPr>
        <p:spPr>
          <a:xfrm>
            <a:off x="1182688" y="225425"/>
            <a:ext cx="6305550" cy="457200"/>
          </a:xfrm>
          <a:noFill/>
        </p:spPr>
        <p:txBody>
          <a:bodyPr anchorCtr="1"/>
          <a:lstStyle/>
          <a:p>
            <a:pPr eaLnBrk="1" hangingPunct="1"/>
            <a:r>
              <a:rPr lang="en-US" altLang="zh-CN" smtClean="0">
                <a:solidFill>
                  <a:schemeClr val="tx1"/>
                </a:solidFill>
                <a:latin typeface="宋体" pitchFamily="2" charset="-122"/>
              </a:rPr>
              <a:t>   </a:t>
            </a:r>
            <a:r>
              <a:rPr lang="zh-CN" altLang="en-US" sz="4000" b="0" smtClean="0">
                <a:solidFill>
                  <a:schemeClr val="tx1"/>
                </a:solidFill>
                <a:latin typeface="宋体" pitchFamily="2" charset="-122"/>
              </a:rPr>
              <a:t>第四章 语法分析</a:t>
            </a:r>
          </a:p>
        </p:txBody>
      </p:sp>
      <p:sp>
        <p:nvSpPr>
          <p:cNvPr id="823300" name="Line 4"/>
          <p:cNvSpPr>
            <a:spLocks noChangeShapeType="1"/>
          </p:cNvSpPr>
          <p:nvPr/>
        </p:nvSpPr>
        <p:spPr bwMode="auto">
          <a:xfrm>
            <a:off x="4419600" y="19812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823301"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3302" name="AutoShape 6"/>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grpSp>
        <p:nvGrpSpPr>
          <p:cNvPr id="2" name="Group 7"/>
          <p:cNvGrpSpPr>
            <a:grpSpLocks/>
          </p:cNvGrpSpPr>
          <p:nvPr/>
        </p:nvGrpSpPr>
        <p:grpSpPr bwMode="auto">
          <a:xfrm>
            <a:off x="8229600" y="152400"/>
            <a:ext cx="717550" cy="881063"/>
            <a:chOff x="2272" y="2026"/>
            <a:chExt cx="740" cy="987"/>
          </a:xfrm>
        </p:grpSpPr>
        <p:pic>
          <p:nvPicPr>
            <p:cNvPr id="128009"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0"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152400"/>
            <a:ext cx="7696200" cy="914400"/>
          </a:xfrm>
        </p:spPr>
        <p:txBody>
          <a:bodyPr/>
          <a:lstStyle/>
          <a:p>
            <a:r>
              <a:rPr lang="zh-CN" altLang="en-US" dirty="0" smtClean="0"/>
              <a:t>一个</a:t>
            </a:r>
            <a:r>
              <a:rPr lang="en-US" altLang="zh-CN" dirty="0" smtClean="0"/>
              <a:t>LR</a:t>
            </a:r>
            <a:r>
              <a:rPr lang="zh-CN" altLang="en-US" dirty="0" smtClean="0"/>
              <a:t>分析表的例子</a:t>
            </a:r>
            <a:endParaRPr lang="zh-CN" altLang="en-US" dirty="0"/>
          </a:p>
        </p:txBody>
      </p:sp>
      <p:sp>
        <p:nvSpPr>
          <p:cNvPr id="4" name="灯片编号占位符 3"/>
          <p:cNvSpPr>
            <a:spLocks noGrp="1"/>
          </p:cNvSpPr>
          <p:nvPr>
            <p:ph type="sldNum" sz="quarter" idx="12"/>
          </p:nvPr>
        </p:nvSpPr>
        <p:spPr/>
        <p:txBody>
          <a:bodyPr/>
          <a:lstStyle/>
          <a:p>
            <a:pPr>
              <a:defRPr/>
            </a:pPr>
            <a:fld id="{182EB090-DEE4-46D1-A0F9-4CF792C41802}" type="slidenum">
              <a:rPr lang="en-US" altLang="zh-CN" smtClean="0"/>
              <a:pPr>
                <a:defRPr/>
              </a:pPr>
              <a:t>13</a:t>
            </a:fld>
            <a:endParaRPr lang="en-US" altLang="zh-CN"/>
          </a:p>
        </p:txBody>
      </p:sp>
      <p:graphicFrame>
        <p:nvGraphicFramePr>
          <p:cNvPr id="5" name="Group 169"/>
          <p:cNvGraphicFramePr>
            <a:graphicFrameLocks noGrp="1"/>
          </p:cNvGraphicFramePr>
          <p:nvPr>
            <p:extLst>
              <p:ext uri="{D42A27DB-BD31-4B8C-83A1-F6EECF244321}">
                <p14:modId xmlns:p14="http://schemas.microsoft.com/office/powerpoint/2010/main" val="1180184865"/>
              </p:ext>
            </p:extLst>
          </p:nvPr>
        </p:nvGraphicFramePr>
        <p:xfrm>
          <a:off x="1220787" y="1600200"/>
          <a:ext cx="6551613" cy="4403896"/>
        </p:xfrm>
        <a:graphic>
          <a:graphicData uri="http://schemas.openxmlformats.org/drawingml/2006/table">
            <a:tbl>
              <a:tblPr/>
              <a:tblGrid>
                <a:gridCol w="654050">
                  <a:extLst>
                    <a:ext uri="{9D8B030D-6E8A-4147-A177-3AD203B41FA5}">
                      <a16:colId xmlns="" xmlns:a16="http://schemas.microsoft.com/office/drawing/2014/main" val="20000"/>
                    </a:ext>
                  </a:extLst>
                </a:gridCol>
                <a:gridCol w="657225">
                  <a:extLst>
                    <a:ext uri="{9D8B030D-6E8A-4147-A177-3AD203B41FA5}">
                      <a16:colId xmlns="" xmlns:a16="http://schemas.microsoft.com/office/drawing/2014/main" val="20001"/>
                    </a:ext>
                  </a:extLst>
                </a:gridCol>
                <a:gridCol w="654050">
                  <a:extLst>
                    <a:ext uri="{9D8B030D-6E8A-4147-A177-3AD203B41FA5}">
                      <a16:colId xmlns="" xmlns:a16="http://schemas.microsoft.com/office/drawing/2014/main" val="20002"/>
                    </a:ext>
                  </a:extLst>
                </a:gridCol>
                <a:gridCol w="654050">
                  <a:extLst>
                    <a:ext uri="{9D8B030D-6E8A-4147-A177-3AD203B41FA5}">
                      <a16:colId xmlns="" xmlns:a16="http://schemas.microsoft.com/office/drawing/2014/main" val="20003"/>
                    </a:ext>
                  </a:extLst>
                </a:gridCol>
                <a:gridCol w="657225">
                  <a:extLst>
                    <a:ext uri="{9D8B030D-6E8A-4147-A177-3AD203B41FA5}">
                      <a16:colId xmlns="" xmlns:a16="http://schemas.microsoft.com/office/drawing/2014/main" val="20004"/>
                    </a:ext>
                  </a:extLst>
                </a:gridCol>
                <a:gridCol w="655638">
                  <a:extLst>
                    <a:ext uri="{9D8B030D-6E8A-4147-A177-3AD203B41FA5}">
                      <a16:colId xmlns="" xmlns:a16="http://schemas.microsoft.com/office/drawing/2014/main" val="20005"/>
                    </a:ext>
                  </a:extLst>
                </a:gridCol>
                <a:gridCol w="654050">
                  <a:extLst>
                    <a:ext uri="{9D8B030D-6E8A-4147-A177-3AD203B41FA5}">
                      <a16:colId xmlns="" xmlns:a16="http://schemas.microsoft.com/office/drawing/2014/main" val="20006"/>
                    </a:ext>
                  </a:extLst>
                </a:gridCol>
                <a:gridCol w="654050">
                  <a:extLst>
                    <a:ext uri="{9D8B030D-6E8A-4147-A177-3AD203B41FA5}">
                      <a16:colId xmlns="" xmlns:a16="http://schemas.microsoft.com/office/drawing/2014/main" val="20007"/>
                    </a:ext>
                  </a:extLst>
                </a:gridCol>
                <a:gridCol w="657225">
                  <a:extLst>
                    <a:ext uri="{9D8B030D-6E8A-4147-A177-3AD203B41FA5}">
                      <a16:colId xmlns="" xmlns:a16="http://schemas.microsoft.com/office/drawing/2014/main" val="20008"/>
                    </a:ext>
                  </a:extLst>
                </a:gridCol>
                <a:gridCol w="654050">
                  <a:extLst>
                    <a:ext uri="{9D8B030D-6E8A-4147-A177-3AD203B41FA5}">
                      <a16:colId xmlns="" xmlns:a16="http://schemas.microsoft.com/office/drawing/2014/main" val="20009"/>
                    </a:ext>
                  </a:extLst>
                </a:gridCol>
              </a:tblGrid>
              <a:tr h="809864">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rPr>
                        <a:t>状态</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rPr>
                        <a:t>ACTION</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rPr>
                        <a:t>（动作）</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GOTO</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rPr>
                        <a:t>（状态转换）</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7645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i</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E</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F</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acc</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7</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5"/>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8</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6"/>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7"/>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9</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8"/>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7</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10</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9"/>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8</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11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0"/>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9</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7</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1"/>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10</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2"/>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11</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303491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灯片编号占位符 5"/>
          <p:cNvSpPr>
            <a:spLocks noGrp="1"/>
          </p:cNvSpPr>
          <p:nvPr>
            <p:ph type="sldNum" sz="quarter" idx="12"/>
          </p:nvPr>
        </p:nvSpPr>
        <p:spPr/>
        <p:txBody>
          <a:bodyPr/>
          <a:lstStyle/>
          <a:p>
            <a:pPr>
              <a:defRPr/>
            </a:pPr>
            <a:fld id="{BAE4C21F-B8FD-4D01-ABF4-B9C91186C84B}" type="slidenum">
              <a:rPr lang="en-US" altLang="zh-CN"/>
              <a:pPr>
                <a:defRPr/>
              </a:pPr>
              <a:t>130</a:t>
            </a:fld>
            <a:endParaRPr lang="en-US" altLang="zh-CN"/>
          </a:p>
        </p:txBody>
      </p:sp>
      <p:sp>
        <p:nvSpPr>
          <p:cNvPr id="780291" name="Rectangle 3"/>
          <p:cNvSpPr>
            <a:spLocks noChangeArrowheads="1"/>
          </p:cNvSpPr>
          <p:nvPr/>
        </p:nvSpPr>
        <p:spPr bwMode="auto">
          <a:xfrm>
            <a:off x="971550" y="1844675"/>
            <a:ext cx="7632700" cy="39687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just">
              <a:spcAft>
                <a:spcPct val="0"/>
              </a:spcAft>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采取这种优先顺序和左结合办法我们可构造出该文法</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分析表：</a:t>
            </a:r>
          </a:p>
        </p:txBody>
      </p:sp>
      <p:graphicFrame>
        <p:nvGraphicFramePr>
          <p:cNvPr id="780413" name="Group 125"/>
          <p:cNvGraphicFramePr>
            <a:graphicFrameLocks noGrp="1"/>
          </p:cNvGraphicFramePr>
          <p:nvPr/>
        </p:nvGraphicFramePr>
        <p:xfrm>
          <a:off x="1908175" y="2420938"/>
          <a:ext cx="5400675" cy="3714754"/>
        </p:xfrm>
        <a:graphic>
          <a:graphicData uri="http://schemas.openxmlformats.org/drawingml/2006/table">
            <a:tbl>
              <a:tblPr/>
              <a:tblGrid>
                <a:gridCol w="654050">
                  <a:extLst>
                    <a:ext uri="{9D8B030D-6E8A-4147-A177-3AD203B41FA5}">
                      <a16:colId xmlns="" xmlns:a16="http://schemas.microsoft.com/office/drawing/2014/main" val="20000"/>
                    </a:ext>
                  </a:extLst>
                </a:gridCol>
                <a:gridCol w="657225">
                  <a:extLst>
                    <a:ext uri="{9D8B030D-6E8A-4147-A177-3AD203B41FA5}">
                      <a16:colId xmlns="" xmlns:a16="http://schemas.microsoft.com/office/drawing/2014/main" val="20001"/>
                    </a:ext>
                  </a:extLst>
                </a:gridCol>
                <a:gridCol w="654050">
                  <a:extLst>
                    <a:ext uri="{9D8B030D-6E8A-4147-A177-3AD203B41FA5}">
                      <a16:colId xmlns="" xmlns:a16="http://schemas.microsoft.com/office/drawing/2014/main" val="20002"/>
                    </a:ext>
                  </a:extLst>
                </a:gridCol>
                <a:gridCol w="654050">
                  <a:extLst>
                    <a:ext uri="{9D8B030D-6E8A-4147-A177-3AD203B41FA5}">
                      <a16:colId xmlns="" xmlns:a16="http://schemas.microsoft.com/office/drawing/2014/main" val="20003"/>
                    </a:ext>
                  </a:extLst>
                </a:gridCol>
                <a:gridCol w="657225">
                  <a:extLst>
                    <a:ext uri="{9D8B030D-6E8A-4147-A177-3AD203B41FA5}">
                      <a16:colId xmlns="" xmlns:a16="http://schemas.microsoft.com/office/drawing/2014/main" val="20004"/>
                    </a:ext>
                  </a:extLst>
                </a:gridCol>
                <a:gridCol w="655638">
                  <a:extLst>
                    <a:ext uri="{9D8B030D-6E8A-4147-A177-3AD203B41FA5}">
                      <a16:colId xmlns="" xmlns:a16="http://schemas.microsoft.com/office/drawing/2014/main" val="20005"/>
                    </a:ext>
                  </a:extLst>
                </a:gridCol>
                <a:gridCol w="654050">
                  <a:extLst>
                    <a:ext uri="{9D8B030D-6E8A-4147-A177-3AD203B41FA5}">
                      <a16:colId xmlns="" xmlns:a16="http://schemas.microsoft.com/office/drawing/2014/main" val="20006"/>
                    </a:ext>
                  </a:extLst>
                </a:gridCol>
                <a:gridCol w="814387">
                  <a:extLst>
                    <a:ext uri="{9D8B030D-6E8A-4147-A177-3AD203B41FA5}">
                      <a16:colId xmlns="" xmlns:a16="http://schemas.microsoft.com/office/drawing/2014/main" val="20007"/>
                    </a:ext>
                  </a:extLst>
                </a:gridCol>
              </a:tblGrid>
              <a:tr h="307012">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状态</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（动作）</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GOTO</a:t>
                      </a: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0"/>
                  </a:ext>
                </a:extLst>
              </a:tr>
              <a:tr h="30701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E</a:t>
                      </a: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33501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30701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acc</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30961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r h="30701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5"/>
                  </a:ext>
                </a:extLst>
              </a:tr>
              <a:tr h="30701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7</a:t>
                      </a: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6"/>
                  </a:ext>
                </a:extLst>
              </a:tr>
              <a:tr h="30701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8</a:t>
                      </a: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7"/>
                  </a:ext>
                </a:extLst>
              </a:tr>
              <a:tr h="30701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9</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8"/>
                  </a:ext>
                </a:extLst>
              </a:tr>
              <a:tr h="30701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7</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9"/>
                  </a:ext>
                </a:extLst>
              </a:tr>
              <a:tr h="30701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8</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0"/>
                  </a:ext>
                </a:extLst>
              </a:tr>
              <a:tr h="30701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9</a:t>
                      </a:r>
                    </a:p>
                  </a:txBody>
                  <a:tcPr marL="90000" marR="90000" marT="46808" marB="4680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808" marB="4680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8" marB="4680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1"/>
                  </a:ext>
                </a:extLst>
              </a:tr>
            </a:tbl>
          </a:graphicData>
        </a:graphic>
      </p:graphicFrame>
      <p:grpSp>
        <p:nvGrpSpPr>
          <p:cNvPr id="2" name="Group 118"/>
          <p:cNvGrpSpPr>
            <a:grpSpLocks/>
          </p:cNvGrpSpPr>
          <p:nvPr/>
        </p:nvGrpSpPr>
        <p:grpSpPr bwMode="auto">
          <a:xfrm>
            <a:off x="8229600" y="152400"/>
            <a:ext cx="717550" cy="881063"/>
            <a:chOff x="2272" y="2026"/>
            <a:chExt cx="740" cy="987"/>
          </a:xfrm>
        </p:grpSpPr>
        <p:pic>
          <p:nvPicPr>
            <p:cNvPr id="129146" name="Picture 11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147" name="Picture 12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0409" name="AutoShape 121"/>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0410" name="AutoShape 122"/>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 2.</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二义性文法分析表的构造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sp>
        <p:nvSpPr>
          <p:cNvPr id="129145" name="Rectangle 124"/>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E8CCA5F-34B5-4F91-AF6D-F3F3AA21FF38}" type="slidenum">
              <a:rPr lang="en-US" altLang="zh-CN"/>
              <a:pPr>
                <a:defRPr/>
              </a:pPr>
              <a:t>131</a:t>
            </a:fld>
            <a:endParaRPr lang="en-US" altLang="zh-CN"/>
          </a:p>
        </p:txBody>
      </p:sp>
      <p:sp>
        <p:nvSpPr>
          <p:cNvPr id="130051" name="Rectangle 2"/>
          <p:cNvSpPr>
            <a:spLocks noGrp="1" noChangeArrowheads="1"/>
          </p:cNvSpPr>
          <p:nvPr>
            <p:ph type="body" idx="1"/>
          </p:nvPr>
        </p:nvSpPr>
        <p:spPr>
          <a:xfrm>
            <a:off x="457200" y="1981200"/>
            <a:ext cx="8153400" cy="5867400"/>
          </a:xfrm>
        </p:spPr>
        <p:txBody>
          <a:bodyPr/>
          <a:lstStyle/>
          <a:p>
            <a:pPr>
              <a:spcBef>
                <a:spcPct val="0"/>
              </a:spcBef>
              <a:buFontTx/>
              <a:buNone/>
            </a:pPr>
            <a:r>
              <a:rPr lang="zh-CN" altLang="en-US" sz="1800" b="1" smtClean="0">
                <a:latin typeface="Times New Roman" pitchFamily="18" charset="0"/>
              </a:rPr>
              <a:t>从</a:t>
            </a:r>
            <a:r>
              <a:rPr lang="en-US" altLang="zh-CN" sz="1800" b="1" smtClean="0">
                <a:latin typeface="Times New Roman" pitchFamily="18" charset="0"/>
              </a:rPr>
              <a:t>LR</a:t>
            </a:r>
            <a:r>
              <a:rPr lang="zh-CN" altLang="en-US" sz="1800" b="1" smtClean="0">
                <a:latin typeface="Times New Roman" pitchFamily="18" charset="0"/>
              </a:rPr>
              <a:t>分析表可以看出，在状态</a:t>
            </a:r>
            <a:r>
              <a:rPr lang="en-US" altLang="zh-CN" sz="1800" b="1" smtClean="0">
                <a:latin typeface="Times New Roman" pitchFamily="18" charset="0"/>
              </a:rPr>
              <a:t>7</a:t>
            </a:r>
            <a:r>
              <a:rPr lang="zh-CN" altLang="en-US" sz="1800" b="1" smtClean="0">
                <a:latin typeface="Times New Roman" pitchFamily="18" charset="0"/>
              </a:rPr>
              <a:t>遇到符号*时移进，遇到符号＋时，</a:t>
            </a:r>
          </a:p>
          <a:p>
            <a:pPr>
              <a:spcBef>
                <a:spcPct val="0"/>
              </a:spcBef>
              <a:buFontTx/>
              <a:buNone/>
            </a:pPr>
            <a:r>
              <a:rPr lang="zh-CN" altLang="en-US" sz="1800" b="1" smtClean="0">
                <a:latin typeface="Times New Roman" pitchFamily="18" charset="0"/>
              </a:rPr>
              <a:t>按</a:t>
            </a:r>
            <a:r>
              <a:rPr lang="en-US" altLang="zh-CN" sz="1800" b="1" smtClean="0">
                <a:latin typeface="Times New Roman" pitchFamily="18" charset="0"/>
              </a:rPr>
              <a:t>r1</a:t>
            </a:r>
            <a:r>
              <a:rPr lang="zh-CN" altLang="en-US" sz="1800" b="1" smtClean="0">
                <a:latin typeface="Times New Roman" pitchFamily="18" charset="0"/>
              </a:rPr>
              <a:t>归约，因为*优先于＋。同样在状态</a:t>
            </a:r>
            <a:r>
              <a:rPr lang="en-US" altLang="zh-CN" sz="1800" b="1" smtClean="0">
                <a:latin typeface="Times New Roman" pitchFamily="18" charset="0"/>
              </a:rPr>
              <a:t>8</a:t>
            </a:r>
            <a:r>
              <a:rPr lang="zh-CN" altLang="en-US" sz="1800" b="1" smtClean="0">
                <a:latin typeface="Times New Roman" pitchFamily="18" charset="0"/>
              </a:rPr>
              <a:t>遇到符号*和＋时按</a:t>
            </a:r>
            <a:r>
              <a:rPr lang="en-US" altLang="zh-CN" sz="1800" b="1" smtClean="0">
                <a:latin typeface="Times New Roman" pitchFamily="18" charset="0"/>
              </a:rPr>
              <a:t>r2</a:t>
            </a:r>
            <a:r>
              <a:rPr lang="zh-CN" altLang="en-US" sz="1800" b="1" smtClean="0">
                <a:latin typeface="Times New Roman" pitchFamily="18" charset="0"/>
              </a:rPr>
              <a:t>归约。</a:t>
            </a:r>
          </a:p>
          <a:p>
            <a:pPr algn="just">
              <a:spcBef>
                <a:spcPct val="0"/>
              </a:spcBef>
              <a:buFontTx/>
              <a:buNone/>
            </a:pPr>
            <a:r>
              <a:rPr lang="zh-CN" altLang="en-US" sz="1800" b="1" smtClean="0">
                <a:latin typeface="Times New Roman" pitchFamily="18" charset="0"/>
                <a:cs typeface="Courier New" pitchFamily="49" charset="0"/>
              </a:rPr>
              <a:t>  </a:t>
            </a:r>
          </a:p>
          <a:p>
            <a:pPr algn="just">
              <a:spcBef>
                <a:spcPct val="0"/>
              </a:spcBef>
              <a:buFontTx/>
              <a:buNone/>
            </a:pPr>
            <a:r>
              <a:rPr lang="zh-CN" altLang="en-US" sz="1800" b="1" smtClean="0">
                <a:latin typeface="Times New Roman" pitchFamily="18" charset="0"/>
                <a:cs typeface="Courier New" pitchFamily="49" charset="0"/>
              </a:rPr>
              <a:t>对某些二义性文法，为了解决冲突问题，采取以下策略：</a:t>
            </a:r>
          </a:p>
          <a:p>
            <a:pPr algn="just">
              <a:spcBef>
                <a:spcPct val="0"/>
              </a:spcBef>
              <a:buFontTx/>
              <a:buNone/>
            </a:pPr>
            <a:r>
              <a:rPr lang="zh-CN" altLang="en-US" sz="1800" b="1" smtClean="0">
                <a:solidFill>
                  <a:srgbClr val="FF0000"/>
                </a:solidFill>
                <a:latin typeface="Times New Roman" pitchFamily="18" charset="0"/>
                <a:cs typeface="Courier New" pitchFamily="49" charset="0"/>
              </a:rPr>
              <a:t>（１）</a:t>
            </a:r>
            <a:r>
              <a:rPr lang="zh-CN" altLang="en-US" sz="1800" b="1" smtClean="0">
                <a:latin typeface="Times New Roman" pitchFamily="18" charset="0"/>
                <a:cs typeface="Courier New" pitchFamily="49" charset="0"/>
              </a:rPr>
              <a:t>遇到“移进归约”冲突时，采用移进的方法。</a:t>
            </a:r>
          </a:p>
          <a:p>
            <a:pPr algn="just">
              <a:spcBef>
                <a:spcPct val="0"/>
              </a:spcBef>
              <a:buFontTx/>
              <a:buNone/>
            </a:pPr>
            <a:r>
              <a:rPr lang="zh-CN" altLang="en-US" sz="1800" b="1" smtClean="0">
                <a:solidFill>
                  <a:srgbClr val="FF0000"/>
                </a:solidFill>
                <a:latin typeface="Times New Roman" pitchFamily="18" charset="0"/>
                <a:cs typeface="Courier New" pitchFamily="49" charset="0"/>
              </a:rPr>
              <a:t>（２）</a:t>
            </a:r>
            <a:r>
              <a:rPr lang="zh-CN" altLang="en-US" sz="1800" b="1" smtClean="0">
                <a:latin typeface="Times New Roman" pitchFamily="18" charset="0"/>
                <a:cs typeface="Courier New" pitchFamily="49" charset="0"/>
              </a:rPr>
              <a:t>遇到“归约归约”冲突时，优先使用列在前面规则进行归约。</a:t>
            </a:r>
          </a:p>
          <a:p>
            <a:pPr algn="just">
              <a:spcBef>
                <a:spcPct val="0"/>
              </a:spcBef>
              <a:buFontTx/>
              <a:buNone/>
            </a:pPr>
            <a:r>
              <a:rPr lang="zh-CN" altLang="en-US" sz="1800" b="1" smtClean="0">
                <a:latin typeface="Times New Roman" pitchFamily="18" charset="0"/>
                <a:cs typeface="Courier New" pitchFamily="49" charset="0"/>
              </a:rPr>
              <a:t></a:t>
            </a:r>
          </a:p>
          <a:p>
            <a:pPr algn="just">
              <a:spcBef>
                <a:spcPct val="0"/>
              </a:spcBef>
              <a:buFontTx/>
              <a:buNone/>
            </a:pPr>
            <a:r>
              <a:rPr lang="zh-CN" altLang="en-US" sz="1800" b="1" smtClean="0">
                <a:latin typeface="Times New Roman" pitchFamily="18" charset="0"/>
                <a:cs typeface="Courier New" pitchFamily="49" charset="0"/>
              </a:rPr>
              <a:t>例如关于条件语句（</a:t>
            </a:r>
            <a:r>
              <a:rPr lang="en-US" altLang="zh-CN" sz="1800" b="1" smtClean="0">
                <a:latin typeface="Times New Roman" pitchFamily="18" charset="0"/>
                <a:cs typeface="Courier New" pitchFamily="49" charset="0"/>
              </a:rPr>
              <a:t>if</a:t>
            </a:r>
            <a:r>
              <a:rPr lang="zh-CN" altLang="en-US" sz="1800" b="1" smtClean="0">
                <a:latin typeface="Times New Roman" pitchFamily="18" charset="0"/>
                <a:cs typeface="Courier New" pitchFamily="49" charset="0"/>
              </a:rPr>
              <a:t>语句）的文法：</a:t>
            </a:r>
          </a:p>
          <a:p>
            <a:pPr algn="just">
              <a:spcBef>
                <a:spcPct val="0"/>
              </a:spcBef>
              <a:buFontTx/>
              <a:buNone/>
            </a:pPr>
            <a:r>
              <a:rPr lang="zh-CN" altLang="en-US" sz="1800" b="1" smtClean="0">
                <a:latin typeface="Times New Roman" pitchFamily="18" charset="0"/>
                <a:cs typeface="Courier New" pitchFamily="49" charset="0"/>
              </a:rPr>
              <a:t>   Ｓ∷＝</a:t>
            </a:r>
            <a:r>
              <a:rPr lang="en-US" altLang="zh-CN" sz="1800" b="1" smtClean="0">
                <a:latin typeface="Times New Roman" pitchFamily="18" charset="0"/>
                <a:cs typeface="Courier New" pitchFamily="49" charset="0"/>
              </a:rPr>
              <a:t>ifEthenSelseS</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ifEthenS</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others</a:t>
            </a:r>
          </a:p>
          <a:p>
            <a:pPr algn="just">
              <a:spcBef>
                <a:spcPct val="0"/>
              </a:spcBef>
              <a:buFontTx/>
              <a:buNone/>
            </a:pPr>
            <a:r>
              <a:rPr lang="en-US" altLang="zh-CN" sz="1800" b="1" smtClean="0">
                <a:latin typeface="Times New Roman" pitchFamily="18" charset="0"/>
                <a:cs typeface="Courier New" pitchFamily="49" charset="0"/>
              </a:rPr>
              <a:t>   </a:t>
            </a:r>
            <a:r>
              <a:rPr lang="zh-CN" altLang="en-US" sz="1800" b="1" smtClean="0">
                <a:latin typeface="Times New Roman" pitchFamily="18" charset="0"/>
                <a:cs typeface="Courier New" pitchFamily="49" charset="0"/>
              </a:rPr>
              <a:t>其中Ｓ是表示</a:t>
            </a:r>
            <a:r>
              <a:rPr lang="en-US" altLang="zh-CN" sz="1800" b="1" smtClean="0">
                <a:latin typeface="Times New Roman" pitchFamily="18" charset="0"/>
                <a:cs typeface="Courier New" pitchFamily="49" charset="0"/>
              </a:rPr>
              <a:t>〈</a:t>
            </a:r>
            <a:r>
              <a:rPr lang="zh-CN" altLang="en-US" sz="1800" b="1" smtClean="0">
                <a:latin typeface="Times New Roman" pitchFamily="18" charset="0"/>
                <a:cs typeface="Courier New" pitchFamily="49" charset="0"/>
              </a:rPr>
              <a:t>语句</a:t>
            </a:r>
            <a:r>
              <a:rPr lang="en-US" altLang="zh-CN" sz="1800" b="1" smtClean="0">
                <a:latin typeface="Times New Roman" pitchFamily="18" charset="0"/>
                <a:cs typeface="Courier New" pitchFamily="49" charset="0"/>
              </a:rPr>
              <a:t>〉</a:t>
            </a:r>
            <a:r>
              <a:rPr lang="zh-CN" altLang="en-US" sz="1800" b="1" smtClean="0">
                <a:latin typeface="Times New Roman" pitchFamily="18" charset="0"/>
                <a:cs typeface="Courier New" pitchFamily="49" charset="0"/>
              </a:rPr>
              <a:t>，Ｅ表示</a:t>
            </a:r>
            <a:r>
              <a:rPr lang="en-US" altLang="zh-CN" sz="1800" b="1" smtClean="0">
                <a:latin typeface="Times New Roman" pitchFamily="18" charset="0"/>
                <a:cs typeface="Courier New" pitchFamily="49" charset="0"/>
              </a:rPr>
              <a:t>〈</a:t>
            </a:r>
            <a:r>
              <a:rPr lang="zh-CN" altLang="en-US" sz="1800" b="1" smtClean="0">
                <a:latin typeface="Times New Roman" pitchFamily="18" charset="0"/>
                <a:cs typeface="Courier New" pitchFamily="49" charset="0"/>
              </a:rPr>
              <a:t>表达式</a:t>
            </a:r>
            <a:r>
              <a:rPr lang="en-US" altLang="zh-CN" sz="1800" b="1" smtClean="0">
                <a:latin typeface="Times New Roman" pitchFamily="18" charset="0"/>
                <a:cs typeface="Courier New" pitchFamily="49" charset="0"/>
              </a:rPr>
              <a:t>〉</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others</a:t>
            </a:r>
            <a:r>
              <a:rPr lang="zh-CN" altLang="en-US" sz="1800" b="1" smtClean="0">
                <a:latin typeface="Times New Roman" pitchFamily="18" charset="0"/>
                <a:cs typeface="Courier New" pitchFamily="49" charset="0"/>
              </a:rPr>
              <a:t>表示其他语句。这是一个二义性文法，</a:t>
            </a:r>
          </a:p>
          <a:p>
            <a:pPr algn="just">
              <a:spcBef>
                <a:spcPct val="0"/>
              </a:spcBef>
              <a:buFontTx/>
              <a:buNone/>
            </a:pPr>
            <a:r>
              <a:rPr lang="zh-CN" altLang="en-US" sz="1800" b="1" smtClean="0">
                <a:latin typeface="Times New Roman" pitchFamily="18" charset="0"/>
                <a:cs typeface="Courier New" pitchFamily="49" charset="0"/>
              </a:rPr>
              <a:t>  为了讨论方便，用</a:t>
            </a:r>
            <a:r>
              <a:rPr lang="en-US" altLang="zh-CN" sz="1800" b="1" smtClean="0">
                <a:latin typeface="Times New Roman" pitchFamily="18" charset="0"/>
                <a:cs typeface="Courier New" pitchFamily="49" charset="0"/>
              </a:rPr>
              <a:t>i</a:t>
            </a:r>
            <a:r>
              <a:rPr lang="zh-CN" altLang="en-US" sz="1800" b="1" smtClean="0">
                <a:latin typeface="Times New Roman" pitchFamily="18" charset="0"/>
                <a:cs typeface="Courier New" pitchFamily="49" charset="0"/>
              </a:rPr>
              <a:t>表示</a:t>
            </a:r>
            <a:r>
              <a:rPr lang="en-US" altLang="zh-CN" sz="1800" b="1" smtClean="0">
                <a:latin typeface="Times New Roman" pitchFamily="18" charset="0"/>
                <a:cs typeface="Courier New" pitchFamily="49" charset="0"/>
              </a:rPr>
              <a:t>ifEthen</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e</a:t>
            </a:r>
            <a:r>
              <a:rPr lang="zh-CN" altLang="en-US" sz="1800" b="1" smtClean="0">
                <a:latin typeface="Times New Roman" pitchFamily="18" charset="0"/>
                <a:cs typeface="Courier New" pitchFamily="49" charset="0"/>
              </a:rPr>
              <a:t>表示</a:t>
            </a:r>
            <a:r>
              <a:rPr lang="en-US" altLang="zh-CN" sz="1800" b="1" smtClean="0">
                <a:latin typeface="Times New Roman" pitchFamily="18" charset="0"/>
                <a:cs typeface="Courier New" pitchFamily="49" charset="0"/>
              </a:rPr>
              <a:t>eles</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a</a:t>
            </a:r>
            <a:r>
              <a:rPr lang="zh-CN" altLang="en-US" sz="1800" b="1" smtClean="0">
                <a:latin typeface="Times New Roman" pitchFamily="18" charset="0"/>
                <a:cs typeface="Courier New" pitchFamily="49" charset="0"/>
              </a:rPr>
              <a:t>表示</a:t>
            </a:r>
            <a:r>
              <a:rPr lang="en-US" altLang="zh-CN" sz="1800" b="1" smtClean="0">
                <a:latin typeface="Times New Roman" pitchFamily="18" charset="0"/>
                <a:cs typeface="Courier New" pitchFamily="49" charset="0"/>
              </a:rPr>
              <a:t>others</a:t>
            </a:r>
            <a:r>
              <a:rPr lang="zh-CN" altLang="en-US" sz="1800" b="1" smtClean="0">
                <a:latin typeface="Times New Roman" pitchFamily="18" charset="0"/>
                <a:cs typeface="Courier New" pitchFamily="49" charset="0"/>
              </a:rPr>
              <a:t>，于是，关于</a:t>
            </a:r>
            <a:r>
              <a:rPr lang="en-US" altLang="zh-CN" sz="1800" b="1" smtClean="0">
                <a:latin typeface="Times New Roman" pitchFamily="18" charset="0"/>
                <a:cs typeface="Courier New" pitchFamily="49" charset="0"/>
              </a:rPr>
              <a:t>if</a:t>
            </a:r>
            <a:r>
              <a:rPr lang="zh-CN" altLang="en-US" sz="1800" b="1" smtClean="0">
                <a:latin typeface="Times New Roman" pitchFamily="18" charset="0"/>
                <a:cs typeface="Courier New" pitchFamily="49" charset="0"/>
              </a:rPr>
              <a:t>语句的拓广文法可以表示成如下形式：</a:t>
            </a:r>
          </a:p>
          <a:p>
            <a:pPr algn="just">
              <a:spcBef>
                <a:spcPct val="0"/>
              </a:spcBef>
              <a:buFontTx/>
              <a:buNone/>
            </a:pPr>
            <a:r>
              <a:rPr lang="zh-CN" altLang="en-US" sz="1800" b="1" smtClean="0">
                <a:latin typeface="Times New Roman" pitchFamily="18" charset="0"/>
                <a:cs typeface="Courier New" pitchFamily="49" charset="0"/>
              </a:rPr>
              <a:t>       </a:t>
            </a:r>
            <a:r>
              <a:rPr lang="en-US" altLang="zh-CN" sz="1800" b="1" smtClean="0">
                <a:latin typeface="Times New Roman" pitchFamily="18" charset="0"/>
                <a:cs typeface="Courier New" pitchFamily="49" charset="0"/>
              </a:rPr>
              <a:t>(0)</a:t>
            </a:r>
            <a:r>
              <a:rPr lang="zh-CN" altLang="en-US" sz="1800" b="1" smtClean="0">
                <a:latin typeface="Times New Roman" pitchFamily="18" charset="0"/>
                <a:cs typeface="Courier New" pitchFamily="49" charset="0"/>
              </a:rPr>
              <a:t>Ｓ</a:t>
            </a:r>
            <a:r>
              <a:rPr lang="en-US" altLang="zh-CN" sz="1800" b="1" smtClean="0">
                <a:latin typeface="Times New Roman" pitchFamily="18" charset="0"/>
                <a:cs typeface="Courier New" pitchFamily="49" charset="0"/>
              </a:rPr>
              <a:t>′∷</a:t>
            </a:r>
            <a:r>
              <a:rPr lang="zh-CN" altLang="en-US" sz="1800" b="1" smtClean="0">
                <a:latin typeface="Times New Roman" pitchFamily="18" charset="0"/>
                <a:cs typeface="Courier New" pitchFamily="49" charset="0"/>
              </a:rPr>
              <a:t>＝Ｓ   </a:t>
            </a:r>
            <a:r>
              <a:rPr lang="en-US" altLang="zh-CN" sz="1800" b="1" smtClean="0">
                <a:latin typeface="Times New Roman" pitchFamily="18" charset="0"/>
                <a:cs typeface="Courier New" pitchFamily="49" charset="0"/>
              </a:rPr>
              <a:t>(2)S∷</a:t>
            </a:r>
            <a:r>
              <a:rPr lang="zh-CN" altLang="en-US" sz="1800" b="1" smtClean="0">
                <a:latin typeface="Times New Roman" pitchFamily="18" charset="0"/>
                <a:cs typeface="Courier New" pitchFamily="49" charset="0"/>
              </a:rPr>
              <a:t>＝</a:t>
            </a:r>
            <a:r>
              <a:rPr lang="en-US" altLang="zh-CN" sz="1800" b="1" smtClean="0">
                <a:latin typeface="Times New Roman" pitchFamily="18" charset="0"/>
                <a:cs typeface="Courier New" pitchFamily="49" charset="0"/>
              </a:rPr>
              <a:t>iS</a:t>
            </a:r>
          </a:p>
          <a:p>
            <a:pPr algn="just">
              <a:spcBef>
                <a:spcPct val="0"/>
              </a:spcBef>
              <a:buFontTx/>
              <a:buNone/>
            </a:pPr>
            <a:r>
              <a:rPr lang="en-US" altLang="zh-CN" sz="1800" b="1" smtClean="0">
                <a:latin typeface="Times New Roman" pitchFamily="18" charset="0"/>
                <a:cs typeface="Courier New" pitchFamily="49" charset="0"/>
              </a:rPr>
              <a:t>       (1)</a:t>
            </a:r>
            <a:r>
              <a:rPr lang="zh-CN" altLang="en-US" sz="1800" b="1" smtClean="0">
                <a:latin typeface="Times New Roman" pitchFamily="18" charset="0"/>
                <a:cs typeface="Courier New" pitchFamily="49" charset="0"/>
              </a:rPr>
              <a:t>Ｓ∷＝</a:t>
            </a:r>
            <a:r>
              <a:rPr lang="en-US" altLang="zh-CN" sz="1800" b="1" smtClean="0">
                <a:latin typeface="Times New Roman" pitchFamily="18" charset="0"/>
                <a:cs typeface="Courier New" pitchFamily="49" charset="0"/>
              </a:rPr>
              <a:t>iSeS   (3)</a:t>
            </a:r>
            <a:r>
              <a:rPr lang="zh-CN" altLang="en-US" sz="1800" b="1" smtClean="0">
                <a:latin typeface="Times New Roman" pitchFamily="18" charset="0"/>
                <a:cs typeface="Courier New" pitchFamily="49" charset="0"/>
              </a:rPr>
              <a:t>Ｓ∷＝</a:t>
            </a:r>
            <a:r>
              <a:rPr lang="en-US" altLang="zh-CN" sz="1800" b="1" smtClean="0">
                <a:latin typeface="Times New Roman" pitchFamily="18" charset="0"/>
                <a:cs typeface="Courier New" pitchFamily="49" charset="0"/>
              </a:rPr>
              <a:t>a</a:t>
            </a:r>
          </a:p>
          <a:p>
            <a:pPr>
              <a:spcBef>
                <a:spcPct val="0"/>
              </a:spcBef>
              <a:buFontTx/>
              <a:buNone/>
            </a:pPr>
            <a:r>
              <a:rPr lang="zh-CN" altLang="en-US" sz="1800" b="1" smtClean="0">
                <a:latin typeface="Times New Roman" pitchFamily="18" charset="0"/>
              </a:rPr>
              <a:t>它的ＬＲ（０）项目集族如下图所示</a:t>
            </a:r>
            <a:r>
              <a:rPr lang="zh-CN" altLang="en-US" sz="1800" b="1" smtClean="0">
                <a:latin typeface="宋体" pitchFamily="2" charset="-122"/>
              </a:rPr>
              <a:t> </a:t>
            </a:r>
          </a:p>
        </p:txBody>
      </p:sp>
      <p:grpSp>
        <p:nvGrpSpPr>
          <p:cNvPr id="2" name="Group 3"/>
          <p:cNvGrpSpPr>
            <a:grpSpLocks/>
          </p:cNvGrpSpPr>
          <p:nvPr/>
        </p:nvGrpSpPr>
        <p:grpSpPr bwMode="auto">
          <a:xfrm>
            <a:off x="8229600" y="152400"/>
            <a:ext cx="717550" cy="881063"/>
            <a:chOff x="2272" y="2026"/>
            <a:chExt cx="740" cy="987"/>
          </a:xfrm>
        </p:grpSpPr>
        <p:pic>
          <p:nvPicPr>
            <p:cNvPr id="130056" name="Picture 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7" name="Picture 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1318"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1319" name="AutoShape 7"/>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2.</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二义性文法分析表的构造</a:t>
            </a:r>
          </a:p>
        </p:txBody>
      </p:sp>
      <p:sp>
        <p:nvSpPr>
          <p:cNvPr id="130055" name="Rectangle 8"/>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12"/>
          </p:nvPr>
        </p:nvSpPr>
        <p:spPr/>
        <p:txBody>
          <a:bodyPr/>
          <a:lstStyle/>
          <a:p>
            <a:pPr>
              <a:defRPr/>
            </a:pPr>
            <a:fld id="{9E71F58F-16BB-4627-8421-EE0190A78492}" type="slidenum">
              <a:rPr lang="en-US" altLang="zh-CN"/>
              <a:pPr>
                <a:defRPr/>
              </a:pPr>
              <a:t>132</a:t>
            </a:fld>
            <a:endParaRPr lang="en-US" altLang="zh-CN"/>
          </a:p>
        </p:txBody>
      </p:sp>
      <p:sp>
        <p:nvSpPr>
          <p:cNvPr id="131075" name="Rectangle 2"/>
          <p:cNvSpPr>
            <a:spLocks noGrp="1" noChangeArrowheads="1"/>
          </p:cNvSpPr>
          <p:nvPr>
            <p:ph type="body" idx="1"/>
          </p:nvPr>
        </p:nvSpPr>
        <p:spPr>
          <a:xfrm>
            <a:off x="533400" y="4797425"/>
            <a:ext cx="7854950" cy="1511300"/>
          </a:xfrm>
        </p:spPr>
        <p:txBody>
          <a:bodyPr/>
          <a:lstStyle/>
          <a:p>
            <a:pPr algn="just">
              <a:lnSpc>
                <a:spcPct val="110000"/>
              </a:lnSpc>
              <a:spcBef>
                <a:spcPct val="0"/>
              </a:spcBef>
              <a:buFontTx/>
              <a:buNone/>
            </a:pPr>
            <a:r>
              <a:rPr lang="en-US" altLang="zh-CN" sz="1800" smtClean="0">
                <a:latin typeface="宋体" pitchFamily="2" charset="-122"/>
              </a:rPr>
              <a:t>   </a:t>
            </a:r>
            <a:r>
              <a:rPr lang="zh-CN" altLang="en-US" sz="1800" b="1" smtClean="0">
                <a:latin typeface="宋体" pitchFamily="2" charset="-122"/>
              </a:rPr>
              <a:t>从上图可以看出，Ｉ</a:t>
            </a:r>
            <a:r>
              <a:rPr lang="en-US" altLang="zh-CN" sz="1800" b="1" baseline="-25000" smtClean="0">
                <a:latin typeface="宋体" pitchFamily="2" charset="-122"/>
              </a:rPr>
              <a:t>4</a:t>
            </a:r>
            <a:r>
              <a:rPr lang="zh-CN" altLang="en-US" sz="1800" b="1" smtClean="0">
                <a:latin typeface="宋体" pitchFamily="2" charset="-122"/>
              </a:rPr>
              <a:t>存在</a:t>
            </a:r>
            <a:r>
              <a:rPr lang="zh-CN" altLang="en-US" sz="1800" b="1" smtClean="0">
                <a:latin typeface="Courier New" pitchFamily="49" charset="0"/>
              </a:rPr>
              <a:t>“</a:t>
            </a:r>
            <a:r>
              <a:rPr lang="zh-CN" altLang="en-US" sz="1800" b="1" smtClean="0">
                <a:latin typeface="宋体" pitchFamily="2" charset="-122"/>
              </a:rPr>
              <a:t>移进归约</a:t>
            </a:r>
            <a:r>
              <a:rPr lang="zh-CN" altLang="en-US" sz="1800" b="1" smtClean="0">
                <a:latin typeface="Courier New" pitchFamily="49" charset="0"/>
              </a:rPr>
              <a:t>”</a:t>
            </a:r>
            <a:r>
              <a:rPr lang="zh-CN" altLang="en-US" sz="1800" b="1" smtClean="0">
                <a:latin typeface="宋体" pitchFamily="2" charset="-122"/>
              </a:rPr>
              <a:t>冲突，根据规则（１），在状态４</a:t>
            </a:r>
            <a:r>
              <a:rPr lang="en-US" altLang="zh-CN" sz="1800" b="1" smtClean="0">
                <a:latin typeface="宋体" pitchFamily="2" charset="-122"/>
              </a:rPr>
              <a:t>(</a:t>
            </a:r>
            <a:r>
              <a:rPr lang="zh-CN" altLang="en-US" sz="1800" b="1" smtClean="0">
                <a:latin typeface="宋体" pitchFamily="2" charset="-122"/>
              </a:rPr>
              <a:t>Ｉ</a:t>
            </a:r>
            <a:r>
              <a:rPr lang="en-US" altLang="zh-CN" sz="1800" b="1" baseline="-25000" smtClean="0">
                <a:latin typeface="宋体" pitchFamily="2" charset="-122"/>
              </a:rPr>
              <a:t>4</a:t>
            </a:r>
            <a:r>
              <a:rPr lang="en-US" altLang="zh-CN" sz="1800" b="1" smtClean="0">
                <a:latin typeface="宋体" pitchFamily="2" charset="-122"/>
              </a:rPr>
              <a:t>)</a:t>
            </a:r>
            <a:r>
              <a:rPr lang="zh-CN" altLang="en-US" sz="1800" b="1" smtClean="0">
                <a:latin typeface="宋体" pitchFamily="2" charset="-122"/>
              </a:rPr>
              <a:t>面临着输入符号</a:t>
            </a:r>
            <a:r>
              <a:rPr lang="en-US" altLang="zh-CN" sz="1800" b="1" smtClean="0">
                <a:latin typeface="宋体" pitchFamily="2" charset="-122"/>
              </a:rPr>
              <a:t>e</a:t>
            </a:r>
            <a:r>
              <a:rPr lang="zh-CN" altLang="en-US" sz="1800" b="1" smtClean="0">
                <a:latin typeface="宋体" pitchFamily="2" charset="-122"/>
              </a:rPr>
              <a:t>时，让分析器采取</a:t>
            </a:r>
            <a:r>
              <a:rPr lang="zh-CN" altLang="en-US" sz="1800" b="1" smtClean="0">
                <a:latin typeface="Courier New" pitchFamily="49" charset="0"/>
              </a:rPr>
              <a:t>“</a:t>
            </a:r>
            <a:r>
              <a:rPr lang="zh-CN" altLang="en-US" sz="1800" b="1" smtClean="0">
                <a:latin typeface="宋体" pitchFamily="2" charset="-122"/>
              </a:rPr>
              <a:t>移进</a:t>
            </a:r>
            <a:r>
              <a:rPr lang="zh-CN" altLang="en-US" sz="1800" b="1" smtClean="0">
                <a:latin typeface="Courier New" pitchFamily="49" charset="0"/>
              </a:rPr>
              <a:t>”</a:t>
            </a:r>
            <a:r>
              <a:rPr lang="zh-CN" altLang="en-US" sz="1800" b="1" smtClean="0">
                <a:latin typeface="宋体" pitchFamily="2" charset="-122"/>
              </a:rPr>
              <a:t>动作，这意味着让</a:t>
            </a:r>
            <a:r>
              <a:rPr lang="en-US" altLang="zh-CN" sz="1800" b="1" smtClean="0">
                <a:latin typeface="宋体" pitchFamily="2" charset="-122"/>
              </a:rPr>
              <a:t>else</a:t>
            </a:r>
            <a:r>
              <a:rPr lang="zh-CN" altLang="en-US" sz="1800" b="1" smtClean="0">
                <a:latin typeface="宋体" pitchFamily="2" charset="-122"/>
              </a:rPr>
              <a:t>与它前面最近</a:t>
            </a:r>
            <a:r>
              <a:rPr lang="en-US" altLang="zh-CN" sz="1800" b="1" smtClean="0">
                <a:latin typeface="宋体" pitchFamily="2" charset="-122"/>
              </a:rPr>
              <a:t>then</a:t>
            </a:r>
            <a:r>
              <a:rPr lang="zh-CN" altLang="en-US" sz="1800" b="1" smtClean="0">
                <a:latin typeface="宋体" pitchFamily="2" charset="-122"/>
              </a:rPr>
              <a:t>相匹配。这也是现今大多数高级程序设计语言中一种共同约定。于是，我们就可以从图的ＬＲ（０）项目集构造</a:t>
            </a:r>
            <a:r>
              <a:rPr lang="en-US" altLang="zh-CN" sz="1800" b="1" smtClean="0">
                <a:latin typeface="宋体" pitchFamily="2" charset="-122"/>
              </a:rPr>
              <a:t>LR</a:t>
            </a:r>
            <a:r>
              <a:rPr lang="zh-CN" altLang="en-US" sz="1800" b="1" smtClean="0">
                <a:latin typeface="宋体" pitchFamily="2" charset="-122"/>
              </a:rPr>
              <a:t>分析表，如下表所示</a:t>
            </a:r>
            <a:r>
              <a:rPr lang="zh-CN" altLang="en-US" sz="1800" b="1" smtClean="0">
                <a:solidFill>
                  <a:srgbClr val="FF0000"/>
                </a:solidFill>
                <a:latin typeface="宋体" pitchFamily="2" charset="-122"/>
              </a:rPr>
              <a:t> </a:t>
            </a:r>
          </a:p>
        </p:txBody>
      </p:sp>
      <p:sp>
        <p:nvSpPr>
          <p:cNvPr id="782339" name="Text Box 3"/>
          <p:cNvSpPr txBox="1">
            <a:spLocks noChangeArrowheads="1"/>
          </p:cNvSpPr>
          <p:nvPr/>
        </p:nvSpPr>
        <p:spPr bwMode="auto">
          <a:xfrm>
            <a:off x="971550" y="836613"/>
            <a:ext cx="1728788" cy="1231900"/>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S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iSeS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iS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t>
            </a:r>
          </a:p>
        </p:txBody>
      </p:sp>
      <p:sp>
        <p:nvSpPr>
          <p:cNvPr id="782340" name="Text Box 4"/>
          <p:cNvSpPr txBox="1">
            <a:spLocks noChangeArrowheads="1"/>
          </p:cNvSpPr>
          <p:nvPr/>
        </p:nvSpPr>
        <p:spPr bwMode="auto">
          <a:xfrm>
            <a:off x="971550" y="2930525"/>
            <a:ext cx="1728788" cy="569913"/>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a:t>
            </a:r>
          </a:p>
        </p:txBody>
      </p:sp>
      <p:sp>
        <p:nvSpPr>
          <p:cNvPr id="782341" name="Text Box 5"/>
          <p:cNvSpPr txBox="1">
            <a:spLocks noChangeArrowheads="1"/>
          </p:cNvSpPr>
          <p:nvPr/>
        </p:nvSpPr>
        <p:spPr bwMode="auto">
          <a:xfrm>
            <a:off x="3851275" y="836613"/>
            <a:ext cx="1728788" cy="569912"/>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a:t>
            </a:r>
          </a:p>
        </p:txBody>
      </p:sp>
      <p:sp>
        <p:nvSpPr>
          <p:cNvPr id="782342" name="Text Box 6"/>
          <p:cNvSpPr txBox="1">
            <a:spLocks noChangeArrowheads="1"/>
          </p:cNvSpPr>
          <p:nvPr/>
        </p:nvSpPr>
        <p:spPr bwMode="auto">
          <a:xfrm>
            <a:off x="3851275" y="1844675"/>
            <a:ext cx="1728788" cy="1452563"/>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a:t>
            </a: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i • SeS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i • 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 iSeS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 iS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 a</a:t>
            </a:r>
          </a:p>
        </p:txBody>
      </p:sp>
      <p:sp>
        <p:nvSpPr>
          <p:cNvPr id="782343" name="Text Box 7"/>
          <p:cNvSpPr txBox="1">
            <a:spLocks noChangeArrowheads="1"/>
          </p:cNvSpPr>
          <p:nvPr/>
        </p:nvSpPr>
        <p:spPr bwMode="auto">
          <a:xfrm>
            <a:off x="3851275" y="3573463"/>
            <a:ext cx="1728788" cy="569912"/>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 → iSeS •</a:t>
            </a:r>
          </a:p>
        </p:txBody>
      </p:sp>
      <p:sp>
        <p:nvSpPr>
          <p:cNvPr id="782344" name="Text Box 8"/>
          <p:cNvSpPr txBox="1">
            <a:spLocks noChangeArrowheads="1"/>
          </p:cNvSpPr>
          <p:nvPr/>
        </p:nvSpPr>
        <p:spPr bwMode="auto">
          <a:xfrm>
            <a:off x="6731000" y="2768600"/>
            <a:ext cx="1728788" cy="1231900"/>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rPr>
              <a:t>5</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a:t>
            </a: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i Se • 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 iSeS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 iS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 a</a:t>
            </a:r>
          </a:p>
        </p:txBody>
      </p:sp>
      <p:sp>
        <p:nvSpPr>
          <p:cNvPr id="782345" name="Text Box 9"/>
          <p:cNvSpPr txBox="1">
            <a:spLocks noChangeArrowheads="1"/>
          </p:cNvSpPr>
          <p:nvPr/>
        </p:nvSpPr>
        <p:spPr bwMode="auto">
          <a:xfrm>
            <a:off x="6732588" y="1343025"/>
            <a:ext cx="1728787" cy="790575"/>
          </a:xfrm>
          <a:prstGeom prst="rect">
            <a:avLst/>
          </a:prstGeom>
          <a:solidFill>
            <a:srgbClr val="9933FF"/>
          </a:solidFill>
          <a:ln w="9525">
            <a:solidFill>
              <a:schemeClr val="tx1"/>
            </a:solidFill>
            <a:miter lim="800000"/>
            <a:headEnd/>
            <a:tailEnd/>
          </a:ln>
          <a:effectLst/>
        </p:spPr>
        <p:txBody>
          <a:bodyPr>
            <a:spAutoFit/>
          </a:bodyPr>
          <a:lstStyle/>
          <a:p>
            <a:pPr algn="l" eaLnBrk="1" hangingPunct="1">
              <a:lnSpc>
                <a:spcPct val="9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a:t>
            </a: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iS • eS</a:t>
            </a:r>
          </a:p>
          <a:p>
            <a:pPr algn="l" eaLnBrk="1" hangingPunct="1">
              <a:lnSpc>
                <a:spcPct val="90000"/>
              </a:lnSpc>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S → iS • </a:t>
            </a:r>
          </a:p>
        </p:txBody>
      </p:sp>
      <p:sp>
        <p:nvSpPr>
          <p:cNvPr id="782346" name="Line 10"/>
          <p:cNvSpPr>
            <a:spLocks noChangeShapeType="1"/>
          </p:cNvSpPr>
          <p:nvPr/>
        </p:nvSpPr>
        <p:spPr bwMode="auto">
          <a:xfrm>
            <a:off x="2700338" y="981075"/>
            <a:ext cx="11509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47" name="Line 11"/>
          <p:cNvSpPr>
            <a:spLocks noChangeShapeType="1"/>
          </p:cNvSpPr>
          <p:nvPr/>
        </p:nvSpPr>
        <p:spPr bwMode="auto">
          <a:xfrm>
            <a:off x="2700338" y="1916113"/>
            <a:ext cx="11509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48" name="Line 12"/>
          <p:cNvSpPr>
            <a:spLocks noChangeShapeType="1"/>
          </p:cNvSpPr>
          <p:nvPr/>
        </p:nvSpPr>
        <p:spPr bwMode="auto">
          <a:xfrm>
            <a:off x="1835150" y="2060575"/>
            <a:ext cx="0" cy="8636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49" name="Line 13"/>
          <p:cNvSpPr>
            <a:spLocks noChangeShapeType="1"/>
          </p:cNvSpPr>
          <p:nvPr/>
        </p:nvSpPr>
        <p:spPr bwMode="auto">
          <a:xfrm>
            <a:off x="7524750" y="2133600"/>
            <a:ext cx="0" cy="6477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50" name="Line 14"/>
          <p:cNvSpPr>
            <a:spLocks noChangeShapeType="1"/>
          </p:cNvSpPr>
          <p:nvPr/>
        </p:nvSpPr>
        <p:spPr bwMode="auto">
          <a:xfrm flipH="1">
            <a:off x="5580063" y="2997200"/>
            <a:ext cx="11525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51" name="Line 15"/>
          <p:cNvSpPr>
            <a:spLocks noChangeShapeType="1"/>
          </p:cNvSpPr>
          <p:nvPr/>
        </p:nvSpPr>
        <p:spPr bwMode="auto">
          <a:xfrm flipH="1">
            <a:off x="5580063" y="3789363"/>
            <a:ext cx="11525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52" name="Line 16"/>
          <p:cNvSpPr>
            <a:spLocks noChangeShapeType="1"/>
          </p:cNvSpPr>
          <p:nvPr/>
        </p:nvSpPr>
        <p:spPr bwMode="auto">
          <a:xfrm flipH="1">
            <a:off x="2700338" y="3429000"/>
            <a:ext cx="403225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53" name="Line 17"/>
          <p:cNvSpPr>
            <a:spLocks noChangeShapeType="1"/>
          </p:cNvSpPr>
          <p:nvPr/>
        </p:nvSpPr>
        <p:spPr bwMode="auto">
          <a:xfrm flipH="1">
            <a:off x="2700338" y="3068638"/>
            <a:ext cx="11509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54" name="Line 18"/>
          <p:cNvSpPr>
            <a:spLocks noChangeShapeType="1"/>
          </p:cNvSpPr>
          <p:nvPr/>
        </p:nvSpPr>
        <p:spPr bwMode="auto">
          <a:xfrm>
            <a:off x="5580063" y="1916113"/>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55" name="Text Box 19"/>
          <p:cNvSpPr txBox="1">
            <a:spLocks noChangeArrowheads="1"/>
          </p:cNvSpPr>
          <p:nvPr/>
        </p:nvSpPr>
        <p:spPr bwMode="auto">
          <a:xfrm>
            <a:off x="3059113" y="620713"/>
            <a:ext cx="5762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S</a:t>
            </a:r>
          </a:p>
        </p:txBody>
      </p:sp>
      <p:sp>
        <p:nvSpPr>
          <p:cNvPr id="782356" name="Text Box 20"/>
          <p:cNvSpPr txBox="1">
            <a:spLocks noChangeArrowheads="1"/>
          </p:cNvSpPr>
          <p:nvPr/>
        </p:nvSpPr>
        <p:spPr bwMode="auto">
          <a:xfrm>
            <a:off x="5795963" y="1557338"/>
            <a:ext cx="5762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S</a:t>
            </a:r>
          </a:p>
        </p:txBody>
      </p:sp>
      <p:sp>
        <p:nvSpPr>
          <p:cNvPr id="782357" name="Text Box 21"/>
          <p:cNvSpPr txBox="1">
            <a:spLocks noChangeArrowheads="1"/>
          </p:cNvSpPr>
          <p:nvPr/>
        </p:nvSpPr>
        <p:spPr bwMode="auto">
          <a:xfrm>
            <a:off x="5867400" y="3789363"/>
            <a:ext cx="5762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S</a:t>
            </a:r>
          </a:p>
        </p:txBody>
      </p:sp>
      <p:sp>
        <p:nvSpPr>
          <p:cNvPr id="782358" name="Freeform 22"/>
          <p:cNvSpPr>
            <a:spLocks/>
          </p:cNvSpPr>
          <p:nvPr/>
        </p:nvSpPr>
        <p:spPr bwMode="auto">
          <a:xfrm>
            <a:off x="5268913" y="1557338"/>
            <a:ext cx="466725" cy="287337"/>
          </a:xfrm>
          <a:custGeom>
            <a:avLst/>
            <a:gdLst/>
            <a:ahLst/>
            <a:cxnLst>
              <a:cxn ang="0">
                <a:pos x="196" y="181"/>
              </a:cxn>
              <a:cxn ang="0">
                <a:pos x="287" y="90"/>
              </a:cxn>
              <a:cxn ang="0">
                <a:pos x="151" y="0"/>
              </a:cxn>
              <a:cxn ang="0">
                <a:pos x="15" y="90"/>
              </a:cxn>
              <a:cxn ang="0">
                <a:pos x="60" y="181"/>
              </a:cxn>
            </a:cxnLst>
            <a:rect l="0" t="0" r="r" b="b"/>
            <a:pathLst>
              <a:path w="294" h="181">
                <a:moveTo>
                  <a:pt x="196" y="181"/>
                </a:moveTo>
                <a:cubicBezTo>
                  <a:pt x="245" y="150"/>
                  <a:pt x="294" y="120"/>
                  <a:pt x="287" y="90"/>
                </a:cubicBezTo>
                <a:cubicBezTo>
                  <a:pt x="280" y="60"/>
                  <a:pt x="196" y="0"/>
                  <a:pt x="151" y="0"/>
                </a:cubicBezTo>
                <a:cubicBezTo>
                  <a:pt x="106" y="0"/>
                  <a:pt x="30" y="60"/>
                  <a:pt x="15" y="90"/>
                </a:cubicBezTo>
                <a:cubicBezTo>
                  <a:pt x="0" y="120"/>
                  <a:pt x="30" y="150"/>
                  <a:pt x="60" y="181"/>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2359" name="Text Box 23"/>
          <p:cNvSpPr txBox="1">
            <a:spLocks noChangeArrowheads="1"/>
          </p:cNvSpPr>
          <p:nvPr/>
        </p:nvSpPr>
        <p:spPr bwMode="auto">
          <a:xfrm>
            <a:off x="3059113" y="1557338"/>
            <a:ext cx="5762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82360" name="Text Box 24"/>
          <p:cNvSpPr txBox="1">
            <a:spLocks noChangeArrowheads="1"/>
          </p:cNvSpPr>
          <p:nvPr/>
        </p:nvSpPr>
        <p:spPr bwMode="auto">
          <a:xfrm>
            <a:off x="5795963" y="2660650"/>
            <a:ext cx="5762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82361" name="Text Box 25"/>
          <p:cNvSpPr txBox="1">
            <a:spLocks noChangeArrowheads="1"/>
          </p:cNvSpPr>
          <p:nvPr/>
        </p:nvSpPr>
        <p:spPr bwMode="auto">
          <a:xfrm>
            <a:off x="7380288" y="2276475"/>
            <a:ext cx="5762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782362" name="Text Box 26"/>
          <p:cNvSpPr txBox="1">
            <a:spLocks noChangeArrowheads="1"/>
          </p:cNvSpPr>
          <p:nvPr/>
        </p:nvSpPr>
        <p:spPr bwMode="auto">
          <a:xfrm>
            <a:off x="1692275" y="2276475"/>
            <a:ext cx="576263"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82363" name="Text Box 27"/>
          <p:cNvSpPr txBox="1">
            <a:spLocks noChangeArrowheads="1"/>
          </p:cNvSpPr>
          <p:nvPr/>
        </p:nvSpPr>
        <p:spPr bwMode="auto">
          <a:xfrm>
            <a:off x="3059113" y="2708275"/>
            <a:ext cx="5762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82364" name="Text Box 28"/>
          <p:cNvSpPr txBox="1">
            <a:spLocks noChangeArrowheads="1"/>
          </p:cNvSpPr>
          <p:nvPr/>
        </p:nvSpPr>
        <p:spPr bwMode="auto">
          <a:xfrm>
            <a:off x="3059113" y="3379788"/>
            <a:ext cx="576262"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nvGrpSpPr>
          <p:cNvPr id="2" name="Group 29"/>
          <p:cNvGrpSpPr>
            <a:grpSpLocks/>
          </p:cNvGrpSpPr>
          <p:nvPr/>
        </p:nvGrpSpPr>
        <p:grpSpPr bwMode="auto">
          <a:xfrm>
            <a:off x="8229600" y="152400"/>
            <a:ext cx="717550" cy="881063"/>
            <a:chOff x="2272" y="2026"/>
            <a:chExt cx="740" cy="987"/>
          </a:xfrm>
        </p:grpSpPr>
        <p:pic>
          <p:nvPicPr>
            <p:cNvPr id="131103" name="Picture 30"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104" name="Picture 31"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5"/>
          <p:cNvSpPr>
            <a:spLocks noGrp="1"/>
          </p:cNvSpPr>
          <p:nvPr>
            <p:ph type="sldNum" sz="quarter" idx="12"/>
          </p:nvPr>
        </p:nvSpPr>
        <p:spPr/>
        <p:txBody>
          <a:bodyPr/>
          <a:lstStyle/>
          <a:p>
            <a:pPr>
              <a:defRPr/>
            </a:pPr>
            <a:fld id="{79270EFE-862F-4DE1-B3B4-9E7F34D5862E}" type="slidenum">
              <a:rPr lang="en-US" altLang="zh-CN"/>
              <a:pPr>
                <a:defRPr/>
              </a:pPr>
              <a:t>133</a:t>
            </a:fld>
            <a:endParaRPr lang="en-US" altLang="zh-CN"/>
          </a:p>
        </p:txBody>
      </p:sp>
      <p:graphicFrame>
        <p:nvGraphicFramePr>
          <p:cNvPr id="783435" name="Group 75"/>
          <p:cNvGraphicFramePr>
            <a:graphicFrameLocks noGrp="1"/>
          </p:cNvGraphicFramePr>
          <p:nvPr/>
        </p:nvGraphicFramePr>
        <p:xfrm>
          <a:off x="1908175" y="1700213"/>
          <a:ext cx="5040313" cy="3311523"/>
        </p:xfrm>
        <a:graphic>
          <a:graphicData uri="http://schemas.openxmlformats.org/drawingml/2006/table">
            <a:tbl>
              <a:tblPr/>
              <a:tblGrid>
                <a:gridCol w="806450">
                  <a:extLst>
                    <a:ext uri="{9D8B030D-6E8A-4147-A177-3AD203B41FA5}">
                      <a16:colId xmlns="" xmlns:a16="http://schemas.microsoft.com/office/drawing/2014/main" val="20000"/>
                    </a:ext>
                  </a:extLst>
                </a:gridCol>
                <a:gridCol w="809625">
                  <a:extLst>
                    <a:ext uri="{9D8B030D-6E8A-4147-A177-3AD203B41FA5}">
                      <a16:colId xmlns="" xmlns:a16="http://schemas.microsoft.com/office/drawing/2014/main" val="20001"/>
                    </a:ext>
                  </a:extLst>
                </a:gridCol>
                <a:gridCol w="804863">
                  <a:extLst>
                    <a:ext uri="{9D8B030D-6E8A-4147-A177-3AD203B41FA5}">
                      <a16:colId xmlns="" xmlns:a16="http://schemas.microsoft.com/office/drawing/2014/main" val="20002"/>
                    </a:ext>
                  </a:extLst>
                </a:gridCol>
                <a:gridCol w="806450">
                  <a:extLst>
                    <a:ext uri="{9D8B030D-6E8A-4147-A177-3AD203B41FA5}">
                      <a16:colId xmlns="" xmlns:a16="http://schemas.microsoft.com/office/drawing/2014/main" val="20003"/>
                    </a:ext>
                  </a:extLst>
                </a:gridCol>
                <a:gridCol w="809625">
                  <a:extLst>
                    <a:ext uri="{9D8B030D-6E8A-4147-A177-3AD203B41FA5}">
                      <a16:colId xmlns="" xmlns:a16="http://schemas.microsoft.com/office/drawing/2014/main" val="20004"/>
                    </a:ext>
                  </a:extLst>
                </a:gridCol>
                <a:gridCol w="1003300">
                  <a:extLst>
                    <a:ext uri="{9D8B030D-6E8A-4147-A177-3AD203B41FA5}">
                      <a16:colId xmlns="" xmlns:a16="http://schemas.microsoft.com/office/drawing/2014/main" val="20005"/>
                    </a:ext>
                  </a:extLst>
                </a:gridCol>
              </a:tblGrid>
              <a:tr h="367947">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状态</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gridSpan="4">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ACTION</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（动作）</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GOTO</a:t>
                      </a:r>
                    </a:p>
                  </a:txBody>
                  <a:tcPr marL="90000" marR="90000" marT="46803" marB="468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0"/>
                  </a:ext>
                </a:extLst>
              </a:tr>
              <a:tr h="36794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e</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E</a:t>
                      </a:r>
                    </a:p>
                  </a:txBody>
                  <a:tcPr marL="90000" marR="90000" marT="46803" marB="468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3679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3</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3" marB="468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3679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acc</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3679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3</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803" marB="468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r h="3679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3</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5"/>
                  </a:ext>
                </a:extLst>
              </a:tr>
              <a:tr h="3679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6"/>
                  </a:ext>
                </a:extLst>
              </a:tr>
              <a:tr h="3679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3</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803" marB="468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7"/>
                  </a:ext>
                </a:extLst>
              </a:tr>
              <a:tr h="36794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803" marB="4680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2500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1</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3" marB="4680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8"/>
                  </a:ext>
                </a:extLst>
              </a:tr>
            </a:tbl>
          </a:graphicData>
        </a:graphic>
      </p:graphicFrame>
      <p:sp>
        <p:nvSpPr>
          <p:cNvPr id="783431" name="Text Box 71"/>
          <p:cNvSpPr txBox="1">
            <a:spLocks noChangeArrowheads="1"/>
          </p:cNvSpPr>
          <p:nvPr/>
        </p:nvSpPr>
        <p:spPr bwMode="auto">
          <a:xfrm>
            <a:off x="1979613" y="692150"/>
            <a:ext cx="5111750" cy="45720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二义</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if…then…else</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文法</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LR(0)</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项目表</a:t>
            </a:r>
          </a:p>
        </p:txBody>
      </p:sp>
      <p:grpSp>
        <p:nvGrpSpPr>
          <p:cNvPr id="2" name="Group 72"/>
          <p:cNvGrpSpPr>
            <a:grpSpLocks/>
          </p:cNvGrpSpPr>
          <p:nvPr/>
        </p:nvGrpSpPr>
        <p:grpSpPr bwMode="auto">
          <a:xfrm>
            <a:off x="8229600" y="152400"/>
            <a:ext cx="717550" cy="881063"/>
            <a:chOff x="2272" y="2026"/>
            <a:chExt cx="740" cy="987"/>
          </a:xfrm>
        </p:grpSpPr>
        <p:pic>
          <p:nvPicPr>
            <p:cNvPr id="132170" name="Picture 73"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71" name="Picture 74"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CA68709F-D4CF-44EF-B491-72772B7D5372}" type="slidenum">
              <a:rPr lang="en-US" altLang="zh-CN"/>
              <a:pPr>
                <a:defRPr/>
              </a:pPr>
              <a:t>134</a:t>
            </a:fld>
            <a:endParaRPr lang="en-US" altLang="zh-CN"/>
          </a:p>
        </p:txBody>
      </p:sp>
      <p:sp>
        <p:nvSpPr>
          <p:cNvPr id="133123" name="Rectangle 2"/>
          <p:cNvSpPr>
            <a:spLocks noGrp="1" noChangeArrowheads="1"/>
          </p:cNvSpPr>
          <p:nvPr>
            <p:ph type="body" idx="1"/>
          </p:nvPr>
        </p:nvSpPr>
        <p:spPr>
          <a:xfrm>
            <a:off x="533400" y="228600"/>
            <a:ext cx="8153400" cy="1112838"/>
          </a:xfrm>
        </p:spPr>
        <p:txBody>
          <a:bodyPr/>
          <a:lstStyle/>
          <a:p>
            <a:pPr algn="just">
              <a:spcBef>
                <a:spcPct val="0"/>
              </a:spcBef>
              <a:buFontTx/>
              <a:buNone/>
            </a:pPr>
            <a:r>
              <a:rPr lang="en-US" altLang="zh-CN" sz="1800" smtClean="0">
                <a:latin typeface="Times New Roman" pitchFamily="18" charset="0"/>
              </a:rPr>
              <a:t>   </a:t>
            </a:r>
            <a:r>
              <a:rPr lang="zh-CN" altLang="en-US" sz="1800" b="1" smtClean="0">
                <a:latin typeface="Times New Roman" pitchFamily="18" charset="0"/>
              </a:rPr>
              <a:t>例如，假定输入串为</a:t>
            </a:r>
            <a:r>
              <a:rPr lang="en-US" altLang="zh-CN" sz="1800" b="1" smtClean="0">
                <a:latin typeface="Times New Roman" pitchFamily="18" charset="0"/>
              </a:rPr>
              <a:t>iiaea</a:t>
            </a:r>
            <a:r>
              <a:rPr lang="zh-CN" altLang="en-US" sz="1800" b="1" smtClean="0">
                <a:latin typeface="Times New Roman" pitchFamily="18" charset="0"/>
              </a:rPr>
              <a:t>，整个分析过程如下表所示。注意，在第５行，状</a:t>
            </a:r>
          </a:p>
          <a:p>
            <a:pPr algn="just">
              <a:spcBef>
                <a:spcPct val="0"/>
              </a:spcBef>
              <a:buFontTx/>
              <a:buNone/>
            </a:pPr>
            <a:r>
              <a:rPr lang="zh-CN" altLang="en-US" sz="1800" b="1" smtClean="0">
                <a:latin typeface="Times New Roman" pitchFamily="18" charset="0"/>
              </a:rPr>
              <a:t>态４在面临符号</a:t>
            </a:r>
            <a:r>
              <a:rPr lang="en-US" altLang="zh-CN" sz="1800" b="1" smtClean="0">
                <a:latin typeface="Times New Roman" pitchFamily="18" charset="0"/>
              </a:rPr>
              <a:t>e</a:t>
            </a:r>
            <a:r>
              <a:rPr lang="zh-CN" altLang="en-US" sz="1800" b="1" smtClean="0">
                <a:latin typeface="Times New Roman" pitchFamily="18" charset="0"/>
              </a:rPr>
              <a:t>时选择了移进动作，而在第９行，状态９面临</a:t>
            </a:r>
            <a:r>
              <a:rPr lang="en-US" altLang="zh-CN" sz="1800" b="1" smtClean="0">
                <a:latin typeface="Times New Roman" pitchFamily="18" charset="0"/>
              </a:rPr>
              <a:t>#</a:t>
            </a:r>
            <a:r>
              <a:rPr lang="zh-CN" altLang="en-US" sz="1800" b="1" smtClean="0">
                <a:latin typeface="Times New Roman" pitchFamily="18" charset="0"/>
              </a:rPr>
              <a:t>选用了Ｓ∷＝</a:t>
            </a:r>
          </a:p>
          <a:p>
            <a:pPr algn="just">
              <a:spcBef>
                <a:spcPct val="0"/>
              </a:spcBef>
              <a:buFontTx/>
              <a:buNone/>
            </a:pPr>
            <a:r>
              <a:rPr lang="en-US" altLang="zh-CN" sz="1800" b="1" smtClean="0">
                <a:latin typeface="Times New Roman" pitchFamily="18" charset="0"/>
              </a:rPr>
              <a:t>iS</a:t>
            </a:r>
            <a:r>
              <a:rPr lang="zh-CN" altLang="en-US" sz="1800" b="1" smtClean="0">
                <a:latin typeface="Times New Roman" pitchFamily="18" charset="0"/>
              </a:rPr>
              <a:t>进行归约的动作</a:t>
            </a:r>
            <a:r>
              <a:rPr lang="zh-CN" altLang="en-US" sz="1800" smtClean="0">
                <a:latin typeface="宋体" pitchFamily="2" charset="-122"/>
              </a:rPr>
              <a:t> </a:t>
            </a:r>
            <a:endParaRPr lang="zh-CN" altLang="en-US" sz="1800" b="1" smtClean="0">
              <a:solidFill>
                <a:srgbClr val="FF0066"/>
              </a:solidFill>
              <a:latin typeface="宋体" pitchFamily="2" charset="-122"/>
            </a:endParaRPr>
          </a:p>
        </p:txBody>
      </p:sp>
      <p:sp>
        <p:nvSpPr>
          <p:cNvPr id="133124" name="Rectangle 3"/>
          <p:cNvSpPr>
            <a:spLocks noChangeArrowheads="1"/>
          </p:cNvSpPr>
          <p:nvPr/>
        </p:nvSpPr>
        <p:spPr bwMode="auto">
          <a:xfrm>
            <a:off x="611188" y="1773238"/>
            <a:ext cx="7921625" cy="3816350"/>
          </a:xfrm>
          <a:prstGeom prst="rect">
            <a:avLst/>
          </a:prstGeom>
          <a:solidFill>
            <a:srgbClr val="6600CC"/>
          </a:solidFill>
          <a:ln w="9525">
            <a:solidFill>
              <a:schemeClr val="tx1"/>
            </a:solidFill>
            <a:miter lim="800000"/>
            <a:headEnd/>
            <a:tailEnd/>
          </a:ln>
        </p:spPr>
        <p:txBody>
          <a:bodyPr/>
          <a:lstStyle/>
          <a:p>
            <a:pPr marL="342900" indent="-342900" algn="just" eaLnBrk="1" hangingPunct="1">
              <a:lnSpc>
                <a:spcPct val="90000"/>
              </a:lnSpc>
              <a:spcBef>
                <a:spcPct val="20000"/>
              </a:spcBef>
              <a:spcAft>
                <a:spcPct val="0"/>
              </a:spcAft>
              <a:buFont typeface="Wingdings" pitchFamily="2" charset="2"/>
              <a:buNone/>
            </a:pPr>
            <a:r>
              <a:rPr lang="zh-CN" altLang="en-US" sz="1800" b="0">
                <a:solidFill>
                  <a:schemeClr val="tx1"/>
                </a:solidFill>
                <a:latin typeface="宋体" pitchFamily="2" charset="-122"/>
                <a:ea typeface="宋体" pitchFamily="2" charset="-122"/>
              </a:rPr>
              <a:t>步骤  状态栈   符号栈   输入串   分析动作       下一状态</a:t>
            </a:r>
          </a:p>
          <a:p>
            <a:pPr marL="342900" indent="-342900" algn="just" eaLnBrk="1" hangingPunct="1">
              <a:lnSpc>
                <a:spcPct val="90000"/>
              </a:lnSpc>
              <a:spcBef>
                <a:spcPct val="20000"/>
              </a:spcBef>
              <a:spcAft>
                <a:spcPct val="0"/>
              </a:spcAft>
              <a:buFont typeface="Wingdings" pitchFamily="2" charset="2"/>
              <a:buNone/>
            </a:pPr>
            <a:r>
              <a:rPr lang="zh-CN" altLang="en-US" sz="1800" b="0">
                <a:solidFill>
                  <a:schemeClr val="tx1"/>
                </a:solidFill>
                <a:latin typeface="宋体" pitchFamily="2" charset="-122"/>
                <a:ea typeface="宋体" pitchFamily="2" charset="-122"/>
              </a:rPr>
              <a:t> </a:t>
            </a:r>
            <a:r>
              <a:rPr lang="en-US" altLang="zh-CN" sz="1800" b="0">
                <a:solidFill>
                  <a:schemeClr val="tx1"/>
                </a:solidFill>
                <a:latin typeface="宋体" pitchFamily="2" charset="-122"/>
                <a:ea typeface="宋体" pitchFamily="2" charset="-122"/>
              </a:rPr>
              <a:t>1    0        #        iiaea#      S</a:t>
            </a:r>
            <a:r>
              <a:rPr lang="en-US" altLang="zh-CN" sz="1800" b="0" baseline="-25000">
                <a:solidFill>
                  <a:schemeClr val="tx1"/>
                </a:solidFill>
                <a:latin typeface="宋体" pitchFamily="2" charset="-122"/>
                <a:ea typeface="宋体" pitchFamily="2" charset="-122"/>
              </a:rPr>
              <a:t>2                    </a:t>
            </a:r>
            <a:r>
              <a:rPr lang="en-US" altLang="zh-CN" sz="1800" b="0">
                <a:solidFill>
                  <a:schemeClr val="tx1"/>
                </a:solidFill>
                <a:latin typeface="宋体" pitchFamily="2" charset="-122"/>
                <a:ea typeface="宋体" pitchFamily="2" charset="-122"/>
              </a:rPr>
              <a:t> 2</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2    02       #i        iaea#      S</a:t>
            </a:r>
            <a:r>
              <a:rPr lang="en-US" altLang="zh-CN" sz="1800" b="0" baseline="-25000">
                <a:solidFill>
                  <a:schemeClr val="tx1"/>
                </a:solidFill>
                <a:latin typeface="宋体" pitchFamily="2" charset="-122"/>
                <a:ea typeface="宋体" pitchFamily="2" charset="-122"/>
              </a:rPr>
              <a:t>2                      </a:t>
            </a:r>
            <a:r>
              <a:rPr lang="en-US" altLang="zh-CN" sz="1800" b="0">
                <a:solidFill>
                  <a:schemeClr val="tx1"/>
                </a:solidFill>
                <a:latin typeface="宋体" pitchFamily="2" charset="-122"/>
                <a:ea typeface="宋体" pitchFamily="2" charset="-122"/>
              </a:rPr>
              <a:t>2</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3    022      #ii        aea#      S</a:t>
            </a:r>
            <a:r>
              <a:rPr lang="en-US" altLang="zh-CN" sz="1800" b="0" baseline="-25000">
                <a:solidFill>
                  <a:schemeClr val="tx1"/>
                </a:solidFill>
                <a:latin typeface="宋体" pitchFamily="2" charset="-122"/>
                <a:ea typeface="宋体" pitchFamily="2" charset="-122"/>
              </a:rPr>
              <a:t>3                      </a:t>
            </a:r>
            <a:r>
              <a:rPr lang="en-US" altLang="zh-CN" sz="1800" b="0">
                <a:solidFill>
                  <a:schemeClr val="tx1"/>
                </a:solidFill>
                <a:latin typeface="宋体" pitchFamily="2" charset="-122"/>
                <a:ea typeface="宋体" pitchFamily="2" charset="-122"/>
              </a:rPr>
              <a:t>3</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4    0223     #iia        ea#      r</a:t>
            </a:r>
            <a:r>
              <a:rPr lang="en-US" altLang="zh-CN" sz="1800" b="0" baseline="-25000">
                <a:solidFill>
                  <a:schemeClr val="tx1"/>
                </a:solidFill>
                <a:latin typeface="宋体" pitchFamily="2" charset="-122"/>
                <a:ea typeface="宋体" pitchFamily="2" charset="-122"/>
              </a:rPr>
              <a:t>3               </a:t>
            </a:r>
            <a:r>
              <a:rPr lang="en-US" altLang="zh-CN" sz="1800" b="0">
                <a:solidFill>
                  <a:schemeClr val="tx1"/>
                </a:solidFill>
                <a:latin typeface="宋体" pitchFamily="2" charset="-122"/>
                <a:ea typeface="宋体" pitchFamily="2" charset="-122"/>
              </a:rPr>
              <a:t>GOTO[2,S]=4</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5    0224     #iiS        ea#      S</a:t>
            </a:r>
            <a:r>
              <a:rPr lang="en-US" altLang="zh-CN" sz="1800" b="0" baseline="-25000">
                <a:solidFill>
                  <a:schemeClr val="tx1"/>
                </a:solidFill>
                <a:latin typeface="宋体" pitchFamily="2" charset="-122"/>
                <a:ea typeface="宋体" pitchFamily="2" charset="-122"/>
              </a:rPr>
              <a:t>5               </a:t>
            </a:r>
            <a:r>
              <a:rPr lang="en-US" altLang="zh-CN" sz="1800" b="0">
                <a:solidFill>
                  <a:schemeClr val="tx1"/>
                </a:solidFill>
                <a:latin typeface="宋体" pitchFamily="2" charset="-122"/>
                <a:ea typeface="宋体" pitchFamily="2" charset="-122"/>
              </a:rPr>
              <a:t>     5</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6    02245    #iiSe        a#      S</a:t>
            </a:r>
            <a:r>
              <a:rPr lang="en-US" altLang="zh-CN" sz="1800" b="0" baseline="-25000">
                <a:solidFill>
                  <a:schemeClr val="tx1"/>
                </a:solidFill>
                <a:latin typeface="宋体" pitchFamily="2" charset="-122"/>
                <a:ea typeface="宋体" pitchFamily="2" charset="-122"/>
              </a:rPr>
              <a:t>3               </a:t>
            </a:r>
            <a:r>
              <a:rPr lang="en-US" altLang="zh-CN" sz="1800" b="0">
                <a:solidFill>
                  <a:schemeClr val="tx1"/>
                </a:solidFill>
                <a:latin typeface="宋体" pitchFamily="2" charset="-122"/>
                <a:ea typeface="宋体" pitchFamily="2" charset="-122"/>
              </a:rPr>
              <a:t>     3</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7    022453   #iiSea        #      r</a:t>
            </a:r>
            <a:r>
              <a:rPr lang="en-US" altLang="zh-CN" sz="1800" b="0" baseline="-25000">
                <a:solidFill>
                  <a:schemeClr val="tx1"/>
                </a:solidFill>
                <a:latin typeface="宋体" pitchFamily="2" charset="-122"/>
                <a:ea typeface="宋体" pitchFamily="2" charset="-122"/>
              </a:rPr>
              <a:t>3</a:t>
            </a:r>
            <a:r>
              <a:rPr lang="en-US" altLang="zh-CN" sz="1800" b="0">
                <a:solidFill>
                  <a:schemeClr val="tx1"/>
                </a:solidFill>
                <a:latin typeface="宋体" pitchFamily="2" charset="-122"/>
                <a:ea typeface="宋体" pitchFamily="2" charset="-122"/>
              </a:rPr>
              <a:t>          GOTO[5,S]=6</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8    022456   #iiSeS        #      r</a:t>
            </a:r>
            <a:r>
              <a:rPr lang="en-US" altLang="zh-CN" sz="1800" b="0" baseline="-25000">
                <a:solidFill>
                  <a:schemeClr val="tx1"/>
                </a:solidFill>
                <a:latin typeface="宋体" pitchFamily="2" charset="-122"/>
                <a:ea typeface="宋体" pitchFamily="2" charset="-122"/>
              </a:rPr>
              <a:t>1</a:t>
            </a:r>
            <a:r>
              <a:rPr lang="en-US" altLang="zh-CN" sz="1800" b="0">
                <a:solidFill>
                  <a:schemeClr val="tx1"/>
                </a:solidFill>
                <a:latin typeface="宋体" pitchFamily="2" charset="-122"/>
                <a:ea typeface="宋体" pitchFamily="2" charset="-122"/>
              </a:rPr>
              <a:t>          GOTO[2,S]=4</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9    024      #iS           #      r</a:t>
            </a:r>
            <a:r>
              <a:rPr lang="en-US" altLang="zh-CN" sz="1800" b="0" baseline="-25000">
                <a:solidFill>
                  <a:schemeClr val="tx1"/>
                </a:solidFill>
                <a:latin typeface="宋体" pitchFamily="2" charset="-122"/>
                <a:ea typeface="宋体" pitchFamily="2" charset="-122"/>
              </a:rPr>
              <a:t>2</a:t>
            </a:r>
            <a:r>
              <a:rPr lang="en-US" altLang="zh-CN" sz="1800" b="0">
                <a:solidFill>
                  <a:schemeClr val="tx1"/>
                </a:solidFill>
                <a:latin typeface="宋体" pitchFamily="2" charset="-122"/>
                <a:ea typeface="宋体" pitchFamily="2" charset="-122"/>
              </a:rPr>
              <a:t>          GOTO[0,S]=1</a:t>
            </a:r>
          </a:p>
          <a:p>
            <a:pPr marL="342900" indent="-342900" algn="just" eaLnBrk="1" hangingPunct="1">
              <a:lnSpc>
                <a:spcPct val="90000"/>
              </a:lnSpc>
              <a:spcBef>
                <a:spcPct val="20000"/>
              </a:spcBef>
              <a:spcAft>
                <a:spcPct val="0"/>
              </a:spcAft>
              <a:buFont typeface="Wingdings" pitchFamily="2" charset="2"/>
              <a:buNone/>
            </a:pPr>
            <a:r>
              <a:rPr lang="en-US" altLang="zh-CN" sz="1800" b="0">
                <a:solidFill>
                  <a:schemeClr val="tx1"/>
                </a:solidFill>
                <a:latin typeface="宋体" pitchFamily="2" charset="-122"/>
                <a:ea typeface="宋体" pitchFamily="2" charset="-122"/>
              </a:rPr>
              <a:t> 10   01       #S            #      acc              </a:t>
            </a:r>
          </a:p>
        </p:txBody>
      </p:sp>
      <p:grpSp>
        <p:nvGrpSpPr>
          <p:cNvPr id="133125" name="Group 4"/>
          <p:cNvGrpSpPr>
            <a:grpSpLocks/>
          </p:cNvGrpSpPr>
          <p:nvPr/>
        </p:nvGrpSpPr>
        <p:grpSpPr bwMode="auto">
          <a:xfrm>
            <a:off x="1143000" y="1752600"/>
            <a:ext cx="4824413" cy="3816350"/>
            <a:chOff x="839" y="1594"/>
            <a:chExt cx="3039" cy="1927"/>
          </a:xfrm>
        </p:grpSpPr>
        <p:sp>
          <p:nvSpPr>
            <p:cNvPr id="784389" name="Line 5"/>
            <p:cNvSpPr>
              <a:spLocks noChangeShapeType="1"/>
            </p:cNvSpPr>
            <p:nvPr/>
          </p:nvSpPr>
          <p:spPr bwMode="auto">
            <a:xfrm>
              <a:off x="839"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84390" name="Line 6"/>
            <p:cNvSpPr>
              <a:spLocks noChangeShapeType="1"/>
            </p:cNvSpPr>
            <p:nvPr/>
          </p:nvSpPr>
          <p:spPr bwMode="auto">
            <a:xfrm>
              <a:off x="1565"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84391" name="Line 7"/>
            <p:cNvSpPr>
              <a:spLocks noChangeShapeType="1"/>
            </p:cNvSpPr>
            <p:nvPr/>
          </p:nvSpPr>
          <p:spPr bwMode="auto">
            <a:xfrm>
              <a:off x="2245"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84392" name="Line 8"/>
            <p:cNvSpPr>
              <a:spLocks noChangeShapeType="1"/>
            </p:cNvSpPr>
            <p:nvPr/>
          </p:nvSpPr>
          <p:spPr bwMode="auto">
            <a:xfrm>
              <a:off x="2971"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784393" name="Line 9"/>
            <p:cNvSpPr>
              <a:spLocks noChangeShapeType="1"/>
            </p:cNvSpPr>
            <p:nvPr/>
          </p:nvSpPr>
          <p:spPr bwMode="auto">
            <a:xfrm>
              <a:off x="3878"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grpSp>
    </p:spTree>
  </p:cSld>
  <p:clrMapOvr>
    <a:masterClrMapping/>
  </p:clrMapOvr>
  <p:transition>
    <p:wedg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57322241-AF78-43E1-9EA7-4C51B741D3D0}" type="slidenum">
              <a:rPr lang="en-US" altLang="zh-CN"/>
              <a:pPr>
                <a:defRPr/>
              </a:pPr>
              <a:t>135</a:t>
            </a:fld>
            <a:endParaRPr lang="en-US" altLang="zh-CN"/>
          </a:p>
        </p:txBody>
      </p:sp>
      <p:sp>
        <p:nvSpPr>
          <p:cNvPr id="824322" name="Rectangle 2"/>
          <p:cNvSpPr>
            <a:spLocks noChangeArrowheads="1"/>
          </p:cNvSpPr>
          <p:nvPr/>
        </p:nvSpPr>
        <p:spPr bwMode="auto">
          <a:xfrm>
            <a:off x="0" y="0"/>
            <a:ext cx="9144000" cy="990600"/>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eaLnBrk="1" hangingPunct="1">
              <a:spcAft>
                <a:spcPct val="0"/>
              </a:spcAft>
              <a:defRPr/>
            </a:pPr>
            <a:r>
              <a:rPr lang="zh-CN" altLang="en-US" sz="4400">
                <a:solidFill>
                  <a:schemeClr val="tx2"/>
                </a:solidFill>
                <a:latin typeface="High Tower Text" pitchFamily="18" charset="0"/>
                <a:cs typeface="+mn-cs"/>
              </a:rPr>
              <a:t>第四章 语法分析</a:t>
            </a:r>
          </a:p>
        </p:txBody>
      </p:sp>
      <p:grpSp>
        <p:nvGrpSpPr>
          <p:cNvPr id="2" name="Group 3"/>
          <p:cNvGrpSpPr>
            <a:grpSpLocks/>
          </p:cNvGrpSpPr>
          <p:nvPr/>
        </p:nvGrpSpPr>
        <p:grpSpPr bwMode="auto">
          <a:xfrm>
            <a:off x="8229600" y="152400"/>
            <a:ext cx="717550" cy="881063"/>
            <a:chOff x="2272" y="2026"/>
            <a:chExt cx="740" cy="987"/>
          </a:xfrm>
        </p:grpSpPr>
        <p:pic>
          <p:nvPicPr>
            <p:cNvPr id="134153" name="Picture 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54" name="Picture 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4326"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4327" name="AutoShape 7"/>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4328" name="Text Box 8"/>
          <p:cNvSpPr txBox="1">
            <a:spLocks noChangeArrowheads="1"/>
          </p:cNvSpPr>
          <p:nvPr/>
        </p:nvSpPr>
        <p:spPr bwMode="gray">
          <a:xfrm>
            <a:off x="1493838" y="1100138"/>
            <a:ext cx="6049962" cy="519112"/>
          </a:xfrm>
          <a:prstGeom prst="rect">
            <a:avLst/>
          </a:prstGeom>
          <a:noFill/>
          <a:ln w="9525" algn="ctr">
            <a:noFill/>
            <a:miter lim="800000"/>
            <a:headEnd/>
            <a:tailEnd/>
          </a:ln>
          <a:effectLst/>
        </p:spPr>
        <p:txBody>
          <a:bodyPr>
            <a:spAutoFit/>
          </a:bodyPr>
          <a:lstStyle/>
          <a:p>
            <a:pPr marL="342900" indent="-342900">
              <a:spcAft>
                <a:spcPct val="0"/>
              </a:spcAft>
              <a:defRPr/>
            </a:pP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cs typeface="+mn-cs"/>
                <a:sym typeface="Wingdings" pitchFamily="2" charset="2"/>
              </a:rPr>
              <a:t>本章内容</a:t>
            </a:r>
            <a:endParaRPr lang="zh-CN" altLang="en-US" sz="2800">
              <a:solidFill>
                <a:srgbClr val="99FF66"/>
              </a:solidFill>
              <a:effectLst>
                <a:outerShdw blurRad="38100" dist="38100" dir="2700000" algn="tl">
                  <a:srgbClr val="000000"/>
                </a:outerShdw>
              </a:effectLst>
              <a:latin typeface="Arial" charset="0"/>
              <a:ea typeface="宋体" pitchFamily="2" charset="-122"/>
              <a:cs typeface="+mn-cs"/>
              <a:sym typeface="Wingdings" pitchFamily="2" charset="2"/>
            </a:endParaRPr>
          </a:p>
        </p:txBody>
      </p:sp>
      <p:sp>
        <p:nvSpPr>
          <p:cNvPr id="824329" name="Text Box 9"/>
          <p:cNvSpPr txBox="1">
            <a:spLocks noChangeArrowheads="1"/>
          </p:cNvSpPr>
          <p:nvPr/>
        </p:nvSpPr>
        <p:spPr bwMode="auto">
          <a:xfrm>
            <a:off x="1905000" y="1946275"/>
            <a:ext cx="5486400" cy="4621213"/>
          </a:xfrm>
          <a:prstGeom prst="rect">
            <a:avLst/>
          </a:prstGeom>
          <a:noFill/>
          <a:ln w="9525" algn="ctr">
            <a:noFill/>
            <a:miter lim="800000"/>
            <a:headEnd/>
            <a:tailEnd/>
          </a:ln>
          <a:effectLst/>
        </p:spPr>
        <p:txBody>
          <a:bodyPr>
            <a:spAutoFit/>
          </a:bodyPr>
          <a:lstStyle/>
          <a:p>
            <a:pPr indent="536575" algn="l" eaLnBrk="1" hangingPunct="1">
              <a:spcAft>
                <a:spcPct val="0"/>
              </a:spcAft>
              <a:buFont typeface="Wingdings" pitchFamily="2" charset="2"/>
              <a:buNone/>
              <a:tabLst>
                <a:tab pos="1349375" algn="l"/>
              </a:tabLst>
              <a:defRPr/>
            </a:pPr>
            <a:r>
              <a:rPr lang="en-US" altLang="zh-CN" sz="2000">
                <a:solidFill>
                  <a:schemeClr val="tx1"/>
                </a:solidFill>
                <a:effectLst>
                  <a:outerShdw blurRad="38100" dist="38100" dir="2700000" algn="tl">
                    <a:srgbClr val="000000"/>
                  </a:outerShdw>
                </a:effectLst>
                <a:latin typeface="Arial" charset="0"/>
                <a:ea typeface="宋体" pitchFamily="2" charset="-122"/>
                <a:cs typeface="+mn-cs"/>
              </a:rPr>
              <a:t>§4.1  </a:t>
            </a:r>
            <a:r>
              <a:rPr lang="zh-CN" altLang="en-US" sz="2000">
                <a:solidFill>
                  <a:schemeClr val="tx1"/>
                </a:solidFill>
                <a:effectLst>
                  <a:outerShdw blurRad="38100" dist="38100" dir="2700000" algn="tl">
                    <a:srgbClr val="000000"/>
                  </a:outerShdw>
                </a:effectLst>
                <a:latin typeface="Arial" charset="0"/>
                <a:ea typeface="宋体" pitchFamily="2" charset="-122"/>
                <a:cs typeface="+mn-cs"/>
              </a:rPr>
              <a:t>引言</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一、语法分析任务</a:t>
            </a:r>
          </a:p>
          <a:p>
            <a:pPr indent="536575" algn="l" eaLnBrk="1" hangingPunct="1">
              <a:spcBef>
                <a:spcPct val="5000"/>
              </a:spcBef>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二、语法分析方法</a:t>
            </a:r>
          </a:p>
          <a:p>
            <a:pPr indent="536575" algn="l" eaLnBrk="1" hangingPunct="1">
              <a:spcAft>
                <a:spcPct val="0"/>
              </a:spcAft>
              <a:buFont typeface="Wingdings" pitchFamily="2" charset="2"/>
              <a:buNone/>
              <a:tabLst>
                <a:tab pos="1349375" algn="l"/>
              </a:tabLst>
              <a:defRPr/>
            </a:pPr>
            <a:r>
              <a:rPr lang="en-US" altLang="zh-CN" sz="2000">
                <a:solidFill>
                  <a:schemeClr val="tx1"/>
                </a:solidFill>
                <a:effectLst>
                  <a:outerShdw blurRad="38100" dist="38100" dir="2700000" algn="tl">
                    <a:srgbClr val="000000"/>
                  </a:outerShdw>
                </a:effectLst>
                <a:latin typeface="Arial" charset="0"/>
                <a:ea typeface="宋体" pitchFamily="2" charset="-122"/>
                <a:cs typeface="+mn-cs"/>
              </a:rPr>
              <a:t>§4.2  </a:t>
            </a:r>
            <a:r>
              <a:rPr lang="zh-CN" altLang="en-US" sz="2000">
                <a:solidFill>
                  <a:schemeClr val="tx1"/>
                </a:solidFill>
                <a:effectLst>
                  <a:outerShdw blurRad="38100" dist="38100" dir="2700000" algn="tl">
                    <a:srgbClr val="000000"/>
                  </a:outerShdw>
                </a:effectLst>
                <a:latin typeface="Arial" charset="0"/>
                <a:ea typeface="宋体" pitchFamily="2" charset="-122"/>
                <a:cs typeface="+mn-cs"/>
              </a:rPr>
              <a:t>自顶向下语法分析</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一、自顶向下分析方法的问题及其解决办法</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二、递归子程序分析法（递归下降分析法）</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三、</a:t>
            </a:r>
            <a:r>
              <a:rPr lang="en-US" altLang="zh-CN" sz="1800">
                <a:solidFill>
                  <a:schemeClr val="tx1"/>
                </a:solidFill>
                <a:effectLst>
                  <a:outerShdw blurRad="38100" dist="38100" dir="2700000" algn="tl">
                    <a:srgbClr val="000000"/>
                  </a:outerShdw>
                </a:effectLst>
                <a:latin typeface="Arial" charset="0"/>
                <a:ea typeface="宋体" pitchFamily="2" charset="-122"/>
                <a:cs typeface="+mn-cs"/>
              </a:rPr>
              <a:t>LL</a:t>
            </a:r>
            <a:r>
              <a:rPr lang="zh-CN" altLang="en-US" sz="1800">
                <a:solidFill>
                  <a:schemeClr val="tx1"/>
                </a:solidFill>
                <a:effectLst>
                  <a:outerShdw blurRad="38100" dist="38100" dir="2700000" algn="tl">
                    <a:srgbClr val="000000"/>
                  </a:outerShdw>
                </a:effectLst>
                <a:latin typeface="Arial" charset="0"/>
                <a:ea typeface="宋体" pitchFamily="2" charset="-122"/>
                <a:cs typeface="+mn-cs"/>
              </a:rPr>
              <a:t>（</a:t>
            </a:r>
            <a:r>
              <a:rPr lang="en-US" altLang="zh-CN" sz="1800">
                <a:solidFill>
                  <a:schemeClr val="tx1"/>
                </a:solidFill>
                <a:effectLst>
                  <a:outerShdw blurRad="38100" dist="38100" dir="2700000" algn="tl">
                    <a:srgbClr val="000000"/>
                  </a:outerShdw>
                </a:effectLst>
                <a:latin typeface="Arial" charset="0"/>
                <a:ea typeface="宋体" pitchFamily="2" charset="-122"/>
                <a:cs typeface="+mn-cs"/>
              </a:rPr>
              <a:t>1</a:t>
            </a:r>
            <a:r>
              <a:rPr lang="zh-CN" altLang="en-US" sz="1800">
                <a:solidFill>
                  <a:schemeClr val="tx1"/>
                </a:solidFill>
                <a:effectLst>
                  <a:outerShdw blurRad="38100" dist="38100" dir="2700000" algn="tl">
                    <a:srgbClr val="000000"/>
                  </a:outerShdw>
                </a:effectLst>
                <a:latin typeface="Arial" charset="0"/>
                <a:ea typeface="宋体" pitchFamily="2" charset="-122"/>
                <a:cs typeface="+mn-cs"/>
              </a:rPr>
              <a:t>）分析法</a:t>
            </a:r>
          </a:p>
          <a:p>
            <a:pPr indent="536575" algn="l" eaLnBrk="1" hangingPunct="1">
              <a:spcAft>
                <a:spcPct val="0"/>
              </a:spcAft>
              <a:buFont typeface="Wingdings" pitchFamily="2" charset="2"/>
              <a:buNone/>
              <a:tabLst>
                <a:tab pos="1349375" algn="l"/>
              </a:tabLst>
              <a:defRPr/>
            </a:pPr>
            <a:r>
              <a:rPr lang="en-US" altLang="zh-CN" sz="2000">
                <a:solidFill>
                  <a:schemeClr val="tx1"/>
                </a:solidFill>
                <a:effectLst>
                  <a:outerShdw blurRad="38100" dist="38100" dir="2700000" algn="tl">
                    <a:srgbClr val="000000"/>
                  </a:outerShdw>
                </a:effectLst>
                <a:latin typeface="Arial" charset="0"/>
                <a:ea typeface="宋体" pitchFamily="2" charset="-122"/>
                <a:cs typeface="+mn-cs"/>
              </a:rPr>
              <a:t>§4.3  </a:t>
            </a:r>
            <a:r>
              <a:rPr lang="zh-CN" altLang="en-US" sz="2000">
                <a:solidFill>
                  <a:schemeClr val="tx1"/>
                </a:solidFill>
                <a:effectLst>
                  <a:outerShdw blurRad="38100" dist="38100" dir="2700000" algn="tl">
                    <a:srgbClr val="000000"/>
                  </a:outerShdw>
                </a:effectLst>
                <a:latin typeface="Arial" charset="0"/>
                <a:ea typeface="宋体" pitchFamily="2" charset="-122"/>
                <a:cs typeface="+mn-cs"/>
              </a:rPr>
              <a:t>自底向上语法分析</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一、简单优先文法分析法</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二、算符优先分析法</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三、优先函数及其构造</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四、</a:t>
            </a:r>
            <a:r>
              <a:rPr lang="en-US" altLang="zh-CN" sz="1800">
                <a:solidFill>
                  <a:schemeClr val="tx1"/>
                </a:solidFill>
                <a:effectLst>
                  <a:outerShdw blurRad="38100" dist="38100" dir="2700000" algn="tl">
                    <a:srgbClr val="000000"/>
                  </a:outerShdw>
                </a:effectLst>
                <a:latin typeface="Arial" charset="0"/>
                <a:ea typeface="宋体" pitchFamily="2" charset="-122"/>
                <a:cs typeface="+mn-cs"/>
              </a:rPr>
              <a:t>LR</a:t>
            </a:r>
            <a:r>
              <a:rPr lang="zh-CN" altLang="en-US" sz="1800">
                <a:solidFill>
                  <a:schemeClr val="tx1"/>
                </a:solidFill>
                <a:effectLst>
                  <a:outerShdw blurRad="38100" dist="38100" dir="2700000" algn="tl">
                    <a:srgbClr val="000000"/>
                  </a:outerShdw>
                </a:effectLst>
                <a:latin typeface="Arial" charset="0"/>
                <a:ea typeface="宋体" pitchFamily="2" charset="-122"/>
                <a:cs typeface="+mn-cs"/>
              </a:rPr>
              <a:t>分析法</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五、二义性文法的应用</a:t>
            </a:r>
          </a:p>
          <a:p>
            <a:pPr indent="536575" algn="l" eaLnBrk="1" hangingPunct="1">
              <a:spcAft>
                <a:spcPct val="0"/>
              </a:spcAft>
              <a:buFont typeface="Wingdings" pitchFamily="2" charset="2"/>
              <a:buNone/>
              <a:tabLst>
                <a:tab pos="1349375" algn="l"/>
              </a:tabLst>
              <a:defRPr/>
            </a:pPr>
            <a:r>
              <a:rPr lang="en-US" altLang="zh-CN" sz="2000">
                <a:solidFill>
                  <a:srgbClr val="FF0066"/>
                </a:solidFill>
                <a:latin typeface="Arial" charset="0"/>
                <a:ea typeface="宋体" pitchFamily="2" charset="-122"/>
                <a:cs typeface="+mn-cs"/>
              </a:rPr>
              <a:t>§4.4  </a:t>
            </a:r>
            <a:r>
              <a:rPr lang="zh-CN" altLang="en-US" sz="2000">
                <a:solidFill>
                  <a:srgbClr val="FF0066"/>
                </a:solidFill>
                <a:latin typeface="Arial" charset="0"/>
                <a:ea typeface="宋体" pitchFamily="2" charset="-122"/>
                <a:cs typeface="+mn-cs"/>
              </a:rPr>
              <a:t>语法分析程序的自动生成</a:t>
            </a:r>
          </a:p>
          <a:p>
            <a:pPr indent="536575" algn="l" eaLnBrk="1" hangingPunct="1">
              <a:spcAft>
                <a:spcPct val="0"/>
              </a:spcAft>
              <a:buFont typeface="Wingdings" pitchFamily="2" charset="2"/>
              <a:buNone/>
              <a:tabLst>
                <a:tab pos="1349375" algn="l"/>
              </a:tabLst>
              <a:defRPr/>
            </a:pPr>
            <a:r>
              <a:rPr lang="zh-CN" altLang="en-US" sz="1800">
                <a:solidFill>
                  <a:schemeClr val="tx1"/>
                </a:solidFill>
                <a:effectLst>
                  <a:outerShdw blurRad="38100" dist="38100" dir="2700000" algn="tl">
                    <a:srgbClr val="000000"/>
                  </a:outerShdw>
                </a:effectLst>
                <a:latin typeface="Arial" charset="0"/>
                <a:ea typeface="宋体" pitchFamily="2" charset="-122"/>
                <a:cs typeface="+mn-cs"/>
              </a:rPr>
              <a:t>     一、分析器的生成器</a:t>
            </a:r>
            <a:r>
              <a:rPr lang="en-US" altLang="zh-CN" sz="1800">
                <a:solidFill>
                  <a:schemeClr val="tx1"/>
                </a:solidFill>
                <a:effectLst>
                  <a:outerShdw blurRad="38100" dist="38100" dir="2700000" algn="tl">
                    <a:srgbClr val="000000"/>
                  </a:outerShdw>
                </a:effectLst>
                <a:latin typeface="Arial" charset="0"/>
                <a:ea typeface="宋体" pitchFamily="2" charset="-122"/>
                <a:cs typeface="+mn-cs"/>
              </a:rPr>
              <a:t>YACC</a:t>
            </a:r>
          </a:p>
          <a:p>
            <a:pPr indent="536575" algn="l" eaLnBrk="1" hangingPunct="1">
              <a:spcAft>
                <a:spcPct val="0"/>
              </a:spcAft>
              <a:buFont typeface="Wingdings" pitchFamily="2" charset="2"/>
              <a:buNone/>
              <a:tabLst>
                <a:tab pos="1349375" algn="l"/>
              </a:tabLst>
              <a:defRPr/>
            </a:pPr>
            <a:r>
              <a:rPr lang="en-US" altLang="zh-CN" sz="1800">
                <a:solidFill>
                  <a:schemeClr val="tx1"/>
                </a:solidFill>
                <a:effectLst>
                  <a:outerShdw blurRad="38100" dist="38100" dir="2700000" algn="tl">
                    <a:srgbClr val="000000"/>
                  </a:outerShdw>
                </a:effectLst>
                <a:latin typeface="Arial" charset="0"/>
                <a:ea typeface="宋体" pitchFamily="2" charset="-122"/>
                <a:cs typeface="+mn-cs"/>
              </a:rPr>
              <a:t>     </a:t>
            </a:r>
            <a:r>
              <a:rPr lang="zh-CN" altLang="en-US" sz="1800">
                <a:solidFill>
                  <a:schemeClr val="tx1"/>
                </a:solidFill>
                <a:effectLst>
                  <a:outerShdw blurRad="38100" dist="38100" dir="2700000" algn="tl">
                    <a:srgbClr val="000000"/>
                  </a:outerShdw>
                </a:effectLst>
                <a:latin typeface="Arial" charset="0"/>
                <a:ea typeface="宋体" pitchFamily="2" charset="-122"/>
                <a:cs typeface="+mn-cs"/>
              </a:rPr>
              <a:t>二、用</a:t>
            </a:r>
            <a:r>
              <a:rPr lang="en-US" altLang="zh-CN" sz="1800">
                <a:solidFill>
                  <a:schemeClr val="tx1"/>
                </a:solidFill>
                <a:effectLst>
                  <a:outerShdw blurRad="38100" dist="38100" dir="2700000" algn="tl">
                    <a:srgbClr val="000000"/>
                  </a:outerShdw>
                </a:effectLst>
                <a:latin typeface="Arial" charset="0"/>
                <a:ea typeface="宋体" pitchFamily="2" charset="-122"/>
                <a:cs typeface="+mn-cs"/>
              </a:rPr>
              <a:t>YACC</a:t>
            </a:r>
            <a:r>
              <a:rPr lang="zh-CN" altLang="en-US" sz="1800">
                <a:solidFill>
                  <a:schemeClr val="tx1"/>
                </a:solidFill>
                <a:effectLst>
                  <a:outerShdw blurRad="38100" dist="38100" dir="2700000" algn="tl">
                    <a:srgbClr val="000000"/>
                  </a:outerShdw>
                </a:effectLst>
                <a:latin typeface="Arial" charset="0"/>
                <a:ea typeface="宋体" pitchFamily="2" charset="-122"/>
                <a:cs typeface="+mn-cs"/>
              </a:rPr>
              <a:t>处理二义性文法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97735249-2288-4B9F-B28F-3BA2BD6F7697}" type="slidenum">
              <a:rPr lang="en-US" altLang="zh-CN"/>
              <a:pPr>
                <a:defRPr/>
              </a:pPr>
              <a:t>136</a:t>
            </a:fld>
            <a:endParaRPr lang="en-US" altLang="zh-CN"/>
          </a:p>
        </p:txBody>
      </p:sp>
      <p:sp>
        <p:nvSpPr>
          <p:cNvPr id="135171" name="Rectangle 3"/>
          <p:cNvSpPr>
            <a:spLocks noGrp="1" noChangeArrowheads="1"/>
          </p:cNvSpPr>
          <p:nvPr>
            <p:ph type="body" idx="1"/>
          </p:nvPr>
        </p:nvSpPr>
        <p:spPr>
          <a:xfrm>
            <a:off x="1524000" y="1676400"/>
            <a:ext cx="6705600" cy="4254500"/>
          </a:xfrm>
        </p:spPr>
        <p:txBody>
          <a:bodyPr/>
          <a:lstStyle/>
          <a:p>
            <a:pPr eaLnBrk="1" hangingPunct="1">
              <a:lnSpc>
                <a:spcPct val="90000"/>
              </a:lnSpc>
              <a:buFont typeface="Wingdings" pitchFamily="2" charset="2"/>
              <a:buNone/>
            </a:pPr>
            <a:endParaRPr lang="en-US" altLang="zh-CN" sz="2000" smtClean="0">
              <a:latin typeface="宋体" pitchFamily="2" charset="-122"/>
            </a:endParaRPr>
          </a:p>
          <a:p>
            <a:pPr eaLnBrk="1" hangingPunct="1">
              <a:lnSpc>
                <a:spcPct val="90000"/>
              </a:lnSpc>
              <a:buFont typeface="Wingdings" pitchFamily="2" charset="2"/>
              <a:buNone/>
            </a:pPr>
            <a:r>
              <a:rPr lang="en-US" altLang="zh-CN" sz="2400" b="1" smtClean="0">
                <a:solidFill>
                  <a:srgbClr val="FF0066"/>
                </a:solidFill>
                <a:latin typeface="宋体" pitchFamily="2" charset="-122"/>
              </a:rPr>
              <a:t>   </a:t>
            </a:r>
          </a:p>
          <a:p>
            <a:pPr eaLnBrk="1" hangingPunct="1">
              <a:lnSpc>
                <a:spcPct val="90000"/>
              </a:lnSpc>
              <a:buFont typeface="Wingdings" pitchFamily="2" charset="2"/>
              <a:buNone/>
            </a:pPr>
            <a:r>
              <a:rPr lang="en-US" altLang="zh-CN" sz="2400" b="1" smtClean="0">
                <a:latin typeface="宋体" pitchFamily="2" charset="-122"/>
              </a:rPr>
              <a:t>     </a:t>
            </a:r>
            <a:r>
              <a:rPr lang="zh-CN" altLang="en-US" sz="2400" b="1" smtClean="0">
                <a:latin typeface="Times New Roman" pitchFamily="18" charset="0"/>
              </a:rPr>
              <a:t>一、分析器的生成器</a:t>
            </a:r>
            <a:r>
              <a:rPr lang="en-US" altLang="zh-CN" sz="2400" b="1" smtClean="0">
                <a:latin typeface="Times New Roman" pitchFamily="18" charset="0"/>
              </a:rPr>
              <a:t>YACC</a:t>
            </a:r>
          </a:p>
          <a:p>
            <a:pPr eaLnBrk="1" hangingPunct="1">
              <a:lnSpc>
                <a:spcPct val="90000"/>
              </a:lnSpc>
              <a:buFont typeface="Wingdings" pitchFamily="2" charset="2"/>
              <a:buNone/>
            </a:pPr>
            <a:r>
              <a:rPr lang="en-US" altLang="zh-CN" sz="2000" b="1" smtClean="0">
                <a:solidFill>
                  <a:srgbClr val="33CC33"/>
                </a:solidFill>
                <a:latin typeface="Times New Roman" pitchFamily="18" charset="0"/>
              </a:rPr>
              <a:t>                    </a:t>
            </a:r>
            <a:r>
              <a:rPr lang="en-US" altLang="zh-CN" sz="2000" b="1" smtClean="0">
                <a:latin typeface="Times New Roman" pitchFamily="18" charset="0"/>
              </a:rPr>
              <a:t>1. YACC</a:t>
            </a:r>
            <a:r>
              <a:rPr lang="zh-CN" altLang="en-US" sz="2000" b="1" smtClean="0">
                <a:latin typeface="Times New Roman" pitchFamily="18" charset="0"/>
              </a:rPr>
              <a:t>的定义</a:t>
            </a:r>
          </a:p>
          <a:p>
            <a:pPr eaLnBrk="1" hangingPunct="1">
              <a:lnSpc>
                <a:spcPct val="90000"/>
              </a:lnSpc>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2. YACC</a:t>
            </a:r>
            <a:r>
              <a:rPr lang="zh-CN" altLang="en-US" sz="2000" b="1" smtClean="0">
                <a:latin typeface="Times New Roman" pitchFamily="18" charset="0"/>
              </a:rPr>
              <a:t>的工作过程</a:t>
            </a:r>
          </a:p>
          <a:p>
            <a:pPr eaLnBrk="1" hangingPunct="1">
              <a:lnSpc>
                <a:spcPct val="90000"/>
              </a:lnSpc>
              <a:buFont typeface="Wingdings" pitchFamily="2" charset="2"/>
              <a:buNone/>
            </a:pPr>
            <a:r>
              <a:rPr lang="zh-CN" altLang="en-US" sz="2000" smtClean="0">
                <a:latin typeface="Times New Roman" pitchFamily="18" charset="0"/>
              </a:rPr>
              <a:t>                    </a:t>
            </a:r>
            <a:r>
              <a:rPr lang="en-US" altLang="zh-CN" sz="2000" b="1" smtClean="0">
                <a:latin typeface="Times New Roman" pitchFamily="18" charset="0"/>
              </a:rPr>
              <a:t>3. YACC</a:t>
            </a:r>
            <a:r>
              <a:rPr lang="zh-CN" altLang="en-US" sz="2000" b="1" smtClean="0">
                <a:latin typeface="Times New Roman" pitchFamily="18" charset="0"/>
              </a:rPr>
              <a:t>的规格说明</a:t>
            </a:r>
          </a:p>
          <a:p>
            <a:pPr eaLnBrk="1" hangingPunct="1">
              <a:lnSpc>
                <a:spcPct val="90000"/>
              </a:lnSpc>
              <a:buFont typeface="Wingdings" pitchFamily="2" charset="2"/>
              <a:buNone/>
            </a:pPr>
            <a:endParaRPr lang="zh-CN" altLang="en-US" sz="2000" b="1" smtClean="0">
              <a:latin typeface="Times New Roman" pitchFamily="18" charset="0"/>
            </a:endParaRPr>
          </a:p>
          <a:p>
            <a:pPr eaLnBrk="1" hangingPunct="1">
              <a:lnSpc>
                <a:spcPct val="90000"/>
              </a:lnSpc>
              <a:buFont typeface="Wingdings" pitchFamily="2" charset="2"/>
              <a:buNone/>
            </a:pPr>
            <a:r>
              <a:rPr lang="zh-CN" altLang="en-US" sz="2400" b="1" smtClean="0">
                <a:latin typeface="Times New Roman" pitchFamily="18" charset="0"/>
              </a:rPr>
              <a:t>          二、用</a:t>
            </a:r>
            <a:r>
              <a:rPr lang="en-US" altLang="zh-CN" sz="2400" b="1" smtClean="0">
                <a:latin typeface="Times New Roman" pitchFamily="18" charset="0"/>
              </a:rPr>
              <a:t>YACC</a:t>
            </a:r>
            <a:r>
              <a:rPr lang="zh-CN" altLang="en-US" sz="2400" b="1" smtClean="0">
                <a:latin typeface="Times New Roman" pitchFamily="18" charset="0"/>
              </a:rPr>
              <a:t>处理二义性文法</a:t>
            </a:r>
          </a:p>
        </p:txBody>
      </p:sp>
      <p:grpSp>
        <p:nvGrpSpPr>
          <p:cNvPr id="2" name="Group 4"/>
          <p:cNvGrpSpPr>
            <a:grpSpLocks/>
          </p:cNvGrpSpPr>
          <p:nvPr/>
        </p:nvGrpSpPr>
        <p:grpSpPr bwMode="auto">
          <a:xfrm>
            <a:off x="8229600" y="152400"/>
            <a:ext cx="717550" cy="881063"/>
            <a:chOff x="2272" y="2026"/>
            <a:chExt cx="740" cy="987"/>
          </a:xfrm>
        </p:grpSpPr>
        <p:pic>
          <p:nvPicPr>
            <p:cNvPr id="135176" name="Picture 5"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7" name="Picture 6"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6439" name="AutoShape 7"/>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6440" name="AutoShape 8"/>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§4.4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语法分析程序的自动生成</a:t>
            </a:r>
          </a:p>
        </p:txBody>
      </p:sp>
      <p:sp>
        <p:nvSpPr>
          <p:cNvPr id="135175" name="Rectangle 10"/>
          <p:cNvSpPr>
            <a:spLocks noGrp="1" noChangeArrowheads="1"/>
          </p:cNvSpPr>
          <p:nvPr>
            <p:ph type="title"/>
          </p:nvPr>
        </p:nvSpPr>
        <p:spPr>
          <a:xfrm>
            <a:off x="1182688" y="225425"/>
            <a:ext cx="6305550" cy="457200"/>
          </a:xfrm>
          <a:noFill/>
        </p:spPr>
        <p:txBody>
          <a:bodyPr/>
          <a:lstStyle/>
          <a:p>
            <a:pPr algn="ctr" eaLnBrk="1" hangingPunct="1"/>
            <a:r>
              <a:rPr lang="en-US" altLang="zh-CN" smtClean="0"/>
              <a:t>   </a:t>
            </a:r>
            <a:r>
              <a:rPr lang="zh-CN" altLang="en-US" b="0" smtClean="0"/>
              <a:t>第四章 语法分析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E9E0A691-6DC6-4824-8435-E7DB0F5003EF}" type="slidenum">
              <a:rPr lang="en-US" altLang="zh-CN"/>
              <a:pPr>
                <a:defRPr/>
              </a:pPr>
              <a:t>137</a:t>
            </a:fld>
            <a:endParaRPr lang="en-US" altLang="zh-CN"/>
          </a:p>
        </p:txBody>
      </p:sp>
      <p:sp>
        <p:nvSpPr>
          <p:cNvPr id="136195" name="Rectangle 2"/>
          <p:cNvSpPr>
            <a:spLocks noGrp="1" noChangeArrowheads="1"/>
          </p:cNvSpPr>
          <p:nvPr>
            <p:ph type="body" idx="1"/>
          </p:nvPr>
        </p:nvSpPr>
        <p:spPr>
          <a:xfrm>
            <a:off x="762000" y="2438400"/>
            <a:ext cx="7499350" cy="2895600"/>
          </a:xfrm>
        </p:spPr>
        <p:txBody>
          <a:bodyPr/>
          <a:lstStyle/>
          <a:p>
            <a:pPr eaLnBrk="1" hangingPunct="1">
              <a:lnSpc>
                <a:spcPct val="90000"/>
              </a:lnSpc>
              <a:buFont typeface="Wingdings" pitchFamily="2" charset="2"/>
              <a:buNone/>
            </a:pPr>
            <a:endParaRPr lang="en-US" altLang="zh-CN" sz="2000" smtClean="0">
              <a:latin typeface="宋体" pitchFamily="2" charset="-122"/>
            </a:endParaRPr>
          </a:p>
          <a:p>
            <a:pPr algn="just" eaLnBrk="1" hangingPunct="1">
              <a:lnSpc>
                <a:spcPct val="90000"/>
              </a:lnSpc>
              <a:buFont typeface="Wingdings" pitchFamily="2" charset="2"/>
              <a:buNone/>
            </a:pPr>
            <a:r>
              <a:rPr lang="en-US" altLang="zh-CN" sz="2000" smtClean="0">
                <a:latin typeface="宋体" pitchFamily="2" charset="-122"/>
              </a:rPr>
              <a:t>  </a:t>
            </a:r>
            <a:r>
              <a:rPr lang="zh-CN" altLang="en-US" sz="2000" b="1" smtClean="0">
                <a:latin typeface="Times New Roman" pitchFamily="18" charset="0"/>
              </a:rPr>
              <a:t>随着许多新语言的出现及计算机技术的发展，人们对开发编译程序的软件工具的需求大大增长。以ＬＲ文法和分析方法为基础，从上个世纪</a:t>
            </a:r>
            <a:r>
              <a:rPr lang="en-US" altLang="zh-CN" sz="2000" b="1" smtClean="0">
                <a:latin typeface="Times New Roman" pitchFamily="18" charset="0"/>
              </a:rPr>
              <a:t>70</a:t>
            </a:r>
            <a:r>
              <a:rPr lang="zh-CN" altLang="en-US" sz="2000" b="1" smtClean="0">
                <a:latin typeface="Times New Roman" pitchFamily="18" charset="0"/>
              </a:rPr>
              <a:t>年代开始出现自动生成语法分析程序的工具。ＹＡＣＣ（</a:t>
            </a:r>
            <a:r>
              <a:rPr lang="en-US" altLang="zh-CN" sz="2000" b="1" smtClean="0">
                <a:latin typeface="Times New Roman" pitchFamily="18" charset="0"/>
              </a:rPr>
              <a:t>Yet Another Compiler-Compiler</a:t>
            </a:r>
            <a:r>
              <a:rPr lang="zh-CN" altLang="en-US" sz="2000" b="1" smtClean="0">
                <a:latin typeface="Times New Roman" pitchFamily="18" charset="0"/>
              </a:rPr>
              <a:t>）就是其中最杰出代表。该系统是美国贝尔实验室的软件产品，为ＵＮＩＸ操作系统下的一个软件开发工具。它是由Ｓ</a:t>
            </a:r>
            <a:r>
              <a:rPr lang="en-US" altLang="zh-CN" sz="2000" b="1" smtClean="0">
                <a:latin typeface="Times New Roman" pitchFamily="18" charset="0"/>
              </a:rPr>
              <a:t>·</a:t>
            </a:r>
            <a:r>
              <a:rPr lang="zh-CN" altLang="en-US" sz="2000" b="1" smtClean="0">
                <a:latin typeface="Times New Roman" pitchFamily="18" charset="0"/>
              </a:rPr>
              <a:t>Ｃ</a:t>
            </a:r>
            <a:r>
              <a:rPr lang="en-US" altLang="zh-CN" sz="2000" b="1" smtClean="0">
                <a:latin typeface="Times New Roman" pitchFamily="18" charset="0"/>
              </a:rPr>
              <a:t>·Johnson</a:t>
            </a:r>
            <a:r>
              <a:rPr lang="zh-CN" altLang="en-US" sz="2000" b="1" smtClean="0">
                <a:latin typeface="Times New Roman" pitchFamily="18" charset="0"/>
              </a:rPr>
              <a:t>设计的。目前已经移植到多种操作系统上，并已成功开发了许多编译系统，深受软件工作者所喜爱。     </a:t>
            </a:r>
          </a:p>
        </p:txBody>
      </p:sp>
      <p:grpSp>
        <p:nvGrpSpPr>
          <p:cNvPr id="2" name="Group 3"/>
          <p:cNvGrpSpPr>
            <a:grpSpLocks/>
          </p:cNvGrpSpPr>
          <p:nvPr/>
        </p:nvGrpSpPr>
        <p:grpSpPr bwMode="auto">
          <a:xfrm>
            <a:off x="8229600" y="152400"/>
            <a:ext cx="717550" cy="881063"/>
            <a:chOff x="2272" y="2026"/>
            <a:chExt cx="740" cy="987"/>
          </a:xfrm>
        </p:grpSpPr>
        <p:pic>
          <p:nvPicPr>
            <p:cNvPr id="136200" name="Picture 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1" name="Picture 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7462"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7463" name="AutoShape 7"/>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§4.4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语法分析程序的自动生成</a:t>
            </a:r>
          </a:p>
        </p:txBody>
      </p:sp>
      <p:sp>
        <p:nvSpPr>
          <p:cNvPr id="136199" name="Rectangle 8"/>
          <p:cNvSpPr>
            <a:spLocks noGrp="1" noChangeArrowheads="1"/>
          </p:cNvSpPr>
          <p:nvPr>
            <p:ph type="title"/>
          </p:nvPr>
        </p:nvSpPr>
        <p:spPr>
          <a:xfrm>
            <a:off x="1182688" y="225425"/>
            <a:ext cx="6305550" cy="457200"/>
          </a:xfrm>
          <a:noFill/>
        </p:spPr>
        <p:txBody>
          <a:bodyPr/>
          <a:lstStyle/>
          <a:p>
            <a:pPr algn="ctr" eaLnBrk="1" hangingPunct="1"/>
            <a:r>
              <a:rPr lang="en-US" altLang="zh-CN" smtClean="0"/>
              <a:t>   </a:t>
            </a:r>
            <a:r>
              <a:rPr lang="zh-CN" altLang="en-US" b="0" smtClean="0"/>
              <a:t>第四章 语法分析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D4D44406-A6E8-489C-9FDB-772B974825E0}" type="slidenum">
              <a:rPr lang="en-US" altLang="zh-CN"/>
              <a:pPr>
                <a:defRPr/>
              </a:pPr>
              <a:t>138</a:t>
            </a:fld>
            <a:endParaRPr lang="en-US" altLang="zh-CN"/>
          </a:p>
        </p:txBody>
      </p:sp>
      <p:sp>
        <p:nvSpPr>
          <p:cNvPr id="137219" name="Rectangle 2"/>
          <p:cNvSpPr>
            <a:spLocks noGrp="1" noChangeArrowheads="1"/>
          </p:cNvSpPr>
          <p:nvPr>
            <p:ph type="title"/>
          </p:nvPr>
        </p:nvSpPr>
        <p:spPr>
          <a:xfrm>
            <a:off x="1524000" y="228600"/>
            <a:ext cx="6305550" cy="457200"/>
          </a:xfrm>
        </p:spPr>
        <p:txBody>
          <a:bodyPr/>
          <a:lstStyle/>
          <a:p>
            <a:pPr eaLnBrk="1" hangingPunct="1"/>
            <a:r>
              <a:rPr lang="en-US" altLang="zh-CN" smtClean="0">
                <a:solidFill>
                  <a:srgbClr val="FFFF00"/>
                </a:solidFill>
                <a:latin typeface="宋体" pitchFamily="2" charset="-122"/>
              </a:rPr>
              <a:t>   </a:t>
            </a:r>
            <a:r>
              <a:rPr lang="zh-CN" altLang="en-US" sz="4000" b="0" smtClean="0">
                <a:solidFill>
                  <a:schemeClr val="tx1"/>
                </a:solidFill>
                <a:latin typeface="宋体" pitchFamily="2" charset="-122"/>
              </a:rPr>
              <a:t>第四章 语法分析</a:t>
            </a:r>
          </a:p>
        </p:txBody>
      </p:sp>
      <p:sp>
        <p:nvSpPr>
          <p:cNvPr id="137220" name="Rectangle 3"/>
          <p:cNvSpPr>
            <a:spLocks noGrp="1" noChangeArrowheads="1"/>
          </p:cNvSpPr>
          <p:nvPr>
            <p:ph type="body" idx="1"/>
          </p:nvPr>
        </p:nvSpPr>
        <p:spPr>
          <a:xfrm>
            <a:off x="1600200" y="1828800"/>
            <a:ext cx="6705600" cy="4254500"/>
          </a:xfrm>
        </p:spPr>
        <p:txBody>
          <a:bodyPr/>
          <a:lstStyle/>
          <a:p>
            <a:pPr eaLnBrk="1" hangingPunct="1">
              <a:lnSpc>
                <a:spcPct val="90000"/>
              </a:lnSpc>
              <a:buFont typeface="Wingdings" pitchFamily="2" charset="2"/>
              <a:buNone/>
            </a:pPr>
            <a:endParaRPr lang="en-US" altLang="zh-CN" sz="2000" smtClean="0">
              <a:latin typeface="宋体" pitchFamily="2" charset="-122"/>
            </a:endParaRPr>
          </a:p>
          <a:p>
            <a:pPr eaLnBrk="1" hangingPunct="1">
              <a:lnSpc>
                <a:spcPct val="90000"/>
              </a:lnSpc>
              <a:buFont typeface="Wingdings" pitchFamily="2" charset="2"/>
              <a:buNone/>
            </a:pPr>
            <a:r>
              <a:rPr lang="en-US" altLang="zh-CN" sz="2400" b="1" smtClean="0">
                <a:latin typeface="宋体" pitchFamily="2" charset="-122"/>
              </a:rPr>
              <a:t>   </a:t>
            </a:r>
          </a:p>
          <a:p>
            <a:pPr eaLnBrk="1" hangingPunct="1">
              <a:lnSpc>
                <a:spcPct val="90000"/>
              </a:lnSpc>
              <a:buFont typeface="Wingdings" pitchFamily="2" charset="2"/>
              <a:buNone/>
            </a:pPr>
            <a:r>
              <a:rPr lang="en-US" altLang="zh-CN" sz="2400" b="1" smtClean="0">
                <a:solidFill>
                  <a:schemeClr val="hlink"/>
                </a:solidFill>
                <a:latin typeface="宋体" pitchFamily="2" charset="-122"/>
              </a:rPr>
              <a:t>     </a:t>
            </a:r>
            <a:r>
              <a:rPr lang="zh-CN" altLang="en-US" sz="2400" b="1" smtClean="0">
                <a:solidFill>
                  <a:srgbClr val="FFFF00"/>
                </a:solidFill>
                <a:latin typeface="Times New Roman" pitchFamily="18" charset="0"/>
              </a:rPr>
              <a:t>一、分析器的生成器</a:t>
            </a:r>
            <a:r>
              <a:rPr lang="en-US" altLang="zh-CN" sz="2400" b="1" smtClean="0">
                <a:solidFill>
                  <a:srgbClr val="FFFF00"/>
                </a:solidFill>
                <a:latin typeface="Times New Roman" pitchFamily="18" charset="0"/>
              </a:rPr>
              <a:t>YACC</a:t>
            </a:r>
          </a:p>
          <a:p>
            <a:pPr eaLnBrk="1" hangingPunct="1">
              <a:lnSpc>
                <a:spcPct val="90000"/>
              </a:lnSpc>
              <a:buFont typeface="Wingdings" pitchFamily="2" charset="2"/>
              <a:buNone/>
            </a:pPr>
            <a:r>
              <a:rPr lang="en-US" altLang="zh-CN" sz="2000" b="1" smtClean="0">
                <a:latin typeface="Times New Roman" pitchFamily="18" charset="0"/>
              </a:rPr>
              <a:t>                    1. YACC</a:t>
            </a:r>
            <a:r>
              <a:rPr lang="zh-CN" altLang="en-US" sz="2000" b="1" smtClean="0">
                <a:latin typeface="Times New Roman" pitchFamily="18" charset="0"/>
              </a:rPr>
              <a:t>的定义</a:t>
            </a:r>
          </a:p>
          <a:p>
            <a:pPr eaLnBrk="1" hangingPunct="1">
              <a:lnSpc>
                <a:spcPct val="90000"/>
              </a:lnSpc>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2. YACC</a:t>
            </a:r>
            <a:r>
              <a:rPr lang="zh-CN" altLang="en-US" sz="2000" b="1" smtClean="0">
                <a:latin typeface="Times New Roman" pitchFamily="18" charset="0"/>
              </a:rPr>
              <a:t>的工作过程</a:t>
            </a:r>
          </a:p>
          <a:p>
            <a:pPr eaLnBrk="1" hangingPunct="1">
              <a:lnSpc>
                <a:spcPct val="90000"/>
              </a:lnSpc>
              <a:buFont typeface="Wingdings" pitchFamily="2" charset="2"/>
              <a:buNone/>
            </a:pPr>
            <a:r>
              <a:rPr lang="zh-CN" altLang="en-US" sz="2000" smtClean="0">
                <a:latin typeface="Times New Roman" pitchFamily="18" charset="0"/>
              </a:rPr>
              <a:t>                    </a:t>
            </a:r>
            <a:r>
              <a:rPr lang="en-US" altLang="zh-CN" sz="2000" b="1" smtClean="0">
                <a:latin typeface="Times New Roman" pitchFamily="18" charset="0"/>
              </a:rPr>
              <a:t>3. YACC</a:t>
            </a:r>
            <a:r>
              <a:rPr lang="zh-CN" altLang="en-US" sz="2000" b="1" smtClean="0">
                <a:latin typeface="Times New Roman" pitchFamily="18" charset="0"/>
              </a:rPr>
              <a:t>的规格说明</a:t>
            </a:r>
          </a:p>
          <a:p>
            <a:pPr eaLnBrk="1" hangingPunct="1">
              <a:lnSpc>
                <a:spcPct val="90000"/>
              </a:lnSpc>
              <a:buFont typeface="Wingdings" pitchFamily="2" charset="2"/>
              <a:buNone/>
            </a:pPr>
            <a:endParaRPr lang="zh-CN" altLang="en-US" sz="2000" b="1" smtClean="0">
              <a:latin typeface="Times New Roman" pitchFamily="18" charset="0"/>
            </a:endParaRPr>
          </a:p>
          <a:p>
            <a:pPr eaLnBrk="1" hangingPunct="1">
              <a:lnSpc>
                <a:spcPct val="90000"/>
              </a:lnSpc>
              <a:buFont typeface="Wingdings" pitchFamily="2" charset="2"/>
              <a:buNone/>
            </a:pPr>
            <a:r>
              <a:rPr lang="zh-CN" altLang="en-US" sz="2400" b="1" smtClean="0">
                <a:latin typeface="Times New Roman" pitchFamily="18" charset="0"/>
              </a:rPr>
              <a:t>           二、用</a:t>
            </a:r>
            <a:r>
              <a:rPr lang="en-US" altLang="zh-CN" sz="2400" b="1" smtClean="0">
                <a:latin typeface="Times New Roman" pitchFamily="18" charset="0"/>
              </a:rPr>
              <a:t>YACC</a:t>
            </a:r>
            <a:r>
              <a:rPr lang="zh-CN" altLang="en-US" sz="2400" b="1" smtClean="0">
                <a:latin typeface="Times New Roman" pitchFamily="18" charset="0"/>
              </a:rPr>
              <a:t>处理二义性文法</a:t>
            </a:r>
          </a:p>
        </p:txBody>
      </p:sp>
      <p:grpSp>
        <p:nvGrpSpPr>
          <p:cNvPr id="2" name="Group 4"/>
          <p:cNvGrpSpPr>
            <a:grpSpLocks/>
          </p:cNvGrpSpPr>
          <p:nvPr/>
        </p:nvGrpSpPr>
        <p:grpSpPr bwMode="auto">
          <a:xfrm>
            <a:off x="8229600" y="152400"/>
            <a:ext cx="717550" cy="881063"/>
            <a:chOff x="2272" y="2026"/>
            <a:chExt cx="740" cy="987"/>
          </a:xfrm>
        </p:grpSpPr>
        <p:pic>
          <p:nvPicPr>
            <p:cNvPr id="137224" name="Picture 5"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5" name="Picture 6"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8487" name="AutoShape 7"/>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88488" name="AutoShape 8"/>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§4.4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语法分析程序的自动生成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30383DAA-CFAD-4941-B3F3-2CA19281F134}" type="slidenum">
              <a:rPr lang="en-US" altLang="zh-CN"/>
              <a:pPr>
                <a:defRPr/>
              </a:pPr>
              <a:t>139</a:t>
            </a:fld>
            <a:endParaRPr lang="en-US" altLang="zh-CN"/>
          </a:p>
        </p:txBody>
      </p:sp>
      <p:sp>
        <p:nvSpPr>
          <p:cNvPr id="138243" name="Rectangle 2"/>
          <p:cNvSpPr>
            <a:spLocks noGrp="1" noChangeArrowheads="1"/>
          </p:cNvSpPr>
          <p:nvPr>
            <p:ph type="title"/>
          </p:nvPr>
        </p:nvSpPr>
        <p:spPr>
          <a:xfrm>
            <a:off x="1182688" y="225425"/>
            <a:ext cx="6305550" cy="457200"/>
          </a:xfrm>
        </p:spPr>
        <p:txBody>
          <a:bodyPr/>
          <a:lstStyle/>
          <a:p>
            <a:pPr algn="ctr" eaLnBrk="1" hangingPunct="1"/>
            <a:r>
              <a:rPr lang="en-US" altLang="zh-CN" smtClean="0">
                <a:solidFill>
                  <a:srgbClr val="FFFF00"/>
                </a:solidFill>
                <a:latin typeface="宋体" pitchFamily="2" charset="-122"/>
              </a:rPr>
              <a:t>   </a:t>
            </a:r>
            <a:r>
              <a:rPr lang="zh-CN" altLang="en-US" sz="4000" b="0" smtClean="0">
                <a:solidFill>
                  <a:schemeClr val="tx1"/>
                </a:solidFill>
                <a:latin typeface="宋体" pitchFamily="2" charset="-122"/>
              </a:rPr>
              <a:t>第四章 语法分析</a:t>
            </a:r>
          </a:p>
        </p:txBody>
      </p:sp>
      <p:sp>
        <p:nvSpPr>
          <p:cNvPr id="138244" name="Rectangle 3"/>
          <p:cNvSpPr>
            <a:spLocks noGrp="1" noChangeArrowheads="1"/>
          </p:cNvSpPr>
          <p:nvPr>
            <p:ph type="body" idx="1"/>
          </p:nvPr>
        </p:nvSpPr>
        <p:spPr>
          <a:xfrm>
            <a:off x="1828800" y="1905000"/>
            <a:ext cx="6705600" cy="4254500"/>
          </a:xfrm>
        </p:spPr>
        <p:txBody>
          <a:bodyPr/>
          <a:lstStyle/>
          <a:p>
            <a:pPr eaLnBrk="1" hangingPunct="1">
              <a:lnSpc>
                <a:spcPct val="90000"/>
              </a:lnSpc>
              <a:buFont typeface="Wingdings" pitchFamily="2" charset="2"/>
              <a:buNone/>
            </a:pPr>
            <a:endParaRPr lang="en-US" altLang="zh-CN" sz="2000" smtClean="0">
              <a:latin typeface="宋体" pitchFamily="2" charset="-122"/>
            </a:endParaRPr>
          </a:p>
          <a:p>
            <a:pPr eaLnBrk="1" hangingPunct="1">
              <a:lnSpc>
                <a:spcPct val="90000"/>
              </a:lnSpc>
              <a:buFont typeface="Wingdings" pitchFamily="2" charset="2"/>
              <a:buNone/>
            </a:pPr>
            <a:r>
              <a:rPr lang="en-US" altLang="zh-CN" sz="2400" b="1" smtClean="0">
                <a:latin typeface="宋体" pitchFamily="2" charset="-122"/>
              </a:rPr>
              <a:t>   </a:t>
            </a:r>
          </a:p>
          <a:p>
            <a:pPr eaLnBrk="1" hangingPunct="1">
              <a:lnSpc>
                <a:spcPct val="90000"/>
              </a:lnSpc>
              <a:buFont typeface="Wingdings" pitchFamily="2" charset="2"/>
              <a:buNone/>
            </a:pPr>
            <a:r>
              <a:rPr lang="en-US" altLang="zh-CN" sz="2400" b="1" smtClean="0">
                <a:solidFill>
                  <a:schemeClr val="hlink"/>
                </a:solidFill>
                <a:latin typeface="Times New Roman" pitchFamily="18" charset="0"/>
              </a:rPr>
              <a:t>     </a:t>
            </a:r>
            <a:r>
              <a:rPr lang="zh-CN" altLang="en-US" sz="2400" b="1" smtClean="0">
                <a:solidFill>
                  <a:srgbClr val="FFFF00"/>
                </a:solidFill>
                <a:latin typeface="Times New Roman" pitchFamily="18" charset="0"/>
              </a:rPr>
              <a:t>一、分析器的生成器</a:t>
            </a:r>
            <a:r>
              <a:rPr lang="en-US" altLang="zh-CN" sz="2400" b="1" smtClean="0">
                <a:solidFill>
                  <a:srgbClr val="FFFF00"/>
                </a:solidFill>
                <a:latin typeface="Times New Roman" pitchFamily="18" charset="0"/>
              </a:rPr>
              <a:t>YACC</a:t>
            </a:r>
          </a:p>
          <a:p>
            <a:pPr eaLnBrk="1" hangingPunct="1">
              <a:lnSpc>
                <a:spcPct val="90000"/>
              </a:lnSpc>
              <a:buFont typeface="Wingdings" pitchFamily="2" charset="2"/>
              <a:buNone/>
            </a:pPr>
            <a:r>
              <a:rPr lang="en-US" altLang="zh-CN" sz="2000" b="1" smtClean="0">
                <a:solidFill>
                  <a:schemeClr val="hlink"/>
                </a:solidFill>
                <a:latin typeface="Times New Roman" pitchFamily="18" charset="0"/>
              </a:rPr>
              <a:t>            1. YACC</a:t>
            </a:r>
            <a:r>
              <a:rPr lang="zh-CN" altLang="en-US" sz="2000" b="1" smtClean="0">
                <a:solidFill>
                  <a:schemeClr val="hlink"/>
                </a:solidFill>
                <a:latin typeface="Times New Roman" pitchFamily="18" charset="0"/>
              </a:rPr>
              <a:t>的定义</a:t>
            </a:r>
          </a:p>
          <a:p>
            <a:pPr eaLnBrk="1" hangingPunct="1">
              <a:lnSpc>
                <a:spcPct val="90000"/>
              </a:lnSpc>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2. YACC</a:t>
            </a:r>
            <a:r>
              <a:rPr lang="zh-CN" altLang="en-US" sz="2000" b="1" smtClean="0">
                <a:latin typeface="Times New Roman" pitchFamily="18" charset="0"/>
              </a:rPr>
              <a:t>的工作过程</a:t>
            </a:r>
          </a:p>
          <a:p>
            <a:pPr eaLnBrk="1" hangingPunct="1">
              <a:lnSpc>
                <a:spcPct val="90000"/>
              </a:lnSpc>
              <a:buFont typeface="Wingdings" pitchFamily="2" charset="2"/>
              <a:buNone/>
            </a:pPr>
            <a:r>
              <a:rPr lang="zh-CN" altLang="en-US" sz="2000" smtClean="0">
                <a:latin typeface="Times New Roman" pitchFamily="18" charset="0"/>
              </a:rPr>
              <a:t>            </a:t>
            </a:r>
            <a:r>
              <a:rPr lang="en-US" altLang="zh-CN" sz="2000" b="1" smtClean="0">
                <a:latin typeface="Times New Roman" pitchFamily="18" charset="0"/>
              </a:rPr>
              <a:t>3. YACC</a:t>
            </a:r>
            <a:r>
              <a:rPr lang="zh-CN" altLang="en-US" sz="2000" b="1" smtClean="0">
                <a:latin typeface="Times New Roman" pitchFamily="18" charset="0"/>
              </a:rPr>
              <a:t>的规格说明</a:t>
            </a:r>
          </a:p>
          <a:p>
            <a:pPr eaLnBrk="1" hangingPunct="1">
              <a:lnSpc>
                <a:spcPct val="90000"/>
              </a:lnSpc>
              <a:buFont typeface="Wingdings" pitchFamily="2" charset="2"/>
              <a:buNone/>
            </a:pPr>
            <a:endParaRPr lang="zh-CN" altLang="en-US" sz="2000" b="1" smtClean="0">
              <a:latin typeface="Times New Roman" pitchFamily="18" charset="0"/>
            </a:endParaRPr>
          </a:p>
          <a:p>
            <a:pPr eaLnBrk="1" hangingPunct="1">
              <a:lnSpc>
                <a:spcPct val="90000"/>
              </a:lnSpc>
              <a:buFont typeface="Wingdings" pitchFamily="2" charset="2"/>
              <a:buNone/>
            </a:pPr>
            <a:r>
              <a:rPr lang="zh-CN" altLang="en-US" sz="2400" b="1" smtClean="0">
                <a:latin typeface="Times New Roman" pitchFamily="18" charset="0"/>
              </a:rPr>
              <a:t>     二、用</a:t>
            </a:r>
            <a:r>
              <a:rPr lang="en-US" altLang="zh-CN" sz="2400" b="1" smtClean="0">
                <a:latin typeface="Times New Roman" pitchFamily="18" charset="0"/>
              </a:rPr>
              <a:t>YACC</a:t>
            </a:r>
            <a:r>
              <a:rPr lang="zh-CN" altLang="en-US" sz="2400" b="1" smtClean="0">
                <a:latin typeface="Times New Roman" pitchFamily="18" charset="0"/>
              </a:rPr>
              <a:t>处理二义性文法</a:t>
            </a:r>
          </a:p>
        </p:txBody>
      </p:sp>
      <p:grpSp>
        <p:nvGrpSpPr>
          <p:cNvPr id="2" name="Group 4"/>
          <p:cNvGrpSpPr>
            <a:grpSpLocks/>
          </p:cNvGrpSpPr>
          <p:nvPr/>
        </p:nvGrpSpPr>
        <p:grpSpPr bwMode="auto">
          <a:xfrm>
            <a:off x="8229600" y="152400"/>
            <a:ext cx="717550" cy="881063"/>
            <a:chOff x="2272" y="2026"/>
            <a:chExt cx="740" cy="987"/>
          </a:xfrm>
        </p:grpSpPr>
        <p:pic>
          <p:nvPicPr>
            <p:cNvPr id="138248" name="Picture 5"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9" name="Picture 6"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5351" name="AutoShape 7"/>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5352" name="AutoShape 8"/>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§4.4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语法分析程序的自动生成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pPr>
              <a:defRPr/>
            </a:pPr>
            <a:fld id="{320DD8D4-42C6-45EE-9C35-43AC03738401}" type="slidenum">
              <a:rPr lang="en-US" altLang="zh-CN"/>
              <a:pPr>
                <a:defRPr/>
              </a:pPr>
              <a:t>14</a:t>
            </a:fld>
            <a:endParaRPr lang="en-US" altLang="zh-CN"/>
          </a:p>
        </p:txBody>
      </p:sp>
      <p:sp>
        <p:nvSpPr>
          <p:cNvPr id="15363" name="Rectangle 2"/>
          <p:cNvSpPr>
            <a:spLocks noGrp="1" noChangeArrowheads="1"/>
          </p:cNvSpPr>
          <p:nvPr>
            <p:ph type="body" idx="1"/>
          </p:nvPr>
        </p:nvSpPr>
        <p:spPr>
          <a:xfrm>
            <a:off x="228600" y="533400"/>
            <a:ext cx="8447088" cy="6324600"/>
          </a:xfrm>
        </p:spPr>
        <p:txBody>
          <a:bodyPr/>
          <a:lstStyle/>
          <a:p>
            <a:pPr eaLnBrk="1" hangingPunct="1">
              <a:lnSpc>
                <a:spcPct val="90000"/>
              </a:lnSpc>
              <a:buFont typeface="Wingdings" pitchFamily="2" charset="2"/>
              <a:buNone/>
            </a:pPr>
            <a:r>
              <a:rPr lang="en-US" altLang="zh-CN" sz="1600" b="1" smtClean="0">
                <a:latin typeface="Times New Roman" pitchFamily="18" charset="0"/>
              </a:rPr>
              <a:t>LR</a:t>
            </a:r>
            <a:r>
              <a:rPr lang="zh-CN" altLang="en-US" sz="1600" b="1" smtClean="0">
                <a:latin typeface="Times New Roman" pitchFamily="18" charset="0"/>
              </a:rPr>
              <a:t>分析器核心是分析表，分析表由两个子表组成：</a:t>
            </a:r>
          </a:p>
          <a:p>
            <a:pPr eaLnBrk="1" hangingPunct="1">
              <a:lnSpc>
                <a:spcPct val="90000"/>
              </a:lnSpc>
              <a:buFont typeface="Wingdings" pitchFamily="2" charset="2"/>
              <a:buNone/>
            </a:pPr>
            <a:r>
              <a:rPr lang="zh-CN" altLang="en-US" sz="1600" b="1" smtClean="0">
                <a:solidFill>
                  <a:srgbClr val="FFFF00"/>
                </a:solidFill>
                <a:latin typeface="Times New Roman" pitchFamily="18" charset="0"/>
              </a:rPr>
              <a:t> </a:t>
            </a:r>
            <a:r>
              <a:rPr lang="en-US" altLang="zh-CN" sz="1600" b="1" smtClean="0">
                <a:solidFill>
                  <a:srgbClr val="FFFF00"/>
                </a:solidFill>
                <a:latin typeface="Times New Roman" pitchFamily="18" charset="0"/>
              </a:rPr>
              <a:t>1)</a:t>
            </a:r>
            <a:r>
              <a:rPr lang="zh-CN" altLang="en-US" sz="1600" b="1" smtClean="0">
                <a:latin typeface="Times New Roman" pitchFamily="18" charset="0"/>
              </a:rPr>
              <a:t>分析动作表</a:t>
            </a:r>
          </a:p>
          <a:p>
            <a:pPr algn="just" eaLnBrk="1" hangingPunct="1">
              <a:lnSpc>
                <a:spcPct val="90000"/>
              </a:lnSpc>
              <a:buFont typeface="Wingdings" pitchFamily="2" charset="2"/>
              <a:buNone/>
            </a:pPr>
            <a:r>
              <a:rPr lang="zh-CN" altLang="en-US" sz="1600" smtClean="0">
                <a:solidFill>
                  <a:srgbClr val="FF0066"/>
                </a:solidFill>
                <a:latin typeface="宋体" pitchFamily="2" charset="-122"/>
              </a:rPr>
              <a:t>   </a:t>
            </a:r>
          </a:p>
          <a:p>
            <a:pPr algn="just" eaLnBrk="1" hangingPunct="1">
              <a:lnSpc>
                <a:spcPct val="90000"/>
              </a:lnSpc>
              <a:buFont typeface="Wingdings" pitchFamily="2" charset="2"/>
              <a:buNone/>
            </a:pPr>
            <a:endParaRPr lang="zh-CN" altLang="en-US" sz="1600" smtClean="0">
              <a:solidFill>
                <a:srgbClr val="FF0066"/>
              </a:solidFill>
              <a:latin typeface="宋体" pitchFamily="2" charset="-122"/>
            </a:endParaRPr>
          </a:p>
          <a:p>
            <a:pPr algn="just" eaLnBrk="1" hangingPunct="1">
              <a:lnSpc>
                <a:spcPct val="90000"/>
              </a:lnSpc>
              <a:buFont typeface="Wingdings" pitchFamily="2" charset="2"/>
              <a:buNone/>
            </a:pPr>
            <a:endParaRPr lang="zh-CN" altLang="en-US" sz="1600" smtClean="0">
              <a:latin typeface="宋体" pitchFamily="2" charset="-122"/>
            </a:endParaRPr>
          </a:p>
          <a:p>
            <a:pPr algn="just" eaLnBrk="1" hangingPunct="1">
              <a:lnSpc>
                <a:spcPct val="90000"/>
              </a:lnSpc>
              <a:buFont typeface="Wingdings" pitchFamily="2" charset="2"/>
              <a:buNone/>
            </a:pPr>
            <a:endParaRPr lang="zh-CN" altLang="en-US" sz="1600" smtClean="0">
              <a:latin typeface="宋体" pitchFamily="2" charset="-122"/>
            </a:endParaRPr>
          </a:p>
          <a:p>
            <a:pPr algn="just" eaLnBrk="1" hangingPunct="1">
              <a:lnSpc>
                <a:spcPct val="90000"/>
              </a:lnSpc>
              <a:buFont typeface="Wingdings" pitchFamily="2" charset="2"/>
              <a:buNone/>
            </a:pPr>
            <a:endParaRPr lang="zh-CN" altLang="en-US" sz="1600" smtClean="0">
              <a:latin typeface="宋体" pitchFamily="2" charset="-122"/>
            </a:endParaRPr>
          </a:p>
          <a:p>
            <a:pPr algn="just" eaLnBrk="1" hangingPunct="1">
              <a:lnSpc>
                <a:spcPct val="90000"/>
              </a:lnSpc>
              <a:buFont typeface="Wingdings" pitchFamily="2" charset="2"/>
              <a:buNone/>
            </a:pPr>
            <a:endParaRPr lang="zh-CN" altLang="en-US" sz="1600" smtClean="0">
              <a:latin typeface="宋体" pitchFamily="2" charset="-122"/>
            </a:endParaRPr>
          </a:p>
          <a:p>
            <a:pPr algn="just" eaLnBrk="1" hangingPunct="1">
              <a:lnSpc>
                <a:spcPct val="90000"/>
              </a:lnSpc>
              <a:buFont typeface="Wingdings" pitchFamily="2" charset="2"/>
              <a:buNone/>
            </a:pPr>
            <a:endParaRPr lang="zh-CN" altLang="en-US" sz="1600" smtClean="0">
              <a:latin typeface="宋体" pitchFamily="2" charset="-122"/>
            </a:endParaRPr>
          </a:p>
          <a:p>
            <a:pPr algn="just" eaLnBrk="1" hangingPunct="1">
              <a:lnSpc>
                <a:spcPct val="90000"/>
              </a:lnSpc>
              <a:buFont typeface="Wingdings" pitchFamily="2" charset="2"/>
              <a:buNone/>
            </a:pPr>
            <a:endParaRPr lang="zh-CN" altLang="en-US" sz="1600" smtClean="0">
              <a:latin typeface="宋体" pitchFamily="2" charset="-122"/>
            </a:endParaRPr>
          </a:p>
          <a:p>
            <a:pPr algn="just" eaLnBrk="1" hangingPunct="1">
              <a:lnSpc>
                <a:spcPct val="90000"/>
              </a:lnSpc>
              <a:buFont typeface="Wingdings" pitchFamily="2" charset="2"/>
              <a:buNone/>
            </a:pPr>
            <a:endParaRPr lang="zh-CN" altLang="en-US" sz="1600" smtClean="0">
              <a:latin typeface="宋体" pitchFamily="2" charset="-122"/>
            </a:endParaRPr>
          </a:p>
          <a:p>
            <a:pPr algn="just" eaLnBrk="1" hangingPunct="1">
              <a:lnSpc>
                <a:spcPct val="90000"/>
              </a:lnSpc>
              <a:buFont typeface="Wingdings" pitchFamily="2" charset="2"/>
              <a:buNone/>
            </a:pPr>
            <a:endParaRPr lang="zh-CN" altLang="en-US" sz="1600" smtClean="0">
              <a:latin typeface="Times New Roman" pitchFamily="18" charset="0"/>
            </a:endParaRPr>
          </a:p>
          <a:p>
            <a:pPr algn="just" eaLnBrk="1" hangingPunct="1">
              <a:lnSpc>
                <a:spcPct val="90000"/>
              </a:lnSpc>
              <a:buFont typeface="Wingdings" pitchFamily="2" charset="2"/>
              <a:buNone/>
            </a:pPr>
            <a:r>
              <a:rPr lang="zh-CN" altLang="en-US" sz="1600" b="1" smtClean="0">
                <a:latin typeface="Times New Roman" pitchFamily="18" charset="0"/>
              </a:rPr>
              <a:t>其中：</a:t>
            </a:r>
            <a:r>
              <a:rPr lang="en-US" altLang="zh-CN" sz="1600" b="1" smtClean="0">
                <a:latin typeface="Times New Roman" pitchFamily="18" charset="0"/>
              </a:rPr>
              <a:t>S</a:t>
            </a:r>
            <a:r>
              <a:rPr lang="zh-CN" altLang="en-US" sz="1600" b="1" baseline="-25000" smtClean="0">
                <a:latin typeface="Times New Roman" pitchFamily="18" charset="0"/>
              </a:rPr>
              <a:t>１</a:t>
            </a:r>
            <a:r>
              <a:rPr lang="zh-CN" altLang="en-US" sz="1600" b="1" smtClean="0">
                <a:latin typeface="Times New Roman" pitchFamily="18" charset="0"/>
              </a:rPr>
              <a:t>，</a:t>
            </a:r>
            <a:r>
              <a:rPr lang="en-US" altLang="zh-CN" sz="1600" b="1" smtClean="0">
                <a:latin typeface="Times New Roman" pitchFamily="18" charset="0"/>
              </a:rPr>
              <a:t>S</a:t>
            </a:r>
            <a:r>
              <a:rPr lang="en-US" altLang="zh-CN" sz="1600" b="1" baseline="-25000" smtClean="0">
                <a:latin typeface="Times New Roman" pitchFamily="18" charset="0"/>
              </a:rPr>
              <a:t>2</a:t>
            </a:r>
            <a:r>
              <a:rPr lang="zh-CN" altLang="en-US" sz="1600" b="1" smtClean="0">
                <a:latin typeface="Times New Roman" pitchFamily="18" charset="0"/>
              </a:rPr>
              <a:t>，</a:t>
            </a:r>
            <a:r>
              <a:rPr lang="en-US" altLang="zh-CN" sz="1600" b="1" smtClean="0">
                <a:latin typeface="Times New Roman" pitchFamily="18" charset="0"/>
              </a:rPr>
              <a:t>…</a:t>
            </a:r>
            <a:r>
              <a:rPr lang="zh-CN" altLang="en-US" sz="1600" b="1" smtClean="0">
                <a:latin typeface="Times New Roman" pitchFamily="18" charset="0"/>
              </a:rPr>
              <a:t>，</a:t>
            </a:r>
            <a:r>
              <a:rPr lang="en-US" altLang="zh-CN" sz="1600" b="1" smtClean="0">
                <a:latin typeface="Times New Roman" pitchFamily="18" charset="0"/>
              </a:rPr>
              <a:t>S</a:t>
            </a:r>
            <a:r>
              <a:rPr lang="en-US" altLang="zh-CN" sz="1600" b="1" baseline="-25000" smtClean="0">
                <a:latin typeface="Times New Roman" pitchFamily="18" charset="0"/>
              </a:rPr>
              <a:t>n </a:t>
            </a:r>
            <a:r>
              <a:rPr lang="zh-CN" altLang="en-US" sz="1600" b="1" smtClean="0">
                <a:latin typeface="Times New Roman" pitchFamily="18" charset="0"/>
              </a:rPr>
              <a:t>为分析器各状态</a:t>
            </a:r>
          </a:p>
          <a:p>
            <a:pPr algn="just" eaLnBrk="1" hangingPunct="1">
              <a:lnSpc>
                <a:spcPct val="90000"/>
              </a:lnSpc>
              <a:buFont typeface="Wingdings" pitchFamily="2" charset="2"/>
              <a:buNone/>
            </a:pPr>
            <a:r>
              <a:rPr lang="zh-CN" altLang="en-US" sz="1600" b="1" smtClean="0">
                <a:latin typeface="Times New Roman" pitchFamily="18" charset="0"/>
              </a:rPr>
              <a:t>      </a:t>
            </a:r>
            <a:r>
              <a:rPr lang="en-US" altLang="zh-CN" sz="1600" b="1" smtClean="0">
                <a:latin typeface="Times New Roman" pitchFamily="18" charset="0"/>
              </a:rPr>
              <a:t>a</a:t>
            </a:r>
            <a:r>
              <a:rPr lang="zh-CN" altLang="en-US" sz="1600" b="1" baseline="-25000" smtClean="0">
                <a:latin typeface="Times New Roman" pitchFamily="18" charset="0"/>
              </a:rPr>
              <a:t>１</a:t>
            </a:r>
            <a:r>
              <a:rPr lang="en-US" altLang="zh-CN" sz="1600" b="1" smtClean="0">
                <a:latin typeface="Times New Roman" pitchFamily="18" charset="0"/>
              </a:rPr>
              <a:t>,a</a:t>
            </a:r>
            <a:r>
              <a:rPr lang="en-US" altLang="zh-CN" sz="1600" b="1" baseline="-25000" smtClean="0">
                <a:latin typeface="Times New Roman" pitchFamily="18" charset="0"/>
              </a:rPr>
              <a:t>2</a:t>
            </a:r>
            <a:r>
              <a:rPr lang="en-US" altLang="zh-CN" sz="1600" b="1" smtClean="0">
                <a:latin typeface="Times New Roman" pitchFamily="18" charset="0"/>
              </a:rPr>
              <a:t> …a</a:t>
            </a:r>
            <a:r>
              <a:rPr lang="en-US" altLang="zh-CN" sz="1600" b="1" baseline="-25000" smtClean="0">
                <a:latin typeface="Times New Roman" pitchFamily="18" charset="0"/>
              </a:rPr>
              <a:t>m </a:t>
            </a:r>
            <a:r>
              <a:rPr lang="zh-CN" altLang="en-US" sz="1600" b="1" smtClean="0">
                <a:latin typeface="Times New Roman" pitchFamily="18" charset="0"/>
              </a:rPr>
              <a:t>为文法的全部终结符号和句子界限符 </a:t>
            </a:r>
          </a:p>
          <a:p>
            <a:pPr algn="just" eaLnBrk="1" hangingPunct="1">
              <a:lnSpc>
                <a:spcPct val="90000"/>
              </a:lnSpc>
              <a:buFont typeface="Wingdings" pitchFamily="2" charset="2"/>
              <a:buNone/>
            </a:pPr>
            <a:r>
              <a:rPr lang="zh-CN" altLang="en-US" sz="1600" b="1" smtClean="0">
                <a:latin typeface="Times New Roman" pitchFamily="18" charset="0"/>
              </a:rPr>
              <a:t>      </a:t>
            </a:r>
            <a:r>
              <a:rPr lang="en-US" altLang="zh-CN" sz="1600" b="1" smtClean="0">
                <a:latin typeface="Times New Roman" pitchFamily="18" charset="0"/>
              </a:rPr>
              <a:t>ACTION</a:t>
            </a:r>
            <a:r>
              <a:rPr lang="zh-CN" altLang="en-US" sz="1600" b="1" smtClean="0">
                <a:latin typeface="Times New Roman" pitchFamily="18" charset="0"/>
              </a:rPr>
              <a:t>［</a:t>
            </a:r>
            <a:r>
              <a:rPr lang="en-US" altLang="zh-CN" sz="1600" b="1" smtClean="0">
                <a:latin typeface="Times New Roman" pitchFamily="18" charset="0"/>
              </a:rPr>
              <a:t>S</a:t>
            </a:r>
            <a:r>
              <a:rPr lang="en-US" altLang="zh-CN" sz="1600" b="1" baseline="-25000" smtClean="0">
                <a:latin typeface="Times New Roman" pitchFamily="18" charset="0"/>
              </a:rPr>
              <a:t>i</a:t>
            </a:r>
            <a:r>
              <a:rPr lang="en-US" altLang="zh-CN" sz="1600" b="1" smtClean="0">
                <a:latin typeface="Times New Roman" pitchFamily="18" charset="0"/>
              </a:rPr>
              <a:t>, a</a:t>
            </a:r>
            <a:r>
              <a:rPr lang="en-US" altLang="zh-CN" sz="1600" b="1" baseline="-25000" smtClean="0">
                <a:latin typeface="Times New Roman" pitchFamily="18" charset="0"/>
              </a:rPr>
              <a:t>j</a:t>
            </a:r>
            <a:r>
              <a:rPr lang="en-US" altLang="zh-CN" sz="1600" b="1" smtClean="0">
                <a:latin typeface="Times New Roman" pitchFamily="18" charset="0"/>
              </a:rPr>
              <a:t> </a:t>
            </a:r>
            <a:r>
              <a:rPr lang="zh-CN" altLang="en-US" sz="1600" b="1" smtClean="0">
                <a:latin typeface="Times New Roman" pitchFamily="18" charset="0"/>
              </a:rPr>
              <a:t>］指明，当状态</a:t>
            </a:r>
            <a:r>
              <a:rPr lang="en-US" altLang="zh-CN" sz="1600" b="1" smtClean="0">
                <a:latin typeface="Times New Roman" pitchFamily="18" charset="0"/>
              </a:rPr>
              <a:t>S</a:t>
            </a:r>
            <a:r>
              <a:rPr lang="en-US" altLang="zh-CN" sz="1600" b="1" baseline="-25000" smtClean="0">
                <a:latin typeface="Times New Roman" pitchFamily="18" charset="0"/>
              </a:rPr>
              <a:t>i</a:t>
            </a:r>
            <a:r>
              <a:rPr lang="zh-CN" altLang="en-US" sz="1600" b="1" smtClean="0">
                <a:latin typeface="Times New Roman" pitchFamily="18" charset="0"/>
              </a:rPr>
              <a:t>面临输入符号</a:t>
            </a:r>
            <a:r>
              <a:rPr lang="en-US" altLang="zh-CN" sz="1600" b="1" smtClean="0">
                <a:latin typeface="Times New Roman" pitchFamily="18" charset="0"/>
              </a:rPr>
              <a:t>a</a:t>
            </a:r>
            <a:r>
              <a:rPr lang="en-US" altLang="zh-CN" sz="1600" b="1" baseline="-25000" smtClean="0">
                <a:latin typeface="Times New Roman" pitchFamily="18" charset="0"/>
              </a:rPr>
              <a:t>j</a:t>
            </a:r>
            <a:r>
              <a:rPr lang="zh-CN" altLang="en-US" sz="1600" b="1" smtClean="0">
                <a:latin typeface="Times New Roman" pitchFamily="18" charset="0"/>
              </a:rPr>
              <a:t>时应采取的分析动作。</a:t>
            </a:r>
          </a:p>
          <a:p>
            <a:pPr algn="just" eaLnBrk="1" hangingPunct="1">
              <a:lnSpc>
                <a:spcPct val="90000"/>
              </a:lnSpc>
              <a:buFont typeface="Wingdings" pitchFamily="2" charset="2"/>
              <a:buNone/>
            </a:pPr>
            <a:r>
              <a:rPr lang="zh-CN" altLang="en-US" sz="1600" b="1" smtClean="0">
                <a:latin typeface="Times New Roman" pitchFamily="18" charset="0"/>
              </a:rPr>
              <a:t>            有如下四个取值： </a:t>
            </a:r>
          </a:p>
          <a:p>
            <a:pPr algn="just" eaLnBrk="1" hangingPunct="1">
              <a:lnSpc>
                <a:spcPct val="90000"/>
              </a:lnSpc>
              <a:buFont typeface="Wingdings" pitchFamily="2" charset="2"/>
              <a:buNone/>
            </a:pPr>
            <a:r>
              <a:rPr lang="zh-CN" altLang="en-US" sz="1600" b="1" smtClean="0">
                <a:latin typeface="Times New Roman" pitchFamily="18" charset="0"/>
              </a:rPr>
              <a:t>            </a:t>
            </a:r>
            <a:r>
              <a:rPr lang="en-US" altLang="zh-CN" sz="1600" b="1" smtClean="0">
                <a:latin typeface="Times New Roman" pitchFamily="18" charset="0"/>
              </a:rPr>
              <a:t>ACTION</a:t>
            </a:r>
            <a:r>
              <a:rPr lang="zh-CN" altLang="en-US" sz="1600" b="1" smtClean="0">
                <a:latin typeface="Times New Roman" pitchFamily="18" charset="0"/>
              </a:rPr>
              <a:t>［ </a:t>
            </a:r>
            <a:r>
              <a:rPr lang="en-US" altLang="zh-CN" sz="1600" b="1" smtClean="0">
                <a:latin typeface="Times New Roman" pitchFamily="18" charset="0"/>
              </a:rPr>
              <a:t>S</a:t>
            </a:r>
            <a:r>
              <a:rPr lang="en-US" altLang="zh-CN" sz="1600" b="1" baseline="-25000" smtClean="0">
                <a:latin typeface="Times New Roman" pitchFamily="18" charset="0"/>
              </a:rPr>
              <a:t>i</a:t>
            </a:r>
            <a:r>
              <a:rPr lang="en-US" altLang="zh-CN" sz="1600" b="1" smtClean="0">
                <a:latin typeface="Times New Roman" pitchFamily="18" charset="0"/>
              </a:rPr>
              <a:t>, a</a:t>
            </a:r>
            <a:r>
              <a:rPr lang="en-US" altLang="zh-CN" sz="1600" b="1" baseline="-25000" smtClean="0">
                <a:latin typeface="Times New Roman" pitchFamily="18" charset="0"/>
              </a:rPr>
              <a:t>j</a:t>
            </a:r>
            <a:r>
              <a:rPr lang="en-US" altLang="zh-CN" sz="1600" b="1" smtClean="0">
                <a:latin typeface="Times New Roman" pitchFamily="18" charset="0"/>
              </a:rPr>
              <a:t> </a:t>
            </a:r>
            <a:r>
              <a:rPr lang="zh-CN" altLang="en-US" sz="1600" b="1" smtClean="0">
                <a:latin typeface="Times New Roman" pitchFamily="18" charset="0"/>
              </a:rPr>
              <a:t>］</a:t>
            </a:r>
            <a:r>
              <a:rPr lang="en-US" altLang="zh-CN" sz="1600" b="1" smtClean="0">
                <a:latin typeface="Times New Roman" pitchFamily="18" charset="0"/>
              </a:rPr>
              <a:t>= S     </a:t>
            </a:r>
            <a:r>
              <a:rPr lang="zh-CN" altLang="en-US" sz="1600" b="1" smtClean="0">
                <a:latin typeface="Times New Roman" pitchFamily="18" charset="0"/>
              </a:rPr>
              <a:t>移进动作，当前输入符号进桟</a:t>
            </a:r>
          </a:p>
          <a:p>
            <a:pPr algn="just" eaLnBrk="1" hangingPunct="1">
              <a:lnSpc>
                <a:spcPct val="90000"/>
              </a:lnSpc>
              <a:buFont typeface="Wingdings" pitchFamily="2" charset="2"/>
              <a:buNone/>
            </a:pPr>
            <a:r>
              <a:rPr lang="zh-CN" altLang="en-US" sz="1600" b="1" smtClean="0">
                <a:latin typeface="Times New Roman" pitchFamily="18" charset="0"/>
              </a:rPr>
              <a:t>            </a:t>
            </a:r>
            <a:r>
              <a:rPr lang="en-US" altLang="zh-CN" sz="1600" b="1" smtClean="0">
                <a:latin typeface="Times New Roman" pitchFamily="18" charset="0"/>
              </a:rPr>
              <a:t>ACTION</a:t>
            </a:r>
            <a:r>
              <a:rPr lang="zh-CN" altLang="en-US" sz="1600" b="1" smtClean="0">
                <a:latin typeface="Times New Roman" pitchFamily="18" charset="0"/>
              </a:rPr>
              <a:t>［ </a:t>
            </a:r>
            <a:r>
              <a:rPr lang="en-US" altLang="zh-CN" sz="1600" b="1" smtClean="0">
                <a:latin typeface="Times New Roman" pitchFamily="18" charset="0"/>
              </a:rPr>
              <a:t>S</a:t>
            </a:r>
            <a:r>
              <a:rPr lang="en-US" altLang="zh-CN" sz="1600" b="1" baseline="-25000" smtClean="0">
                <a:latin typeface="Times New Roman" pitchFamily="18" charset="0"/>
              </a:rPr>
              <a:t>i</a:t>
            </a:r>
            <a:r>
              <a:rPr lang="en-US" altLang="zh-CN" sz="1600" b="1" smtClean="0">
                <a:latin typeface="Times New Roman" pitchFamily="18" charset="0"/>
              </a:rPr>
              <a:t>, a</a:t>
            </a:r>
            <a:r>
              <a:rPr lang="en-US" altLang="zh-CN" sz="1600" b="1" baseline="-25000" smtClean="0">
                <a:latin typeface="Times New Roman" pitchFamily="18" charset="0"/>
              </a:rPr>
              <a:t>j</a:t>
            </a:r>
            <a:r>
              <a:rPr lang="en-US" altLang="zh-CN" sz="1600" b="1" smtClean="0">
                <a:latin typeface="Times New Roman" pitchFamily="18" charset="0"/>
              </a:rPr>
              <a:t> </a:t>
            </a:r>
            <a:r>
              <a:rPr lang="zh-CN" altLang="en-US" sz="1600" b="1" smtClean="0">
                <a:latin typeface="Times New Roman" pitchFamily="18" charset="0"/>
              </a:rPr>
              <a:t>］</a:t>
            </a:r>
            <a:r>
              <a:rPr lang="en-US" altLang="zh-CN" sz="1600" b="1" smtClean="0">
                <a:latin typeface="Times New Roman" pitchFamily="18" charset="0"/>
              </a:rPr>
              <a:t>= r</a:t>
            </a:r>
            <a:r>
              <a:rPr lang="en-US" altLang="zh-CN" sz="1600" b="1" baseline="-25000" smtClean="0">
                <a:latin typeface="Times New Roman" pitchFamily="18" charset="0"/>
              </a:rPr>
              <a:t>j</a:t>
            </a:r>
            <a:r>
              <a:rPr lang="en-US" altLang="zh-CN" sz="1600" b="1" smtClean="0">
                <a:latin typeface="Times New Roman" pitchFamily="18" charset="0"/>
              </a:rPr>
              <a:t>     </a:t>
            </a:r>
            <a:r>
              <a:rPr lang="zh-CN" altLang="en-US" sz="1600" b="1" smtClean="0">
                <a:latin typeface="Times New Roman" pitchFamily="18" charset="0"/>
              </a:rPr>
              <a:t>按第</a:t>
            </a:r>
            <a:r>
              <a:rPr lang="en-US" altLang="zh-CN" sz="1600" b="1" smtClean="0">
                <a:latin typeface="Times New Roman" pitchFamily="18" charset="0"/>
              </a:rPr>
              <a:t>j</a:t>
            </a:r>
            <a:r>
              <a:rPr lang="zh-CN" altLang="en-US" sz="1600" b="1" smtClean="0">
                <a:latin typeface="Times New Roman" pitchFamily="18" charset="0"/>
              </a:rPr>
              <a:t>个产生式进行归约</a:t>
            </a:r>
          </a:p>
          <a:p>
            <a:pPr algn="just" eaLnBrk="1" hangingPunct="1">
              <a:lnSpc>
                <a:spcPct val="90000"/>
              </a:lnSpc>
              <a:buFont typeface="Wingdings" pitchFamily="2" charset="2"/>
              <a:buNone/>
            </a:pPr>
            <a:r>
              <a:rPr lang="zh-CN" altLang="en-US" sz="1600" b="1" smtClean="0">
                <a:latin typeface="Times New Roman" pitchFamily="18" charset="0"/>
              </a:rPr>
              <a:t>            </a:t>
            </a:r>
            <a:r>
              <a:rPr lang="en-US" altLang="zh-CN" sz="1600" b="1" smtClean="0">
                <a:latin typeface="Times New Roman" pitchFamily="18" charset="0"/>
              </a:rPr>
              <a:t>ACTION</a:t>
            </a:r>
            <a:r>
              <a:rPr lang="zh-CN" altLang="en-US" sz="1600" b="1" smtClean="0">
                <a:latin typeface="Times New Roman" pitchFamily="18" charset="0"/>
              </a:rPr>
              <a:t>［ </a:t>
            </a:r>
            <a:r>
              <a:rPr lang="en-US" altLang="zh-CN" sz="1600" b="1" smtClean="0">
                <a:latin typeface="Times New Roman" pitchFamily="18" charset="0"/>
              </a:rPr>
              <a:t>S</a:t>
            </a:r>
            <a:r>
              <a:rPr lang="en-US" altLang="zh-CN" sz="1600" b="1" baseline="-25000" smtClean="0">
                <a:latin typeface="Times New Roman" pitchFamily="18" charset="0"/>
              </a:rPr>
              <a:t>i</a:t>
            </a:r>
            <a:r>
              <a:rPr lang="en-US" altLang="zh-CN" sz="1600" b="1" smtClean="0">
                <a:latin typeface="Times New Roman" pitchFamily="18" charset="0"/>
              </a:rPr>
              <a:t>, a</a:t>
            </a:r>
            <a:r>
              <a:rPr lang="en-US" altLang="zh-CN" sz="1600" b="1" baseline="-25000" smtClean="0">
                <a:latin typeface="Times New Roman" pitchFamily="18" charset="0"/>
              </a:rPr>
              <a:t>j</a:t>
            </a:r>
            <a:r>
              <a:rPr lang="en-US" altLang="zh-CN" sz="1600" b="1" smtClean="0">
                <a:latin typeface="Times New Roman" pitchFamily="18" charset="0"/>
              </a:rPr>
              <a:t> </a:t>
            </a:r>
            <a:r>
              <a:rPr lang="zh-CN" altLang="en-US" sz="1600" b="1" smtClean="0">
                <a:latin typeface="Times New Roman" pitchFamily="18" charset="0"/>
              </a:rPr>
              <a:t>］</a:t>
            </a:r>
            <a:r>
              <a:rPr lang="en-US" altLang="zh-CN" sz="1600" b="1" smtClean="0">
                <a:latin typeface="Times New Roman" pitchFamily="18" charset="0"/>
              </a:rPr>
              <a:t>= acc    </a:t>
            </a:r>
            <a:r>
              <a:rPr lang="zh-CN" altLang="en-US" sz="1600" b="1" smtClean="0">
                <a:latin typeface="Times New Roman" pitchFamily="18" charset="0"/>
              </a:rPr>
              <a:t>接受</a:t>
            </a:r>
          </a:p>
          <a:p>
            <a:pPr algn="just" eaLnBrk="1" hangingPunct="1">
              <a:lnSpc>
                <a:spcPct val="90000"/>
              </a:lnSpc>
              <a:buFont typeface="Wingdings" pitchFamily="2" charset="2"/>
              <a:buNone/>
            </a:pPr>
            <a:r>
              <a:rPr lang="zh-CN" altLang="en-US" sz="1600" b="1" smtClean="0">
                <a:latin typeface="Times New Roman" pitchFamily="18" charset="0"/>
              </a:rPr>
              <a:t>            </a:t>
            </a:r>
            <a:r>
              <a:rPr lang="en-US" altLang="zh-CN" sz="1600" b="1" smtClean="0">
                <a:latin typeface="Times New Roman" pitchFamily="18" charset="0"/>
              </a:rPr>
              <a:t>ACTION</a:t>
            </a:r>
            <a:r>
              <a:rPr lang="zh-CN" altLang="en-US" sz="1600" b="1" smtClean="0">
                <a:latin typeface="Times New Roman" pitchFamily="18" charset="0"/>
              </a:rPr>
              <a:t>［ </a:t>
            </a:r>
            <a:r>
              <a:rPr lang="en-US" altLang="zh-CN" sz="1600" b="1" smtClean="0">
                <a:latin typeface="Times New Roman" pitchFamily="18" charset="0"/>
              </a:rPr>
              <a:t>S</a:t>
            </a:r>
            <a:r>
              <a:rPr lang="en-US" altLang="zh-CN" sz="1600" b="1" baseline="-25000" smtClean="0">
                <a:latin typeface="Times New Roman" pitchFamily="18" charset="0"/>
              </a:rPr>
              <a:t>i</a:t>
            </a:r>
            <a:r>
              <a:rPr lang="en-US" altLang="zh-CN" sz="1600" b="1" smtClean="0">
                <a:latin typeface="Times New Roman" pitchFamily="18" charset="0"/>
              </a:rPr>
              <a:t>, a</a:t>
            </a:r>
            <a:r>
              <a:rPr lang="en-US" altLang="zh-CN" sz="1600" b="1" baseline="-25000" smtClean="0">
                <a:latin typeface="Times New Roman" pitchFamily="18" charset="0"/>
              </a:rPr>
              <a:t>j</a:t>
            </a:r>
            <a:r>
              <a:rPr lang="en-US" altLang="zh-CN" sz="1600" b="1" smtClean="0">
                <a:latin typeface="Times New Roman" pitchFamily="18" charset="0"/>
              </a:rPr>
              <a:t> </a:t>
            </a:r>
            <a:r>
              <a:rPr lang="zh-CN" altLang="en-US" sz="1600" b="1" smtClean="0">
                <a:latin typeface="Times New Roman" pitchFamily="18" charset="0"/>
              </a:rPr>
              <a:t>］</a:t>
            </a:r>
            <a:r>
              <a:rPr lang="en-US" altLang="zh-CN" sz="1600" b="1" smtClean="0">
                <a:latin typeface="Times New Roman" pitchFamily="18" charset="0"/>
              </a:rPr>
              <a:t>= ERROR  </a:t>
            </a:r>
            <a:r>
              <a:rPr lang="zh-CN" altLang="en-US" sz="1600" b="1" smtClean="0">
                <a:latin typeface="Times New Roman" pitchFamily="18" charset="0"/>
              </a:rPr>
              <a:t>出错</a:t>
            </a:r>
          </a:p>
        </p:txBody>
      </p:sp>
      <p:graphicFrame>
        <p:nvGraphicFramePr>
          <p:cNvPr id="666627" name="Group 3"/>
          <p:cNvGraphicFramePr>
            <a:graphicFrameLocks noGrp="1"/>
          </p:cNvGraphicFramePr>
          <p:nvPr/>
        </p:nvGraphicFramePr>
        <p:xfrm>
          <a:off x="682625" y="1412875"/>
          <a:ext cx="7777163" cy="2303463"/>
        </p:xfrm>
        <a:graphic>
          <a:graphicData uri="http://schemas.openxmlformats.org/drawingml/2006/table">
            <a:tbl>
              <a:tblPr/>
              <a:tblGrid>
                <a:gridCol w="10795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700213">
                  <a:extLst>
                    <a:ext uri="{9D8B030D-6E8A-4147-A177-3AD203B41FA5}">
                      <a16:colId xmlns="" xmlns:a16="http://schemas.microsoft.com/office/drawing/2014/main" val="20002"/>
                    </a:ext>
                  </a:extLst>
                </a:gridCol>
                <a:gridCol w="1209675">
                  <a:extLst>
                    <a:ext uri="{9D8B030D-6E8A-4147-A177-3AD203B41FA5}">
                      <a16:colId xmlns="" xmlns:a16="http://schemas.microsoft.com/office/drawing/2014/main" val="20003"/>
                    </a:ext>
                  </a:extLst>
                </a:gridCol>
                <a:gridCol w="1958975">
                  <a:extLst>
                    <a:ext uri="{9D8B030D-6E8A-4147-A177-3AD203B41FA5}">
                      <a16:colId xmlns="" xmlns:a16="http://schemas.microsoft.com/office/drawing/2014/main" val="20004"/>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m</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m</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4619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2</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m</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460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800" b="1" i="0" u="none" strike="noStrike" cap="none" normalizeH="0" baseline="-25000" smtClean="0">
                          <a:ln>
                            <a:noFill/>
                          </a:ln>
                          <a:solidFill>
                            <a:schemeClr val="tx1"/>
                          </a:solidFill>
                          <a:effectLst/>
                          <a:latin typeface="Times New Roman" pitchFamily="18" charset="0"/>
                          <a:ea typeface="宋体" pitchFamily="2" charset="-122"/>
                        </a:rPr>
                        <a:t>n</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n</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n</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n</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m</a:t>
                      </a: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bl>
          </a:graphicData>
        </a:graphic>
      </p:graphicFrame>
      <p:grpSp>
        <p:nvGrpSpPr>
          <p:cNvPr id="2" name="Group 42"/>
          <p:cNvGrpSpPr>
            <a:grpSpLocks/>
          </p:cNvGrpSpPr>
          <p:nvPr/>
        </p:nvGrpSpPr>
        <p:grpSpPr bwMode="auto">
          <a:xfrm>
            <a:off x="8229600" y="152400"/>
            <a:ext cx="717550" cy="881063"/>
            <a:chOff x="2272" y="2026"/>
            <a:chExt cx="740" cy="987"/>
          </a:xfrm>
        </p:grpSpPr>
        <p:pic>
          <p:nvPicPr>
            <p:cNvPr id="15403" name="Picture 43"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44"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66627"/>
                                        </p:tgtEl>
                                        <p:attrNameLst>
                                          <p:attrName>style.visibility</p:attrName>
                                        </p:attrNameLst>
                                      </p:cBhvr>
                                      <p:to>
                                        <p:strVal val="visible"/>
                                      </p:to>
                                    </p:set>
                                    <p:anim calcmode="lin" valueType="num">
                                      <p:cBhvr additive="base">
                                        <p:cTn id="12" dur="500" fill="hold"/>
                                        <p:tgtEl>
                                          <p:spTgt spid="666627"/>
                                        </p:tgtEl>
                                        <p:attrNameLst>
                                          <p:attrName>ppt_x</p:attrName>
                                        </p:attrNameLst>
                                      </p:cBhvr>
                                      <p:tavLst>
                                        <p:tav tm="0">
                                          <p:val>
                                            <p:strVal val="0-#ppt_w/2"/>
                                          </p:val>
                                        </p:tav>
                                        <p:tav tm="100000">
                                          <p:val>
                                            <p:strVal val="#ppt_x"/>
                                          </p:val>
                                        </p:tav>
                                      </p:tavLst>
                                    </p:anim>
                                    <p:anim calcmode="lin" valueType="num">
                                      <p:cBhvr additive="base">
                                        <p:cTn id="13" dur="500" fill="hold"/>
                                        <p:tgtEl>
                                          <p:spTgt spid="666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47394A05-E285-4AEF-97E0-0EAFAF4A36A7}" type="slidenum">
              <a:rPr lang="en-US" altLang="zh-CN"/>
              <a:pPr>
                <a:defRPr/>
              </a:pPr>
              <a:t>140</a:t>
            </a:fld>
            <a:endParaRPr lang="en-US" altLang="zh-CN"/>
          </a:p>
        </p:txBody>
      </p:sp>
      <p:sp>
        <p:nvSpPr>
          <p:cNvPr id="139267" name="Rectangle 2"/>
          <p:cNvSpPr>
            <a:spLocks noGrp="1" noChangeArrowheads="1"/>
          </p:cNvSpPr>
          <p:nvPr>
            <p:ph type="body" idx="1"/>
          </p:nvPr>
        </p:nvSpPr>
        <p:spPr>
          <a:xfrm>
            <a:off x="457200" y="1905000"/>
            <a:ext cx="8305800" cy="3429000"/>
          </a:xfrm>
        </p:spPr>
        <p:txBody>
          <a:bodyPr/>
          <a:lstStyle/>
          <a:p>
            <a:pPr eaLnBrk="1" hangingPunct="1">
              <a:buFont typeface="Wingdings" pitchFamily="2" charset="2"/>
              <a:buNone/>
            </a:pPr>
            <a:endParaRPr lang="en-US" altLang="zh-CN" sz="3200" b="1" smtClean="0">
              <a:solidFill>
                <a:srgbClr val="FF0066"/>
              </a:solidFill>
              <a:latin typeface="宋体" pitchFamily="2" charset="-122"/>
            </a:endParaRPr>
          </a:p>
          <a:p>
            <a:pPr eaLnBrk="1" hangingPunct="1">
              <a:buFont typeface="Wingdings" pitchFamily="2" charset="2"/>
              <a:buNone/>
            </a:pPr>
            <a:r>
              <a:rPr lang="en-US" altLang="zh-CN" sz="2400" b="1" smtClean="0">
                <a:solidFill>
                  <a:srgbClr val="33CC33"/>
                </a:solidFill>
                <a:latin typeface="Times New Roman" pitchFamily="18" charset="0"/>
              </a:rPr>
              <a:t>1.YACC</a:t>
            </a:r>
            <a:r>
              <a:rPr lang="zh-CN" altLang="en-US" sz="2400" b="1" smtClean="0">
                <a:solidFill>
                  <a:srgbClr val="33CC33"/>
                </a:solidFill>
                <a:latin typeface="Times New Roman" pitchFamily="18" charset="0"/>
              </a:rPr>
              <a:t>的定义</a:t>
            </a:r>
          </a:p>
          <a:p>
            <a:pPr algn="just" eaLnBrk="1" hangingPunct="1">
              <a:buFont typeface="Wingdings" pitchFamily="2" charset="2"/>
              <a:buNone/>
            </a:pPr>
            <a:r>
              <a:rPr lang="zh-CN" altLang="en-US" sz="1800" smtClean="0">
                <a:latin typeface="Times New Roman" pitchFamily="18" charset="0"/>
              </a:rPr>
              <a:t>       </a:t>
            </a:r>
            <a:r>
              <a:rPr lang="zh-CN" altLang="en-US" sz="2000" b="1" smtClean="0">
                <a:latin typeface="Times New Roman" pitchFamily="18" charset="0"/>
              </a:rPr>
              <a:t>ＹＡＣＣ是一个程序</a:t>
            </a:r>
            <a:r>
              <a:rPr lang="en-US" altLang="zh-CN" sz="2000" b="1" smtClean="0">
                <a:latin typeface="Times New Roman" pitchFamily="18" charset="0"/>
              </a:rPr>
              <a:t>(</a:t>
            </a:r>
            <a:r>
              <a:rPr lang="zh-CN" altLang="en-US" sz="2000" b="1" smtClean="0">
                <a:latin typeface="Times New Roman" pitchFamily="18" charset="0"/>
              </a:rPr>
              <a:t>软件工具），它接受ＬＡＬＲ  </a:t>
            </a:r>
          </a:p>
          <a:p>
            <a:pPr algn="just" eaLnBrk="1" hangingPunct="1">
              <a:buFont typeface="Wingdings" pitchFamily="2" charset="2"/>
              <a:buNone/>
            </a:pPr>
            <a:r>
              <a:rPr lang="zh-CN" altLang="en-US" sz="2000" b="1" smtClean="0">
                <a:latin typeface="Times New Roman" pitchFamily="18" charset="0"/>
              </a:rPr>
              <a:t>      文法类，用户提供关于语法分析器的规格说明，基</a:t>
            </a:r>
          </a:p>
          <a:p>
            <a:pPr algn="just" eaLnBrk="1" hangingPunct="1">
              <a:buFont typeface="Wingdings" pitchFamily="2" charset="2"/>
              <a:buNone/>
            </a:pPr>
            <a:r>
              <a:rPr lang="zh-CN" altLang="en-US" sz="2000" b="1" smtClean="0">
                <a:latin typeface="Times New Roman" pitchFamily="18" charset="0"/>
              </a:rPr>
              <a:t>      于ＬＡＬＲ语法分析的原理，自动构造一个语法分析</a:t>
            </a:r>
          </a:p>
          <a:p>
            <a:pPr algn="just" eaLnBrk="1" hangingPunct="1">
              <a:buFont typeface="Wingdings" pitchFamily="2" charset="2"/>
              <a:buNone/>
            </a:pPr>
            <a:r>
              <a:rPr lang="zh-CN" altLang="en-US" sz="2000" b="1" smtClean="0">
                <a:latin typeface="Times New Roman" pitchFamily="18" charset="0"/>
              </a:rPr>
              <a:t>      器；并且能根据规格说明中给出的语义动作建立规   </a:t>
            </a:r>
          </a:p>
          <a:p>
            <a:pPr algn="just" eaLnBrk="1" hangingPunct="1">
              <a:buFont typeface="Wingdings" pitchFamily="2" charset="2"/>
              <a:buNone/>
            </a:pPr>
            <a:r>
              <a:rPr lang="zh-CN" altLang="en-US" sz="2000" b="1" smtClean="0">
                <a:latin typeface="Times New Roman" pitchFamily="18" charset="0"/>
              </a:rPr>
              <a:t>      定的翻译。 </a:t>
            </a:r>
          </a:p>
        </p:txBody>
      </p:sp>
      <p:grpSp>
        <p:nvGrpSpPr>
          <p:cNvPr id="2" name="Group 3"/>
          <p:cNvGrpSpPr>
            <a:grpSpLocks/>
          </p:cNvGrpSpPr>
          <p:nvPr/>
        </p:nvGrpSpPr>
        <p:grpSpPr bwMode="auto">
          <a:xfrm>
            <a:off x="8229600" y="152400"/>
            <a:ext cx="717550" cy="881063"/>
            <a:chOff x="2272" y="2026"/>
            <a:chExt cx="740" cy="987"/>
          </a:xfrm>
        </p:grpSpPr>
        <p:pic>
          <p:nvPicPr>
            <p:cNvPr id="139272" name="Picture 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73" name="Picture 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0534"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0535" name="AutoShape 7"/>
          <p:cNvSpPr>
            <a:spLocks noChangeArrowheads="1"/>
          </p:cNvSpPr>
          <p:nvPr/>
        </p:nvSpPr>
        <p:spPr bwMode="gray">
          <a:xfrm>
            <a:off x="8382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一、分析器的生成器</a:t>
            </a: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YACC</a:t>
            </a:r>
          </a:p>
        </p:txBody>
      </p:sp>
      <p:sp>
        <p:nvSpPr>
          <p:cNvPr id="139271" name="Rectangle 8"/>
          <p:cNvSpPr>
            <a:spLocks noChangeArrowheads="1"/>
          </p:cNvSpPr>
          <p:nvPr/>
        </p:nvSpPr>
        <p:spPr bwMode="auto">
          <a:xfrm>
            <a:off x="723900" y="261938"/>
            <a:ext cx="7169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a:r>
              <a:rPr lang="en-US" altLang="zh-CN" sz="4000" b="0">
                <a:solidFill>
                  <a:schemeClr val="tx1"/>
                </a:solidFill>
                <a:latin typeface="Times New Roman" pitchFamily="18" charset="0"/>
              </a:rPr>
              <a:t>§4.4  </a:t>
            </a:r>
            <a:r>
              <a:rPr lang="zh-CN" altLang="en-US" sz="4000" b="0">
                <a:solidFill>
                  <a:schemeClr val="tx1"/>
                </a:solidFill>
                <a:latin typeface="Times New Roman" pitchFamily="18" charset="0"/>
              </a:rPr>
              <a:t>语法分析程序的自动生成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BEC3D925-1F2D-4877-AA7D-1383E5DCD38F}" type="slidenum">
              <a:rPr lang="en-US" altLang="zh-CN"/>
              <a:pPr>
                <a:defRPr/>
              </a:pPr>
              <a:t>141</a:t>
            </a:fld>
            <a:endParaRPr lang="en-US" altLang="zh-CN"/>
          </a:p>
        </p:txBody>
      </p:sp>
      <p:sp>
        <p:nvSpPr>
          <p:cNvPr id="140291" name="Rectangle 2"/>
          <p:cNvSpPr>
            <a:spLocks noGrp="1" noChangeArrowheads="1"/>
          </p:cNvSpPr>
          <p:nvPr>
            <p:ph type="title"/>
          </p:nvPr>
        </p:nvSpPr>
        <p:spPr>
          <a:xfrm>
            <a:off x="1182688" y="225425"/>
            <a:ext cx="6305550" cy="457200"/>
          </a:xfrm>
        </p:spPr>
        <p:txBody>
          <a:bodyPr/>
          <a:lstStyle/>
          <a:p>
            <a:pPr algn="ctr" eaLnBrk="1" hangingPunct="1"/>
            <a:r>
              <a:rPr lang="en-US" altLang="zh-CN" smtClean="0">
                <a:solidFill>
                  <a:srgbClr val="FFFF00"/>
                </a:solidFill>
                <a:latin typeface="宋体" pitchFamily="2" charset="-122"/>
              </a:rPr>
              <a:t>   </a:t>
            </a:r>
            <a:r>
              <a:rPr lang="zh-CN" altLang="en-US" sz="4000" b="0" smtClean="0">
                <a:solidFill>
                  <a:schemeClr val="tx1"/>
                </a:solidFill>
                <a:latin typeface="宋体" pitchFamily="2" charset="-122"/>
              </a:rPr>
              <a:t>第四章 语法分析</a:t>
            </a:r>
          </a:p>
        </p:txBody>
      </p:sp>
      <p:sp>
        <p:nvSpPr>
          <p:cNvPr id="140292" name="Rectangle 3"/>
          <p:cNvSpPr>
            <a:spLocks noGrp="1" noChangeArrowheads="1"/>
          </p:cNvSpPr>
          <p:nvPr>
            <p:ph type="body" idx="1"/>
          </p:nvPr>
        </p:nvSpPr>
        <p:spPr>
          <a:xfrm>
            <a:off x="1600200" y="1981200"/>
            <a:ext cx="6705600" cy="4254500"/>
          </a:xfrm>
        </p:spPr>
        <p:txBody>
          <a:bodyPr/>
          <a:lstStyle/>
          <a:p>
            <a:pPr eaLnBrk="1" hangingPunct="1">
              <a:lnSpc>
                <a:spcPct val="90000"/>
              </a:lnSpc>
              <a:buFont typeface="Wingdings" pitchFamily="2" charset="2"/>
              <a:buNone/>
            </a:pPr>
            <a:endParaRPr lang="en-US" altLang="zh-CN" sz="2000" smtClean="0">
              <a:latin typeface="宋体" pitchFamily="2" charset="-122"/>
            </a:endParaRPr>
          </a:p>
          <a:p>
            <a:pPr eaLnBrk="1" hangingPunct="1">
              <a:lnSpc>
                <a:spcPct val="90000"/>
              </a:lnSpc>
              <a:buFont typeface="Wingdings" pitchFamily="2" charset="2"/>
              <a:buNone/>
            </a:pPr>
            <a:r>
              <a:rPr lang="en-US" altLang="zh-CN" sz="2400" b="1" smtClean="0">
                <a:latin typeface="宋体" pitchFamily="2" charset="-122"/>
              </a:rPr>
              <a:t>   </a:t>
            </a:r>
          </a:p>
          <a:p>
            <a:pPr eaLnBrk="1" hangingPunct="1">
              <a:lnSpc>
                <a:spcPct val="90000"/>
              </a:lnSpc>
              <a:buFont typeface="Wingdings" pitchFamily="2" charset="2"/>
              <a:buNone/>
            </a:pPr>
            <a:r>
              <a:rPr lang="en-US" altLang="zh-CN" sz="2400" b="1" smtClean="0">
                <a:solidFill>
                  <a:schemeClr val="hlink"/>
                </a:solidFill>
                <a:latin typeface="宋体" pitchFamily="2" charset="-122"/>
              </a:rPr>
              <a:t>     </a:t>
            </a:r>
            <a:r>
              <a:rPr lang="zh-CN" altLang="en-US" sz="2400" b="1" smtClean="0">
                <a:solidFill>
                  <a:srgbClr val="FFFF00"/>
                </a:solidFill>
                <a:latin typeface="Times New Roman" pitchFamily="18" charset="0"/>
              </a:rPr>
              <a:t>一、分析器的生成器</a:t>
            </a:r>
            <a:r>
              <a:rPr lang="en-US" altLang="zh-CN" sz="2400" b="1" smtClean="0">
                <a:solidFill>
                  <a:srgbClr val="FFFF00"/>
                </a:solidFill>
                <a:latin typeface="Times New Roman" pitchFamily="18" charset="0"/>
              </a:rPr>
              <a:t>YACC</a:t>
            </a:r>
          </a:p>
          <a:p>
            <a:pPr eaLnBrk="1" hangingPunct="1">
              <a:lnSpc>
                <a:spcPct val="90000"/>
              </a:lnSpc>
              <a:buFont typeface="Wingdings" pitchFamily="2" charset="2"/>
              <a:buNone/>
            </a:pPr>
            <a:r>
              <a:rPr lang="en-US" altLang="zh-CN" sz="2000" b="1" smtClean="0">
                <a:solidFill>
                  <a:schemeClr val="hlink"/>
                </a:solidFill>
                <a:latin typeface="Times New Roman" pitchFamily="18" charset="0"/>
              </a:rPr>
              <a:t>                   </a:t>
            </a:r>
            <a:r>
              <a:rPr lang="en-US" altLang="zh-CN" sz="2000" smtClean="0">
                <a:latin typeface="Times New Roman" pitchFamily="18" charset="0"/>
              </a:rPr>
              <a:t>1. YACC</a:t>
            </a:r>
            <a:r>
              <a:rPr lang="zh-CN" altLang="en-US" sz="2000" smtClean="0">
                <a:latin typeface="Times New Roman" pitchFamily="18" charset="0"/>
              </a:rPr>
              <a:t>的定义</a:t>
            </a:r>
          </a:p>
          <a:p>
            <a:pPr eaLnBrk="1" hangingPunct="1">
              <a:lnSpc>
                <a:spcPct val="90000"/>
              </a:lnSpc>
              <a:buFont typeface="Wingdings" pitchFamily="2" charset="2"/>
              <a:buNone/>
            </a:pPr>
            <a:r>
              <a:rPr lang="zh-CN" altLang="en-US" sz="2000" b="1" smtClean="0">
                <a:latin typeface="Times New Roman" pitchFamily="18" charset="0"/>
              </a:rPr>
              <a:t>                   </a:t>
            </a:r>
            <a:r>
              <a:rPr lang="en-US" altLang="zh-CN" sz="2000" b="1" smtClean="0">
                <a:solidFill>
                  <a:schemeClr val="hlink"/>
                </a:solidFill>
                <a:latin typeface="Times New Roman" pitchFamily="18" charset="0"/>
              </a:rPr>
              <a:t>2. YACC</a:t>
            </a:r>
            <a:r>
              <a:rPr lang="zh-CN" altLang="en-US" sz="2000" b="1" smtClean="0">
                <a:solidFill>
                  <a:schemeClr val="hlink"/>
                </a:solidFill>
                <a:latin typeface="Times New Roman" pitchFamily="18" charset="0"/>
              </a:rPr>
              <a:t>的工作过程</a:t>
            </a:r>
          </a:p>
          <a:p>
            <a:pPr eaLnBrk="1" hangingPunct="1">
              <a:lnSpc>
                <a:spcPct val="90000"/>
              </a:lnSpc>
              <a:buFont typeface="Wingdings" pitchFamily="2" charset="2"/>
              <a:buNone/>
            </a:pPr>
            <a:r>
              <a:rPr lang="zh-CN" altLang="en-US" sz="2000" smtClean="0">
                <a:latin typeface="Times New Roman" pitchFamily="18" charset="0"/>
              </a:rPr>
              <a:t>                   </a:t>
            </a:r>
            <a:r>
              <a:rPr lang="en-US" altLang="zh-CN" sz="2000" b="1" smtClean="0">
                <a:latin typeface="Times New Roman" pitchFamily="18" charset="0"/>
              </a:rPr>
              <a:t>3. YACC</a:t>
            </a:r>
            <a:r>
              <a:rPr lang="zh-CN" altLang="en-US" sz="2000" b="1" smtClean="0">
                <a:latin typeface="Times New Roman" pitchFamily="18" charset="0"/>
              </a:rPr>
              <a:t>的规格说明</a:t>
            </a:r>
          </a:p>
          <a:p>
            <a:pPr eaLnBrk="1" hangingPunct="1">
              <a:lnSpc>
                <a:spcPct val="90000"/>
              </a:lnSpc>
              <a:buFont typeface="Wingdings" pitchFamily="2" charset="2"/>
              <a:buNone/>
            </a:pPr>
            <a:endParaRPr lang="zh-CN" altLang="en-US" sz="2000" b="1" smtClean="0">
              <a:latin typeface="Times New Roman" pitchFamily="18" charset="0"/>
            </a:endParaRPr>
          </a:p>
          <a:p>
            <a:pPr eaLnBrk="1" hangingPunct="1">
              <a:lnSpc>
                <a:spcPct val="90000"/>
              </a:lnSpc>
              <a:buFont typeface="Wingdings" pitchFamily="2" charset="2"/>
              <a:buNone/>
            </a:pPr>
            <a:r>
              <a:rPr lang="zh-CN" altLang="en-US" sz="2400" b="1" smtClean="0">
                <a:latin typeface="Times New Roman" pitchFamily="18" charset="0"/>
              </a:rPr>
              <a:t>           二、用</a:t>
            </a:r>
            <a:r>
              <a:rPr lang="en-US" altLang="zh-CN" sz="2400" b="1" smtClean="0">
                <a:latin typeface="Times New Roman" pitchFamily="18" charset="0"/>
              </a:rPr>
              <a:t>YACC</a:t>
            </a:r>
            <a:r>
              <a:rPr lang="zh-CN" altLang="en-US" sz="2400" b="1" smtClean="0">
                <a:latin typeface="Times New Roman" pitchFamily="18" charset="0"/>
              </a:rPr>
              <a:t>处理二义性文法</a:t>
            </a:r>
          </a:p>
        </p:txBody>
      </p:sp>
      <p:grpSp>
        <p:nvGrpSpPr>
          <p:cNvPr id="2" name="Group 4"/>
          <p:cNvGrpSpPr>
            <a:grpSpLocks/>
          </p:cNvGrpSpPr>
          <p:nvPr/>
        </p:nvGrpSpPr>
        <p:grpSpPr bwMode="auto">
          <a:xfrm>
            <a:off x="8229600" y="152400"/>
            <a:ext cx="717550" cy="881063"/>
            <a:chOff x="2272" y="2026"/>
            <a:chExt cx="740" cy="987"/>
          </a:xfrm>
        </p:grpSpPr>
        <p:pic>
          <p:nvPicPr>
            <p:cNvPr id="140296" name="Picture 5"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7" name="Picture 6"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6375" name="AutoShape 7"/>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6376" name="AutoShape 8"/>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§4.4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语法分析程序的自动生成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05D26A24-F3E3-4650-9EF0-74F0D643F9BE}" type="slidenum">
              <a:rPr lang="en-US" altLang="zh-CN"/>
              <a:pPr>
                <a:defRPr/>
              </a:pPr>
              <a:t>142</a:t>
            </a:fld>
            <a:endParaRPr lang="en-US" altLang="zh-CN"/>
          </a:p>
        </p:txBody>
      </p:sp>
      <p:sp>
        <p:nvSpPr>
          <p:cNvPr id="141315" name="Rectangle 2"/>
          <p:cNvSpPr>
            <a:spLocks noGrp="1" noChangeArrowheads="1"/>
          </p:cNvSpPr>
          <p:nvPr>
            <p:ph type="body" idx="1"/>
          </p:nvPr>
        </p:nvSpPr>
        <p:spPr>
          <a:xfrm>
            <a:off x="533400" y="1828800"/>
            <a:ext cx="8305800" cy="6172200"/>
          </a:xfrm>
        </p:spPr>
        <p:txBody>
          <a:bodyPr/>
          <a:lstStyle/>
          <a:p>
            <a:pPr eaLnBrk="1" hangingPunct="1">
              <a:lnSpc>
                <a:spcPct val="90000"/>
              </a:lnSpc>
              <a:buFont typeface="Wingdings" pitchFamily="2" charset="2"/>
              <a:buNone/>
            </a:pPr>
            <a:endParaRPr lang="en-US" altLang="zh-CN" sz="2000" b="1" smtClean="0">
              <a:solidFill>
                <a:srgbClr val="33CC33"/>
              </a:solidFill>
              <a:latin typeface="宋体" pitchFamily="2" charset="-122"/>
            </a:endParaRPr>
          </a:p>
          <a:p>
            <a:pPr algn="just" eaLnBrk="1" hangingPunct="1">
              <a:lnSpc>
                <a:spcPct val="90000"/>
              </a:lnSpc>
              <a:buFont typeface="Wingdings" pitchFamily="2" charset="2"/>
              <a:buNone/>
            </a:pPr>
            <a:r>
              <a:rPr lang="en-US" altLang="zh-CN" sz="1800" b="1" smtClean="0">
                <a:latin typeface="Times New Roman" pitchFamily="18" charset="0"/>
                <a:cs typeface="Courier New" pitchFamily="49" charset="0"/>
              </a:rPr>
              <a:t>      </a:t>
            </a:r>
            <a:r>
              <a:rPr lang="en-US" altLang="zh-CN" sz="1800" b="1" smtClean="0">
                <a:solidFill>
                  <a:srgbClr val="FF0000"/>
                </a:solidFill>
                <a:latin typeface="Times New Roman" pitchFamily="18" charset="0"/>
                <a:cs typeface="Courier New" pitchFamily="49" charset="0"/>
              </a:rPr>
              <a:t>(1)</a:t>
            </a:r>
            <a:r>
              <a:rPr lang="zh-CN" altLang="en-US" sz="1800" b="1" smtClean="0">
                <a:latin typeface="Times New Roman" pitchFamily="18" charset="0"/>
                <a:cs typeface="Courier New" pitchFamily="49" charset="0"/>
              </a:rPr>
              <a:t>首先需要准备一个包含编译器性能规格的ＹＡＣＣ说明文件，    </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例如</a:t>
            </a:r>
            <a:r>
              <a:rPr lang="en-US" altLang="zh-CN" sz="1800" b="1" smtClean="0">
                <a:latin typeface="Times New Roman" pitchFamily="18" charset="0"/>
                <a:cs typeface="Courier New" pitchFamily="49" charset="0"/>
              </a:rPr>
              <a:t>translate.y</a:t>
            </a:r>
            <a:r>
              <a:rPr lang="zh-CN" altLang="en-US" sz="1800" b="1" smtClean="0">
                <a:latin typeface="Times New Roman" pitchFamily="18" charset="0"/>
                <a:cs typeface="Courier New" pitchFamily="49" charset="0"/>
              </a:rPr>
              <a:t>表示。</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a:t>
            </a:r>
            <a:r>
              <a:rPr lang="en-US" altLang="zh-CN" sz="1800" b="1" smtClean="0">
                <a:solidFill>
                  <a:srgbClr val="FF0000"/>
                </a:solidFill>
                <a:latin typeface="Times New Roman" pitchFamily="18" charset="0"/>
                <a:cs typeface="Courier New" pitchFamily="49" charset="0"/>
              </a:rPr>
              <a:t>(2)</a:t>
            </a:r>
            <a:r>
              <a:rPr lang="zh-CN" altLang="en-US" sz="1800" b="1" smtClean="0">
                <a:latin typeface="Times New Roman" pitchFamily="18" charset="0"/>
                <a:cs typeface="Courier New" pitchFamily="49" charset="0"/>
              </a:rPr>
              <a:t>在ＵＮＩＸ环境下用命令</a:t>
            </a:r>
            <a:r>
              <a:rPr lang="en-US" altLang="zh-CN" sz="1800" b="1" smtClean="0">
                <a:latin typeface="Times New Roman" pitchFamily="18" charset="0"/>
                <a:cs typeface="Courier New" pitchFamily="49" charset="0"/>
              </a:rPr>
              <a:t>yacc translate.y</a:t>
            </a:r>
            <a:r>
              <a:rPr lang="zh-CN" altLang="en-US" sz="1800" b="1" smtClean="0">
                <a:latin typeface="Times New Roman" pitchFamily="18" charset="0"/>
                <a:cs typeface="Courier New" pitchFamily="49" charset="0"/>
              </a:rPr>
              <a:t>，使</a:t>
            </a:r>
            <a:r>
              <a:rPr lang="zh-CN" altLang="en-US" sz="1800" b="1" smtClean="0">
                <a:latin typeface="Times New Roman" pitchFamily="18" charset="0"/>
              </a:rPr>
              <a:t>用</a:t>
            </a:r>
            <a:r>
              <a:rPr lang="zh-CN" altLang="en-US" sz="1800" b="1" smtClean="0">
                <a:latin typeface="Times New Roman" pitchFamily="18" charset="0"/>
                <a:cs typeface="Courier New" pitchFamily="49" charset="0"/>
              </a:rPr>
              <a:t>ＬＡＬＲ方 </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法可把文件</a:t>
            </a:r>
            <a:r>
              <a:rPr lang="en-US" altLang="zh-CN" sz="1800" b="1" smtClean="0">
                <a:latin typeface="Times New Roman" pitchFamily="18" charset="0"/>
                <a:cs typeface="Courier New" pitchFamily="49" charset="0"/>
              </a:rPr>
              <a:t>translate.y</a:t>
            </a:r>
            <a:r>
              <a:rPr lang="zh-CN" altLang="en-US" sz="1800" b="1" smtClean="0">
                <a:latin typeface="Times New Roman" pitchFamily="18" charset="0"/>
                <a:cs typeface="Courier New" pitchFamily="49" charset="0"/>
              </a:rPr>
              <a:t>翻译成Ｃ程序。我们用</a:t>
            </a:r>
            <a:r>
              <a:rPr lang="en-US" altLang="zh-CN" sz="1800" b="1" smtClean="0">
                <a:latin typeface="Times New Roman" pitchFamily="18" charset="0"/>
                <a:cs typeface="Courier New" pitchFamily="49" charset="0"/>
              </a:rPr>
              <a:t>y.tab.c</a:t>
            </a:r>
            <a:r>
              <a:rPr lang="zh-CN" altLang="en-US" sz="1800" b="1" smtClean="0">
                <a:latin typeface="Times New Roman" pitchFamily="18" charset="0"/>
                <a:cs typeface="Courier New" pitchFamily="49" charset="0"/>
              </a:rPr>
              <a:t>表示， </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程序</a:t>
            </a:r>
            <a:r>
              <a:rPr lang="en-US" altLang="zh-CN" sz="1800" b="1" smtClean="0">
                <a:latin typeface="Times New Roman" pitchFamily="18" charset="0"/>
                <a:cs typeface="Courier New" pitchFamily="49" charset="0"/>
              </a:rPr>
              <a:t>y.tab.c</a:t>
            </a:r>
            <a:r>
              <a:rPr lang="zh-CN" altLang="en-US" sz="1800" b="1" smtClean="0">
                <a:latin typeface="Times New Roman" pitchFamily="18" charset="0"/>
                <a:cs typeface="Courier New" pitchFamily="49" charset="0"/>
              </a:rPr>
              <a:t>包含用Ｃ语言写的ＬＡＬＲ分析器和用户准备的Ｃ</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语言程序。</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a:t>
            </a:r>
            <a:r>
              <a:rPr lang="en-US" altLang="zh-CN" sz="1800" b="1" smtClean="0">
                <a:solidFill>
                  <a:srgbClr val="FF0000"/>
                </a:solidFill>
                <a:latin typeface="Times New Roman" pitchFamily="18" charset="0"/>
                <a:cs typeface="Courier New" pitchFamily="49" charset="0"/>
              </a:rPr>
              <a:t>(3)</a:t>
            </a:r>
            <a:r>
              <a:rPr lang="zh-CN" altLang="en-US" sz="1800" b="1" smtClean="0">
                <a:latin typeface="Times New Roman" pitchFamily="18" charset="0"/>
                <a:cs typeface="Courier New" pitchFamily="49" charset="0"/>
              </a:rPr>
              <a:t>为了使ＬＡＬＲ分析表少占空间，使用了合并技术压缩分析表 </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规模，用命令</a:t>
            </a:r>
            <a:r>
              <a:rPr lang="en-US" altLang="zh-CN" sz="1800" b="1" smtClean="0">
                <a:latin typeface="Times New Roman" pitchFamily="18" charset="0"/>
                <a:cs typeface="Courier New" pitchFamily="49" charset="0"/>
              </a:rPr>
              <a:t>ccy.tab.c-ly</a:t>
            </a:r>
            <a:r>
              <a:rPr lang="zh-CN" altLang="en-US" sz="1800" b="1" smtClean="0">
                <a:latin typeface="Times New Roman" pitchFamily="18" charset="0"/>
                <a:cs typeface="Courier New" pitchFamily="49" charset="0"/>
              </a:rPr>
              <a:t>对</a:t>
            </a:r>
            <a:r>
              <a:rPr lang="en-US" altLang="zh-CN" sz="1800" b="1" smtClean="0">
                <a:latin typeface="Times New Roman" pitchFamily="18" charset="0"/>
                <a:cs typeface="Courier New" pitchFamily="49" charset="0"/>
              </a:rPr>
              <a:t>y.tab</a:t>
            </a:r>
            <a:r>
              <a:rPr lang="zh-CN" altLang="en-US" sz="1800" b="1" smtClean="0">
                <a:latin typeface="Times New Roman" pitchFamily="18" charset="0"/>
                <a:cs typeface="Courier New" pitchFamily="49" charset="0"/>
              </a:rPr>
              <a:t>进行编译，其中</a:t>
            </a:r>
            <a:r>
              <a:rPr lang="en-US" altLang="zh-CN" sz="1800" b="1" smtClean="0">
                <a:latin typeface="Times New Roman" pitchFamily="18" charset="0"/>
                <a:cs typeface="Courier New" pitchFamily="49" charset="0"/>
              </a:rPr>
              <a:t>ly</a:t>
            </a:r>
            <a:r>
              <a:rPr lang="zh-CN" altLang="en-US" sz="1800" b="1" smtClean="0">
                <a:latin typeface="Times New Roman" pitchFamily="18" charset="0"/>
                <a:cs typeface="Courier New" pitchFamily="49" charset="0"/>
              </a:rPr>
              <a:t>表示使用 </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ＬＲ分析程序的库，编译结果得到目标程序</a:t>
            </a:r>
            <a:r>
              <a:rPr lang="en-US" altLang="zh-CN" sz="1800" b="1" smtClean="0">
                <a:latin typeface="Times New Roman" pitchFamily="18" charset="0"/>
                <a:cs typeface="Courier New" pitchFamily="49" charset="0"/>
              </a:rPr>
              <a:t>a.out</a:t>
            </a:r>
            <a:r>
              <a:rPr lang="zh-CN" altLang="en-US" sz="1800" b="1" smtClean="0">
                <a:latin typeface="Times New Roman" pitchFamily="18" charset="0"/>
                <a:cs typeface="Courier New" pitchFamily="49" charset="0"/>
              </a:rPr>
              <a:t>。它完成</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ＹＡＣＣ程序指定的翻译</a:t>
            </a:r>
            <a:r>
              <a:rPr lang="zh-CN" altLang="en-US" sz="1800" b="1" smtClean="0">
                <a:latin typeface="Times New Roman" pitchFamily="18" charset="0"/>
              </a:rPr>
              <a:t>。</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a:t>
            </a:r>
            <a:r>
              <a:rPr lang="en-US" altLang="zh-CN" sz="1800" b="1" smtClean="0">
                <a:solidFill>
                  <a:srgbClr val="FF0000"/>
                </a:solidFill>
                <a:latin typeface="Times New Roman" pitchFamily="18" charset="0"/>
              </a:rPr>
              <a:t>(4)</a:t>
            </a:r>
            <a:r>
              <a:rPr lang="zh-CN" altLang="en-US" sz="1800" b="1" smtClean="0">
                <a:latin typeface="Times New Roman" pitchFamily="18" charset="0"/>
                <a:cs typeface="Courier New" pitchFamily="49" charset="0"/>
              </a:rPr>
              <a:t>如果需要其它过程，它们可以和</a:t>
            </a:r>
            <a:r>
              <a:rPr lang="en-US" altLang="zh-CN" sz="1800" b="1" smtClean="0">
                <a:latin typeface="Times New Roman" pitchFamily="18" charset="0"/>
                <a:cs typeface="Courier New" pitchFamily="49" charset="0"/>
              </a:rPr>
              <a:t>y.tab.c</a:t>
            </a:r>
            <a:r>
              <a:rPr lang="zh-CN" altLang="en-US" sz="1800" b="1" smtClean="0">
                <a:latin typeface="Times New Roman" pitchFamily="18" charset="0"/>
                <a:cs typeface="Courier New" pitchFamily="49" charset="0"/>
              </a:rPr>
              <a:t>一起编译或装入，就 </a:t>
            </a:r>
          </a:p>
          <a:p>
            <a:pPr algn="just" eaLnBrk="1" hangingPunct="1">
              <a:lnSpc>
                <a:spcPct val="90000"/>
              </a:lnSpc>
              <a:buFont typeface="Wingdings" pitchFamily="2" charset="2"/>
              <a:buNone/>
            </a:pPr>
            <a:r>
              <a:rPr lang="zh-CN" altLang="en-US" sz="1800" b="1" smtClean="0">
                <a:latin typeface="Times New Roman" pitchFamily="18" charset="0"/>
                <a:cs typeface="Courier New" pitchFamily="49" charset="0"/>
              </a:rPr>
              <a:t>        和使用任何Ｃ程序一样。</a:t>
            </a:r>
            <a:r>
              <a:rPr lang="zh-CN" altLang="en-US" sz="1800" b="1" smtClean="0">
                <a:latin typeface="宋体" pitchFamily="2" charset="-122"/>
                <a:cs typeface="Courier New" pitchFamily="49" charset="0"/>
              </a:rPr>
              <a:t></a:t>
            </a:r>
          </a:p>
        </p:txBody>
      </p:sp>
      <p:grpSp>
        <p:nvGrpSpPr>
          <p:cNvPr id="2" name="Group 3"/>
          <p:cNvGrpSpPr>
            <a:grpSpLocks/>
          </p:cNvGrpSpPr>
          <p:nvPr/>
        </p:nvGrpSpPr>
        <p:grpSpPr bwMode="auto">
          <a:xfrm>
            <a:off x="8229600" y="152400"/>
            <a:ext cx="717550" cy="881063"/>
            <a:chOff x="2272" y="2026"/>
            <a:chExt cx="740" cy="987"/>
          </a:xfrm>
        </p:grpSpPr>
        <p:pic>
          <p:nvPicPr>
            <p:cNvPr id="141320" name="Picture 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1" name="Picture 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2582"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2583" name="AutoShape 7"/>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2.YACC</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的工作过程</a:t>
            </a:r>
          </a:p>
        </p:txBody>
      </p:sp>
      <p:sp>
        <p:nvSpPr>
          <p:cNvPr id="792584" name="Rectangle 8"/>
          <p:cNvSpPr>
            <a:spLocks noChangeArrowheads="1"/>
          </p:cNvSpPr>
          <p:nvPr/>
        </p:nvSpPr>
        <p:spPr bwMode="auto">
          <a:xfrm>
            <a:off x="992188" y="204788"/>
            <a:ext cx="7067550" cy="609600"/>
          </a:xfrm>
          <a:prstGeom prst="rect">
            <a:avLst/>
          </a:prstGeom>
          <a:noFill/>
          <a:ln w="19050" algn="ctr">
            <a:noFill/>
            <a:miter lim="800000"/>
            <a:headEnd/>
            <a:tailEnd/>
          </a:ln>
          <a:effectLst/>
        </p:spPr>
        <p:txBody>
          <a:bodyPr wrap="none" tIns="0" bIns="0">
            <a:spAutoFit/>
          </a:bodyPr>
          <a:lstStyle/>
          <a:p>
            <a:pPr marL="233363" indent="-233363">
              <a:defRPr/>
            </a:pPr>
            <a:r>
              <a:rPr lang="en-US" altLang="zh-CN" sz="4000" b="0">
                <a:solidFill>
                  <a:schemeClr val="tx1"/>
                </a:solidFill>
                <a:latin typeface="Times New Roman" pitchFamily="18" charset="0"/>
              </a:rPr>
              <a:t>§4.4</a:t>
            </a:r>
            <a:r>
              <a:rPr lang="en-US" altLang="zh-CN">
                <a:solidFill>
                  <a:srgbClr val="99FF66"/>
                </a:solidFill>
                <a:effectLst>
                  <a:outerShdw blurRad="38100" dist="38100" dir="2700000" algn="tl">
                    <a:srgbClr val="000000"/>
                  </a:outerShdw>
                </a:effectLst>
                <a:latin typeface="Times New Roman" pitchFamily="18" charset="0"/>
              </a:rPr>
              <a:t>  </a:t>
            </a:r>
            <a:r>
              <a:rPr lang="zh-CN" altLang="en-US" sz="4000" b="0">
                <a:solidFill>
                  <a:schemeClr val="tx1"/>
                </a:solidFill>
                <a:latin typeface="Times New Roman" pitchFamily="18" charset="0"/>
              </a:rPr>
              <a:t>语法分析程序的自动生成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pPr>
              <a:defRPr/>
            </a:pPr>
            <a:fld id="{548BA94A-CE66-442E-9661-13F5551689EA}" type="slidenum">
              <a:rPr lang="en-US" altLang="zh-CN"/>
              <a:pPr>
                <a:defRPr/>
              </a:pPr>
              <a:t>143</a:t>
            </a:fld>
            <a:endParaRPr lang="en-US" altLang="zh-CN"/>
          </a:p>
        </p:txBody>
      </p:sp>
      <p:sp>
        <p:nvSpPr>
          <p:cNvPr id="142339" name="Rectangle 2"/>
          <p:cNvSpPr>
            <a:spLocks noGrp="1" noChangeArrowheads="1"/>
          </p:cNvSpPr>
          <p:nvPr>
            <p:ph type="body" idx="1"/>
          </p:nvPr>
        </p:nvSpPr>
        <p:spPr>
          <a:xfrm>
            <a:off x="381000" y="228600"/>
            <a:ext cx="8305800" cy="536575"/>
          </a:xfrm>
        </p:spPr>
        <p:txBody>
          <a:bodyPr/>
          <a:lstStyle/>
          <a:p>
            <a:pPr eaLnBrk="1" hangingPunct="1">
              <a:buFont typeface="Wingdings" pitchFamily="2" charset="2"/>
              <a:buNone/>
            </a:pPr>
            <a:r>
              <a:rPr lang="en-US" altLang="zh-CN" sz="2000" b="1" smtClean="0">
                <a:latin typeface="Times New Roman" pitchFamily="18" charset="0"/>
              </a:rPr>
              <a:t>YACC</a:t>
            </a:r>
            <a:r>
              <a:rPr lang="zh-CN" altLang="en-US" sz="2000" b="1" smtClean="0">
                <a:latin typeface="Times New Roman" pitchFamily="18" charset="0"/>
              </a:rPr>
              <a:t>的工作过程如下图所示</a:t>
            </a:r>
          </a:p>
        </p:txBody>
      </p:sp>
      <p:sp>
        <p:nvSpPr>
          <p:cNvPr id="793603" name="Rectangle 3"/>
          <p:cNvSpPr>
            <a:spLocks noChangeArrowheads="1"/>
          </p:cNvSpPr>
          <p:nvPr/>
        </p:nvSpPr>
        <p:spPr bwMode="auto">
          <a:xfrm>
            <a:off x="3635375" y="1628775"/>
            <a:ext cx="1584325" cy="1079500"/>
          </a:xfrm>
          <a:prstGeom prst="rect">
            <a:avLst/>
          </a:prstGeom>
          <a:solidFill>
            <a:srgbClr val="0066FF"/>
          </a:solidFill>
          <a:ln w="9525" algn="ctr">
            <a:noFill/>
            <a:miter lim="800000"/>
            <a:headEnd/>
            <a:tailEnd/>
          </a:ln>
          <a:effectLst>
            <a:prstShdw prst="shdw18" dist="17961" dir="13500000">
              <a:srgbClr val="0066FF">
                <a:gamma/>
                <a:shade val="60000"/>
                <a:invGamma/>
              </a:srgbClr>
            </a:prstShdw>
          </a:effectLst>
        </p:spPr>
        <p:txBody>
          <a:bodyPr wrap="none" anchor="ctr"/>
          <a:lstStyle/>
          <a:p>
            <a:pPr eaLnBrk="1" hangingPunct="1">
              <a:spcAft>
                <a:spcPct val="0"/>
              </a:spcAft>
              <a:defRPr/>
            </a:pP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Yacc</a:t>
            </a:r>
          </a:p>
          <a:p>
            <a:pPr eaLnBrk="1" hangingPunct="1">
              <a:spcAft>
                <a:spcPct val="0"/>
              </a:spcAft>
              <a:defRPr/>
            </a:pP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编译器</a:t>
            </a:r>
          </a:p>
        </p:txBody>
      </p:sp>
      <p:sp>
        <p:nvSpPr>
          <p:cNvPr id="793604" name="Rectangle 4"/>
          <p:cNvSpPr>
            <a:spLocks noChangeArrowheads="1"/>
          </p:cNvSpPr>
          <p:nvPr/>
        </p:nvSpPr>
        <p:spPr bwMode="auto">
          <a:xfrm>
            <a:off x="3635375" y="3070225"/>
            <a:ext cx="1584325" cy="1079500"/>
          </a:xfrm>
          <a:prstGeom prst="rect">
            <a:avLst/>
          </a:prstGeom>
          <a:solidFill>
            <a:srgbClr val="0066FF"/>
          </a:solidFill>
          <a:ln w="9525" algn="ctr">
            <a:noFill/>
            <a:miter lim="800000"/>
            <a:headEnd/>
            <a:tailEnd/>
          </a:ln>
          <a:effectLst>
            <a:prstShdw prst="shdw18" dist="17961" dir="13500000">
              <a:srgbClr val="0066FF">
                <a:gamma/>
                <a:shade val="60000"/>
                <a:invGamma/>
              </a:srgbClr>
            </a:prstShdw>
          </a:effectLst>
        </p:spPr>
        <p:txBody>
          <a:bodyPr wrap="none" anchor="ctr"/>
          <a:lstStyle/>
          <a:p>
            <a:pPr eaLnBrk="1" hangingPunct="1">
              <a:spcAft>
                <a:spcPct val="0"/>
              </a:spcAft>
              <a:defRPr/>
            </a:pPr>
            <a:r>
              <a:rPr lang="en-US" altLang="zh-CN">
                <a:solidFill>
                  <a:schemeClr val="tx1"/>
                </a:solidFill>
                <a:effectLst>
                  <a:outerShdw blurRad="38100" dist="38100" dir="2700000" algn="tl">
                    <a:srgbClr val="000000"/>
                  </a:outerShdw>
                </a:effectLst>
                <a:latin typeface="Times New Roman" pitchFamily="18" charset="0"/>
                <a:ea typeface="宋体" pitchFamily="2" charset="-122"/>
              </a:rPr>
              <a:t>C</a:t>
            </a:r>
          </a:p>
          <a:p>
            <a:pPr eaLnBrk="1" hangingPunct="1">
              <a:spcAft>
                <a:spcPct val="0"/>
              </a:spcAft>
              <a:defRPr/>
            </a:pPr>
            <a:r>
              <a:rPr lang="zh-CN" altLang="en-US">
                <a:solidFill>
                  <a:schemeClr val="tx1"/>
                </a:solidFill>
                <a:effectLst>
                  <a:outerShdw blurRad="38100" dist="38100" dir="2700000" algn="tl">
                    <a:srgbClr val="000000"/>
                  </a:outerShdw>
                </a:effectLst>
                <a:latin typeface="Times New Roman" pitchFamily="18" charset="0"/>
                <a:ea typeface="宋体" pitchFamily="2" charset="-122"/>
              </a:rPr>
              <a:t>编辑器</a:t>
            </a:r>
          </a:p>
        </p:txBody>
      </p:sp>
      <p:sp>
        <p:nvSpPr>
          <p:cNvPr id="793605" name="Rectangle 5"/>
          <p:cNvSpPr>
            <a:spLocks noChangeArrowheads="1"/>
          </p:cNvSpPr>
          <p:nvPr/>
        </p:nvSpPr>
        <p:spPr bwMode="auto">
          <a:xfrm>
            <a:off x="3635375" y="4510088"/>
            <a:ext cx="1584325" cy="1079500"/>
          </a:xfrm>
          <a:prstGeom prst="rect">
            <a:avLst/>
          </a:prstGeom>
          <a:solidFill>
            <a:srgbClr val="0066FF"/>
          </a:solidFill>
          <a:ln w="9525" algn="ctr">
            <a:noFill/>
            <a:miter lim="800000"/>
            <a:headEnd/>
            <a:tailEnd/>
          </a:ln>
          <a:effectLst>
            <a:prstShdw prst="shdw18" dist="17961" dir="13500000">
              <a:srgbClr val="0066FF">
                <a:gamma/>
                <a:shade val="60000"/>
                <a:invGamma/>
              </a:srgbClr>
            </a:prstShdw>
          </a:effectLst>
        </p:spPr>
        <p:txBody>
          <a:bodyPr wrap="none" anchor="ctr"/>
          <a:lstStyle/>
          <a:p>
            <a:pPr eaLnBrk="1" hangingPunct="1">
              <a:spcAft>
                <a:spcPct val="0"/>
              </a:spcAft>
              <a:defRPr/>
            </a:pP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a.out</a:t>
            </a:r>
          </a:p>
        </p:txBody>
      </p:sp>
      <p:sp>
        <p:nvSpPr>
          <p:cNvPr id="793606" name="Line 6"/>
          <p:cNvSpPr>
            <a:spLocks noChangeShapeType="1"/>
          </p:cNvSpPr>
          <p:nvPr/>
        </p:nvSpPr>
        <p:spPr bwMode="auto">
          <a:xfrm>
            <a:off x="2700338" y="2205038"/>
            <a:ext cx="9350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3607" name="Line 7"/>
          <p:cNvSpPr>
            <a:spLocks noChangeShapeType="1"/>
          </p:cNvSpPr>
          <p:nvPr/>
        </p:nvSpPr>
        <p:spPr bwMode="auto">
          <a:xfrm>
            <a:off x="5221288" y="2205038"/>
            <a:ext cx="9350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3608" name="Line 8"/>
          <p:cNvSpPr>
            <a:spLocks noChangeShapeType="1"/>
          </p:cNvSpPr>
          <p:nvPr/>
        </p:nvSpPr>
        <p:spPr bwMode="auto">
          <a:xfrm>
            <a:off x="2700338" y="3573463"/>
            <a:ext cx="9350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3609" name="Line 9"/>
          <p:cNvSpPr>
            <a:spLocks noChangeShapeType="1"/>
          </p:cNvSpPr>
          <p:nvPr/>
        </p:nvSpPr>
        <p:spPr bwMode="auto">
          <a:xfrm>
            <a:off x="5221288" y="3573463"/>
            <a:ext cx="9350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3610" name="Line 10"/>
          <p:cNvSpPr>
            <a:spLocks noChangeShapeType="1"/>
          </p:cNvSpPr>
          <p:nvPr/>
        </p:nvSpPr>
        <p:spPr bwMode="auto">
          <a:xfrm>
            <a:off x="2700338" y="5084763"/>
            <a:ext cx="9350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3611" name="Line 11"/>
          <p:cNvSpPr>
            <a:spLocks noChangeShapeType="1"/>
          </p:cNvSpPr>
          <p:nvPr/>
        </p:nvSpPr>
        <p:spPr bwMode="auto">
          <a:xfrm>
            <a:off x="5221288" y="5084763"/>
            <a:ext cx="935037"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3612" name="Text Box 12"/>
          <p:cNvSpPr txBox="1">
            <a:spLocks noChangeArrowheads="1"/>
          </p:cNvSpPr>
          <p:nvPr/>
        </p:nvSpPr>
        <p:spPr bwMode="auto">
          <a:xfrm>
            <a:off x="1547813" y="1628775"/>
            <a:ext cx="1368425" cy="106997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Yacc</a:t>
            </a:r>
          </a:p>
          <a:p>
            <a:pPr eaLnBrk="1" hangingPunct="1">
              <a:spcBef>
                <a:spcPct val="50000"/>
              </a:spcBef>
              <a:spcAft>
                <a:spcPct val="0"/>
              </a:spcAft>
              <a:defRPr/>
            </a:pPr>
            <a:r>
              <a:rPr lang="zh-CN" altLang="en-US" sz="1600">
                <a:solidFill>
                  <a:schemeClr val="tx1"/>
                </a:solidFill>
                <a:effectLst>
                  <a:outerShdw blurRad="38100" dist="38100" dir="2700000" algn="tl">
                    <a:srgbClr val="000000"/>
                  </a:outerShdw>
                </a:effectLst>
                <a:latin typeface="Times New Roman" pitchFamily="18" charset="0"/>
                <a:ea typeface="宋体" pitchFamily="2" charset="-122"/>
                <a:cs typeface="+mn-cs"/>
              </a:rPr>
              <a:t>说明</a:t>
            </a:r>
          </a:p>
          <a:p>
            <a:pPr eaLnBrk="1" hangingPunct="1">
              <a:spcBef>
                <a:spcPct val="50000"/>
              </a:spcBef>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Translate.y</a:t>
            </a:r>
          </a:p>
        </p:txBody>
      </p:sp>
      <p:sp>
        <p:nvSpPr>
          <p:cNvPr id="793613" name="Text Box 13"/>
          <p:cNvSpPr txBox="1">
            <a:spLocks noChangeArrowheads="1"/>
          </p:cNvSpPr>
          <p:nvPr/>
        </p:nvSpPr>
        <p:spPr bwMode="auto">
          <a:xfrm>
            <a:off x="6011863" y="1982788"/>
            <a:ext cx="1368425" cy="3667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y.tab.c</a:t>
            </a:r>
          </a:p>
        </p:txBody>
      </p:sp>
      <p:sp>
        <p:nvSpPr>
          <p:cNvPr id="793614" name="Text Box 14"/>
          <p:cNvSpPr txBox="1">
            <a:spLocks noChangeArrowheads="1"/>
          </p:cNvSpPr>
          <p:nvPr/>
        </p:nvSpPr>
        <p:spPr bwMode="auto">
          <a:xfrm>
            <a:off x="1547813" y="3379788"/>
            <a:ext cx="1368425" cy="3667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y.tab.c</a:t>
            </a:r>
          </a:p>
        </p:txBody>
      </p:sp>
      <p:sp>
        <p:nvSpPr>
          <p:cNvPr id="793615" name="Text Box 15"/>
          <p:cNvSpPr txBox="1">
            <a:spLocks noChangeArrowheads="1"/>
          </p:cNvSpPr>
          <p:nvPr/>
        </p:nvSpPr>
        <p:spPr bwMode="auto">
          <a:xfrm>
            <a:off x="6011863" y="3357563"/>
            <a:ext cx="1368425" cy="3667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a.out</a:t>
            </a:r>
          </a:p>
        </p:txBody>
      </p:sp>
      <p:sp>
        <p:nvSpPr>
          <p:cNvPr id="793616" name="Text Box 16"/>
          <p:cNvSpPr txBox="1">
            <a:spLocks noChangeArrowheads="1"/>
          </p:cNvSpPr>
          <p:nvPr/>
        </p:nvSpPr>
        <p:spPr bwMode="auto">
          <a:xfrm>
            <a:off x="1619250" y="4868863"/>
            <a:ext cx="1368425" cy="3667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输入</a:t>
            </a:r>
          </a:p>
        </p:txBody>
      </p:sp>
      <p:sp>
        <p:nvSpPr>
          <p:cNvPr id="793617" name="Text Box 17"/>
          <p:cNvSpPr txBox="1">
            <a:spLocks noChangeArrowheads="1"/>
          </p:cNvSpPr>
          <p:nvPr/>
        </p:nvSpPr>
        <p:spPr bwMode="auto">
          <a:xfrm>
            <a:off x="5867400" y="4862513"/>
            <a:ext cx="1368425" cy="3667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eaLnBrk="1" hangingPunct="1">
              <a:spcBef>
                <a:spcPct val="50000"/>
              </a:spcBef>
              <a:spcAft>
                <a:spcPct val="0"/>
              </a:spcAft>
              <a:defRPr/>
            </a:pP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输出</a:t>
            </a:r>
          </a:p>
        </p:txBody>
      </p:sp>
      <p:grpSp>
        <p:nvGrpSpPr>
          <p:cNvPr id="2" name="Group 18"/>
          <p:cNvGrpSpPr>
            <a:grpSpLocks/>
          </p:cNvGrpSpPr>
          <p:nvPr/>
        </p:nvGrpSpPr>
        <p:grpSpPr bwMode="auto">
          <a:xfrm>
            <a:off x="8229600" y="152400"/>
            <a:ext cx="717550" cy="881063"/>
            <a:chOff x="2272" y="2026"/>
            <a:chExt cx="740" cy="987"/>
          </a:xfrm>
        </p:grpSpPr>
        <p:pic>
          <p:nvPicPr>
            <p:cNvPr id="142356" name="Picture 1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57" name="Picture 2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14D5F5B-EDED-4ECC-B7D5-EE2535A48FBB}" type="slidenum">
              <a:rPr lang="en-US" altLang="zh-CN"/>
              <a:pPr>
                <a:defRPr/>
              </a:pPr>
              <a:t>144</a:t>
            </a:fld>
            <a:endParaRPr lang="en-US" altLang="zh-CN"/>
          </a:p>
        </p:txBody>
      </p:sp>
      <p:sp>
        <p:nvSpPr>
          <p:cNvPr id="143363" name="Rectangle 2"/>
          <p:cNvSpPr>
            <a:spLocks noGrp="1" noChangeArrowheads="1"/>
          </p:cNvSpPr>
          <p:nvPr>
            <p:ph type="title"/>
          </p:nvPr>
        </p:nvSpPr>
        <p:spPr>
          <a:xfrm>
            <a:off x="1182688" y="225425"/>
            <a:ext cx="6305550" cy="457200"/>
          </a:xfrm>
        </p:spPr>
        <p:txBody>
          <a:bodyPr/>
          <a:lstStyle/>
          <a:p>
            <a:pPr algn="ctr" eaLnBrk="1" hangingPunct="1"/>
            <a:r>
              <a:rPr lang="en-US" altLang="zh-CN" smtClean="0">
                <a:solidFill>
                  <a:srgbClr val="FFFF00"/>
                </a:solidFill>
                <a:latin typeface="宋体" pitchFamily="2" charset="-122"/>
              </a:rPr>
              <a:t>   </a:t>
            </a:r>
            <a:r>
              <a:rPr lang="zh-CN" altLang="en-US" sz="4000" b="0" smtClean="0">
                <a:solidFill>
                  <a:schemeClr val="tx1"/>
                </a:solidFill>
                <a:latin typeface="宋体" pitchFamily="2" charset="-122"/>
              </a:rPr>
              <a:t>第四章 语法分析</a:t>
            </a:r>
          </a:p>
        </p:txBody>
      </p:sp>
      <p:sp>
        <p:nvSpPr>
          <p:cNvPr id="143364" name="Rectangle 3"/>
          <p:cNvSpPr>
            <a:spLocks noGrp="1" noChangeArrowheads="1"/>
          </p:cNvSpPr>
          <p:nvPr>
            <p:ph type="body" idx="1"/>
          </p:nvPr>
        </p:nvSpPr>
        <p:spPr>
          <a:xfrm>
            <a:off x="1752600" y="1905000"/>
            <a:ext cx="6705600" cy="4254500"/>
          </a:xfrm>
        </p:spPr>
        <p:txBody>
          <a:bodyPr/>
          <a:lstStyle/>
          <a:p>
            <a:pPr eaLnBrk="1" hangingPunct="1">
              <a:lnSpc>
                <a:spcPct val="90000"/>
              </a:lnSpc>
              <a:buFont typeface="Wingdings" pitchFamily="2" charset="2"/>
              <a:buNone/>
            </a:pPr>
            <a:endParaRPr lang="en-US" altLang="zh-CN" sz="2000" smtClean="0">
              <a:latin typeface="宋体" pitchFamily="2" charset="-122"/>
            </a:endParaRPr>
          </a:p>
          <a:p>
            <a:pPr eaLnBrk="1" hangingPunct="1">
              <a:lnSpc>
                <a:spcPct val="90000"/>
              </a:lnSpc>
              <a:buFont typeface="Wingdings" pitchFamily="2" charset="2"/>
              <a:buNone/>
            </a:pPr>
            <a:r>
              <a:rPr lang="en-US" altLang="zh-CN" sz="2400" b="1" smtClean="0">
                <a:latin typeface="宋体" pitchFamily="2" charset="-122"/>
              </a:rPr>
              <a:t>   </a:t>
            </a:r>
          </a:p>
          <a:p>
            <a:pPr eaLnBrk="1" hangingPunct="1">
              <a:lnSpc>
                <a:spcPct val="90000"/>
              </a:lnSpc>
              <a:buFont typeface="Wingdings" pitchFamily="2" charset="2"/>
              <a:buNone/>
            </a:pPr>
            <a:r>
              <a:rPr lang="en-US" altLang="zh-CN" sz="2400" b="1" smtClean="0">
                <a:solidFill>
                  <a:schemeClr val="hlink"/>
                </a:solidFill>
                <a:latin typeface="Times New Roman" pitchFamily="18" charset="0"/>
              </a:rPr>
              <a:t>         </a:t>
            </a:r>
            <a:r>
              <a:rPr lang="zh-CN" altLang="en-US" sz="2400" b="1" smtClean="0">
                <a:solidFill>
                  <a:srgbClr val="FFFF00"/>
                </a:solidFill>
                <a:latin typeface="Times New Roman" pitchFamily="18" charset="0"/>
              </a:rPr>
              <a:t>一、分析器的生成器</a:t>
            </a:r>
            <a:r>
              <a:rPr lang="en-US" altLang="zh-CN" sz="2400" b="1" smtClean="0">
                <a:solidFill>
                  <a:srgbClr val="FFFF00"/>
                </a:solidFill>
                <a:latin typeface="Times New Roman" pitchFamily="18" charset="0"/>
              </a:rPr>
              <a:t>YACC</a:t>
            </a:r>
          </a:p>
          <a:p>
            <a:pPr eaLnBrk="1" hangingPunct="1">
              <a:lnSpc>
                <a:spcPct val="90000"/>
              </a:lnSpc>
              <a:buFont typeface="Wingdings" pitchFamily="2" charset="2"/>
              <a:buNone/>
            </a:pPr>
            <a:r>
              <a:rPr lang="en-US" altLang="zh-CN" sz="2000" b="1" smtClean="0">
                <a:solidFill>
                  <a:schemeClr val="hlink"/>
                </a:solidFill>
                <a:latin typeface="Times New Roman" pitchFamily="18" charset="0"/>
              </a:rPr>
              <a:t>                 </a:t>
            </a:r>
            <a:r>
              <a:rPr lang="en-US" altLang="zh-CN" sz="2000" smtClean="0">
                <a:latin typeface="Times New Roman" pitchFamily="18" charset="0"/>
              </a:rPr>
              <a:t>1. YACC</a:t>
            </a:r>
            <a:r>
              <a:rPr lang="zh-CN" altLang="en-US" sz="2000" smtClean="0">
                <a:latin typeface="Times New Roman" pitchFamily="18" charset="0"/>
              </a:rPr>
              <a:t>的定义</a:t>
            </a:r>
          </a:p>
          <a:p>
            <a:pPr eaLnBrk="1" hangingPunct="1">
              <a:lnSpc>
                <a:spcPct val="90000"/>
              </a:lnSpc>
              <a:buFont typeface="Wingdings" pitchFamily="2" charset="2"/>
              <a:buNone/>
            </a:pPr>
            <a:r>
              <a:rPr lang="zh-CN" altLang="en-US" sz="2000" b="1" smtClean="0">
                <a:latin typeface="Times New Roman" pitchFamily="18" charset="0"/>
              </a:rPr>
              <a:t>                 </a:t>
            </a:r>
            <a:r>
              <a:rPr lang="en-US" altLang="zh-CN" sz="2000" smtClean="0">
                <a:latin typeface="Times New Roman" pitchFamily="18" charset="0"/>
              </a:rPr>
              <a:t>2. YACC</a:t>
            </a:r>
            <a:r>
              <a:rPr lang="zh-CN" altLang="en-US" sz="2000" smtClean="0">
                <a:latin typeface="Times New Roman" pitchFamily="18" charset="0"/>
              </a:rPr>
              <a:t>的工作过程</a:t>
            </a:r>
          </a:p>
          <a:p>
            <a:pPr eaLnBrk="1" hangingPunct="1">
              <a:lnSpc>
                <a:spcPct val="90000"/>
              </a:lnSpc>
              <a:buFont typeface="Wingdings" pitchFamily="2" charset="2"/>
              <a:buNone/>
            </a:pPr>
            <a:r>
              <a:rPr lang="zh-CN" altLang="en-US" sz="2000" smtClean="0">
                <a:latin typeface="Times New Roman" pitchFamily="18" charset="0"/>
              </a:rPr>
              <a:t>                 </a:t>
            </a:r>
            <a:r>
              <a:rPr lang="en-US" altLang="zh-CN" sz="2000" b="1" smtClean="0">
                <a:solidFill>
                  <a:schemeClr val="hlink"/>
                </a:solidFill>
                <a:latin typeface="Times New Roman" pitchFamily="18" charset="0"/>
              </a:rPr>
              <a:t>3. YACC</a:t>
            </a:r>
            <a:r>
              <a:rPr lang="zh-CN" altLang="en-US" sz="2000" b="1" smtClean="0">
                <a:solidFill>
                  <a:schemeClr val="hlink"/>
                </a:solidFill>
                <a:latin typeface="Times New Roman" pitchFamily="18" charset="0"/>
              </a:rPr>
              <a:t>的规格说明</a:t>
            </a:r>
          </a:p>
          <a:p>
            <a:pPr eaLnBrk="1" hangingPunct="1">
              <a:lnSpc>
                <a:spcPct val="90000"/>
              </a:lnSpc>
              <a:buFont typeface="Wingdings" pitchFamily="2" charset="2"/>
              <a:buNone/>
            </a:pPr>
            <a:endParaRPr lang="zh-CN" altLang="en-US" sz="2000" b="1" smtClean="0">
              <a:latin typeface="Times New Roman" pitchFamily="18" charset="0"/>
            </a:endParaRPr>
          </a:p>
          <a:p>
            <a:pPr eaLnBrk="1" hangingPunct="1">
              <a:lnSpc>
                <a:spcPct val="90000"/>
              </a:lnSpc>
              <a:buFont typeface="Wingdings" pitchFamily="2" charset="2"/>
              <a:buNone/>
            </a:pPr>
            <a:r>
              <a:rPr lang="zh-CN" altLang="en-US" sz="2400" b="1" smtClean="0">
                <a:latin typeface="Times New Roman" pitchFamily="18" charset="0"/>
              </a:rPr>
              <a:t>         二、用</a:t>
            </a:r>
            <a:r>
              <a:rPr lang="en-US" altLang="zh-CN" sz="2400" b="1" smtClean="0">
                <a:latin typeface="Times New Roman" pitchFamily="18" charset="0"/>
              </a:rPr>
              <a:t>YACC</a:t>
            </a:r>
            <a:r>
              <a:rPr lang="zh-CN" altLang="en-US" sz="2400" b="1" smtClean="0">
                <a:latin typeface="Times New Roman" pitchFamily="18" charset="0"/>
              </a:rPr>
              <a:t>处理二义性文法</a:t>
            </a:r>
          </a:p>
        </p:txBody>
      </p:sp>
      <p:grpSp>
        <p:nvGrpSpPr>
          <p:cNvPr id="2" name="Group 4"/>
          <p:cNvGrpSpPr>
            <a:grpSpLocks/>
          </p:cNvGrpSpPr>
          <p:nvPr/>
        </p:nvGrpSpPr>
        <p:grpSpPr bwMode="auto">
          <a:xfrm>
            <a:off x="8229600" y="152400"/>
            <a:ext cx="717550" cy="881063"/>
            <a:chOff x="2272" y="2026"/>
            <a:chExt cx="740" cy="987"/>
          </a:xfrm>
        </p:grpSpPr>
        <p:pic>
          <p:nvPicPr>
            <p:cNvPr id="143368" name="Picture 5"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9" name="Picture 6"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7399" name="AutoShape 7"/>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7400" name="AutoShape 8"/>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§4.4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语法分析程序的自动生成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50EC3E7A-BB3C-4A8A-9DFC-819D94853B33}" type="slidenum">
              <a:rPr lang="en-US" altLang="zh-CN"/>
              <a:pPr>
                <a:defRPr/>
              </a:pPr>
              <a:t>145</a:t>
            </a:fld>
            <a:endParaRPr lang="en-US" altLang="zh-CN"/>
          </a:p>
        </p:txBody>
      </p:sp>
      <p:sp>
        <p:nvSpPr>
          <p:cNvPr id="144387" name="Rectangle 2"/>
          <p:cNvSpPr>
            <a:spLocks noGrp="1" noChangeArrowheads="1"/>
          </p:cNvSpPr>
          <p:nvPr>
            <p:ph type="body" idx="1"/>
          </p:nvPr>
        </p:nvSpPr>
        <p:spPr>
          <a:xfrm>
            <a:off x="381000" y="228600"/>
            <a:ext cx="8305800" cy="3487738"/>
          </a:xfrm>
        </p:spPr>
        <p:txBody>
          <a:bodyPr/>
          <a:lstStyle/>
          <a:p>
            <a:pPr eaLnBrk="1" hangingPunct="1">
              <a:buFont typeface="Wingdings" pitchFamily="2" charset="2"/>
              <a:buNone/>
            </a:pPr>
            <a:r>
              <a:rPr lang="en-US" altLang="zh-CN" sz="4000" smtClean="0">
                <a:latin typeface="Times New Roman" pitchFamily="18" charset="0"/>
                <a:ea typeface="黑体" pitchFamily="2" charset="-122"/>
              </a:rPr>
              <a:t>    §4.4  </a:t>
            </a:r>
            <a:r>
              <a:rPr lang="zh-CN" altLang="en-US" sz="4000" smtClean="0">
                <a:latin typeface="Times New Roman" pitchFamily="18" charset="0"/>
                <a:ea typeface="黑体" pitchFamily="2" charset="-122"/>
              </a:rPr>
              <a:t>语法分析程序的自动生成</a:t>
            </a:r>
          </a:p>
          <a:p>
            <a:pPr eaLnBrk="1" hangingPunct="1">
              <a:buFont typeface="Wingdings" pitchFamily="2" charset="2"/>
              <a:buNone/>
            </a:pPr>
            <a:r>
              <a:rPr lang="zh-CN" altLang="en-US" sz="2400" b="1" smtClean="0">
                <a:latin typeface="宋体" pitchFamily="2" charset="-122"/>
              </a:rPr>
              <a:t>   </a:t>
            </a:r>
            <a:endParaRPr lang="zh-CN" altLang="en-US" b="1" smtClean="0">
              <a:solidFill>
                <a:srgbClr val="FFFF00"/>
              </a:solidFill>
              <a:latin typeface="宋体" pitchFamily="2" charset="-122"/>
            </a:endParaRPr>
          </a:p>
          <a:p>
            <a:pPr eaLnBrk="1" hangingPunct="1">
              <a:buFont typeface="Wingdings" pitchFamily="2" charset="2"/>
              <a:buNone/>
            </a:pPr>
            <a:r>
              <a:rPr lang="zh-CN" altLang="en-US" sz="2400" b="1" smtClean="0">
                <a:solidFill>
                  <a:srgbClr val="33CC33"/>
                </a:solidFill>
                <a:latin typeface="宋体" pitchFamily="2" charset="-122"/>
              </a:rPr>
              <a:t>    </a:t>
            </a:r>
            <a:endParaRPr lang="zh-CN" altLang="en-US" sz="2000" b="1" smtClean="0">
              <a:latin typeface="宋体" pitchFamily="2" charset="-122"/>
            </a:endParaRPr>
          </a:p>
        </p:txBody>
      </p:sp>
      <p:sp>
        <p:nvSpPr>
          <p:cNvPr id="795651" name="Rectangle 3"/>
          <p:cNvSpPr>
            <a:spLocks noChangeArrowheads="1"/>
          </p:cNvSpPr>
          <p:nvPr/>
        </p:nvSpPr>
        <p:spPr bwMode="auto">
          <a:xfrm>
            <a:off x="3276600" y="3573463"/>
            <a:ext cx="1943100" cy="2879725"/>
          </a:xfrm>
          <a:prstGeom prst="rect">
            <a:avLst/>
          </a:prstGeom>
          <a:solidFill>
            <a:srgbClr val="0066FF"/>
          </a:solidFill>
          <a:ln w="9525" algn="ctr">
            <a:solidFill>
              <a:srgbClr val="FF9900"/>
            </a:solidFill>
            <a:miter lim="800000"/>
            <a:headEnd/>
            <a:tailEnd/>
          </a:ln>
          <a:effectLst>
            <a:prstShdw prst="shdw18" dist="17961" dir="13500000">
              <a:srgbClr val="FF9900">
                <a:gamma/>
                <a:shade val="60000"/>
                <a:invGamma/>
              </a:srgbClr>
            </a:prstShdw>
          </a:effectLst>
        </p:spPr>
        <p:txBody>
          <a:bodyPr wrap="none" anchor="ctr"/>
          <a:lstStyle/>
          <a:p>
            <a:pPr algn="l" eaLnBrk="1" hangingPunct="1">
              <a:lnSpc>
                <a:spcPct val="120000"/>
              </a:lnSpc>
              <a:spcAft>
                <a:spcPct val="0"/>
              </a:spcAft>
              <a:defRPr/>
            </a:pPr>
            <a:r>
              <a:rPr lang="zh-CN" altLang="en-US" sz="2800">
                <a:solidFill>
                  <a:schemeClr val="tx1"/>
                </a:solidFill>
                <a:effectLst>
                  <a:outerShdw blurRad="38100" dist="38100" dir="2700000" algn="tl">
                    <a:srgbClr val="000000"/>
                  </a:outerShdw>
                </a:effectLst>
                <a:latin typeface="Times New Roman" pitchFamily="18" charset="0"/>
                <a:ea typeface="宋体" pitchFamily="2" charset="-122"/>
                <a:cs typeface="+mn-cs"/>
              </a:rPr>
              <a:t>说明部分</a:t>
            </a:r>
          </a:p>
          <a:p>
            <a:pPr algn="l" eaLnBrk="1" hangingPunct="1">
              <a:lnSpc>
                <a:spcPct val="120000"/>
              </a:lnSpc>
              <a:spcAft>
                <a:spcPct val="0"/>
              </a:spcAft>
              <a:defRPr/>
            </a:pPr>
            <a:r>
              <a:rPr lang="zh-CN" altLang="en-US" sz="2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120000"/>
              </a:lnSpc>
              <a:spcAft>
                <a:spcPct val="0"/>
              </a:spcAft>
              <a:defRPr/>
            </a:pPr>
            <a:r>
              <a:rPr lang="zh-CN" altLang="en-US" sz="2800">
                <a:solidFill>
                  <a:schemeClr val="tx1"/>
                </a:solidFill>
                <a:effectLst>
                  <a:outerShdw blurRad="38100" dist="38100" dir="2700000" algn="tl">
                    <a:srgbClr val="000000"/>
                  </a:outerShdw>
                </a:effectLst>
                <a:latin typeface="Times New Roman" pitchFamily="18" charset="0"/>
                <a:ea typeface="宋体" pitchFamily="2" charset="-122"/>
                <a:cs typeface="+mn-cs"/>
              </a:rPr>
              <a:t>翻译规则</a:t>
            </a:r>
          </a:p>
          <a:p>
            <a:pPr algn="l" eaLnBrk="1" hangingPunct="1">
              <a:lnSpc>
                <a:spcPct val="120000"/>
              </a:lnSpc>
              <a:spcAft>
                <a:spcPct val="0"/>
              </a:spcAft>
              <a:defRPr/>
            </a:pPr>
            <a:r>
              <a:rPr lang="zh-CN" altLang="en-US" sz="2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120000"/>
              </a:lnSpc>
              <a:spcAft>
                <a:spcPct val="0"/>
              </a:spcAft>
              <a:defRPr/>
            </a:pPr>
            <a:r>
              <a:rPr lang="zh-CN" altLang="en-US" sz="2800">
                <a:solidFill>
                  <a:schemeClr val="tx1"/>
                </a:solidFill>
                <a:effectLst>
                  <a:outerShdw blurRad="38100" dist="38100" dir="2700000" algn="tl">
                    <a:srgbClr val="000000"/>
                  </a:outerShdw>
                </a:effectLst>
                <a:latin typeface="Times New Roman" pitchFamily="18" charset="0"/>
                <a:ea typeface="宋体" pitchFamily="2" charset="-122"/>
                <a:cs typeface="+mn-cs"/>
              </a:rPr>
              <a:t>辅助过程</a:t>
            </a:r>
          </a:p>
        </p:txBody>
      </p:sp>
      <p:grpSp>
        <p:nvGrpSpPr>
          <p:cNvPr id="2" name="Group 4"/>
          <p:cNvGrpSpPr>
            <a:grpSpLocks/>
          </p:cNvGrpSpPr>
          <p:nvPr/>
        </p:nvGrpSpPr>
        <p:grpSpPr bwMode="auto">
          <a:xfrm>
            <a:off x="8229600" y="152400"/>
            <a:ext cx="717550" cy="881063"/>
            <a:chOff x="2272" y="2026"/>
            <a:chExt cx="740" cy="987"/>
          </a:xfrm>
        </p:grpSpPr>
        <p:pic>
          <p:nvPicPr>
            <p:cNvPr id="144393" name="Picture 5"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94" name="Picture 6"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5655" name="AutoShape 7"/>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5656" name="AutoShape 8"/>
          <p:cNvSpPr>
            <a:spLocks noChangeArrowheads="1"/>
          </p:cNvSpPr>
          <p:nvPr/>
        </p:nvSpPr>
        <p:spPr bwMode="gray">
          <a:xfrm>
            <a:off x="8382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3.YACC</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的规格说明</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sp>
        <p:nvSpPr>
          <p:cNvPr id="144392" name="Rectangle 9"/>
          <p:cNvSpPr>
            <a:spLocks noChangeArrowheads="1"/>
          </p:cNvSpPr>
          <p:nvPr/>
        </p:nvSpPr>
        <p:spPr bwMode="auto">
          <a:xfrm>
            <a:off x="0" y="1828800"/>
            <a:ext cx="86868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tIns="0" bIns="0">
            <a:spAutoFit/>
          </a:bodyPr>
          <a:lstStyle/>
          <a:p>
            <a:pPr marL="233363" indent="-233363"/>
            <a:endParaRPr lang="en-US" altLang="zh-CN" sz="2000" b="0">
              <a:solidFill>
                <a:schemeClr val="tx1"/>
              </a:solidFill>
              <a:latin typeface="宋体" pitchFamily="2" charset="-122"/>
              <a:ea typeface="宋体" pitchFamily="2" charset="-122"/>
            </a:endParaRPr>
          </a:p>
          <a:p>
            <a:pPr marL="233363" indent="-233363"/>
            <a:r>
              <a:rPr lang="en-US" altLang="zh-CN" sz="2000" b="0">
                <a:solidFill>
                  <a:schemeClr val="tx1"/>
                </a:solidFill>
                <a:latin typeface="宋体" pitchFamily="2" charset="-122"/>
                <a:ea typeface="宋体" pitchFamily="2" charset="-122"/>
              </a:rPr>
              <a:t>     </a:t>
            </a:r>
            <a:r>
              <a:rPr lang="zh-CN" altLang="en-US" sz="2000">
                <a:solidFill>
                  <a:schemeClr val="tx1"/>
                </a:solidFill>
                <a:latin typeface="Times New Roman" pitchFamily="18" charset="0"/>
                <a:ea typeface="宋体" pitchFamily="2" charset="-122"/>
              </a:rPr>
              <a:t>ＹＡＣＣ的语言程序也称ＹＡＣＣ规格说明，和第三章</a:t>
            </a:r>
          </a:p>
          <a:p>
            <a:pPr marL="233363" indent="-233363"/>
            <a:r>
              <a:rPr lang="zh-CN" altLang="en-US" sz="2000">
                <a:solidFill>
                  <a:schemeClr val="tx1"/>
                </a:solidFill>
                <a:latin typeface="Times New Roman" pitchFamily="18" charset="0"/>
                <a:ea typeface="宋体" pitchFamily="2" charset="-122"/>
              </a:rPr>
              <a:t>    介绍的ＬＥＸ规格说明类似。它是由说明部分、翻译规则和辅助过程三部分组成，各部分之间用双百分号分隔，如下图</a:t>
            </a:r>
            <a:r>
              <a:rPr lang="zh-CN" altLang="en-US">
                <a:solidFill>
                  <a:schemeClr val="tx1"/>
                </a:solidFill>
                <a:latin typeface="Times New Roman" pitchFamily="18" charset="0"/>
                <a:ea typeface="宋体" pitchFamily="2" charset="-122"/>
              </a:rPr>
              <a:t>所示。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42516506-343D-4B74-89BF-691531633BA2}" type="slidenum">
              <a:rPr lang="en-US" altLang="zh-CN"/>
              <a:pPr>
                <a:defRPr/>
              </a:pPr>
              <a:t>146</a:t>
            </a:fld>
            <a:endParaRPr lang="en-US" altLang="zh-CN"/>
          </a:p>
        </p:txBody>
      </p:sp>
      <p:sp>
        <p:nvSpPr>
          <p:cNvPr id="145411" name="Rectangle 2"/>
          <p:cNvSpPr>
            <a:spLocks noGrp="1" noChangeArrowheads="1"/>
          </p:cNvSpPr>
          <p:nvPr>
            <p:ph type="body" idx="1"/>
          </p:nvPr>
        </p:nvSpPr>
        <p:spPr>
          <a:xfrm>
            <a:off x="381000" y="228600"/>
            <a:ext cx="8305800" cy="2438400"/>
          </a:xfrm>
        </p:spPr>
        <p:txBody>
          <a:bodyPr/>
          <a:lstStyle/>
          <a:p>
            <a:pPr algn="just" eaLnBrk="1" hangingPunct="1">
              <a:buFont typeface="Wingdings" pitchFamily="2" charset="2"/>
              <a:buNone/>
            </a:pPr>
            <a:r>
              <a:rPr lang="zh-CN" altLang="en-US" sz="1600" b="1" smtClean="0">
                <a:latin typeface="宋体" pitchFamily="2" charset="-122"/>
              </a:rPr>
              <a:t>为了说明怎样准备ＹＡＣＣ的源程序，我们构造一个简单台式计算器，它读一个算术表达式，计算它，并打印它的值。设算术表达式文法如下</a:t>
            </a:r>
            <a:r>
              <a:rPr lang="en-US" altLang="zh-CN" sz="1600" b="1" smtClean="0">
                <a:latin typeface="宋体" pitchFamily="2" charset="-122"/>
              </a:rPr>
              <a:t>:</a:t>
            </a:r>
          </a:p>
          <a:p>
            <a:pPr algn="just" eaLnBrk="1" hangingPunct="1">
              <a:buFont typeface="Wingdings" pitchFamily="2" charset="2"/>
              <a:buNone/>
            </a:pPr>
            <a:r>
              <a:rPr lang="en-US" altLang="zh-CN" sz="1600" b="1" smtClean="0">
                <a:latin typeface="宋体" pitchFamily="2" charset="-122"/>
                <a:cs typeface="Courier New" pitchFamily="49" charset="0"/>
              </a:rPr>
              <a:t>  </a:t>
            </a:r>
            <a:r>
              <a:rPr lang="zh-CN" altLang="en-US" sz="1600" b="1" smtClean="0">
                <a:latin typeface="宋体" pitchFamily="2" charset="-122"/>
                <a:cs typeface="Courier New" pitchFamily="49" charset="0"/>
              </a:rPr>
              <a:t>Ｅ∷＝Ｅ＋Ｔ｜Ｔ</a:t>
            </a:r>
          </a:p>
          <a:p>
            <a:pPr algn="just" eaLnBrk="1" hangingPunct="1">
              <a:buFont typeface="Wingdings" pitchFamily="2" charset="2"/>
              <a:buNone/>
            </a:pPr>
            <a:r>
              <a:rPr lang="zh-CN" altLang="en-US" sz="1600" b="1" smtClean="0">
                <a:latin typeface="宋体" pitchFamily="2" charset="-122"/>
                <a:cs typeface="Courier New" pitchFamily="49" charset="0"/>
              </a:rPr>
              <a:t>  Ｔ∷＝Ｔ*Ｆ｜Ｆ</a:t>
            </a:r>
          </a:p>
          <a:p>
            <a:pPr algn="just" eaLnBrk="1" hangingPunct="1">
              <a:buFont typeface="Wingdings" pitchFamily="2" charset="2"/>
              <a:buNone/>
            </a:pPr>
            <a:r>
              <a:rPr lang="zh-CN" altLang="en-US" sz="1600" b="1" smtClean="0">
                <a:latin typeface="宋体" pitchFamily="2" charset="-122"/>
              </a:rPr>
              <a:t>  Ｆ∷＝（Ｅ）｜</a:t>
            </a:r>
            <a:r>
              <a:rPr lang="en-US" altLang="zh-CN" sz="1600" b="1" smtClean="0">
                <a:latin typeface="宋体" pitchFamily="2" charset="-122"/>
              </a:rPr>
              <a:t>digit  </a:t>
            </a:r>
          </a:p>
          <a:p>
            <a:pPr eaLnBrk="1" hangingPunct="1">
              <a:buFont typeface="Wingdings" pitchFamily="2" charset="2"/>
              <a:buNone/>
            </a:pPr>
            <a:r>
              <a:rPr lang="zh-CN" altLang="en-US" sz="1600" b="1" smtClean="0">
                <a:latin typeface="宋体" pitchFamily="2" charset="-122"/>
              </a:rPr>
              <a:t>其中</a:t>
            </a:r>
            <a:r>
              <a:rPr lang="en-US" altLang="zh-CN" sz="1600" b="1" smtClean="0">
                <a:latin typeface="宋体" pitchFamily="2" charset="-122"/>
              </a:rPr>
              <a:t>digit</a:t>
            </a:r>
            <a:r>
              <a:rPr lang="zh-CN" altLang="en-US" sz="1600" b="1" smtClean="0">
                <a:latin typeface="宋体" pitchFamily="2" charset="-122"/>
              </a:rPr>
              <a:t>表示０～９的数字。根据这一文法写出ＹＡＣＣ的规格说明如</a:t>
            </a:r>
          </a:p>
          <a:p>
            <a:pPr eaLnBrk="1" hangingPunct="1">
              <a:buFont typeface="Wingdings" pitchFamily="2" charset="2"/>
              <a:buNone/>
            </a:pPr>
            <a:r>
              <a:rPr lang="zh-CN" altLang="en-US" sz="1600" b="1" smtClean="0">
                <a:latin typeface="宋体" pitchFamily="2" charset="-122"/>
              </a:rPr>
              <a:t>下：</a:t>
            </a:r>
          </a:p>
        </p:txBody>
      </p:sp>
      <p:sp>
        <p:nvSpPr>
          <p:cNvPr id="796675" name="Text Box 3"/>
          <p:cNvSpPr txBox="1">
            <a:spLocks noChangeArrowheads="1"/>
          </p:cNvSpPr>
          <p:nvPr/>
        </p:nvSpPr>
        <p:spPr bwMode="auto">
          <a:xfrm>
            <a:off x="228600" y="2667000"/>
            <a:ext cx="3200400" cy="3167063"/>
          </a:xfrm>
          <a:prstGeom prst="rect">
            <a:avLst/>
          </a:prstGeom>
          <a:noFill/>
          <a:ln w="9525">
            <a:noFill/>
            <a:miter lim="800000"/>
            <a:headEnd/>
            <a:tailEnd/>
          </a:ln>
          <a:effectLst/>
        </p:spPr>
        <p:txBody>
          <a:bodyPr>
            <a:spAutoFit/>
          </a:bodyPr>
          <a:lstStyle/>
          <a:p>
            <a:pPr algn="l" eaLnBrk="1" hangingPunct="1">
              <a:spcBef>
                <a:spcPct val="20000"/>
              </a:spcBef>
              <a:spcAft>
                <a:spcPct val="0"/>
              </a:spcAft>
              <a:buClr>
                <a:schemeClr val="hlink"/>
              </a:buClr>
              <a:buSzPct val="80000"/>
              <a:buFont typeface="Wingdings" pitchFamily="2" charset="2"/>
              <a:buNone/>
              <a:defRPr/>
            </a:pPr>
            <a:endParaRPr lang="en-US" altLang="zh-CN" sz="2000" b="0">
              <a:solidFill>
                <a:schemeClr val="tx1"/>
              </a:solidFill>
              <a:effectLst>
                <a:outerShdw blurRad="38100" dist="38100" dir="2700000" algn="tl">
                  <a:srgbClr val="000000"/>
                </a:outerShdw>
              </a:effectLst>
              <a:latin typeface="宋体" pitchFamily="2" charset="-122"/>
              <a:ea typeface="宋体" pitchFamily="2" charset="-122"/>
              <a:cs typeface="Courier New" pitchFamily="49" charset="0"/>
            </a:endParaRPr>
          </a:p>
          <a:p>
            <a:pPr algn="l" eaLnBrk="1" hangingPunct="1">
              <a:spcBef>
                <a:spcPct val="20000"/>
              </a:spcBef>
              <a:spcAft>
                <a:spcPct val="0"/>
              </a:spcAft>
              <a:buClr>
                <a:schemeClr val="hlink"/>
              </a:buClr>
              <a:buSzPct val="80000"/>
              <a:buFont typeface="Wingdings" pitchFamily="2" charset="2"/>
              <a:buNone/>
              <a:defRPr/>
            </a:pPr>
            <a:endParaRPr lang="en-US" altLang="zh-CN" sz="2000" b="0">
              <a:solidFill>
                <a:schemeClr val="tx1"/>
              </a:solidFill>
              <a:effectLst>
                <a:outerShdw blurRad="38100" dist="38100" dir="2700000" algn="tl">
                  <a:srgbClr val="000000"/>
                </a:outerShdw>
              </a:effectLst>
              <a:latin typeface="宋体" pitchFamily="2" charset="-122"/>
              <a:ea typeface="宋体" pitchFamily="2" charset="-122"/>
              <a:cs typeface="Courier New" pitchFamily="49" charset="0"/>
            </a:endParaRPr>
          </a:p>
          <a:p>
            <a:pPr algn="l" eaLnBrk="1" hangingPunct="1">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Courier New" pitchFamily="49" charset="0"/>
              </a:rPr>
              <a:t>（１）％｛</a:t>
            </a:r>
          </a:p>
          <a:p>
            <a:pPr algn="just" eaLnBrk="1" hangingPunct="1">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Courier New" pitchFamily="49" charset="0"/>
              </a:rPr>
              <a:t>（２）</a:t>
            </a:r>
            <a:r>
              <a:rPr lang="en-US" altLang="zh-CN" sz="2000">
                <a:solidFill>
                  <a:schemeClr val="tx1"/>
                </a:solidFill>
                <a:effectLst>
                  <a:outerShdw blurRad="38100" dist="38100" dir="2700000" algn="tl">
                    <a:srgbClr val="000000"/>
                  </a:outerShdw>
                </a:effectLst>
                <a:latin typeface="宋体" pitchFamily="2" charset="-122"/>
                <a:ea typeface="宋体" pitchFamily="2" charset="-122"/>
                <a:cs typeface="Courier New" pitchFamily="49" charset="0"/>
              </a:rPr>
              <a:t>#include〈ctype.h〉</a:t>
            </a:r>
          </a:p>
          <a:p>
            <a:pPr algn="just" eaLnBrk="1" hangingPunct="1">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Courier New" pitchFamily="49" charset="0"/>
              </a:rPr>
              <a:t>（３）％｝</a:t>
            </a:r>
          </a:p>
          <a:p>
            <a:pPr algn="just" eaLnBrk="1" hangingPunct="1">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Courier New" pitchFamily="49" charset="0"/>
              </a:rPr>
              <a:t>（４）</a:t>
            </a:r>
            <a:r>
              <a:rPr lang="en-US" altLang="zh-CN" sz="2000">
                <a:solidFill>
                  <a:schemeClr val="tx1"/>
                </a:solidFill>
                <a:effectLst>
                  <a:outerShdw blurRad="38100" dist="38100" dir="2700000" algn="tl">
                    <a:srgbClr val="000000"/>
                  </a:outerShdw>
                </a:effectLst>
                <a:latin typeface="宋体" pitchFamily="2" charset="-122"/>
                <a:ea typeface="宋体" pitchFamily="2" charset="-122"/>
                <a:cs typeface="Courier New" pitchFamily="49" charset="0"/>
              </a:rPr>
              <a:t>token DIGIT</a:t>
            </a:r>
          </a:p>
          <a:p>
            <a:pPr algn="l" eaLnBrk="1" hangingPunct="1">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mn-cs"/>
              </a:rPr>
              <a:t>（５）％％  </a:t>
            </a:r>
          </a:p>
          <a:p>
            <a:pPr algn="l" eaLnBrk="1" hangingPunct="1">
              <a:spcAft>
                <a:spcPct val="0"/>
              </a:spcAft>
              <a:defRPr/>
            </a:pPr>
            <a:endParaRPr lang="en-US" altLang="zh-CN" sz="1800">
              <a:solidFill>
                <a:schemeClr val="tx1"/>
              </a:solidFill>
              <a:latin typeface="Arial" charset="0"/>
              <a:ea typeface="宋体" pitchFamily="2" charset="-122"/>
              <a:cs typeface="+mn-cs"/>
            </a:endParaRPr>
          </a:p>
        </p:txBody>
      </p:sp>
      <p:sp>
        <p:nvSpPr>
          <p:cNvPr id="796676" name="AutoShape 4"/>
          <p:cNvSpPr>
            <a:spLocks/>
          </p:cNvSpPr>
          <p:nvPr/>
        </p:nvSpPr>
        <p:spPr bwMode="auto">
          <a:xfrm>
            <a:off x="3276600" y="3352800"/>
            <a:ext cx="609600" cy="1905000"/>
          </a:xfrm>
          <a:prstGeom prst="rightBrace">
            <a:avLst>
              <a:gd name="adj1" fmla="val 26042"/>
              <a:gd name="adj2" fmla="val 50000"/>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96677" name="Text Box 5"/>
          <p:cNvSpPr txBox="1">
            <a:spLocks noChangeArrowheads="1"/>
          </p:cNvSpPr>
          <p:nvPr/>
        </p:nvSpPr>
        <p:spPr bwMode="auto">
          <a:xfrm>
            <a:off x="4267200" y="2743200"/>
            <a:ext cx="3810000" cy="3387725"/>
          </a:xfrm>
          <a:prstGeom prst="rect">
            <a:avLst/>
          </a:prstGeom>
          <a:noFill/>
          <a:ln w="9525">
            <a:noFill/>
            <a:miter lim="800000"/>
            <a:headEnd/>
            <a:tailEnd/>
          </a:ln>
          <a:effectLst/>
        </p:spPr>
        <p:txBody>
          <a:bodyPr>
            <a:spAutoFit/>
          </a:bodyPr>
          <a:lstStyle/>
          <a:p>
            <a:pPr algn="just" eaLnBrk="1" hangingPunct="1">
              <a:spcAft>
                <a:spcPct val="0"/>
              </a:spcAft>
              <a:defRPr/>
            </a:pPr>
            <a:r>
              <a:rPr lang="zh-CN" altLang="en-US" sz="1800">
                <a:solidFill>
                  <a:schemeClr val="tx1"/>
                </a:solidFill>
                <a:latin typeface="宋体" pitchFamily="2" charset="-122"/>
                <a:ea typeface="宋体" pitchFamily="2" charset="-122"/>
                <a:cs typeface="+mn-cs"/>
              </a:rPr>
              <a:t>在规格说明里，第（１）～（</a:t>
            </a:r>
            <a:r>
              <a:rPr lang="en-US" altLang="zh-CN" sz="1800">
                <a:solidFill>
                  <a:schemeClr val="tx1"/>
                </a:solidFill>
                <a:latin typeface="宋体" pitchFamily="2" charset="-122"/>
                <a:ea typeface="宋体" pitchFamily="2" charset="-122"/>
                <a:cs typeface="+mn-cs"/>
              </a:rPr>
              <a:t>4</a:t>
            </a:r>
            <a:r>
              <a:rPr lang="zh-CN" altLang="en-US" sz="1800">
                <a:solidFill>
                  <a:schemeClr val="tx1"/>
                </a:solidFill>
                <a:latin typeface="宋体" pitchFamily="2" charset="-122"/>
                <a:ea typeface="宋体" pitchFamily="2" charset="-122"/>
                <a:cs typeface="+mn-cs"/>
              </a:rPr>
              <a:t>）行是</a:t>
            </a:r>
            <a:r>
              <a:rPr lang="en-US" altLang="zh-CN" sz="1800">
                <a:solidFill>
                  <a:schemeClr val="tx1"/>
                </a:solidFill>
                <a:latin typeface="宋体" pitchFamily="2" charset="-122"/>
                <a:ea typeface="宋体" pitchFamily="2" charset="-122"/>
                <a:cs typeface="+mn-cs"/>
              </a:rPr>
              <a:t>YACC</a:t>
            </a:r>
            <a:r>
              <a:rPr lang="zh-CN" altLang="en-US" sz="1800">
                <a:solidFill>
                  <a:schemeClr val="tx1"/>
                </a:solidFill>
                <a:effectLst>
                  <a:outerShdw blurRad="38100" dist="38100" dir="2700000" algn="tl">
                    <a:srgbClr val="000000"/>
                  </a:outerShdw>
                </a:effectLst>
                <a:latin typeface="宋体" pitchFamily="2" charset="-122"/>
                <a:ea typeface="宋体" pitchFamily="2" charset="-122"/>
                <a:cs typeface="Courier New" pitchFamily="49" charset="0"/>
              </a:rPr>
              <a:t>规格说明</a:t>
            </a:r>
            <a:r>
              <a:rPr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的</a:t>
            </a:r>
            <a:r>
              <a:rPr lang="zh-CN" altLang="en-US" sz="1800">
                <a:solidFill>
                  <a:schemeClr val="tx1"/>
                </a:solidFill>
                <a:latin typeface="宋体" pitchFamily="2" charset="-122"/>
                <a:ea typeface="宋体" pitchFamily="2" charset="-122"/>
                <a:cs typeface="+mn-cs"/>
              </a:rPr>
              <a:t>说明部分，其中包括可供选择的两部分。用％</a:t>
            </a:r>
          </a:p>
          <a:p>
            <a:pPr algn="just" eaLnBrk="1" hangingPunct="1">
              <a:spcAft>
                <a:spcPct val="0"/>
              </a:spcAft>
              <a:defRPr/>
            </a:pPr>
            <a:r>
              <a:rPr lang="zh-CN" altLang="en-US" sz="1800">
                <a:solidFill>
                  <a:schemeClr val="tx1"/>
                </a:solidFill>
                <a:latin typeface="宋体" pitchFamily="2" charset="-122"/>
                <a:ea typeface="宋体" pitchFamily="2" charset="-122"/>
                <a:cs typeface="+mn-cs"/>
              </a:rPr>
              <a:t>｛和％｝括起来的部分是Ｃ语言程序的正规说明，可以说明翻译规则和辅助过程里使用的变量和函数的类型。这里用第（２）行所示的蕴含控制行代替全部说明，具体说明在文件</a:t>
            </a:r>
            <a:r>
              <a:rPr lang="en-US" altLang="zh-CN" sz="1800">
                <a:solidFill>
                  <a:schemeClr val="tx1"/>
                </a:solidFill>
                <a:latin typeface="宋体" pitchFamily="2" charset="-122"/>
                <a:ea typeface="宋体" pitchFamily="2" charset="-122"/>
                <a:cs typeface="+mn-cs"/>
              </a:rPr>
              <a:t>ctyp</a:t>
            </a:r>
            <a:r>
              <a:rPr lang="en-US" altLang="zh-CN" sz="1800">
                <a:solidFill>
                  <a:schemeClr val="tx1"/>
                </a:solidFill>
                <a:latin typeface="Times New Roman" pitchFamily="18" charset="0"/>
                <a:ea typeface="宋体" pitchFamily="2" charset="-122"/>
                <a:cs typeface="Times New Roman" pitchFamily="18" charset="0"/>
              </a:rPr>
              <a:t>e.h</a:t>
            </a:r>
            <a:r>
              <a:rPr lang="zh-CN" altLang="en-US" sz="1800">
                <a:solidFill>
                  <a:schemeClr val="tx1"/>
                </a:solidFill>
                <a:latin typeface="宋体" pitchFamily="2" charset="-122"/>
                <a:ea typeface="宋体" pitchFamily="2" charset="-122"/>
                <a:cs typeface="+mn-cs"/>
              </a:rPr>
              <a:t>里。第（４）行的说明指出ＤＩＧＩＴ是</a:t>
            </a:r>
            <a:r>
              <a:rPr lang="en-US" altLang="zh-CN" sz="1800">
                <a:solidFill>
                  <a:schemeClr val="tx1"/>
                </a:solidFill>
                <a:latin typeface="Times New Roman" pitchFamily="18" charset="0"/>
                <a:ea typeface="宋体" pitchFamily="2" charset="-122"/>
                <a:cs typeface="Times New Roman" pitchFamily="18" charset="0"/>
              </a:rPr>
              <a:t>token</a:t>
            </a:r>
            <a:r>
              <a:rPr lang="zh-CN" altLang="en-US" sz="1800">
                <a:solidFill>
                  <a:schemeClr val="tx1"/>
                </a:solidFill>
                <a:latin typeface="宋体" pitchFamily="2" charset="-122"/>
                <a:ea typeface="宋体" pitchFamily="2" charset="-122"/>
                <a:cs typeface="+mn-cs"/>
              </a:rPr>
              <a:t>类型的词汇，供后面两部分引用。</a:t>
            </a:r>
            <a:r>
              <a:rPr lang="zh-CN" altLang="en-US" sz="1800">
                <a:solidFill>
                  <a:schemeClr val="tx1"/>
                </a:solidFill>
                <a:latin typeface="Arial" charset="0"/>
                <a:ea typeface="宋体" pitchFamily="2" charset="-122"/>
                <a:cs typeface="+mn-cs"/>
              </a:rPr>
              <a:t> </a:t>
            </a:r>
          </a:p>
          <a:p>
            <a:pPr algn="l" eaLnBrk="1" hangingPunct="1">
              <a:spcAft>
                <a:spcPct val="0"/>
              </a:spcAft>
              <a:defRPr/>
            </a:pPr>
            <a:endParaRPr lang="en-US" altLang="zh-CN" sz="1800">
              <a:solidFill>
                <a:schemeClr val="tx1"/>
              </a:solidFill>
              <a:latin typeface="Arial" charset="0"/>
              <a:ea typeface="宋体" pitchFamily="2" charset="-122"/>
              <a:cs typeface="+mn-cs"/>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93B60468-3848-4257-A272-4280C57F539A}" type="slidenum">
              <a:rPr lang="en-US" altLang="zh-CN"/>
              <a:pPr>
                <a:defRPr/>
              </a:pPr>
              <a:t>147</a:t>
            </a:fld>
            <a:endParaRPr lang="en-US" altLang="zh-CN"/>
          </a:p>
        </p:txBody>
      </p:sp>
      <p:sp>
        <p:nvSpPr>
          <p:cNvPr id="146435" name="Rectangle 2"/>
          <p:cNvSpPr>
            <a:spLocks noGrp="1" noChangeArrowheads="1"/>
          </p:cNvSpPr>
          <p:nvPr>
            <p:ph type="body" idx="1"/>
          </p:nvPr>
        </p:nvSpPr>
        <p:spPr>
          <a:xfrm>
            <a:off x="0" y="152400"/>
            <a:ext cx="4724400" cy="3352800"/>
          </a:xfrm>
        </p:spPr>
        <p:txBody>
          <a:bodyPr/>
          <a:lstStyle/>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（６）</a:t>
            </a:r>
            <a:r>
              <a:rPr lang="en-US" altLang="zh-CN" sz="1400" b="1" smtClean="0">
                <a:latin typeface="宋体" pitchFamily="2" charset="-122"/>
                <a:cs typeface="Courier New" pitchFamily="49" charset="0"/>
              </a:rPr>
              <a:t>line</a:t>
            </a: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expr</a:t>
            </a:r>
            <a:r>
              <a:rPr lang="en-US" altLang="zh-CN" sz="1400" b="1" smtClean="0">
                <a:latin typeface="Courier New" pitchFamily="49" charset="0"/>
                <a:cs typeface="Courier New" pitchFamily="49" charset="0"/>
              </a:rPr>
              <a:t>’</a:t>
            </a: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n</a:t>
            </a:r>
            <a:r>
              <a:rPr lang="en-US" altLang="zh-CN" sz="1400" b="1" smtClean="0">
                <a:latin typeface="Courier New" pitchFamily="49" charset="0"/>
                <a:cs typeface="Courier New" pitchFamily="49" charset="0"/>
              </a:rPr>
              <a:t>’</a:t>
            </a:r>
            <a:r>
              <a:rPr lang="en-US" altLang="zh-CN" sz="1400" b="1" smtClean="0">
                <a:latin typeface="宋体" pitchFamily="2" charset="-122"/>
                <a:cs typeface="Courier New" pitchFamily="49" charset="0"/>
              </a:rPr>
              <a:t>{printf("%d</a:t>
            </a: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n",$1}</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（７）；</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（８）</a:t>
            </a:r>
            <a:r>
              <a:rPr lang="en-US" altLang="zh-CN" sz="1400" b="1" smtClean="0">
                <a:latin typeface="宋体" pitchFamily="2" charset="-122"/>
                <a:cs typeface="Courier New" pitchFamily="49" charset="0"/>
              </a:rPr>
              <a:t>expr</a:t>
            </a: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expr</a:t>
            </a:r>
            <a:r>
              <a:rPr lang="en-US" altLang="zh-CN" sz="1400" b="1" smtClean="0">
                <a:latin typeface="Courier New" pitchFamily="49" charset="0"/>
                <a:cs typeface="Courier New" pitchFamily="49" charset="0"/>
              </a:rPr>
              <a:t>’</a:t>
            </a:r>
            <a:r>
              <a:rPr lang="zh-CN" altLang="en-US" sz="1400" b="1" smtClean="0">
                <a:latin typeface="宋体" pitchFamily="2" charset="-122"/>
                <a:cs typeface="Courier New" pitchFamily="49" charset="0"/>
              </a:rPr>
              <a:t>＋</a:t>
            </a:r>
            <a:r>
              <a:rPr lang="zh-CN" altLang="en-US" sz="1400" b="1" smtClean="0">
                <a:latin typeface="Courier New" pitchFamily="49" charset="0"/>
                <a:cs typeface="Courier New" pitchFamily="49" charset="0"/>
              </a:rPr>
              <a:t>’</a:t>
            </a:r>
            <a:r>
              <a:rPr lang="en-US" altLang="zh-CN" sz="1400" b="1" smtClean="0">
                <a:latin typeface="宋体" pitchFamily="2" charset="-122"/>
                <a:cs typeface="Courier New" pitchFamily="49" charset="0"/>
              </a:rPr>
              <a:t>term{$$=$1+$3;}</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（９） </a:t>
            </a:r>
            <a:r>
              <a:rPr lang="en-US" altLang="zh-CN" sz="1400" b="1" smtClean="0">
                <a:latin typeface="宋体" pitchFamily="2" charset="-122"/>
                <a:cs typeface="Courier New" pitchFamily="49" charset="0"/>
              </a:rPr>
              <a:t>| term</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10</a:t>
            </a:r>
            <a:r>
              <a:rPr lang="zh-CN" altLang="en-US" sz="1400" b="1" smtClean="0">
                <a:latin typeface="宋体" pitchFamily="2" charset="-122"/>
                <a:cs typeface="Courier New" pitchFamily="49" charset="0"/>
              </a:rPr>
              <a:t>）；</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11</a:t>
            </a: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term</a:t>
            </a: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term</a:t>
            </a:r>
            <a:r>
              <a:rPr lang="en-US" altLang="zh-CN" sz="1400" b="1" smtClean="0">
                <a:latin typeface="Courier New" pitchFamily="49" charset="0"/>
                <a:cs typeface="Courier New" pitchFamily="49" charset="0"/>
              </a:rPr>
              <a:t>’</a:t>
            </a:r>
            <a:r>
              <a:rPr lang="en-US" altLang="zh-CN" sz="1400" b="1" smtClean="0">
                <a:latin typeface="宋体" pitchFamily="2" charset="-122"/>
                <a:cs typeface="Courier New" pitchFamily="49" charset="0"/>
              </a:rPr>
              <a:t>*</a:t>
            </a:r>
            <a:r>
              <a:rPr lang="en-US" altLang="zh-CN" sz="1400" b="1" smtClean="0">
                <a:latin typeface="Courier New" pitchFamily="49" charset="0"/>
                <a:cs typeface="Courier New" pitchFamily="49" charset="0"/>
              </a:rPr>
              <a:t>’</a:t>
            </a:r>
            <a:r>
              <a:rPr lang="en-US" altLang="zh-CN" sz="1400" b="1" smtClean="0">
                <a:latin typeface="宋体" pitchFamily="2" charset="-122"/>
                <a:cs typeface="Courier New" pitchFamily="49" charset="0"/>
              </a:rPr>
              <a:t> factor {$$=$1*$3;}</a:t>
            </a:r>
          </a:p>
          <a:p>
            <a:pPr algn="just" eaLnBrk="1" hangingPunct="1">
              <a:lnSpc>
                <a:spcPct val="90000"/>
              </a:lnSpc>
              <a:buFont typeface="Wingdings" pitchFamily="2" charset="2"/>
              <a:buNone/>
            </a:pPr>
            <a:r>
              <a:rPr lang="en-US" altLang="zh-CN" sz="1400" b="1" smtClean="0">
                <a:latin typeface="宋体" pitchFamily="2" charset="-122"/>
                <a:cs typeface="Courier New" pitchFamily="49" charset="0"/>
              </a:rPr>
              <a:t> (12)| factor</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13</a:t>
            </a:r>
            <a:r>
              <a:rPr lang="zh-CN" altLang="en-US" sz="1400" b="1" smtClean="0">
                <a:latin typeface="宋体" pitchFamily="2" charset="-122"/>
                <a:cs typeface="Courier New" pitchFamily="49" charset="0"/>
              </a:rPr>
              <a:t>）；</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14</a:t>
            </a: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factor</a:t>
            </a:r>
            <a:r>
              <a:rPr lang="zh-CN" altLang="en-US" sz="1400" b="1" smtClean="0">
                <a:latin typeface="宋体" pitchFamily="2" charset="-122"/>
                <a:cs typeface="Courier New" pitchFamily="49" charset="0"/>
              </a:rPr>
              <a:t>：</a:t>
            </a:r>
            <a:r>
              <a:rPr lang="zh-CN" altLang="en-US" sz="1400" b="1" smtClean="0">
                <a:latin typeface="Courier New" pitchFamily="49" charset="0"/>
                <a:cs typeface="Courier New" pitchFamily="49" charset="0"/>
              </a:rPr>
              <a:t>’</a:t>
            </a:r>
            <a:r>
              <a:rPr lang="zh-CN" altLang="en-US" sz="1400" b="1" smtClean="0">
                <a:latin typeface="宋体" pitchFamily="2" charset="-122"/>
                <a:cs typeface="Courier New" pitchFamily="49" charset="0"/>
              </a:rPr>
              <a:t>（</a:t>
            </a:r>
            <a:r>
              <a:rPr lang="zh-CN" altLang="en-US" sz="1400" b="1" smtClean="0">
                <a:latin typeface="Courier New" pitchFamily="49" charset="0"/>
                <a:cs typeface="Courier New" pitchFamily="49" charset="0"/>
              </a:rPr>
              <a:t>’</a:t>
            </a:r>
            <a:r>
              <a:rPr lang="zh-CN" altLang="en-US" sz="1400" b="1" smtClean="0">
                <a:latin typeface="宋体" pitchFamily="2" charset="-122"/>
                <a:cs typeface="Courier New" pitchFamily="49" charset="0"/>
              </a:rPr>
              <a:t> </a:t>
            </a:r>
            <a:r>
              <a:rPr lang="en-US" altLang="zh-CN" sz="1400" b="1" smtClean="0">
                <a:latin typeface="宋体" pitchFamily="2" charset="-122"/>
                <a:cs typeface="Courier New" pitchFamily="49" charset="0"/>
              </a:rPr>
              <a:t>expr</a:t>
            </a:r>
            <a:r>
              <a:rPr lang="en-US" altLang="zh-CN" sz="1400" b="1" smtClean="0">
                <a:latin typeface="Courier New" pitchFamily="49" charset="0"/>
                <a:cs typeface="Courier New" pitchFamily="49" charset="0"/>
              </a:rPr>
              <a:t>’</a:t>
            </a:r>
            <a:r>
              <a:rPr lang="zh-CN" altLang="en-US" sz="1400" b="1" smtClean="0">
                <a:latin typeface="宋体" pitchFamily="2" charset="-122"/>
                <a:cs typeface="Courier New" pitchFamily="49" charset="0"/>
              </a:rPr>
              <a:t>）</a:t>
            </a:r>
            <a:r>
              <a:rPr lang="zh-CN" altLang="en-US" sz="1400" b="1" smtClean="0">
                <a:latin typeface="Courier New" pitchFamily="49" charset="0"/>
                <a:cs typeface="Courier New" pitchFamily="49" charset="0"/>
              </a:rPr>
              <a:t>’</a:t>
            </a:r>
            <a:r>
              <a:rPr lang="zh-CN" altLang="en-US" sz="1400" b="1" smtClean="0">
                <a:latin typeface="宋体" pitchFamily="2" charset="-122"/>
                <a:cs typeface="Courier New" pitchFamily="49" charset="0"/>
              </a:rPr>
              <a:t> </a:t>
            </a:r>
            <a:r>
              <a:rPr lang="en-US" altLang="zh-CN" sz="1400" b="1" smtClean="0">
                <a:latin typeface="宋体" pitchFamily="2" charset="-122"/>
                <a:cs typeface="Courier New" pitchFamily="49" charset="0"/>
              </a:rPr>
              <a:t>{$$=$2</a:t>
            </a: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15</a:t>
            </a: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 </a:t>
            </a:r>
            <a:r>
              <a:rPr lang="zh-CN" altLang="en-US" sz="1400" b="1" smtClean="0">
                <a:latin typeface="宋体" pitchFamily="2" charset="-122"/>
                <a:cs typeface="Courier New" pitchFamily="49" charset="0"/>
              </a:rPr>
              <a:t>ＤＩＧＩＴ</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16</a:t>
            </a:r>
            <a:r>
              <a:rPr lang="zh-CN" altLang="en-US" sz="1400" b="1" smtClean="0">
                <a:latin typeface="宋体" pitchFamily="2" charset="-122"/>
                <a:cs typeface="Courier New" pitchFamily="49" charset="0"/>
              </a:rPr>
              <a:t>）；</a:t>
            </a:r>
          </a:p>
          <a:p>
            <a:pPr algn="just" eaLnBrk="1" hangingPunct="1">
              <a:lnSpc>
                <a:spcPct val="90000"/>
              </a:lnSpc>
              <a:buFont typeface="Wingdings" pitchFamily="2" charset="2"/>
              <a:buNone/>
            </a:pPr>
            <a:r>
              <a:rPr lang="zh-CN" altLang="en-US" sz="1400" b="1" smtClean="0">
                <a:latin typeface="宋体" pitchFamily="2" charset="-122"/>
                <a:cs typeface="Courier New" pitchFamily="49" charset="0"/>
              </a:rPr>
              <a:t>（</a:t>
            </a:r>
            <a:r>
              <a:rPr lang="en-US" altLang="zh-CN" sz="1400" b="1" smtClean="0">
                <a:latin typeface="宋体" pitchFamily="2" charset="-122"/>
                <a:cs typeface="Courier New" pitchFamily="49" charset="0"/>
              </a:rPr>
              <a:t>17</a:t>
            </a:r>
            <a:r>
              <a:rPr lang="zh-CN" altLang="en-US" sz="1400" b="1" smtClean="0">
                <a:latin typeface="宋体" pitchFamily="2" charset="-122"/>
                <a:cs typeface="Courier New" pitchFamily="49" charset="0"/>
              </a:rPr>
              <a:t>）％％</a:t>
            </a:r>
          </a:p>
        </p:txBody>
      </p:sp>
      <p:sp>
        <p:nvSpPr>
          <p:cNvPr id="797699" name="AutoShape 3"/>
          <p:cNvSpPr>
            <a:spLocks/>
          </p:cNvSpPr>
          <p:nvPr/>
        </p:nvSpPr>
        <p:spPr bwMode="auto">
          <a:xfrm>
            <a:off x="4724400" y="228600"/>
            <a:ext cx="609600" cy="3276600"/>
          </a:xfrm>
          <a:prstGeom prst="rightBrace">
            <a:avLst>
              <a:gd name="adj1" fmla="val 44792"/>
              <a:gd name="adj2" fmla="val 50000"/>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146437" name="Text Box 4"/>
          <p:cNvSpPr txBox="1">
            <a:spLocks noChangeArrowheads="1"/>
          </p:cNvSpPr>
          <p:nvPr/>
        </p:nvSpPr>
        <p:spPr bwMode="auto">
          <a:xfrm>
            <a:off x="5257800" y="0"/>
            <a:ext cx="38862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just" eaLnBrk="1" hangingPunct="1">
              <a:spcAft>
                <a:spcPct val="0"/>
              </a:spcAft>
            </a:pPr>
            <a:r>
              <a:rPr lang="zh-CN" altLang="en-US" sz="1600">
                <a:solidFill>
                  <a:schemeClr val="tx1"/>
                </a:solidFill>
                <a:latin typeface="宋体" pitchFamily="2" charset="-122"/>
                <a:ea typeface="宋体" pitchFamily="2" charset="-122"/>
                <a:cs typeface="Courier New" pitchFamily="49" charset="0"/>
              </a:rPr>
              <a:t>第（６）～（１６）行是翻译规则，每条规则由文法产生式和相关的语义动作组成。形如左部∷＝右部１｜右部２｜</a:t>
            </a:r>
            <a:r>
              <a:rPr lang="en-US" altLang="zh-CN" sz="1600">
                <a:solidFill>
                  <a:schemeClr val="tx1"/>
                </a:solidFill>
                <a:latin typeface="Courier New" pitchFamily="49" charset="0"/>
                <a:ea typeface="宋体" pitchFamily="2" charset="-122"/>
                <a:cs typeface="Courier New" pitchFamily="49" charset="0"/>
              </a:rPr>
              <a:t>…</a:t>
            </a:r>
            <a:r>
              <a:rPr lang="zh-CN" altLang="en-US" sz="1600">
                <a:solidFill>
                  <a:schemeClr val="tx1"/>
                </a:solidFill>
                <a:latin typeface="宋体" pitchFamily="2" charset="-122"/>
                <a:ea typeface="宋体" pitchFamily="2" charset="-122"/>
                <a:cs typeface="Courier New" pitchFamily="49" charset="0"/>
              </a:rPr>
              <a:t>｜右部</a:t>
            </a:r>
            <a:r>
              <a:rPr lang="en-US" altLang="zh-CN" sz="1600">
                <a:solidFill>
                  <a:schemeClr val="tx1"/>
                </a:solidFill>
                <a:latin typeface="宋体" pitchFamily="2" charset="-122"/>
                <a:ea typeface="宋体" pitchFamily="2" charset="-122"/>
                <a:cs typeface="Courier New" pitchFamily="49" charset="0"/>
              </a:rPr>
              <a:t>n</a:t>
            </a:r>
            <a:r>
              <a:rPr lang="zh-CN" altLang="en-US" sz="1600">
                <a:solidFill>
                  <a:schemeClr val="tx1"/>
                </a:solidFill>
                <a:latin typeface="宋体" pitchFamily="2" charset="-122"/>
                <a:ea typeface="宋体" pitchFamily="2" charset="-122"/>
                <a:cs typeface="Courier New" pitchFamily="49" charset="0"/>
              </a:rPr>
              <a:t>｜的规则，在ＹＡＣＣ规格说明里写成左部：右部１｛语义动作１｝｜右部２｛语义动作２｝</a:t>
            </a:r>
          </a:p>
          <a:p>
            <a:pPr algn="just" eaLnBrk="1" hangingPunct="1">
              <a:spcAft>
                <a:spcPct val="0"/>
              </a:spcAft>
            </a:pPr>
            <a:r>
              <a:rPr lang="en-US" altLang="zh-CN" sz="1600">
                <a:solidFill>
                  <a:schemeClr val="tx1"/>
                </a:solidFill>
                <a:latin typeface="Courier New" pitchFamily="49" charset="0"/>
                <a:ea typeface="宋体" pitchFamily="2" charset="-122"/>
                <a:cs typeface="Courier New" pitchFamily="49" charset="0"/>
              </a:rPr>
              <a:t>……</a:t>
            </a:r>
            <a:r>
              <a:rPr lang="en-US" altLang="zh-CN" sz="1600">
                <a:solidFill>
                  <a:schemeClr val="tx1"/>
                </a:solidFill>
                <a:latin typeface="宋体" pitchFamily="2" charset="-122"/>
                <a:ea typeface="宋体" pitchFamily="2" charset="-122"/>
                <a:cs typeface="Courier New" pitchFamily="49" charset="0"/>
              </a:rPr>
              <a:t></a:t>
            </a:r>
            <a:r>
              <a:rPr lang="zh-CN" altLang="en-US" sz="1600">
                <a:solidFill>
                  <a:schemeClr val="tx1"/>
                </a:solidFill>
                <a:latin typeface="宋体" pitchFamily="2" charset="-122"/>
                <a:ea typeface="宋体" pitchFamily="2" charset="-122"/>
                <a:cs typeface="Courier New" pitchFamily="49" charset="0"/>
              </a:rPr>
              <a:t>｜右部</a:t>
            </a:r>
            <a:r>
              <a:rPr lang="en-US" altLang="zh-CN" sz="1600">
                <a:solidFill>
                  <a:schemeClr val="tx1"/>
                </a:solidFill>
                <a:latin typeface="宋体" pitchFamily="2" charset="-122"/>
                <a:ea typeface="宋体" pitchFamily="2" charset="-122"/>
                <a:cs typeface="Courier New" pitchFamily="49" charset="0"/>
              </a:rPr>
              <a:t>n</a:t>
            </a:r>
            <a:r>
              <a:rPr lang="zh-CN" altLang="en-US" sz="1600">
                <a:solidFill>
                  <a:schemeClr val="tx1"/>
                </a:solidFill>
                <a:latin typeface="宋体" pitchFamily="2" charset="-122"/>
                <a:ea typeface="宋体" pitchFamily="2" charset="-122"/>
                <a:cs typeface="Courier New" pitchFamily="49" charset="0"/>
              </a:rPr>
              <a:t>｛语义动作</a:t>
            </a:r>
            <a:r>
              <a:rPr lang="en-US" altLang="zh-CN" sz="1600">
                <a:solidFill>
                  <a:schemeClr val="tx1"/>
                </a:solidFill>
                <a:latin typeface="宋体" pitchFamily="2" charset="-122"/>
                <a:ea typeface="宋体" pitchFamily="2" charset="-122"/>
                <a:cs typeface="Courier New" pitchFamily="49" charset="0"/>
              </a:rPr>
              <a:t>n</a:t>
            </a:r>
            <a:r>
              <a:rPr lang="zh-CN" altLang="en-US" sz="1600">
                <a:solidFill>
                  <a:schemeClr val="tx1"/>
                </a:solidFill>
                <a:latin typeface="宋体" pitchFamily="2" charset="-122"/>
                <a:ea typeface="宋体" pitchFamily="2" charset="-122"/>
                <a:cs typeface="Courier New" pitchFamily="49" charset="0"/>
              </a:rPr>
              <a:t>｝；</a:t>
            </a:r>
          </a:p>
          <a:p>
            <a:pPr algn="just" eaLnBrk="1" hangingPunct="1">
              <a:spcAft>
                <a:spcPct val="0"/>
              </a:spcAft>
            </a:pPr>
            <a:r>
              <a:rPr lang="zh-CN" altLang="en-US" sz="1600">
                <a:solidFill>
                  <a:schemeClr val="tx1"/>
                </a:solidFill>
                <a:latin typeface="宋体" pitchFamily="2" charset="-122"/>
                <a:ea typeface="宋体" pitchFamily="2" charset="-122"/>
                <a:cs typeface="Courier New" pitchFamily="49" charset="0"/>
              </a:rPr>
              <a:t>在ＹＡＣＣ产生式里，用单引号括起来的单个字符</a:t>
            </a:r>
            <a:r>
              <a:rPr lang="zh-CN" altLang="en-US" sz="1600">
                <a:solidFill>
                  <a:schemeClr val="tx1"/>
                </a:solidFill>
                <a:latin typeface="Courier New" pitchFamily="49" charset="0"/>
                <a:ea typeface="宋体" pitchFamily="2" charset="-122"/>
                <a:cs typeface="Courier New" pitchFamily="49" charset="0"/>
              </a:rPr>
              <a:t>’</a:t>
            </a:r>
            <a:r>
              <a:rPr lang="en-US" altLang="zh-CN" sz="1600">
                <a:solidFill>
                  <a:schemeClr val="tx1"/>
                </a:solidFill>
                <a:latin typeface="宋体" pitchFamily="2" charset="-122"/>
                <a:ea typeface="宋体" pitchFamily="2" charset="-122"/>
                <a:cs typeface="Courier New" pitchFamily="49" charset="0"/>
              </a:rPr>
              <a:t>c</a:t>
            </a:r>
            <a:r>
              <a:rPr lang="en-US" altLang="zh-CN" sz="1600">
                <a:solidFill>
                  <a:schemeClr val="tx1"/>
                </a:solidFill>
                <a:latin typeface="Courier New" pitchFamily="49" charset="0"/>
                <a:ea typeface="宋体" pitchFamily="2" charset="-122"/>
                <a:cs typeface="Courier New" pitchFamily="49" charset="0"/>
              </a:rPr>
              <a:t>’</a:t>
            </a:r>
            <a:r>
              <a:rPr lang="zh-CN" altLang="en-US" sz="1600">
                <a:solidFill>
                  <a:schemeClr val="tx1"/>
                </a:solidFill>
                <a:latin typeface="宋体" pitchFamily="2" charset="-122"/>
                <a:ea typeface="宋体" pitchFamily="2" charset="-122"/>
                <a:cs typeface="Courier New" pitchFamily="49" charset="0"/>
              </a:rPr>
              <a:t>看成是终结符号</a:t>
            </a:r>
            <a:r>
              <a:rPr lang="en-US" altLang="zh-CN" sz="1600">
                <a:solidFill>
                  <a:schemeClr val="tx1"/>
                </a:solidFill>
                <a:latin typeface="宋体" pitchFamily="2" charset="-122"/>
                <a:ea typeface="宋体" pitchFamily="2" charset="-122"/>
                <a:cs typeface="Courier New" pitchFamily="49" charset="0"/>
              </a:rPr>
              <a:t>c</a:t>
            </a:r>
            <a:r>
              <a:rPr lang="zh-CN" altLang="en-US" sz="1600">
                <a:solidFill>
                  <a:schemeClr val="tx1"/>
                </a:solidFill>
                <a:latin typeface="宋体" pitchFamily="2" charset="-122"/>
                <a:ea typeface="宋体" pitchFamily="2" charset="-122"/>
                <a:cs typeface="Courier New" pitchFamily="49" charset="0"/>
              </a:rPr>
              <a:t>，没括起来并且也没被说明成</a:t>
            </a:r>
            <a:r>
              <a:rPr lang="en-US" altLang="zh-CN" sz="1600">
                <a:solidFill>
                  <a:schemeClr val="tx1"/>
                </a:solidFill>
                <a:latin typeface="宋体" pitchFamily="2" charset="-122"/>
                <a:ea typeface="宋体" pitchFamily="2" charset="-122"/>
                <a:cs typeface="Courier New" pitchFamily="49" charset="0"/>
              </a:rPr>
              <a:t>token</a:t>
            </a:r>
            <a:r>
              <a:rPr lang="zh-CN" altLang="en-US" sz="1600">
                <a:solidFill>
                  <a:schemeClr val="tx1"/>
                </a:solidFill>
                <a:latin typeface="宋体" pitchFamily="2" charset="-122"/>
                <a:ea typeface="宋体" pitchFamily="2" charset="-122"/>
                <a:cs typeface="Courier New" pitchFamily="49" charset="0"/>
              </a:rPr>
              <a:t>类型的字母数字串看成是非终结符号。产生式的左部非终结符之后是一个冒号，可选的右部可以用竖线分隔。在产生式的末尾，即其所有右部和语义动作之后，用分号表示结束。</a:t>
            </a:r>
            <a:endParaRPr lang="zh-CN" altLang="en-US" sz="1600" b="0">
              <a:solidFill>
                <a:schemeClr val="tx1"/>
              </a:solidFill>
              <a:latin typeface="Arial" charset="0"/>
              <a:ea typeface="宋体" pitchFamily="2" charset="-122"/>
              <a:cs typeface="Courier New" pitchFamily="49" charset="0"/>
            </a:endParaRPr>
          </a:p>
        </p:txBody>
      </p:sp>
      <p:sp>
        <p:nvSpPr>
          <p:cNvPr id="146438" name="Text Box 5"/>
          <p:cNvSpPr txBox="1">
            <a:spLocks noChangeArrowheads="1"/>
          </p:cNvSpPr>
          <p:nvPr/>
        </p:nvSpPr>
        <p:spPr bwMode="auto">
          <a:xfrm>
            <a:off x="136525" y="3657600"/>
            <a:ext cx="900747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just" eaLnBrk="1" hangingPunct="1">
              <a:spcAft>
                <a:spcPct val="0"/>
              </a:spcAft>
            </a:pPr>
            <a:r>
              <a:rPr lang="zh-CN" altLang="en-US" sz="1600">
                <a:solidFill>
                  <a:schemeClr val="tx1"/>
                </a:solidFill>
                <a:latin typeface="宋体" pitchFamily="2" charset="-122"/>
                <a:ea typeface="宋体" pitchFamily="2" charset="-122"/>
              </a:rPr>
              <a:t>第一个产生式的左部非终结符看成是文法的开始符号。 </a:t>
            </a:r>
            <a:endParaRPr lang="zh-CN" altLang="en-US" sz="1600">
              <a:solidFill>
                <a:schemeClr val="tx1"/>
              </a:solidFill>
              <a:latin typeface="Arial" charset="0"/>
              <a:ea typeface="宋体" pitchFamily="2" charset="-122"/>
            </a:endParaRPr>
          </a:p>
          <a:p>
            <a:pPr algn="just" eaLnBrk="1" hangingPunct="1">
              <a:spcAft>
                <a:spcPct val="0"/>
              </a:spcAft>
            </a:pPr>
            <a:r>
              <a:rPr lang="zh-CN" altLang="en-US" sz="1600">
                <a:solidFill>
                  <a:schemeClr val="tx1"/>
                </a:solidFill>
                <a:latin typeface="宋体" pitchFamily="2" charset="-122"/>
                <a:ea typeface="宋体" pitchFamily="2" charset="-122"/>
              </a:rPr>
              <a:t>ＹＡＣＣ的语义动作是Ｃ语言的语句序列。在语义动作里，符号</a:t>
            </a:r>
            <a:r>
              <a:rPr lang="en-US" altLang="zh-CN" sz="1600">
                <a:solidFill>
                  <a:schemeClr val="tx1"/>
                </a:solidFill>
                <a:latin typeface="宋体" pitchFamily="2" charset="-122"/>
                <a:ea typeface="宋体" pitchFamily="2" charset="-122"/>
              </a:rPr>
              <a:t>$$</a:t>
            </a:r>
            <a:r>
              <a:rPr lang="zh-CN" altLang="en-US" sz="1600">
                <a:solidFill>
                  <a:schemeClr val="tx1"/>
                </a:solidFill>
                <a:latin typeface="宋体" pitchFamily="2" charset="-122"/>
                <a:ea typeface="宋体" pitchFamily="2" charset="-122"/>
              </a:rPr>
              <a:t>表示和左部非终结符相关的属性值，</a:t>
            </a:r>
            <a:r>
              <a:rPr lang="en-US" altLang="zh-CN" sz="1600">
                <a:solidFill>
                  <a:schemeClr val="tx1"/>
                </a:solidFill>
                <a:latin typeface="宋体" pitchFamily="2" charset="-122"/>
                <a:ea typeface="宋体" pitchFamily="2" charset="-122"/>
              </a:rPr>
              <a:t>$1</a:t>
            </a:r>
            <a:r>
              <a:rPr lang="zh-CN" altLang="en-US" sz="1600">
                <a:solidFill>
                  <a:schemeClr val="tx1"/>
                </a:solidFill>
                <a:latin typeface="宋体" pitchFamily="2" charset="-122"/>
                <a:ea typeface="宋体" pitchFamily="2" charset="-122"/>
              </a:rPr>
              <a:t>表示和产生式右部第一个文法符号（终结符或非终结符）相关的属性值，</a:t>
            </a:r>
            <a:r>
              <a:rPr lang="en-US" altLang="zh-CN" sz="1600">
                <a:solidFill>
                  <a:schemeClr val="tx1"/>
                </a:solidFill>
                <a:latin typeface="宋体" pitchFamily="2" charset="-122"/>
                <a:ea typeface="宋体" pitchFamily="2" charset="-122"/>
              </a:rPr>
              <a:t>$3</a:t>
            </a:r>
            <a:r>
              <a:rPr lang="zh-CN" altLang="en-US" sz="1600">
                <a:solidFill>
                  <a:schemeClr val="tx1"/>
                </a:solidFill>
                <a:latin typeface="宋体" pitchFamily="2" charset="-122"/>
                <a:ea typeface="宋体" pitchFamily="2" charset="-122"/>
              </a:rPr>
              <a:t>表示和产生式右部第三个文法符号相关的语义动作。这样，可以在每个</a:t>
            </a:r>
            <a:r>
              <a:rPr lang="en-US" altLang="zh-CN" sz="1600">
                <a:solidFill>
                  <a:schemeClr val="tx1"/>
                </a:solidFill>
                <a:latin typeface="宋体" pitchFamily="2" charset="-122"/>
                <a:ea typeface="宋体" pitchFamily="2" charset="-122"/>
              </a:rPr>
              <a:t>$i</a:t>
            </a:r>
            <a:r>
              <a:rPr lang="zh-CN" altLang="en-US" sz="1600">
                <a:solidFill>
                  <a:schemeClr val="tx1"/>
                </a:solidFill>
                <a:latin typeface="宋体" pitchFamily="2" charset="-122"/>
                <a:ea typeface="宋体" pitchFamily="2" charset="-122"/>
              </a:rPr>
              <a:t>的值都求出之后再求</a:t>
            </a:r>
            <a:r>
              <a:rPr lang="en-US" altLang="zh-CN" sz="1600">
                <a:solidFill>
                  <a:schemeClr val="tx1"/>
                </a:solidFill>
                <a:latin typeface="宋体" pitchFamily="2" charset="-122"/>
                <a:ea typeface="宋体" pitchFamily="2" charset="-122"/>
              </a:rPr>
              <a:t>$$</a:t>
            </a:r>
            <a:r>
              <a:rPr lang="zh-CN" altLang="en-US" sz="1600">
                <a:solidFill>
                  <a:schemeClr val="tx1"/>
                </a:solidFill>
                <a:latin typeface="宋体" pitchFamily="2" charset="-122"/>
                <a:ea typeface="宋体" pitchFamily="2" charset="-122"/>
              </a:rPr>
              <a:t>的值。在上面的规格说明里，第（８）～（１０）行表示左部为Ｅ的产生式Ｅ∷＝</a:t>
            </a:r>
            <a:r>
              <a:rPr lang="en-US" altLang="zh-CN" sz="1600">
                <a:solidFill>
                  <a:schemeClr val="tx1"/>
                </a:solidFill>
                <a:latin typeface="宋体" pitchFamily="2" charset="-122"/>
                <a:ea typeface="宋体" pitchFamily="2" charset="-122"/>
              </a:rPr>
              <a:t>E</a:t>
            </a:r>
            <a:r>
              <a:rPr lang="zh-CN" altLang="en-US" sz="1600">
                <a:solidFill>
                  <a:schemeClr val="tx1"/>
                </a:solidFill>
                <a:latin typeface="宋体" pitchFamily="2" charset="-122"/>
                <a:ea typeface="宋体" pitchFamily="2" charset="-122"/>
              </a:rPr>
              <a:t>＋Ｔ｜Ｔ第（８）行末尾的语义动作｛</a:t>
            </a:r>
            <a:r>
              <a:rPr lang="en-US" altLang="zh-CN" sz="1600">
                <a:solidFill>
                  <a:schemeClr val="tx1"/>
                </a:solidFill>
                <a:latin typeface="宋体" pitchFamily="2" charset="-122"/>
                <a:ea typeface="宋体" pitchFamily="2" charset="-122"/>
              </a:rPr>
              <a:t>$$</a:t>
            </a:r>
            <a:r>
              <a:rPr lang="zh-CN" altLang="en-US" sz="1600">
                <a:solidFill>
                  <a:schemeClr val="tx1"/>
                </a:solidFill>
                <a:latin typeface="宋体" pitchFamily="2" charset="-122"/>
                <a:ea typeface="宋体" pitchFamily="2" charset="-122"/>
              </a:rPr>
              <a:t>＝</a:t>
            </a:r>
            <a:r>
              <a:rPr lang="en-US" altLang="zh-CN" sz="1600">
                <a:solidFill>
                  <a:schemeClr val="tx1"/>
                </a:solidFill>
                <a:latin typeface="宋体" pitchFamily="2" charset="-122"/>
                <a:ea typeface="宋体" pitchFamily="2" charset="-122"/>
              </a:rPr>
              <a:t>$1</a:t>
            </a:r>
            <a:r>
              <a:rPr lang="zh-CN" altLang="en-US" sz="1600">
                <a:solidFill>
                  <a:schemeClr val="tx1"/>
                </a:solidFill>
                <a:latin typeface="宋体" pitchFamily="2" charset="-122"/>
                <a:ea typeface="宋体" pitchFamily="2" charset="-122"/>
              </a:rPr>
              <a:t>＋</a:t>
            </a:r>
            <a:r>
              <a:rPr lang="en-US" altLang="zh-CN" sz="1600">
                <a:solidFill>
                  <a:schemeClr val="tx1"/>
                </a:solidFill>
                <a:latin typeface="宋体" pitchFamily="2" charset="-122"/>
                <a:ea typeface="宋体" pitchFamily="2" charset="-122"/>
              </a:rPr>
              <a:t>$3;</a:t>
            </a:r>
            <a:r>
              <a:rPr lang="zh-CN" altLang="en-US" sz="1600">
                <a:solidFill>
                  <a:schemeClr val="tx1"/>
                </a:solidFill>
                <a:latin typeface="宋体" pitchFamily="2" charset="-122"/>
                <a:ea typeface="宋体" pitchFamily="2" charset="-122"/>
              </a:rPr>
              <a:t>｝表示产生式右部非终结符</a:t>
            </a:r>
            <a:r>
              <a:rPr lang="en-US" altLang="zh-CN" sz="1600">
                <a:solidFill>
                  <a:schemeClr val="tx1"/>
                </a:solidFill>
                <a:latin typeface="宋体" pitchFamily="2" charset="-122"/>
                <a:ea typeface="宋体" pitchFamily="2" charset="-122"/>
              </a:rPr>
              <a:t>expr</a:t>
            </a:r>
            <a:r>
              <a:rPr lang="zh-CN" altLang="en-US" sz="1600">
                <a:solidFill>
                  <a:schemeClr val="tx1"/>
                </a:solidFill>
                <a:latin typeface="宋体" pitchFamily="2" charset="-122"/>
                <a:ea typeface="宋体" pitchFamily="2" charset="-122"/>
              </a:rPr>
              <a:t>的属性值加上非终结符</a:t>
            </a:r>
            <a:r>
              <a:rPr lang="en-US" altLang="zh-CN" sz="1600">
                <a:solidFill>
                  <a:schemeClr val="tx1"/>
                </a:solidFill>
                <a:latin typeface="宋体" pitchFamily="2" charset="-122"/>
                <a:ea typeface="宋体" pitchFamily="2" charset="-122"/>
              </a:rPr>
              <a:t>term</a:t>
            </a:r>
            <a:r>
              <a:rPr lang="zh-CN" altLang="en-US" sz="1600">
                <a:solidFill>
                  <a:schemeClr val="tx1"/>
                </a:solidFill>
                <a:latin typeface="宋体" pitchFamily="2" charset="-122"/>
                <a:ea typeface="宋体" pitchFamily="2" charset="-122"/>
              </a:rPr>
              <a:t>的属性值，结果作为左部非终结符</a:t>
            </a:r>
            <a:r>
              <a:rPr lang="en-US" altLang="zh-CN" sz="1600">
                <a:solidFill>
                  <a:schemeClr val="tx1"/>
                </a:solidFill>
                <a:latin typeface="宋体" pitchFamily="2" charset="-122"/>
                <a:ea typeface="宋体" pitchFamily="2" charset="-122"/>
                <a:cs typeface="Courier New" pitchFamily="49" charset="0"/>
              </a:rPr>
              <a:t>expr</a:t>
            </a:r>
            <a:r>
              <a:rPr lang="zh-CN" altLang="en-US" sz="1600">
                <a:solidFill>
                  <a:schemeClr val="tx1"/>
                </a:solidFill>
                <a:latin typeface="宋体" pitchFamily="2" charset="-122"/>
                <a:ea typeface="宋体" pitchFamily="2" charset="-122"/>
                <a:cs typeface="Courier New" pitchFamily="49" charset="0"/>
              </a:rPr>
              <a:t>的属性值，从而规定出按照这一产生式进行求值的语义动作。第（９）行省略了求值的语义动作；本来这一行的末尾应该设置｛</a:t>
            </a:r>
            <a:r>
              <a:rPr lang="en-US" altLang="zh-CN" sz="1600">
                <a:solidFill>
                  <a:schemeClr val="tx1"/>
                </a:solidFill>
                <a:latin typeface="宋体" pitchFamily="2" charset="-122"/>
                <a:ea typeface="宋体" pitchFamily="2" charset="-122"/>
                <a:cs typeface="Courier New" pitchFamily="49" charset="0"/>
              </a:rPr>
              <a:t>$$=$1</a:t>
            </a:r>
            <a:r>
              <a:rPr lang="zh-CN" altLang="en-US" sz="1600">
                <a:solidFill>
                  <a:schemeClr val="tx1"/>
                </a:solidFill>
                <a:latin typeface="宋体" pitchFamily="2" charset="-122"/>
                <a:ea typeface="宋体" pitchFamily="2" charset="-122"/>
                <a:cs typeface="Courier New" pitchFamily="49" charset="0"/>
              </a:rPr>
              <a:t>；｝但考虑这样原封不动进行复制的语义动作没有意义，所以省略。第（６）行的产生式表示，关于台式计算器的输入是一个算术表达式，其后用一个换行符表示输入结束；与该产生式相关的语义动作｛</a:t>
            </a:r>
            <a:r>
              <a:rPr lang="en-US" altLang="zh-CN" sz="1600">
                <a:solidFill>
                  <a:schemeClr val="tx1"/>
                </a:solidFill>
                <a:latin typeface="宋体" pitchFamily="2" charset="-122"/>
                <a:ea typeface="宋体" pitchFamily="2" charset="-122"/>
                <a:cs typeface="Courier New" pitchFamily="49" charset="0"/>
              </a:rPr>
              <a:t>printf(</a:t>
            </a:r>
            <a:r>
              <a:rPr lang="en-US" altLang="zh-CN" sz="1600">
                <a:solidFill>
                  <a:schemeClr val="tx1"/>
                </a:solidFill>
                <a:latin typeface="Courier New" pitchFamily="49" charset="0"/>
                <a:ea typeface="宋体" pitchFamily="2" charset="-122"/>
                <a:cs typeface="Courier New" pitchFamily="49" charset="0"/>
              </a:rPr>
              <a:t>“</a:t>
            </a:r>
            <a:r>
              <a:rPr lang="en-US" altLang="zh-CN" sz="1600">
                <a:solidFill>
                  <a:schemeClr val="tx1"/>
                </a:solidFill>
                <a:latin typeface="宋体" pitchFamily="2" charset="-122"/>
                <a:ea typeface="宋体" pitchFamily="2" charset="-122"/>
                <a:cs typeface="Courier New" pitchFamily="49" charset="0"/>
              </a:rPr>
              <a:t>%d</a:t>
            </a:r>
            <a:r>
              <a:rPr lang="zh-CN" altLang="en-US" sz="1600">
                <a:solidFill>
                  <a:schemeClr val="tx1"/>
                </a:solidFill>
                <a:latin typeface="宋体" pitchFamily="2" charset="-122"/>
                <a:ea typeface="宋体" pitchFamily="2" charset="-122"/>
                <a:cs typeface="Courier New" pitchFamily="49" charset="0"/>
              </a:rPr>
              <a:t>＼</a:t>
            </a:r>
            <a:r>
              <a:rPr lang="en-US" altLang="zh-CN" sz="1600">
                <a:solidFill>
                  <a:schemeClr val="tx1"/>
                </a:solidFill>
                <a:latin typeface="宋体" pitchFamily="2" charset="-122"/>
                <a:ea typeface="宋体" pitchFamily="2" charset="-122"/>
                <a:cs typeface="Courier New" pitchFamily="49" charset="0"/>
              </a:rPr>
              <a:t>n</a:t>
            </a:r>
            <a:r>
              <a:rPr lang="en-US" altLang="zh-CN" sz="1600">
                <a:solidFill>
                  <a:schemeClr val="tx1"/>
                </a:solidFill>
                <a:latin typeface="Courier New" pitchFamily="49" charset="0"/>
                <a:ea typeface="宋体" pitchFamily="2" charset="-122"/>
                <a:cs typeface="Courier New" pitchFamily="49" charset="0"/>
              </a:rPr>
              <a:t>”</a:t>
            </a:r>
            <a:r>
              <a:rPr lang="en-US" altLang="zh-CN" sz="1600">
                <a:solidFill>
                  <a:schemeClr val="tx1"/>
                </a:solidFill>
                <a:latin typeface="宋体" pitchFamily="2" charset="-122"/>
                <a:ea typeface="宋体" pitchFamily="2" charset="-122"/>
                <a:cs typeface="Courier New" pitchFamily="49" charset="0"/>
              </a:rPr>
              <a:t>,$1</a:t>
            </a:r>
            <a:r>
              <a:rPr lang="zh-CN" altLang="en-US" sz="1600">
                <a:solidFill>
                  <a:schemeClr val="tx1"/>
                </a:solidFill>
                <a:latin typeface="宋体" pitchFamily="2" charset="-122"/>
                <a:ea typeface="宋体" pitchFamily="2" charset="-122"/>
                <a:cs typeface="Courier New" pitchFamily="49" charset="0"/>
              </a:rPr>
              <a:t>）</a:t>
            </a:r>
            <a:r>
              <a:rPr lang="en-US" altLang="zh-CN" sz="1600">
                <a:solidFill>
                  <a:schemeClr val="tx1"/>
                </a:solidFill>
                <a:latin typeface="宋体" pitchFamily="2" charset="-122"/>
                <a:ea typeface="宋体" pitchFamily="2" charset="-122"/>
                <a:cs typeface="Courier New" pitchFamily="49" charset="0"/>
              </a:rPr>
              <a:t>;</a:t>
            </a:r>
            <a:r>
              <a:rPr lang="zh-CN" altLang="en-US" sz="1600">
                <a:solidFill>
                  <a:schemeClr val="tx1"/>
                </a:solidFill>
                <a:latin typeface="宋体" pitchFamily="2" charset="-122"/>
                <a:ea typeface="宋体" pitchFamily="2" charset="-122"/>
                <a:cs typeface="Courier New" pitchFamily="49" charset="0"/>
              </a:rPr>
              <a:t>｝</a:t>
            </a:r>
            <a:r>
              <a:rPr lang="zh-CN" altLang="en-US" sz="1600">
                <a:solidFill>
                  <a:schemeClr val="tx1"/>
                </a:solidFill>
                <a:latin typeface="宋体" pitchFamily="2" charset="-122"/>
                <a:ea typeface="宋体" pitchFamily="2" charset="-122"/>
              </a:rPr>
              <a:t>打印关于非终结符</a:t>
            </a:r>
            <a:r>
              <a:rPr lang="en-US" altLang="zh-CN" sz="1600">
                <a:solidFill>
                  <a:schemeClr val="tx1"/>
                </a:solidFill>
                <a:latin typeface="Times New Roman" pitchFamily="18" charset="0"/>
                <a:ea typeface="宋体" pitchFamily="2" charset="-122"/>
              </a:rPr>
              <a:t>expr</a:t>
            </a:r>
            <a:r>
              <a:rPr lang="zh-CN" altLang="en-US" sz="1600">
                <a:solidFill>
                  <a:schemeClr val="tx1"/>
                </a:solidFill>
                <a:latin typeface="宋体" pitchFamily="2" charset="-122"/>
                <a:ea typeface="宋体" pitchFamily="2" charset="-122"/>
              </a:rPr>
              <a:t>属性值，即表达式的结果值。</a:t>
            </a:r>
            <a:r>
              <a:rPr lang="zh-CN" altLang="en-US" sz="1600" b="0">
                <a:solidFill>
                  <a:schemeClr val="tx1"/>
                </a:solidFill>
                <a:latin typeface="宋体" pitchFamily="2" charset="-122"/>
                <a:ea typeface="宋体" pitchFamily="2" charset="-122"/>
              </a:rPr>
              <a:t> </a:t>
            </a:r>
            <a:endParaRPr lang="zh-CN" altLang="en-US" sz="1800" b="0">
              <a:solidFill>
                <a:schemeClr val="tx1"/>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BFB0720-33B6-43D3-9BC3-DAD923D5F00C}" type="slidenum">
              <a:rPr lang="en-US" altLang="zh-CN"/>
              <a:pPr>
                <a:defRPr/>
              </a:pPr>
              <a:t>148</a:t>
            </a:fld>
            <a:endParaRPr lang="en-US" altLang="zh-CN"/>
          </a:p>
        </p:txBody>
      </p:sp>
      <p:sp>
        <p:nvSpPr>
          <p:cNvPr id="147459" name="Rectangle 2"/>
          <p:cNvSpPr>
            <a:spLocks noGrp="1" noChangeArrowheads="1"/>
          </p:cNvSpPr>
          <p:nvPr>
            <p:ph type="body" idx="1"/>
          </p:nvPr>
        </p:nvSpPr>
        <p:spPr>
          <a:xfrm>
            <a:off x="0" y="152400"/>
            <a:ext cx="4800600" cy="6705600"/>
          </a:xfrm>
        </p:spPr>
        <p:txBody>
          <a:bodyPr/>
          <a:lstStyle/>
          <a:p>
            <a:pPr algn="just" eaLnBrk="1" hangingPunct="1">
              <a:buFont typeface="Wingdings" pitchFamily="2" charset="2"/>
              <a:buNone/>
            </a:pP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18</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yylex () {</a:t>
            </a:r>
          </a:p>
          <a:p>
            <a:pPr algn="just" eaLnBrk="1" hangingPunct="1">
              <a:buFont typeface="Wingdings" pitchFamily="2" charset="2"/>
              <a:buNone/>
            </a:pP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19</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int c;</a:t>
            </a:r>
          </a:p>
          <a:p>
            <a:pPr algn="just" eaLnBrk="1" hangingPunct="1">
              <a:buFont typeface="Wingdings" pitchFamily="2" charset="2"/>
              <a:buNone/>
            </a:pP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20</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c = getchar ()</a:t>
            </a:r>
          </a:p>
          <a:p>
            <a:pPr algn="just" eaLnBrk="1" hangingPunct="1">
              <a:buFont typeface="Wingdings" pitchFamily="2" charset="2"/>
              <a:buNone/>
            </a:pP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21</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if</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isdigit (c)</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a:t>
            </a:r>
          </a:p>
          <a:p>
            <a:pPr algn="just" eaLnBrk="1" hangingPunct="1">
              <a:buFont typeface="Wingdings" pitchFamily="2" charset="2"/>
              <a:buNone/>
            </a:pP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22</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yylval = c </a:t>
            </a:r>
            <a:r>
              <a:rPr lang="en-US" altLang="zh-CN" sz="1800" b="1" smtClean="0">
                <a:latin typeface="Courier New" pitchFamily="49" charset="0"/>
                <a:cs typeface="Courier New" pitchFamily="49" charset="0"/>
              </a:rPr>
              <a:t>—</a:t>
            </a:r>
            <a:r>
              <a:rPr lang="en-US" altLang="zh-CN" sz="1800" b="1" smtClean="0">
                <a:latin typeface="宋体" pitchFamily="2" charset="-122"/>
                <a:cs typeface="Courier New" pitchFamily="49" charset="0"/>
              </a:rPr>
              <a:t> </a:t>
            </a:r>
            <a:r>
              <a:rPr lang="en-US" altLang="zh-CN" sz="1800" b="1" smtClean="0">
                <a:latin typeface="Courier New" pitchFamily="49" charset="0"/>
                <a:cs typeface="Courier New" pitchFamily="49" charset="0"/>
              </a:rPr>
              <a:t>’</a:t>
            </a:r>
            <a:r>
              <a:rPr lang="zh-CN" altLang="en-US" sz="1800" b="1" smtClean="0">
                <a:latin typeface="宋体" pitchFamily="2" charset="-122"/>
                <a:cs typeface="Courier New" pitchFamily="49" charset="0"/>
              </a:rPr>
              <a:t>０</a:t>
            </a:r>
            <a:r>
              <a:rPr lang="zh-CN" altLang="en-US" sz="1800" b="1" smtClean="0">
                <a:latin typeface="Courier New" pitchFamily="49" charset="0"/>
                <a:cs typeface="Courier New" pitchFamily="49" charset="0"/>
              </a:rPr>
              <a:t>’</a:t>
            </a:r>
            <a:r>
              <a:rPr lang="zh-CN" altLang="en-US" sz="1800" b="1" smtClean="0">
                <a:latin typeface="宋体" pitchFamily="2" charset="-122"/>
                <a:cs typeface="Courier New" pitchFamily="49" charset="0"/>
              </a:rPr>
              <a:t>；</a:t>
            </a:r>
          </a:p>
          <a:p>
            <a:pPr algn="just" eaLnBrk="1" hangingPunct="1">
              <a:buFont typeface="Wingdings" pitchFamily="2" charset="2"/>
              <a:buNone/>
            </a:pP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23</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return DIGIT</a:t>
            </a:r>
          </a:p>
          <a:p>
            <a:pPr algn="just" eaLnBrk="1" hangingPunct="1">
              <a:buFont typeface="Wingdings" pitchFamily="2" charset="2"/>
              <a:buNone/>
            </a:pP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24</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a:t>
            </a:r>
          </a:p>
          <a:p>
            <a:pPr algn="just" eaLnBrk="1" hangingPunct="1">
              <a:buFont typeface="Wingdings" pitchFamily="2" charset="2"/>
              <a:buNone/>
            </a:pP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25</a:t>
            </a:r>
            <a:r>
              <a:rPr lang="zh-CN" altLang="en-US" sz="1800" b="1" smtClean="0">
                <a:latin typeface="宋体" pitchFamily="2" charset="-122"/>
                <a:cs typeface="Courier New" pitchFamily="49" charset="0"/>
              </a:rPr>
              <a:t>）</a:t>
            </a:r>
            <a:r>
              <a:rPr lang="en-US" altLang="zh-CN" sz="1800" b="1" smtClean="0">
                <a:latin typeface="宋体" pitchFamily="2" charset="-122"/>
                <a:cs typeface="Courier New" pitchFamily="49" charset="0"/>
              </a:rPr>
              <a:t>return c;</a:t>
            </a:r>
          </a:p>
          <a:p>
            <a:pPr algn="just" eaLnBrk="1" hangingPunct="1">
              <a:buFont typeface="Wingdings" pitchFamily="2" charset="2"/>
              <a:buNone/>
            </a:pPr>
            <a:r>
              <a:rPr lang="zh-CN" altLang="en-US" sz="1800" b="1" smtClean="0">
                <a:latin typeface="宋体" pitchFamily="2" charset="-122"/>
              </a:rPr>
              <a:t>（</a:t>
            </a:r>
            <a:r>
              <a:rPr lang="en-US" altLang="zh-CN" sz="1800" b="1" smtClean="0">
                <a:latin typeface="宋体" pitchFamily="2" charset="-122"/>
              </a:rPr>
              <a:t>26</a:t>
            </a:r>
            <a:r>
              <a:rPr lang="zh-CN" altLang="en-US" sz="1800" b="1" smtClean="0">
                <a:latin typeface="宋体" pitchFamily="2" charset="-122"/>
              </a:rPr>
              <a:t>）</a:t>
            </a:r>
            <a:r>
              <a:rPr lang="en-US" altLang="zh-CN" sz="1800" b="1" smtClean="0">
                <a:latin typeface="宋体" pitchFamily="2" charset="-122"/>
              </a:rPr>
              <a:t>} </a:t>
            </a:r>
          </a:p>
        </p:txBody>
      </p:sp>
      <p:sp>
        <p:nvSpPr>
          <p:cNvPr id="147460" name="Text Box 3"/>
          <p:cNvSpPr txBox="1">
            <a:spLocks noChangeArrowheads="1"/>
          </p:cNvSpPr>
          <p:nvPr/>
        </p:nvSpPr>
        <p:spPr bwMode="auto">
          <a:xfrm>
            <a:off x="4191000" y="152400"/>
            <a:ext cx="4572000"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just" eaLnBrk="1" hangingPunct="1">
              <a:spcAft>
                <a:spcPct val="0"/>
              </a:spcAft>
            </a:pPr>
            <a:r>
              <a:rPr lang="zh-CN" altLang="en-US" sz="1800">
                <a:solidFill>
                  <a:schemeClr val="tx1"/>
                </a:solidFill>
                <a:latin typeface="宋体" pitchFamily="2" charset="-122"/>
                <a:ea typeface="宋体" pitchFamily="2" charset="-122"/>
                <a:cs typeface="Courier New" pitchFamily="49" charset="0"/>
              </a:rPr>
              <a:t>第（１８）～（２６）行是辅助过程，每个辅助过程都是Ｃ语言的函数，并且，其中必须包含名为</a:t>
            </a:r>
            <a:r>
              <a:rPr lang="en-US" altLang="zh-CN" sz="1800">
                <a:solidFill>
                  <a:schemeClr val="tx1"/>
                </a:solidFill>
                <a:latin typeface="宋体" pitchFamily="2" charset="-122"/>
                <a:ea typeface="宋体" pitchFamily="2" charset="-122"/>
                <a:cs typeface="Courier New" pitchFamily="49" charset="0"/>
              </a:rPr>
              <a:t>yylex</a:t>
            </a:r>
            <a:r>
              <a:rPr lang="zh-CN" altLang="en-US" sz="1800">
                <a:solidFill>
                  <a:schemeClr val="tx1"/>
                </a:solidFill>
                <a:latin typeface="宋体" pitchFamily="2" charset="-122"/>
                <a:ea typeface="宋体" pitchFamily="2" charset="-122"/>
                <a:cs typeface="Courier New" pitchFamily="49" charset="0"/>
              </a:rPr>
              <a:t>的词法分析器。每次调用函数</a:t>
            </a:r>
            <a:r>
              <a:rPr lang="en-US" altLang="zh-CN" sz="1800">
                <a:solidFill>
                  <a:schemeClr val="tx1"/>
                </a:solidFill>
                <a:latin typeface="宋体" pitchFamily="2" charset="-122"/>
                <a:ea typeface="宋体" pitchFamily="2" charset="-122"/>
                <a:cs typeface="Courier New" pitchFamily="49" charset="0"/>
              </a:rPr>
              <a:t>yylex</a:t>
            </a:r>
            <a:r>
              <a:rPr lang="zh-CN" altLang="en-US" sz="1800">
                <a:solidFill>
                  <a:schemeClr val="tx1"/>
                </a:solidFill>
                <a:latin typeface="宋体" pitchFamily="2" charset="-122"/>
                <a:ea typeface="宋体" pitchFamily="2" charset="-122"/>
                <a:cs typeface="Courier New" pitchFamily="49" charset="0"/>
              </a:rPr>
              <a:t>（）时，得到一个词汇，该词汇包括两部分</a:t>
            </a:r>
            <a:r>
              <a:rPr lang="en-US" altLang="zh-CN" sz="1800">
                <a:solidFill>
                  <a:schemeClr val="tx1"/>
                </a:solidFill>
                <a:latin typeface="宋体" pitchFamily="2" charset="-122"/>
                <a:ea typeface="宋体" pitchFamily="2" charset="-122"/>
                <a:cs typeface="Courier New" pitchFamily="49" charset="0"/>
              </a:rPr>
              <a:t>,</a:t>
            </a:r>
            <a:r>
              <a:rPr lang="zh-CN" altLang="en-US" sz="1800">
                <a:solidFill>
                  <a:schemeClr val="tx1"/>
                </a:solidFill>
                <a:latin typeface="宋体" pitchFamily="2" charset="-122"/>
                <a:ea typeface="宋体" pitchFamily="2" charset="-122"/>
                <a:cs typeface="Courier New" pitchFamily="49" charset="0"/>
              </a:rPr>
              <a:t>一部分作为函数的返回结果，是</a:t>
            </a:r>
            <a:r>
              <a:rPr lang="en-US" altLang="zh-CN" sz="1800">
                <a:solidFill>
                  <a:schemeClr val="tx1"/>
                </a:solidFill>
                <a:latin typeface="宋体" pitchFamily="2" charset="-122"/>
                <a:ea typeface="宋体" pitchFamily="2" charset="-122"/>
                <a:cs typeface="Courier New" pitchFamily="49" charset="0"/>
              </a:rPr>
              <a:t>token</a:t>
            </a:r>
            <a:r>
              <a:rPr lang="zh-CN" altLang="en-US" sz="1800">
                <a:solidFill>
                  <a:schemeClr val="tx1"/>
                </a:solidFill>
                <a:latin typeface="宋体" pitchFamily="2" charset="-122"/>
                <a:ea typeface="宋体" pitchFamily="2" charset="-122"/>
                <a:cs typeface="Courier New" pitchFamily="49" charset="0"/>
              </a:rPr>
              <a:t>类型的值；另一部分是该词汇的属性，通过ＹＡＣＣ定义的全程变量</a:t>
            </a:r>
            <a:r>
              <a:rPr lang="en-US" altLang="zh-CN" sz="1800">
                <a:solidFill>
                  <a:schemeClr val="tx1"/>
                </a:solidFill>
                <a:latin typeface="宋体" pitchFamily="2" charset="-122"/>
                <a:ea typeface="宋体" pitchFamily="2" charset="-122"/>
                <a:cs typeface="Courier New" pitchFamily="49" charset="0"/>
              </a:rPr>
              <a:t>yylval</a:t>
            </a:r>
            <a:r>
              <a:rPr lang="zh-CN" altLang="en-US" sz="1800">
                <a:solidFill>
                  <a:schemeClr val="tx1"/>
                </a:solidFill>
                <a:latin typeface="宋体" pitchFamily="2" charset="-122"/>
                <a:ea typeface="宋体" pitchFamily="2" charset="-122"/>
                <a:cs typeface="Courier New" pitchFamily="49" charset="0"/>
              </a:rPr>
              <a:t>传递给语法分析器。本例中的词法分析器非常简单，它只能从单个的字符中区分出数字。第（２０）行的</a:t>
            </a:r>
            <a:r>
              <a:rPr lang="en-US" altLang="zh-CN" sz="1800">
                <a:solidFill>
                  <a:schemeClr val="tx1"/>
                </a:solidFill>
                <a:latin typeface="宋体" pitchFamily="2" charset="-122"/>
                <a:ea typeface="宋体" pitchFamily="2" charset="-122"/>
                <a:cs typeface="Courier New" pitchFamily="49" charset="0"/>
              </a:rPr>
              <a:t>getchar()</a:t>
            </a:r>
            <a:r>
              <a:rPr lang="zh-CN" altLang="en-US" sz="1800">
                <a:solidFill>
                  <a:schemeClr val="tx1"/>
                </a:solidFill>
                <a:latin typeface="宋体" pitchFamily="2" charset="-122"/>
                <a:ea typeface="宋体" pitchFamily="2" charset="-122"/>
                <a:cs typeface="Courier New" pitchFamily="49" charset="0"/>
              </a:rPr>
              <a:t>是Ｃ的一个库函数，该函数读标准输入的一个字符作为返回值。第（２１）行的</a:t>
            </a:r>
            <a:r>
              <a:rPr lang="en-US" altLang="zh-CN" sz="1800">
                <a:solidFill>
                  <a:schemeClr val="tx1"/>
                </a:solidFill>
                <a:latin typeface="宋体" pitchFamily="2" charset="-122"/>
                <a:ea typeface="宋体" pitchFamily="2" charset="-122"/>
                <a:cs typeface="Courier New" pitchFamily="49" charset="0"/>
              </a:rPr>
              <a:t>isdigit(c)</a:t>
            </a:r>
            <a:r>
              <a:rPr lang="zh-CN" altLang="en-US" sz="1800">
                <a:solidFill>
                  <a:schemeClr val="tx1"/>
                </a:solidFill>
                <a:latin typeface="宋体" pitchFamily="2" charset="-122"/>
                <a:ea typeface="宋体" pitchFamily="2" charset="-122"/>
                <a:cs typeface="Courier New" pitchFamily="49" charset="0"/>
              </a:rPr>
              <a:t>也是Ｃ的库函数，该函数判定参数</a:t>
            </a:r>
            <a:r>
              <a:rPr lang="en-US" altLang="zh-CN" sz="1800">
                <a:solidFill>
                  <a:schemeClr val="tx1"/>
                </a:solidFill>
                <a:latin typeface="宋体" pitchFamily="2" charset="-122"/>
                <a:ea typeface="宋体" pitchFamily="2" charset="-122"/>
                <a:cs typeface="Courier New" pitchFamily="49" charset="0"/>
              </a:rPr>
              <a:t>c</a:t>
            </a:r>
            <a:r>
              <a:rPr lang="zh-CN" altLang="en-US" sz="1800">
                <a:solidFill>
                  <a:schemeClr val="tx1"/>
                </a:solidFill>
                <a:latin typeface="宋体" pitchFamily="2" charset="-122"/>
                <a:ea typeface="宋体" pitchFamily="2" charset="-122"/>
                <a:cs typeface="Courier New" pitchFamily="49" charset="0"/>
              </a:rPr>
              <a:t>的值，如果是数字，则返回１，表示逻辑真，否则返回０，表示逻辑假。第（２２）行</a:t>
            </a:r>
            <a:r>
              <a:rPr lang="en-US" altLang="zh-CN" sz="1800">
                <a:solidFill>
                  <a:schemeClr val="tx1"/>
                </a:solidFill>
                <a:latin typeface="宋体" pitchFamily="2" charset="-122"/>
                <a:ea typeface="宋体" pitchFamily="2" charset="-122"/>
                <a:cs typeface="Courier New" pitchFamily="49" charset="0"/>
              </a:rPr>
              <a:t>yylval=c </a:t>
            </a:r>
            <a:r>
              <a:rPr lang="en-US" altLang="zh-CN" sz="1800">
                <a:solidFill>
                  <a:schemeClr val="tx1"/>
                </a:solidFill>
                <a:latin typeface="Courier New" pitchFamily="49" charset="0"/>
                <a:ea typeface="宋体" pitchFamily="2" charset="-122"/>
                <a:cs typeface="Courier New" pitchFamily="49" charset="0"/>
              </a:rPr>
              <a:t>—</a:t>
            </a:r>
            <a:r>
              <a:rPr lang="en-US" altLang="zh-CN" sz="1800">
                <a:solidFill>
                  <a:schemeClr val="tx1"/>
                </a:solidFill>
                <a:latin typeface="宋体" pitchFamily="2" charset="-122"/>
                <a:ea typeface="宋体" pitchFamily="2" charset="-122"/>
                <a:cs typeface="Courier New" pitchFamily="49" charset="0"/>
              </a:rPr>
              <a:t> </a:t>
            </a:r>
            <a:r>
              <a:rPr lang="en-US" altLang="zh-CN" sz="1800">
                <a:solidFill>
                  <a:schemeClr val="tx1"/>
                </a:solidFill>
                <a:latin typeface="Courier New" pitchFamily="49" charset="0"/>
                <a:ea typeface="宋体" pitchFamily="2" charset="-122"/>
                <a:cs typeface="Courier New" pitchFamily="49" charset="0"/>
              </a:rPr>
              <a:t>’</a:t>
            </a:r>
            <a:r>
              <a:rPr lang="zh-CN" altLang="en-US" sz="1800">
                <a:solidFill>
                  <a:schemeClr val="tx1"/>
                </a:solidFill>
                <a:latin typeface="宋体" pitchFamily="2" charset="-122"/>
                <a:ea typeface="宋体" pitchFamily="2" charset="-122"/>
                <a:cs typeface="Courier New" pitchFamily="49" charset="0"/>
              </a:rPr>
              <a:t>０</a:t>
            </a:r>
            <a:r>
              <a:rPr lang="zh-CN" altLang="en-US" sz="1800">
                <a:solidFill>
                  <a:schemeClr val="tx1"/>
                </a:solidFill>
                <a:latin typeface="Courier New" pitchFamily="49" charset="0"/>
                <a:ea typeface="宋体" pitchFamily="2" charset="-122"/>
                <a:cs typeface="Courier New" pitchFamily="49" charset="0"/>
              </a:rPr>
              <a:t>’</a:t>
            </a:r>
            <a:r>
              <a:rPr lang="zh-CN" altLang="en-US" sz="1800">
                <a:solidFill>
                  <a:schemeClr val="tx1"/>
                </a:solidFill>
                <a:latin typeface="宋体" pitchFamily="2" charset="-122"/>
                <a:ea typeface="宋体" pitchFamily="2" charset="-122"/>
                <a:cs typeface="Courier New" pitchFamily="49" charset="0"/>
              </a:rPr>
              <a:t>把数字字符</a:t>
            </a:r>
            <a:r>
              <a:rPr lang="en-US" altLang="zh-CN" sz="1800">
                <a:solidFill>
                  <a:schemeClr val="tx1"/>
                </a:solidFill>
                <a:latin typeface="宋体" pitchFamily="2" charset="-122"/>
                <a:ea typeface="宋体" pitchFamily="2" charset="-122"/>
                <a:cs typeface="Courier New" pitchFamily="49" charset="0"/>
              </a:rPr>
              <a:t>c</a:t>
            </a:r>
            <a:r>
              <a:rPr lang="zh-CN" altLang="en-US" sz="1800">
                <a:solidFill>
                  <a:schemeClr val="tx1"/>
                </a:solidFill>
                <a:latin typeface="宋体" pitchFamily="2" charset="-122"/>
                <a:ea typeface="宋体" pitchFamily="2" charset="-122"/>
                <a:cs typeface="Courier New" pitchFamily="49" charset="0"/>
              </a:rPr>
              <a:t>转换成数值，赋给全程变量</a:t>
            </a:r>
            <a:r>
              <a:rPr lang="en-US" altLang="zh-CN" sz="1800">
                <a:solidFill>
                  <a:schemeClr val="tx1"/>
                </a:solidFill>
                <a:latin typeface="宋体" pitchFamily="2" charset="-122"/>
                <a:ea typeface="宋体" pitchFamily="2" charset="-122"/>
                <a:cs typeface="Courier New" pitchFamily="49" charset="0"/>
              </a:rPr>
              <a:t>yylval</a:t>
            </a:r>
            <a:r>
              <a:rPr lang="zh-CN" altLang="en-US" sz="1800">
                <a:solidFill>
                  <a:schemeClr val="tx1"/>
                </a:solidFill>
                <a:latin typeface="宋体" pitchFamily="2" charset="-122"/>
                <a:ea typeface="宋体" pitchFamily="2" charset="-122"/>
                <a:cs typeface="Courier New" pitchFamily="49" charset="0"/>
              </a:rPr>
              <a:t>，作为数值词汇ＤＩＧＩＴ的属性。第（２３）行在识别出数的情况下，函数</a:t>
            </a:r>
            <a:r>
              <a:rPr lang="en-US" altLang="zh-CN" sz="1800">
                <a:solidFill>
                  <a:schemeClr val="tx1"/>
                </a:solidFill>
                <a:latin typeface="宋体" pitchFamily="2" charset="-122"/>
                <a:ea typeface="宋体" pitchFamily="2" charset="-122"/>
                <a:cs typeface="Courier New" pitchFamily="49" charset="0"/>
              </a:rPr>
              <a:t>yylex</a:t>
            </a:r>
            <a:r>
              <a:rPr lang="zh-CN" altLang="en-US" sz="1800">
                <a:solidFill>
                  <a:schemeClr val="tx1"/>
                </a:solidFill>
                <a:latin typeface="宋体" pitchFamily="2" charset="-122"/>
                <a:ea typeface="宋体" pitchFamily="2" charset="-122"/>
                <a:cs typeface="Courier New" pitchFamily="49" charset="0"/>
              </a:rPr>
              <a:t>返回词汇ＤＩＧＩＴ；第（２５）行，除了数之外的任何字符，函数</a:t>
            </a:r>
            <a:r>
              <a:rPr lang="en-US" altLang="zh-CN" sz="1800">
                <a:solidFill>
                  <a:schemeClr val="tx1"/>
                </a:solidFill>
                <a:latin typeface="Times New Roman" pitchFamily="18" charset="0"/>
                <a:ea typeface="宋体" pitchFamily="2" charset="-122"/>
                <a:cs typeface="Times New Roman" pitchFamily="18" charset="0"/>
              </a:rPr>
              <a:t>yylex</a:t>
            </a:r>
            <a:r>
              <a:rPr lang="zh-CN" altLang="en-US" sz="1800">
                <a:solidFill>
                  <a:schemeClr val="tx1"/>
                </a:solidFill>
                <a:latin typeface="宋体" pitchFamily="2" charset="-122"/>
                <a:ea typeface="宋体" pitchFamily="2" charset="-122"/>
              </a:rPr>
              <a:t>都返回该字符本身 </a:t>
            </a:r>
            <a:endParaRPr lang="zh-CN" altLang="en-US" sz="1600" b="0">
              <a:solidFill>
                <a:schemeClr val="tx1"/>
              </a:solidFill>
              <a:latin typeface="Arial" charset="0"/>
              <a:ea typeface="宋体" pitchFamily="2" charset="-122"/>
            </a:endParaRPr>
          </a:p>
        </p:txBody>
      </p:sp>
      <p:sp>
        <p:nvSpPr>
          <p:cNvPr id="798724" name="AutoShape 4"/>
          <p:cNvSpPr>
            <a:spLocks/>
          </p:cNvSpPr>
          <p:nvPr/>
        </p:nvSpPr>
        <p:spPr bwMode="auto">
          <a:xfrm>
            <a:off x="2667000" y="228600"/>
            <a:ext cx="1066800" cy="3352800"/>
          </a:xfrm>
          <a:prstGeom prst="rightBrace">
            <a:avLst>
              <a:gd name="adj1" fmla="val 26190"/>
              <a:gd name="adj2" fmla="val 50000"/>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AB184ADD-E4BA-424F-8BC5-2E2E7155ADDA}" type="slidenum">
              <a:rPr lang="en-US" altLang="zh-CN"/>
              <a:pPr>
                <a:defRPr/>
              </a:pPr>
              <a:t>149</a:t>
            </a:fld>
            <a:endParaRPr lang="en-US" altLang="zh-CN"/>
          </a:p>
        </p:txBody>
      </p:sp>
      <p:sp>
        <p:nvSpPr>
          <p:cNvPr id="148483" name="Rectangle 2"/>
          <p:cNvSpPr>
            <a:spLocks noGrp="1" noChangeArrowheads="1"/>
          </p:cNvSpPr>
          <p:nvPr>
            <p:ph type="title"/>
          </p:nvPr>
        </p:nvSpPr>
        <p:spPr>
          <a:xfrm>
            <a:off x="1182688" y="225425"/>
            <a:ext cx="6305550" cy="457200"/>
          </a:xfrm>
        </p:spPr>
        <p:txBody>
          <a:bodyPr/>
          <a:lstStyle/>
          <a:p>
            <a:pPr algn="ctr" eaLnBrk="1" hangingPunct="1"/>
            <a:r>
              <a:rPr lang="en-US" altLang="zh-CN" smtClean="0">
                <a:solidFill>
                  <a:srgbClr val="FFFF00"/>
                </a:solidFill>
                <a:latin typeface="宋体" pitchFamily="2" charset="-122"/>
              </a:rPr>
              <a:t>   </a:t>
            </a:r>
            <a:r>
              <a:rPr lang="zh-CN" altLang="en-US" sz="4000" b="0" smtClean="0">
                <a:solidFill>
                  <a:schemeClr val="tx1"/>
                </a:solidFill>
                <a:latin typeface="宋体" pitchFamily="2" charset="-122"/>
              </a:rPr>
              <a:t>第四章 语法分析</a:t>
            </a:r>
          </a:p>
        </p:txBody>
      </p:sp>
      <p:sp>
        <p:nvSpPr>
          <p:cNvPr id="148484" name="Rectangle 3"/>
          <p:cNvSpPr>
            <a:spLocks noGrp="1" noChangeArrowheads="1"/>
          </p:cNvSpPr>
          <p:nvPr>
            <p:ph type="body" idx="1"/>
          </p:nvPr>
        </p:nvSpPr>
        <p:spPr>
          <a:xfrm>
            <a:off x="1828800" y="1981200"/>
            <a:ext cx="6705600" cy="4254500"/>
          </a:xfrm>
        </p:spPr>
        <p:txBody>
          <a:bodyPr/>
          <a:lstStyle/>
          <a:p>
            <a:pPr eaLnBrk="1" hangingPunct="1">
              <a:lnSpc>
                <a:spcPct val="90000"/>
              </a:lnSpc>
              <a:buFont typeface="Wingdings" pitchFamily="2" charset="2"/>
              <a:buNone/>
            </a:pPr>
            <a:endParaRPr lang="en-US" altLang="zh-CN" sz="2000" smtClean="0">
              <a:latin typeface="宋体" pitchFamily="2" charset="-122"/>
            </a:endParaRPr>
          </a:p>
          <a:p>
            <a:pPr eaLnBrk="1" hangingPunct="1">
              <a:lnSpc>
                <a:spcPct val="90000"/>
              </a:lnSpc>
              <a:buFont typeface="Wingdings" pitchFamily="2" charset="2"/>
              <a:buNone/>
            </a:pPr>
            <a:r>
              <a:rPr lang="en-US" altLang="zh-CN" sz="2400" b="1" smtClean="0">
                <a:latin typeface="宋体" pitchFamily="2" charset="-122"/>
              </a:rPr>
              <a:t>   </a:t>
            </a:r>
          </a:p>
          <a:p>
            <a:pPr eaLnBrk="1" hangingPunct="1">
              <a:lnSpc>
                <a:spcPct val="90000"/>
              </a:lnSpc>
              <a:buFont typeface="Wingdings" pitchFamily="2" charset="2"/>
              <a:buNone/>
            </a:pPr>
            <a:r>
              <a:rPr lang="en-US" altLang="zh-CN" sz="2400" b="1" smtClean="0">
                <a:solidFill>
                  <a:schemeClr val="hlink"/>
                </a:solidFill>
                <a:latin typeface="Times New Roman" pitchFamily="18" charset="0"/>
              </a:rPr>
              <a:t>     </a:t>
            </a:r>
            <a:r>
              <a:rPr lang="zh-CN" altLang="en-US" sz="2400" b="1" smtClean="0">
                <a:latin typeface="Times New Roman" pitchFamily="18" charset="0"/>
              </a:rPr>
              <a:t>一、分析器的生成器</a:t>
            </a:r>
            <a:r>
              <a:rPr lang="en-US" altLang="zh-CN" sz="2400" b="1" smtClean="0">
                <a:latin typeface="Times New Roman" pitchFamily="18" charset="0"/>
              </a:rPr>
              <a:t>YACC</a:t>
            </a:r>
          </a:p>
          <a:p>
            <a:pPr eaLnBrk="1" hangingPunct="1">
              <a:lnSpc>
                <a:spcPct val="90000"/>
              </a:lnSpc>
              <a:buFont typeface="Wingdings" pitchFamily="2" charset="2"/>
              <a:buNone/>
            </a:pPr>
            <a:r>
              <a:rPr lang="en-US" altLang="zh-CN" sz="2000" b="1" smtClean="0">
                <a:solidFill>
                  <a:schemeClr val="hlink"/>
                </a:solidFill>
                <a:latin typeface="Times New Roman" pitchFamily="18" charset="0"/>
              </a:rPr>
              <a:t>              </a:t>
            </a:r>
            <a:r>
              <a:rPr lang="en-US" altLang="zh-CN" sz="2000" smtClean="0">
                <a:latin typeface="Times New Roman" pitchFamily="18" charset="0"/>
              </a:rPr>
              <a:t>1. YACC</a:t>
            </a:r>
            <a:r>
              <a:rPr lang="zh-CN" altLang="en-US" sz="2000" smtClean="0">
                <a:latin typeface="Times New Roman" pitchFamily="18" charset="0"/>
              </a:rPr>
              <a:t>的定义</a:t>
            </a:r>
          </a:p>
          <a:p>
            <a:pPr eaLnBrk="1" hangingPunct="1">
              <a:lnSpc>
                <a:spcPct val="90000"/>
              </a:lnSpc>
              <a:buFont typeface="Wingdings" pitchFamily="2" charset="2"/>
              <a:buNone/>
            </a:pPr>
            <a:r>
              <a:rPr lang="zh-CN" altLang="en-US" sz="2000" b="1" smtClean="0">
                <a:latin typeface="Times New Roman" pitchFamily="18" charset="0"/>
              </a:rPr>
              <a:t>              </a:t>
            </a:r>
            <a:r>
              <a:rPr lang="en-US" altLang="zh-CN" sz="2000" smtClean="0">
                <a:latin typeface="Times New Roman" pitchFamily="18" charset="0"/>
              </a:rPr>
              <a:t>2. YACC</a:t>
            </a:r>
            <a:r>
              <a:rPr lang="zh-CN" altLang="en-US" sz="2000" smtClean="0">
                <a:latin typeface="Times New Roman" pitchFamily="18" charset="0"/>
              </a:rPr>
              <a:t>的工作过程</a:t>
            </a:r>
          </a:p>
          <a:p>
            <a:pPr eaLnBrk="1" hangingPunct="1">
              <a:lnSpc>
                <a:spcPct val="90000"/>
              </a:lnSpc>
              <a:buFont typeface="Wingdings" pitchFamily="2" charset="2"/>
              <a:buNone/>
            </a:pPr>
            <a:r>
              <a:rPr lang="zh-CN" altLang="en-US" sz="2000" smtClean="0">
                <a:latin typeface="Times New Roman" pitchFamily="18" charset="0"/>
              </a:rPr>
              <a:t>              </a:t>
            </a:r>
            <a:r>
              <a:rPr lang="en-US" altLang="zh-CN" sz="2000" smtClean="0">
                <a:latin typeface="Times New Roman" pitchFamily="18" charset="0"/>
              </a:rPr>
              <a:t>3. YACC</a:t>
            </a:r>
            <a:r>
              <a:rPr lang="zh-CN" altLang="en-US" sz="2000" smtClean="0">
                <a:latin typeface="Times New Roman" pitchFamily="18" charset="0"/>
              </a:rPr>
              <a:t>的规格说明</a:t>
            </a:r>
          </a:p>
          <a:p>
            <a:pPr eaLnBrk="1" hangingPunct="1">
              <a:lnSpc>
                <a:spcPct val="90000"/>
              </a:lnSpc>
              <a:buFont typeface="Wingdings" pitchFamily="2" charset="2"/>
              <a:buNone/>
            </a:pPr>
            <a:endParaRPr lang="zh-CN" altLang="en-US" sz="2000" b="1" smtClean="0">
              <a:latin typeface="Times New Roman" pitchFamily="18" charset="0"/>
            </a:endParaRPr>
          </a:p>
          <a:p>
            <a:pPr eaLnBrk="1" hangingPunct="1">
              <a:lnSpc>
                <a:spcPct val="90000"/>
              </a:lnSpc>
              <a:buFont typeface="Wingdings" pitchFamily="2" charset="2"/>
              <a:buNone/>
            </a:pPr>
            <a:r>
              <a:rPr lang="zh-CN" altLang="en-US" sz="2400" b="1" smtClean="0">
                <a:solidFill>
                  <a:schemeClr val="hlink"/>
                </a:solidFill>
                <a:latin typeface="Times New Roman" pitchFamily="18" charset="0"/>
              </a:rPr>
              <a:t>     </a:t>
            </a:r>
            <a:r>
              <a:rPr lang="zh-CN" altLang="en-US" sz="2400" b="1" smtClean="0">
                <a:solidFill>
                  <a:srgbClr val="FFFF00"/>
                </a:solidFill>
                <a:latin typeface="Times New Roman" pitchFamily="18" charset="0"/>
              </a:rPr>
              <a:t>二、用</a:t>
            </a:r>
            <a:r>
              <a:rPr lang="en-US" altLang="zh-CN" sz="2400" b="1" smtClean="0">
                <a:solidFill>
                  <a:srgbClr val="FFFF00"/>
                </a:solidFill>
                <a:latin typeface="Times New Roman" pitchFamily="18" charset="0"/>
              </a:rPr>
              <a:t>YACC</a:t>
            </a:r>
            <a:r>
              <a:rPr lang="zh-CN" altLang="en-US" sz="2400" b="1" smtClean="0">
                <a:solidFill>
                  <a:srgbClr val="FFFF00"/>
                </a:solidFill>
                <a:latin typeface="Times New Roman" pitchFamily="18" charset="0"/>
              </a:rPr>
              <a:t>处理二义性文法</a:t>
            </a:r>
          </a:p>
        </p:txBody>
      </p:sp>
      <p:grpSp>
        <p:nvGrpSpPr>
          <p:cNvPr id="2" name="Group 4"/>
          <p:cNvGrpSpPr>
            <a:grpSpLocks/>
          </p:cNvGrpSpPr>
          <p:nvPr/>
        </p:nvGrpSpPr>
        <p:grpSpPr bwMode="auto">
          <a:xfrm>
            <a:off x="8229600" y="152400"/>
            <a:ext cx="717550" cy="881063"/>
            <a:chOff x="2272" y="2026"/>
            <a:chExt cx="740" cy="987"/>
          </a:xfrm>
        </p:grpSpPr>
        <p:pic>
          <p:nvPicPr>
            <p:cNvPr id="148488" name="Picture 5"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9" name="Picture 6"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8423" name="AutoShape 7"/>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28424" name="AutoShape 8"/>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§4.4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语法分析程序的自动生成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pPr>
              <a:defRPr/>
            </a:pPr>
            <a:fld id="{424A206E-01CF-42D9-B9D4-737E98633852}" type="slidenum">
              <a:rPr lang="en-US" altLang="zh-CN"/>
              <a:pPr>
                <a:defRPr/>
              </a:pPr>
              <a:t>15</a:t>
            </a:fld>
            <a:endParaRPr lang="en-US" altLang="zh-CN"/>
          </a:p>
        </p:txBody>
      </p:sp>
      <p:sp>
        <p:nvSpPr>
          <p:cNvPr id="16387" name="Rectangle 2"/>
          <p:cNvSpPr>
            <a:spLocks noGrp="1" noChangeArrowheads="1"/>
          </p:cNvSpPr>
          <p:nvPr>
            <p:ph type="body" idx="1"/>
          </p:nvPr>
        </p:nvSpPr>
        <p:spPr>
          <a:xfrm>
            <a:off x="395288" y="620713"/>
            <a:ext cx="8305800" cy="5257800"/>
          </a:xfrm>
        </p:spPr>
        <p:txBody>
          <a:bodyPr/>
          <a:lstStyle/>
          <a:p>
            <a:pPr eaLnBrk="1" hangingPunct="1">
              <a:lnSpc>
                <a:spcPct val="80000"/>
              </a:lnSpc>
              <a:buFont typeface="Wingdings" pitchFamily="2" charset="2"/>
              <a:buNone/>
            </a:pPr>
            <a:r>
              <a:rPr lang="en-US" altLang="zh-CN" sz="1800" b="1" smtClean="0">
                <a:solidFill>
                  <a:srgbClr val="FFFF00"/>
                </a:solidFill>
                <a:latin typeface="宋体" pitchFamily="2" charset="-122"/>
              </a:rPr>
              <a:t>2</a:t>
            </a:r>
            <a:r>
              <a:rPr lang="zh-CN" altLang="en-US" sz="1800" b="1" smtClean="0">
                <a:solidFill>
                  <a:srgbClr val="FFFF00"/>
                </a:solidFill>
                <a:latin typeface="宋体" pitchFamily="2" charset="-122"/>
              </a:rPr>
              <a:t>）</a:t>
            </a:r>
            <a:r>
              <a:rPr lang="zh-CN" altLang="en-US" sz="1800" b="1" smtClean="0">
                <a:latin typeface="宋体" pitchFamily="2" charset="-122"/>
              </a:rPr>
              <a:t>状态转换表</a:t>
            </a:r>
          </a:p>
          <a:p>
            <a:pPr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r>
              <a:rPr lang="zh-CN" altLang="en-US" sz="1800" smtClean="0">
                <a:latin typeface="宋体" pitchFamily="2" charset="-122"/>
              </a:rPr>
              <a:t>  </a:t>
            </a: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endParaRPr lang="zh-CN" altLang="en-US" sz="1800" smtClean="0">
              <a:latin typeface="宋体" pitchFamily="2" charset="-122"/>
            </a:endParaRPr>
          </a:p>
          <a:p>
            <a:pPr algn="just" eaLnBrk="1" hangingPunct="1">
              <a:lnSpc>
                <a:spcPct val="80000"/>
              </a:lnSpc>
              <a:buFont typeface="Wingdings" pitchFamily="2" charset="2"/>
              <a:buNone/>
            </a:pPr>
            <a:r>
              <a:rPr lang="zh-CN" altLang="en-US" sz="1800" b="1" smtClean="0"/>
              <a:t>其中：Ｘ</a:t>
            </a:r>
            <a:r>
              <a:rPr lang="zh-CN" altLang="en-US" sz="1800" b="1" baseline="-25000" smtClean="0"/>
              <a:t>１</a:t>
            </a:r>
            <a:r>
              <a:rPr lang="zh-CN" altLang="en-US" sz="1800" b="1" smtClean="0"/>
              <a:t>，Ｘ</a:t>
            </a:r>
            <a:r>
              <a:rPr lang="zh-CN" altLang="en-US" sz="1800" b="1" baseline="-25000" smtClean="0"/>
              <a:t>２</a:t>
            </a:r>
            <a:r>
              <a:rPr lang="zh-CN" altLang="en-US" sz="1800" b="1" smtClean="0"/>
              <a:t>，</a:t>
            </a:r>
            <a:r>
              <a:rPr lang="en-US" altLang="zh-CN" sz="1800" b="1" smtClean="0"/>
              <a:t>…</a:t>
            </a:r>
            <a:r>
              <a:rPr lang="zh-CN" altLang="en-US" sz="1800" b="1" smtClean="0"/>
              <a:t>，Ｘ</a:t>
            </a:r>
            <a:r>
              <a:rPr lang="en-US" altLang="zh-CN" sz="1800" b="1" baseline="-25000" smtClean="0"/>
              <a:t>p</a:t>
            </a:r>
            <a:r>
              <a:rPr lang="zh-CN" altLang="en-US" sz="1800" b="1" smtClean="0"/>
              <a:t>是文法字汇表中全部非终结符号</a:t>
            </a:r>
          </a:p>
          <a:p>
            <a:pPr algn="just" eaLnBrk="1" hangingPunct="1">
              <a:lnSpc>
                <a:spcPct val="80000"/>
              </a:lnSpc>
              <a:buFont typeface="Wingdings" pitchFamily="2" charset="2"/>
              <a:buNone/>
            </a:pPr>
            <a:r>
              <a:rPr lang="zh-CN" altLang="en-US" sz="1800" b="1" smtClean="0"/>
              <a:t>            </a:t>
            </a:r>
            <a:r>
              <a:rPr lang="en-US" altLang="zh-CN" sz="1800" b="1" smtClean="0"/>
              <a:t>S</a:t>
            </a:r>
            <a:r>
              <a:rPr lang="zh-CN" altLang="en-US" sz="1800" b="1" baseline="-25000" smtClean="0"/>
              <a:t>１</a:t>
            </a:r>
            <a:r>
              <a:rPr lang="zh-CN" altLang="en-US" sz="1800" b="1" smtClean="0"/>
              <a:t>，</a:t>
            </a:r>
            <a:r>
              <a:rPr lang="en-US" altLang="zh-CN" sz="1800" b="1" smtClean="0"/>
              <a:t>S</a:t>
            </a:r>
            <a:r>
              <a:rPr lang="zh-CN" altLang="en-US" sz="1800" b="1" baseline="-25000" smtClean="0"/>
              <a:t>２</a:t>
            </a:r>
            <a:r>
              <a:rPr lang="zh-CN" altLang="en-US" sz="1800" b="1" smtClean="0"/>
              <a:t>，</a:t>
            </a:r>
            <a:r>
              <a:rPr lang="en-US" altLang="zh-CN" sz="1800" b="1" smtClean="0"/>
              <a:t>…</a:t>
            </a:r>
            <a:r>
              <a:rPr lang="zh-CN" altLang="en-US" sz="1800" b="1" smtClean="0"/>
              <a:t>，</a:t>
            </a:r>
            <a:r>
              <a:rPr lang="en-US" altLang="zh-CN" sz="1800" b="1" smtClean="0"/>
              <a:t>S</a:t>
            </a:r>
            <a:r>
              <a:rPr lang="en-US" altLang="zh-CN" sz="1800" b="1" baseline="-25000" smtClean="0"/>
              <a:t>n</a:t>
            </a:r>
            <a:r>
              <a:rPr lang="zh-CN" altLang="en-US" sz="1800" b="1" smtClean="0"/>
              <a:t>为分析器各状态</a:t>
            </a:r>
          </a:p>
          <a:p>
            <a:pPr algn="just" eaLnBrk="1" hangingPunct="1">
              <a:lnSpc>
                <a:spcPct val="80000"/>
              </a:lnSpc>
              <a:buFont typeface="Wingdings" pitchFamily="2" charset="2"/>
              <a:buNone/>
            </a:pPr>
            <a:r>
              <a:rPr lang="zh-CN" altLang="en-US" sz="1800" b="1" smtClean="0"/>
              <a:t>           </a:t>
            </a:r>
            <a:r>
              <a:rPr lang="en-US" altLang="zh-CN" sz="1800" b="1" smtClean="0"/>
              <a:t>GOTO</a:t>
            </a:r>
            <a:r>
              <a:rPr lang="zh-CN" altLang="en-US" sz="1800" b="1" smtClean="0"/>
              <a:t>［ </a:t>
            </a:r>
            <a:r>
              <a:rPr lang="en-US" altLang="zh-CN" sz="1800" b="1" smtClean="0"/>
              <a:t>S</a:t>
            </a:r>
            <a:r>
              <a:rPr lang="en-US" altLang="zh-CN" sz="1800" b="1" baseline="-25000" smtClean="0"/>
              <a:t>i</a:t>
            </a:r>
            <a:r>
              <a:rPr lang="en-US" altLang="zh-CN" sz="1800" b="1" smtClean="0"/>
              <a:t>, X</a:t>
            </a:r>
            <a:r>
              <a:rPr lang="en-US" altLang="zh-CN" sz="1800" b="1" baseline="-25000" smtClean="0"/>
              <a:t>j</a:t>
            </a:r>
            <a:r>
              <a:rPr lang="zh-CN" altLang="en-US" sz="1800" b="1" smtClean="0"/>
              <a:t>］指明当状态</a:t>
            </a:r>
            <a:r>
              <a:rPr lang="en-US" altLang="zh-CN" sz="1800" b="1" smtClean="0"/>
              <a:t>S</a:t>
            </a:r>
            <a:r>
              <a:rPr lang="en-US" altLang="zh-CN" sz="1800" b="1" baseline="-25000" smtClean="0"/>
              <a:t>i</a:t>
            </a:r>
            <a:r>
              <a:rPr lang="zh-CN" altLang="en-US" sz="1800" b="1" smtClean="0"/>
              <a:t>面对文法符号</a:t>
            </a:r>
            <a:r>
              <a:rPr lang="en-US" altLang="zh-CN" sz="1800" b="1" smtClean="0"/>
              <a:t>X</a:t>
            </a:r>
            <a:r>
              <a:rPr lang="en-US" altLang="zh-CN" sz="1800" b="1" baseline="-25000" smtClean="0"/>
              <a:t>j</a:t>
            </a:r>
            <a:r>
              <a:rPr lang="zh-CN" altLang="en-US" sz="1800" b="1" smtClean="0"/>
              <a:t>时下一状态是什么</a:t>
            </a:r>
          </a:p>
        </p:txBody>
      </p:sp>
      <p:graphicFrame>
        <p:nvGraphicFramePr>
          <p:cNvPr id="667651" name="Group 3"/>
          <p:cNvGraphicFramePr>
            <a:graphicFrameLocks noGrp="1"/>
          </p:cNvGraphicFramePr>
          <p:nvPr/>
        </p:nvGraphicFramePr>
        <p:xfrm>
          <a:off x="971550" y="1557338"/>
          <a:ext cx="7272338" cy="2303463"/>
        </p:xfrm>
        <a:graphic>
          <a:graphicData uri="http://schemas.openxmlformats.org/drawingml/2006/table">
            <a:tbl>
              <a:tblPr/>
              <a:tblGrid>
                <a:gridCol w="1454150">
                  <a:extLst>
                    <a:ext uri="{9D8B030D-6E8A-4147-A177-3AD203B41FA5}">
                      <a16:colId xmlns="" xmlns:a16="http://schemas.microsoft.com/office/drawing/2014/main" val="20000"/>
                    </a:ext>
                  </a:extLst>
                </a:gridCol>
                <a:gridCol w="1454150">
                  <a:extLst>
                    <a:ext uri="{9D8B030D-6E8A-4147-A177-3AD203B41FA5}">
                      <a16:colId xmlns="" xmlns:a16="http://schemas.microsoft.com/office/drawing/2014/main" val="20001"/>
                    </a:ext>
                  </a:extLst>
                </a:gridCol>
                <a:gridCol w="1455738">
                  <a:extLst>
                    <a:ext uri="{9D8B030D-6E8A-4147-A177-3AD203B41FA5}">
                      <a16:colId xmlns="" xmlns:a16="http://schemas.microsoft.com/office/drawing/2014/main" val="20002"/>
                    </a:ext>
                  </a:extLst>
                </a:gridCol>
                <a:gridCol w="1454150">
                  <a:extLst>
                    <a:ext uri="{9D8B030D-6E8A-4147-A177-3AD203B41FA5}">
                      <a16:colId xmlns="" xmlns:a16="http://schemas.microsoft.com/office/drawing/2014/main" val="20003"/>
                    </a:ext>
                  </a:extLst>
                </a:gridCol>
                <a:gridCol w="1454150">
                  <a:extLst>
                    <a:ext uri="{9D8B030D-6E8A-4147-A177-3AD203B41FA5}">
                      <a16:colId xmlns="" xmlns:a16="http://schemas.microsoft.com/office/drawing/2014/main" val="20004"/>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X</a:t>
                      </a:r>
                      <a:r>
                        <a:rPr kumimoji="0" lang="en-US" altLang="zh-CN" sz="1800" b="1" i="0" u="none" strike="noStrike" cap="none" normalizeH="0" baseline="-25000" smtClean="0">
                          <a:ln>
                            <a:noFill/>
                          </a:ln>
                          <a:solidFill>
                            <a:schemeClr val="tx1"/>
                          </a:solidFill>
                          <a:effectLst/>
                          <a:latin typeface="Arial" charset="0"/>
                          <a:ea typeface="宋体" pitchFamily="2"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X</a:t>
                      </a:r>
                      <a:r>
                        <a:rPr kumimoji="0" lang="en-US" altLang="zh-CN" sz="1800" b="1" i="0" u="none" strike="noStrike" cap="none" normalizeH="0" baseline="-25000" smtClean="0">
                          <a:ln>
                            <a:noFill/>
                          </a:ln>
                          <a:solidFill>
                            <a:schemeClr val="tx1"/>
                          </a:solidFill>
                          <a:effectLst/>
                          <a:latin typeface="Arial" charset="0"/>
                          <a:ea typeface="宋体" pitchFamily="2" charset="-122"/>
                        </a:rPr>
                        <a:t>2</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X</a:t>
                      </a:r>
                      <a:r>
                        <a:rPr kumimoji="0" lang="en-US" altLang="zh-CN" sz="1800" b="1" i="0" u="none" strike="noStrike" cap="none" normalizeH="0" baseline="-25000" smtClean="0">
                          <a:ln>
                            <a:noFill/>
                          </a:ln>
                          <a:solidFill>
                            <a:schemeClr val="tx1"/>
                          </a:solidFill>
                          <a:effectLst/>
                          <a:latin typeface="Arial" charset="0"/>
                          <a:ea typeface="宋体" pitchFamily="2" charset="-122"/>
                        </a:rPr>
                        <a:t>P</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0"/>
                  </a:ext>
                </a:extLst>
              </a:tr>
              <a:tr h="460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a:t>
                      </a:r>
                      <a:r>
                        <a:rPr kumimoji="0" lang="en-US" altLang="zh-CN" sz="1800" b="1" i="0" u="none" strike="noStrike" cap="none" normalizeH="0" baseline="-25000" smtClean="0">
                          <a:ln>
                            <a:noFill/>
                          </a:ln>
                          <a:solidFill>
                            <a:schemeClr val="tx1"/>
                          </a:solidFill>
                          <a:effectLst/>
                          <a:latin typeface="Arial" charset="0"/>
                          <a:ea typeface="宋体" pitchFamily="2" charset="-122"/>
                        </a:rPr>
                        <a:t>1</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GOTO[S</a:t>
                      </a:r>
                      <a:r>
                        <a:rPr kumimoji="0" lang="en-US" altLang="zh-CN" sz="1400" b="1" i="0" u="none" strike="noStrike" cap="none" normalizeH="0" baseline="-25000" smtClean="0">
                          <a:ln>
                            <a:noFill/>
                          </a:ln>
                          <a:solidFill>
                            <a:schemeClr val="tx1"/>
                          </a:solidFill>
                          <a:effectLst/>
                          <a:latin typeface="Arial" charset="0"/>
                          <a:ea typeface="宋体" pitchFamily="2" charset="-122"/>
                        </a:rPr>
                        <a:t>1</a:t>
                      </a:r>
                      <a:r>
                        <a:rPr kumimoji="0" lang="en-US" altLang="zh-CN" sz="1400" b="1" i="0" u="none" strike="noStrike" cap="none" normalizeH="0" baseline="0" smtClean="0">
                          <a:ln>
                            <a:noFill/>
                          </a:ln>
                          <a:solidFill>
                            <a:schemeClr val="tx1"/>
                          </a:solidFill>
                          <a:effectLst/>
                          <a:latin typeface="Arial" charset="0"/>
                          <a:ea typeface="宋体" pitchFamily="2" charset="-122"/>
                        </a:rPr>
                        <a:t>,X</a:t>
                      </a:r>
                      <a:r>
                        <a:rPr kumimoji="0" lang="en-US" altLang="zh-CN" sz="1400" b="1" i="0" u="none" strike="noStrike" cap="none" normalizeH="0" baseline="-25000" smtClean="0">
                          <a:ln>
                            <a:noFill/>
                          </a:ln>
                          <a:solidFill>
                            <a:schemeClr val="tx1"/>
                          </a:solidFill>
                          <a:effectLst/>
                          <a:latin typeface="Arial" charset="0"/>
                          <a:ea typeface="宋体" pitchFamily="2" charset="-122"/>
                        </a:rPr>
                        <a:t>1</a:t>
                      </a: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GOTO[S</a:t>
                      </a:r>
                      <a:r>
                        <a:rPr kumimoji="0" lang="en-US" altLang="zh-CN" sz="1400" b="1" i="0" u="none" strike="noStrike" cap="none" normalizeH="0" baseline="-25000" smtClean="0">
                          <a:ln>
                            <a:noFill/>
                          </a:ln>
                          <a:solidFill>
                            <a:schemeClr val="tx1"/>
                          </a:solidFill>
                          <a:effectLst/>
                          <a:latin typeface="Arial" charset="0"/>
                          <a:ea typeface="宋体" pitchFamily="2" charset="-122"/>
                        </a:rPr>
                        <a:t>1</a:t>
                      </a:r>
                      <a:r>
                        <a:rPr kumimoji="0" lang="en-US" altLang="zh-CN" sz="1400" b="1" i="0" u="none" strike="noStrike" cap="none" normalizeH="0" baseline="0" smtClean="0">
                          <a:ln>
                            <a:noFill/>
                          </a:ln>
                          <a:solidFill>
                            <a:schemeClr val="tx1"/>
                          </a:solidFill>
                          <a:effectLst/>
                          <a:latin typeface="Arial" charset="0"/>
                          <a:ea typeface="宋体" pitchFamily="2" charset="-122"/>
                        </a:rPr>
                        <a:t>,X</a:t>
                      </a:r>
                      <a:r>
                        <a:rPr kumimoji="0" lang="en-US" altLang="zh-CN" sz="1400" b="1" i="0" u="none" strike="noStrike" cap="none" normalizeH="0" baseline="-25000" smtClean="0">
                          <a:ln>
                            <a:noFill/>
                          </a:ln>
                          <a:solidFill>
                            <a:schemeClr val="tx1"/>
                          </a:solidFill>
                          <a:effectLst/>
                          <a:latin typeface="Arial" charset="0"/>
                          <a:ea typeface="宋体" pitchFamily="2" charset="-122"/>
                        </a:rPr>
                        <a:t>2</a:t>
                      </a: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GOTO[S</a:t>
                      </a:r>
                      <a:r>
                        <a:rPr kumimoji="0" lang="en-US" altLang="zh-CN" sz="1400" b="1" i="0" u="none" strike="noStrike" cap="none" normalizeH="0" baseline="-25000" smtClean="0">
                          <a:ln>
                            <a:noFill/>
                          </a:ln>
                          <a:solidFill>
                            <a:schemeClr val="tx1"/>
                          </a:solidFill>
                          <a:effectLst/>
                          <a:latin typeface="Arial" charset="0"/>
                          <a:ea typeface="宋体" pitchFamily="2" charset="-122"/>
                        </a:rPr>
                        <a:t>1</a:t>
                      </a:r>
                      <a:r>
                        <a:rPr kumimoji="0" lang="en-US" altLang="zh-CN" sz="1400" b="1" i="0" u="none" strike="noStrike" cap="none" normalizeH="0" baseline="0" smtClean="0">
                          <a:ln>
                            <a:noFill/>
                          </a:ln>
                          <a:solidFill>
                            <a:schemeClr val="tx1"/>
                          </a:solidFill>
                          <a:effectLst/>
                          <a:latin typeface="Arial" charset="0"/>
                          <a:ea typeface="宋体" pitchFamily="2" charset="-122"/>
                        </a:rPr>
                        <a:t>,X</a:t>
                      </a:r>
                      <a:r>
                        <a:rPr kumimoji="0" lang="en-US" altLang="zh-CN" sz="1400" b="1" i="0" u="none" strike="noStrike" cap="none" normalizeH="0" baseline="-25000" smtClean="0">
                          <a:ln>
                            <a:noFill/>
                          </a:ln>
                          <a:solidFill>
                            <a:schemeClr val="tx1"/>
                          </a:solidFill>
                          <a:effectLst/>
                          <a:latin typeface="Arial" charset="0"/>
                          <a:ea typeface="宋体" pitchFamily="2" charset="-122"/>
                        </a:rPr>
                        <a:t>p</a:t>
                      </a: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4619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a:t>
                      </a:r>
                      <a:r>
                        <a:rPr kumimoji="0" lang="en-US" altLang="zh-CN" sz="1800" b="1" i="0" u="none" strike="noStrike" cap="none" normalizeH="0" baseline="-25000" smtClean="0">
                          <a:ln>
                            <a:noFill/>
                          </a:ln>
                          <a:solidFill>
                            <a:schemeClr val="tx1"/>
                          </a:solidFill>
                          <a:effectLst/>
                          <a:latin typeface="Arial" charset="0"/>
                          <a:ea typeface="宋体" pitchFamily="2" charset="-122"/>
                        </a:rPr>
                        <a:t>2</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GOTO[S</a:t>
                      </a:r>
                      <a:r>
                        <a:rPr kumimoji="0" lang="en-US" altLang="zh-CN" sz="1400" b="1" i="0" u="none" strike="noStrike" cap="none" normalizeH="0" baseline="-25000" smtClean="0">
                          <a:ln>
                            <a:noFill/>
                          </a:ln>
                          <a:solidFill>
                            <a:schemeClr val="tx1"/>
                          </a:solidFill>
                          <a:effectLst/>
                          <a:latin typeface="Arial" charset="0"/>
                          <a:ea typeface="宋体" pitchFamily="2" charset="-122"/>
                        </a:rPr>
                        <a:t>2</a:t>
                      </a:r>
                      <a:r>
                        <a:rPr kumimoji="0" lang="en-US" altLang="zh-CN" sz="1400" b="1" i="0" u="none" strike="noStrike" cap="none" normalizeH="0" baseline="0" smtClean="0">
                          <a:ln>
                            <a:noFill/>
                          </a:ln>
                          <a:solidFill>
                            <a:schemeClr val="tx1"/>
                          </a:solidFill>
                          <a:effectLst/>
                          <a:latin typeface="Arial" charset="0"/>
                          <a:ea typeface="宋体" pitchFamily="2" charset="-122"/>
                        </a:rPr>
                        <a:t>,X</a:t>
                      </a:r>
                      <a:r>
                        <a:rPr kumimoji="0" lang="en-US" altLang="zh-CN" sz="1400" b="1" i="0" u="none" strike="noStrike" cap="none" normalizeH="0" baseline="-25000" smtClean="0">
                          <a:ln>
                            <a:noFill/>
                          </a:ln>
                          <a:solidFill>
                            <a:schemeClr val="tx1"/>
                          </a:solidFill>
                          <a:effectLst/>
                          <a:latin typeface="Arial" charset="0"/>
                          <a:ea typeface="宋体" pitchFamily="2" charset="-122"/>
                        </a:rPr>
                        <a:t>1</a:t>
                      </a: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GOTO[S</a:t>
                      </a:r>
                      <a:r>
                        <a:rPr kumimoji="0" lang="en-US" altLang="zh-CN" sz="1400" b="1" i="0" u="none" strike="noStrike" cap="none" normalizeH="0" baseline="-25000" smtClean="0">
                          <a:ln>
                            <a:noFill/>
                          </a:ln>
                          <a:solidFill>
                            <a:schemeClr val="tx1"/>
                          </a:solidFill>
                          <a:effectLst/>
                          <a:latin typeface="Arial" charset="0"/>
                          <a:ea typeface="宋体" pitchFamily="2" charset="-122"/>
                        </a:rPr>
                        <a:t>2</a:t>
                      </a:r>
                      <a:r>
                        <a:rPr kumimoji="0" lang="en-US" altLang="zh-CN" sz="1400" b="1" i="0" u="none" strike="noStrike" cap="none" normalizeH="0" baseline="0" smtClean="0">
                          <a:ln>
                            <a:noFill/>
                          </a:ln>
                          <a:solidFill>
                            <a:schemeClr val="tx1"/>
                          </a:solidFill>
                          <a:effectLst/>
                          <a:latin typeface="Arial" charset="0"/>
                          <a:ea typeface="宋体" pitchFamily="2" charset="-122"/>
                        </a:rPr>
                        <a:t>,X</a:t>
                      </a:r>
                      <a:r>
                        <a:rPr kumimoji="0" lang="en-US" altLang="zh-CN" sz="1400" b="1" i="0" u="none" strike="noStrike" cap="none" normalizeH="0" baseline="-25000" smtClean="0">
                          <a:ln>
                            <a:noFill/>
                          </a:ln>
                          <a:solidFill>
                            <a:schemeClr val="tx1"/>
                          </a:solidFill>
                          <a:effectLst/>
                          <a:latin typeface="Arial" charset="0"/>
                          <a:ea typeface="宋体" pitchFamily="2" charset="-122"/>
                        </a:rPr>
                        <a:t>2</a:t>
                      </a: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GOTO[S</a:t>
                      </a:r>
                      <a:r>
                        <a:rPr kumimoji="0" lang="en-US" altLang="zh-CN" sz="1400" b="1" i="0" u="none" strike="noStrike" cap="none" normalizeH="0" baseline="-25000" smtClean="0">
                          <a:ln>
                            <a:noFill/>
                          </a:ln>
                          <a:solidFill>
                            <a:schemeClr val="tx1"/>
                          </a:solidFill>
                          <a:effectLst/>
                          <a:latin typeface="Arial" charset="0"/>
                          <a:ea typeface="宋体" pitchFamily="2" charset="-122"/>
                        </a:rPr>
                        <a:t>2</a:t>
                      </a:r>
                      <a:r>
                        <a:rPr kumimoji="0" lang="en-US" altLang="zh-CN" sz="1400" b="1" i="0" u="none" strike="noStrike" cap="none" normalizeH="0" baseline="0" smtClean="0">
                          <a:ln>
                            <a:noFill/>
                          </a:ln>
                          <a:solidFill>
                            <a:schemeClr val="tx1"/>
                          </a:solidFill>
                          <a:effectLst/>
                          <a:latin typeface="Arial" charset="0"/>
                          <a:ea typeface="宋体" pitchFamily="2" charset="-122"/>
                        </a:rPr>
                        <a:t>,X</a:t>
                      </a:r>
                      <a:r>
                        <a:rPr kumimoji="0" lang="en-US" altLang="zh-CN" sz="1400" b="1" i="0" u="none" strike="noStrike" cap="none" normalizeH="0" baseline="-25000" smtClean="0">
                          <a:ln>
                            <a:noFill/>
                          </a:ln>
                          <a:solidFill>
                            <a:schemeClr val="tx1"/>
                          </a:solidFill>
                          <a:effectLst/>
                          <a:latin typeface="Arial" charset="0"/>
                          <a:ea typeface="宋体" pitchFamily="2" charset="-122"/>
                        </a:rPr>
                        <a:t>p</a:t>
                      </a: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4603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S</a:t>
                      </a:r>
                      <a:r>
                        <a:rPr kumimoji="0" lang="en-US" altLang="zh-CN" sz="1800" b="1" i="0" u="none" strike="noStrike" cap="none" normalizeH="0" baseline="-25000" smtClean="0">
                          <a:ln>
                            <a:noFill/>
                          </a:ln>
                          <a:solidFill>
                            <a:schemeClr val="tx1"/>
                          </a:solidFill>
                          <a:effectLst/>
                          <a:latin typeface="Arial" charset="0"/>
                          <a:ea typeface="宋体" pitchFamily="2" charset="-122"/>
                        </a:rPr>
                        <a:t>n</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GOTO[S</a:t>
                      </a:r>
                      <a:r>
                        <a:rPr kumimoji="0" lang="en-US" altLang="zh-CN" sz="1400" b="1" i="0" u="none" strike="noStrike" cap="none" normalizeH="0" baseline="-25000" smtClean="0">
                          <a:ln>
                            <a:noFill/>
                          </a:ln>
                          <a:solidFill>
                            <a:schemeClr val="tx1"/>
                          </a:solidFill>
                          <a:effectLst/>
                          <a:latin typeface="Arial" charset="0"/>
                          <a:ea typeface="宋体" pitchFamily="2" charset="-122"/>
                        </a:rPr>
                        <a:t>n</a:t>
                      </a:r>
                      <a:r>
                        <a:rPr kumimoji="0" lang="en-US" altLang="zh-CN" sz="1400" b="1" i="0" u="none" strike="noStrike" cap="none" normalizeH="0" baseline="0" smtClean="0">
                          <a:ln>
                            <a:noFill/>
                          </a:ln>
                          <a:solidFill>
                            <a:schemeClr val="tx1"/>
                          </a:solidFill>
                          <a:effectLst/>
                          <a:latin typeface="Arial" charset="0"/>
                          <a:ea typeface="宋体" pitchFamily="2" charset="-122"/>
                        </a:rPr>
                        <a:t>,X</a:t>
                      </a:r>
                      <a:r>
                        <a:rPr kumimoji="0" lang="en-US" altLang="zh-CN" sz="1400" b="1" i="0" u="none" strike="noStrike" cap="none" normalizeH="0" baseline="-25000" smtClean="0">
                          <a:ln>
                            <a:noFill/>
                          </a:ln>
                          <a:solidFill>
                            <a:schemeClr val="tx1"/>
                          </a:solidFill>
                          <a:effectLst/>
                          <a:latin typeface="Arial" charset="0"/>
                          <a:ea typeface="宋体" pitchFamily="2" charset="-122"/>
                        </a:rPr>
                        <a:t>1</a:t>
                      </a: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GOTO[S</a:t>
                      </a:r>
                      <a:r>
                        <a:rPr kumimoji="0" lang="en-US" altLang="zh-CN" sz="1400" b="1" i="0" u="none" strike="noStrike" cap="none" normalizeH="0" baseline="-25000" smtClean="0">
                          <a:ln>
                            <a:noFill/>
                          </a:ln>
                          <a:solidFill>
                            <a:schemeClr val="tx1"/>
                          </a:solidFill>
                          <a:effectLst/>
                          <a:latin typeface="Arial" charset="0"/>
                          <a:ea typeface="宋体" pitchFamily="2" charset="-122"/>
                        </a:rPr>
                        <a:t>n</a:t>
                      </a:r>
                      <a:r>
                        <a:rPr kumimoji="0" lang="en-US" altLang="zh-CN" sz="1400" b="1" i="0" u="none" strike="noStrike" cap="none" normalizeH="0" baseline="0" smtClean="0">
                          <a:ln>
                            <a:noFill/>
                          </a:ln>
                          <a:solidFill>
                            <a:schemeClr val="tx1"/>
                          </a:solidFill>
                          <a:effectLst/>
                          <a:latin typeface="Arial" charset="0"/>
                          <a:ea typeface="宋体" pitchFamily="2" charset="-122"/>
                        </a:rPr>
                        <a:t>,X</a:t>
                      </a:r>
                      <a:r>
                        <a:rPr kumimoji="0" lang="en-US" altLang="zh-CN" sz="1400" b="1" i="0" u="none" strike="noStrike" cap="none" normalizeH="0" baseline="-25000" smtClean="0">
                          <a:ln>
                            <a:noFill/>
                          </a:ln>
                          <a:solidFill>
                            <a:schemeClr val="tx1"/>
                          </a:solidFill>
                          <a:effectLst/>
                          <a:latin typeface="Arial" charset="0"/>
                          <a:ea typeface="宋体" pitchFamily="2" charset="-122"/>
                        </a:rPr>
                        <a:t>2</a:t>
                      </a: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GOTO[S</a:t>
                      </a:r>
                      <a:r>
                        <a:rPr kumimoji="0" lang="en-US" altLang="zh-CN" sz="1400" b="1" i="0" u="none" strike="noStrike" cap="none" normalizeH="0" baseline="-25000" smtClean="0">
                          <a:ln>
                            <a:noFill/>
                          </a:ln>
                          <a:solidFill>
                            <a:schemeClr val="tx1"/>
                          </a:solidFill>
                          <a:effectLst/>
                          <a:latin typeface="Arial" charset="0"/>
                          <a:ea typeface="宋体" pitchFamily="2" charset="-122"/>
                        </a:rPr>
                        <a:t>n</a:t>
                      </a:r>
                      <a:r>
                        <a:rPr kumimoji="0" lang="en-US" altLang="zh-CN" sz="1400" b="1" i="0" u="none" strike="noStrike" cap="none" normalizeH="0" baseline="0" smtClean="0">
                          <a:ln>
                            <a:noFill/>
                          </a:ln>
                          <a:solidFill>
                            <a:schemeClr val="tx1"/>
                          </a:solidFill>
                          <a:effectLst/>
                          <a:latin typeface="Arial" charset="0"/>
                          <a:ea typeface="宋体" pitchFamily="2" charset="-122"/>
                        </a:rPr>
                        <a:t>,X</a:t>
                      </a:r>
                      <a:r>
                        <a:rPr kumimoji="0" lang="en-US" altLang="zh-CN" sz="1400" b="1" i="0" u="none" strike="noStrike" cap="none" normalizeH="0" baseline="-25000" smtClean="0">
                          <a:ln>
                            <a:noFill/>
                          </a:ln>
                          <a:solidFill>
                            <a:schemeClr val="tx1"/>
                          </a:solidFill>
                          <a:effectLst/>
                          <a:latin typeface="Arial" charset="0"/>
                          <a:ea typeface="宋体" pitchFamily="2" charset="-122"/>
                        </a:rPr>
                        <a:t>p</a:t>
                      </a:r>
                      <a:r>
                        <a:rPr kumimoji="0" lang="en-US" altLang="zh-CN" sz="14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bl>
          </a:graphicData>
        </a:graphic>
      </p:graphicFrame>
      <p:grpSp>
        <p:nvGrpSpPr>
          <p:cNvPr id="2" name="Group 42"/>
          <p:cNvGrpSpPr>
            <a:grpSpLocks/>
          </p:cNvGrpSpPr>
          <p:nvPr/>
        </p:nvGrpSpPr>
        <p:grpSpPr bwMode="auto">
          <a:xfrm>
            <a:off x="8229600" y="152400"/>
            <a:ext cx="717550" cy="881063"/>
            <a:chOff x="2272" y="2026"/>
            <a:chExt cx="740" cy="987"/>
          </a:xfrm>
        </p:grpSpPr>
        <p:pic>
          <p:nvPicPr>
            <p:cNvPr id="16427" name="Picture 43"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8" name="Picture 44"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67651"/>
                                        </p:tgtEl>
                                        <p:attrNameLst>
                                          <p:attrName>style.visibility</p:attrName>
                                        </p:attrNameLst>
                                      </p:cBhvr>
                                      <p:to>
                                        <p:strVal val="visible"/>
                                      </p:to>
                                    </p:set>
                                    <p:anim calcmode="lin" valueType="num">
                                      <p:cBhvr additive="base">
                                        <p:cTn id="12" dur="500" fill="hold"/>
                                        <p:tgtEl>
                                          <p:spTgt spid="667651"/>
                                        </p:tgtEl>
                                        <p:attrNameLst>
                                          <p:attrName>ppt_x</p:attrName>
                                        </p:attrNameLst>
                                      </p:cBhvr>
                                      <p:tavLst>
                                        <p:tav tm="0">
                                          <p:val>
                                            <p:strVal val="#ppt_x"/>
                                          </p:val>
                                        </p:tav>
                                        <p:tav tm="100000">
                                          <p:val>
                                            <p:strVal val="#ppt_x"/>
                                          </p:val>
                                        </p:tav>
                                      </p:tavLst>
                                    </p:anim>
                                    <p:anim calcmode="lin" valueType="num">
                                      <p:cBhvr additive="base">
                                        <p:cTn id="13" dur="500" fill="hold"/>
                                        <p:tgtEl>
                                          <p:spTgt spid="667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8FA5358-3A10-4818-AE55-75F2FE88008C}" type="slidenum">
              <a:rPr lang="en-US" altLang="zh-CN"/>
              <a:pPr>
                <a:defRPr/>
              </a:pPr>
              <a:t>150</a:t>
            </a:fld>
            <a:endParaRPr lang="en-US" altLang="zh-CN"/>
          </a:p>
        </p:txBody>
      </p:sp>
      <p:sp>
        <p:nvSpPr>
          <p:cNvPr id="149507" name="Text Box 2"/>
          <p:cNvSpPr txBox="1">
            <a:spLocks noChangeArrowheads="1"/>
          </p:cNvSpPr>
          <p:nvPr/>
        </p:nvSpPr>
        <p:spPr bwMode="auto">
          <a:xfrm>
            <a:off x="304800" y="1524000"/>
            <a:ext cx="83820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20000"/>
              </a:spcBef>
              <a:spcAft>
                <a:spcPct val="0"/>
              </a:spcAft>
              <a:buClr>
                <a:schemeClr val="hlink"/>
              </a:buClr>
              <a:buSzPct val="80000"/>
              <a:buFont typeface="Wingdings" pitchFamily="2" charset="2"/>
              <a:buNone/>
            </a:pPr>
            <a:endParaRPr lang="en-US" altLang="zh-CN" sz="3600">
              <a:solidFill>
                <a:srgbClr val="FFFF00"/>
              </a:solidFill>
              <a:latin typeface="宋体" pitchFamily="2" charset="-122"/>
              <a:ea typeface="宋体" pitchFamily="2" charset="-122"/>
            </a:endParaRPr>
          </a:p>
          <a:p>
            <a:pPr algn="l" eaLnBrk="1" hangingPunct="1">
              <a:spcAft>
                <a:spcPct val="0"/>
              </a:spcAft>
            </a:pPr>
            <a:endParaRPr lang="en-US" altLang="zh-CN" sz="1600" b="0">
              <a:solidFill>
                <a:schemeClr val="tx1"/>
              </a:solidFill>
              <a:latin typeface="Arial" charset="0"/>
              <a:ea typeface="宋体" pitchFamily="2" charset="-122"/>
            </a:endParaRPr>
          </a:p>
          <a:p>
            <a:pPr algn="l" eaLnBrk="1" hangingPunct="1">
              <a:spcAft>
                <a:spcPct val="0"/>
              </a:spcAft>
            </a:pPr>
            <a:endParaRPr lang="en-US" altLang="zh-CN" sz="1600" b="0">
              <a:solidFill>
                <a:schemeClr val="tx1"/>
              </a:solidFill>
              <a:latin typeface="Times New Roman" pitchFamily="18" charset="0"/>
              <a:ea typeface="宋体" pitchFamily="2" charset="-122"/>
            </a:endParaRPr>
          </a:p>
          <a:p>
            <a:pPr algn="just" eaLnBrk="1" hangingPunct="1">
              <a:spcAft>
                <a:spcPct val="0"/>
              </a:spcAft>
            </a:pPr>
            <a:r>
              <a:rPr lang="zh-CN" altLang="en-US" sz="2000">
                <a:solidFill>
                  <a:schemeClr val="tx1"/>
                </a:solidFill>
                <a:latin typeface="Times New Roman" pitchFamily="18" charset="0"/>
                <a:ea typeface="宋体" pitchFamily="2" charset="-122"/>
              </a:rPr>
              <a:t>下面扩充上面关于台式计算器的规格说明，使之具有应用价值。第一，允许输入几个表达式，每个表达式占一行，并且允许出现空行。第二，表达式中的数由不止一个的数字组成，并且其中可以包含一个小数点，前面可以带负号。第三，增加减法和除法运算。这样，表达式的文法可以写成下列形式：</a:t>
            </a:r>
          </a:p>
          <a:p>
            <a:pPr algn="just" eaLnBrk="1" hangingPunct="1">
              <a:spcAft>
                <a:spcPct val="0"/>
              </a:spcAft>
            </a:pPr>
            <a:r>
              <a:rPr lang="zh-CN" altLang="en-US" sz="2000">
                <a:solidFill>
                  <a:schemeClr val="tx1"/>
                </a:solidFill>
                <a:latin typeface="Times New Roman" pitchFamily="18" charset="0"/>
                <a:ea typeface="宋体" pitchFamily="2" charset="-122"/>
              </a:rPr>
              <a:t> </a:t>
            </a:r>
          </a:p>
          <a:p>
            <a:pPr algn="just" eaLnBrk="1" hangingPunct="1">
              <a:spcAft>
                <a:spcPct val="0"/>
              </a:spcAft>
            </a:pPr>
            <a:r>
              <a:rPr lang="zh-CN" altLang="en-US" sz="2000">
                <a:solidFill>
                  <a:schemeClr val="tx1"/>
                </a:solidFill>
                <a:latin typeface="Times New Roman" pitchFamily="18" charset="0"/>
                <a:ea typeface="宋体" pitchFamily="2" charset="-122"/>
              </a:rPr>
              <a:t>Ｅ∷＝Ｅ</a:t>
            </a:r>
            <a:r>
              <a:rPr lang="en-US" altLang="zh-CN" sz="2000">
                <a:solidFill>
                  <a:schemeClr val="tx1"/>
                </a:solidFill>
                <a:latin typeface="Times New Roman" pitchFamily="18" charset="0"/>
                <a:ea typeface="宋体" pitchFamily="2" charset="-122"/>
              </a:rPr>
              <a:t>+</a:t>
            </a:r>
            <a:r>
              <a:rPr lang="zh-CN" altLang="en-US" sz="2000">
                <a:solidFill>
                  <a:schemeClr val="tx1"/>
                </a:solidFill>
                <a:latin typeface="Times New Roman" pitchFamily="18" charset="0"/>
                <a:ea typeface="宋体" pitchFamily="2" charset="-122"/>
              </a:rPr>
              <a:t>Ｅ｜Ｅ</a:t>
            </a:r>
            <a:r>
              <a:rPr lang="en-US" altLang="zh-CN" sz="2000">
                <a:solidFill>
                  <a:schemeClr val="tx1"/>
                </a:solidFill>
                <a:latin typeface="Times New Roman" pitchFamily="18" charset="0"/>
                <a:ea typeface="宋体" pitchFamily="2" charset="-122"/>
              </a:rPr>
              <a:t>-</a:t>
            </a:r>
            <a:r>
              <a:rPr lang="zh-CN" altLang="en-US" sz="2000">
                <a:solidFill>
                  <a:schemeClr val="tx1"/>
                </a:solidFill>
                <a:latin typeface="Times New Roman" pitchFamily="18" charset="0"/>
                <a:ea typeface="宋体" pitchFamily="2" charset="-122"/>
              </a:rPr>
              <a:t>Ｅ｜ＥＥ｜Ｅ／Ｅ｜（Ｅ）｜</a:t>
            </a:r>
            <a:r>
              <a:rPr lang="en-US" altLang="zh-CN" sz="2000">
                <a:solidFill>
                  <a:schemeClr val="tx1"/>
                </a:solidFill>
                <a:latin typeface="Times New Roman" pitchFamily="18" charset="0"/>
                <a:ea typeface="宋体" pitchFamily="2" charset="-122"/>
              </a:rPr>
              <a:t>-</a:t>
            </a:r>
            <a:r>
              <a:rPr lang="zh-CN" altLang="en-US" sz="2000">
                <a:solidFill>
                  <a:schemeClr val="tx1"/>
                </a:solidFill>
                <a:latin typeface="Times New Roman" pitchFamily="18" charset="0"/>
                <a:ea typeface="宋体" pitchFamily="2" charset="-122"/>
              </a:rPr>
              <a:t>Ｅ｜</a:t>
            </a:r>
            <a:r>
              <a:rPr lang="en-US" altLang="zh-CN" sz="2000">
                <a:solidFill>
                  <a:schemeClr val="tx1"/>
                </a:solidFill>
                <a:latin typeface="Times New Roman" pitchFamily="18" charset="0"/>
                <a:ea typeface="宋体" pitchFamily="2" charset="-122"/>
              </a:rPr>
              <a:t>unmber</a:t>
            </a:r>
          </a:p>
          <a:p>
            <a:pPr algn="l" eaLnBrk="1" hangingPunct="1">
              <a:spcAft>
                <a:spcPct val="0"/>
              </a:spcAft>
            </a:pPr>
            <a:endParaRPr lang="en-US" altLang="zh-CN" sz="2000">
              <a:solidFill>
                <a:schemeClr val="tx1"/>
              </a:solidFill>
              <a:latin typeface="Times New Roman" pitchFamily="18" charset="0"/>
              <a:ea typeface="宋体" pitchFamily="2" charset="-122"/>
            </a:endParaRPr>
          </a:p>
          <a:p>
            <a:pPr algn="l" eaLnBrk="1" hangingPunct="1">
              <a:spcAft>
                <a:spcPct val="0"/>
              </a:spcAft>
            </a:pPr>
            <a:r>
              <a:rPr lang="zh-CN" altLang="en-US" sz="2000">
                <a:solidFill>
                  <a:schemeClr val="tx1"/>
                </a:solidFill>
                <a:latin typeface="Times New Roman" pitchFamily="18" charset="0"/>
                <a:ea typeface="宋体" pitchFamily="2" charset="-122"/>
              </a:rPr>
              <a:t>可以看出所示是二义性文法。按这一文法写出的ＹＡＣＣ规格说明如下</a:t>
            </a:r>
            <a:r>
              <a:rPr lang="zh-CN" altLang="en-US" sz="2000" b="0">
                <a:solidFill>
                  <a:schemeClr val="tx1"/>
                </a:solidFill>
                <a:latin typeface="Arial" charset="0"/>
                <a:ea typeface="宋体" pitchFamily="2" charset="-122"/>
              </a:rPr>
              <a:t> </a:t>
            </a:r>
          </a:p>
        </p:txBody>
      </p:sp>
      <p:grpSp>
        <p:nvGrpSpPr>
          <p:cNvPr id="2" name="Group 3"/>
          <p:cNvGrpSpPr>
            <a:grpSpLocks/>
          </p:cNvGrpSpPr>
          <p:nvPr/>
        </p:nvGrpSpPr>
        <p:grpSpPr bwMode="auto">
          <a:xfrm>
            <a:off x="8229600" y="152400"/>
            <a:ext cx="717550" cy="881063"/>
            <a:chOff x="2272" y="2026"/>
            <a:chExt cx="740" cy="987"/>
          </a:xfrm>
        </p:grpSpPr>
        <p:pic>
          <p:nvPicPr>
            <p:cNvPr id="149512" name="Picture 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13" name="Picture 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00774"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0775" name="AutoShape 7"/>
          <p:cNvSpPr>
            <a:spLocks noChangeArrowheads="1"/>
          </p:cNvSpPr>
          <p:nvPr/>
        </p:nvSpPr>
        <p:spPr bwMode="gray">
          <a:xfrm>
            <a:off x="8382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latin typeface="Times New Roman" pitchFamily="18" charset="0"/>
              </a:rPr>
              <a:t> </a:t>
            </a:r>
            <a:r>
              <a:rPr lang="zh-CN" altLang="en-US" sz="2800">
                <a:solidFill>
                  <a:srgbClr val="FFFF00"/>
                </a:solidFill>
                <a:effectLst>
                  <a:outerShdw blurRad="38100" dist="38100" dir="2700000" algn="tl">
                    <a:srgbClr val="000000"/>
                  </a:outerShdw>
                </a:effectLst>
                <a:latin typeface="Times New Roman" pitchFamily="18" charset="0"/>
              </a:rPr>
              <a:t>二、用ＹＡＣＣ处理二义性文法</a:t>
            </a:r>
            <a:r>
              <a:rPr lang="zh-CN" altLang="en-US">
                <a:effectLst>
                  <a:outerShdw blurRad="38100" dist="38100" dir="2700000" algn="tl">
                    <a:srgbClr val="000000"/>
                  </a:outerShdw>
                </a:effectLst>
              </a:rPr>
              <a:t> </a:t>
            </a:r>
          </a:p>
        </p:txBody>
      </p:sp>
      <p:sp>
        <p:nvSpPr>
          <p:cNvPr id="149511" name="Rectangle 10"/>
          <p:cNvSpPr>
            <a:spLocks noChangeArrowheads="1"/>
          </p:cNvSpPr>
          <p:nvPr/>
        </p:nvSpPr>
        <p:spPr bwMode="auto">
          <a:xfrm>
            <a:off x="865188" y="204788"/>
            <a:ext cx="7169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a:r>
              <a:rPr lang="en-US" altLang="zh-CN" sz="4000" b="0">
                <a:solidFill>
                  <a:schemeClr val="tx1"/>
                </a:solidFill>
                <a:latin typeface="Times New Roman" pitchFamily="18" charset="0"/>
              </a:rPr>
              <a:t>§4.4  </a:t>
            </a:r>
            <a:r>
              <a:rPr lang="zh-CN" altLang="en-US" sz="4000" b="0">
                <a:solidFill>
                  <a:schemeClr val="tx1"/>
                </a:solidFill>
                <a:latin typeface="Times New Roman" pitchFamily="18" charset="0"/>
              </a:rPr>
              <a:t>语法分析程序的自动生成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A160706D-F1D5-405A-8230-6F98C88C3043}" type="slidenum">
              <a:rPr lang="en-US" altLang="zh-CN"/>
              <a:pPr>
                <a:defRPr/>
              </a:pPr>
              <a:t>151</a:t>
            </a:fld>
            <a:endParaRPr lang="en-US" altLang="zh-CN"/>
          </a:p>
        </p:txBody>
      </p:sp>
      <p:sp>
        <p:nvSpPr>
          <p:cNvPr id="150531" name="Text Box 2"/>
          <p:cNvSpPr txBox="1">
            <a:spLocks noChangeArrowheads="1"/>
          </p:cNvSpPr>
          <p:nvPr/>
        </p:nvSpPr>
        <p:spPr bwMode="auto">
          <a:xfrm>
            <a:off x="152400" y="-228600"/>
            <a:ext cx="7010400" cy="709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just" eaLnBrk="1" hangingPunct="1">
              <a:spcBef>
                <a:spcPct val="20000"/>
              </a:spcBef>
              <a:spcAft>
                <a:spcPct val="0"/>
              </a:spcAft>
              <a:buClr>
                <a:schemeClr val="hlink"/>
              </a:buClr>
              <a:buSzPct val="80000"/>
              <a:buFont typeface="Wingdings" pitchFamily="2" charset="2"/>
              <a:buNone/>
            </a:pPr>
            <a:endParaRPr lang="en-US" altLang="zh-CN" sz="1600" b="0">
              <a:solidFill>
                <a:srgbClr val="FFFF00"/>
              </a:solidFill>
              <a:latin typeface="宋体" pitchFamily="2" charset="-122"/>
              <a:ea typeface="宋体" pitchFamily="2" charset="-122"/>
            </a:endParaRP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（１）％｛</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（２）</a:t>
            </a:r>
            <a:r>
              <a:rPr lang="en-US" altLang="zh-CN" sz="1600">
                <a:solidFill>
                  <a:srgbClr val="FFFF00"/>
                </a:solidFill>
                <a:latin typeface="宋体" pitchFamily="2" charset="-122"/>
                <a:ea typeface="宋体" pitchFamily="2" charset="-122"/>
              </a:rPr>
              <a:t>#include〈ctype.h〉</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（３）</a:t>
            </a:r>
            <a:r>
              <a:rPr lang="en-US" altLang="zh-CN" sz="1600">
                <a:solidFill>
                  <a:srgbClr val="FFFF00"/>
                </a:solidFill>
                <a:latin typeface="宋体" pitchFamily="2" charset="-122"/>
                <a:ea typeface="宋体" pitchFamily="2" charset="-122"/>
              </a:rPr>
              <a:t>#include〈stdio.h〉</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（４）</a:t>
            </a:r>
            <a:r>
              <a:rPr lang="en-US" altLang="zh-CN" sz="1600">
                <a:solidFill>
                  <a:srgbClr val="FFFF00"/>
                </a:solidFill>
                <a:latin typeface="宋体" pitchFamily="2" charset="-122"/>
                <a:ea typeface="宋体" pitchFamily="2" charset="-122"/>
              </a:rPr>
              <a:t>#defineYYSTYPEdouble</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double type for YACC stack * /</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（５）％｝</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（６）</a:t>
            </a:r>
            <a:r>
              <a:rPr lang="en-US" altLang="zh-CN" sz="1600">
                <a:solidFill>
                  <a:srgbClr val="FFFF00"/>
                </a:solidFill>
                <a:latin typeface="宋体" pitchFamily="2" charset="-122"/>
                <a:ea typeface="宋体" pitchFamily="2" charset="-122"/>
              </a:rPr>
              <a:t>token NUMBER</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（７）％</a:t>
            </a:r>
            <a:r>
              <a:rPr lang="en-US" altLang="zh-CN" sz="1600">
                <a:solidFill>
                  <a:srgbClr val="FFFF00"/>
                </a:solidFill>
                <a:latin typeface="宋体" pitchFamily="2" charset="-122"/>
                <a:ea typeface="宋体" pitchFamily="2" charset="-122"/>
              </a:rPr>
              <a:t>left</a:t>
            </a:r>
            <a:r>
              <a:rPr lang="en-US" altLang="zh-CN"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（８）％</a:t>
            </a:r>
            <a:r>
              <a:rPr lang="en-US" altLang="zh-CN" sz="1600">
                <a:solidFill>
                  <a:srgbClr val="FFFF00"/>
                </a:solidFill>
                <a:latin typeface="宋体" pitchFamily="2" charset="-122"/>
                <a:ea typeface="宋体" pitchFamily="2" charset="-122"/>
              </a:rPr>
              <a:t>left</a:t>
            </a:r>
            <a:r>
              <a:rPr lang="en-US" altLang="zh-CN"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a:t>
            </a:r>
            <a:r>
              <a:rPr lang="en-US" altLang="zh-CN"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a:t>
            </a:r>
            <a:r>
              <a:rPr lang="en-US" altLang="zh-CN"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（９）％</a:t>
            </a:r>
            <a:r>
              <a:rPr lang="en-US" altLang="zh-CN" sz="1600">
                <a:solidFill>
                  <a:srgbClr val="FFFF00"/>
                </a:solidFill>
                <a:latin typeface="宋体" pitchFamily="2" charset="-122"/>
                <a:ea typeface="宋体" pitchFamily="2" charset="-122"/>
              </a:rPr>
              <a:t>right UMINUS</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10</a:t>
            </a:r>
            <a:r>
              <a:rPr lang="zh-CN" altLang="en-US" sz="1600">
                <a:solidFill>
                  <a:srgbClr val="FFFF00"/>
                </a:solidFill>
                <a:latin typeface="宋体" pitchFamily="2" charset="-122"/>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11</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line</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lines expr </a:t>
            </a:r>
            <a:r>
              <a:rPr lang="en-US" altLang="zh-CN"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n</a:t>
            </a:r>
            <a:r>
              <a:rPr lang="en-US" altLang="zh-CN"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 {printf("%g</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n",$2);}</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12</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lines </a:t>
            </a:r>
            <a:r>
              <a:rPr lang="en-US" altLang="zh-CN"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n</a:t>
            </a:r>
            <a:r>
              <a:rPr lang="en-US" altLang="zh-CN"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13</a:t>
            </a:r>
            <a:r>
              <a:rPr lang="zh-CN" altLang="en-US" sz="1600">
                <a:solidFill>
                  <a:srgbClr val="FFFF00"/>
                </a:solidFill>
                <a:latin typeface="宋体" pitchFamily="2" charset="-122"/>
                <a:ea typeface="宋体" pitchFamily="2" charset="-122"/>
              </a:rPr>
              <a:t>）｜／  </a:t>
            </a:r>
            <a:r>
              <a:rPr lang="en-US" altLang="zh-CN" sz="1600">
                <a:solidFill>
                  <a:srgbClr val="FFFF00"/>
                </a:solidFill>
                <a:latin typeface="宋体" pitchFamily="2" charset="-122"/>
                <a:ea typeface="宋体" pitchFamily="2" charset="-122"/>
              </a:rPr>
              <a:t>ε * </a:t>
            </a:r>
            <a:r>
              <a:rPr lang="zh-CN" altLang="en-US" sz="1600">
                <a:solidFill>
                  <a:srgbClr val="FFFF00"/>
                </a:solidFill>
                <a:latin typeface="宋体" pitchFamily="2" charset="-122"/>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14</a:t>
            </a:r>
            <a:r>
              <a:rPr lang="zh-CN" altLang="en-US" sz="1600">
                <a:solidFill>
                  <a:srgbClr val="FFFF00"/>
                </a:solidFill>
                <a:latin typeface="宋体" pitchFamily="2" charset="-122"/>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15</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expr</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expr </a:t>
            </a:r>
            <a:r>
              <a:rPr lang="en-US" altLang="zh-CN"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expr {$$=$1+$3;}</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16</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expr </a:t>
            </a:r>
            <a:r>
              <a:rPr lang="en-US" altLang="zh-CN"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expr {$$=$1</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$3;}</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17</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expr </a:t>
            </a:r>
            <a:r>
              <a:rPr lang="en-US" altLang="zh-CN"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a:t>
            </a:r>
            <a:r>
              <a:rPr lang="en-US" altLang="zh-CN"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expr {$$=$1*$3;}</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18</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expr </a:t>
            </a:r>
            <a:r>
              <a:rPr lang="en-US" altLang="zh-CN"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en-US" altLang="zh-CN" sz="1600">
                <a:solidFill>
                  <a:srgbClr val="FFFF00"/>
                </a:solidFill>
                <a:latin typeface="宋体" pitchFamily="2" charset="-122"/>
                <a:ea typeface="宋体" pitchFamily="2" charset="-122"/>
              </a:rPr>
              <a:t>expr {$$=$1</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$3;} </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19</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 </a:t>
            </a:r>
            <a:r>
              <a:rPr lang="en-US" altLang="zh-CN" sz="1600">
                <a:solidFill>
                  <a:srgbClr val="FFFF00"/>
                </a:solidFill>
                <a:latin typeface="宋体" pitchFamily="2" charset="-122"/>
                <a:ea typeface="宋体" pitchFamily="2" charset="-122"/>
              </a:rPr>
              <a:t>expr</a:t>
            </a:r>
            <a:r>
              <a:rPr lang="en-US" altLang="zh-CN"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 </a:t>
            </a:r>
            <a:r>
              <a:rPr lang="en-US" altLang="zh-CN" sz="1600">
                <a:solidFill>
                  <a:srgbClr val="FFFF00"/>
                </a:solidFill>
                <a:latin typeface="宋体" pitchFamily="2" charset="-122"/>
                <a:ea typeface="宋体" pitchFamily="2" charset="-122"/>
              </a:rPr>
              <a:t>{$$=$2}</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20</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a:t>
            </a:r>
            <a:r>
              <a:rPr lang="zh-CN" altLang="en-US" sz="1600">
                <a:solidFill>
                  <a:srgbClr val="FFFF00"/>
                </a:solidFill>
                <a:latin typeface="Courier New" pitchFamily="49" charset="0"/>
                <a:ea typeface="宋体" pitchFamily="2" charset="-122"/>
              </a:rPr>
              <a:t>’</a:t>
            </a:r>
            <a:r>
              <a:rPr lang="zh-CN" altLang="en-US" sz="1600">
                <a:solidFill>
                  <a:srgbClr val="FFFF00"/>
                </a:solidFill>
                <a:latin typeface="宋体" pitchFamily="2" charset="-122"/>
                <a:ea typeface="宋体" pitchFamily="2" charset="-122"/>
              </a:rPr>
              <a:t> </a:t>
            </a:r>
            <a:r>
              <a:rPr lang="en-US" altLang="zh-CN" sz="1600">
                <a:solidFill>
                  <a:srgbClr val="FFFF00"/>
                </a:solidFill>
                <a:latin typeface="宋体" pitchFamily="2" charset="-122"/>
                <a:ea typeface="宋体" pitchFamily="2" charset="-122"/>
              </a:rPr>
              <a:t>expr %prec UMINUS {$$=</a:t>
            </a: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$2}</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21</a:t>
            </a:r>
            <a:r>
              <a:rPr lang="zh-CN" altLang="en-US" sz="1600">
                <a:solidFill>
                  <a:srgbClr val="FFFF00"/>
                </a:solidFill>
                <a:latin typeface="宋体" pitchFamily="2" charset="-122"/>
                <a:ea typeface="宋体" pitchFamily="2" charset="-122"/>
              </a:rPr>
              <a:t>）｜ＮＵＭＢＥＲ</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22</a:t>
            </a:r>
            <a:r>
              <a:rPr lang="zh-CN" altLang="en-US" sz="1600">
                <a:solidFill>
                  <a:srgbClr val="FFFF00"/>
                </a:solidFill>
                <a:latin typeface="宋体" pitchFamily="2" charset="-122"/>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宋体" pitchFamily="2" charset="-122"/>
                <a:ea typeface="宋体" pitchFamily="2" charset="-122"/>
              </a:rPr>
              <a:t>23</a:t>
            </a:r>
            <a:r>
              <a:rPr lang="zh-CN" altLang="en-US" sz="1600">
                <a:solidFill>
                  <a:srgbClr val="FFFF00"/>
                </a:solidFill>
                <a:latin typeface="宋体" pitchFamily="2" charset="-122"/>
                <a:ea typeface="宋体" pitchFamily="2" charset="-122"/>
              </a:rPr>
              <a:t>）％％</a:t>
            </a:r>
          </a:p>
        </p:txBody>
      </p:sp>
      <p:sp>
        <p:nvSpPr>
          <p:cNvPr id="801795" name="Text Box 3"/>
          <p:cNvSpPr txBox="1">
            <a:spLocks noChangeArrowheads="1"/>
          </p:cNvSpPr>
          <p:nvPr/>
        </p:nvSpPr>
        <p:spPr bwMode="auto">
          <a:xfrm>
            <a:off x="6705600" y="1447800"/>
            <a:ext cx="2133600" cy="822325"/>
          </a:xfrm>
          <a:prstGeom prst="rect">
            <a:avLst/>
          </a:prstGeom>
          <a:noFill/>
          <a:ln w="9525">
            <a:noFill/>
            <a:miter lim="800000"/>
            <a:headEnd/>
            <a:tailEnd/>
          </a:ln>
          <a:effectLst/>
        </p:spPr>
        <p:txBody>
          <a:bodyPr>
            <a:spAutoFit/>
          </a:bodyPr>
          <a:lstStyle/>
          <a:p>
            <a:pPr algn="l" eaLnBrk="1" hangingPunct="1">
              <a:spcAft>
                <a:spcPct val="0"/>
              </a:spcAft>
              <a:defRPr/>
            </a:pPr>
            <a:r>
              <a:rPr lang="en-US" altLang="zh-CN">
                <a:solidFill>
                  <a:schemeClr val="tx1"/>
                </a:solidFill>
                <a:latin typeface="Times New Roman" pitchFamily="18" charset="0"/>
                <a:ea typeface="宋体" pitchFamily="2" charset="-122"/>
                <a:cs typeface="+mn-cs"/>
              </a:rPr>
              <a:t>YACC</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规格说明</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的</a:t>
            </a:r>
            <a:r>
              <a:rPr lang="zh-CN" altLang="en-US">
                <a:solidFill>
                  <a:schemeClr val="tx1"/>
                </a:solidFill>
                <a:latin typeface="Times New Roman" pitchFamily="18" charset="0"/>
                <a:ea typeface="宋体" pitchFamily="2" charset="-122"/>
                <a:cs typeface="+mn-cs"/>
              </a:rPr>
              <a:t>说明部分</a:t>
            </a:r>
          </a:p>
        </p:txBody>
      </p:sp>
      <p:sp>
        <p:nvSpPr>
          <p:cNvPr id="801796" name="AutoShape 4"/>
          <p:cNvSpPr>
            <a:spLocks/>
          </p:cNvSpPr>
          <p:nvPr/>
        </p:nvSpPr>
        <p:spPr bwMode="auto">
          <a:xfrm>
            <a:off x="5867400" y="304800"/>
            <a:ext cx="685800" cy="2590800"/>
          </a:xfrm>
          <a:prstGeom prst="rightBrace">
            <a:avLst>
              <a:gd name="adj1" fmla="val 31481"/>
              <a:gd name="adj2" fmla="val 50000"/>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1797" name="AutoShape 5"/>
          <p:cNvSpPr>
            <a:spLocks/>
          </p:cNvSpPr>
          <p:nvPr/>
        </p:nvSpPr>
        <p:spPr bwMode="auto">
          <a:xfrm>
            <a:off x="5257800" y="3200400"/>
            <a:ext cx="381000" cy="3276600"/>
          </a:xfrm>
          <a:prstGeom prst="rightBrace">
            <a:avLst>
              <a:gd name="adj1" fmla="val 71667"/>
              <a:gd name="adj2" fmla="val 50000"/>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1798" name="Text Box 6"/>
          <p:cNvSpPr txBox="1">
            <a:spLocks noChangeArrowheads="1"/>
          </p:cNvSpPr>
          <p:nvPr/>
        </p:nvSpPr>
        <p:spPr bwMode="auto">
          <a:xfrm>
            <a:off x="6423025" y="4335463"/>
            <a:ext cx="2339975" cy="1004887"/>
          </a:xfrm>
          <a:prstGeom prst="rect">
            <a:avLst/>
          </a:prstGeom>
          <a:noFill/>
          <a:ln w="9525">
            <a:noFill/>
            <a:miter lim="800000"/>
            <a:headEnd/>
            <a:tailEnd/>
          </a:ln>
          <a:effectLst/>
        </p:spPr>
        <p:txBody>
          <a:bodyPr>
            <a:spAutoFit/>
          </a:bodyPr>
          <a:lstStyle/>
          <a:p>
            <a:pPr algn="l" eaLnBrk="1" hangingPunct="1">
              <a:spcBef>
                <a:spcPct val="50000"/>
              </a:spcBef>
              <a:spcAft>
                <a:spcPct val="0"/>
              </a:spcAft>
              <a:defRPr/>
            </a:pPr>
            <a:r>
              <a:rPr lang="en-US" altLang="zh-CN">
                <a:solidFill>
                  <a:schemeClr val="tx1"/>
                </a:solidFill>
                <a:latin typeface="Times New Roman" pitchFamily="18" charset="0"/>
                <a:ea typeface="宋体" pitchFamily="2" charset="-122"/>
                <a:cs typeface="+mn-cs"/>
              </a:rPr>
              <a:t>YACC</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规格说明</a:t>
            </a:r>
          </a:p>
          <a:p>
            <a:pPr algn="l" eaLnBrk="1" hangingPunct="1">
              <a:spcBef>
                <a:spcPct val="50000"/>
              </a:spcBef>
              <a:spcAft>
                <a:spcPct val="0"/>
              </a:spcAft>
              <a:defRPr/>
            </a:pP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的</a:t>
            </a:r>
            <a:r>
              <a:rPr lang="zh-CN" altLang="en-US">
                <a:solidFill>
                  <a:schemeClr val="tx1"/>
                </a:solidFill>
                <a:latin typeface="Times New Roman" pitchFamily="18" charset="0"/>
                <a:ea typeface="宋体" pitchFamily="2" charset="-122"/>
                <a:cs typeface="+mn-cs"/>
              </a:rPr>
              <a:t>翻译规则</a:t>
            </a:r>
          </a:p>
        </p:txBody>
      </p:sp>
      <p:grpSp>
        <p:nvGrpSpPr>
          <p:cNvPr id="2" name="Group 7"/>
          <p:cNvGrpSpPr>
            <a:grpSpLocks/>
          </p:cNvGrpSpPr>
          <p:nvPr/>
        </p:nvGrpSpPr>
        <p:grpSpPr bwMode="auto">
          <a:xfrm>
            <a:off x="8229600" y="152400"/>
            <a:ext cx="717550" cy="881063"/>
            <a:chOff x="2272" y="2026"/>
            <a:chExt cx="740" cy="987"/>
          </a:xfrm>
        </p:grpSpPr>
        <p:pic>
          <p:nvPicPr>
            <p:cNvPr id="150537"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8"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79241BF8-8A17-4EA1-B239-665633D5ECB4}" type="slidenum">
              <a:rPr lang="en-US" altLang="zh-CN"/>
              <a:pPr>
                <a:defRPr/>
              </a:pPr>
              <a:t>152</a:t>
            </a:fld>
            <a:endParaRPr lang="en-US" altLang="zh-CN"/>
          </a:p>
        </p:txBody>
      </p:sp>
      <p:sp>
        <p:nvSpPr>
          <p:cNvPr id="151555" name="Text Box 2"/>
          <p:cNvSpPr txBox="1">
            <a:spLocks noChangeArrowheads="1"/>
          </p:cNvSpPr>
          <p:nvPr/>
        </p:nvSpPr>
        <p:spPr bwMode="auto">
          <a:xfrm>
            <a:off x="152400" y="-228600"/>
            <a:ext cx="7010400"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just" eaLnBrk="1" hangingPunct="1">
              <a:spcBef>
                <a:spcPct val="20000"/>
              </a:spcBef>
              <a:spcAft>
                <a:spcPct val="0"/>
              </a:spcAft>
              <a:buClr>
                <a:schemeClr val="hlink"/>
              </a:buClr>
              <a:buSzPct val="80000"/>
              <a:buFont typeface="Wingdings" pitchFamily="2" charset="2"/>
              <a:buNone/>
            </a:pPr>
            <a:endParaRPr lang="en-US" altLang="zh-CN" sz="1600" b="0">
              <a:solidFill>
                <a:srgbClr val="FFFF00"/>
              </a:solidFill>
              <a:latin typeface="宋体" pitchFamily="2" charset="-122"/>
              <a:ea typeface="宋体" pitchFamily="2" charset="-122"/>
            </a:endParaRPr>
          </a:p>
          <a:p>
            <a:pPr algn="just" eaLnBrk="1" hangingPunct="1">
              <a:spcBef>
                <a:spcPct val="20000"/>
              </a:spcBef>
              <a:spcAft>
                <a:spcPct val="0"/>
              </a:spcAft>
              <a:buClr>
                <a:schemeClr val="hlink"/>
              </a:buClr>
              <a:buSzPct val="80000"/>
              <a:buFont typeface="Wingdings" pitchFamily="2" charset="2"/>
              <a:buNone/>
            </a:pPr>
            <a:endParaRPr lang="en-US" altLang="zh-CN" sz="1600" b="0">
              <a:solidFill>
                <a:srgbClr val="FFFF00"/>
              </a:solidFill>
              <a:latin typeface="宋体" pitchFamily="2" charset="-122"/>
              <a:ea typeface="宋体" pitchFamily="2" charset="-122"/>
              <a:cs typeface="Courier New" pitchFamily="49" charset="0"/>
            </a:endParaRP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24</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yylex () {</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25</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int c;</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26</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while ( (c = getchar ()) ==</a:t>
            </a:r>
            <a:r>
              <a:rPr lang="en-US" altLang="zh-CN" sz="1600">
                <a:solidFill>
                  <a:srgbClr val="FFFF00"/>
                </a:solidFill>
                <a:latin typeface="Courier New" pitchFamily="49" charset="0"/>
                <a:ea typeface="宋体" pitchFamily="2" charset="-122"/>
                <a:cs typeface="Courier New" pitchFamily="49" charset="0"/>
              </a:rPr>
              <a:t>’’</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27</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if ( (c = = </a:t>
            </a:r>
            <a:r>
              <a:rPr lang="en-US" altLang="zh-CN" sz="1600">
                <a:solidFill>
                  <a:srgbClr val="FFFF00"/>
                </a:solidFill>
                <a:latin typeface="Courier New" pitchFamily="49" charset="0"/>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Courier New" pitchFamily="49" charset="0"/>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(isdigit (c))){</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28</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ungetc (c,stdin);</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29</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scanf ("%1f",&amp;yylval);</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30</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return NUMBER;</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31</a:t>
            </a:r>
            <a:r>
              <a:rPr lang="zh-CN" altLang="en-US" sz="1600">
                <a:solidFill>
                  <a:srgbClr val="FFFF00"/>
                </a:solidFill>
                <a:latin typeface="宋体" pitchFamily="2" charset="-122"/>
                <a:ea typeface="宋体" pitchFamily="2" charset="-122"/>
                <a:cs typeface="Courier New" pitchFamily="49" charset="0"/>
              </a:rPr>
              <a:t>） </a:t>
            </a:r>
            <a:r>
              <a:rPr lang="en-US" altLang="zh-CN" sz="1600">
                <a:solidFill>
                  <a:srgbClr val="FFFF00"/>
                </a:solidFill>
                <a:latin typeface="宋体" pitchFamily="2" charset="-122"/>
                <a:ea typeface="宋体" pitchFamily="2" charset="-122"/>
                <a:cs typeface="Courier New" pitchFamily="49" charset="0"/>
              </a:rPr>
              <a:t>{</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32</a:t>
            </a:r>
            <a:r>
              <a:rPr lang="zh-CN" altLang="en-US" sz="1600">
                <a:solidFill>
                  <a:srgbClr val="FFFF00"/>
                </a:solidFill>
                <a:latin typeface="宋体" pitchFamily="2" charset="-122"/>
                <a:ea typeface="宋体" pitchFamily="2" charset="-122"/>
                <a:cs typeface="Courier New" pitchFamily="49" charset="0"/>
              </a:rPr>
              <a:t>）</a:t>
            </a:r>
            <a:r>
              <a:rPr lang="en-US" altLang="zh-CN" sz="1600">
                <a:solidFill>
                  <a:srgbClr val="FFFF00"/>
                </a:solidFill>
                <a:latin typeface="宋体" pitchFamily="2" charset="-122"/>
                <a:ea typeface="宋体" pitchFamily="2" charset="-122"/>
                <a:cs typeface="Courier New" pitchFamily="49" charset="0"/>
              </a:rPr>
              <a:t>return c;</a:t>
            </a:r>
          </a:p>
          <a:p>
            <a:pPr algn="just" eaLnBrk="1" hangingPunct="1">
              <a:spcBef>
                <a:spcPct val="20000"/>
              </a:spcBef>
              <a:spcAft>
                <a:spcPct val="0"/>
              </a:spcAft>
              <a:buClr>
                <a:schemeClr val="hlink"/>
              </a:buClr>
              <a:buSzPct val="80000"/>
              <a:buFont typeface="Wingdings" pitchFamily="2" charset="2"/>
              <a:buNone/>
            </a:pPr>
            <a:r>
              <a:rPr lang="zh-CN" altLang="en-US" sz="1600">
                <a:solidFill>
                  <a:srgbClr val="FFFF00"/>
                </a:solidFill>
                <a:latin typeface="宋体" pitchFamily="2" charset="-122"/>
                <a:ea typeface="宋体" pitchFamily="2" charset="-122"/>
              </a:rPr>
              <a:t>（</a:t>
            </a:r>
            <a:r>
              <a:rPr lang="en-US" altLang="zh-CN" sz="1600">
                <a:solidFill>
                  <a:srgbClr val="FFFF00"/>
                </a:solidFill>
                <a:latin typeface="Times New Roman" pitchFamily="18" charset="0"/>
                <a:ea typeface="宋体" pitchFamily="2" charset="-122"/>
              </a:rPr>
              <a:t>33</a:t>
            </a:r>
            <a:r>
              <a:rPr lang="zh-CN" altLang="en-US" sz="1600">
                <a:solidFill>
                  <a:srgbClr val="FFFF00"/>
                </a:solidFill>
                <a:latin typeface="宋体" pitchFamily="2" charset="-122"/>
                <a:ea typeface="宋体" pitchFamily="2" charset="-122"/>
              </a:rPr>
              <a:t>）</a:t>
            </a:r>
            <a:r>
              <a:rPr lang="en-US" altLang="zh-CN" sz="1600">
                <a:solidFill>
                  <a:srgbClr val="FFFF00"/>
                </a:solidFill>
                <a:latin typeface="Times New Roman" pitchFamily="18" charset="0"/>
                <a:ea typeface="宋体" pitchFamily="2" charset="-122"/>
              </a:rPr>
              <a:t>}</a:t>
            </a:r>
            <a:r>
              <a:rPr lang="en-US" altLang="zh-CN" sz="1600">
                <a:solidFill>
                  <a:srgbClr val="FFFF00"/>
                </a:solidFill>
                <a:latin typeface="宋体" pitchFamily="2" charset="-122"/>
                <a:ea typeface="宋体" pitchFamily="2" charset="-122"/>
              </a:rPr>
              <a:t></a:t>
            </a:r>
          </a:p>
        </p:txBody>
      </p:sp>
      <p:sp>
        <p:nvSpPr>
          <p:cNvPr id="802819" name="Text Box 3"/>
          <p:cNvSpPr txBox="1">
            <a:spLocks noChangeArrowheads="1"/>
          </p:cNvSpPr>
          <p:nvPr/>
        </p:nvSpPr>
        <p:spPr bwMode="auto">
          <a:xfrm>
            <a:off x="6705600" y="1447800"/>
            <a:ext cx="2133600" cy="822325"/>
          </a:xfrm>
          <a:prstGeom prst="rect">
            <a:avLst/>
          </a:prstGeom>
          <a:noFill/>
          <a:ln w="9525">
            <a:noFill/>
            <a:miter lim="800000"/>
            <a:headEnd/>
            <a:tailEnd/>
          </a:ln>
          <a:effectLst/>
        </p:spPr>
        <p:txBody>
          <a:bodyPr>
            <a:spAutoFit/>
          </a:bodyPr>
          <a:lstStyle/>
          <a:p>
            <a:pPr algn="l" eaLnBrk="1" hangingPunct="1">
              <a:spcAft>
                <a:spcPct val="0"/>
              </a:spcAft>
              <a:defRPr/>
            </a:pPr>
            <a:r>
              <a:rPr lang="en-US" altLang="zh-CN">
                <a:solidFill>
                  <a:schemeClr val="tx1"/>
                </a:solidFill>
                <a:latin typeface="Times New Roman" pitchFamily="18" charset="0"/>
                <a:ea typeface="宋体" pitchFamily="2" charset="-122"/>
                <a:cs typeface="+mn-cs"/>
              </a:rPr>
              <a:t>YACC</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规格说明</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的</a:t>
            </a:r>
            <a:r>
              <a:rPr lang="zh-CN" altLang="en-US">
                <a:solidFill>
                  <a:schemeClr val="tx1"/>
                </a:solidFill>
                <a:latin typeface="Times New Roman" pitchFamily="18" charset="0"/>
                <a:ea typeface="宋体" pitchFamily="2" charset="-122"/>
                <a:cs typeface="+mn-cs"/>
              </a:rPr>
              <a:t>辅助过程</a:t>
            </a:r>
          </a:p>
        </p:txBody>
      </p:sp>
      <p:sp>
        <p:nvSpPr>
          <p:cNvPr id="802820" name="AutoShape 4"/>
          <p:cNvSpPr>
            <a:spLocks/>
          </p:cNvSpPr>
          <p:nvPr/>
        </p:nvSpPr>
        <p:spPr bwMode="auto">
          <a:xfrm>
            <a:off x="5867400" y="381000"/>
            <a:ext cx="685800" cy="2667000"/>
          </a:xfrm>
          <a:prstGeom prst="rightBrace">
            <a:avLst>
              <a:gd name="adj1" fmla="val 32407"/>
              <a:gd name="adj2" fmla="val 50000"/>
            </a:avLst>
          </a:prstGeom>
          <a:no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151558" name="Text Box 5"/>
          <p:cNvSpPr txBox="1">
            <a:spLocks noChangeArrowheads="1"/>
          </p:cNvSpPr>
          <p:nvPr/>
        </p:nvSpPr>
        <p:spPr bwMode="auto">
          <a:xfrm>
            <a:off x="533400" y="4114800"/>
            <a:ext cx="7940675"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just" eaLnBrk="1" hangingPunct="1">
              <a:spcAft>
                <a:spcPct val="0"/>
              </a:spcAft>
            </a:pPr>
            <a:r>
              <a:rPr lang="zh-CN" altLang="en-US" sz="1800">
                <a:solidFill>
                  <a:schemeClr val="tx1"/>
                </a:solidFill>
                <a:latin typeface="宋体" pitchFamily="2" charset="-122"/>
                <a:ea typeface="宋体" pitchFamily="2" charset="-122"/>
              </a:rPr>
              <a:t>由于ＹＡＣＣ规格说明中的文法具有二义性，ＹＡＣＣ建立ＬＡＬＲ分析表时将产生冲突的动作。在这种情况下，ＹＡＣＣ将报告所产生的冲突动作的个数。如果在调用ＹＡＣＣ命令时使用选择项</a:t>
            </a:r>
            <a:r>
              <a:rPr lang="zh-CN" altLang="en-US" sz="1800">
                <a:solidFill>
                  <a:schemeClr val="tx1"/>
                </a:solidFill>
                <a:latin typeface="Courier New" pitchFamily="49" charset="0"/>
                <a:ea typeface="宋体" pitchFamily="2" charset="-122"/>
              </a:rPr>
              <a:t>“</a:t>
            </a:r>
            <a:r>
              <a:rPr lang="zh-CN" altLang="en-US" sz="1800">
                <a:solidFill>
                  <a:schemeClr val="tx1"/>
                </a:solidFill>
                <a:latin typeface="宋体" pitchFamily="2" charset="-122"/>
                <a:ea typeface="宋体" pitchFamily="2" charset="-122"/>
              </a:rPr>
              <a:t>－</a:t>
            </a:r>
            <a:r>
              <a:rPr lang="en-US" altLang="zh-CN" sz="1800">
                <a:solidFill>
                  <a:schemeClr val="tx1"/>
                </a:solidFill>
                <a:latin typeface="宋体" pitchFamily="2" charset="-122"/>
                <a:ea typeface="宋体" pitchFamily="2" charset="-122"/>
              </a:rPr>
              <a:t>v</a:t>
            </a:r>
            <a:r>
              <a:rPr lang="en-US" altLang="zh-CN" sz="1800">
                <a:solidFill>
                  <a:schemeClr val="tx1"/>
                </a:solidFill>
                <a:latin typeface="Courier New" pitchFamily="49" charset="0"/>
                <a:ea typeface="宋体" pitchFamily="2" charset="-122"/>
              </a:rPr>
              <a:t>”</a:t>
            </a:r>
            <a:r>
              <a:rPr lang="zh-CN" altLang="en-US" sz="1800">
                <a:solidFill>
                  <a:schemeClr val="tx1"/>
                </a:solidFill>
                <a:latin typeface="宋体" pitchFamily="2" charset="-122"/>
                <a:ea typeface="宋体" pitchFamily="2" charset="-122"/>
              </a:rPr>
              <a:t>，ＹＡＣＣ将生成一个名为</a:t>
            </a:r>
            <a:r>
              <a:rPr lang="en-US" altLang="zh-CN" sz="1800">
                <a:solidFill>
                  <a:schemeClr val="tx1"/>
                </a:solidFill>
                <a:latin typeface="宋体" pitchFamily="2" charset="-122"/>
                <a:ea typeface="宋体" pitchFamily="2" charset="-122"/>
              </a:rPr>
              <a:t>y.output</a:t>
            </a:r>
            <a:r>
              <a:rPr lang="zh-CN" altLang="en-US" sz="1800">
                <a:solidFill>
                  <a:schemeClr val="tx1"/>
                </a:solidFill>
                <a:latin typeface="宋体" pitchFamily="2" charset="-122"/>
                <a:ea typeface="宋体" pitchFamily="2" charset="-122"/>
              </a:rPr>
              <a:t>的辅助文件，其中包含ＬＲ项目集的核心、冲突的动作和说明如何解决冲突的ＬＡＬＲ分析表。</a:t>
            </a:r>
            <a:r>
              <a:rPr lang="zh-CN" altLang="en-US" sz="1800">
                <a:solidFill>
                  <a:schemeClr val="tx1"/>
                </a:solidFill>
                <a:latin typeface="Arial" charset="0"/>
                <a:ea typeface="宋体" pitchFamily="2" charset="-122"/>
              </a:rPr>
              <a:t> </a:t>
            </a:r>
          </a:p>
        </p:txBody>
      </p:sp>
      <p:grpSp>
        <p:nvGrpSpPr>
          <p:cNvPr id="2" name="Group 6"/>
          <p:cNvGrpSpPr>
            <a:grpSpLocks/>
          </p:cNvGrpSpPr>
          <p:nvPr/>
        </p:nvGrpSpPr>
        <p:grpSpPr bwMode="auto">
          <a:xfrm>
            <a:off x="8229600" y="152400"/>
            <a:ext cx="717550" cy="881063"/>
            <a:chOff x="2272" y="2026"/>
            <a:chExt cx="740" cy="987"/>
          </a:xfrm>
        </p:grpSpPr>
        <p:pic>
          <p:nvPicPr>
            <p:cNvPr id="151560"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561"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DDFAABDE-E741-45DE-805F-0B36E4DE3183}" type="slidenum">
              <a:rPr lang="en-US" altLang="zh-CN"/>
              <a:pPr>
                <a:defRPr/>
              </a:pPr>
              <a:t>153</a:t>
            </a:fld>
            <a:endParaRPr lang="en-US" altLang="zh-CN"/>
          </a:p>
        </p:txBody>
      </p:sp>
      <p:sp>
        <p:nvSpPr>
          <p:cNvPr id="152579" name="Text Box 2"/>
          <p:cNvSpPr txBox="1">
            <a:spLocks noChangeArrowheads="1"/>
          </p:cNvSpPr>
          <p:nvPr/>
        </p:nvSpPr>
        <p:spPr bwMode="auto">
          <a:xfrm>
            <a:off x="457200" y="838200"/>
            <a:ext cx="7924800"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just" eaLnBrk="1" hangingPunct="1">
              <a:spcBef>
                <a:spcPct val="20000"/>
              </a:spcBef>
              <a:spcAft>
                <a:spcPct val="0"/>
              </a:spcAft>
              <a:buClr>
                <a:schemeClr val="hlink"/>
              </a:buClr>
              <a:buSzPct val="80000"/>
              <a:buFont typeface="Wingdings" pitchFamily="2" charset="2"/>
              <a:buNone/>
            </a:pPr>
            <a:endParaRPr lang="en-US" altLang="zh-CN" sz="2000">
              <a:solidFill>
                <a:schemeClr val="tx1"/>
              </a:solidFill>
              <a:latin typeface="宋体" pitchFamily="2" charset="-122"/>
              <a:ea typeface="宋体" pitchFamily="2" charset="-122"/>
            </a:endParaRPr>
          </a:p>
          <a:p>
            <a:pPr algn="just" eaLnBrk="1" hangingPunct="1">
              <a:spcBef>
                <a:spcPct val="20000"/>
              </a:spcBef>
              <a:spcAft>
                <a:spcPct val="0"/>
              </a:spcAft>
              <a:buClr>
                <a:schemeClr val="hlink"/>
              </a:buClr>
              <a:buSzPct val="80000"/>
              <a:buFont typeface="Wingdings" pitchFamily="2" charset="2"/>
              <a:buNone/>
            </a:pPr>
            <a:r>
              <a:rPr lang="zh-CN" altLang="en-US" sz="2000">
                <a:solidFill>
                  <a:schemeClr val="tx1"/>
                </a:solidFill>
                <a:latin typeface="Times New Roman" pitchFamily="18" charset="0"/>
                <a:ea typeface="宋体" pitchFamily="2" charset="-122"/>
              </a:rPr>
              <a:t>ＹＡＣＣ处理冲突遵循如下两条缺省的规则：第一，当产生“归约归约”冲突时，按照规格说明中产生式的排列顺序，选择排在前边的产生式进行归约。第二，当产生“移进归约”冲突时，选择执行移进动作。除缺省规则之外</a:t>
            </a:r>
            <a:r>
              <a:rPr lang="en-US" altLang="zh-CN" sz="2000">
                <a:solidFill>
                  <a:schemeClr val="tx1"/>
                </a:solidFill>
                <a:latin typeface="Times New Roman" pitchFamily="18" charset="0"/>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sz="2000">
                <a:solidFill>
                  <a:schemeClr val="tx1"/>
                </a:solidFill>
                <a:latin typeface="Times New Roman" pitchFamily="18" charset="0"/>
                <a:ea typeface="宋体" pitchFamily="2" charset="-122"/>
              </a:rPr>
              <a:t>ＹＡＣＣ还提供了处理“移进归约”冲突的机制。在规格说明的说明部分里，可以规定终结符号的优先顺序和结合性。例如，第（７）行规定＋、－运算符具有相同的优先顺序和左结合性。类似地，用“％</a:t>
            </a:r>
            <a:r>
              <a:rPr lang="en-US" altLang="zh-CN" sz="2000">
                <a:solidFill>
                  <a:schemeClr val="tx1"/>
                </a:solidFill>
                <a:latin typeface="Times New Roman" pitchFamily="18" charset="0"/>
                <a:ea typeface="宋体" pitchFamily="2" charset="-122"/>
              </a:rPr>
              <a:t>right”</a:t>
            </a:r>
            <a:r>
              <a:rPr lang="zh-CN" altLang="en-US" sz="2000">
                <a:solidFill>
                  <a:schemeClr val="tx1"/>
                </a:solidFill>
                <a:latin typeface="Times New Roman" pitchFamily="18" charset="0"/>
                <a:ea typeface="宋体" pitchFamily="2" charset="-122"/>
              </a:rPr>
              <a:t>可以规定其后终结符的右结合性。而％</a:t>
            </a:r>
            <a:r>
              <a:rPr lang="en-US" altLang="zh-CN" sz="2000">
                <a:solidFill>
                  <a:schemeClr val="tx1"/>
                </a:solidFill>
                <a:latin typeface="Times New Roman" pitchFamily="18" charset="0"/>
                <a:ea typeface="宋体" pitchFamily="2" charset="-122"/>
              </a:rPr>
              <a:t>nonassoc</a:t>
            </a:r>
            <a:r>
              <a:rPr lang="zh-CN" altLang="en-US" sz="2000">
                <a:solidFill>
                  <a:schemeClr val="tx1"/>
                </a:solidFill>
                <a:latin typeface="Times New Roman" pitchFamily="18" charset="0"/>
                <a:ea typeface="宋体" pitchFamily="2" charset="-122"/>
              </a:rPr>
              <a:t>说明所引出符号的不可结合性</a:t>
            </a:r>
            <a:r>
              <a:rPr lang="en-US" altLang="zh-CN" sz="2000">
                <a:solidFill>
                  <a:schemeClr val="tx1"/>
                </a:solidFill>
                <a:latin typeface="Times New Roman" pitchFamily="18" charset="0"/>
                <a:ea typeface="宋体" pitchFamily="2" charset="-122"/>
              </a:rPr>
              <a:t>,</a:t>
            </a:r>
            <a:r>
              <a:rPr lang="zh-CN" altLang="en-US" sz="2000">
                <a:solidFill>
                  <a:schemeClr val="tx1"/>
                </a:solidFill>
                <a:latin typeface="Times New Roman" pitchFamily="18" charset="0"/>
                <a:ea typeface="宋体" pitchFamily="2" charset="-122"/>
              </a:rPr>
              <a:t>例如，说明   </a:t>
            </a:r>
          </a:p>
          <a:p>
            <a:pPr algn="just" eaLnBrk="1" hangingPunct="1">
              <a:spcBef>
                <a:spcPct val="20000"/>
              </a:spcBef>
              <a:spcAft>
                <a:spcPct val="0"/>
              </a:spcAft>
              <a:buClr>
                <a:schemeClr val="hlink"/>
              </a:buClr>
              <a:buSzPct val="80000"/>
              <a:buFont typeface="Wingdings" pitchFamily="2" charset="2"/>
              <a:buNone/>
            </a:pPr>
            <a:r>
              <a:rPr lang="zh-CN" altLang="en-US" sz="2000">
                <a:solidFill>
                  <a:srgbClr val="FF0000"/>
                </a:solidFill>
                <a:latin typeface="Times New Roman" pitchFamily="18" charset="0"/>
                <a:ea typeface="宋体" pitchFamily="2" charset="-122"/>
              </a:rPr>
              <a:t>                      </a:t>
            </a:r>
            <a:r>
              <a:rPr lang="en-US" altLang="zh-CN" sz="2000">
                <a:solidFill>
                  <a:srgbClr val="FF0000"/>
                </a:solidFill>
                <a:latin typeface="Times New Roman" pitchFamily="18" charset="0"/>
                <a:ea typeface="宋体" pitchFamily="2" charset="-122"/>
              </a:rPr>
              <a:t>%nonassoc ’&lt;’</a:t>
            </a:r>
            <a:r>
              <a:rPr lang="en-US" altLang="zh-CN" sz="2000">
                <a:solidFill>
                  <a:schemeClr val="tx1"/>
                </a:solidFill>
                <a:latin typeface="Times New Roman" pitchFamily="18" charset="0"/>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sz="2000">
                <a:solidFill>
                  <a:schemeClr val="tx1"/>
                </a:solidFill>
                <a:latin typeface="Times New Roman" pitchFamily="18" charset="0"/>
                <a:ea typeface="宋体" pitchFamily="2" charset="-122"/>
              </a:rPr>
              <a:t>指出二元运算符’</a:t>
            </a:r>
            <a:r>
              <a:rPr lang="en-US" altLang="zh-CN" sz="2000">
                <a:solidFill>
                  <a:schemeClr val="tx1"/>
                </a:solidFill>
                <a:latin typeface="Times New Roman" pitchFamily="18" charset="0"/>
                <a:ea typeface="宋体" pitchFamily="2" charset="-122"/>
              </a:rPr>
              <a:t>&lt;’</a:t>
            </a:r>
            <a:r>
              <a:rPr lang="zh-CN" altLang="en-US" sz="2000">
                <a:solidFill>
                  <a:schemeClr val="tx1"/>
                </a:solidFill>
                <a:latin typeface="Times New Roman" pitchFamily="18" charset="0"/>
                <a:ea typeface="宋体" pitchFamily="2" charset="-122"/>
              </a:rPr>
              <a:t>不可结合（即该运算符两个出现根本不能组合）。在同一结合中所出现的符号具有相同的优先级，例如第（７）行’＋’和’－’具有相同优先级，第（８）行’*’和’</a:t>
            </a:r>
            <a:r>
              <a:rPr lang="en-US" altLang="zh-CN" sz="2000">
                <a:solidFill>
                  <a:schemeClr val="tx1"/>
                </a:solidFill>
                <a:latin typeface="Times New Roman" pitchFamily="18" charset="0"/>
                <a:ea typeface="宋体" pitchFamily="2" charset="-122"/>
              </a:rPr>
              <a:t>/’</a:t>
            </a:r>
            <a:r>
              <a:rPr lang="zh-CN" altLang="en-US" sz="2000">
                <a:solidFill>
                  <a:schemeClr val="tx1"/>
                </a:solidFill>
                <a:latin typeface="Times New Roman" pitchFamily="18" charset="0"/>
                <a:ea typeface="宋体" pitchFamily="2" charset="-122"/>
              </a:rPr>
              <a:t>具有相同优先级。说明中出现的次序决定优先级高低。先说明者优先级低，后说明者优先级高，例如’’和’／’优先级高于’＋’和’－’。例如第（９）行说明</a:t>
            </a:r>
          </a:p>
          <a:p>
            <a:pPr algn="just" eaLnBrk="1" hangingPunct="1">
              <a:spcBef>
                <a:spcPct val="20000"/>
              </a:spcBef>
              <a:spcAft>
                <a:spcPct val="0"/>
              </a:spcAft>
              <a:buClr>
                <a:schemeClr val="hlink"/>
              </a:buClr>
              <a:buSzPct val="80000"/>
              <a:buFont typeface="Wingdings" pitchFamily="2" charset="2"/>
              <a:buNone/>
            </a:pPr>
            <a:r>
              <a:rPr lang="zh-CN" altLang="en-US" sz="2000">
                <a:solidFill>
                  <a:schemeClr val="tx1"/>
                </a:solidFill>
                <a:latin typeface="Times New Roman" pitchFamily="18" charset="0"/>
                <a:ea typeface="宋体" pitchFamily="2" charset="-122"/>
              </a:rPr>
              <a:t>                    </a:t>
            </a:r>
            <a:r>
              <a:rPr lang="zh-CN" altLang="en-US" sz="2000">
                <a:solidFill>
                  <a:srgbClr val="FF0000"/>
                </a:solidFill>
                <a:latin typeface="Times New Roman" pitchFamily="18" charset="0"/>
                <a:ea typeface="宋体" pitchFamily="2" charset="-122"/>
              </a:rPr>
              <a:t>％</a:t>
            </a:r>
            <a:r>
              <a:rPr lang="en-US" altLang="zh-CN" sz="2000">
                <a:solidFill>
                  <a:srgbClr val="FF0000"/>
                </a:solidFill>
                <a:latin typeface="Times New Roman" pitchFamily="18" charset="0"/>
                <a:ea typeface="宋体" pitchFamily="2" charset="-122"/>
              </a:rPr>
              <a:t>right UMINUS</a:t>
            </a:r>
            <a:r>
              <a:rPr lang="en-US" altLang="zh-CN" sz="1800">
                <a:solidFill>
                  <a:srgbClr val="FF0000"/>
                </a:solidFill>
                <a:latin typeface="Times New Roman" pitchFamily="18" charset="0"/>
                <a:ea typeface="宋体" pitchFamily="2" charset="-122"/>
              </a:rPr>
              <a:t></a:t>
            </a:r>
          </a:p>
        </p:txBody>
      </p:sp>
      <p:grpSp>
        <p:nvGrpSpPr>
          <p:cNvPr id="2" name="Group 3"/>
          <p:cNvGrpSpPr>
            <a:grpSpLocks/>
          </p:cNvGrpSpPr>
          <p:nvPr/>
        </p:nvGrpSpPr>
        <p:grpSpPr bwMode="auto">
          <a:xfrm>
            <a:off x="8229600" y="152400"/>
            <a:ext cx="717550" cy="881063"/>
            <a:chOff x="2272" y="2026"/>
            <a:chExt cx="740" cy="987"/>
          </a:xfrm>
        </p:grpSpPr>
        <p:pic>
          <p:nvPicPr>
            <p:cNvPr id="152581" name="Picture 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2" name="Picture 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CC4153EA-DA31-4F48-9A45-EA844AD8983D}" type="slidenum">
              <a:rPr lang="en-US" altLang="zh-CN"/>
              <a:pPr>
                <a:defRPr/>
              </a:pPr>
              <a:t>154</a:t>
            </a:fld>
            <a:endParaRPr lang="en-US" altLang="zh-CN"/>
          </a:p>
        </p:txBody>
      </p:sp>
      <p:sp>
        <p:nvSpPr>
          <p:cNvPr id="153603" name="Text Box 2"/>
          <p:cNvSpPr txBox="1">
            <a:spLocks noChangeArrowheads="1"/>
          </p:cNvSpPr>
          <p:nvPr/>
        </p:nvSpPr>
        <p:spPr bwMode="auto">
          <a:xfrm>
            <a:off x="228600" y="1447800"/>
            <a:ext cx="84582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just" eaLnBrk="1" hangingPunct="1">
              <a:spcBef>
                <a:spcPct val="20000"/>
              </a:spcBef>
              <a:spcAft>
                <a:spcPct val="0"/>
              </a:spcAft>
              <a:buClr>
                <a:schemeClr val="hlink"/>
              </a:buClr>
              <a:buSzPct val="80000"/>
              <a:buFont typeface="Wingdings" pitchFamily="2" charset="2"/>
              <a:buNone/>
            </a:pPr>
            <a:endParaRPr lang="en-US" altLang="zh-CN" sz="1800">
              <a:solidFill>
                <a:srgbClr val="FF0000"/>
              </a:solidFill>
              <a:latin typeface="宋体" pitchFamily="2" charset="-122"/>
              <a:ea typeface="宋体" pitchFamily="2" charset="-122"/>
            </a:endParaRPr>
          </a:p>
          <a:p>
            <a:pPr algn="just" eaLnBrk="1" hangingPunct="1">
              <a:spcBef>
                <a:spcPct val="20000"/>
              </a:spcBef>
              <a:spcAft>
                <a:spcPct val="0"/>
              </a:spcAft>
              <a:buClr>
                <a:schemeClr val="hlink"/>
              </a:buClr>
              <a:buSzPct val="80000"/>
              <a:buFont typeface="Wingdings" pitchFamily="2" charset="2"/>
              <a:buNone/>
            </a:pPr>
            <a:r>
              <a:rPr lang="zh-CN" altLang="en-US">
                <a:solidFill>
                  <a:schemeClr val="tx1"/>
                </a:solidFill>
                <a:latin typeface="Times New Roman" pitchFamily="18" charset="0"/>
                <a:ea typeface="宋体" pitchFamily="2" charset="-122"/>
              </a:rPr>
              <a:t>使得一元减</a:t>
            </a:r>
            <a:r>
              <a:rPr lang="en-US" altLang="zh-CN">
                <a:solidFill>
                  <a:schemeClr val="tx1"/>
                </a:solidFill>
                <a:latin typeface="Times New Roman" pitchFamily="18" charset="0"/>
                <a:ea typeface="宋体" pitchFamily="2" charset="-122"/>
              </a:rPr>
              <a:t>UMINUS</a:t>
            </a:r>
            <a:r>
              <a:rPr lang="zh-CN" altLang="en-US">
                <a:solidFill>
                  <a:schemeClr val="tx1"/>
                </a:solidFill>
                <a:latin typeface="Times New Roman" pitchFamily="18" charset="0"/>
                <a:ea typeface="宋体" pitchFamily="2" charset="-122"/>
              </a:rPr>
              <a:t>优先级高于前面五个终结符，在某些情况下，规则右部的最左的终结符难以说明适当优先级（如一元减运算符）。此时，可用该规则附加说明方式来强制它的优先级，其格式如下：</a:t>
            </a:r>
          </a:p>
          <a:p>
            <a:pPr algn="just" eaLnBrk="1" hangingPunct="1">
              <a:spcBef>
                <a:spcPct val="20000"/>
              </a:spcBef>
              <a:spcAft>
                <a:spcPct val="0"/>
              </a:spcAft>
              <a:buClr>
                <a:schemeClr val="hlink"/>
              </a:buClr>
              <a:buSzPct val="80000"/>
              <a:buFont typeface="Wingdings" pitchFamily="2" charset="2"/>
              <a:buNone/>
            </a:pPr>
            <a:r>
              <a:rPr lang="zh-CN" altLang="en-US">
                <a:solidFill>
                  <a:srgbClr val="FF0000"/>
                </a:solidFill>
                <a:latin typeface="Times New Roman" pitchFamily="18" charset="0"/>
                <a:ea typeface="宋体" pitchFamily="2" charset="-122"/>
              </a:rPr>
              <a:t>                   </a:t>
            </a:r>
            <a:r>
              <a:rPr lang="en-US" altLang="zh-CN">
                <a:solidFill>
                  <a:srgbClr val="FF0000"/>
                </a:solidFill>
                <a:latin typeface="Times New Roman" pitchFamily="18" charset="0"/>
                <a:ea typeface="宋体" pitchFamily="2" charset="-122"/>
              </a:rPr>
              <a:t>%prec〈</a:t>
            </a:r>
            <a:r>
              <a:rPr lang="zh-CN" altLang="en-US">
                <a:solidFill>
                  <a:srgbClr val="FF0000"/>
                </a:solidFill>
                <a:latin typeface="Times New Roman" pitchFamily="18" charset="0"/>
                <a:ea typeface="宋体" pitchFamily="2" charset="-122"/>
              </a:rPr>
              <a:t>终结符</a:t>
            </a:r>
            <a:r>
              <a:rPr lang="en-US" altLang="zh-CN">
                <a:solidFill>
                  <a:srgbClr val="FF0000"/>
                </a:solidFill>
                <a:latin typeface="Times New Roman" pitchFamily="18" charset="0"/>
                <a:ea typeface="宋体" pitchFamily="2" charset="-122"/>
              </a:rPr>
              <a:t>〉</a:t>
            </a:r>
          </a:p>
          <a:p>
            <a:pPr algn="just" eaLnBrk="1" hangingPunct="1">
              <a:spcBef>
                <a:spcPct val="20000"/>
              </a:spcBef>
              <a:spcAft>
                <a:spcPct val="0"/>
              </a:spcAft>
              <a:buClr>
                <a:schemeClr val="hlink"/>
              </a:buClr>
              <a:buSzPct val="80000"/>
              <a:buFont typeface="Wingdings" pitchFamily="2" charset="2"/>
              <a:buNone/>
            </a:pPr>
            <a:r>
              <a:rPr lang="zh-CN" altLang="en-US">
                <a:solidFill>
                  <a:schemeClr val="tx1"/>
                </a:solidFill>
                <a:latin typeface="Times New Roman" pitchFamily="18" charset="0"/>
                <a:ea typeface="宋体" pitchFamily="2" charset="-122"/>
              </a:rPr>
              <a:t>用这种说明描述的规则，其右部最左终结符与上述说明中终结符具有相同的优先级和结合性。例如，第（２０）行指定</a:t>
            </a:r>
            <a:r>
              <a:rPr lang="en-US" altLang="zh-CN">
                <a:solidFill>
                  <a:schemeClr val="tx1"/>
                </a:solidFill>
                <a:latin typeface="Times New Roman" pitchFamily="18" charset="0"/>
                <a:ea typeface="宋体" pitchFamily="2" charset="-122"/>
              </a:rPr>
              <a:t>UMINUS</a:t>
            </a:r>
            <a:r>
              <a:rPr lang="zh-CN" altLang="en-US">
                <a:solidFill>
                  <a:schemeClr val="tx1"/>
                </a:solidFill>
                <a:latin typeface="Times New Roman" pitchFamily="18" charset="0"/>
                <a:ea typeface="宋体" pitchFamily="2" charset="-122"/>
              </a:rPr>
              <a:t>具有优先级最高，即强制表达式是一元减运算符与</a:t>
            </a:r>
            <a:r>
              <a:rPr lang="en-US" altLang="zh-CN">
                <a:solidFill>
                  <a:schemeClr val="tx1"/>
                </a:solidFill>
                <a:latin typeface="Times New Roman" pitchFamily="18" charset="0"/>
                <a:ea typeface="宋体" pitchFamily="2" charset="-122"/>
              </a:rPr>
              <a:t>UNINUS</a:t>
            </a:r>
            <a:r>
              <a:rPr lang="zh-CN" altLang="en-US">
                <a:solidFill>
                  <a:schemeClr val="tx1"/>
                </a:solidFill>
                <a:latin typeface="Times New Roman" pitchFamily="18" charset="0"/>
                <a:ea typeface="宋体" pitchFamily="2" charset="-122"/>
              </a:rPr>
              <a:t>具有相同的优先级和结合性。应用这些机制，对二义性文法，用户可以提供附加信息。于是在发生冲突情况下，ＹＡＣＣ可以参考终结符号的优先顺序和结合性处理冲突。 </a:t>
            </a:r>
          </a:p>
        </p:txBody>
      </p:sp>
      <p:sp>
        <p:nvSpPr>
          <p:cNvPr id="804870" name="AutoShape 6"/>
          <p:cNvSpPr>
            <a:spLocks noChangeArrowheads="1"/>
          </p:cNvSpPr>
          <p:nvPr/>
        </p:nvSpPr>
        <p:spPr bwMode="auto">
          <a:xfrm>
            <a:off x="152400" y="914400"/>
            <a:ext cx="8839200" cy="57912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grpSp>
        <p:nvGrpSpPr>
          <p:cNvPr id="2" name="Group 7"/>
          <p:cNvGrpSpPr>
            <a:grpSpLocks/>
          </p:cNvGrpSpPr>
          <p:nvPr/>
        </p:nvGrpSpPr>
        <p:grpSpPr bwMode="auto">
          <a:xfrm>
            <a:off x="8229600" y="152400"/>
            <a:ext cx="717550" cy="881063"/>
            <a:chOff x="2272" y="2026"/>
            <a:chExt cx="740" cy="987"/>
          </a:xfrm>
        </p:grpSpPr>
        <p:pic>
          <p:nvPicPr>
            <p:cNvPr id="153607"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8"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04874" name="AutoShape 10"/>
          <p:cNvSpPr>
            <a:spLocks noChangeArrowheads="1"/>
          </p:cNvSpPr>
          <p:nvPr/>
        </p:nvSpPr>
        <p:spPr bwMode="gray">
          <a:xfrm>
            <a:off x="838200" y="5334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latin typeface="Times New Roman" pitchFamily="18" charset="0"/>
              </a:rPr>
              <a:t> </a:t>
            </a:r>
            <a:r>
              <a:rPr lang="zh-CN" altLang="en-US" sz="2800">
                <a:solidFill>
                  <a:srgbClr val="FFFF00"/>
                </a:solidFill>
                <a:effectLst>
                  <a:outerShdw blurRad="38100" dist="38100" dir="2700000" algn="tl">
                    <a:srgbClr val="000000"/>
                  </a:outerShdw>
                </a:effectLst>
                <a:latin typeface="Times New Roman" pitchFamily="18" charset="0"/>
              </a:rPr>
              <a:t>二、用ＹＡＣＣ处理二义性文法</a:t>
            </a:r>
            <a:r>
              <a:rPr lang="zh-CN" altLang="en-US">
                <a:effectLst>
                  <a:outerShdw blurRad="38100" dist="38100" dir="2700000" algn="tl">
                    <a:srgbClr val="000000"/>
                  </a:outerShdw>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26AB3872-3E36-441C-AF59-1B2AB89DD628}" type="slidenum">
              <a:rPr lang="en-US" altLang="zh-CN"/>
              <a:pPr>
                <a:defRPr/>
              </a:pPr>
              <a:t>155</a:t>
            </a:fld>
            <a:endParaRPr lang="en-US" altLang="zh-CN"/>
          </a:p>
        </p:txBody>
      </p:sp>
      <p:sp>
        <p:nvSpPr>
          <p:cNvPr id="154627" name="Rectangle 3"/>
          <p:cNvSpPr>
            <a:spLocks noGrp="1" noChangeArrowheads="1"/>
          </p:cNvSpPr>
          <p:nvPr>
            <p:ph type="body" idx="1"/>
          </p:nvPr>
        </p:nvSpPr>
        <p:spPr>
          <a:xfrm>
            <a:off x="457200" y="2017713"/>
            <a:ext cx="8458200" cy="4459287"/>
          </a:xfrm>
        </p:spPr>
        <p:txBody>
          <a:bodyPr/>
          <a:lstStyle/>
          <a:p>
            <a:pPr eaLnBrk="1" hangingPunct="1">
              <a:lnSpc>
                <a:spcPct val="80000"/>
              </a:lnSpc>
              <a:buFont typeface="Wingdings" pitchFamily="2" charset="2"/>
              <a:buNone/>
            </a:pPr>
            <a:r>
              <a:rPr lang="zh-CN" altLang="en-US" sz="3600" b="1" smtClean="0">
                <a:solidFill>
                  <a:schemeClr val="hlink"/>
                </a:solidFill>
                <a:latin typeface="Times New Roman" pitchFamily="18" charset="0"/>
              </a:rPr>
              <a:t>教材第</a:t>
            </a:r>
            <a:r>
              <a:rPr lang="en-US" altLang="zh-CN" sz="3600" b="1" smtClean="0">
                <a:solidFill>
                  <a:schemeClr val="hlink"/>
                </a:solidFill>
                <a:latin typeface="Times New Roman" pitchFamily="18" charset="0"/>
              </a:rPr>
              <a:t>146</a:t>
            </a:r>
            <a:r>
              <a:rPr lang="zh-CN" altLang="en-US" sz="3600" b="1" smtClean="0">
                <a:solidFill>
                  <a:schemeClr val="hlink"/>
                </a:solidFill>
                <a:latin typeface="Times New Roman" pitchFamily="18" charset="0"/>
              </a:rPr>
              <a:t>页</a:t>
            </a:r>
          </a:p>
          <a:p>
            <a:pPr eaLnBrk="1" hangingPunct="1">
              <a:lnSpc>
                <a:spcPct val="80000"/>
              </a:lnSpc>
              <a:buFont typeface="Wingdings" pitchFamily="2" charset="2"/>
              <a:buNone/>
            </a:pPr>
            <a:r>
              <a:rPr lang="zh-CN" altLang="en-US" sz="3600" b="1" smtClean="0">
                <a:solidFill>
                  <a:schemeClr val="hlink"/>
                </a:solidFill>
                <a:latin typeface="Times New Roman" pitchFamily="18" charset="0"/>
              </a:rPr>
              <a:t>第</a:t>
            </a:r>
            <a:r>
              <a:rPr lang="en-US" altLang="zh-CN" sz="3600" b="1" smtClean="0">
                <a:solidFill>
                  <a:schemeClr val="hlink"/>
                </a:solidFill>
                <a:latin typeface="Times New Roman" pitchFamily="18" charset="0"/>
              </a:rPr>
              <a:t>22</a:t>
            </a:r>
            <a:r>
              <a:rPr lang="zh-CN" altLang="en-US" sz="4000" b="1" smtClean="0">
                <a:solidFill>
                  <a:schemeClr val="hlink"/>
                </a:solidFill>
                <a:latin typeface="Times New Roman" pitchFamily="18" charset="0"/>
              </a:rPr>
              <a:t>题</a:t>
            </a:r>
            <a:r>
              <a:rPr lang="zh-CN" altLang="en-US" sz="3600" b="1" smtClean="0">
                <a:solidFill>
                  <a:schemeClr val="hlink"/>
                </a:solidFill>
                <a:latin typeface="Times New Roman" pitchFamily="18" charset="0"/>
              </a:rPr>
              <a:t>（</a:t>
            </a:r>
            <a:r>
              <a:rPr lang="en-US" altLang="zh-CN" sz="3600" b="1" smtClean="0">
                <a:solidFill>
                  <a:schemeClr val="hlink"/>
                </a:solidFill>
                <a:latin typeface="Times New Roman" pitchFamily="18" charset="0"/>
              </a:rPr>
              <a:t>1</a:t>
            </a:r>
            <a:r>
              <a:rPr lang="zh-CN" altLang="en-US" sz="3600" b="1" smtClean="0">
                <a:solidFill>
                  <a:schemeClr val="hlink"/>
                </a:solidFill>
                <a:latin typeface="Times New Roman" pitchFamily="18" charset="0"/>
              </a:rPr>
              <a:t>）</a:t>
            </a:r>
            <a:r>
              <a:rPr lang="en-US" altLang="zh-CN" sz="3600" b="1" smtClean="0">
                <a:solidFill>
                  <a:schemeClr val="hlink"/>
                </a:solidFill>
                <a:latin typeface="Times New Roman" pitchFamily="18" charset="0"/>
              </a:rPr>
              <a:t>,</a:t>
            </a:r>
            <a:r>
              <a:rPr lang="zh-CN" altLang="en-US" sz="3600" b="1" smtClean="0">
                <a:solidFill>
                  <a:schemeClr val="hlink"/>
                </a:solidFill>
                <a:latin typeface="Times New Roman" pitchFamily="18" charset="0"/>
              </a:rPr>
              <a:t>（</a:t>
            </a:r>
            <a:r>
              <a:rPr lang="en-US" altLang="zh-CN" sz="4000" b="1" smtClean="0">
                <a:solidFill>
                  <a:schemeClr val="hlink"/>
                </a:solidFill>
                <a:latin typeface="Times New Roman" pitchFamily="18" charset="0"/>
              </a:rPr>
              <a:t>2) ,</a:t>
            </a:r>
            <a:r>
              <a:rPr lang="zh-CN" altLang="en-US" sz="3600" b="1" smtClean="0">
                <a:solidFill>
                  <a:schemeClr val="hlink"/>
                </a:solidFill>
                <a:latin typeface="Times New Roman" pitchFamily="18" charset="0"/>
              </a:rPr>
              <a:t>（</a:t>
            </a:r>
            <a:r>
              <a:rPr lang="en-US" altLang="zh-CN" sz="3600" b="1" smtClean="0">
                <a:solidFill>
                  <a:schemeClr val="hlink"/>
                </a:solidFill>
                <a:latin typeface="Times New Roman" pitchFamily="18" charset="0"/>
              </a:rPr>
              <a:t>3</a:t>
            </a:r>
            <a:r>
              <a:rPr lang="zh-CN" altLang="en-US" sz="3600" b="1" smtClean="0">
                <a:solidFill>
                  <a:schemeClr val="hlink"/>
                </a:solidFill>
                <a:latin typeface="Times New Roman" pitchFamily="18" charset="0"/>
              </a:rPr>
              <a:t>）</a:t>
            </a:r>
          </a:p>
          <a:p>
            <a:pPr eaLnBrk="1" hangingPunct="1">
              <a:lnSpc>
                <a:spcPct val="80000"/>
              </a:lnSpc>
              <a:buFont typeface="Wingdings" pitchFamily="2" charset="2"/>
              <a:buNone/>
            </a:pPr>
            <a:r>
              <a:rPr lang="zh-CN" altLang="en-US" sz="3600" b="1" smtClean="0">
                <a:solidFill>
                  <a:schemeClr val="hlink"/>
                </a:solidFill>
                <a:latin typeface="Times New Roman" pitchFamily="18" charset="0"/>
              </a:rPr>
              <a:t>第</a:t>
            </a:r>
            <a:r>
              <a:rPr lang="en-US" altLang="zh-CN" sz="3600" b="1" smtClean="0">
                <a:solidFill>
                  <a:schemeClr val="hlink"/>
                </a:solidFill>
                <a:latin typeface="Times New Roman" pitchFamily="18" charset="0"/>
              </a:rPr>
              <a:t>24</a:t>
            </a:r>
            <a:r>
              <a:rPr lang="zh-CN" altLang="en-US" sz="4000" b="1" smtClean="0">
                <a:solidFill>
                  <a:schemeClr val="hlink"/>
                </a:solidFill>
                <a:latin typeface="Times New Roman" pitchFamily="18" charset="0"/>
              </a:rPr>
              <a:t>题 </a:t>
            </a:r>
            <a:r>
              <a:rPr lang="en-US" altLang="zh-CN" sz="4000" b="1" smtClean="0">
                <a:solidFill>
                  <a:schemeClr val="hlink"/>
                </a:solidFill>
                <a:latin typeface="Times New Roman" pitchFamily="18" charset="0"/>
              </a:rPr>
              <a:t>(1),(2)</a:t>
            </a:r>
          </a:p>
          <a:p>
            <a:pPr eaLnBrk="1" hangingPunct="1">
              <a:lnSpc>
                <a:spcPct val="80000"/>
              </a:lnSpc>
              <a:buFont typeface="Wingdings" pitchFamily="2" charset="2"/>
              <a:buNone/>
            </a:pPr>
            <a:r>
              <a:rPr lang="zh-CN" altLang="en-US" sz="3600" b="1" smtClean="0">
                <a:solidFill>
                  <a:schemeClr val="hlink"/>
                </a:solidFill>
                <a:latin typeface="Times New Roman" pitchFamily="18" charset="0"/>
              </a:rPr>
              <a:t>第</a:t>
            </a:r>
            <a:r>
              <a:rPr lang="en-US" altLang="zh-CN" sz="3600" b="1" smtClean="0">
                <a:solidFill>
                  <a:schemeClr val="hlink"/>
                </a:solidFill>
                <a:latin typeface="Times New Roman" pitchFamily="18" charset="0"/>
              </a:rPr>
              <a:t>26</a:t>
            </a:r>
            <a:r>
              <a:rPr lang="zh-CN" altLang="en-US" sz="4000" b="1" smtClean="0">
                <a:solidFill>
                  <a:schemeClr val="hlink"/>
                </a:solidFill>
                <a:latin typeface="Times New Roman" pitchFamily="18" charset="0"/>
              </a:rPr>
              <a:t>题</a:t>
            </a:r>
          </a:p>
          <a:p>
            <a:pPr eaLnBrk="1" hangingPunct="1">
              <a:lnSpc>
                <a:spcPct val="80000"/>
              </a:lnSpc>
              <a:buFont typeface="Wingdings" pitchFamily="2" charset="2"/>
              <a:buNone/>
            </a:pPr>
            <a:r>
              <a:rPr lang="zh-CN" altLang="en-US" sz="3600" b="1" smtClean="0">
                <a:solidFill>
                  <a:schemeClr val="hlink"/>
                </a:solidFill>
                <a:latin typeface="Times New Roman" pitchFamily="18" charset="0"/>
              </a:rPr>
              <a:t>第</a:t>
            </a:r>
            <a:r>
              <a:rPr lang="en-US" altLang="zh-CN" sz="3600" b="1" smtClean="0">
                <a:solidFill>
                  <a:schemeClr val="hlink"/>
                </a:solidFill>
                <a:latin typeface="Times New Roman" pitchFamily="18" charset="0"/>
              </a:rPr>
              <a:t>30</a:t>
            </a:r>
            <a:r>
              <a:rPr lang="zh-CN" altLang="en-US" sz="4000" b="1" smtClean="0">
                <a:solidFill>
                  <a:schemeClr val="hlink"/>
                </a:solidFill>
                <a:latin typeface="Times New Roman" pitchFamily="18" charset="0"/>
              </a:rPr>
              <a:t>题 </a:t>
            </a:r>
            <a:r>
              <a:rPr lang="en-US" altLang="zh-CN" sz="4000" b="1" smtClean="0">
                <a:solidFill>
                  <a:schemeClr val="hlink"/>
                </a:solidFill>
                <a:latin typeface="Times New Roman" pitchFamily="18" charset="0"/>
              </a:rPr>
              <a:t>(1),(2),(3),(4)</a:t>
            </a:r>
          </a:p>
          <a:p>
            <a:pPr eaLnBrk="1" hangingPunct="1">
              <a:lnSpc>
                <a:spcPct val="80000"/>
              </a:lnSpc>
              <a:buFont typeface="Wingdings" pitchFamily="2" charset="2"/>
              <a:buNone/>
            </a:pPr>
            <a:endParaRPr lang="en-US" altLang="zh-CN" sz="4000" b="1" smtClean="0">
              <a:solidFill>
                <a:schemeClr val="hlink"/>
              </a:solidFill>
              <a:latin typeface="Times New Roman" pitchFamily="18" charset="0"/>
            </a:endParaRPr>
          </a:p>
        </p:txBody>
      </p:sp>
      <p:sp>
        <p:nvSpPr>
          <p:cNvPr id="805892" name="AutoShape 4"/>
          <p:cNvSpPr>
            <a:spLocks noChangeArrowheads="1"/>
          </p:cNvSpPr>
          <p:nvPr/>
        </p:nvSpPr>
        <p:spPr bwMode="auto">
          <a:xfrm>
            <a:off x="152400" y="914400"/>
            <a:ext cx="8839200" cy="57912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5893" name="AutoShape 5"/>
          <p:cNvSpPr>
            <a:spLocks noChangeArrowheads="1"/>
          </p:cNvSpPr>
          <p:nvPr/>
        </p:nvSpPr>
        <p:spPr bwMode="gray">
          <a:xfrm>
            <a:off x="762000" y="5334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zh-CN" altLang="en-US" sz="4800" dirty="0">
                <a:solidFill>
                  <a:srgbClr val="99FF66"/>
                </a:solidFill>
                <a:effectLst>
                  <a:outerShdw blurRad="38100" dist="38100" dir="2700000" algn="tl">
                    <a:srgbClr val="000000"/>
                  </a:outerShdw>
                </a:effectLst>
                <a:latin typeface="Times New Roman" pitchFamily="18" charset="0"/>
                <a:ea typeface="宋体" pitchFamily="2" charset="-122"/>
              </a:rPr>
              <a:t>习题一</a:t>
            </a:r>
          </a:p>
        </p:txBody>
      </p:sp>
      <p:grpSp>
        <p:nvGrpSpPr>
          <p:cNvPr id="2" name="Group 6"/>
          <p:cNvGrpSpPr>
            <a:grpSpLocks/>
          </p:cNvGrpSpPr>
          <p:nvPr/>
        </p:nvGrpSpPr>
        <p:grpSpPr bwMode="auto">
          <a:xfrm>
            <a:off x="8229600" y="152400"/>
            <a:ext cx="717550" cy="881063"/>
            <a:chOff x="2272" y="2026"/>
            <a:chExt cx="740" cy="987"/>
          </a:xfrm>
        </p:grpSpPr>
        <p:pic>
          <p:nvPicPr>
            <p:cNvPr id="154631"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2"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6750253-4FF1-4533-959E-398F852A229A}" type="slidenum">
              <a:rPr lang="en-US" altLang="zh-CN"/>
              <a:pPr>
                <a:defRPr/>
              </a:pPr>
              <a:t>156</a:t>
            </a:fld>
            <a:endParaRPr lang="en-US" altLang="zh-CN"/>
          </a:p>
        </p:txBody>
      </p:sp>
      <p:pic>
        <p:nvPicPr>
          <p:cNvPr id="48333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1184275"/>
            <a:ext cx="278606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483345" name="Rectangle 17"/>
          <p:cNvSpPr>
            <a:spLocks noChangeArrowheads="1"/>
          </p:cNvSpPr>
          <p:nvPr/>
        </p:nvSpPr>
        <p:spPr bwMode="auto">
          <a:xfrm>
            <a:off x="3276600" y="2514600"/>
            <a:ext cx="5562600" cy="2209800"/>
          </a:xfrm>
          <a:prstGeom prst="rect">
            <a:avLst/>
          </a:prstGeom>
          <a:noFill/>
          <a:ln w="9525">
            <a:noFill/>
            <a:miter lim="800000"/>
            <a:headEnd/>
            <a:tailEnd/>
          </a:ln>
          <a:effectLst/>
        </p:spPr>
        <p:txBody>
          <a:bodyPr/>
          <a:lstStyle/>
          <a:p>
            <a:pPr marL="342900" indent="-342900" algn="r" eaLnBrk="1" hangingPunct="1">
              <a:lnSpc>
                <a:spcPct val="90000"/>
              </a:lnSpc>
              <a:spcBef>
                <a:spcPct val="20000"/>
              </a:spcBef>
              <a:spcAft>
                <a:spcPct val="0"/>
              </a:spcAft>
              <a:buFont typeface="Wingdings" pitchFamily="2" charset="2"/>
              <a:buNone/>
              <a:defRPr/>
            </a:pPr>
            <a:r>
              <a:rPr lang="en-US" altLang="zh-CN" sz="4000">
                <a:solidFill>
                  <a:srgbClr val="FFFF00"/>
                </a:solidFill>
                <a:effectLst>
                  <a:outerShdw blurRad="38100" dist="38100" dir="2700000" algn="tl">
                    <a:srgbClr val="000000"/>
                  </a:outerShdw>
                </a:effectLst>
                <a:latin typeface="华文行楷" pitchFamily="2" charset="-122"/>
                <a:ea typeface="华文行楷" pitchFamily="2" charset="-122"/>
                <a:cs typeface="+mn-cs"/>
              </a:rPr>
              <a:t>Thank you for your attention! </a:t>
            </a:r>
          </a:p>
          <a:p>
            <a:pPr marL="342900" indent="-342900" algn="r" eaLnBrk="1" hangingPunct="1">
              <a:lnSpc>
                <a:spcPct val="90000"/>
              </a:lnSpc>
              <a:spcBef>
                <a:spcPct val="20000"/>
              </a:spcBef>
              <a:spcAft>
                <a:spcPct val="0"/>
              </a:spcAft>
              <a:buFont typeface="Wingdings" pitchFamily="2" charset="2"/>
              <a:buNone/>
              <a:defRPr/>
            </a:pPr>
            <a:r>
              <a:rPr lang="zh-CN" altLang="en-US" sz="4000">
                <a:solidFill>
                  <a:srgbClr val="FFFF00"/>
                </a:solidFill>
                <a:effectLst>
                  <a:outerShdw blurRad="38100" dist="38100" dir="2700000" algn="tl">
                    <a:srgbClr val="000000"/>
                  </a:outerShdw>
                </a:effectLst>
                <a:latin typeface="华文行楷" pitchFamily="2" charset="-122"/>
                <a:ea typeface="华文行楷" pitchFamily="2" charset="-122"/>
                <a:cs typeface="+mn-cs"/>
              </a:rPr>
              <a:t>编译原理课程组</a:t>
            </a:r>
            <a:r>
              <a:rPr lang="zh-CN" altLang="en-US" sz="3200">
                <a:solidFill>
                  <a:srgbClr val="FFFF00"/>
                </a:solidFill>
                <a:effectLst>
                  <a:outerShdw blurRad="38100" dist="38100" dir="2700000" algn="tl">
                    <a:srgbClr val="000000"/>
                  </a:outerShdw>
                </a:effectLst>
                <a:latin typeface="Arial" charset="0"/>
                <a:ea typeface="华文行楷" pitchFamily="2" charset="-122"/>
                <a:cs typeface="+mn-cs"/>
              </a:rPr>
              <a:t>                  </a:t>
            </a:r>
            <a:r>
              <a:rPr lang="en-US" altLang="zh-CN" sz="3200">
                <a:solidFill>
                  <a:srgbClr val="FFFF00"/>
                </a:solidFill>
                <a:effectLst>
                  <a:outerShdw blurRad="38100" dist="38100" dir="2700000" algn="tl">
                    <a:srgbClr val="000000"/>
                  </a:outerShdw>
                </a:effectLst>
                <a:latin typeface="Arial" charset="0"/>
                <a:ea typeface="华文行楷" pitchFamily="2" charset="-122"/>
                <a:cs typeface="+mn-cs"/>
              </a:rPr>
              <a:t>xujia@njupt.edu.cn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483338"/>
                                        </p:tgtEl>
                                        <p:attrNameLst>
                                          <p:attrName>style.visibility</p:attrName>
                                        </p:attrNameLst>
                                      </p:cBhvr>
                                      <p:to>
                                        <p:strVal val="visible"/>
                                      </p:to>
                                    </p:set>
                                    <p:anim calcmode="lin" valueType="num">
                                      <p:cBhvr>
                                        <p:cTn id="7" dur="500" fill="hold"/>
                                        <p:tgtEl>
                                          <p:spTgt spid="483338"/>
                                        </p:tgtEl>
                                        <p:attrNameLst>
                                          <p:attrName>ppt_w</p:attrName>
                                        </p:attrNameLst>
                                      </p:cBhvr>
                                      <p:tavLst>
                                        <p:tav tm="0">
                                          <p:val>
                                            <p:strVal val="#ppt_w*0.70"/>
                                          </p:val>
                                        </p:tav>
                                        <p:tav tm="100000">
                                          <p:val>
                                            <p:strVal val="#ppt_w"/>
                                          </p:val>
                                        </p:tav>
                                      </p:tavLst>
                                    </p:anim>
                                    <p:anim calcmode="lin" valueType="num">
                                      <p:cBhvr>
                                        <p:cTn id="8" dur="500" fill="hold"/>
                                        <p:tgtEl>
                                          <p:spTgt spid="483338"/>
                                        </p:tgtEl>
                                        <p:attrNameLst>
                                          <p:attrName>ppt_h</p:attrName>
                                        </p:attrNameLst>
                                      </p:cBhvr>
                                      <p:tavLst>
                                        <p:tav tm="0">
                                          <p:val>
                                            <p:strVal val="#ppt_h"/>
                                          </p:val>
                                        </p:tav>
                                        <p:tav tm="100000">
                                          <p:val>
                                            <p:strVal val="#ppt_h"/>
                                          </p:val>
                                        </p:tav>
                                      </p:tavLst>
                                    </p:anim>
                                    <p:animEffect transition="in" filter="fade">
                                      <p:cBhvr>
                                        <p:cTn id="9" dur="500"/>
                                        <p:tgtEl>
                                          <p:spTgt spid="483338"/>
                                        </p:tgtEl>
                                      </p:cBhvr>
                                    </p:animEffect>
                                  </p:childTnLst>
                                </p:cTn>
                              </p:par>
                            </p:childTnLst>
                          </p:cTn>
                        </p:par>
                        <p:par>
                          <p:cTn id="10" fill="hold" nodeType="afterGroup">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483345"/>
                                        </p:tgtEl>
                                        <p:attrNameLst>
                                          <p:attrName>style.visibility</p:attrName>
                                        </p:attrNameLst>
                                      </p:cBhvr>
                                      <p:to>
                                        <p:strVal val="visible"/>
                                      </p:to>
                                    </p:set>
                                    <p:animEffect transition="in" filter="dissolve">
                                      <p:cBhvr>
                                        <p:cTn id="13" dur="500"/>
                                        <p:tgtEl>
                                          <p:spTgt spid="483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234B2933-106E-4230-830C-D565AE4C40AB}" type="slidenum">
              <a:rPr lang="en-US" altLang="zh-CN"/>
              <a:pPr>
                <a:defRPr/>
              </a:pPr>
              <a:t>16</a:t>
            </a:fld>
            <a:endParaRPr lang="en-US" altLang="zh-CN"/>
          </a:p>
        </p:txBody>
      </p:sp>
      <p:sp>
        <p:nvSpPr>
          <p:cNvPr id="17411" name="Rectangle 2"/>
          <p:cNvSpPr>
            <a:spLocks noGrp="1" noChangeArrowheads="1"/>
          </p:cNvSpPr>
          <p:nvPr>
            <p:ph type="body" idx="1"/>
          </p:nvPr>
        </p:nvSpPr>
        <p:spPr>
          <a:xfrm>
            <a:off x="381000" y="1371600"/>
            <a:ext cx="8001000" cy="5029200"/>
          </a:xfrm>
        </p:spPr>
        <p:txBody>
          <a:bodyPr/>
          <a:lstStyle/>
          <a:p>
            <a:pPr algn="just" eaLnBrk="1" hangingPunct="1">
              <a:lnSpc>
                <a:spcPct val="80000"/>
              </a:lnSpc>
              <a:buFont typeface="Wingdings" pitchFamily="2" charset="2"/>
              <a:buNone/>
            </a:pPr>
            <a:r>
              <a:rPr lang="zh-CN" altLang="en-US" sz="1800" b="1" dirty="0" smtClean="0">
                <a:solidFill>
                  <a:srgbClr val="FF0066"/>
                </a:solidFill>
                <a:latin typeface="Times New Roman" pitchFamily="18" charset="0"/>
              </a:rPr>
              <a:t>（</a:t>
            </a:r>
            <a:r>
              <a:rPr lang="en-US" altLang="zh-CN" sz="1800" b="1" dirty="0" smtClean="0">
                <a:solidFill>
                  <a:srgbClr val="FF0066"/>
                </a:solidFill>
                <a:latin typeface="Times New Roman" pitchFamily="18" charset="0"/>
              </a:rPr>
              <a:t>2</a:t>
            </a:r>
            <a:r>
              <a:rPr lang="zh-CN" altLang="en-US" sz="1800" b="1" dirty="0" smtClean="0">
                <a:solidFill>
                  <a:srgbClr val="FF0066"/>
                </a:solidFill>
                <a:latin typeface="Times New Roman" pitchFamily="18" charset="0"/>
              </a:rPr>
              <a:t>）</a:t>
            </a:r>
            <a:r>
              <a:rPr lang="zh-CN" altLang="en-US" sz="1800" b="1" dirty="0" smtClean="0">
                <a:latin typeface="Times New Roman" pitchFamily="18" charset="0"/>
              </a:rPr>
              <a:t> </a:t>
            </a:r>
            <a:r>
              <a:rPr lang="en-US" altLang="zh-CN" sz="1800" b="1" dirty="0" smtClean="0">
                <a:latin typeface="Times New Roman" pitchFamily="18" charset="0"/>
              </a:rPr>
              <a:t>LR</a:t>
            </a:r>
            <a:r>
              <a:rPr lang="zh-CN" altLang="en-US" sz="1800" b="1" dirty="0" smtClean="0">
                <a:latin typeface="Times New Roman" pitchFamily="18" charset="0"/>
              </a:rPr>
              <a:t>分析器基本工作过程</a:t>
            </a:r>
          </a:p>
          <a:p>
            <a:pPr algn="just" eaLnBrk="1" hangingPunct="1">
              <a:lnSpc>
                <a:spcPct val="80000"/>
              </a:lnSpc>
              <a:buFont typeface="Wingdings" pitchFamily="2" charset="2"/>
              <a:buNone/>
            </a:pPr>
            <a:r>
              <a:rPr lang="zh-CN" altLang="en-US" sz="1800" b="1" dirty="0" smtClean="0">
                <a:solidFill>
                  <a:srgbClr val="FFFF00"/>
                </a:solidFill>
                <a:latin typeface="Times New Roman" pitchFamily="18" charset="0"/>
              </a:rPr>
              <a:t> </a:t>
            </a:r>
          </a:p>
          <a:p>
            <a:pPr algn="just" eaLnBrk="1" hangingPunct="1">
              <a:lnSpc>
                <a:spcPct val="80000"/>
              </a:lnSpc>
              <a:buFont typeface="Wingdings" pitchFamily="2" charset="2"/>
              <a:buNone/>
            </a:pPr>
            <a:r>
              <a:rPr lang="zh-CN" altLang="en-US" sz="1800" b="1" dirty="0" smtClean="0">
                <a:solidFill>
                  <a:srgbClr val="FFFF00"/>
                </a:solidFill>
                <a:latin typeface="Times New Roman" pitchFamily="18" charset="0"/>
              </a:rPr>
              <a:t> </a:t>
            </a:r>
            <a:r>
              <a:rPr lang="en-US" altLang="zh-CN" sz="1800" b="1" dirty="0" smtClean="0">
                <a:solidFill>
                  <a:srgbClr val="FFFF00"/>
                </a:solidFill>
                <a:latin typeface="Times New Roman" pitchFamily="18" charset="0"/>
              </a:rPr>
              <a:t>1</a:t>
            </a:r>
            <a:r>
              <a:rPr lang="zh-CN" altLang="en-US" sz="1800" b="1" dirty="0" smtClean="0">
                <a:solidFill>
                  <a:srgbClr val="FFFF00"/>
                </a:solidFill>
                <a:latin typeface="Times New Roman" pitchFamily="18" charset="0"/>
              </a:rPr>
              <a:t>）</a:t>
            </a:r>
            <a:r>
              <a:rPr lang="zh-CN" altLang="en-US" sz="1800" b="1" dirty="0" smtClean="0">
                <a:latin typeface="Times New Roman" pitchFamily="18" charset="0"/>
              </a:rPr>
              <a:t>分析实例</a:t>
            </a:r>
          </a:p>
          <a:p>
            <a:pPr algn="just" eaLnBrk="1" hangingPunct="1">
              <a:lnSpc>
                <a:spcPct val="80000"/>
              </a:lnSpc>
              <a:buFont typeface="Wingdings" pitchFamily="2" charset="2"/>
              <a:buNone/>
            </a:pPr>
            <a:endParaRPr lang="zh-CN" altLang="en-US" sz="1800" b="1" dirty="0" smtClean="0">
              <a:latin typeface="Times New Roman" pitchFamily="18" charset="0"/>
            </a:endParaRPr>
          </a:p>
          <a:p>
            <a:pPr algn="just" eaLnBrk="1" hangingPunct="1">
              <a:lnSpc>
                <a:spcPct val="80000"/>
              </a:lnSpc>
              <a:buFont typeface="Wingdings" pitchFamily="2" charset="2"/>
              <a:buNone/>
            </a:pPr>
            <a:r>
              <a:rPr lang="zh-CN" altLang="en-US" sz="1800" b="1" dirty="0" smtClean="0">
                <a:latin typeface="Times New Roman" pitchFamily="18" charset="0"/>
              </a:rPr>
              <a:t>  下面我们通过一个例子来说明</a:t>
            </a:r>
            <a:r>
              <a:rPr lang="en-US" altLang="zh-CN" sz="1800" b="1" dirty="0" smtClean="0">
                <a:latin typeface="Times New Roman" pitchFamily="18" charset="0"/>
              </a:rPr>
              <a:t>LR</a:t>
            </a:r>
            <a:r>
              <a:rPr lang="zh-CN" altLang="en-US" sz="1800" b="1" dirty="0" smtClean="0">
                <a:latin typeface="Times New Roman" pitchFamily="18" charset="0"/>
              </a:rPr>
              <a:t>分析器分析过程</a:t>
            </a:r>
          </a:p>
          <a:p>
            <a:pPr algn="just" eaLnBrk="1" hangingPunct="1">
              <a:lnSpc>
                <a:spcPct val="80000"/>
              </a:lnSpc>
              <a:buFont typeface="Wingdings" pitchFamily="2" charset="2"/>
              <a:buNone/>
            </a:pPr>
            <a:endParaRPr lang="zh-CN" altLang="en-US" sz="1800" b="1" dirty="0" smtClean="0">
              <a:latin typeface="Times New Roman" pitchFamily="18" charset="0"/>
            </a:endParaRPr>
          </a:p>
          <a:p>
            <a:pPr algn="just" eaLnBrk="1" hangingPunct="1">
              <a:lnSpc>
                <a:spcPct val="80000"/>
              </a:lnSpc>
              <a:buFont typeface="Wingdings" pitchFamily="2" charset="2"/>
              <a:buNone/>
            </a:pPr>
            <a:r>
              <a:rPr lang="zh-CN" altLang="en-US" sz="1800" b="1" dirty="0" smtClean="0">
                <a:latin typeface="Times New Roman" pitchFamily="18" charset="0"/>
              </a:rPr>
              <a:t>  例</a:t>
            </a:r>
            <a:r>
              <a:rPr lang="en-US" altLang="zh-CN" sz="1800" b="1" dirty="0" smtClean="0">
                <a:latin typeface="Times New Roman" pitchFamily="18" charset="0"/>
              </a:rPr>
              <a:t>4.15</a:t>
            </a:r>
            <a:r>
              <a:rPr lang="zh-CN" altLang="en-US" sz="1800" b="1" dirty="0" smtClean="0">
                <a:latin typeface="Times New Roman" pitchFamily="18" charset="0"/>
              </a:rPr>
              <a:t>设已知文法</a:t>
            </a:r>
            <a:r>
              <a:rPr lang="en-US" altLang="zh-CN" sz="1800" b="1" dirty="0" smtClean="0">
                <a:latin typeface="Times New Roman" pitchFamily="18" charset="0"/>
              </a:rPr>
              <a:t>G[E]</a:t>
            </a:r>
            <a:r>
              <a:rPr lang="zh-CN" altLang="en-US" sz="1800" b="1" dirty="0" smtClean="0">
                <a:latin typeface="Times New Roman" pitchFamily="18" charset="0"/>
              </a:rPr>
              <a:t>：</a:t>
            </a:r>
            <a:r>
              <a:rPr lang="en-US" altLang="zh-CN" sz="1800" b="1" dirty="0" smtClean="0">
                <a:latin typeface="Times New Roman" pitchFamily="18" charset="0"/>
              </a:rPr>
              <a:t>(</a:t>
            </a:r>
            <a:r>
              <a:rPr lang="zh-CN" altLang="en-US" sz="1800" b="1" dirty="0" smtClean="0">
                <a:latin typeface="Times New Roman" pitchFamily="18" charset="0"/>
              </a:rPr>
              <a:t>首先对每个文法规则要编号）</a:t>
            </a:r>
          </a:p>
          <a:p>
            <a:pPr algn="just" eaLnBrk="1" hangingPunct="1">
              <a:lnSpc>
                <a:spcPct val="80000"/>
              </a:lnSpc>
              <a:buFont typeface="Wingdings" pitchFamily="2" charset="2"/>
              <a:buNone/>
            </a:pPr>
            <a:r>
              <a:rPr lang="zh-CN" altLang="en-US" sz="1800" b="1" dirty="0" smtClean="0">
                <a:latin typeface="Times New Roman" pitchFamily="18" charset="0"/>
              </a:rPr>
              <a:t>  </a:t>
            </a:r>
          </a:p>
          <a:p>
            <a:pPr algn="just" eaLnBrk="1" hangingPunct="1">
              <a:lnSpc>
                <a:spcPct val="80000"/>
              </a:lnSpc>
              <a:buFont typeface="Wingdings" pitchFamily="2" charset="2"/>
              <a:buNone/>
            </a:pPr>
            <a:r>
              <a:rPr lang="zh-CN" altLang="en-US" sz="1800" b="1" dirty="0" smtClean="0">
                <a:latin typeface="Times New Roman" pitchFamily="18" charset="0"/>
              </a:rPr>
              <a:t>  ① Ｅ∷</a:t>
            </a:r>
            <a:r>
              <a:rPr lang="en-US" altLang="zh-CN" sz="1800" b="1" dirty="0" smtClean="0">
                <a:latin typeface="Times New Roman" pitchFamily="18" charset="0"/>
              </a:rPr>
              <a:t>=E+T</a:t>
            </a:r>
          </a:p>
          <a:p>
            <a:pPr algn="just" eaLnBrk="1" hangingPunct="1">
              <a:lnSpc>
                <a:spcPct val="80000"/>
              </a:lnSpc>
              <a:buFont typeface="Wingdings" pitchFamily="2" charset="2"/>
              <a:buNone/>
            </a:pPr>
            <a:r>
              <a:rPr lang="en-US" altLang="zh-CN" sz="1800" b="1" dirty="0" smtClean="0">
                <a:latin typeface="Times New Roman" pitchFamily="18" charset="0"/>
              </a:rPr>
              <a:t>  ② </a:t>
            </a:r>
            <a:r>
              <a:rPr lang="zh-CN" altLang="en-US" sz="1800" b="1" dirty="0" smtClean="0">
                <a:latin typeface="Times New Roman" pitchFamily="18" charset="0"/>
              </a:rPr>
              <a:t>Ｅ∷</a:t>
            </a:r>
            <a:r>
              <a:rPr lang="en-US" altLang="zh-CN" sz="1800" b="1" dirty="0" smtClean="0">
                <a:latin typeface="Times New Roman" pitchFamily="18" charset="0"/>
              </a:rPr>
              <a:t>=</a:t>
            </a:r>
            <a:r>
              <a:rPr lang="zh-CN" altLang="en-US" sz="1800" b="1" dirty="0" smtClean="0">
                <a:latin typeface="Times New Roman" pitchFamily="18" charset="0"/>
              </a:rPr>
              <a:t>Ｔ</a:t>
            </a:r>
          </a:p>
          <a:p>
            <a:pPr algn="just" eaLnBrk="1" hangingPunct="1">
              <a:lnSpc>
                <a:spcPct val="80000"/>
              </a:lnSpc>
              <a:buFont typeface="Wingdings" pitchFamily="2" charset="2"/>
              <a:buNone/>
            </a:pPr>
            <a:r>
              <a:rPr lang="zh-CN" altLang="en-US" sz="1800" b="1" dirty="0" smtClean="0">
                <a:solidFill>
                  <a:schemeClr val="hlink"/>
                </a:solidFill>
                <a:latin typeface="Times New Roman" pitchFamily="18" charset="0"/>
              </a:rPr>
              <a:t>  </a:t>
            </a:r>
            <a:r>
              <a:rPr lang="zh-CN" altLang="en-US" sz="1800" b="1" dirty="0" smtClean="0">
                <a:latin typeface="Times New Roman" pitchFamily="18" charset="0"/>
              </a:rPr>
              <a:t>③ Ｔ∷</a:t>
            </a:r>
            <a:r>
              <a:rPr lang="en-US" altLang="zh-CN" sz="1800" b="1" dirty="0" smtClean="0">
                <a:latin typeface="Times New Roman" pitchFamily="18" charset="0"/>
              </a:rPr>
              <a:t>=T*</a:t>
            </a:r>
            <a:r>
              <a:rPr lang="zh-CN" altLang="en-US" sz="1800" b="1" dirty="0" smtClean="0">
                <a:latin typeface="Times New Roman" pitchFamily="18" charset="0"/>
              </a:rPr>
              <a:t>Ｆ</a:t>
            </a:r>
          </a:p>
          <a:p>
            <a:pPr algn="just" eaLnBrk="1" hangingPunct="1">
              <a:lnSpc>
                <a:spcPct val="80000"/>
              </a:lnSpc>
              <a:buFont typeface="Wingdings" pitchFamily="2" charset="2"/>
              <a:buNone/>
            </a:pPr>
            <a:r>
              <a:rPr lang="zh-CN" altLang="en-US" sz="1800" b="1" dirty="0" smtClean="0">
                <a:latin typeface="Times New Roman" pitchFamily="18" charset="0"/>
              </a:rPr>
              <a:t>  ④ Ｔ∷</a:t>
            </a:r>
            <a:r>
              <a:rPr lang="en-US" altLang="zh-CN" sz="1800" b="1" dirty="0" smtClean="0">
                <a:latin typeface="Times New Roman" pitchFamily="18" charset="0"/>
              </a:rPr>
              <a:t>=</a:t>
            </a:r>
            <a:r>
              <a:rPr lang="zh-CN" altLang="en-US" sz="1800" b="1" dirty="0" smtClean="0">
                <a:latin typeface="Times New Roman" pitchFamily="18" charset="0"/>
              </a:rPr>
              <a:t>Ｆ</a:t>
            </a:r>
          </a:p>
          <a:p>
            <a:pPr algn="just" eaLnBrk="1" hangingPunct="1">
              <a:lnSpc>
                <a:spcPct val="80000"/>
              </a:lnSpc>
              <a:buFont typeface="Wingdings" pitchFamily="2" charset="2"/>
              <a:buNone/>
            </a:pPr>
            <a:r>
              <a:rPr lang="zh-CN" altLang="en-US" sz="1800" b="1" dirty="0" smtClean="0">
                <a:latin typeface="Times New Roman" pitchFamily="18" charset="0"/>
              </a:rPr>
              <a:t>  ⑤ Ｆ∷</a:t>
            </a:r>
            <a:r>
              <a:rPr lang="en-US" altLang="zh-CN" sz="1800" b="1" dirty="0" smtClean="0">
                <a:latin typeface="Times New Roman" pitchFamily="18" charset="0"/>
              </a:rPr>
              <a:t>=</a:t>
            </a:r>
            <a:r>
              <a:rPr lang="zh-CN" altLang="en-US" sz="1800" b="1" dirty="0" smtClean="0">
                <a:latin typeface="Times New Roman" pitchFamily="18" charset="0"/>
              </a:rPr>
              <a:t>（</a:t>
            </a:r>
            <a:r>
              <a:rPr lang="en-US" altLang="zh-CN" sz="1800" b="1" dirty="0" smtClean="0">
                <a:latin typeface="Times New Roman" pitchFamily="18" charset="0"/>
              </a:rPr>
              <a:t>E</a:t>
            </a:r>
            <a:r>
              <a:rPr lang="zh-CN" altLang="en-US" sz="1800" b="1" dirty="0" smtClean="0">
                <a:latin typeface="Times New Roman" pitchFamily="18" charset="0"/>
              </a:rPr>
              <a:t>）</a:t>
            </a:r>
          </a:p>
          <a:p>
            <a:pPr algn="just" eaLnBrk="1" hangingPunct="1">
              <a:lnSpc>
                <a:spcPct val="80000"/>
              </a:lnSpc>
              <a:buFont typeface="Wingdings" pitchFamily="2" charset="2"/>
              <a:buNone/>
            </a:pPr>
            <a:r>
              <a:rPr lang="zh-CN" altLang="en-US" sz="1800" b="1" dirty="0" smtClean="0">
                <a:latin typeface="Times New Roman" pitchFamily="18" charset="0"/>
              </a:rPr>
              <a:t>  ⑥ Ｆ∷</a:t>
            </a:r>
            <a:r>
              <a:rPr lang="en-US" altLang="zh-CN" sz="1800" b="1" dirty="0" smtClean="0">
                <a:latin typeface="Times New Roman" pitchFamily="18" charset="0"/>
              </a:rPr>
              <a:t>=</a:t>
            </a:r>
            <a:r>
              <a:rPr lang="en-US" altLang="zh-CN" sz="1800" b="1" dirty="0" err="1" smtClean="0">
                <a:latin typeface="Times New Roman" pitchFamily="18" charset="0"/>
              </a:rPr>
              <a:t>i</a:t>
            </a:r>
            <a:endParaRPr lang="en-US" altLang="zh-CN" sz="1800" b="1" dirty="0" smtClean="0">
              <a:latin typeface="Times New Roman" pitchFamily="18" charset="0"/>
            </a:endParaRPr>
          </a:p>
          <a:p>
            <a:pPr algn="just" eaLnBrk="1" hangingPunct="1">
              <a:lnSpc>
                <a:spcPct val="80000"/>
              </a:lnSpc>
              <a:buFont typeface="Wingdings" pitchFamily="2" charset="2"/>
              <a:buNone/>
            </a:pPr>
            <a:r>
              <a:rPr lang="en-US" altLang="zh-CN" sz="1800" b="1" dirty="0" smtClean="0">
                <a:latin typeface="Times New Roman" pitchFamily="18" charset="0"/>
              </a:rPr>
              <a:t></a:t>
            </a:r>
          </a:p>
          <a:p>
            <a:pPr eaLnBrk="1" hangingPunct="1">
              <a:lnSpc>
                <a:spcPct val="80000"/>
              </a:lnSpc>
              <a:buClr>
                <a:schemeClr val="folHlink"/>
              </a:buClr>
              <a:buSzPct val="60000"/>
              <a:buFont typeface="Wingdings" pitchFamily="2" charset="2"/>
              <a:buNone/>
            </a:pPr>
            <a:r>
              <a:rPr kumimoji="1" lang="en-US" altLang="zh-CN" sz="1800" b="1" dirty="0" smtClean="0">
                <a:latin typeface="Times New Roman" pitchFamily="18" charset="0"/>
              </a:rPr>
              <a:t>   </a:t>
            </a:r>
            <a:r>
              <a:rPr kumimoji="1" lang="zh-CN" altLang="en-US" sz="1800" b="1" dirty="0" smtClean="0">
                <a:latin typeface="Times New Roman" pitchFamily="18" charset="0"/>
              </a:rPr>
              <a:t>为了节省空间，我们将文法Ｇ［Ｅ］分析动作表（</a:t>
            </a:r>
            <a:r>
              <a:rPr kumimoji="1" lang="en-US" altLang="zh-CN" sz="1800" b="1" dirty="0" smtClean="0">
                <a:latin typeface="Times New Roman" pitchFamily="18" charset="0"/>
              </a:rPr>
              <a:t>ACTION</a:t>
            </a:r>
            <a:r>
              <a:rPr kumimoji="1" lang="zh-CN" altLang="en-US" sz="1800" b="1" dirty="0" smtClean="0">
                <a:latin typeface="Times New Roman" pitchFamily="18" charset="0"/>
              </a:rPr>
              <a:t>）和状态转换表</a:t>
            </a:r>
          </a:p>
          <a:p>
            <a:pPr eaLnBrk="1" hangingPunct="1">
              <a:lnSpc>
                <a:spcPct val="80000"/>
              </a:lnSpc>
              <a:buClr>
                <a:schemeClr val="folHlink"/>
              </a:buClr>
              <a:buSzPct val="60000"/>
              <a:buFont typeface="Wingdings" pitchFamily="2" charset="2"/>
              <a:buNone/>
            </a:pPr>
            <a:r>
              <a:rPr kumimoji="1" lang="zh-CN" altLang="en-US" sz="1800" b="1" dirty="0" smtClean="0">
                <a:latin typeface="Times New Roman" pitchFamily="18" charset="0"/>
              </a:rPr>
              <a:t>（</a:t>
            </a:r>
            <a:r>
              <a:rPr kumimoji="1" lang="en-US" altLang="zh-CN" sz="1800" b="1" dirty="0" smtClean="0">
                <a:latin typeface="Times New Roman" pitchFamily="18" charset="0"/>
              </a:rPr>
              <a:t>GOTO</a:t>
            </a:r>
            <a:r>
              <a:rPr kumimoji="1" lang="zh-CN" altLang="en-US" sz="1800" b="1" dirty="0" smtClean="0">
                <a:latin typeface="Times New Roman" pitchFamily="18" charset="0"/>
              </a:rPr>
              <a:t>）关于终结符的各列对应地进行合并，合并之后分析表如下表所示。</a:t>
            </a:r>
          </a:p>
          <a:p>
            <a:pPr eaLnBrk="1" hangingPunct="1">
              <a:lnSpc>
                <a:spcPct val="80000"/>
              </a:lnSpc>
              <a:buClr>
                <a:schemeClr val="folHlink"/>
              </a:buClr>
              <a:buSzPct val="60000"/>
              <a:buFont typeface="Wingdings" pitchFamily="2" charset="2"/>
              <a:buNone/>
            </a:pPr>
            <a:r>
              <a:rPr kumimoji="1" lang="zh-CN" altLang="en-US" sz="1800" b="1" dirty="0" smtClean="0">
                <a:latin typeface="Times New Roman" pitchFamily="18" charset="0"/>
              </a:rPr>
              <a:t>（关于表的构造方法以后再讨论）</a:t>
            </a:r>
            <a:r>
              <a:rPr kumimoji="1" lang="zh-CN" altLang="en-US" sz="1800" dirty="0" smtClean="0">
                <a:latin typeface="Times New Roman" pitchFamily="18" charset="0"/>
              </a:rPr>
              <a:t> </a:t>
            </a:r>
          </a:p>
        </p:txBody>
      </p:sp>
      <p:sp>
        <p:nvSpPr>
          <p:cNvPr id="668679" name="AutoShape 7"/>
          <p:cNvSpPr>
            <a:spLocks noChangeArrowheads="1"/>
          </p:cNvSpPr>
          <p:nvPr/>
        </p:nvSpPr>
        <p:spPr bwMode="auto">
          <a:xfrm>
            <a:off x="152400" y="685800"/>
            <a:ext cx="8839200" cy="60198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68680" name="AutoShape 8"/>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2.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分析器工作原理</a:t>
            </a:r>
          </a:p>
        </p:txBody>
      </p:sp>
      <p:grpSp>
        <p:nvGrpSpPr>
          <p:cNvPr id="2" name="Group 9"/>
          <p:cNvGrpSpPr>
            <a:grpSpLocks/>
          </p:cNvGrpSpPr>
          <p:nvPr/>
        </p:nvGrpSpPr>
        <p:grpSpPr bwMode="auto">
          <a:xfrm>
            <a:off x="8229600" y="152400"/>
            <a:ext cx="717550" cy="881063"/>
            <a:chOff x="2272" y="2026"/>
            <a:chExt cx="740" cy="987"/>
          </a:xfrm>
        </p:grpSpPr>
        <p:pic>
          <p:nvPicPr>
            <p:cNvPr id="17415" name="Picture 10"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1"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灯片编号占位符 5"/>
          <p:cNvSpPr>
            <a:spLocks noGrp="1"/>
          </p:cNvSpPr>
          <p:nvPr>
            <p:ph type="sldNum" sz="quarter" idx="12"/>
          </p:nvPr>
        </p:nvSpPr>
        <p:spPr/>
        <p:txBody>
          <a:bodyPr/>
          <a:lstStyle/>
          <a:p>
            <a:pPr>
              <a:defRPr/>
            </a:pPr>
            <a:fld id="{0379BBEE-4429-4211-B1C9-6E868898575E}" type="slidenum">
              <a:rPr lang="en-US" altLang="zh-CN"/>
              <a:pPr>
                <a:defRPr/>
              </a:pPr>
              <a:t>17</a:t>
            </a:fld>
            <a:endParaRPr lang="en-US" altLang="zh-CN"/>
          </a:p>
        </p:txBody>
      </p:sp>
      <p:sp>
        <p:nvSpPr>
          <p:cNvPr id="669698" name="Text Box 2"/>
          <p:cNvSpPr txBox="1">
            <a:spLocks noChangeArrowheads="1"/>
          </p:cNvSpPr>
          <p:nvPr/>
        </p:nvSpPr>
        <p:spPr bwMode="auto">
          <a:xfrm>
            <a:off x="381000" y="115888"/>
            <a:ext cx="8686800" cy="396875"/>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sz="1800">
                <a:solidFill>
                  <a:schemeClr val="hlink"/>
                </a:solidFill>
                <a:effectLst>
                  <a:outerShdw blurRad="38100" dist="38100" dir="2700000" algn="tl">
                    <a:srgbClr val="000000"/>
                  </a:outerShdw>
                </a:effectLst>
                <a:latin typeface="宋体" pitchFamily="2" charset="-122"/>
                <a:ea typeface="宋体" pitchFamily="2" charset="-122"/>
                <a:cs typeface="+mn-cs"/>
              </a:rPr>
              <a:t>① </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实例</a:t>
            </a:r>
            <a:r>
              <a:rPr kumimoji="1" lang="en-US" altLang="zh-CN" sz="1800">
                <a:solidFill>
                  <a:schemeClr val="tx1"/>
                </a:solidFill>
                <a:effectLst>
                  <a:outerShdw blurRad="38100" dist="38100" dir="2700000" algn="tl">
                    <a:srgbClr val="000000"/>
                  </a:outerShdw>
                </a:effectLst>
                <a:latin typeface="宋体" pitchFamily="2" charset="-122"/>
                <a:ea typeface="宋体" pitchFamily="2" charset="-122"/>
                <a:cs typeface="+mn-cs"/>
              </a:rPr>
              <a:t>LR</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分析表</a:t>
            </a:r>
            <a:r>
              <a:rPr kumimoji="1" lang="zh-CN" altLang="en-US" sz="2000" b="0">
                <a:solidFill>
                  <a:schemeClr val="tx1"/>
                </a:solidFill>
                <a:effectLst>
                  <a:outerShdw blurRad="38100" dist="38100" dir="2700000" algn="tl">
                    <a:srgbClr val="000000"/>
                  </a:outerShdw>
                </a:effectLst>
                <a:latin typeface="宋体" pitchFamily="2" charset="-122"/>
                <a:ea typeface="宋体" pitchFamily="2" charset="-122"/>
                <a:cs typeface="+mn-cs"/>
              </a:rPr>
              <a:t></a:t>
            </a:r>
          </a:p>
        </p:txBody>
      </p:sp>
      <p:sp>
        <p:nvSpPr>
          <p:cNvPr id="669699" name="Rectangle 3"/>
          <p:cNvSpPr>
            <a:spLocks noChangeArrowheads="1"/>
          </p:cNvSpPr>
          <p:nvPr/>
        </p:nvSpPr>
        <p:spPr bwMode="auto">
          <a:xfrm>
            <a:off x="827088" y="4481513"/>
            <a:ext cx="7489825" cy="2014537"/>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algn="l" eaLnBrk="1" hangingPunct="1">
              <a:spcAft>
                <a:spcPct val="0"/>
              </a:spcAft>
              <a:defRPr/>
            </a:pP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表中所引用记号的意义是：</a:t>
            </a:r>
          </a:p>
          <a:p>
            <a:pPr algn="just" eaLnBrk="1" hangingPunct="1">
              <a:spcAft>
                <a:spcPct val="0"/>
              </a:spcAft>
              <a:defRPr/>
            </a:pP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 S</a:t>
            </a:r>
            <a:r>
              <a:rPr kumimoji="1"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j </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把下一个状态</a:t>
            </a: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j</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和现行输入符号</a:t>
            </a: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a:t>
            </a:r>
            <a:r>
              <a:rPr kumimoji="1"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i</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移进栈</a:t>
            </a:r>
          </a:p>
          <a:p>
            <a:pPr algn="just" eaLnBrk="1" hangingPunct="1">
              <a:spcAft>
                <a:spcPct val="0"/>
              </a:spcAft>
              <a:defRPr/>
            </a:pP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b. r</a:t>
            </a:r>
            <a:r>
              <a:rPr kumimoji="1"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j </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按第</a:t>
            </a: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j</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个规则进行归约</a:t>
            </a:r>
          </a:p>
          <a:p>
            <a:pPr algn="just" eaLnBrk="1" hangingPunct="1">
              <a:spcAft>
                <a:spcPct val="0"/>
              </a:spcAft>
              <a:defRPr/>
            </a:pP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c. acc</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接受</a:t>
            </a:r>
          </a:p>
          <a:p>
            <a:pPr algn="just" eaLnBrk="1" hangingPunct="1">
              <a:spcAft>
                <a:spcPct val="0"/>
              </a:spcAft>
              <a:defRPr/>
            </a:pP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d. </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空白格出错标志，报错</a:t>
            </a:r>
          </a:p>
          <a:p>
            <a:pPr algn="l" eaLnBrk="1" hangingPunct="1">
              <a:spcAft>
                <a:spcPct val="0"/>
              </a:spcAft>
              <a:defRPr/>
            </a:pP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GOTO</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表仅对所有非终结符</a:t>
            </a: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列出</a:t>
            </a: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GOTO</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S</a:t>
            </a:r>
            <a:r>
              <a:rPr kumimoji="1"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m</a:t>
            </a: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 A</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］的值，表明所要到达的状态的值。</a:t>
            </a:r>
          </a:p>
        </p:txBody>
      </p:sp>
      <p:graphicFrame>
        <p:nvGraphicFramePr>
          <p:cNvPr id="669865" name="Group 169"/>
          <p:cNvGraphicFramePr>
            <a:graphicFrameLocks noGrp="1"/>
          </p:cNvGraphicFramePr>
          <p:nvPr>
            <p:extLst>
              <p:ext uri="{D42A27DB-BD31-4B8C-83A1-F6EECF244321}">
                <p14:modId xmlns:p14="http://schemas.microsoft.com/office/powerpoint/2010/main" val="2368437860"/>
              </p:ext>
            </p:extLst>
          </p:nvPr>
        </p:nvGraphicFramePr>
        <p:xfrm>
          <a:off x="2209800" y="609600"/>
          <a:ext cx="6551613" cy="3870496"/>
        </p:xfrm>
        <a:graphic>
          <a:graphicData uri="http://schemas.openxmlformats.org/drawingml/2006/table">
            <a:tbl>
              <a:tblPr/>
              <a:tblGrid>
                <a:gridCol w="654050">
                  <a:extLst>
                    <a:ext uri="{9D8B030D-6E8A-4147-A177-3AD203B41FA5}">
                      <a16:colId xmlns="" xmlns:a16="http://schemas.microsoft.com/office/drawing/2014/main" val="20000"/>
                    </a:ext>
                  </a:extLst>
                </a:gridCol>
                <a:gridCol w="657225">
                  <a:extLst>
                    <a:ext uri="{9D8B030D-6E8A-4147-A177-3AD203B41FA5}">
                      <a16:colId xmlns="" xmlns:a16="http://schemas.microsoft.com/office/drawing/2014/main" val="20001"/>
                    </a:ext>
                  </a:extLst>
                </a:gridCol>
                <a:gridCol w="654050">
                  <a:extLst>
                    <a:ext uri="{9D8B030D-6E8A-4147-A177-3AD203B41FA5}">
                      <a16:colId xmlns="" xmlns:a16="http://schemas.microsoft.com/office/drawing/2014/main" val="20002"/>
                    </a:ext>
                  </a:extLst>
                </a:gridCol>
                <a:gridCol w="654050">
                  <a:extLst>
                    <a:ext uri="{9D8B030D-6E8A-4147-A177-3AD203B41FA5}">
                      <a16:colId xmlns="" xmlns:a16="http://schemas.microsoft.com/office/drawing/2014/main" val="20003"/>
                    </a:ext>
                  </a:extLst>
                </a:gridCol>
                <a:gridCol w="657225">
                  <a:extLst>
                    <a:ext uri="{9D8B030D-6E8A-4147-A177-3AD203B41FA5}">
                      <a16:colId xmlns="" xmlns:a16="http://schemas.microsoft.com/office/drawing/2014/main" val="20004"/>
                    </a:ext>
                  </a:extLst>
                </a:gridCol>
                <a:gridCol w="655638">
                  <a:extLst>
                    <a:ext uri="{9D8B030D-6E8A-4147-A177-3AD203B41FA5}">
                      <a16:colId xmlns="" xmlns:a16="http://schemas.microsoft.com/office/drawing/2014/main" val="20005"/>
                    </a:ext>
                  </a:extLst>
                </a:gridCol>
                <a:gridCol w="654050">
                  <a:extLst>
                    <a:ext uri="{9D8B030D-6E8A-4147-A177-3AD203B41FA5}">
                      <a16:colId xmlns="" xmlns:a16="http://schemas.microsoft.com/office/drawing/2014/main" val="20006"/>
                    </a:ext>
                  </a:extLst>
                </a:gridCol>
                <a:gridCol w="654050">
                  <a:extLst>
                    <a:ext uri="{9D8B030D-6E8A-4147-A177-3AD203B41FA5}">
                      <a16:colId xmlns="" xmlns:a16="http://schemas.microsoft.com/office/drawing/2014/main" val="20007"/>
                    </a:ext>
                  </a:extLst>
                </a:gridCol>
                <a:gridCol w="657225">
                  <a:extLst>
                    <a:ext uri="{9D8B030D-6E8A-4147-A177-3AD203B41FA5}">
                      <a16:colId xmlns="" xmlns:a16="http://schemas.microsoft.com/office/drawing/2014/main" val="20008"/>
                    </a:ext>
                  </a:extLst>
                </a:gridCol>
                <a:gridCol w="654050">
                  <a:extLst>
                    <a:ext uri="{9D8B030D-6E8A-4147-A177-3AD203B41FA5}">
                      <a16:colId xmlns="" xmlns:a16="http://schemas.microsoft.com/office/drawing/2014/main" val="20009"/>
                    </a:ext>
                  </a:extLst>
                </a:gridCol>
              </a:tblGrid>
              <a:tr h="139939">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rPr>
                        <a:t>状态</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rPr>
                        <a:t>ACTION</a:t>
                      </a: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rPr>
                        <a:t>（动作）</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GOTO</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rPr>
                        <a:t>（状态转换）</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276452">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i</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E</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T</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F</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acc</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7</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5"/>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8</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6"/>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7"/>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dirty="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9</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8"/>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7</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10</a:t>
                      </a: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9"/>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8</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11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0"/>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9</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7</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1"/>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10</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2"/>
                  </a:ext>
                </a:extLst>
              </a:tr>
              <a:tr h="2764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11</a:t>
                      </a:r>
                    </a:p>
                  </a:txBody>
                  <a:tcPr marL="90000" marR="90000" marT="46792" marB="4679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2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200" b="1" i="0"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792" marB="4679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3"/>
                  </a:ext>
                </a:extLst>
              </a:tr>
            </a:tbl>
          </a:graphicData>
        </a:graphic>
      </p:graphicFrame>
      <p:grpSp>
        <p:nvGrpSpPr>
          <p:cNvPr id="2" name="Group 163"/>
          <p:cNvGrpSpPr>
            <a:grpSpLocks/>
          </p:cNvGrpSpPr>
          <p:nvPr/>
        </p:nvGrpSpPr>
        <p:grpSpPr bwMode="auto">
          <a:xfrm>
            <a:off x="8350250" y="76200"/>
            <a:ext cx="717550" cy="881063"/>
            <a:chOff x="2272" y="2026"/>
            <a:chExt cx="740" cy="987"/>
          </a:xfrm>
        </p:grpSpPr>
        <p:pic>
          <p:nvPicPr>
            <p:cNvPr id="18597" name="Picture 16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98" name="Picture 16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矩形 2"/>
          <p:cNvSpPr/>
          <p:nvPr/>
        </p:nvSpPr>
        <p:spPr>
          <a:xfrm>
            <a:off x="158885" y="1217070"/>
            <a:ext cx="2431915" cy="2234458"/>
          </a:xfrm>
          <a:prstGeom prst="rect">
            <a:avLst/>
          </a:prstGeom>
        </p:spPr>
        <p:txBody>
          <a:bodyPr wrap="square">
            <a:spAutoFit/>
          </a:bodyPr>
          <a:lstStyle/>
          <a:p>
            <a:pPr algn="just" eaLnBrk="1" hangingPunct="1">
              <a:lnSpc>
                <a:spcPct val="80000"/>
              </a:lnSpc>
              <a:buFont typeface="Wingdings" pitchFamily="2" charset="2"/>
              <a:buNone/>
            </a:pPr>
            <a:r>
              <a:rPr lang="zh-CN" altLang="en-US" dirty="0" smtClean="0">
                <a:latin typeface="Times New Roman" pitchFamily="18" charset="0"/>
              </a:rPr>
              <a:t>① </a:t>
            </a:r>
            <a:r>
              <a:rPr lang="zh-CN" altLang="en-US" dirty="0">
                <a:latin typeface="Times New Roman" pitchFamily="18" charset="0"/>
              </a:rPr>
              <a:t>Ｅ∷</a:t>
            </a:r>
            <a:r>
              <a:rPr lang="en-US" altLang="zh-CN" dirty="0">
                <a:latin typeface="Times New Roman" pitchFamily="18" charset="0"/>
              </a:rPr>
              <a:t>=E+T</a:t>
            </a:r>
          </a:p>
          <a:p>
            <a:pPr algn="just" eaLnBrk="1" hangingPunct="1">
              <a:lnSpc>
                <a:spcPct val="80000"/>
              </a:lnSpc>
              <a:buFont typeface="Wingdings" pitchFamily="2" charset="2"/>
              <a:buNone/>
            </a:pPr>
            <a:r>
              <a:rPr lang="en-US" altLang="zh-CN" dirty="0" smtClean="0">
                <a:latin typeface="Times New Roman" pitchFamily="18" charset="0"/>
              </a:rPr>
              <a:t>② </a:t>
            </a:r>
            <a:r>
              <a:rPr lang="zh-CN" altLang="en-US" dirty="0">
                <a:latin typeface="Times New Roman" pitchFamily="18" charset="0"/>
              </a:rPr>
              <a:t>Ｅ∷</a:t>
            </a:r>
            <a:r>
              <a:rPr lang="en-US" altLang="zh-CN" dirty="0">
                <a:latin typeface="Times New Roman" pitchFamily="18" charset="0"/>
              </a:rPr>
              <a:t>=</a:t>
            </a:r>
            <a:r>
              <a:rPr lang="zh-CN" altLang="en-US" dirty="0">
                <a:latin typeface="Times New Roman" pitchFamily="18" charset="0"/>
              </a:rPr>
              <a:t>Ｔ</a:t>
            </a:r>
          </a:p>
          <a:p>
            <a:pPr algn="just" eaLnBrk="1" hangingPunct="1">
              <a:lnSpc>
                <a:spcPct val="80000"/>
              </a:lnSpc>
              <a:buFont typeface="Wingdings" pitchFamily="2" charset="2"/>
              <a:buNone/>
            </a:pPr>
            <a:r>
              <a:rPr lang="zh-CN" altLang="en-US" dirty="0" smtClean="0">
                <a:latin typeface="Times New Roman" pitchFamily="18" charset="0"/>
              </a:rPr>
              <a:t>③ </a:t>
            </a:r>
            <a:r>
              <a:rPr lang="zh-CN" altLang="en-US" dirty="0">
                <a:latin typeface="Times New Roman" pitchFamily="18" charset="0"/>
              </a:rPr>
              <a:t>Ｔ∷</a:t>
            </a:r>
            <a:r>
              <a:rPr lang="en-US" altLang="zh-CN" dirty="0">
                <a:latin typeface="Times New Roman" pitchFamily="18" charset="0"/>
              </a:rPr>
              <a:t>=T*</a:t>
            </a:r>
            <a:r>
              <a:rPr lang="zh-CN" altLang="en-US" dirty="0">
                <a:latin typeface="Times New Roman" pitchFamily="18" charset="0"/>
              </a:rPr>
              <a:t>Ｆ</a:t>
            </a:r>
          </a:p>
          <a:p>
            <a:pPr algn="just" eaLnBrk="1" hangingPunct="1">
              <a:lnSpc>
                <a:spcPct val="80000"/>
              </a:lnSpc>
              <a:buFont typeface="Wingdings" pitchFamily="2" charset="2"/>
              <a:buNone/>
            </a:pPr>
            <a:r>
              <a:rPr lang="zh-CN" altLang="en-US" dirty="0" smtClean="0">
                <a:latin typeface="Times New Roman" pitchFamily="18" charset="0"/>
              </a:rPr>
              <a:t>④ </a:t>
            </a:r>
            <a:r>
              <a:rPr lang="zh-CN" altLang="en-US" dirty="0">
                <a:latin typeface="Times New Roman" pitchFamily="18" charset="0"/>
              </a:rPr>
              <a:t>Ｔ∷</a:t>
            </a:r>
            <a:r>
              <a:rPr lang="en-US" altLang="zh-CN" dirty="0">
                <a:latin typeface="Times New Roman" pitchFamily="18" charset="0"/>
              </a:rPr>
              <a:t>=</a:t>
            </a:r>
            <a:r>
              <a:rPr lang="zh-CN" altLang="en-US" dirty="0">
                <a:latin typeface="Times New Roman" pitchFamily="18" charset="0"/>
              </a:rPr>
              <a:t>Ｆ</a:t>
            </a:r>
          </a:p>
          <a:p>
            <a:pPr algn="just" eaLnBrk="1" hangingPunct="1">
              <a:lnSpc>
                <a:spcPct val="80000"/>
              </a:lnSpc>
              <a:buFont typeface="Wingdings" pitchFamily="2" charset="2"/>
              <a:buNone/>
            </a:pPr>
            <a:r>
              <a:rPr lang="zh-CN" altLang="en-US" dirty="0" smtClean="0">
                <a:latin typeface="Times New Roman" pitchFamily="18" charset="0"/>
              </a:rPr>
              <a:t>⑤ </a:t>
            </a:r>
            <a:r>
              <a:rPr lang="zh-CN" altLang="en-US" dirty="0">
                <a:latin typeface="Times New Roman" pitchFamily="18" charset="0"/>
              </a:rPr>
              <a:t>Ｆ∷</a:t>
            </a:r>
            <a:r>
              <a:rPr lang="en-US" altLang="zh-CN" dirty="0">
                <a:latin typeface="Times New Roman" pitchFamily="18" charset="0"/>
              </a:rPr>
              <a:t>=</a:t>
            </a:r>
            <a:r>
              <a:rPr lang="zh-CN" altLang="en-US" dirty="0">
                <a:latin typeface="Times New Roman" pitchFamily="18" charset="0"/>
              </a:rPr>
              <a:t>（</a:t>
            </a:r>
            <a:r>
              <a:rPr lang="en-US" altLang="zh-CN" dirty="0">
                <a:latin typeface="Times New Roman" pitchFamily="18" charset="0"/>
              </a:rPr>
              <a:t>E</a:t>
            </a:r>
            <a:r>
              <a:rPr lang="zh-CN" altLang="en-US" dirty="0">
                <a:latin typeface="Times New Roman" pitchFamily="18" charset="0"/>
              </a:rPr>
              <a:t>）</a:t>
            </a:r>
          </a:p>
          <a:p>
            <a:pPr algn="just" eaLnBrk="1" hangingPunct="1">
              <a:lnSpc>
                <a:spcPct val="80000"/>
              </a:lnSpc>
              <a:buFont typeface="Wingdings" pitchFamily="2" charset="2"/>
              <a:buNone/>
            </a:pPr>
            <a:r>
              <a:rPr lang="zh-CN" altLang="en-US" dirty="0" smtClean="0">
                <a:latin typeface="Times New Roman" pitchFamily="18" charset="0"/>
              </a:rPr>
              <a:t>⑥ </a:t>
            </a:r>
            <a:r>
              <a:rPr lang="zh-CN" altLang="en-US" dirty="0">
                <a:latin typeface="Times New Roman" pitchFamily="18" charset="0"/>
              </a:rPr>
              <a:t>Ｆ∷</a:t>
            </a:r>
            <a:r>
              <a:rPr lang="en-US" altLang="zh-CN" dirty="0">
                <a:latin typeface="Times New Roman" pitchFamily="18" charset="0"/>
              </a:rPr>
              <a:t>=</a:t>
            </a:r>
            <a:r>
              <a:rPr lang="en-US" altLang="zh-CN" dirty="0" err="1">
                <a:latin typeface="Times New Roman" pitchFamily="18" charset="0"/>
              </a:rPr>
              <a:t>i</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69865"/>
                                        </p:tgtEl>
                                        <p:attrNameLst>
                                          <p:attrName>style.visibility</p:attrName>
                                        </p:attrNameLst>
                                      </p:cBhvr>
                                      <p:to>
                                        <p:strVal val="visible"/>
                                      </p:to>
                                    </p:set>
                                    <p:animEffect transition="in" filter="checkerboard(across)">
                                      <p:cBhvr>
                                        <p:cTn id="12" dur="500"/>
                                        <p:tgtEl>
                                          <p:spTgt spid="669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pPr>
              <a:defRPr/>
            </a:pPr>
            <a:fld id="{FC9AAEF9-1C80-406D-B897-A7190BCBFA53}" type="slidenum">
              <a:rPr lang="en-US" altLang="zh-CN"/>
              <a:pPr>
                <a:defRPr/>
              </a:pPr>
              <a:t>18</a:t>
            </a:fld>
            <a:endParaRPr lang="en-US" altLang="zh-CN"/>
          </a:p>
        </p:txBody>
      </p:sp>
      <p:sp>
        <p:nvSpPr>
          <p:cNvPr id="670722" name="Text Box 2"/>
          <p:cNvSpPr txBox="1">
            <a:spLocks noChangeArrowheads="1"/>
          </p:cNvSpPr>
          <p:nvPr/>
        </p:nvSpPr>
        <p:spPr bwMode="auto">
          <a:xfrm>
            <a:off x="493713" y="260350"/>
            <a:ext cx="8686800" cy="701675"/>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②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实例分析过程</a:t>
            </a:r>
            <a:endParaRPr kumimoji="1" lang="zh-CN" altLang="en-US" sz="2000" b="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现以输入串为</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i+i*i</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为例，给出ＬＲ分析器对它进行分析过程如下表</a:t>
            </a:r>
          </a:p>
        </p:txBody>
      </p:sp>
      <p:sp>
        <p:nvSpPr>
          <p:cNvPr id="19460" name="Rectangle 3"/>
          <p:cNvSpPr>
            <a:spLocks noChangeArrowheads="1"/>
          </p:cNvSpPr>
          <p:nvPr/>
        </p:nvSpPr>
        <p:spPr bwMode="auto">
          <a:xfrm>
            <a:off x="609600" y="1295400"/>
            <a:ext cx="7921625" cy="5257800"/>
          </a:xfrm>
          <a:prstGeom prst="rect">
            <a:avLst/>
          </a:prstGeom>
          <a:solidFill>
            <a:srgbClr val="6600CC"/>
          </a:solidFill>
          <a:ln w="9525">
            <a:solidFill>
              <a:schemeClr val="tx1"/>
            </a:solidFill>
            <a:miter lim="800000"/>
            <a:headEnd/>
            <a:tailEnd/>
          </a:ln>
        </p:spPr>
        <p:txBody>
          <a:bodyPr/>
          <a:lstStyle/>
          <a:p>
            <a:pPr marL="342900" indent="-342900" algn="just" eaLnBrk="1" hangingPunct="1">
              <a:lnSpc>
                <a:spcPct val="90000"/>
              </a:lnSpc>
              <a:spcBef>
                <a:spcPct val="20000"/>
              </a:spcBef>
              <a:spcAft>
                <a:spcPct val="0"/>
              </a:spcAft>
              <a:buFont typeface="Wingdings" pitchFamily="2" charset="2"/>
              <a:buNone/>
            </a:pPr>
            <a:r>
              <a:rPr lang="zh-CN" altLang="en-US" sz="1800" dirty="0">
                <a:solidFill>
                  <a:schemeClr val="tx1"/>
                </a:solidFill>
                <a:latin typeface="宋体" pitchFamily="2" charset="-122"/>
                <a:ea typeface="宋体" pitchFamily="2" charset="-122"/>
              </a:rPr>
              <a:t>步骤  状态栈    符号栈   输入串    分析动作      下一状态</a:t>
            </a:r>
          </a:p>
          <a:p>
            <a:pPr marL="342900" indent="-342900" algn="just" eaLnBrk="1" hangingPunct="1">
              <a:lnSpc>
                <a:spcPct val="90000"/>
              </a:lnSpc>
              <a:spcBef>
                <a:spcPct val="20000"/>
              </a:spcBef>
              <a:spcAft>
                <a:spcPct val="0"/>
              </a:spcAft>
              <a:buFont typeface="Wingdings" pitchFamily="2" charset="2"/>
              <a:buNone/>
            </a:pPr>
            <a:r>
              <a:rPr lang="zh-CN" altLang="en-US" sz="1800" dirty="0">
                <a:solidFill>
                  <a:schemeClr val="tx1"/>
                </a:solidFill>
                <a:latin typeface="宋体" pitchFamily="2" charset="-122"/>
                <a:ea typeface="宋体" pitchFamily="2" charset="-122"/>
              </a:rPr>
              <a:t> </a:t>
            </a:r>
            <a:r>
              <a:rPr lang="en-US" altLang="zh-CN" sz="1800" dirty="0">
                <a:solidFill>
                  <a:schemeClr val="tx1"/>
                </a:solidFill>
                <a:latin typeface="宋体" pitchFamily="2" charset="-122"/>
                <a:ea typeface="宋体" pitchFamily="2" charset="-122"/>
              </a:rPr>
              <a:t>1    0        #        </a:t>
            </a:r>
            <a:r>
              <a:rPr lang="en-US" altLang="zh-CN" sz="1800" dirty="0" err="1">
                <a:solidFill>
                  <a:schemeClr val="tx1"/>
                </a:solidFill>
                <a:latin typeface="宋体" pitchFamily="2" charset="-122"/>
                <a:ea typeface="宋体" pitchFamily="2" charset="-122"/>
              </a:rPr>
              <a:t>i+i</a:t>
            </a:r>
            <a:r>
              <a:rPr lang="en-US" altLang="zh-CN" sz="1800" dirty="0">
                <a:solidFill>
                  <a:schemeClr val="tx1"/>
                </a:solidFill>
                <a:latin typeface="宋体" pitchFamily="2" charset="-122"/>
                <a:ea typeface="宋体" pitchFamily="2" charset="-122"/>
              </a:rPr>
              <a:t>*</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S</a:t>
            </a:r>
            <a:r>
              <a:rPr lang="en-US" altLang="zh-CN" sz="1800" baseline="-25000" dirty="0">
                <a:solidFill>
                  <a:schemeClr val="tx1"/>
                </a:solidFill>
                <a:latin typeface="宋体" pitchFamily="2" charset="-122"/>
                <a:ea typeface="宋体" pitchFamily="2" charset="-122"/>
              </a:rPr>
              <a:t>5                    </a:t>
            </a:r>
            <a:r>
              <a:rPr lang="en-US" altLang="zh-CN" sz="1800" dirty="0">
                <a:solidFill>
                  <a:schemeClr val="tx1"/>
                </a:solidFill>
                <a:latin typeface="宋体" pitchFamily="2" charset="-122"/>
                <a:ea typeface="宋体" pitchFamily="2" charset="-122"/>
              </a:rPr>
              <a:t> 5</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2    05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r</a:t>
            </a:r>
            <a:r>
              <a:rPr lang="en-US" altLang="zh-CN" sz="1800" baseline="-25000" dirty="0">
                <a:solidFill>
                  <a:schemeClr val="tx1"/>
                </a:solidFill>
                <a:latin typeface="宋体" pitchFamily="2" charset="-122"/>
                <a:ea typeface="宋体" pitchFamily="2" charset="-122"/>
              </a:rPr>
              <a:t>6               </a:t>
            </a:r>
            <a:r>
              <a:rPr lang="en-US" altLang="zh-CN" sz="1800" dirty="0">
                <a:solidFill>
                  <a:schemeClr val="tx1"/>
                </a:solidFill>
                <a:latin typeface="宋体" pitchFamily="2" charset="-122"/>
                <a:ea typeface="宋体" pitchFamily="2" charset="-122"/>
              </a:rPr>
              <a:t>GOTO[0,F]=3</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3    03       #F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r</a:t>
            </a:r>
            <a:r>
              <a:rPr lang="en-US" altLang="zh-CN" sz="1800" baseline="-25000" dirty="0">
                <a:solidFill>
                  <a:schemeClr val="tx1"/>
                </a:solidFill>
                <a:latin typeface="宋体" pitchFamily="2" charset="-122"/>
                <a:ea typeface="宋体" pitchFamily="2" charset="-122"/>
              </a:rPr>
              <a:t>4               </a:t>
            </a:r>
            <a:r>
              <a:rPr lang="en-US" altLang="zh-CN" sz="1800" dirty="0">
                <a:solidFill>
                  <a:schemeClr val="tx1"/>
                </a:solidFill>
                <a:latin typeface="宋体" pitchFamily="2" charset="-122"/>
                <a:ea typeface="宋体" pitchFamily="2" charset="-122"/>
              </a:rPr>
              <a:t>GOTO[0,T]=2</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4    02       #T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r</a:t>
            </a:r>
            <a:r>
              <a:rPr lang="en-US" altLang="zh-CN" sz="1800" baseline="-25000" dirty="0">
                <a:solidFill>
                  <a:schemeClr val="tx1"/>
                </a:solidFill>
                <a:latin typeface="宋体" pitchFamily="2" charset="-122"/>
                <a:ea typeface="宋体" pitchFamily="2" charset="-122"/>
              </a:rPr>
              <a:t>2               </a:t>
            </a:r>
            <a:r>
              <a:rPr lang="en-US" altLang="zh-CN" sz="1800" dirty="0">
                <a:solidFill>
                  <a:schemeClr val="tx1"/>
                </a:solidFill>
                <a:latin typeface="宋体" pitchFamily="2" charset="-122"/>
                <a:ea typeface="宋体" pitchFamily="2" charset="-122"/>
              </a:rPr>
              <a:t>GOTO[0,E]=1</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5    01       #E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S</a:t>
            </a:r>
            <a:r>
              <a:rPr lang="en-US" altLang="zh-CN" sz="1800" baseline="-25000" dirty="0">
                <a:solidFill>
                  <a:schemeClr val="tx1"/>
                </a:solidFill>
                <a:latin typeface="宋体" pitchFamily="2" charset="-122"/>
                <a:ea typeface="宋体" pitchFamily="2" charset="-122"/>
              </a:rPr>
              <a:t>6               </a:t>
            </a:r>
            <a:r>
              <a:rPr lang="en-US" altLang="zh-CN" sz="1800" dirty="0">
                <a:solidFill>
                  <a:schemeClr val="tx1"/>
                </a:solidFill>
                <a:latin typeface="宋体" pitchFamily="2" charset="-122"/>
                <a:ea typeface="宋体" pitchFamily="2" charset="-122"/>
              </a:rPr>
              <a:t>    6</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6    016      #E+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S</a:t>
            </a:r>
            <a:r>
              <a:rPr lang="en-US" altLang="zh-CN" sz="1800" baseline="-25000" dirty="0">
                <a:solidFill>
                  <a:schemeClr val="tx1"/>
                </a:solidFill>
                <a:latin typeface="宋体" pitchFamily="2" charset="-122"/>
                <a:ea typeface="宋体" pitchFamily="2" charset="-122"/>
              </a:rPr>
              <a:t>5               </a:t>
            </a:r>
            <a:r>
              <a:rPr lang="en-US" altLang="zh-CN" sz="1800" dirty="0">
                <a:solidFill>
                  <a:schemeClr val="tx1"/>
                </a:solidFill>
                <a:latin typeface="宋体" pitchFamily="2" charset="-122"/>
                <a:ea typeface="宋体" pitchFamily="2" charset="-122"/>
              </a:rPr>
              <a:t>    5</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7    0165     #</a:t>
            </a:r>
            <a:r>
              <a:rPr lang="en-US" altLang="zh-CN" sz="1800" dirty="0" err="1">
                <a:solidFill>
                  <a:schemeClr val="tx1"/>
                </a:solidFill>
                <a:latin typeface="宋体" pitchFamily="2" charset="-122"/>
                <a:ea typeface="宋体" pitchFamily="2" charset="-122"/>
              </a:rPr>
              <a:t>E+i</a:t>
            </a:r>
            <a:r>
              <a:rPr lang="en-US" altLang="zh-CN" sz="1800" dirty="0">
                <a:solidFill>
                  <a:schemeClr val="tx1"/>
                </a:solidFill>
                <a:latin typeface="宋体" pitchFamily="2" charset="-122"/>
                <a:ea typeface="宋体" pitchFamily="2" charset="-122"/>
              </a:rPr>
              <a:t>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r</a:t>
            </a:r>
            <a:r>
              <a:rPr lang="en-US" altLang="zh-CN" sz="1800" baseline="-25000" dirty="0">
                <a:solidFill>
                  <a:schemeClr val="tx1"/>
                </a:solidFill>
                <a:latin typeface="宋体" pitchFamily="2" charset="-122"/>
                <a:ea typeface="宋体" pitchFamily="2" charset="-122"/>
              </a:rPr>
              <a:t>6</a:t>
            </a:r>
            <a:r>
              <a:rPr lang="en-US" altLang="zh-CN" sz="1800" dirty="0">
                <a:solidFill>
                  <a:schemeClr val="tx1"/>
                </a:solidFill>
                <a:latin typeface="宋体" pitchFamily="2" charset="-122"/>
                <a:ea typeface="宋体" pitchFamily="2" charset="-122"/>
              </a:rPr>
              <a:t>          GOTO[6,F]=3</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8    0163     #E+F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r</a:t>
            </a:r>
            <a:r>
              <a:rPr lang="en-US" altLang="zh-CN" sz="1800" baseline="-25000" dirty="0">
                <a:solidFill>
                  <a:schemeClr val="tx1"/>
                </a:solidFill>
                <a:latin typeface="宋体" pitchFamily="2" charset="-122"/>
                <a:ea typeface="宋体" pitchFamily="2" charset="-122"/>
              </a:rPr>
              <a:t>4</a:t>
            </a:r>
            <a:r>
              <a:rPr lang="en-US" altLang="zh-CN" sz="1800" dirty="0">
                <a:solidFill>
                  <a:schemeClr val="tx1"/>
                </a:solidFill>
                <a:latin typeface="宋体" pitchFamily="2" charset="-122"/>
                <a:ea typeface="宋体" pitchFamily="2" charset="-122"/>
              </a:rPr>
              <a:t>          GOTO[6,T]=9</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9    0169     #E+T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S</a:t>
            </a:r>
            <a:r>
              <a:rPr lang="en-US" altLang="zh-CN" sz="1800" baseline="-25000" dirty="0">
                <a:solidFill>
                  <a:schemeClr val="tx1"/>
                </a:solidFill>
                <a:latin typeface="宋体" pitchFamily="2" charset="-122"/>
                <a:ea typeface="宋体" pitchFamily="2" charset="-122"/>
              </a:rPr>
              <a:t>7</a:t>
            </a:r>
            <a:r>
              <a:rPr lang="en-US" altLang="zh-CN" sz="1800" dirty="0">
                <a:solidFill>
                  <a:schemeClr val="tx1"/>
                </a:solidFill>
                <a:latin typeface="宋体" pitchFamily="2" charset="-122"/>
                <a:ea typeface="宋体" pitchFamily="2" charset="-122"/>
              </a:rPr>
              <a:t>              7</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10   </a:t>
            </a:r>
            <a:r>
              <a:rPr lang="en-US" altLang="zh-CN" sz="1800" dirty="0" smtClean="0">
                <a:solidFill>
                  <a:schemeClr val="tx1"/>
                </a:solidFill>
                <a:latin typeface="宋体" pitchFamily="2" charset="-122"/>
                <a:ea typeface="宋体" pitchFamily="2" charset="-122"/>
              </a:rPr>
              <a:t>01697    </a:t>
            </a:r>
            <a:r>
              <a:rPr lang="en-US" altLang="zh-CN" sz="1800" dirty="0">
                <a:solidFill>
                  <a:schemeClr val="tx1"/>
                </a:solidFill>
                <a:latin typeface="宋体" pitchFamily="2" charset="-122"/>
                <a:ea typeface="宋体" pitchFamily="2" charset="-122"/>
              </a:rPr>
              <a:t>#E+T*        </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S</a:t>
            </a:r>
            <a:r>
              <a:rPr lang="en-US" altLang="zh-CN" sz="1800" baseline="-25000" dirty="0">
                <a:solidFill>
                  <a:schemeClr val="tx1"/>
                </a:solidFill>
                <a:latin typeface="宋体" pitchFamily="2" charset="-122"/>
                <a:ea typeface="宋体" pitchFamily="2" charset="-122"/>
              </a:rPr>
              <a:t>5</a:t>
            </a:r>
            <a:r>
              <a:rPr lang="en-US" altLang="zh-CN" sz="1800" dirty="0">
                <a:solidFill>
                  <a:schemeClr val="tx1"/>
                </a:solidFill>
                <a:latin typeface="宋体" pitchFamily="2" charset="-122"/>
                <a:ea typeface="宋体" pitchFamily="2" charset="-122"/>
              </a:rPr>
              <a:t>              5</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11   </a:t>
            </a:r>
            <a:r>
              <a:rPr lang="en-US" altLang="zh-CN" sz="1800" dirty="0" smtClean="0">
                <a:solidFill>
                  <a:schemeClr val="tx1"/>
                </a:solidFill>
                <a:latin typeface="宋体" pitchFamily="2" charset="-122"/>
                <a:ea typeface="宋体" pitchFamily="2" charset="-122"/>
              </a:rPr>
              <a:t>016975   </a:t>
            </a:r>
            <a:r>
              <a:rPr lang="en-US" altLang="zh-CN" sz="1800" dirty="0">
                <a:solidFill>
                  <a:schemeClr val="tx1"/>
                </a:solidFill>
                <a:latin typeface="宋体" pitchFamily="2" charset="-122"/>
                <a:ea typeface="宋体" pitchFamily="2" charset="-122"/>
              </a:rPr>
              <a:t>#E+T*</a:t>
            </a:r>
            <a:r>
              <a:rPr lang="en-US" altLang="zh-CN" sz="1800" dirty="0" err="1">
                <a:solidFill>
                  <a:schemeClr val="tx1"/>
                </a:solidFill>
                <a:latin typeface="宋体" pitchFamily="2" charset="-122"/>
                <a:ea typeface="宋体" pitchFamily="2" charset="-122"/>
              </a:rPr>
              <a:t>i</a:t>
            </a:r>
            <a:r>
              <a:rPr lang="en-US" altLang="zh-CN" sz="1800" dirty="0">
                <a:solidFill>
                  <a:schemeClr val="tx1"/>
                </a:solidFill>
                <a:latin typeface="宋体" pitchFamily="2" charset="-122"/>
                <a:ea typeface="宋体" pitchFamily="2" charset="-122"/>
              </a:rPr>
              <a:t>        #      r</a:t>
            </a:r>
            <a:r>
              <a:rPr lang="en-US" altLang="zh-CN" sz="1800" baseline="-25000" dirty="0">
                <a:solidFill>
                  <a:schemeClr val="tx1"/>
                </a:solidFill>
                <a:latin typeface="宋体" pitchFamily="2" charset="-122"/>
                <a:ea typeface="宋体" pitchFamily="2" charset="-122"/>
              </a:rPr>
              <a:t>6</a:t>
            </a:r>
            <a:r>
              <a:rPr lang="en-US" altLang="zh-CN" sz="1800" dirty="0">
                <a:solidFill>
                  <a:schemeClr val="tx1"/>
                </a:solidFill>
                <a:latin typeface="宋体" pitchFamily="2" charset="-122"/>
                <a:ea typeface="宋体" pitchFamily="2" charset="-122"/>
              </a:rPr>
              <a:t>          GOTO[7,F]=10</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a:t>
            </a:r>
            <a:r>
              <a:rPr lang="en-US" altLang="zh-CN" sz="1800">
                <a:solidFill>
                  <a:schemeClr val="tx1"/>
                </a:solidFill>
                <a:latin typeface="宋体" pitchFamily="2" charset="-122"/>
                <a:ea typeface="宋体" pitchFamily="2" charset="-122"/>
              </a:rPr>
              <a:t>12   </a:t>
            </a:r>
            <a:r>
              <a:rPr lang="en-US" altLang="zh-CN" sz="1800" smtClean="0">
                <a:solidFill>
                  <a:schemeClr val="tx1"/>
                </a:solidFill>
                <a:latin typeface="宋体" pitchFamily="2" charset="-122"/>
                <a:ea typeface="宋体" pitchFamily="2" charset="-122"/>
              </a:rPr>
              <a:t>01697</a:t>
            </a:r>
            <a:r>
              <a:rPr lang="en-US" altLang="zh-CN" sz="1800" u="sng" smtClean="0">
                <a:solidFill>
                  <a:schemeClr val="tx1"/>
                </a:solidFill>
                <a:latin typeface="宋体" pitchFamily="2" charset="-122"/>
                <a:ea typeface="宋体" pitchFamily="2" charset="-122"/>
              </a:rPr>
              <a:t>10</a:t>
            </a:r>
            <a:r>
              <a:rPr lang="en-US" altLang="zh-CN" sz="1800" smtClean="0">
                <a:solidFill>
                  <a:schemeClr val="tx1"/>
                </a:solidFill>
                <a:latin typeface="宋体" pitchFamily="2" charset="-122"/>
                <a:ea typeface="宋体" pitchFamily="2" charset="-122"/>
              </a:rPr>
              <a:t>  </a:t>
            </a:r>
            <a:r>
              <a:rPr lang="en-US" altLang="zh-CN" sz="1800" dirty="0">
                <a:solidFill>
                  <a:schemeClr val="tx1"/>
                </a:solidFill>
                <a:latin typeface="宋体" pitchFamily="2" charset="-122"/>
                <a:ea typeface="宋体" pitchFamily="2" charset="-122"/>
              </a:rPr>
              <a:t>#E+T*F        #      r</a:t>
            </a:r>
            <a:r>
              <a:rPr lang="en-US" altLang="zh-CN" sz="1800" baseline="-25000" dirty="0">
                <a:solidFill>
                  <a:schemeClr val="tx1"/>
                </a:solidFill>
                <a:latin typeface="宋体" pitchFamily="2" charset="-122"/>
                <a:ea typeface="宋体" pitchFamily="2" charset="-122"/>
              </a:rPr>
              <a:t>3              </a:t>
            </a:r>
            <a:r>
              <a:rPr lang="en-US" altLang="zh-CN" sz="1800" dirty="0">
                <a:solidFill>
                  <a:schemeClr val="tx1"/>
                </a:solidFill>
                <a:latin typeface="宋体" pitchFamily="2" charset="-122"/>
                <a:ea typeface="宋体" pitchFamily="2" charset="-122"/>
              </a:rPr>
              <a:t> GOTO[6,T]=9</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13   0169     #E+T          #      r</a:t>
            </a:r>
            <a:r>
              <a:rPr lang="en-US" altLang="zh-CN" sz="1800" baseline="-25000" dirty="0">
                <a:solidFill>
                  <a:schemeClr val="tx1"/>
                </a:solidFill>
                <a:latin typeface="宋体" pitchFamily="2" charset="-122"/>
                <a:ea typeface="宋体" pitchFamily="2" charset="-122"/>
              </a:rPr>
              <a:t>1</a:t>
            </a:r>
            <a:r>
              <a:rPr lang="en-US" altLang="zh-CN" sz="1800" dirty="0">
                <a:solidFill>
                  <a:schemeClr val="tx1"/>
                </a:solidFill>
                <a:latin typeface="宋体" pitchFamily="2" charset="-122"/>
                <a:ea typeface="宋体" pitchFamily="2" charset="-122"/>
              </a:rPr>
              <a:t>          GOTO[0,E]=1</a:t>
            </a:r>
          </a:p>
          <a:p>
            <a:pPr marL="342900" indent="-342900" algn="just" eaLnBrk="1" hangingPunct="1">
              <a:lnSpc>
                <a:spcPct val="90000"/>
              </a:lnSpc>
              <a:spcBef>
                <a:spcPct val="20000"/>
              </a:spcBef>
              <a:spcAft>
                <a:spcPct val="0"/>
              </a:spcAft>
              <a:buFont typeface="Wingdings" pitchFamily="2" charset="2"/>
              <a:buNone/>
            </a:pPr>
            <a:r>
              <a:rPr lang="en-US" altLang="zh-CN" sz="1800" dirty="0">
                <a:solidFill>
                  <a:schemeClr val="tx1"/>
                </a:solidFill>
                <a:latin typeface="宋体" pitchFamily="2" charset="-122"/>
                <a:ea typeface="宋体" pitchFamily="2" charset="-122"/>
              </a:rPr>
              <a:t> 14   01       #E            #     </a:t>
            </a:r>
            <a:r>
              <a:rPr lang="en-US" altLang="zh-CN" sz="1800" dirty="0" err="1">
                <a:solidFill>
                  <a:schemeClr val="tx1"/>
                </a:solidFill>
                <a:latin typeface="宋体" pitchFamily="2" charset="-122"/>
                <a:ea typeface="宋体" pitchFamily="2" charset="-122"/>
              </a:rPr>
              <a:t>acc</a:t>
            </a:r>
            <a:endParaRPr lang="en-US" altLang="zh-CN" sz="1800" dirty="0">
              <a:solidFill>
                <a:schemeClr val="tx1"/>
              </a:solidFill>
              <a:latin typeface="宋体" pitchFamily="2" charset="-122"/>
              <a:ea typeface="宋体" pitchFamily="2" charset="-122"/>
            </a:endParaRPr>
          </a:p>
        </p:txBody>
      </p:sp>
      <p:grpSp>
        <p:nvGrpSpPr>
          <p:cNvPr id="19461" name="Group 4"/>
          <p:cNvGrpSpPr>
            <a:grpSpLocks/>
          </p:cNvGrpSpPr>
          <p:nvPr/>
        </p:nvGrpSpPr>
        <p:grpSpPr bwMode="auto">
          <a:xfrm>
            <a:off x="1195388" y="1371600"/>
            <a:ext cx="4824412" cy="5105400"/>
            <a:chOff x="839" y="1594"/>
            <a:chExt cx="3039" cy="1927"/>
          </a:xfrm>
        </p:grpSpPr>
        <p:sp>
          <p:nvSpPr>
            <p:cNvPr id="670725" name="Line 5"/>
            <p:cNvSpPr>
              <a:spLocks noChangeShapeType="1"/>
            </p:cNvSpPr>
            <p:nvPr/>
          </p:nvSpPr>
          <p:spPr bwMode="auto">
            <a:xfrm>
              <a:off x="839"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670726" name="Line 6"/>
            <p:cNvSpPr>
              <a:spLocks noChangeShapeType="1"/>
            </p:cNvSpPr>
            <p:nvPr/>
          </p:nvSpPr>
          <p:spPr bwMode="auto">
            <a:xfrm>
              <a:off x="1565"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670727" name="Line 7"/>
            <p:cNvSpPr>
              <a:spLocks noChangeShapeType="1"/>
            </p:cNvSpPr>
            <p:nvPr/>
          </p:nvSpPr>
          <p:spPr bwMode="auto">
            <a:xfrm>
              <a:off x="2245"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670728" name="Line 8"/>
            <p:cNvSpPr>
              <a:spLocks noChangeShapeType="1"/>
            </p:cNvSpPr>
            <p:nvPr/>
          </p:nvSpPr>
          <p:spPr bwMode="auto">
            <a:xfrm>
              <a:off x="2971"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sp>
          <p:nvSpPr>
            <p:cNvPr id="670729" name="Line 9"/>
            <p:cNvSpPr>
              <a:spLocks noChangeShapeType="1"/>
            </p:cNvSpPr>
            <p:nvPr/>
          </p:nvSpPr>
          <p:spPr bwMode="auto">
            <a:xfrm>
              <a:off x="3878" y="1594"/>
              <a:ext cx="0" cy="1927"/>
            </a:xfrm>
            <a:prstGeom prst="line">
              <a:avLst/>
            </a:prstGeom>
            <a:noFill/>
            <a:ln w="28575">
              <a:solidFill>
                <a:schemeClr val="tx1"/>
              </a:solidFill>
              <a:miter lim="800000"/>
              <a:headEnd/>
              <a:tailEnd/>
            </a:ln>
            <a:effectLst/>
          </p:spPr>
          <p:txBody>
            <a:bodyPr wrap="none"/>
            <a:lstStyle/>
            <a:p>
              <a:pPr>
                <a:defRPr/>
              </a:pPr>
              <a:endParaRPr lang="zh-CN" altLang="en-US">
                <a:effectLst>
                  <a:outerShdw blurRad="38100" dist="38100" dir="2700000" algn="tl">
                    <a:srgbClr val="000000">
                      <a:alpha val="43137"/>
                    </a:srgbClr>
                  </a:outerShdw>
                </a:effectLst>
                <a:cs typeface="+mn-cs"/>
              </a:endParaRPr>
            </a:p>
          </p:txBody>
        </p:sp>
      </p:grpSp>
      <p:grpSp>
        <p:nvGrpSpPr>
          <p:cNvPr id="3" name="Group 10"/>
          <p:cNvGrpSpPr>
            <a:grpSpLocks/>
          </p:cNvGrpSpPr>
          <p:nvPr/>
        </p:nvGrpSpPr>
        <p:grpSpPr bwMode="auto">
          <a:xfrm>
            <a:off x="8229600" y="152400"/>
            <a:ext cx="717550" cy="881063"/>
            <a:chOff x="2272" y="2026"/>
            <a:chExt cx="740" cy="987"/>
          </a:xfrm>
        </p:grpSpPr>
        <p:pic>
          <p:nvPicPr>
            <p:cNvPr id="19463" name="Picture 11"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2"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
            <a:ext cx="7696200" cy="914400"/>
          </a:xfrm>
        </p:spPr>
        <p:txBody>
          <a:bodyPr/>
          <a:lstStyle/>
          <a:p>
            <a:r>
              <a:rPr lang="zh-CN" altLang="en-US" dirty="0" smtClean="0"/>
              <a:t>总结</a:t>
            </a:r>
            <a:endParaRPr lang="zh-CN" altLang="en-US" dirty="0"/>
          </a:p>
        </p:txBody>
      </p:sp>
      <p:sp>
        <p:nvSpPr>
          <p:cNvPr id="3" name="内容占位符 2"/>
          <p:cNvSpPr>
            <a:spLocks noGrp="1"/>
          </p:cNvSpPr>
          <p:nvPr>
            <p:ph idx="1"/>
          </p:nvPr>
        </p:nvSpPr>
        <p:spPr>
          <a:xfrm>
            <a:off x="762000" y="1371600"/>
            <a:ext cx="7696200" cy="5257800"/>
          </a:xfrm>
        </p:spPr>
        <p:txBody>
          <a:bodyPr/>
          <a:lstStyle/>
          <a:p>
            <a:r>
              <a:rPr lang="zh-CN" altLang="en-US" dirty="0" smtClean="0"/>
              <a:t>移进动作</a:t>
            </a:r>
            <a:r>
              <a:rPr lang="en-US" altLang="zh-CN" dirty="0" err="1" smtClean="0"/>
              <a:t>s</a:t>
            </a:r>
            <a:r>
              <a:rPr lang="en-US" altLang="zh-CN" baseline="-25000" dirty="0" err="1" smtClean="0"/>
              <a:t>j</a:t>
            </a:r>
            <a:r>
              <a:rPr lang="en-US" altLang="zh-CN" dirty="0" smtClean="0"/>
              <a:t>:</a:t>
            </a:r>
          </a:p>
          <a:p>
            <a:pPr marL="0" indent="0">
              <a:buNone/>
            </a:pPr>
            <a:r>
              <a:rPr lang="en-US" altLang="zh-CN" dirty="0" smtClean="0"/>
              <a:t>    (1) </a:t>
            </a:r>
            <a:r>
              <a:rPr lang="zh-CN" altLang="en-US" dirty="0" smtClean="0"/>
              <a:t>将下一状态</a:t>
            </a:r>
            <a:r>
              <a:rPr lang="en-US" altLang="zh-CN" dirty="0" smtClean="0"/>
              <a:t>j</a:t>
            </a:r>
            <a:r>
              <a:rPr lang="zh-CN" altLang="en-US" dirty="0" smtClean="0"/>
              <a:t>移入状态栈</a:t>
            </a:r>
            <a:endParaRPr lang="en-US" altLang="zh-CN" dirty="0" smtClean="0"/>
          </a:p>
          <a:p>
            <a:pPr marL="0" indent="0">
              <a:buNone/>
            </a:pPr>
            <a:r>
              <a:rPr lang="en-US" altLang="zh-CN" dirty="0"/>
              <a:t> </a:t>
            </a:r>
            <a:r>
              <a:rPr lang="en-US" altLang="zh-CN" dirty="0" smtClean="0"/>
              <a:t>   (2) </a:t>
            </a:r>
            <a:r>
              <a:rPr lang="zh-CN" altLang="en-US" dirty="0" smtClean="0"/>
              <a:t>将输入串的首符号移入符号栈</a:t>
            </a:r>
            <a:endParaRPr lang="en-US" altLang="zh-CN" dirty="0" smtClean="0"/>
          </a:p>
          <a:p>
            <a:r>
              <a:rPr lang="zh-CN" altLang="en-US" dirty="0" smtClean="0"/>
              <a:t>归约动作</a:t>
            </a:r>
            <a:r>
              <a:rPr lang="en-US" altLang="zh-CN" dirty="0" err="1" smtClean="0"/>
              <a:t>r</a:t>
            </a:r>
            <a:r>
              <a:rPr lang="en-US" altLang="zh-CN" baseline="-25000" dirty="0" err="1" smtClean="0"/>
              <a:t>j</a:t>
            </a:r>
            <a:r>
              <a:rPr lang="en-US" altLang="zh-CN" dirty="0" smtClean="0"/>
              <a:t>:</a:t>
            </a:r>
          </a:p>
          <a:p>
            <a:pPr marL="0" indent="0">
              <a:buNone/>
            </a:pPr>
            <a:r>
              <a:rPr lang="en-US" altLang="zh-CN" dirty="0" smtClean="0"/>
              <a:t>    (1) </a:t>
            </a:r>
            <a:r>
              <a:rPr lang="zh-CN" altLang="en-US" dirty="0" smtClean="0"/>
              <a:t>按第</a:t>
            </a:r>
            <a:r>
              <a:rPr lang="en-US" altLang="zh-CN" dirty="0" smtClean="0"/>
              <a:t>j</a:t>
            </a:r>
            <a:r>
              <a:rPr lang="zh-CN" altLang="en-US" dirty="0" smtClean="0"/>
              <a:t>个规则进行归约（修改符号栈）</a:t>
            </a:r>
            <a:endParaRPr lang="en-US" altLang="zh-CN" dirty="0" smtClean="0"/>
          </a:p>
          <a:p>
            <a:pPr marL="0" indent="0">
              <a:buNone/>
            </a:pPr>
            <a:r>
              <a:rPr lang="en-US" altLang="zh-CN" dirty="0" smtClean="0"/>
              <a:t>    (2) </a:t>
            </a:r>
            <a:r>
              <a:rPr lang="zh-CN" altLang="en-US" dirty="0" smtClean="0"/>
              <a:t>计算第</a:t>
            </a:r>
            <a:r>
              <a:rPr lang="en-US" altLang="zh-CN" dirty="0" err="1" smtClean="0"/>
              <a:t>i</a:t>
            </a:r>
            <a:r>
              <a:rPr lang="zh-CN" altLang="en-US" dirty="0" smtClean="0"/>
              <a:t>个规则右部产生式的长度，记为</a:t>
            </a:r>
            <a:r>
              <a:rPr lang="en-US" altLang="zh-CN" dirty="0" smtClean="0"/>
              <a:t>x</a:t>
            </a:r>
          </a:p>
          <a:p>
            <a:pPr marL="0" indent="0">
              <a:buNone/>
            </a:pPr>
            <a:r>
              <a:rPr lang="en-US" altLang="zh-CN" dirty="0" smtClean="0"/>
              <a:t>    (3) </a:t>
            </a:r>
            <a:r>
              <a:rPr lang="zh-CN" altLang="en-US" dirty="0" smtClean="0"/>
              <a:t>将状态栈栈顶前</a:t>
            </a:r>
            <a:r>
              <a:rPr lang="en-US" altLang="zh-CN" dirty="0" smtClean="0"/>
              <a:t>x</a:t>
            </a:r>
            <a:r>
              <a:rPr lang="zh-CN" altLang="en-US" dirty="0" smtClean="0"/>
              <a:t>个状态删除</a:t>
            </a:r>
            <a:endParaRPr lang="en-US" altLang="zh-CN" dirty="0" smtClean="0"/>
          </a:p>
          <a:p>
            <a:pPr marL="0" indent="0">
              <a:buNone/>
            </a:pPr>
            <a:r>
              <a:rPr lang="en-US" altLang="zh-CN" dirty="0" smtClean="0"/>
              <a:t>    (4) GOTO[</a:t>
            </a:r>
            <a:r>
              <a:rPr lang="zh-CN" altLang="en-US" dirty="0" smtClean="0"/>
              <a:t>删除后的状态栈栈顶状态，归约成的非终结符号</a:t>
            </a:r>
            <a:r>
              <a:rPr lang="en-US" altLang="zh-CN" dirty="0" smtClean="0"/>
              <a:t>]</a:t>
            </a:r>
            <a:r>
              <a:rPr lang="zh-CN" altLang="en-US" dirty="0" smtClean="0"/>
              <a:t>，记为</a:t>
            </a:r>
            <a:r>
              <a:rPr lang="en-US" altLang="zh-CN" dirty="0" err="1" smtClean="0"/>
              <a:t>s</a:t>
            </a:r>
            <a:r>
              <a:rPr lang="en-US" altLang="zh-CN" baseline="-25000" dirty="0" err="1" smtClean="0"/>
              <a:t>j</a:t>
            </a:r>
            <a:r>
              <a:rPr lang="zh-CN" altLang="en-US" dirty="0" smtClean="0"/>
              <a:t>状态</a:t>
            </a:r>
            <a:endParaRPr lang="en-US" altLang="zh-CN" dirty="0" smtClean="0"/>
          </a:p>
          <a:p>
            <a:pPr marL="0" indent="0">
              <a:buNone/>
            </a:pPr>
            <a:r>
              <a:rPr lang="en-US" altLang="zh-CN" dirty="0" smtClean="0"/>
              <a:t>    (5) </a:t>
            </a:r>
            <a:r>
              <a:rPr lang="zh-CN" altLang="en-US" dirty="0" smtClean="0"/>
              <a:t>将</a:t>
            </a:r>
            <a:r>
              <a:rPr lang="en-US" altLang="zh-CN" dirty="0" err="1" smtClean="0"/>
              <a:t>s</a:t>
            </a:r>
            <a:r>
              <a:rPr lang="en-US" altLang="zh-CN" baseline="-25000" dirty="0" err="1" smtClean="0"/>
              <a:t>j</a:t>
            </a:r>
            <a:r>
              <a:rPr lang="zh-CN" altLang="en-US" dirty="0" smtClean="0"/>
              <a:t>移入状态栈</a:t>
            </a:r>
            <a:endParaRPr lang="zh-CN" altLang="en-US" dirty="0"/>
          </a:p>
        </p:txBody>
      </p:sp>
      <p:sp>
        <p:nvSpPr>
          <p:cNvPr id="4" name="灯片编号占位符 3"/>
          <p:cNvSpPr>
            <a:spLocks noGrp="1"/>
          </p:cNvSpPr>
          <p:nvPr>
            <p:ph type="sldNum" sz="quarter" idx="12"/>
          </p:nvPr>
        </p:nvSpPr>
        <p:spPr/>
        <p:txBody>
          <a:bodyPr/>
          <a:lstStyle/>
          <a:p>
            <a:pPr>
              <a:defRPr/>
            </a:pPr>
            <a:fld id="{182EB090-DEE4-46D1-A0F9-4CF792C41802}" type="slidenum">
              <a:rPr lang="en-US" altLang="zh-CN" smtClean="0"/>
              <a:pPr>
                <a:defRPr/>
              </a:pPr>
              <a:t>19</a:t>
            </a:fld>
            <a:endParaRPr lang="en-US" altLang="zh-CN"/>
          </a:p>
        </p:txBody>
      </p:sp>
    </p:spTree>
    <p:extLst>
      <p:ext uri="{BB962C8B-B14F-4D97-AF65-F5344CB8AC3E}">
        <p14:creationId xmlns:p14="http://schemas.microsoft.com/office/powerpoint/2010/main" val="2348959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52387A4C-8649-40BC-BA61-A0C2FB046573}" type="slidenum">
              <a:rPr lang="en-US" altLang="zh-CN"/>
              <a:pPr>
                <a:defRPr/>
              </a:pPr>
              <a:t>2</a:t>
            </a:fld>
            <a:endParaRPr lang="en-US" altLang="zh-CN"/>
          </a:p>
        </p:txBody>
      </p:sp>
      <p:sp>
        <p:nvSpPr>
          <p:cNvPr id="653314" name="Rectangle 2"/>
          <p:cNvSpPr>
            <a:spLocks noChangeArrowheads="1"/>
          </p:cNvSpPr>
          <p:nvPr/>
        </p:nvSpPr>
        <p:spPr bwMode="auto">
          <a:xfrm>
            <a:off x="0" y="0"/>
            <a:ext cx="9144000" cy="990600"/>
          </a:xfrm>
          <a:prstGeom prst="rect">
            <a:avLst/>
          </a:prstGeom>
          <a:gradFill rotWithShape="1">
            <a:gsLst>
              <a:gs pos="0">
                <a:schemeClr val="accent1">
                  <a:alpha val="50000"/>
                </a:schemeClr>
              </a:gs>
              <a:gs pos="50000">
                <a:schemeClr val="accent1">
                  <a:gamma/>
                  <a:shade val="46275"/>
                  <a:invGamma/>
                  <a:alpha val="0"/>
                </a:schemeClr>
              </a:gs>
              <a:gs pos="100000">
                <a:schemeClr val="accent1">
                  <a:alpha val="50000"/>
                </a:schemeClr>
              </a:gs>
            </a:gsLst>
            <a:lin ang="2700000" scaled="1"/>
          </a:gradFill>
          <a:ln w="12700" algn="ctr">
            <a:solidFill>
              <a:schemeClr val="tx2"/>
            </a:solidFill>
            <a:miter lim="800000"/>
            <a:headEnd/>
            <a:tailEnd/>
          </a:ln>
          <a:effectLst/>
        </p:spPr>
        <p:txBody>
          <a:bodyPr wrap="none" anchor="ctr"/>
          <a:lstStyle/>
          <a:p>
            <a:pPr eaLnBrk="1" hangingPunct="1">
              <a:spcAft>
                <a:spcPct val="0"/>
              </a:spcAft>
              <a:defRPr/>
            </a:pPr>
            <a:r>
              <a:rPr lang="zh-CN" altLang="en-US" sz="4400">
                <a:solidFill>
                  <a:schemeClr val="tx2"/>
                </a:solidFill>
                <a:latin typeface="High Tower Text" pitchFamily="18" charset="0"/>
                <a:cs typeface="+mn-cs"/>
              </a:rPr>
              <a:t>第四章 语法分析</a:t>
            </a:r>
          </a:p>
        </p:txBody>
      </p:sp>
      <p:grpSp>
        <p:nvGrpSpPr>
          <p:cNvPr id="2" name="Group 3"/>
          <p:cNvGrpSpPr>
            <a:grpSpLocks/>
          </p:cNvGrpSpPr>
          <p:nvPr/>
        </p:nvGrpSpPr>
        <p:grpSpPr bwMode="auto">
          <a:xfrm>
            <a:off x="8229600" y="152400"/>
            <a:ext cx="717550" cy="881063"/>
            <a:chOff x="2272" y="2026"/>
            <a:chExt cx="740" cy="987"/>
          </a:xfrm>
        </p:grpSpPr>
        <p:pic>
          <p:nvPicPr>
            <p:cNvPr id="4105" name="Picture 4" descr="UserWithDesktopComput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5" descr="Software-Update-Servi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3318"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53319" name="AutoShape 7"/>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53320" name="Text Box 8"/>
          <p:cNvSpPr txBox="1">
            <a:spLocks noChangeArrowheads="1"/>
          </p:cNvSpPr>
          <p:nvPr/>
        </p:nvSpPr>
        <p:spPr bwMode="gray">
          <a:xfrm>
            <a:off x="1493838" y="1100138"/>
            <a:ext cx="6049962" cy="519112"/>
          </a:xfrm>
          <a:prstGeom prst="rect">
            <a:avLst/>
          </a:prstGeom>
          <a:noFill/>
          <a:ln w="9525" algn="ctr">
            <a:noFill/>
            <a:miter lim="800000"/>
            <a:headEnd/>
            <a:tailEnd/>
          </a:ln>
          <a:effectLst/>
        </p:spPr>
        <p:txBody>
          <a:bodyPr>
            <a:spAutoFit/>
          </a:bodyPr>
          <a:lstStyle/>
          <a:p>
            <a:pPr marL="342900" indent="-342900">
              <a:spcAft>
                <a:spcPct val="0"/>
              </a:spcAft>
              <a:defRPr/>
            </a:pP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cs typeface="+mn-cs"/>
                <a:sym typeface="Wingdings" pitchFamily="2" charset="2"/>
              </a:rPr>
              <a:t>本章内容</a:t>
            </a:r>
            <a:endParaRPr lang="zh-CN" altLang="en-US" sz="2800">
              <a:solidFill>
                <a:srgbClr val="99FF66"/>
              </a:solidFill>
              <a:effectLst>
                <a:outerShdw blurRad="38100" dist="38100" dir="2700000" algn="tl">
                  <a:srgbClr val="000000"/>
                </a:outerShdw>
              </a:effectLst>
              <a:latin typeface="Arial" charset="0"/>
              <a:ea typeface="宋体" pitchFamily="2" charset="-122"/>
              <a:cs typeface="+mn-cs"/>
              <a:sym typeface="Wingdings" pitchFamily="2" charset="2"/>
            </a:endParaRPr>
          </a:p>
        </p:txBody>
      </p:sp>
      <p:sp>
        <p:nvSpPr>
          <p:cNvPr id="653321" name="Text Box 9"/>
          <p:cNvSpPr txBox="1">
            <a:spLocks noChangeArrowheads="1"/>
          </p:cNvSpPr>
          <p:nvPr/>
        </p:nvSpPr>
        <p:spPr bwMode="auto">
          <a:xfrm>
            <a:off x="1905000" y="1946275"/>
            <a:ext cx="5486400" cy="4621213"/>
          </a:xfrm>
          <a:prstGeom prst="rect">
            <a:avLst/>
          </a:prstGeom>
          <a:noFill/>
          <a:ln w="9525" algn="ctr">
            <a:noFill/>
            <a:miter lim="800000"/>
            <a:headEnd/>
            <a:tailEnd/>
          </a:ln>
          <a:effectLst/>
        </p:spPr>
        <p:txBody>
          <a:bodyPr>
            <a:spAutoFit/>
          </a:bodyPr>
          <a:lstStyle/>
          <a:p>
            <a:pPr indent="536575" algn="l" eaLnBrk="1" hangingPunct="1">
              <a:spcAft>
                <a:spcPct val="0"/>
              </a:spcAft>
              <a:buFont typeface="Wingdings" pitchFamily="2" charset="2"/>
              <a:buNone/>
              <a:tabLst>
                <a:tab pos="1349375" algn="l"/>
              </a:tabLst>
              <a:defRPr/>
            </a:pPr>
            <a:r>
              <a:rPr lang="en-US" altLang="zh-CN" sz="2000" dirty="0">
                <a:solidFill>
                  <a:schemeClr val="tx1"/>
                </a:solidFill>
                <a:effectLst>
                  <a:outerShdw blurRad="38100" dist="38100" dir="2700000" algn="tl">
                    <a:srgbClr val="000000"/>
                  </a:outerShdw>
                </a:effectLst>
                <a:latin typeface="Arial" charset="0"/>
                <a:ea typeface="宋体" pitchFamily="2" charset="-122"/>
                <a:cs typeface="+mn-cs"/>
              </a:rPr>
              <a:t>§4.1  </a:t>
            </a:r>
            <a:r>
              <a:rPr lang="zh-CN" altLang="en-US" sz="2000" dirty="0">
                <a:solidFill>
                  <a:schemeClr val="tx1"/>
                </a:solidFill>
                <a:effectLst>
                  <a:outerShdw blurRad="38100" dist="38100" dir="2700000" algn="tl">
                    <a:srgbClr val="000000"/>
                  </a:outerShdw>
                </a:effectLst>
                <a:latin typeface="Arial" charset="0"/>
                <a:ea typeface="宋体" pitchFamily="2" charset="-122"/>
                <a:cs typeface="+mn-cs"/>
              </a:rPr>
              <a:t>引言</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一、语法分析任务</a:t>
            </a:r>
          </a:p>
          <a:p>
            <a:pPr indent="536575" algn="l" eaLnBrk="1" hangingPunct="1">
              <a:spcBef>
                <a:spcPct val="5000"/>
              </a:spcBef>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二、语法分析方法</a:t>
            </a:r>
          </a:p>
          <a:p>
            <a:pPr indent="536575" algn="l" eaLnBrk="1" hangingPunct="1">
              <a:spcAft>
                <a:spcPct val="0"/>
              </a:spcAft>
              <a:buFont typeface="Wingdings" pitchFamily="2" charset="2"/>
              <a:buNone/>
              <a:tabLst>
                <a:tab pos="1349375" algn="l"/>
              </a:tabLst>
              <a:defRPr/>
            </a:pPr>
            <a:r>
              <a:rPr lang="en-US" altLang="zh-CN" sz="2000" dirty="0">
                <a:solidFill>
                  <a:schemeClr val="tx1"/>
                </a:solidFill>
                <a:effectLst>
                  <a:outerShdw blurRad="38100" dist="38100" dir="2700000" algn="tl">
                    <a:srgbClr val="000000"/>
                  </a:outerShdw>
                </a:effectLst>
                <a:latin typeface="Arial" charset="0"/>
                <a:ea typeface="宋体" pitchFamily="2" charset="-122"/>
                <a:cs typeface="+mn-cs"/>
              </a:rPr>
              <a:t>§4.2  </a:t>
            </a:r>
            <a:r>
              <a:rPr lang="zh-CN" altLang="en-US" sz="2000" dirty="0">
                <a:solidFill>
                  <a:schemeClr val="tx1"/>
                </a:solidFill>
                <a:effectLst>
                  <a:outerShdw blurRad="38100" dist="38100" dir="2700000" algn="tl">
                    <a:srgbClr val="000000"/>
                  </a:outerShdw>
                </a:effectLst>
                <a:latin typeface="Arial" charset="0"/>
                <a:ea typeface="宋体" pitchFamily="2" charset="-122"/>
                <a:cs typeface="+mn-cs"/>
              </a:rPr>
              <a:t>自顶向下语法分析</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一、自顶向下分析方法的问题及其解决办法</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二、递归子程序分析法（递归下降分析法）</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三、</a:t>
            </a:r>
            <a:r>
              <a:rPr lang="en-US" altLang="zh-CN" sz="1800" dirty="0">
                <a:solidFill>
                  <a:schemeClr val="tx1"/>
                </a:solidFill>
                <a:effectLst>
                  <a:outerShdw blurRad="38100" dist="38100" dir="2700000" algn="tl">
                    <a:srgbClr val="000000"/>
                  </a:outerShdw>
                </a:effectLst>
                <a:latin typeface="Arial" charset="0"/>
                <a:ea typeface="宋体" pitchFamily="2" charset="-122"/>
                <a:cs typeface="+mn-cs"/>
              </a:rPr>
              <a:t>LL</a:t>
            </a: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a:t>
            </a:r>
            <a:r>
              <a:rPr lang="en-US" altLang="zh-CN" sz="1800" dirty="0">
                <a:solidFill>
                  <a:schemeClr val="tx1"/>
                </a:solidFill>
                <a:effectLst>
                  <a:outerShdw blurRad="38100" dist="38100" dir="2700000" algn="tl">
                    <a:srgbClr val="000000"/>
                  </a:outerShdw>
                </a:effectLst>
                <a:latin typeface="Arial" charset="0"/>
                <a:ea typeface="宋体" pitchFamily="2" charset="-122"/>
                <a:cs typeface="+mn-cs"/>
              </a:rPr>
              <a:t>1</a:t>
            </a: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）分析法</a:t>
            </a:r>
          </a:p>
          <a:p>
            <a:pPr indent="536575" algn="l" eaLnBrk="1" hangingPunct="1">
              <a:spcAft>
                <a:spcPct val="0"/>
              </a:spcAft>
              <a:buFont typeface="Wingdings" pitchFamily="2" charset="2"/>
              <a:buNone/>
              <a:tabLst>
                <a:tab pos="1349375" algn="l"/>
              </a:tabLst>
              <a:defRPr/>
            </a:pPr>
            <a:r>
              <a:rPr lang="en-US" altLang="zh-CN" sz="2000" dirty="0">
                <a:solidFill>
                  <a:schemeClr val="tx1"/>
                </a:solidFill>
                <a:effectLst>
                  <a:outerShdw blurRad="38100" dist="38100" dir="2700000" algn="tl">
                    <a:srgbClr val="000000"/>
                  </a:outerShdw>
                </a:effectLst>
                <a:latin typeface="Arial" charset="0"/>
                <a:ea typeface="宋体" pitchFamily="2" charset="-122"/>
                <a:cs typeface="+mn-cs"/>
              </a:rPr>
              <a:t>§4.3  </a:t>
            </a:r>
            <a:r>
              <a:rPr lang="zh-CN" altLang="en-US" sz="2000" dirty="0">
                <a:solidFill>
                  <a:schemeClr val="tx1"/>
                </a:solidFill>
                <a:effectLst>
                  <a:outerShdw blurRad="38100" dist="38100" dir="2700000" algn="tl">
                    <a:srgbClr val="000000"/>
                  </a:outerShdw>
                </a:effectLst>
                <a:latin typeface="Arial" charset="0"/>
                <a:ea typeface="宋体" pitchFamily="2" charset="-122"/>
                <a:cs typeface="+mn-cs"/>
              </a:rPr>
              <a:t>自底向上语法分析</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一、简单优先文法分析法</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二、算符优先分析法</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三、优先函数及其构造</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四、</a:t>
            </a:r>
            <a:r>
              <a:rPr lang="en-US" altLang="zh-CN" sz="1800" dirty="0">
                <a:solidFill>
                  <a:schemeClr val="tx1"/>
                </a:solidFill>
                <a:effectLst>
                  <a:outerShdw blurRad="38100" dist="38100" dir="2700000" algn="tl">
                    <a:srgbClr val="000000"/>
                  </a:outerShdw>
                </a:effectLst>
                <a:latin typeface="Arial" charset="0"/>
                <a:ea typeface="宋体" pitchFamily="2" charset="-122"/>
                <a:cs typeface="+mn-cs"/>
              </a:rPr>
              <a:t>LR</a:t>
            </a: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分析法</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五、二义性文法的应用</a:t>
            </a:r>
          </a:p>
          <a:p>
            <a:pPr indent="536575" algn="l" eaLnBrk="1" hangingPunct="1">
              <a:spcAft>
                <a:spcPct val="0"/>
              </a:spcAft>
              <a:buFont typeface="Wingdings" pitchFamily="2" charset="2"/>
              <a:buNone/>
              <a:tabLst>
                <a:tab pos="1349375" algn="l"/>
              </a:tabLst>
              <a:defRPr/>
            </a:pPr>
            <a:r>
              <a:rPr lang="en-US" altLang="zh-CN" sz="2000" dirty="0">
                <a:solidFill>
                  <a:schemeClr val="tx1"/>
                </a:solidFill>
                <a:effectLst>
                  <a:outerShdw blurRad="38100" dist="38100" dir="2700000" algn="tl">
                    <a:srgbClr val="000000"/>
                  </a:outerShdw>
                </a:effectLst>
                <a:latin typeface="Arial" charset="0"/>
                <a:ea typeface="宋体" pitchFamily="2" charset="-122"/>
                <a:cs typeface="+mn-cs"/>
              </a:rPr>
              <a:t>§4.4  </a:t>
            </a:r>
            <a:r>
              <a:rPr lang="zh-CN" altLang="en-US" sz="2000" dirty="0">
                <a:solidFill>
                  <a:schemeClr val="tx1"/>
                </a:solidFill>
                <a:effectLst>
                  <a:outerShdw blurRad="38100" dist="38100" dir="2700000" algn="tl">
                    <a:srgbClr val="000000"/>
                  </a:outerShdw>
                </a:effectLst>
                <a:latin typeface="Arial" charset="0"/>
                <a:ea typeface="宋体" pitchFamily="2" charset="-122"/>
                <a:cs typeface="+mn-cs"/>
              </a:rPr>
              <a:t>语法分析程序的自动生成</a:t>
            </a:r>
          </a:p>
          <a:p>
            <a:pPr indent="536575" algn="l" eaLnBrk="1" hangingPunct="1">
              <a:spcAft>
                <a:spcPct val="0"/>
              </a:spcAft>
              <a:buFont typeface="Wingdings" pitchFamily="2" charset="2"/>
              <a:buNone/>
              <a:tabLst>
                <a:tab pos="1349375" algn="l"/>
              </a:tabLst>
              <a:defRPr/>
            </a:pP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     一、分析器的生成器</a:t>
            </a:r>
            <a:r>
              <a:rPr lang="en-US" altLang="zh-CN" sz="1800" dirty="0">
                <a:solidFill>
                  <a:schemeClr val="tx1"/>
                </a:solidFill>
                <a:effectLst>
                  <a:outerShdw blurRad="38100" dist="38100" dir="2700000" algn="tl">
                    <a:srgbClr val="000000"/>
                  </a:outerShdw>
                </a:effectLst>
                <a:latin typeface="Arial" charset="0"/>
                <a:ea typeface="宋体" pitchFamily="2" charset="-122"/>
                <a:cs typeface="+mn-cs"/>
              </a:rPr>
              <a:t>YACC</a:t>
            </a:r>
          </a:p>
          <a:p>
            <a:pPr indent="536575" algn="l" eaLnBrk="1" hangingPunct="1">
              <a:spcAft>
                <a:spcPct val="0"/>
              </a:spcAft>
              <a:buFont typeface="Wingdings" pitchFamily="2" charset="2"/>
              <a:buNone/>
              <a:tabLst>
                <a:tab pos="1349375" algn="l"/>
              </a:tabLst>
              <a:defRPr/>
            </a:pPr>
            <a:r>
              <a:rPr lang="en-US" altLang="zh-CN" sz="1800" dirty="0">
                <a:solidFill>
                  <a:schemeClr val="tx1"/>
                </a:solidFill>
                <a:effectLst>
                  <a:outerShdw blurRad="38100" dist="38100" dir="2700000" algn="tl">
                    <a:srgbClr val="000000"/>
                  </a:outerShdw>
                </a:effectLst>
                <a:latin typeface="Arial" charset="0"/>
                <a:ea typeface="宋体" pitchFamily="2" charset="-122"/>
                <a:cs typeface="+mn-cs"/>
              </a:rPr>
              <a:t>     </a:t>
            </a: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二、用</a:t>
            </a:r>
            <a:r>
              <a:rPr lang="en-US" altLang="zh-CN" sz="1800" dirty="0">
                <a:solidFill>
                  <a:schemeClr val="tx1"/>
                </a:solidFill>
                <a:effectLst>
                  <a:outerShdw blurRad="38100" dist="38100" dir="2700000" algn="tl">
                    <a:srgbClr val="000000"/>
                  </a:outerShdw>
                </a:effectLst>
                <a:latin typeface="Arial" charset="0"/>
                <a:ea typeface="宋体" pitchFamily="2" charset="-122"/>
                <a:cs typeface="+mn-cs"/>
              </a:rPr>
              <a:t>YACC</a:t>
            </a:r>
            <a:r>
              <a:rPr lang="zh-CN" altLang="en-US" sz="1800" dirty="0">
                <a:solidFill>
                  <a:schemeClr val="tx1"/>
                </a:solidFill>
                <a:effectLst>
                  <a:outerShdw blurRad="38100" dist="38100" dir="2700000" algn="tl">
                    <a:srgbClr val="000000"/>
                  </a:outerShdw>
                </a:effectLst>
                <a:latin typeface="Arial" charset="0"/>
                <a:ea typeface="宋体" pitchFamily="2" charset="-122"/>
                <a:cs typeface="+mn-cs"/>
              </a:rPr>
              <a:t>处理二义性文法 </a:t>
            </a: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8B44ECCB-2FFA-4614-BD80-A28FECBA17E5}" type="slidenum">
              <a:rPr lang="en-US" altLang="zh-CN"/>
              <a:pPr>
                <a:defRPr/>
              </a:pPr>
              <a:t>20</a:t>
            </a:fld>
            <a:endParaRPr lang="en-US" altLang="zh-CN"/>
          </a:p>
        </p:txBody>
      </p:sp>
      <p:sp>
        <p:nvSpPr>
          <p:cNvPr id="671746" name="Text Box 2"/>
          <p:cNvSpPr txBox="1">
            <a:spLocks noChangeArrowheads="1"/>
          </p:cNvSpPr>
          <p:nvPr/>
        </p:nvSpPr>
        <p:spPr bwMode="auto">
          <a:xfrm>
            <a:off x="533400" y="1295400"/>
            <a:ext cx="8064500" cy="4854575"/>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a:solidFill>
                  <a:srgbClr val="FFFF00"/>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a:solidFill>
                  <a:srgbClr val="FFFF00"/>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分析器基本工作过程</a:t>
            </a:r>
          </a:p>
          <a:p>
            <a:pPr algn="l" eaLnBrk="1" hangingPunct="1">
              <a:spcAft>
                <a:spcPct val="0"/>
              </a:spcAft>
              <a:defRPr/>
            </a:pPr>
            <a:endPar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分析器的工作是在总控程序控制下进行，其过程如下：</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just" eaLnBrk="1" hangingPunct="1">
              <a:spcAft>
                <a:spcPct val="0"/>
              </a:spcAft>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zh-CN" altLang="en-US" sz="2000">
                <a:solidFill>
                  <a:schemeClr val="hlink"/>
                </a:solidFill>
                <a:effectLst>
                  <a:outerShdw blurRad="38100" dist="38100" dir="2700000" algn="tl">
                    <a:srgbClr val="000000"/>
                  </a:outerShdw>
                </a:effectLst>
                <a:latin typeface="Times New Roman" pitchFamily="18" charset="0"/>
                <a:ea typeface="宋体" pitchFamily="2" charset="-122"/>
                <a:cs typeface="+mn-cs"/>
              </a:rPr>
              <a:t>①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分析开始时，首先将初始状态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０</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及句子左界限符</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推入分析栈和输入串构成一个三元式为</a:t>
            </a:r>
          </a:p>
          <a:p>
            <a:pPr algn="just" eaLnBrk="1" hangingPunct="1">
              <a:spcAft>
                <a:spcPct val="0"/>
              </a:spcAft>
              <a:defRPr/>
            </a:pP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０</a:t>
            </a:r>
            <a:r>
              <a:rPr kumimoji="1" lang="zh-CN" altLang="en-US"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kumimoji="1"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kumimoji="1"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kumimoji="1"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n</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其中</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０</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为初态，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为句子左界限符，</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n</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是输入串，其后</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为句子右界限符。</a:t>
            </a:r>
          </a:p>
          <a:p>
            <a:pPr algn="just" eaLnBrk="1" hangingPunct="1">
              <a:spcBef>
                <a:spcPct val="20000"/>
              </a:spcBef>
              <a:spcAft>
                <a:spcPct val="0"/>
              </a:spcAft>
              <a:buClr>
                <a:schemeClr val="hlink"/>
              </a:buClr>
              <a:buSzPct val="80000"/>
              <a:buFont typeface="Wingdings" pitchFamily="2" charset="2"/>
              <a:buNone/>
              <a:defRPr/>
            </a:pPr>
            <a:r>
              <a:rPr lang="zh-CN" altLang="en-US" sz="2000">
                <a:solidFill>
                  <a:schemeClr val="hlink"/>
                </a:solidFill>
                <a:effectLst>
                  <a:outerShdw blurRad="38100" dist="38100" dir="2700000" algn="tl">
                    <a:srgbClr val="000000"/>
                  </a:outerShdw>
                </a:effectLst>
                <a:latin typeface="Times New Roman" pitchFamily="18" charset="0"/>
                <a:ea typeface="宋体" pitchFamily="2" charset="-122"/>
                <a:cs typeface="+mn-cs"/>
              </a:rPr>
              <a:t> ②</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设在分析的某一步，分析栈和余留输入符号串表示为</a:t>
            </a:r>
          </a:p>
          <a:p>
            <a:pPr algn="just" eaLnBrk="1" hangingPunct="1">
              <a:spcBef>
                <a:spcPct val="20000"/>
              </a:spcBef>
              <a:spcAft>
                <a:spcPct val="0"/>
              </a:spcAft>
              <a:buClr>
                <a:schemeClr val="hlink"/>
              </a:buClr>
              <a:buSzPct val="80000"/>
              <a:buFont typeface="Wingdings" pitchFamily="2" charset="2"/>
              <a:buNone/>
              <a:defRPr/>
            </a:pP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m</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#X</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X</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…X</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m</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i+1</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n</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just" eaLnBrk="1" hangingPunct="1">
              <a:spcBef>
                <a:spcPct val="20000"/>
              </a:spcBef>
              <a:spcAft>
                <a:spcPct val="0"/>
              </a:spcAft>
              <a:buClr>
                <a:schemeClr val="hlink"/>
              </a:buClr>
              <a:buSzPct val="80000"/>
              <a:buFont typeface="Wingdings" pitchFamily="2" charset="2"/>
              <a:buNone/>
              <a:defRPr/>
            </a:pPr>
            <a:endPar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just" eaLnBrk="1" hangingPunct="1">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这时用当前栈顶状态</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m</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及正扫视的输入符号</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组成符号对去查分析动作表，并根据分析表中元素</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ACTION</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m</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］所规定的动作进行分析。</a:t>
            </a:r>
          </a:p>
        </p:txBody>
      </p:sp>
      <p:sp>
        <p:nvSpPr>
          <p:cNvPr id="671750" name="AutoShape 6"/>
          <p:cNvSpPr>
            <a:spLocks noChangeArrowheads="1"/>
          </p:cNvSpPr>
          <p:nvPr/>
        </p:nvSpPr>
        <p:spPr bwMode="auto">
          <a:xfrm>
            <a:off x="228600" y="762000"/>
            <a:ext cx="86868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71751" name="AutoShape 7"/>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2.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分析器工作原理</a:t>
            </a:r>
          </a:p>
        </p:txBody>
      </p:sp>
      <p:grpSp>
        <p:nvGrpSpPr>
          <p:cNvPr id="2" name="Group 8"/>
          <p:cNvGrpSpPr>
            <a:grpSpLocks/>
          </p:cNvGrpSpPr>
          <p:nvPr/>
        </p:nvGrpSpPr>
        <p:grpSpPr bwMode="auto">
          <a:xfrm>
            <a:off x="8229600" y="152400"/>
            <a:ext cx="717550" cy="881063"/>
            <a:chOff x="2272" y="2026"/>
            <a:chExt cx="740" cy="987"/>
          </a:xfrm>
        </p:grpSpPr>
        <p:pic>
          <p:nvPicPr>
            <p:cNvPr id="20487" name="Picture 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1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DCDF0F96-CEBC-403F-8C4F-6B4B5810E7AB}" type="slidenum">
              <a:rPr lang="en-US" altLang="zh-CN"/>
              <a:pPr>
                <a:defRPr/>
              </a:pPr>
              <a:t>21</a:t>
            </a:fld>
            <a:endParaRPr lang="en-US" altLang="zh-CN"/>
          </a:p>
        </p:txBody>
      </p:sp>
      <p:sp>
        <p:nvSpPr>
          <p:cNvPr id="21507" name="Rectangle 2"/>
          <p:cNvSpPr>
            <a:spLocks noGrp="1" noChangeArrowheads="1"/>
          </p:cNvSpPr>
          <p:nvPr>
            <p:ph type="body" idx="1"/>
          </p:nvPr>
        </p:nvSpPr>
        <p:spPr>
          <a:xfrm>
            <a:off x="457200" y="2743200"/>
            <a:ext cx="8382000" cy="3471863"/>
          </a:xfrm>
        </p:spPr>
        <p:txBody>
          <a:bodyPr/>
          <a:lstStyle/>
          <a:p>
            <a:pPr marL="609600" indent="-609600" algn="just" eaLnBrk="1" hangingPunct="1">
              <a:buFont typeface="Wingdings" pitchFamily="2" charset="2"/>
              <a:buNone/>
            </a:pPr>
            <a:r>
              <a:rPr lang="en-US" altLang="zh-CN" sz="2000" b="1" smtClean="0">
                <a:solidFill>
                  <a:srgbClr val="FFFF00"/>
                </a:solidFill>
                <a:latin typeface="Times New Roman" pitchFamily="18" charset="0"/>
              </a:rPr>
              <a:t>  </a:t>
            </a:r>
            <a:r>
              <a:rPr lang="en-US" altLang="zh-CN" sz="2400" b="1" smtClean="0">
                <a:solidFill>
                  <a:srgbClr val="FFFF00"/>
                </a:solidFill>
                <a:latin typeface="Times New Roman" pitchFamily="18" charset="0"/>
              </a:rPr>
              <a:t>a.</a:t>
            </a:r>
            <a:r>
              <a:rPr lang="zh-CN" altLang="en-US" sz="2000" b="1" smtClean="0">
                <a:latin typeface="Times New Roman" pitchFamily="18" charset="0"/>
              </a:rPr>
              <a:t>若</a:t>
            </a:r>
            <a:r>
              <a:rPr lang="en-US" altLang="zh-CN" sz="2000" b="1" smtClean="0">
                <a:latin typeface="Times New Roman" pitchFamily="18" charset="0"/>
              </a:rPr>
              <a:t>ACTION</a:t>
            </a:r>
            <a:r>
              <a:rPr lang="zh-CN" altLang="en-US" sz="2000" b="1" smtClean="0">
                <a:latin typeface="Times New Roman" pitchFamily="18" charset="0"/>
              </a:rPr>
              <a:t>［</a:t>
            </a:r>
            <a:r>
              <a:rPr lang="en-US" altLang="zh-CN" sz="2000" b="1" smtClean="0">
                <a:latin typeface="Times New Roman" pitchFamily="18" charset="0"/>
              </a:rPr>
              <a:t>S</a:t>
            </a:r>
            <a:r>
              <a:rPr lang="en-US" altLang="zh-CN" sz="2000" b="1" baseline="-25000" smtClean="0">
                <a:latin typeface="Times New Roman" pitchFamily="18" charset="0"/>
              </a:rPr>
              <a:t>m</a:t>
            </a:r>
            <a:r>
              <a:rPr lang="zh-CN" altLang="en-US" sz="2000" b="1" smtClean="0">
                <a:latin typeface="Times New Roman" pitchFamily="18" charset="0"/>
              </a:rPr>
              <a:t>，</a:t>
            </a:r>
            <a:r>
              <a:rPr lang="en-US" altLang="zh-CN" sz="2000" b="1" smtClean="0">
                <a:latin typeface="Times New Roman" pitchFamily="18" charset="0"/>
              </a:rPr>
              <a:t>a</a:t>
            </a:r>
            <a:r>
              <a:rPr lang="en-US" altLang="zh-CN" sz="2000" b="1" baseline="-25000" smtClean="0">
                <a:latin typeface="Times New Roman" pitchFamily="18" charset="0"/>
              </a:rPr>
              <a:t>i</a:t>
            </a:r>
            <a:r>
              <a:rPr lang="zh-CN" altLang="en-US" sz="2000" b="1" smtClean="0">
                <a:latin typeface="Times New Roman" pitchFamily="18" charset="0"/>
              </a:rPr>
              <a:t>］＝移进</a:t>
            </a:r>
            <a:r>
              <a:rPr lang="en-US" altLang="zh-CN" sz="2000" b="1" smtClean="0">
                <a:latin typeface="Times New Roman" pitchFamily="18" charset="0"/>
              </a:rPr>
              <a:t>S</a:t>
            </a:r>
            <a:r>
              <a:rPr lang="zh-CN" altLang="en-US" sz="2000" b="1" smtClean="0">
                <a:latin typeface="Times New Roman" pitchFamily="18" charset="0"/>
              </a:rPr>
              <a:t>，这表明句柄尚未在栈顶部形成，正期待着移进输入符号以形成句柄，故将当前输入符号</a:t>
            </a:r>
            <a:r>
              <a:rPr lang="en-US" altLang="zh-CN" sz="2000" b="1" smtClean="0">
                <a:latin typeface="Times New Roman" pitchFamily="18" charset="0"/>
              </a:rPr>
              <a:t>a</a:t>
            </a:r>
            <a:r>
              <a:rPr lang="en-US" altLang="zh-CN" sz="2000" b="1" baseline="-25000" smtClean="0">
                <a:latin typeface="Times New Roman" pitchFamily="18" charset="0"/>
              </a:rPr>
              <a:t>i</a:t>
            </a:r>
            <a:r>
              <a:rPr lang="zh-CN" altLang="en-US" sz="2000" b="1" smtClean="0">
                <a:latin typeface="Times New Roman" pitchFamily="18" charset="0"/>
              </a:rPr>
              <a:t>推入栈中，其三元式变为</a:t>
            </a:r>
          </a:p>
          <a:p>
            <a:pPr marL="609600" indent="-609600" algn="just" eaLnBrk="1" hangingPunct="1">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S</a:t>
            </a:r>
            <a:r>
              <a:rPr lang="en-US" altLang="zh-CN" sz="2000" b="1" baseline="-25000" smtClean="0">
                <a:latin typeface="Times New Roman" pitchFamily="18" charset="0"/>
              </a:rPr>
              <a:t>0</a:t>
            </a:r>
            <a:r>
              <a:rPr lang="en-US" altLang="zh-CN" sz="2000" b="1" smtClean="0">
                <a:latin typeface="Times New Roman" pitchFamily="18" charset="0"/>
              </a:rPr>
              <a:t>S</a:t>
            </a:r>
            <a:r>
              <a:rPr lang="en-US" altLang="zh-CN" sz="2000" b="1" baseline="-25000" smtClean="0">
                <a:latin typeface="Times New Roman" pitchFamily="18" charset="0"/>
              </a:rPr>
              <a:t>1</a:t>
            </a:r>
            <a:r>
              <a:rPr lang="en-US" altLang="zh-CN" sz="2000" b="1" smtClean="0">
                <a:latin typeface="Times New Roman" pitchFamily="18" charset="0"/>
              </a:rPr>
              <a:t>…S</a:t>
            </a:r>
            <a:r>
              <a:rPr lang="en-US" altLang="zh-CN" sz="2000" b="1" baseline="-25000" smtClean="0">
                <a:latin typeface="Times New Roman" pitchFamily="18" charset="0"/>
              </a:rPr>
              <a:t>m</a:t>
            </a:r>
            <a:r>
              <a:rPr lang="en-US" altLang="zh-CN" sz="2000" b="1" smtClean="0">
                <a:latin typeface="Times New Roman" pitchFamily="18" charset="0"/>
              </a:rPr>
              <a:t>, #X</a:t>
            </a:r>
            <a:r>
              <a:rPr lang="en-US" altLang="zh-CN" sz="2000" b="1" baseline="-25000" smtClean="0">
                <a:latin typeface="Times New Roman" pitchFamily="18" charset="0"/>
              </a:rPr>
              <a:t>1</a:t>
            </a:r>
            <a:r>
              <a:rPr lang="en-US" altLang="zh-CN" sz="2000" b="1" smtClean="0">
                <a:latin typeface="Times New Roman" pitchFamily="18" charset="0"/>
              </a:rPr>
              <a:t>X</a:t>
            </a:r>
            <a:r>
              <a:rPr lang="en-US" altLang="zh-CN" sz="2000" b="1" baseline="-25000" smtClean="0">
                <a:latin typeface="Times New Roman" pitchFamily="18" charset="0"/>
              </a:rPr>
              <a:t>2</a:t>
            </a:r>
            <a:r>
              <a:rPr lang="en-US" altLang="zh-CN" sz="2000" b="1" smtClean="0">
                <a:latin typeface="Times New Roman" pitchFamily="18" charset="0"/>
              </a:rPr>
              <a:t>…X</a:t>
            </a:r>
            <a:r>
              <a:rPr lang="en-US" altLang="zh-CN" sz="2000" b="1" baseline="-25000" smtClean="0">
                <a:latin typeface="Times New Roman" pitchFamily="18" charset="0"/>
              </a:rPr>
              <a:t>m</a:t>
            </a:r>
            <a:r>
              <a:rPr lang="en-US" altLang="zh-CN" sz="2000" b="1" smtClean="0">
                <a:latin typeface="Times New Roman" pitchFamily="18" charset="0"/>
              </a:rPr>
              <a:t>a</a:t>
            </a:r>
            <a:r>
              <a:rPr lang="en-US" altLang="zh-CN" sz="2000" b="1" baseline="-25000" smtClean="0">
                <a:latin typeface="Times New Roman" pitchFamily="18" charset="0"/>
              </a:rPr>
              <a:t>i</a:t>
            </a:r>
            <a:r>
              <a:rPr lang="en-US" altLang="zh-CN" sz="2000" b="1" smtClean="0">
                <a:latin typeface="Times New Roman" pitchFamily="18" charset="0"/>
              </a:rPr>
              <a:t>, a</a:t>
            </a:r>
            <a:r>
              <a:rPr lang="en-US" altLang="zh-CN" sz="2000" b="1" baseline="-25000" smtClean="0">
                <a:latin typeface="Times New Roman" pitchFamily="18" charset="0"/>
              </a:rPr>
              <a:t>i+1</a:t>
            </a:r>
            <a:r>
              <a:rPr lang="en-US" altLang="zh-CN" sz="2000" b="1" smtClean="0">
                <a:latin typeface="Times New Roman" pitchFamily="18" charset="0"/>
              </a:rPr>
              <a:t>a</a:t>
            </a:r>
            <a:r>
              <a:rPr lang="en-US" altLang="zh-CN" sz="2000" b="1" baseline="-25000" smtClean="0">
                <a:latin typeface="Times New Roman" pitchFamily="18" charset="0"/>
              </a:rPr>
              <a:t>i+2</a:t>
            </a:r>
            <a:r>
              <a:rPr lang="en-US" altLang="zh-CN" sz="2000" b="1" smtClean="0">
                <a:latin typeface="Times New Roman" pitchFamily="18" charset="0"/>
              </a:rPr>
              <a:t>…a</a:t>
            </a:r>
            <a:r>
              <a:rPr lang="en-US" altLang="zh-CN" sz="2000" b="1" baseline="-25000" smtClean="0">
                <a:latin typeface="Times New Roman" pitchFamily="18" charset="0"/>
              </a:rPr>
              <a:t>n</a:t>
            </a:r>
            <a:r>
              <a:rPr lang="en-US" altLang="zh-CN" sz="2000" b="1" smtClean="0">
                <a:latin typeface="Times New Roman" pitchFamily="18" charset="0"/>
              </a:rPr>
              <a:t>#</a:t>
            </a:r>
            <a:r>
              <a:rPr lang="zh-CN" altLang="en-US" sz="2000" b="1" smtClean="0">
                <a:latin typeface="Times New Roman" pitchFamily="18" charset="0"/>
              </a:rPr>
              <a:t>）</a:t>
            </a:r>
          </a:p>
          <a:p>
            <a:pPr marL="609600" indent="-609600" algn="just" eaLnBrk="1" hangingPunct="1">
              <a:buFont typeface="Wingdings" pitchFamily="2" charset="2"/>
              <a:buNone/>
            </a:pPr>
            <a:r>
              <a:rPr lang="zh-CN" altLang="en-US" sz="2000" b="1" smtClean="0">
                <a:latin typeface="Times New Roman" pitchFamily="18" charset="0"/>
              </a:rPr>
              <a:t></a:t>
            </a:r>
          </a:p>
          <a:p>
            <a:pPr marL="609600" indent="-609600" algn="just" eaLnBrk="1" hangingPunct="1">
              <a:buFont typeface="Wingdings" pitchFamily="2" charset="2"/>
              <a:buNone/>
            </a:pPr>
            <a:r>
              <a:rPr lang="zh-CN" altLang="en-US" sz="2000" b="1" smtClean="0">
                <a:latin typeface="Times New Roman" pitchFamily="18" charset="0"/>
              </a:rPr>
              <a:t>  然后以符号对（</a:t>
            </a:r>
            <a:r>
              <a:rPr lang="en-US" altLang="zh-CN" sz="2000" b="1" smtClean="0">
                <a:latin typeface="Times New Roman" pitchFamily="18" charset="0"/>
              </a:rPr>
              <a:t>S</a:t>
            </a:r>
            <a:r>
              <a:rPr lang="en-US" altLang="zh-CN" sz="2000" b="1" baseline="-25000" smtClean="0">
                <a:latin typeface="Times New Roman" pitchFamily="18" charset="0"/>
              </a:rPr>
              <a:t>m</a:t>
            </a:r>
            <a:r>
              <a:rPr lang="zh-CN" altLang="en-US" sz="2000" b="1" smtClean="0">
                <a:latin typeface="Times New Roman" pitchFamily="18" charset="0"/>
              </a:rPr>
              <a:t>，</a:t>
            </a:r>
            <a:r>
              <a:rPr lang="en-US" altLang="zh-CN" sz="2000" b="1" smtClean="0">
                <a:latin typeface="Times New Roman" pitchFamily="18" charset="0"/>
              </a:rPr>
              <a:t>a</a:t>
            </a:r>
            <a:r>
              <a:rPr lang="en-US" altLang="zh-CN" sz="2000" b="1" baseline="-25000" smtClean="0">
                <a:latin typeface="Times New Roman" pitchFamily="18" charset="0"/>
              </a:rPr>
              <a:t>i</a:t>
            </a:r>
            <a:r>
              <a:rPr lang="zh-CN" altLang="en-US" sz="2000" b="1" smtClean="0">
                <a:latin typeface="Times New Roman" pitchFamily="18" charset="0"/>
              </a:rPr>
              <a:t>）查状态转换表，若相应表元素为</a:t>
            </a:r>
          </a:p>
          <a:p>
            <a:pPr marL="609600" indent="-609600" algn="just" eaLnBrk="1" hangingPunct="1">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GOTO</a:t>
            </a:r>
            <a:r>
              <a:rPr lang="zh-CN" altLang="en-US" sz="2000" b="1" smtClean="0">
                <a:latin typeface="Times New Roman" pitchFamily="18" charset="0"/>
              </a:rPr>
              <a:t>［</a:t>
            </a:r>
            <a:r>
              <a:rPr lang="en-US" altLang="zh-CN" sz="2000" b="1" smtClean="0">
                <a:latin typeface="Times New Roman" pitchFamily="18" charset="0"/>
              </a:rPr>
              <a:t>S</a:t>
            </a:r>
            <a:r>
              <a:rPr lang="en-US" altLang="zh-CN" sz="2000" b="1" baseline="-25000" smtClean="0">
                <a:latin typeface="Times New Roman" pitchFamily="18" charset="0"/>
              </a:rPr>
              <a:t>m</a:t>
            </a:r>
            <a:r>
              <a:rPr lang="en-US" altLang="zh-CN" sz="2000" b="1" smtClean="0">
                <a:latin typeface="Times New Roman" pitchFamily="18" charset="0"/>
              </a:rPr>
              <a:t>, a</a:t>
            </a:r>
            <a:r>
              <a:rPr lang="en-US" altLang="zh-CN" sz="2000" b="1" baseline="-25000" smtClean="0">
                <a:latin typeface="Times New Roman" pitchFamily="18" charset="0"/>
              </a:rPr>
              <a:t>i</a:t>
            </a:r>
            <a:r>
              <a:rPr lang="zh-CN" altLang="en-US" sz="2000" b="1" smtClean="0">
                <a:latin typeface="Times New Roman" pitchFamily="18" charset="0"/>
              </a:rPr>
              <a:t>］＝</a:t>
            </a:r>
            <a:r>
              <a:rPr lang="en-US" altLang="zh-CN" sz="2000" b="1" smtClean="0">
                <a:latin typeface="Times New Roman" pitchFamily="18" charset="0"/>
              </a:rPr>
              <a:t>S</a:t>
            </a:r>
            <a:r>
              <a:rPr lang="en-US" altLang="zh-CN" sz="2000" b="1" baseline="-25000" smtClean="0">
                <a:latin typeface="Times New Roman" pitchFamily="18" charset="0"/>
              </a:rPr>
              <a:t>m+1</a:t>
            </a:r>
          </a:p>
          <a:p>
            <a:pPr marL="609600" indent="-609600" algn="just" eaLnBrk="1" hangingPunct="1">
              <a:buFont typeface="Wingdings" pitchFamily="2" charset="2"/>
              <a:buNone/>
            </a:pPr>
            <a:endParaRPr lang="en-US" altLang="zh-CN" sz="2000" b="1" smtClean="0">
              <a:latin typeface="Times New Roman" pitchFamily="18" charset="0"/>
            </a:endParaRPr>
          </a:p>
          <a:p>
            <a:pPr marL="609600" indent="-609600" algn="just" eaLnBrk="1" hangingPunct="1">
              <a:buFont typeface="Wingdings" pitchFamily="2" charset="2"/>
              <a:buNone/>
            </a:pPr>
            <a:r>
              <a:rPr lang="en-US" altLang="zh-CN" sz="2000" b="1" smtClean="0">
                <a:latin typeface="Times New Roman" pitchFamily="18" charset="0"/>
              </a:rPr>
              <a:t>  </a:t>
            </a:r>
            <a:r>
              <a:rPr lang="zh-CN" altLang="en-US" sz="2000" b="1" smtClean="0">
                <a:latin typeface="Times New Roman" pitchFamily="18" charset="0"/>
              </a:rPr>
              <a:t>再将此新状态</a:t>
            </a:r>
            <a:r>
              <a:rPr lang="en-US" altLang="zh-CN" sz="2000" b="1" smtClean="0">
                <a:latin typeface="Times New Roman" pitchFamily="18" charset="0"/>
              </a:rPr>
              <a:t>S</a:t>
            </a:r>
            <a:r>
              <a:rPr lang="en-US" altLang="zh-CN" sz="2000" b="1" baseline="-25000" smtClean="0">
                <a:latin typeface="Times New Roman" pitchFamily="18" charset="0"/>
              </a:rPr>
              <a:t>m+1</a:t>
            </a:r>
            <a:r>
              <a:rPr lang="zh-CN" altLang="en-US" sz="2000" b="1" smtClean="0">
                <a:latin typeface="Times New Roman" pitchFamily="18" charset="0"/>
              </a:rPr>
              <a:t>推入栈中，则 三元式变为</a:t>
            </a:r>
          </a:p>
          <a:p>
            <a:pPr marL="609600" indent="-609600" algn="just" eaLnBrk="1" hangingPunct="1">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S</a:t>
            </a:r>
            <a:r>
              <a:rPr lang="en-US" altLang="zh-CN" sz="2000" b="1" baseline="-25000" smtClean="0">
                <a:latin typeface="Times New Roman" pitchFamily="18" charset="0"/>
              </a:rPr>
              <a:t>0</a:t>
            </a:r>
            <a:r>
              <a:rPr lang="en-US" altLang="zh-CN" sz="2000" b="1" smtClean="0">
                <a:latin typeface="Times New Roman" pitchFamily="18" charset="0"/>
              </a:rPr>
              <a:t>S</a:t>
            </a:r>
            <a:r>
              <a:rPr lang="en-US" altLang="zh-CN" sz="2000" b="1" baseline="-25000" smtClean="0">
                <a:latin typeface="Times New Roman" pitchFamily="18" charset="0"/>
              </a:rPr>
              <a:t>1</a:t>
            </a:r>
            <a:r>
              <a:rPr lang="en-US" altLang="zh-CN" sz="2000" b="1" smtClean="0">
                <a:latin typeface="Times New Roman" pitchFamily="18" charset="0"/>
              </a:rPr>
              <a:t>…S</a:t>
            </a:r>
            <a:r>
              <a:rPr lang="en-US" altLang="zh-CN" sz="2000" b="1" baseline="-25000" smtClean="0">
                <a:latin typeface="Times New Roman" pitchFamily="18" charset="0"/>
              </a:rPr>
              <a:t>m</a:t>
            </a:r>
            <a:r>
              <a:rPr lang="en-US" altLang="zh-CN" sz="2000" b="1" smtClean="0">
                <a:latin typeface="Times New Roman" pitchFamily="18" charset="0"/>
              </a:rPr>
              <a:t>S</a:t>
            </a:r>
            <a:r>
              <a:rPr lang="en-US" altLang="zh-CN" sz="2000" b="1" baseline="-25000" smtClean="0">
                <a:latin typeface="Times New Roman" pitchFamily="18" charset="0"/>
              </a:rPr>
              <a:t>m</a:t>
            </a:r>
            <a:r>
              <a:rPr lang="zh-CN" altLang="en-US" sz="2000" b="1" baseline="-25000" smtClean="0">
                <a:latin typeface="Times New Roman" pitchFamily="18" charset="0"/>
              </a:rPr>
              <a:t>＋１</a:t>
            </a:r>
            <a:r>
              <a:rPr lang="en-US" altLang="zh-CN" sz="2000" b="1" smtClean="0">
                <a:latin typeface="Times New Roman" pitchFamily="18" charset="0"/>
              </a:rPr>
              <a:t>, #X</a:t>
            </a:r>
            <a:r>
              <a:rPr lang="en-US" altLang="zh-CN" sz="2000" b="1" baseline="-25000" smtClean="0">
                <a:latin typeface="Times New Roman" pitchFamily="18" charset="0"/>
              </a:rPr>
              <a:t>1</a:t>
            </a:r>
            <a:r>
              <a:rPr lang="en-US" altLang="zh-CN" sz="2000" b="1" smtClean="0">
                <a:latin typeface="Times New Roman" pitchFamily="18" charset="0"/>
              </a:rPr>
              <a:t>X</a:t>
            </a:r>
            <a:r>
              <a:rPr lang="en-US" altLang="zh-CN" sz="2000" b="1" baseline="-25000" smtClean="0">
                <a:latin typeface="Times New Roman" pitchFamily="18" charset="0"/>
              </a:rPr>
              <a:t>2</a:t>
            </a:r>
            <a:r>
              <a:rPr lang="en-US" altLang="zh-CN" sz="2000" b="1" smtClean="0">
                <a:latin typeface="Times New Roman" pitchFamily="18" charset="0"/>
              </a:rPr>
              <a:t>…X</a:t>
            </a:r>
            <a:r>
              <a:rPr lang="en-US" altLang="zh-CN" sz="2000" b="1" baseline="-25000" smtClean="0">
                <a:latin typeface="Times New Roman" pitchFamily="18" charset="0"/>
              </a:rPr>
              <a:t>m</a:t>
            </a:r>
            <a:r>
              <a:rPr lang="en-US" altLang="zh-CN" sz="2000" b="1" smtClean="0">
                <a:latin typeface="Times New Roman" pitchFamily="18" charset="0"/>
              </a:rPr>
              <a:t>a</a:t>
            </a:r>
            <a:r>
              <a:rPr lang="en-US" altLang="zh-CN" sz="2000" b="1" baseline="-25000" smtClean="0">
                <a:latin typeface="Times New Roman" pitchFamily="18" charset="0"/>
              </a:rPr>
              <a:t>i</a:t>
            </a:r>
            <a:r>
              <a:rPr lang="en-US" altLang="zh-CN" sz="2000" b="1" smtClean="0">
                <a:latin typeface="Times New Roman" pitchFamily="18" charset="0"/>
              </a:rPr>
              <a:t>, a</a:t>
            </a:r>
            <a:r>
              <a:rPr lang="en-US" altLang="zh-CN" sz="2000" b="1" baseline="-25000" smtClean="0">
                <a:latin typeface="Times New Roman" pitchFamily="18" charset="0"/>
              </a:rPr>
              <a:t>i+1</a:t>
            </a:r>
            <a:r>
              <a:rPr lang="en-US" altLang="zh-CN" sz="2000" b="1" smtClean="0">
                <a:latin typeface="Times New Roman" pitchFamily="18" charset="0"/>
              </a:rPr>
              <a:t>a</a:t>
            </a:r>
            <a:r>
              <a:rPr lang="en-US" altLang="zh-CN" sz="2000" b="1" baseline="-25000" smtClean="0">
                <a:latin typeface="Times New Roman" pitchFamily="18" charset="0"/>
              </a:rPr>
              <a:t>i+2</a:t>
            </a:r>
            <a:r>
              <a:rPr lang="en-US" altLang="zh-CN" sz="2000" b="1" smtClean="0">
                <a:latin typeface="Times New Roman" pitchFamily="18" charset="0"/>
              </a:rPr>
              <a:t> …a</a:t>
            </a:r>
            <a:r>
              <a:rPr lang="en-US" altLang="zh-CN" sz="2000" b="1" baseline="-25000" smtClean="0">
                <a:latin typeface="Times New Roman" pitchFamily="18" charset="0"/>
              </a:rPr>
              <a:t>n</a:t>
            </a:r>
            <a:r>
              <a:rPr lang="en-US" altLang="zh-CN" sz="2000" b="1" smtClean="0">
                <a:latin typeface="Times New Roman" pitchFamily="18" charset="0"/>
              </a:rPr>
              <a:t>#</a:t>
            </a:r>
            <a:r>
              <a:rPr lang="zh-CN" altLang="en-US" sz="2000" b="1" smtClean="0">
                <a:latin typeface="Times New Roman" pitchFamily="18" charset="0"/>
              </a:rPr>
              <a:t>）</a:t>
            </a:r>
          </a:p>
        </p:txBody>
      </p:sp>
      <p:sp>
        <p:nvSpPr>
          <p:cNvPr id="672771" name="Rectangle 3"/>
          <p:cNvSpPr>
            <a:spLocks noChangeArrowheads="1"/>
          </p:cNvSpPr>
          <p:nvPr/>
        </p:nvSpPr>
        <p:spPr bwMode="auto">
          <a:xfrm>
            <a:off x="609600" y="1447800"/>
            <a:ext cx="7559675" cy="82232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just" eaLnBrk="1" hangingPunct="1">
              <a:spcBef>
                <a:spcPct val="20000"/>
              </a:spcBef>
              <a:spcAft>
                <a:spcPct val="0"/>
              </a:spcAft>
              <a:buClr>
                <a:schemeClr val="hlink"/>
              </a:buClr>
              <a:buSzPct val="80000"/>
              <a:buFont typeface="Wingdings" pitchFamily="2" charset="2"/>
              <a:buNone/>
              <a:defRPr/>
            </a:pP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分析动作表每一元素</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ACTION[S</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m</a:t>
            </a: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lang="en-US" altLang="zh-CN"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］所规定动作不外是下列四种可能之一：</a:t>
            </a:r>
          </a:p>
        </p:txBody>
      </p:sp>
      <p:sp>
        <p:nvSpPr>
          <p:cNvPr id="672775" name="AutoShape 7"/>
          <p:cNvSpPr>
            <a:spLocks noChangeArrowheads="1"/>
          </p:cNvSpPr>
          <p:nvPr/>
        </p:nvSpPr>
        <p:spPr bwMode="auto">
          <a:xfrm>
            <a:off x="152400" y="685800"/>
            <a:ext cx="8991600" cy="60198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72779" name="AutoShape 11"/>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2.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分析器工作原理</a:t>
            </a:r>
          </a:p>
        </p:txBody>
      </p:sp>
      <p:grpSp>
        <p:nvGrpSpPr>
          <p:cNvPr id="2" name="Group 12"/>
          <p:cNvGrpSpPr>
            <a:grpSpLocks/>
          </p:cNvGrpSpPr>
          <p:nvPr/>
        </p:nvGrpSpPr>
        <p:grpSpPr bwMode="auto">
          <a:xfrm>
            <a:off x="8229600" y="152400"/>
            <a:ext cx="717550" cy="881063"/>
            <a:chOff x="2272" y="2026"/>
            <a:chExt cx="740" cy="987"/>
          </a:xfrm>
        </p:grpSpPr>
        <p:pic>
          <p:nvPicPr>
            <p:cNvPr id="21512" name="Picture 13"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14"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FD821AB1-B33D-4BDE-B0E6-71EC6219C5C2}" type="slidenum">
              <a:rPr lang="en-US" altLang="zh-CN"/>
              <a:pPr>
                <a:defRPr/>
              </a:pPr>
              <a:t>22</a:t>
            </a:fld>
            <a:endParaRPr lang="en-US" altLang="zh-CN"/>
          </a:p>
        </p:txBody>
      </p:sp>
      <p:sp>
        <p:nvSpPr>
          <p:cNvPr id="22531" name="Rectangle 2"/>
          <p:cNvSpPr>
            <a:spLocks noGrp="1" noChangeArrowheads="1"/>
          </p:cNvSpPr>
          <p:nvPr>
            <p:ph type="body" idx="1"/>
          </p:nvPr>
        </p:nvSpPr>
        <p:spPr>
          <a:xfrm>
            <a:off x="381000" y="1371600"/>
            <a:ext cx="8269288" cy="4608513"/>
          </a:xfrm>
        </p:spPr>
        <p:txBody>
          <a:bodyPr/>
          <a:lstStyle/>
          <a:p>
            <a:pPr algn="just" eaLnBrk="1" hangingPunct="1">
              <a:buFont typeface="Wingdings" pitchFamily="2" charset="2"/>
              <a:buNone/>
            </a:pPr>
            <a:r>
              <a:rPr lang="en-US" altLang="zh-CN" sz="2000" b="1" smtClean="0">
                <a:solidFill>
                  <a:srgbClr val="FFFF00"/>
                </a:solidFill>
                <a:latin typeface="Times New Roman" pitchFamily="18" charset="0"/>
              </a:rPr>
              <a:t>b. </a:t>
            </a:r>
            <a:r>
              <a:rPr lang="zh-CN" altLang="en-US" sz="2000" b="1" smtClean="0">
                <a:latin typeface="Times New Roman" pitchFamily="18" charset="0"/>
              </a:rPr>
              <a:t>若</a:t>
            </a:r>
            <a:r>
              <a:rPr lang="en-US" altLang="zh-CN" sz="2000" b="1" smtClean="0">
                <a:latin typeface="Times New Roman" pitchFamily="18" charset="0"/>
              </a:rPr>
              <a:t>ACTION</a:t>
            </a:r>
            <a:r>
              <a:rPr lang="zh-CN" altLang="en-US" sz="2000" b="1" smtClean="0">
                <a:latin typeface="Times New Roman" pitchFamily="18" charset="0"/>
              </a:rPr>
              <a:t>［</a:t>
            </a:r>
            <a:r>
              <a:rPr lang="en-US" altLang="zh-CN" sz="2000" b="1" smtClean="0">
                <a:latin typeface="Times New Roman" pitchFamily="18" charset="0"/>
              </a:rPr>
              <a:t>S</a:t>
            </a:r>
            <a:r>
              <a:rPr lang="en-US" altLang="zh-CN" sz="2000" b="1" baseline="-25000" smtClean="0">
                <a:latin typeface="Times New Roman" pitchFamily="18" charset="0"/>
              </a:rPr>
              <a:t>m</a:t>
            </a:r>
            <a:r>
              <a:rPr lang="zh-CN" altLang="en-US" sz="2000" b="1" smtClean="0">
                <a:latin typeface="Times New Roman" pitchFamily="18" charset="0"/>
              </a:rPr>
              <a:t>，</a:t>
            </a:r>
            <a:r>
              <a:rPr lang="en-US" altLang="zh-CN" sz="2000" b="1" smtClean="0">
                <a:latin typeface="Times New Roman" pitchFamily="18" charset="0"/>
              </a:rPr>
              <a:t>a</a:t>
            </a:r>
            <a:r>
              <a:rPr lang="en-US" altLang="zh-CN" sz="2000" b="1" baseline="-25000" smtClean="0">
                <a:latin typeface="Times New Roman" pitchFamily="18" charset="0"/>
              </a:rPr>
              <a:t>i</a:t>
            </a:r>
            <a:r>
              <a:rPr lang="zh-CN" altLang="en-US" sz="2000" b="1" smtClean="0">
                <a:latin typeface="Times New Roman" pitchFamily="18" charset="0"/>
              </a:rPr>
              <a:t>］＝归约</a:t>
            </a:r>
            <a:r>
              <a:rPr lang="en-US" altLang="zh-CN" sz="2000" b="1" smtClean="0">
                <a:latin typeface="Times New Roman" pitchFamily="18" charset="0"/>
              </a:rPr>
              <a:t>r</a:t>
            </a:r>
            <a:r>
              <a:rPr lang="en-US" altLang="zh-CN" sz="2000" b="1" baseline="-25000" smtClean="0">
                <a:latin typeface="Times New Roman" pitchFamily="18" charset="0"/>
              </a:rPr>
              <a:t>j</a:t>
            </a:r>
            <a:r>
              <a:rPr lang="zh-CN" altLang="en-US" sz="2000" b="1" smtClean="0">
                <a:latin typeface="Times New Roman" pitchFamily="18" charset="0"/>
              </a:rPr>
              <a:t>，其中</a:t>
            </a:r>
            <a:r>
              <a:rPr lang="en-US" altLang="zh-CN" sz="2000" b="1" smtClean="0">
                <a:latin typeface="Times New Roman" pitchFamily="18" charset="0"/>
              </a:rPr>
              <a:t>r</a:t>
            </a:r>
            <a:r>
              <a:rPr lang="en-US" altLang="zh-CN" sz="2000" b="1" baseline="-25000" smtClean="0">
                <a:latin typeface="Times New Roman" pitchFamily="18" charset="0"/>
              </a:rPr>
              <a:t>j</a:t>
            </a:r>
            <a:r>
              <a:rPr lang="zh-CN" altLang="en-US" sz="2000" b="1" smtClean="0">
                <a:latin typeface="Times New Roman" pitchFamily="18" charset="0"/>
              </a:rPr>
              <a:t>是指文法中第</a:t>
            </a:r>
            <a:r>
              <a:rPr lang="en-US" altLang="zh-CN" sz="2000" b="1" smtClean="0">
                <a:latin typeface="Times New Roman" pitchFamily="18" charset="0"/>
              </a:rPr>
              <a:t>j</a:t>
            </a:r>
            <a:r>
              <a:rPr lang="zh-CN" altLang="en-US" sz="2000" b="1" smtClean="0">
                <a:latin typeface="Times New Roman" pitchFamily="18" charset="0"/>
              </a:rPr>
              <a:t>个规则</a:t>
            </a:r>
          </a:p>
          <a:p>
            <a:pPr algn="just" eaLnBrk="1" hangingPunct="1">
              <a:buFont typeface="Wingdings" pitchFamily="2" charset="2"/>
              <a:buNone/>
            </a:pPr>
            <a:r>
              <a:rPr lang="zh-CN" altLang="en-US" sz="2000" b="1" smtClean="0">
                <a:latin typeface="Times New Roman" pitchFamily="18" charset="0"/>
              </a:rPr>
              <a:t>Ａ∷＝</a:t>
            </a:r>
            <a:r>
              <a:rPr lang="en-US" altLang="zh-CN" sz="2000" b="1" smtClean="0">
                <a:latin typeface="Times New Roman" pitchFamily="18" charset="0"/>
              </a:rPr>
              <a:t>β</a:t>
            </a:r>
            <a:r>
              <a:rPr lang="zh-CN" altLang="en-US" sz="2000" b="1" smtClean="0">
                <a:latin typeface="Times New Roman" pitchFamily="18" charset="0"/>
              </a:rPr>
              <a:t>，</a:t>
            </a:r>
            <a:r>
              <a:rPr lang="en-US" altLang="zh-CN" sz="2000" b="1" smtClean="0">
                <a:latin typeface="Times New Roman" pitchFamily="18" charset="0"/>
              </a:rPr>
              <a:t>r</a:t>
            </a:r>
            <a:r>
              <a:rPr lang="zh-CN" altLang="en-US" sz="2000" b="1" smtClean="0">
                <a:latin typeface="Times New Roman" pitchFamily="18" charset="0"/>
              </a:rPr>
              <a:t>是规则右部长度。此时按规则Ａ∷＝</a:t>
            </a:r>
            <a:r>
              <a:rPr lang="en-US" altLang="zh-CN" sz="2000" b="1" smtClean="0">
                <a:latin typeface="Times New Roman" pitchFamily="18" charset="0"/>
              </a:rPr>
              <a:t>β</a:t>
            </a:r>
            <a:r>
              <a:rPr lang="zh-CN" altLang="en-US" sz="2000" b="1" smtClean="0">
                <a:latin typeface="Times New Roman" pitchFamily="18" charset="0"/>
              </a:rPr>
              <a:t>执行一次归约动作，</a:t>
            </a:r>
          </a:p>
          <a:p>
            <a:pPr algn="just" eaLnBrk="1" hangingPunct="1">
              <a:buFont typeface="Wingdings" pitchFamily="2" charset="2"/>
              <a:buNone/>
            </a:pPr>
            <a:r>
              <a:rPr lang="zh-CN" altLang="en-US" sz="2000" b="1" smtClean="0">
                <a:latin typeface="Times New Roman" pitchFamily="18" charset="0"/>
              </a:rPr>
              <a:t>这表明栈顶部的符号串Ｘ</a:t>
            </a:r>
            <a:r>
              <a:rPr lang="en-US" altLang="zh-CN" sz="2000" b="1" baseline="-25000" smtClean="0">
                <a:latin typeface="Times New Roman" pitchFamily="18" charset="0"/>
              </a:rPr>
              <a:t>m-r+1</a:t>
            </a:r>
            <a:r>
              <a:rPr lang="zh-CN" altLang="en-US" sz="2000" b="1" smtClean="0">
                <a:latin typeface="Times New Roman" pitchFamily="18" charset="0"/>
              </a:rPr>
              <a:t>Ｘ</a:t>
            </a:r>
            <a:r>
              <a:rPr lang="en-US" altLang="zh-CN" sz="2000" b="1" baseline="-25000" smtClean="0">
                <a:latin typeface="Times New Roman" pitchFamily="18" charset="0"/>
              </a:rPr>
              <a:t>m-r+2</a:t>
            </a:r>
            <a:r>
              <a:rPr lang="en-US" altLang="zh-CN" sz="2000" b="1" smtClean="0">
                <a:latin typeface="Times New Roman" pitchFamily="18" charset="0"/>
              </a:rPr>
              <a:t>…</a:t>
            </a:r>
            <a:r>
              <a:rPr lang="zh-CN" altLang="en-US" sz="2000" b="1" smtClean="0">
                <a:latin typeface="Times New Roman" pitchFamily="18" charset="0"/>
              </a:rPr>
              <a:t>Ｘ</a:t>
            </a:r>
            <a:r>
              <a:rPr lang="en-US" altLang="zh-CN" sz="2000" b="1" baseline="-25000" smtClean="0">
                <a:latin typeface="Times New Roman" pitchFamily="18" charset="0"/>
              </a:rPr>
              <a:t>m</a:t>
            </a:r>
            <a:r>
              <a:rPr lang="zh-CN" altLang="en-US" sz="2000" b="1" smtClean="0">
                <a:latin typeface="Times New Roman" pitchFamily="18" charset="0"/>
              </a:rPr>
              <a:t>已是当前句型（对非终结符Ａ）</a:t>
            </a:r>
          </a:p>
          <a:p>
            <a:pPr algn="just" eaLnBrk="1" hangingPunct="1">
              <a:buFont typeface="Wingdings" pitchFamily="2" charset="2"/>
              <a:buNone/>
            </a:pPr>
            <a:r>
              <a:rPr lang="zh-CN" altLang="en-US" sz="2000" b="1" smtClean="0">
                <a:latin typeface="Times New Roman" pitchFamily="18" charset="0"/>
              </a:rPr>
              <a:t>的句柄。按第</a:t>
            </a:r>
            <a:r>
              <a:rPr lang="en-US" altLang="zh-CN" sz="2000" b="1" smtClean="0">
                <a:latin typeface="Times New Roman" pitchFamily="18" charset="0"/>
              </a:rPr>
              <a:t>j</a:t>
            </a:r>
            <a:r>
              <a:rPr lang="zh-CN" altLang="en-US" sz="2000" b="1" smtClean="0">
                <a:latin typeface="Times New Roman" pitchFamily="18" charset="0"/>
              </a:rPr>
              <a:t>个产生式进行归约，此时将分析栈从顶向下的</a:t>
            </a:r>
            <a:r>
              <a:rPr lang="en-US" altLang="zh-CN" sz="2000" b="1" smtClean="0">
                <a:latin typeface="Times New Roman" pitchFamily="18" charset="0"/>
              </a:rPr>
              <a:t>r</a:t>
            </a:r>
            <a:r>
              <a:rPr lang="zh-CN" altLang="en-US" sz="2000" b="1" smtClean="0">
                <a:latin typeface="Times New Roman" pitchFamily="18" charset="0"/>
              </a:rPr>
              <a:t>个符号</a:t>
            </a:r>
          </a:p>
          <a:p>
            <a:pPr algn="just" eaLnBrk="1" hangingPunct="1">
              <a:buFont typeface="Wingdings" pitchFamily="2" charset="2"/>
              <a:buNone/>
            </a:pPr>
            <a:r>
              <a:rPr lang="zh-CN" altLang="en-US" sz="2000" b="1" smtClean="0">
                <a:latin typeface="Times New Roman" pitchFamily="18" charset="0"/>
              </a:rPr>
              <a:t>退出，使状态</a:t>
            </a:r>
            <a:r>
              <a:rPr lang="en-US" altLang="zh-CN" sz="2000" b="1" smtClean="0">
                <a:latin typeface="Times New Roman" pitchFamily="18" charset="0"/>
              </a:rPr>
              <a:t>S</a:t>
            </a:r>
            <a:r>
              <a:rPr lang="en-US" altLang="zh-CN" sz="2000" b="1" baseline="-25000" smtClean="0">
                <a:latin typeface="Times New Roman" pitchFamily="18" charset="0"/>
              </a:rPr>
              <a:t>m-r</a:t>
            </a:r>
            <a:r>
              <a:rPr lang="zh-CN" altLang="en-US" sz="2000" b="1" smtClean="0">
                <a:latin typeface="Times New Roman" pitchFamily="18" charset="0"/>
              </a:rPr>
              <a:t>变成栈顶状态，再将文法符号Ａ推入栈中，</a:t>
            </a:r>
          </a:p>
          <a:p>
            <a:pPr algn="just" eaLnBrk="1" hangingPunct="1">
              <a:buFont typeface="Wingdings" pitchFamily="2" charset="2"/>
              <a:buNone/>
            </a:pPr>
            <a:r>
              <a:rPr lang="zh-CN" altLang="en-US" sz="2000" b="1" smtClean="0">
                <a:latin typeface="Times New Roman" pitchFamily="18" charset="0"/>
              </a:rPr>
              <a:t>其三元式为</a:t>
            </a:r>
          </a:p>
          <a:p>
            <a:pPr algn="just" eaLnBrk="1" hangingPunct="1">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S</a:t>
            </a:r>
            <a:r>
              <a:rPr lang="en-US" altLang="zh-CN" sz="2000" b="1" baseline="-25000" smtClean="0">
                <a:latin typeface="Times New Roman" pitchFamily="18" charset="0"/>
              </a:rPr>
              <a:t>0</a:t>
            </a:r>
            <a:r>
              <a:rPr lang="en-US" altLang="zh-CN" sz="2000" b="1" smtClean="0">
                <a:latin typeface="Times New Roman" pitchFamily="18" charset="0"/>
              </a:rPr>
              <a:t>S</a:t>
            </a:r>
            <a:r>
              <a:rPr lang="en-US" altLang="zh-CN" sz="2000" b="1" baseline="-25000" smtClean="0">
                <a:latin typeface="Times New Roman" pitchFamily="18" charset="0"/>
              </a:rPr>
              <a:t>1</a:t>
            </a:r>
            <a:r>
              <a:rPr lang="en-US" altLang="zh-CN" sz="2000" b="1" smtClean="0">
                <a:latin typeface="Times New Roman" pitchFamily="18" charset="0"/>
              </a:rPr>
              <a:t>…S</a:t>
            </a:r>
            <a:r>
              <a:rPr lang="en-US" altLang="zh-CN" sz="2000" b="1" baseline="-25000" smtClean="0">
                <a:latin typeface="Times New Roman" pitchFamily="18" charset="0"/>
              </a:rPr>
              <a:t>m-r</a:t>
            </a:r>
            <a:r>
              <a:rPr lang="en-US" altLang="zh-CN" sz="2000" b="1" smtClean="0">
                <a:latin typeface="Times New Roman" pitchFamily="18" charset="0"/>
              </a:rPr>
              <a:t>,#X</a:t>
            </a:r>
            <a:r>
              <a:rPr lang="en-US" altLang="zh-CN" sz="2000" b="1" baseline="-25000" smtClean="0">
                <a:latin typeface="Times New Roman" pitchFamily="18" charset="0"/>
              </a:rPr>
              <a:t>1</a:t>
            </a:r>
            <a:r>
              <a:rPr lang="en-US" altLang="zh-CN" sz="2000" b="1" smtClean="0">
                <a:latin typeface="Times New Roman" pitchFamily="18" charset="0"/>
              </a:rPr>
              <a:t>X</a:t>
            </a:r>
            <a:r>
              <a:rPr lang="en-US" altLang="zh-CN" sz="2000" b="1" baseline="-25000" smtClean="0">
                <a:latin typeface="Times New Roman" pitchFamily="18" charset="0"/>
              </a:rPr>
              <a:t>2</a:t>
            </a:r>
            <a:r>
              <a:rPr lang="en-US" altLang="zh-CN" sz="2000" b="1" smtClean="0">
                <a:latin typeface="Times New Roman" pitchFamily="18" charset="0"/>
              </a:rPr>
              <a:t>…X</a:t>
            </a:r>
            <a:r>
              <a:rPr lang="en-US" altLang="zh-CN" sz="2000" b="1" baseline="-25000" smtClean="0">
                <a:latin typeface="Times New Roman" pitchFamily="18" charset="0"/>
              </a:rPr>
              <a:t>m-r</a:t>
            </a:r>
            <a:r>
              <a:rPr lang="zh-CN" altLang="en-US" sz="2000" b="1" smtClean="0">
                <a:latin typeface="Times New Roman" pitchFamily="18" charset="0"/>
              </a:rPr>
              <a:t>Ａ</a:t>
            </a:r>
            <a:r>
              <a:rPr lang="en-US" altLang="zh-CN" sz="2000" b="1" smtClean="0">
                <a:latin typeface="Times New Roman" pitchFamily="18" charset="0"/>
              </a:rPr>
              <a:t>,a</a:t>
            </a:r>
            <a:r>
              <a:rPr lang="en-US" altLang="zh-CN" sz="2000" b="1" baseline="-25000" smtClean="0">
                <a:latin typeface="Times New Roman" pitchFamily="18" charset="0"/>
              </a:rPr>
              <a:t>i</a:t>
            </a:r>
            <a:r>
              <a:rPr lang="en-US" altLang="zh-CN" sz="2000" b="1" smtClean="0">
                <a:latin typeface="Times New Roman" pitchFamily="18" charset="0"/>
              </a:rPr>
              <a:t>a</a:t>
            </a:r>
            <a:r>
              <a:rPr lang="en-US" altLang="zh-CN" sz="2000" b="1" baseline="-25000" smtClean="0">
                <a:latin typeface="Times New Roman" pitchFamily="18" charset="0"/>
              </a:rPr>
              <a:t>i+1</a:t>
            </a:r>
            <a:r>
              <a:rPr lang="en-US" altLang="zh-CN" sz="2000" b="1" smtClean="0">
                <a:latin typeface="Times New Roman" pitchFamily="18" charset="0"/>
              </a:rPr>
              <a:t>…a</a:t>
            </a:r>
            <a:r>
              <a:rPr lang="en-US" altLang="zh-CN" sz="2000" b="1" baseline="-25000" smtClean="0">
                <a:latin typeface="Times New Roman" pitchFamily="18" charset="0"/>
              </a:rPr>
              <a:t>n</a:t>
            </a:r>
            <a:r>
              <a:rPr lang="en-US" altLang="zh-CN" sz="2000" b="1" smtClean="0">
                <a:latin typeface="Times New Roman" pitchFamily="18" charset="0"/>
              </a:rPr>
              <a:t>#</a:t>
            </a:r>
            <a:r>
              <a:rPr lang="zh-CN" altLang="en-US" sz="2000" b="1" smtClean="0">
                <a:latin typeface="Times New Roman" pitchFamily="18" charset="0"/>
              </a:rPr>
              <a:t>）</a:t>
            </a:r>
          </a:p>
          <a:p>
            <a:pPr algn="just" eaLnBrk="1" hangingPunct="1">
              <a:buFont typeface="Wingdings" pitchFamily="2" charset="2"/>
              <a:buNone/>
            </a:pPr>
            <a:r>
              <a:rPr lang="zh-CN" altLang="en-US" sz="2000" b="1" smtClean="0">
                <a:latin typeface="Times New Roman" pitchFamily="18" charset="0"/>
              </a:rPr>
              <a:t></a:t>
            </a:r>
          </a:p>
          <a:p>
            <a:pPr algn="just" eaLnBrk="1" hangingPunct="1">
              <a:buFont typeface="Wingdings" pitchFamily="2" charset="2"/>
              <a:buNone/>
            </a:pPr>
            <a:r>
              <a:rPr lang="zh-CN" altLang="en-US" sz="2000" b="1" smtClean="0">
                <a:latin typeface="Times New Roman" pitchFamily="18" charset="0"/>
              </a:rPr>
              <a:t>然后再以（</a:t>
            </a:r>
            <a:r>
              <a:rPr lang="en-US" altLang="zh-CN" sz="2000" b="1" smtClean="0">
                <a:latin typeface="Times New Roman" pitchFamily="18" charset="0"/>
              </a:rPr>
              <a:t>S</a:t>
            </a:r>
            <a:r>
              <a:rPr lang="en-US" altLang="zh-CN" sz="2000" b="1" baseline="-25000" smtClean="0">
                <a:latin typeface="Times New Roman" pitchFamily="18" charset="0"/>
              </a:rPr>
              <a:t>m-r</a:t>
            </a:r>
            <a:r>
              <a:rPr lang="zh-CN" altLang="en-US" sz="2000" b="1" smtClean="0">
                <a:latin typeface="Times New Roman" pitchFamily="18" charset="0"/>
              </a:rPr>
              <a:t>，Ａ）查状态转换表，设 </a:t>
            </a:r>
            <a:r>
              <a:rPr lang="en-US" altLang="zh-CN" sz="2000" b="1" smtClean="0">
                <a:latin typeface="Times New Roman" pitchFamily="18" charset="0"/>
              </a:rPr>
              <a:t>GOTO</a:t>
            </a:r>
            <a:r>
              <a:rPr lang="zh-CN" altLang="en-US" sz="2000" b="1" smtClean="0">
                <a:latin typeface="Times New Roman" pitchFamily="18" charset="0"/>
              </a:rPr>
              <a:t>［</a:t>
            </a:r>
            <a:r>
              <a:rPr lang="en-US" altLang="zh-CN" sz="2000" b="1" smtClean="0">
                <a:latin typeface="Times New Roman" pitchFamily="18" charset="0"/>
              </a:rPr>
              <a:t>S</a:t>
            </a:r>
            <a:r>
              <a:rPr lang="en-US" altLang="zh-CN" sz="2000" b="1" baseline="-25000" smtClean="0">
                <a:latin typeface="Times New Roman" pitchFamily="18" charset="0"/>
              </a:rPr>
              <a:t>m-r</a:t>
            </a:r>
            <a:r>
              <a:rPr lang="zh-CN" altLang="en-US" sz="2000" b="1" smtClean="0">
                <a:latin typeface="Times New Roman" pitchFamily="18" charset="0"/>
              </a:rPr>
              <a:t>，Ａ］＝</a:t>
            </a:r>
            <a:r>
              <a:rPr lang="en-US" altLang="zh-CN" sz="2000" b="1" smtClean="0">
                <a:latin typeface="Times New Roman" pitchFamily="18" charset="0"/>
              </a:rPr>
              <a:t>S</a:t>
            </a:r>
            <a:r>
              <a:rPr lang="en-US" altLang="zh-CN" sz="2000" b="1" baseline="-25000" smtClean="0">
                <a:latin typeface="Times New Roman" pitchFamily="18" charset="0"/>
              </a:rPr>
              <a:t>l</a:t>
            </a:r>
            <a:r>
              <a:rPr lang="zh-CN" altLang="en-US" sz="2000" b="1" smtClean="0">
                <a:latin typeface="Times New Roman" pitchFamily="18" charset="0"/>
              </a:rPr>
              <a:t>，</a:t>
            </a:r>
          </a:p>
          <a:p>
            <a:pPr algn="just" eaLnBrk="1" hangingPunct="1">
              <a:buFont typeface="Wingdings" pitchFamily="2" charset="2"/>
              <a:buNone/>
            </a:pPr>
            <a:r>
              <a:rPr lang="zh-CN" altLang="en-US" sz="2000" b="1" smtClean="0">
                <a:latin typeface="Times New Roman" pitchFamily="18" charset="0"/>
              </a:rPr>
              <a:t>将此新状态推入栈中则三元式变为</a:t>
            </a:r>
          </a:p>
          <a:p>
            <a:pPr algn="just" eaLnBrk="1" hangingPunct="1">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S</a:t>
            </a:r>
            <a:r>
              <a:rPr lang="en-US" altLang="zh-CN" sz="2000" b="1" baseline="-25000" smtClean="0">
                <a:latin typeface="Times New Roman" pitchFamily="18" charset="0"/>
              </a:rPr>
              <a:t>0</a:t>
            </a:r>
            <a:r>
              <a:rPr lang="en-US" altLang="zh-CN" sz="2000" b="1" smtClean="0">
                <a:latin typeface="Times New Roman" pitchFamily="18" charset="0"/>
              </a:rPr>
              <a:t>S</a:t>
            </a:r>
            <a:r>
              <a:rPr lang="en-US" altLang="zh-CN" sz="2000" b="1" baseline="-25000" smtClean="0">
                <a:latin typeface="Times New Roman" pitchFamily="18" charset="0"/>
              </a:rPr>
              <a:t>1</a:t>
            </a:r>
            <a:r>
              <a:rPr lang="en-US" altLang="zh-CN" sz="2000" b="1" smtClean="0">
                <a:latin typeface="Times New Roman" pitchFamily="18" charset="0"/>
              </a:rPr>
              <a:t>…S</a:t>
            </a:r>
            <a:r>
              <a:rPr lang="en-US" altLang="zh-CN" sz="2000" b="1" baseline="-25000" smtClean="0">
                <a:latin typeface="Times New Roman" pitchFamily="18" charset="0"/>
              </a:rPr>
              <a:t>m-r</a:t>
            </a:r>
            <a:r>
              <a:rPr lang="en-US" altLang="zh-CN" sz="2000" b="1" smtClean="0">
                <a:latin typeface="Times New Roman" pitchFamily="18" charset="0"/>
              </a:rPr>
              <a:t>S</a:t>
            </a:r>
            <a:r>
              <a:rPr lang="en-US" altLang="zh-CN" sz="2000" b="1" baseline="-25000" smtClean="0">
                <a:latin typeface="Times New Roman" pitchFamily="18" charset="0"/>
              </a:rPr>
              <a:t>l</a:t>
            </a:r>
            <a:r>
              <a:rPr lang="en-US" altLang="zh-CN" sz="2000" b="1" smtClean="0">
                <a:latin typeface="Times New Roman" pitchFamily="18" charset="0"/>
              </a:rPr>
              <a:t>,#X</a:t>
            </a:r>
            <a:r>
              <a:rPr lang="en-US" altLang="zh-CN" sz="2000" b="1" baseline="-25000" smtClean="0">
                <a:latin typeface="Times New Roman" pitchFamily="18" charset="0"/>
              </a:rPr>
              <a:t>1</a:t>
            </a:r>
            <a:r>
              <a:rPr lang="en-US" altLang="zh-CN" sz="2000" b="1" smtClean="0">
                <a:latin typeface="Times New Roman" pitchFamily="18" charset="0"/>
              </a:rPr>
              <a:t>X</a:t>
            </a:r>
            <a:r>
              <a:rPr lang="en-US" altLang="zh-CN" sz="2000" b="1" baseline="-25000" smtClean="0">
                <a:latin typeface="Times New Roman" pitchFamily="18" charset="0"/>
              </a:rPr>
              <a:t>2</a:t>
            </a:r>
            <a:r>
              <a:rPr lang="en-US" altLang="zh-CN" sz="2000" b="1" smtClean="0">
                <a:latin typeface="Times New Roman" pitchFamily="18" charset="0"/>
              </a:rPr>
              <a:t>…X</a:t>
            </a:r>
            <a:r>
              <a:rPr lang="en-US" altLang="zh-CN" sz="2000" b="1" baseline="-25000" smtClean="0">
                <a:latin typeface="Times New Roman" pitchFamily="18" charset="0"/>
              </a:rPr>
              <a:t>m-R</a:t>
            </a:r>
            <a:r>
              <a:rPr lang="en-US" altLang="zh-CN" sz="2000" b="1" smtClean="0">
                <a:latin typeface="Times New Roman" pitchFamily="18" charset="0"/>
              </a:rPr>
              <a:t>A,a</a:t>
            </a:r>
            <a:r>
              <a:rPr lang="en-US" altLang="zh-CN" sz="2000" b="1" baseline="-25000" smtClean="0">
                <a:latin typeface="Times New Roman" pitchFamily="18" charset="0"/>
              </a:rPr>
              <a:t>i</a:t>
            </a:r>
            <a:r>
              <a:rPr lang="en-US" altLang="zh-CN" sz="2000" b="1" smtClean="0">
                <a:latin typeface="Times New Roman" pitchFamily="18" charset="0"/>
              </a:rPr>
              <a:t>a</a:t>
            </a:r>
            <a:r>
              <a:rPr lang="en-US" altLang="zh-CN" sz="2000" b="1" baseline="-25000" smtClean="0">
                <a:latin typeface="Times New Roman" pitchFamily="18" charset="0"/>
              </a:rPr>
              <a:t>i+1</a:t>
            </a:r>
            <a:r>
              <a:rPr lang="en-US" altLang="zh-CN" sz="2000" b="1" smtClean="0">
                <a:latin typeface="Times New Roman" pitchFamily="18" charset="0"/>
              </a:rPr>
              <a:t>…a</a:t>
            </a:r>
            <a:r>
              <a:rPr lang="en-US" altLang="zh-CN" sz="2000" b="1" baseline="-25000" smtClean="0">
                <a:latin typeface="Times New Roman" pitchFamily="18" charset="0"/>
              </a:rPr>
              <a:t>n</a:t>
            </a:r>
            <a:r>
              <a:rPr lang="en-US" altLang="zh-CN" sz="2000" b="1" smtClean="0">
                <a:latin typeface="Times New Roman" pitchFamily="18" charset="0"/>
              </a:rPr>
              <a:t>#</a:t>
            </a:r>
            <a:r>
              <a:rPr lang="zh-CN" altLang="en-US" sz="2000" b="1" smtClean="0">
                <a:latin typeface="Times New Roman" pitchFamily="18" charset="0"/>
              </a:rPr>
              <a:t>）</a:t>
            </a:r>
          </a:p>
          <a:p>
            <a:pPr algn="just" eaLnBrk="1" hangingPunct="1">
              <a:buFont typeface="Wingdings" pitchFamily="2" charset="2"/>
              <a:buNone/>
            </a:pPr>
            <a:r>
              <a:rPr lang="zh-CN" altLang="en-US" sz="2000" b="1" smtClean="0">
                <a:latin typeface="Times New Roman" pitchFamily="18" charset="0"/>
              </a:rPr>
              <a:t></a:t>
            </a:r>
          </a:p>
          <a:p>
            <a:pPr algn="just" eaLnBrk="1" hangingPunct="1">
              <a:buFont typeface="Wingdings" pitchFamily="2" charset="2"/>
              <a:buNone/>
            </a:pPr>
            <a:r>
              <a:rPr lang="zh-CN" altLang="en-US" sz="2000" b="1" smtClean="0">
                <a:latin typeface="Times New Roman" pitchFamily="18" charset="0"/>
              </a:rPr>
              <a:t>归约动作不改变现行输入符号，输入串指示器不向前推进，它仍然指向</a:t>
            </a:r>
          </a:p>
          <a:p>
            <a:pPr algn="just" eaLnBrk="1" hangingPunct="1">
              <a:buFont typeface="Wingdings" pitchFamily="2" charset="2"/>
              <a:buNone/>
            </a:pPr>
            <a:r>
              <a:rPr lang="zh-CN" altLang="en-US" sz="2000" b="1" smtClean="0">
                <a:latin typeface="Times New Roman" pitchFamily="18" charset="0"/>
              </a:rPr>
              <a:t>动作前的位置。</a:t>
            </a:r>
          </a:p>
        </p:txBody>
      </p:sp>
      <p:sp>
        <p:nvSpPr>
          <p:cNvPr id="673798" name="AutoShape 6"/>
          <p:cNvSpPr>
            <a:spLocks noChangeArrowheads="1"/>
          </p:cNvSpPr>
          <p:nvPr/>
        </p:nvSpPr>
        <p:spPr bwMode="auto">
          <a:xfrm>
            <a:off x="152400" y="685800"/>
            <a:ext cx="8763000" cy="60198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73799" name="AutoShape 7"/>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2.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分析器工作原理</a:t>
            </a:r>
          </a:p>
        </p:txBody>
      </p:sp>
      <p:grpSp>
        <p:nvGrpSpPr>
          <p:cNvPr id="2" name="Group 8"/>
          <p:cNvGrpSpPr>
            <a:grpSpLocks/>
          </p:cNvGrpSpPr>
          <p:nvPr/>
        </p:nvGrpSpPr>
        <p:grpSpPr bwMode="auto">
          <a:xfrm>
            <a:off x="8229600" y="152400"/>
            <a:ext cx="717550" cy="881063"/>
            <a:chOff x="2272" y="2026"/>
            <a:chExt cx="740" cy="987"/>
          </a:xfrm>
        </p:grpSpPr>
        <p:pic>
          <p:nvPicPr>
            <p:cNvPr id="22535" name="Picture 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034DBC04-F3D8-483C-AB3D-AA430250D586}" type="slidenum">
              <a:rPr lang="en-US" altLang="zh-CN"/>
              <a:pPr>
                <a:defRPr/>
              </a:pPr>
              <a:t>23</a:t>
            </a:fld>
            <a:endParaRPr lang="en-US" altLang="zh-CN"/>
          </a:p>
        </p:txBody>
      </p:sp>
      <p:sp>
        <p:nvSpPr>
          <p:cNvPr id="23555" name="Rectangle 2"/>
          <p:cNvSpPr>
            <a:spLocks noGrp="1" noChangeArrowheads="1"/>
          </p:cNvSpPr>
          <p:nvPr>
            <p:ph type="body" idx="1"/>
          </p:nvPr>
        </p:nvSpPr>
        <p:spPr>
          <a:xfrm>
            <a:off x="228600" y="1828800"/>
            <a:ext cx="8763000" cy="4287838"/>
          </a:xfrm>
        </p:spPr>
        <p:txBody>
          <a:bodyPr/>
          <a:lstStyle/>
          <a:p>
            <a:pPr algn="just" eaLnBrk="1" hangingPunct="1">
              <a:buFont typeface="Wingdings" pitchFamily="2" charset="2"/>
              <a:buNone/>
            </a:pPr>
            <a:r>
              <a:rPr lang="en-US" altLang="zh-CN" sz="1800" b="1" smtClean="0">
                <a:solidFill>
                  <a:srgbClr val="FF0066"/>
                </a:solidFill>
                <a:latin typeface="宋体" pitchFamily="2" charset="-122"/>
              </a:rPr>
              <a:t> </a:t>
            </a:r>
            <a:r>
              <a:rPr lang="en-US" altLang="zh-CN" sz="2000" b="1" smtClean="0">
                <a:solidFill>
                  <a:srgbClr val="FF0066"/>
                </a:solidFill>
                <a:latin typeface="Times New Roman" pitchFamily="18" charset="0"/>
              </a:rPr>
              <a:t>c.</a:t>
            </a:r>
            <a:r>
              <a:rPr lang="zh-CN" altLang="en-US" sz="2000" b="1" smtClean="0">
                <a:latin typeface="Times New Roman" pitchFamily="18" charset="0"/>
              </a:rPr>
              <a:t>若</a:t>
            </a:r>
            <a:r>
              <a:rPr lang="en-US" altLang="zh-CN" sz="2000" b="1" smtClean="0">
                <a:latin typeface="Times New Roman" pitchFamily="18" charset="0"/>
              </a:rPr>
              <a:t>ACTION</a:t>
            </a:r>
            <a:r>
              <a:rPr lang="zh-CN" altLang="en-US" sz="2000" b="1" smtClean="0">
                <a:latin typeface="Times New Roman" pitchFamily="18" charset="0"/>
              </a:rPr>
              <a:t>［</a:t>
            </a:r>
            <a:r>
              <a:rPr lang="en-US" altLang="zh-CN" sz="2000" b="1" smtClean="0">
                <a:latin typeface="Times New Roman" pitchFamily="18" charset="0"/>
              </a:rPr>
              <a:t>S</a:t>
            </a:r>
            <a:r>
              <a:rPr lang="en-US" altLang="zh-CN" sz="2000" b="1" baseline="-25000" smtClean="0">
                <a:latin typeface="Times New Roman" pitchFamily="18" charset="0"/>
              </a:rPr>
              <a:t>m</a:t>
            </a:r>
            <a:r>
              <a:rPr lang="en-US" altLang="zh-CN" sz="2000" b="1" smtClean="0">
                <a:latin typeface="Times New Roman" pitchFamily="18" charset="0"/>
              </a:rPr>
              <a:t>,a</a:t>
            </a:r>
            <a:r>
              <a:rPr lang="en-US" altLang="zh-CN" sz="2000" b="1" baseline="-25000" smtClean="0">
                <a:latin typeface="Times New Roman" pitchFamily="18" charset="0"/>
              </a:rPr>
              <a:t>i</a:t>
            </a:r>
            <a:r>
              <a:rPr lang="zh-CN" altLang="en-US" sz="2000" b="1" smtClean="0">
                <a:latin typeface="Times New Roman" pitchFamily="18" charset="0"/>
              </a:rPr>
              <a:t>］＝接受</a:t>
            </a:r>
            <a:r>
              <a:rPr lang="en-US" altLang="zh-CN" sz="2000" b="1" smtClean="0">
                <a:latin typeface="Times New Roman" pitchFamily="18" charset="0"/>
              </a:rPr>
              <a:t>acc</a:t>
            </a:r>
            <a:r>
              <a:rPr lang="zh-CN" altLang="en-US" sz="2000" b="1" smtClean="0">
                <a:latin typeface="Times New Roman" pitchFamily="18" charset="0"/>
              </a:rPr>
              <a:t>，则表明当前输入串已被成功地分析</a:t>
            </a:r>
          </a:p>
          <a:p>
            <a:pPr algn="just" eaLnBrk="1" hangingPunct="1">
              <a:buFont typeface="Wingdings" pitchFamily="2" charset="2"/>
              <a:buNone/>
            </a:pPr>
            <a:r>
              <a:rPr lang="zh-CN" altLang="en-US" sz="2000" b="1" smtClean="0">
                <a:latin typeface="Times New Roman" pitchFamily="18" charset="0"/>
              </a:rPr>
              <a:t>  完毕，则三元式不再变化，宣布分析成功。</a:t>
            </a:r>
          </a:p>
          <a:p>
            <a:pPr algn="just" eaLnBrk="1" hangingPunct="1">
              <a:buFont typeface="Wingdings" pitchFamily="2" charset="2"/>
              <a:buNone/>
            </a:pPr>
            <a:r>
              <a:rPr lang="zh-CN" altLang="en-US" sz="2000" b="1" smtClean="0">
                <a:solidFill>
                  <a:srgbClr val="FF0066"/>
                </a:solidFill>
                <a:latin typeface="Times New Roman" pitchFamily="18" charset="0"/>
              </a:rPr>
              <a:t> </a:t>
            </a:r>
            <a:r>
              <a:rPr lang="en-US" altLang="zh-CN" sz="2000" b="1" smtClean="0">
                <a:solidFill>
                  <a:srgbClr val="FF0066"/>
                </a:solidFill>
                <a:latin typeface="Times New Roman" pitchFamily="18" charset="0"/>
              </a:rPr>
              <a:t>d.</a:t>
            </a:r>
            <a:r>
              <a:rPr lang="zh-CN" altLang="en-US" sz="2000" b="1" smtClean="0">
                <a:latin typeface="Times New Roman" pitchFamily="18" charset="0"/>
              </a:rPr>
              <a:t>若</a:t>
            </a:r>
            <a:r>
              <a:rPr lang="en-US" altLang="zh-CN" sz="2000" b="1" smtClean="0">
                <a:latin typeface="Times New Roman" pitchFamily="18" charset="0"/>
              </a:rPr>
              <a:t>ACTION</a:t>
            </a:r>
            <a:r>
              <a:rPr lang="zh-CN" altLang="en-US" sz="2000" b="1" smtClean="0">
                <a:latin typeface="Times New Roman" pitchFamily="18" charset="0"/>
              </a:rPr>
              <a:t>［</a:t>
            </a:r>
            <a:r>
              <a:rPr lang="en-US" altLang="zh-CN" sz="2000" b="1" smtClean="0">
                <a:latin typeface="Times New Roman" pitchFamily="18" charset="0"/>
              </a:rPr>
              <a:t>S</a:t>
            </a:r>
            <a:r>
              <a:rPr lang="en-US" altLang="zh-CN" sz="2000" b="1" baseline="-25000" smtClean="0">
                <a:latin typeface="Times New Roman" pitchFamily="18" charset="0"/>
              </a:rPr>
              <a:t>m</a:t>
            </a:r>
            <a:r>
              <a:rPr lang="en-US" altLang="zh-CN" sz="2000" b="1" smtClean="0">
                <a:latin typeface="Times New Roman" pitchFamily="18" charset="0"/>
              </a:rPr>
              <a:t>,a</a:t>
            </a:r>
            <a:r>
              <a:rPr lang="en-US" altLang="zh-CN" sz="2000" b="1" baseline="-25000" smtClean="0">
                <a:latin typeface="Times New Roman" pitchFamily="18" charset="0"/>
              </a:rPr>
              <a:t>i</a:t>
            </a:r>
            <a:r>
              <a:rPr lang="zh-CN" altLang="en-US" sz="2000" b="1" smtClean="0">
                <a:latin typeface="Times New Roman" pitchFamily="18" charset="0"/>
              </a:rPr>
              <a:t>］＝报错</a:t>
            </a:r>
            <a:r>
              <a:rPr lang="en-US" altLang="zh-CN" sz="2000" b="1" smtClean="0">
                <a:latin typeface="Times New Roman" pitchFamily="18" charset="0"/>
              </a:rPr>
              <a:t>ERROR</a:t>
            </a:r>
            <a:r>
              <a:rPr lang="zh-CN" altLang="en-US" sz="2000" b="1" smtClean="0">
                <a:latin typeface="Times New Roman" pitchFamily="18" charset="0"/>
              </a:rPr>
              <a:t>，则三元式变化过程终止，报告错误。</a:t>
            </a:r>
          </a:p>
          <a:p>
            <a:pPr algn="just" eaLnBrk="1" hangingPunct="1">
              <a:buFont typeface="Wingdings" pitchFamily="2" charset="2"/>
              <a:buNone/>
            </a:pPr>
            <a:endParaRPr lang="zh-CN" altLang="en-US" sz="2000" b="1" smtClean="0">
              <a:solidFill>
                <a:schemeClr val="hlink"/>
              </a:solidFill>
              <a:latin typeface="Times New Roman" pitchFamily="18" charset="0"/>
            </a:endParaRPr>
          </a:p>
          <a:p>
            <a:pPr algn="just" eaLnBrk="1" hangingPunct="1">
              <a:buFont typeface="Wingdings" pitchFamily="2" charset="2"/>
              <a:buNone/>
            </a:pPr>
            <a:r>
              <a:rPr lang="zh-CN" altLang="en-US" sz="2000" b="1" smtClean="0">
                <a:solidFill>
                  <a:schemeClr val="hlink"/>
                </a:solidFill>
                <a:latin typeface="Times New Roman" pitchFamily="18" charset="0"/>
              </a:rPr>
              <a:t>③ </a:t>
            </a:r>
            <a:r>
              <a:rPr lang="zh-CN" altLang="en-US" sz="2000" b="1" smtClean="0">
                <a:latin typeface="Times New Roman" pitchFamily="18" charset="0"/>
              </a:rPr>
              <a:t>重复上述 </a:t>
            </a:r>
            <a:r>
              <a:rPr lang="zh-CN" altLang="en-US" sz="2000" b="1" smtClean="0">
                <a:solidFill>
                  <a:schemeClr val="hlink"/>
                </a:solidFill>
                <a:latin typeface="Times New Roman" pitchFamily="18" charset="0"/>
              </a:rPr>
              <a:t>②</a:t>
            </a:r>
            <a:r>
              <a:rPr lang="zh-CN" altLang="en-US" sz="2000" b="1" smtClean="0">
                <a:latin typeface="Times New Roman" pitchFamily="18" charset="0"/>
              </a:rPr>
              <a:t> ，直到在分析某一步，栈顶出现“接受状态” 或“出错状态”为止。</a:t>
            </a:r>
          </a:p>
          <a:p>
            <a:pPr algn="just" eaLnBrk="1" hangingPunct="1">
              <a:buFont typeface="Wingdings" pitchFamily="2" charset="2"/>
              <a:buNone/>
            </a:pPr>
            <a:r>
              <a:rPr lang="zh-CN" altLang="en-US" sz="2000" b="1" smtClean="0">
                <a:latin typeface="Times New Roman" pitchFamily="18" charset="0"/>
              </a:rPr>
              <a:t>   对于前者，其三元式变为</a:t>
            </a:r>
            <a:r>
              <a:rPr lang="zh-CN" altLang="en-US" sz="2000" b="1" smtClean="0">
                <a:solidFill>
                  <a:srgbClr val="FFFF00"/>
                </a:solidFill>
                <a:latin typeface="Times New Roman" pitchFamily="18" charset="0"/>
              </a:rPr>
              <a:t>（</a:t>
            </a:r>
            <a:r>
              <a:rPr lang="en-US" altLang="zh-CN" sz="2000" b="1" smtClean="0">
                <a:solidFill>
                  <a:srgbClr val="FFFF00"/>
                </a:solidFill>
                <a:latin typeface="Times New Roman" pitchFamily="18" charset="0"/>
              </a:rPr>
              <a:t>S</a:t>
            </a:r>
            <a:r>
              <a:rPr lang="zh-CN" altLang="en-US" sz="2000" b="1" baseline="-25000" smtClean="0">
                <a:solidFill>
                  <a:srgbClr val="FFFF00"/>
                </a:solidFill>
                <a:latin typeface="Times New Roman" pitchFamily="18" charset="0"/>
              </a:rPr>
              <a:t>０</a:t>
            </a:r>
            <a:r>
              <a:rPr lang="en-US" altLang="zh-CN" sz="2000" b="1" smtClean="0">
                <a:solidFill>
                  <a:srgbClr val="FFFF00"/>
                </a:solidFill>
                <a:latin typeface="Times New Roman" pitchFamily="18" charset="0"/>
              </a:rPr>
              <a:t>S</a:t>
            </a:r>
            <a:r>
              <a:rPr lang="en-US" altLang="zh-CN" sz="2000" b="1" baseline="-25000" smtClean="0">
                <a:solidFill>
                  <a:srgbClr val="FFFF00"/>
                </a:solidFill>
                <a:latin typeface="Times New Roman" pitchFamily="18" charset="0"/>
              </a:rPr>
              <a:t>z</a:t>
            </a:r>
            <a:r>
              <a:rPr lang="zh-CN" altLang="en-US" sz="2000" b="1" smtClean="0">
                <a:solidFill>
                  <a:srgbClr val="FFFF00"/>
                </a:solidFill>
                <a:latin typeface="Times New Roman" pitchFamily="18" charset="0"/>
              </a:rPr>
              <a:t>，＃Ｚ，＃）</a:t>
            </a:r>
            <a:r>
              <a:rPr lang="zh-CN" altLang="en-US" sz="2000" b="1" smtClean="0">
                <a:latin typeface="Times New Roman" pitchFamily="18" charset="0"/>
              </a:rPr>
              <a:t></a:t>
            </a:r>
          </a:p>
          <a:p>
            <a:pPr algn="just" eaLnBrk="1" hangingPunct="1">
              <a:buFont typeface="Wingdings" pitchFamily="2" charset="2"/>
              <a:buNone/>
            </a:pPr>
            <a:r>
              <a:rPr lang="zh-CN" altLang="en-US" sz="2000" b="1" smtClean="0">
                <a:latin typeface="Times New Roman" pitchFamily="18" charset="0"/>
              </a:rPr>
              <a:t>   其中Ｚ为文法开始符号，</a:t>
            </a:r>
            <a:r>
              <a:rPr lang="en-US" altLang="zh-CN" sz="2000" b="1" smtClean="0">
                <a:latin typeface="Times New Roman" pitchFamily="18" charset="0"/>
              </a:rPr>
              <a:t>S</a:t>
            </a:r>
            <a:r>
              <a:rPr lang="en-US" altLang="zh-CN" sz="2000" b="1" baseline="-25000" smtClean="0">
                <a:latin typeface="Times New Roman" pitchFamily="18" charset="0"/>
              </a:rPr>
              <a:t>z</a:t>
            </a:r>
            <a:r>
              <a:rPr lang="zh-CN" altLang="en-US" sz="2000" b="1" smtClean="0">
                <a:latin typeface="Times New Roman" pitchFamily="18" charset="0"/>
              </a:rPr>
              <a:t>则为使</a:t>
            </a:r>
            <a:r>
              <a:rPr lang="en-US" altLang="zh-CN" sz="2000" b="1" smtClean="0">
                <a:latin typeface="Times New Roman" pitchFamily="18" charset="0"/>
              </a:rPr>
              <a:t>ACTION</a:t>
            </a:r>
            <a:r>
              <a:rPr lang="zh-CN" altLang="en-US" sz="2000" b="1" smtClean="0">
                <a:latin typeface="Times New Roman" pitchFamily="18" charset="0"/>
              </a:rPr>
              <a:t>［</a:t>
            </a:r>
            <a:r>
              <a:rPr lang="en-US" altLang="zh-CN" sz="2000" b="1" smtClean="0">
                <a:latin typeface="Times New Roman" pitchFamily="18" charset="0"/>
              </a:rPr>
              <a:t>S</a:t>
            </a:r>
            <a:r>
              <a:rPr lang="en-US" altLang="zh-CN" sz="2000" b="1" baseline="-25000" smtClean="0">
                <a:latin typeface="Times New Roman" pitchFamily="18" charset="0"/>
              </a:rPr>
              <a:t>z</a:t>
            </a:r>
            <a:r>
              <a:rPr lang="zh-CN" altLang="en-US" sz="2000" b="1" smtClean="0">
                <a:latin typeface="Times New Roman" pitchFamily="18" charset="0"/>
              </a:rPr>
              <a:t>，＃］＝“接受”的唯一状态。</a:t>
            </a:r>
          </a:p>
          <a:p>
            <a:pPr algn="just" eaLnBrk="1" hangingPunct="1">
              <a:buFont typeface="Wingdings" pitchFamily="2" charset="2"/>
              <a:buNone/>
            </a:pPr>
            <a:r>
              <a:rPr lang="zh-CN" altLang="en-US" sz="2000" b="1" smtClean="0">
                <a:latin typeface="Times New Roman" pitchFamily="18" charset="0"/>
              </a:rPr>
              <a:t>   一个ＬＲ分析器工作过程就是一步一步地变换三元式，直至执行“接受”或“报错”为止。</a:t>
            </a:r>
          </a:p>
          <a:p>
            <a:pPr eaLnBrk="1" hangingPunct="1">
              <a:buFont typeface="Wingdings" pitchFamily="2" charset="2"/>
              <a:buNone/>
            </a:pPr>
            <a:endParaRPr lang="en-US" altLang="zh-CN" sz="2000" b="1" smtClean="0">
              <a:latin typeface="Times New Roman" pitchFamily="18" charset="0"/>
            </a:endParaRPr>
          </a:p>
        </p:txBody>
      </p:sp>
      <p:sp>
        <p:nvSpPr>
          <p:cNvPr id="674819" name="AutoShape 3"/>
          <p:cNvSpPr>
            <a:spLocks noChangeArrowheads="1"/>
          </p:cNvSpPr>
          <p:nvPr/>
        </p:nvSpPr>
        <p:spPr bwMode="auto">
          <a:xfrm>
            <a:off x="152400" y="762000"/>
            <a:ext cx="87630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74820" name="AutoShape 4"/>
          <p:cNvSpPr>
            <a:spLocks noChangeArrowheads="1"/>
          </p:cNvSpPr>
          <p:nvPr/>
        </p:nvSpPr>
        <p:spPr bwMode="gray">
          <a:xfrm>
            <a:off x="8382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2.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分析器工作原理</a:t>
            </a:r>
          </a:p>
        </p:txBody>
      </p:sp>
      <p:grpSp>
        <p:nvGrpSpPr>
          <p:cNvPr id="2" name="Group 5"/>
          <p:cNvGrpSpPr>
            <a:grpSpLocks/>
          </p:cNvGrpSpPr>
          <p:nvPr/>
        </p:nvGrpSpPr>
        <p:grpSpPr bwMode="auto">
          <a:xfrm>
            <a:off x="8229600" y="152400"/>
            <a:ext cx="717550" cy="881063"/>
            <a:chOff x="2272" y="2026"/>
            <a:chExt cx="740" cy="987"/>
          </a:xfrm>
        </p:grpSpPr>
        <p:pic>
          <p:nvPicPr>
            <p:cNvPr id="23559"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E216FBAD-B072-47F9-B46F-FADACEED8EAE}" type="slidenum">
              <a:rPr lang="en-US" altLang="zh-CN"/>
              <a:pPr>
                <a:defRPr/>
              </a:pPr>
              <a:t>24</a:t>
            </a:fld>
            <a:endParaRPr lang="en-US" altLang="zh-CN"/>
          </a:p>
        </p:txBody>
      </p:sp>
      <p:sp>
        <p:nvSpPr>
          <p:cNvPr id="24579" name="Rectangle 2"/>
          <p:cNvSpPr>
            <a:spLocks noGrp="1" noChangeArrowheads="1"/>
          </p:cNvSpPr>
          <p:nvPr>
            <p:ph type="body" idx="1"/>
          </p:nvPr>
        </p:nvSpPr>
        <p:spPr>
          <a:xfrm>
            <a:off x="1143000" y="1601788"/>
            <a:ext cx="7704138" cy="5256212"/>
          </a:xfrm>
        </p:spPr>
        <p:txBody>
          <a:bodyPr/>
          <a:lstStyle/>
          <a:p>
            <a:pPr eaLnBrk="1" hangingPunct="1">
              <a:lnSpc>
                <a:spcPct val="90000"/>
              </a:lnSpc>
              <a:buFont typeface="Wingdings" pitchFamily="2" charset="2"/>
              <a:buNone/>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r>
              <a:rPr lang="zh-CN" altLang="en-US" sz="1800" b="1" smtClean="0">
                <a:latin typeface="宋体" pitchFamily="2" charset="-122"/>
              </a:rPr>
              <a:t>一、简单优先文法分析法        三、优先函数及其构造</a:t>
            </a:r>
          </a:p>
          <a:p>
            <a:pPr algn="just"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与文法有关的一些关系定义       </a:t>
            </a:r>
            <a:r>
              <a:rPr lang="en-US" altLang="zh-CN" sz="1600" b="1" smtClean="0">
                <a:latin typeface="宋体" pitchFamily="2" charset="-122"/>
              </a:rPr>
              <a:t>1.</a:t>
            </a:r>
            <a:r>
              <a:rPr lang="zh-CN" altLang="en-US" sz="1600" b="1" smtClean="0">
                <a:latin typeface="宋体" pitchFamily="2" charset="-122"/>
              </a:rPr>
              <a:t>优先函数定义                           </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构造文法关系传递闭包           </a:t>
            </a:r>
            <a:r>
              <a:rPr lang="en-US" altLang="zh-CN" sz="1600" b="1" smtClean="0">
                <a:latin typeface="宋体" pitchFamily="2" charset="-122"/>
              </a:rPr>
              <a:t>2.</a:t>
            </a:r>
            <a:r>
              <a:rPr lang="zh-CN" altLang="en-US" sz="1600" b="1" smtClean="0">
                <a:latin typeface="宋体" pitchFamily="2" charset="-122"/>
              </a:rPr>
              <a:t>优先函数矩阵的构造 </a:t>
            </a:r>
          </a:p>
          <a:p>
            <a:pPr algn="just" eaLnBrk="1" hangingPunct="1">
              <a:lnSpc>
                <a:spcPct val="90000"/>
              </a:lnSpc>
              <a:buFont typeface="Wingdings" pitchFamily="2" charset="2"/>
              <a:buNone/>
            </a:pPr>
            <a:r>
              <a:rPr lang="zh-CN" altLang="en-US" sz="1600" b="1" smtClean="0">
                <a:latin typeface="宋体" pitchFamily="2" charset="-122"/>
              </a:rPr>
              <a:t>    和自反传递闭包                 </a:t>
            </a:r>
            <a:r>
              <a:rPr lang="en-US" altLang="zh-CN" sz="1600" b="1" smtClean="0">
                <a:latin typeface="宋体" pitchFamily="2" charset="-122"/>
              </a:rPr>
              <a:t>3.</a:t>
            </a:r>
            <a:r>
              <a:rPr lang="zh-CN" altLang="en-US" sz="1600" b="1" smtClean="0">
                <a:latin typeface="宋体" pitchFamily="2" charset="-122"/>
              </a:rPr>
              <a:t>利用优先函数矩阵进行语法分析</a:t>
            </a:r>
          </a:p>
          <a:p>
            <a:pPr algn="just"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文法优先关系概念              </a:t>
            </a:r>
            <a:r>
              <a:rPr lang="zh-CN" altLang="en-US" sz="1800" b="1" smtClean="0">
                <a:solidFill>
                  <a:srgbClr val="FFFF00"/>
                </a:solidFill>
                <a:latin typeface="宋体" pitchFamily="2" charset="-122"/>
              </a:rPr>
              <a:t>四、</a:t>
            </a:r>
            <a:r>
              <a:rPr lang="en-US" altLang="zh-CN" sz="1800" b="1" smtClean="0">
                <a:solidFill>
                  <a:srgbClr val="FFFF00"/>
                </a:solidFill>
                <a:latin typeface="宋体" pitchFamily="2" charset="-122"/>
              </a:rPr>
              <a:t>LR</a:t>
            </a:r>
            <a:r>
              <a:rPr lang="zh-CN" altLang="en-US" sz="1800" b="1" smtClean="0">
                <a:solidFill>
                  <a:srgbClr val="FFFF00"/>
                </a:solidFill>
                <a:latin typeface="宋体" pitchFamily="2" charset="-122"/>
              </a:rPr>
              <a:t>分析法</a:t>
            </a:r>
            <a:endParaRPr lang="zh-CN" altLang="en-US" sz="1600" b="1" smtClean="0">
              <a:solidFill>
                <a:srgbClr val="FFFF00"/>
              </a:solidFill>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文法优先关系的构造              </a:t>
            </a:r>
            <a:r>
              <a:rPr lang="en-US" altLang="zh-CN" sz="1600" b="1" smtClean="0">
                <a:latin typeface="宋体" pitchFamily="2" charset="-122"/>
              </a:rPr>
              <a:t>1. LR</a:t>
            </a:r>
            <a:r>
              <a:rPr lang="zh-CN" altLang="en-US" sz="1600" b="1" smtClean="0">
                <a:latin typeface="宋体" pitchFamily="2" charset="-122"/>
              </a:rPr>
              <a:t>分析法一般概述</a:t>
            </a:r>
          </a:p>
          <a:p>
            <a:pPr eaLnBrk="1" hangingPunct="1">
              <a:lnSpc>
                <a:spcPct val="90000"/>
              </a:lnSpc>
              <a:spcBef>
                <a:spcPct val="0"/>
              </a:spcBef>
              <a:buFontTx/>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简单优先文法                    </a:t>
            </a:r>
            <a:r>
              <a:rPr lang="en-US" altLang="zh-CN" sz="1600" b="1" smtClean="0">
                <a:latin typeface="宋体" pitchFamily="2" charset="-122"/>
              </a:rPr>
              <a:t>2. LR</a:t>
            </a:r>
            <a:r>
              <a:rPr lang="zh-CN" altLang="en-US" sz="1600" b="1" smtClean="0">
                <a:latin typeface="宋体" pitchFamily="2" charset="-122"/>
              </a:rPr>
              <a:t>分析器工作原理  </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6. </a:t>
            </a:r>
            <a:r>
              <a:rPr lang="zh-CN" altLang="en-US" sz="1600" b="1" smtClean="0">
                <a:latin typeface="宋体" pitchFamily="2" charset="-122"/>
              </a:rPr>
              <a:t>简单优先文法分析算法            </a:t>
            </a:r>
            <a:r>
              <a:rPr lang="en-US" altLang="zh-CN" sz="1600" b="1" smtClean="0">
                <a:solidFill>
                  <a:schemeClr val="hlink"/>
                </a:solidFill>
                <a:latin typeface="宋体" pitchFamily="2" charset="-122"/>
              </a:rPr>
              <a:t>3. LR</a:t>
            </a:r>
            <a:r>
              <a:rPr lang="zh-CN" altLang="en-US" sz="1600" b="1" smtClean="0">
                <a:solidFill>
                  <a:schemeClr val="hlink"/>
                </a:solidFill>
                <a:latin typeface="宋体" pitchFamily="2" charset="-122"/>
              </a:rPr>
              <a:t>（</a:t>
            </a:r>
            <a:r>
              <a:rPr lang="en-US" altLang="zh-CN" sz="1600" b="1" smtClean="0">
                <a:solidFill>
                  <a:schemeClr val="hlink"/>
                </a:solidFill>
                <a:latin typeface="宋体" pitchFamily="2" charset="-122"/>
              </a:rPr>
              <a:t>0</a:t>
            </a:r>
            <a:r>
              <a:rPr lang="zh-CN" altLang="en-US" sz="1600" b="1" smtClean="0">
                <a:solidFill>
                  <a:schemeClr val="hlink"/>
                </a:solidFill>
                <a:latin typeface="宋体" pitchFamily="2" charset="-122"/>
              </a:rPr>
              <a:t>）分析表构造</a:t>
            </a:r>
          </a:p>
          <a:p>
            <a:pPr eaLnBrk="1" hangingPunct="1">
              <a:lnSpc>
                <a:spcPct val="90000"/>
              </a:lnSpc>
              <a:buFont typeface="Wingdings" pitchFamily="2" charset="2"/>
              <a:buNone/>
            </a:pPr>
            <a:r>
              <a:rPr lang="zh-CN" altLang="en-US" sz="1800" b="1" smtClean="0">
                <a:latin typeface="宋体" pitchFamily="2" charset="-122"/>
              </a:rPr>
              <a:t>二、算符优先分析法              </a:t>
            </a:r>
            <a:r>
              <a:rPr lang="en-US" altLang="zh-CN" sz="1600" b="1" smtClean="0">
                <a:latin typeface="宋体" pitchFamily="2" charset="-122"/>
              </a:rPr>
              <a:t>4. SLR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endParaRPr lang="zh-CN" altLang="en-US" sz="18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算符优先关系概念                </a:t>
            </a:r>
            <a:r>
              <a:rPr lang="en-US" altLang="zh-CN" sz="1600" b="1" smtClean="0">
                <a:latin typeface="宋体" pitchFamily="2" charset="-122"/>
              </a:rPr>
              <a:t>5. 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算符优先文法                    </a:t>
            </a:r>
            <a:r>
              <a:rPr lang="en-US" altLang="zh-CN" sz="1600" b="1" smtClean="0">
                <a:latin typeface="宋体" pitchFamily="2" charset="-122"/>
              </a:rPr>
              <a:t>6. LALR</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算符优先关系的构造方法        </a:t>
            </a:r>
            <a:r>
              <a:rPr lang="zh-CN" altLang="en-US" sz="1800" b="1" smtClean="0">
                <a:latin typeface="宋体" pitchFamily="2" charset="-122"/>
              </a:rPr>
              <a:t>五、二义性文法的应用</a:t>
            </a:r>
            <a:endParaRPr lang="zh-CN" altLang="en-US" sz="16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最左素短语                      </a:t>
            </a:r>
            <a:r>
              <a:rPr lang="en-US" altLang="zh-CN" sz="1600" b="1" smtClean="0">
                <a:latin typeface="宋体" pitchFamily="2" charset="-122"/>
              </a:rPr>
              <a:t>1.</a:t>
            </a:r>
            <a:r>
              <a:rPr lang="zh-CN" altLang="en-US" sz="1600" b="1" smtClean="0">
                <a:latin typeface="宋体" pitchFamily="2" charset="-122"/>
              </a:rPr>
              <a:t>问题的提出</a:t>
            </a:r>
            <a:r>
              <a:rPr lang="zh-CN" altLang="en-US" sz="1600" b="1" smtClean="0">
                <a:solidFill>
                  <a:srgbClr val="66FF33"/>
                </a:solidFill>
                <a:latin typeface="宋体" pitchFamily="2" charset="-122"/>
              </a:rPr>
              <a:t> </a:t>
            </a:r>
            <a:endParaRPr lang="zh-CN" altLang="en-US" sz="16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算符优先分析算法                </a:t>
            </a:r>
            <a:r>
              <a:rPr lang="en-US" altLang="zh-CN" sz="1600" b="1" smtClean="0">
                <a:latin typeface="宋体" pitchFamily="2" charset="-122"/>
              </a:rPr>
              <a:t>2.</a:t>
            </a:r>
            <a:r>
              <a:rPr lang="zh-CN" altLang="en-US" sz="1600" b="1" smtClean="0">
                <a:latin typeface="宋体" pitchFamily="2" charset="-122"/>
              </a:rPr>
              <a:t>二义性文法分析表的构造</a:t>
            </a:r>
          </a:p>
        </p:txBody>
      </p:sp>
      <p:sp>
        <p:nvSpPr>
          <p:cNvPr id="24580" name="Rectangle 3"/>
          <p:cNvSpPr>
            <a:spLocks noGrp="1" noChangeArrowheads="1"/>
          </p:cNvSpPr>
          <p:nvPr>
            <p:ph type="title"/>
          </p:nvPr>
        </p:nvSpPr>
        <p:spPr>
          <a:xfrm>
            <a:off x="1182688" y="225425"/>
            <a:ext cx="6305550" cy="457200"/>
          </a:xfrm>
          <a:noFill/>
        </p:spPr>
        <p:txBody>
          <a:bodyPr anchorCtr="1"/>
          <a:lstStyle/>
          <a:p>
            <a:pPr eaLnBrk="1" hangingPunct="1"/>
            <a:r>
              <a:rPr lang="en-US" altLang="zh-CN" smtClean="0">
                <a:solidFill>
                  <a:srgbClr val="FFFF00"/>
                </a:solidFill>
                <a:latin typeface="宋体" pitchFamily="2" charset="-122"/>
              </a:rPr>
              <a:t>   </a:t>
            </a:r>
            <a:r>
              <a:rPr lang="zh-CN" altLang="en-US" sz="4000" b="0" smtClean="0">
                <a:solidFill>
                  <a:schemeClr val="tx1"/>
                </a:solidFill>
                <a:latin typeface="宋体" pitchFamily="2" charset="-122"/>
              </a:rPr>
              <a:t>第四章 语法分析</a:t>
            </a:r>
          </a:p>
        </p:txBody>
      </p:sp>
      <p:sp>
        <p:nvSpPr>
          <p:cNvPr id="675844" name="Line 4"/>
          <p:cNvSpPr>
            <a:spLocks noChangeShapeType="1"/>
          </p:cNvSpPr>
          <p:nvPr/>
        </p:nvSpPr>
        <p:spPr bwMode="auto">
          <a:xfrm>
            <a:off x="4343400" y="19050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75845"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75846" name="AutoShape 6"/>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grpSp>
        <p:nvGrpSpPr>
          <p:cNvPr id="2" name="Group 7"/>
          <p:cNvGrpSpPr>
            <a:grpSpLocks/>
          </p:cNvGrpSpPr>
          <p:nvPr/>
        </p:nvGrpSpPr>
        <p:grpSpPr bwMode="auto">
          <a:xfrm>
            <a:off x="8229600" y="152400"/>
            <a:ext cx="717550" cy="881063"/>
            <a:chOff x="2272" y="2026"/>
            <a:chExt cx="740" cy="987"/>
          </a:xfrm>
        </p:grpSpPr>
        <p:pic>
          <p:nvPicPr>
            <p:cNvPr id="24585"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004F853B-FE39-4883-B9FF-A5146BFB92D4}" type="slidenum">
              <a:rPr lang="en-US" altLang="zh-CN"/>
              <a:pPr>
                <a:defRPr/>
              </a:pPr>
              <a:t>25</a:t>
            </a:fld>
            <a:endParaRPr lang="en-US" altLang="zh-CN"/>
          </a:p>
        </p:txBody>
      </p:sp>
      <p:sp>
        <p:nvSpPr>
          <p:cNvPr id="676866" name="Rectangle 2"/>
          <p:cNvSpPr>
            <a:spLocks noGrp="1" noChangeArrowheads="1"/>
          </p:cNvSpPr>
          <p:nvPr>
            <p:ph type="body" idx="1"/>
          </p:nvPr>
        </p:nvSpPr>
        <p:spPr>
          <a:xfrm>
            <a:off x="152400" y="228600"/>
            <a:ext cx="8523288" cy="4611688"/>
          </a:xfrm>
        </p:spPr>
        <p:txBody>
          <a:bodyPr/>
          <a:lstStyle/>
          <a:p>
            <a:pPr algn="ctr" eaLnBrk="1" hangingPunct="1">
              <a:lnSpc>
                <a:spcPct val="80000"/>
              </a:lnSpc>
              <a:buClr>
                <a:schemeClr val="folHlink"/>
              </a:buClr>
              <a:buSzPct val="60000"/>
              <a:buFont typeface="Wingdings" pitchFamily="2" charset="2"/>
              <a:buNone/>
              <a:defRPr/>
            </a:pPr>
            <a:r>
              <a:rPr lang="en-US" altLang="zh-CN" sz="4000" dirty="0" smtClean="0">
                <a:latin typeface="Times New Roman" pitchFamily="18" charset="0"/>
                <a:ea typeface="黑体" pitchFamily="2" charset="-122"/>
              </a:rPr>
              <a:t>§4.3 </a:t>
            </a:r>
            <a:r>
              <a:rPr lang="zh-CN" altLang="en-US" sz="4000" dirty="0" smtClean="0">
                <a:latin typeface="Times New Roman" pitchFamily="18" charset="0"/>
                <a:ea typeface="黑体" pitchFamily="2" charset="-122"/>
              </a:rPr>
              <a:t>自底向上语法分析</a:t>
            </a:r>
          </a:p>
          <a:p>
            <a:pPr algn="just" eaLnBrk="1" hangingPunct="1">
              <a:lnSpc>
                <a:spcPct val="80000"/>
              </a:lnSpc>
              <a:buClr>
                <a:schemeClr val="folHlink"/>
              </a:buClr>
              <a:buSzPct val="60000"/>
              <a:buFont typeface="Wingdings" pitchFamily="2" charset="2"/>
              <a:buNone/>
              <a:defRPr/>
            </a:pPr>
            <a:endParaRPr lang="zh-CN" altLang="en-US" b="1" dirty="0" smtClean="0">
              <a:solidFill>
                <a:srgbClr val="FFFF00"/>
              </a:solidFill>
              <a:effectLst>
                <a:outerShdw blurRad="38100" dist="38100" dir="2700000" algn="tl">
                  <a:srgbClr val="000000"/>
                </a:outerShdw>
              </a:effectLst>
              <a:latin typeface="Times New Roman" pitchFamily="18" charset="0"/>
              <a:cs typeface="Arial" charset="0"/>
            </a:endParaRPr>
          </a:p>
          <a:p>
            <a:pPr algn="just" eaLnBrk="1" hangingPunct="1">
              <a:lnSpc>
                <a:spcPct val="80000"/>
              </a:lnSpc>
              <a:buClr>
                <a:schemeClr val="folHlink"/>
              </a:buClr>
              <a:buSzPct val="60000"/>
              <a:buFont typeface="Wingdings" pitchFamily="2" charset="2"/>
              <a:buNone/>
              <a:defRPr/>
            </a:pPr>
            <a:endParaRPr lang="zh-CN" altLang="en-US" b="1" dirty="0" smtClean="0">
              <a:solidFill>
                <a:srgbClr val="FFFF00"/>
              </a:solidFill>
              <a:effectLst>
                <a:outerShdw blurRad="38100" dist="38100" dir="2700000" algn="tl">
                  <a:srgbClr val="000000"/>
                </a:outerShdw>
              </a:effectLst>
              <a:latin typeface="Times New Roman" pitchFamily="18" charset="0"/>
              <a:cs typeface="Arial" charset="0"/>
            </a:endParaRPr>
          </a:p>
          <a:p>
            <a:pPr algn="just" eaLnBrk="1" hangingPunct="1">
              <a:lnSpc>
                <a:spcPct val="80000"/>
              </a:lnSpc>
              <a:buClr>
                <a:schemeClr val="folHlink"/>
              </a:buClr>
              <a:buSzPct val="60000"/>
              <a:buFont typeface="Wingdings" pitchFamily="2" charset="2"/>
              <a:buNone/>
              <a:defRPr/>
            </a:pPr>
            <a:endParaRPr lang="zh-CN" altLang="en-US" b="1" dirty="0" smtClean="0">
              <a:solidFill>
                <a:srgbClr val="FFFF00"/>
              </a:solidFill>
              <a:effectLst>
                <a:outerShdw blurRad="38100" dist="38100" dir="2700000" algn="tl">
                  <a:srgbClr val="000000"/>
                </a:outerShdw>
              </a:effectLst>
              <a:latin typeface="Times New Roman" pitchFamily="18" charset="0"/>
              <a:cs typeface="Arial" charset="0"/>
            </a:endParaRPr>
          </a:p>
          <a:p>
            <a:pPr algn="just" eaLnBrk="1" hangingPunct="1">
              <a:lnSpc>
                <a:spcPct val="80000"/>
              </a:lnSpc>
              <a:buClr>
                <a:schemeClr val="folHlink"/>
              </a:buClr>
              <a:buSzPct val="60000"/>
              <a:buFont typeface="Wingdings" pitchFamily="2" charset="2"/>
              <a:buNone/>
              <a:defRPr/>
            </a:pPr>
            <a:r>
              <a:rPr lang="zh-CN" altLang="en-US" sz="1800" b="1" dirty="0" smtClean="0">
                <a:latin typeface="Times New Roman" pitchFamily="18" charset="0"/>
              </a:rPr>
              <a:t>    </a:t>
            </a:r>
            <a:r>
              <a:rPr lang="en-US" altLang="zh-CN" sz="1800" b="1" dirty="0" smtClean="0">
                <a:latin typeface="Times New Roman" pitchFamily="18" charset="0"/>
              </a:rPr>
              <a:t>LR</a:t>
            </a:r>
            <a:r>
              <a:rPr lang="zh-CN" altLang="en-US" sz="1800" b="1" dirty="0" smtClean="0">
                <a:latin typeface="Times New Roman" pitchFamily="18" charset="0"/>
              </a:rPr>
              <a:t>（</a:t>
            </a:r>
            <a:r>
              <a:rPr lang="en-US" altLang="zh-CN" sz="1800" b="1" dirty="0" smtClean="0">
                <a:latin typeface="Times New Roman" pitchFamily="18" charset="0"/>
              </a:rPr>
              <a:t>0</a:t>
            </a:r>
            <a:r>
              <a:rPr lang="zh-CN" altLang="en-US" sz="1800" b="1" dirty="0" smtClean="0">
                <a:latin typeface="Times New Roman" pitchFamily="18" charset="0"/>
              </a:rPr>
              <a:t>）分析就是</a:t>
            </a:r>
            <a:r>
              <a:rPr lang="en-US" altLang="zh-CN" sz="1800" b="1" dirty="0" smtClean="0">
                <a:latin typeface="Times New Roman" pitchFamily="18" charset="0"/>
              </a:rPr>
              <a:t>LR</a:t>
            </a:r>
            <a:r>
              <a:rPr lang="zh-CN" altLang="en-US" sz="1800" b="1" dirty="0" smtClean="0">
                <a:latin typeface="Times New Roman" pitchFamily="18" charset="0"/>
              </a:rPr>
              <a:t>（</a:t>
            </a:r>
            <a:r>
              <a:rPr lang="en-US" altLang="zh-CN" sz="1800" b="1" dirty="0" smtClean="0">
                <a:latin typeface="Times New Roman" pitchFamily="18" charset="0"/>
              </a:rPr>
              <a:t>K</a:t>
            </a:r>
            <a:r>
              <a:rPr lang="zh-CN" altLang="en-US" sz="1800" b="1" dirty="0" smtClean="0">
                <a:latin typeface="Times New Roman" pitchFamily="18" charset="0"/>
              </a:rPr>
              <a:t>）分析当Ｋ＝０的情况，就是指在分析每一步，只要根</a:t>
            </a:r>
          </a:p>
          <a:p>
            <a:pPr algn="just" eaLnBrk="1" hangingPunct="1">
              <a:lnSpc>
                <a:spcPct val="80000"/>
              </a:lnSpc>
              <a:buClr>
                <a:schemeClr val="folHlink"/>
              </a:buClr>
              <a:buSzPct val="60000"/>
              <a:buFont typeface="Wingdings" pitchFamily="2" charset="2"/>
              <a:buNone/>
              <a:defRPr/>
            </a:pPr>
            <a:r>
              <a:rPr lang="zh-CN" altLang="en-US" sz="1800" b="1" dirty="0" smtClean="0">
                <a:latin typeface="Times New Roman" pitchFamily="18" charset="0"/>
              </a:rPr>
              <a:t>据当前栈顶状态，就能确定应采取何种分析动作，而无需向前查看输入符号。为了</a:t>
            </a:r>
          </a:p>
          <a:p>
            <a:pPr algn="just" eaLnBrk="1" hangingPunct="1">
              <a:lnSpc>
                <a:spcPct val="80000"/>
              </a:lnSpc>
              <a:buClr>
                <a:schemeClr val="folHlink"/>
              </a:buClr>
              <a:buSzPct val="60000"/>
              <a:buFont typeface="Wingdings" pitchFamily="2" charset="2"/>
              <a:buNone/>
              <a:defRPr/>
            </a:pPr>
            <a:r>
              <a:rPr lang="zh-CN" altLang="en-US" sz="1800" b="1" dirty="0" smtClean="0">
                <a:latin typeface="Times New Roman" pitchFamily="18" charset="0"/>
              </a:rPr>
              <a:t>构造</a:t>
            </a:r>
            <a:r>
              <a:rPr lang="en-US" altLang="zh-CN" sz="1800" b="1" dirty="0" smtClean="0">
                <a:latin typeface="Times New Roman" pitchFamily="18" charset="0"/>
              </a:rPr>
              <a:t>LR</a:t>
            </a:r>
            <a:r>
              <a:rPr lang="zh-CN" altLang="en-US" sz="1800" b="1" dirty="0" smtClean="0">
                <a:latin typeface="Times New Roman" pitchFamily="18" charset="0"/>
              </a:rPr>
              <a:t>分析表，首先引入规范句型活前缀的概念。</a:t>
            </a:r>
          </a:p>
          <a:p>
            <a:pPr algn="just" eaLnBrk="1" hangingPunct="1">
              <a:lnSpc>
                <a:spcPct val="80000"/>
              </a:lnSpc>
              <a:buClr>
                <a:schemeClr val="folHlink"/>
              </a:buClr>
              <a:buSzPct val="60000"/>
              <a:buFont typeface="Wingdings" pitchFamily="2" charset="2"/>
              <a:buNone/>
              <a:defRPr/>
            </a:pPr>
            <a:endParaRPr lang="zh-CN" altLang="en-US" sz="1800" b="1" dirty="0" smtClean="0">
              <a:latin typeface="宋体" pitchFamily="2" charset="-122"/>
            </a:endParaRPr>
          </a:p>
          <a:p>
            <a:pPr algn="just" eaLnBrk="1" hangingPunct="1">
              <a:lnSpc>
                <a:spcPct val="80000"/>
              </a:lnSpc>
              <a:buFont typeface="Wingdings" pitchFamily="2" charset="2"/>
              <a:buNone/>
              <a:defRPr/>
            </a:pPr>
            <a:r>
              <a:rPr lang="zh-CN" altLang="en-US" sz="2000" b="1" dirty="0" smtClean="0">
                <a:solidFill>
                  <a:srgbClr val="00FFFF"/>
                </a:solidFill>
                <a:latin typeface="宋体" pitchFamily="2" charset="-122"/>
              </a:rPr>
              <a:t> </a:t>
            </a:r>
            <a:r>
              <a:rPr lang="zh-CN" altLang="en-US" sz="2000" b="1" dirty="0" smtClean="0">
                <a:solidFill>
                  <a:srgbClr val="FF0066"/>
                </a:solidFill>
                <a:latin typeface="Times New Roman" pitchFamily="18" charset="0"/>
              </a:rPr>
              <a:t>（</a:t>
            </a:r>
            <a:r>
              <a:rPr lang="en-US" altLang="zh-CN" sz="2000" b="1" dirty="0" smtClean="0">
                <a:solidFill>
                  <a:srgbClr val="FF0066"/>
                </a:solidFill>
                <a:latin typeface="Times New Roman" pitchFamily="18" charset="0"/>
              </a:rPr>
              <a:t>1</a:t>
            </a:r>
            <a:r>
              <a:rPr lang="zh-CN" altLang="en-US" sz="2000" b="1" dirty="0" smtClean="0">
                <a:solidFill>
                  <a:srgbClr val="FF0066"/>
                </a:solidFill>
                <a:latin typeface="Times New Roman" pitchFamily="18" charset="0"/>
              </a:rPr>
              <a:t>）</a:t>
            </a:r>
            <a:r>
              <a:rPr lang="zh-CN" altLang="en-US" sz="2000" b="1" dirty="0" smtClean="0">
                <a:latin typeface="Times New Roman" pitchFamily="18" charset="0"/>
              </a:rPr>
              <a:t>规范句型的活前缀</a:t>
            </a:r>
            <a:r>
              <a:rPr lang="zh-CN" altLang="en-US" sz="2000" b="1" dirty="0" smtClean="0">
                <a:solidFill>
                  <a:srgbClr val="00FFFF"/>
                </a:solidFill>
                <a:latin typeface="Times New Roman" pitchFamily="18" charset="0"/>
              </a:rPr>
              <a:t> </a:t>
            </a:r>
          </a:p>
          <a:p>
            <a:pPr algn="just" eaLnBrk="1" hangingPunct="1">
              <a:lnSpc>
                <a:spcPct val="80000"/>
              </a:lnSpc>
              <a:buFont typeface="Wingdings" pitchFamily="2" charset="2"/>
              <a:buNone/>
              <a:defRPr/>
            </a:pPr>
            <a:r>
              <a:rPr lang="zh-CN" altLang="en-US" sz="1800" b="1" dirty="0" smtClean="0">
                <a:latin typeface="Times New Roman" pitchFamily="18" charset="0"/>
              </a:rPr>
              <a:t>  字的</a:t>
            </a:r>
            <a:r>
              <a:rPr lang="zh-CN" altLang="en-US" sz="1800" b="1" dirty="0" smtClean="0">
                <a:solidFill>
                  <a:schemeClr val="tx2"/>
                </a:solidFill>
                <a:latin typeface="Times New Roman" pitchFamily="18" charset="0"/>
              </a:rPr>
              <a:t>前缀</a:t>
            </a:r>
            <a:r>
              <a:rPr lang="zh-CN" altLang="en-US" sz="1800" b="1" dirty="0" smtClean="0">
                <a:latin typeface="Times New Roman" pitchFamily="18" charset="0"/>
              </a:rPr>
              <a:t>：是指字的任意首部。如字</a:t>
            </a:r>
            <a:r>
              <a:rPr lang="en-US" altLang="zh-CN" sz="1800" b="1" dirty="0" err="1" smtClean="0">
                <a:latin typeface="Times New Roman" pitchFamily="18" charset="0"/>
              </a:rPr>
              <a:t>abc</a:t>
            </a:r>
            <a:r>
              <a:rPr lang="zh-CN" altLang="en-US" sz="1800" b="1" dirty="0" smtClean="0">
                <a:latin typeface="Times New Roman" pitchFamily="18" charset="0"/>
              </a:rPr>
              <a:t>的前缀有</a:t>
            </a:r>
            <a:r>
              <a:rPr lang="zh-CN" altLang="en-US" sz="1800" b="1" dirty="0" smtClean="0">
                <a:latin typeface="Times New Roman" pitchFamily="18" charset="0"/>
                <a:sym typeface="Symbol" pitchFamily="18" charset="2"/>
              </a:rPr>
              <a:t></a:t>
            </a:r>
            <a:r>
              <a:rPr lang="en-US" altLang="zh-CN" sz="1800" b="1" dirty="0" smtClean="0">
                <a:latin typeface="Times New Roman" pitchFamily="18" charset="0"/>
                <a:sym typeface="Symbol" pitchFamily="18" charset="2"/>
              </a:rPr>
              <a:t>, a, </a:t>
            </a:r>
            <a:r>
              <a:rPr lang="en-US" altLang="zh-CN" sz="1800" b="1" dirty="0" err="1" smtClean="0">
                <a:latin typeface="Times New Roman" pitchFamily="18" charset="0"/>
                <a:sym typeface="Symbol" pitchFamily="18" charset="2"/>
              </a:rPr>
              <a:t>ab</a:t>
            </a:r>
            <a:r>
              <a:rPr lang="en-US" altLang="zh-CN" sz="1800" b="1" dirty="0" smtClean="0">
                <a:latin typeface="Times New Roman" pitchFamily="18" charset="0"/>
                <a:sym typeface="Symbol" pitchFamily="18" charset="2"/>
              </a:rPr>
              <a:t>, </a:t>
            </a:r>
            <a:r>
              <a:rPr lang="en-US" altLang="zh-CN" sz="1800" b="1" dirty="0" err="1" smtClean="0">
                <a:latin typeface="Times New Roman" pitchFamily="18" charset="0"/>
                <a:sym typeface="Symbol" pitchFamily="18" charset="2"/>
              </a:rPr>
              <a:t>abc</a:t>
            </a:r>
            <a:r>
              <a:rPr lang="en-US" altLang="zh-CN" sz="1800" b="1" dirty="0" smtClean="0">
                <a:latin typeface="Times New Roman" pitchFamily="18" charset="0"/>
                <a:sym typeface="Symbol" pitchFamily="18" charset="2"/>
              </a:rPr>
              <a:t>.</a:t>
            </a:r>
          </a:p>
          <a:p>
            <a:pPr algn="just" eaLnBrk="1" hangingPunct="1">
              <a:lnSpc>
                <a:spcPct val="80000"/>
              </a:lnSpc>
              <a:buFont typeface="Wingdings" pitchFamily="2" charset="2"/>
              <a:buNone/>
              <a:defRPr/>
            </a:pPr>
            <a:r>
              <a:rPr lang="en-US" altLang="zh-CN" sz="1800" b="1" dirty="0" smtClean="0">
                <a:latin typeface="Times New Roman" pitchFamily="18" charset="0"/>
                <a:sym typeface="Symbol" pitchFamily="18" charset="2"/>
              </a:rPr>
              <a:t>  </a:t>
            </a:r>
            <a:r>
              <a:rPr lang="zh-CN" altLang="en-US" sz="1800" b="1" dirty="0" smtClean="0">
                <a:solidFill>
                  <a:schemeClr val="tx2"/>
                </a:solidFill>
                <a:latin typeface="Times New Roman" pitchFamily="18" charset="0"/>
                <a:sym typeface="Symbol" pitchFamily="18" charset="2"/>
              </a:rPr>
              <a:t>活 前 缀</a:t>
            </a:r>
            <a:r>
              <a:rPr lang="zh-CN" altLang="en-US" sz="1800" b="1" dirty="0" smtClean="0">
                <a:latin typeface="Times New Roman" pitchFamily="18" charset="0"/>
                <a:sym typeface="Symbol" pitchFamily="18" charset="2"/>
              </a:rPr>
              <a:t>：规范句型（右句型）的一个前缀，如果它不含句柄后任何符号，则称它</a:t>
            </a:r>
          </a:p>
          <a:p>
            <a:pPr algn="just" eaLnBrk="1" hangingPunct="1">
              <a:lnSpc>
                <a:spcPct val="80000"/>
              </a:lnSpc>
              <a:buFont typeface="Wingdings" pitchFamily="2" charset="2"/>
              <a:buNone/>
              <a:defRPr/>
            </a:pPr>
            <a:r>
              <a:rPr lang="zh-CN" altLang="en-US" sz="1800" b="1" dirty="0" smtClean="0">
                <a:latin typeface="Times New Roman" pitchFamily="18" charset="0"/>
                <a:sym typeface="Symbol" pitchFamily="18" charset="2"/>
              </a:rPr>
              <a:t>是该规范句型的一个</a:t>
            </a:r>
            <a:r>
              <a:rPr lang="zh-CN" altLang="en-US" sz="1800" b="1" dirty="0" smtClean="0">
                <a:solidFill>
                  <a:srgbClr val="FFFF00"/>
                </a:solidFill>
                <a:latin typeface="Times New Roman" pitchFamily="18" charset="0"/>
                <a:sym typeface="Symbol" pitchFamily="18" charset="2"/>
              </a:rPr>
              <a:t>活前缀</a:t>
            </a:r>
            <a:r>
              <a:rPr lang="zh-CN" altLang="en-US" sz="1800" b="1" dirty="0" smtClean="0">
                <a:latin typeface="Times New Roman" pitchFamily="18" charset="0"/>
                <a:sym typeface="Symbol" pitchFamily="18" charset="2"/>
              </a:rPr>
              <a:t>。也就是说在活前缀右边增添一些终结符号之后，就可</a:t>
            </a:r>
          </a:p>
          <a:p>
            <a:pPr algn="just" eaLnBrk="1" hangingPunct="1">
              <a:lnSpc>
                <a:spcPct val="80000"/>
              </a:lnSpc>
              <a:buFont typeface="Wingdings" pitchFamily="2" charset="2"/>
              <a:buNone/>
              <a:defRPr/>
            </a:pPr>
            <a:r>
              <a:rPr lang="zh-CN" altLang="en-US" sz="1800" b="1" dirty="0" smtClean="0">
                <a:latin typeface="Times New Roman" pitchFamily="18" charset="0"/>
                <a:sym typeface="Symbol" pitchFamily="18" charset="2"/>
              </a:rPr>
              <a:t>以成为规范句型。</a:t>
            </a:r>
          </a:p>
        </p:txBody>
      </p:sp>
      <p:sp>
        <p:nvSpPr>
          <p:cNvPr id="676867" name="Text Box 3"/>
          <p:cNvSpPr txBox="1">
            <a:spLocks noChangeArrowheads="1"/>
          </p:cNvSpPr>
          <p:nvPr/>
        </p:nvSpPr>
        <p:spPr bwMode="auto">
          <a:xfrm>
            <a:off x="381000" y="5661025"/>
            <a:ext cx="8312150" cy="1006475"/>
          </a:xfrm>
          <a:prstGeom prst="rect">
            <a:avLst/>
          </a:prstGeom>
          <a:solidFill>
            <a:schemeClr val="accent1"/>
          </a:solidFill>
          <a:ln w="9525">
            <a:noFill/>
            <a:miter lim="800000"/>
            <a:headEnd/>
            <a:tailEnd/>
          </a:ln>
          <a:effectLst/>
        </p:spPr>
        <p:txBody>
          <a:bodyPr>
            <a:spAutoFit/>
          </a:bodyPr>
          <a:lstStyle/>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在</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分析过程中的任何时候</a:t>
            </a:r>
            <a:r>
              <a:rPr kumimoji="1" lang="zh-CN" altLang="en-US" sz="2000"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，符号栈</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里的文法符号</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X1X2…</a:t>
            </a:r>
            <a:r>
              <a:rPr kumimoji="1" lang="en-US" altLang="zh-CN" sz="2000" dirty="0" err="1">
                <a:solidFill>
                  <a:schemeClr val="tx1"/>
                </a:solidFill>
                <a:effectLst>
                  <a:outerShdw blurRad="38100" dist="38100" dir="2700000" algn="tl">
                    <a:srgbClr val="000000"/>
                  </a:outerShdw>
                </a:effectLst>
                <a:latin typeface="Times New Roman" pitchFamily="18" charset="0"/>
                <a:ea typeface="宋体" pitchFamily="2" charset="-122"/>
                <a:cs typeface="+mn-cs"/>
              </a:rPr>
              <a:t>Xm</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应该构成活前缀，把输入串的剩余部分配上之后即成为规范句型（如果整个输入串确实构成一个句子的话。）</a:t>
            </a:r>
          </a:p>
        </p:txBody>
      </p:sp>
      <p:sp>
        <p:nvSpPr>
          <p:cNvPr id="25605" name="Rectangle 4"/>
          <p:cNvSpPr>
            <a:spLocks noChangeArrowheads="1"/>
          </p:cNvSpPr>
          <p:nvPr/>
        </p:nvSpPr>
        <p:spPr bwMode="auto">
          <a:xfrm>
            <a:off x="533400" y="4800600"/>
            <a:ext cx="8370888"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spcAft>
                <a:spcPct val="0"/>
              </a:spcAft>
              <a:buFont typeface="Wingdings" pitchFamily="2" charset="2"/>
              <a:buNone/>
            </a:pPr>
            <a:r>
              <a:rPr lang="zh-CN" altLang="en-US" sz="1800" dirty="0">
                <a:solidFill>
                  <a:schemeClr val="tx1"/>
                </a:solidFill>
                <a:latin typeface="Times New Roman" pitchFamily="18" charset="0"/>
                <a:ea typeface="宋体" pitchFamily="2" charset="-122"/>
              </a:rPr>
              <a:t>如： </a:t>
            </a:r>
            <a:r>
              <a:rPr lang="en-US" altLang="zh-CN" sz="1800" dirty="0">
                <a:solidFill>
                  <a:schemeClr val="tx1"/>
                </a:solidFill>
                <a:latin typeface="Times New Roman" pitchFamily="18" charset="0"/>
                <a:ea typeface="宋体" pitchFamily="2" charset="-122"/>
              </a:rPr>
              <a:t>S</a:t>
            </a:r>
            <a:r>
              <a:rPr lang="en-US" altLang="zh-CN" sz="1800" dirty="0">
                <a:solidFill>
                  <a:schemeClr val="tx1"/>
                </a:solidFill>
                <a:latin typeface="Times New Roman" pitchFamily="18" charset="0"/>
                <a:ea typeface="宋体" pitchFamily="2" charset="-122"/>
                <a:sym typeface="Symbol" pitchFamily="18" charset="2"/>
              </a:rPr>
              <a:t>+</a:t>
            </a:r>
            <a:r>
              <a:rPr lang="en-US" altLang="zh-CN" sz="1800" dirty="0" err="1">
                <a:solidFill>
                  <a:schemeClr val="tx1"/>
                </a:solidFill>
                <a:latin typeface="Times New Roman" pitchFamily="18" charset="0"/>
                <a:ea typeface="宋体" pitchFamily="2" charset="-122"/>
                <a:sym typeface="Symbol" pitchFamily="18" charset="2"/>
              </a:rPr>
              <a:t>abcdef</a:t>
            </a:r>
            <a:r>
              <a:rPr lang="en-US" altLang="zh-CN" sz="1800" dirty="0">
                <a:solidFill>
                  <a:schemeClr val="tx1"/>
                </a:solidFill>
                <a:latin typeface="Times New Roman" pitchFamily="18" charset="0"/>
                <a:ea typeface="宋体" pitchFamily="2" charset="-122"/>
                <a:sym typeface="Symbol" pitchFamily="18" charset="2"/>
              </a:rPr>
              <a:t>, </a:t>
            </a:r>
            <a:r>
              <a:rPr lang="zh-CN" altLang="en-US" sz="1800" dirty="0">
                <a:solidFill>
                  <a:schemeClr val="tx1"/>
                </a:solidFill>
                <a:latin typeface="Times New Roman" pitchFamily="18" charset="0"/>
                <a:ea typeface="宋体" pitchFamily="2" charset="-122"/>
                <a:sym typeface="Symbol" pitchFamily="18" charset="2"/>
              </a:rPr>
              <a:t>其中</a:t>
            </a:r>
            <a:r>
              <a:rPr lang="en-US" altLang="zh-CN" sz="1800" dirty="0">
                <a:solidFill>
                  <a:schemeClr val="tx1"/>
                </a:solidFill>
                <a:latin typeface="Times New Roman" pitchFamily="18" charset="0"/>
                <a:ea typeface="宋体" pitchFamily="2" charset="-122"/>
                <a:sym typeface="Symbol" pitchFamily="18" charset="2"/>
              </a:rPr>
              <a:t>cd</a:t>
            </a:r>
            <a:r>
              <a:rPr lang="zh-CN" altLang="en-US" sz="1800" dirty="0">
                <a:solidFill>
                  <a:schemeClr val="tx1"/>
                </a:solidFill>
                <a:latin typeface="Times New Roman" pitchFamily="18" charset="0"/>
                <a:ea typeface="宋体" pitchFamily="2" charset="-122"/>
                <a:sym typeface="Symbol" pitchFamily="18" charset="2"/>
              </a:rPr>
              <a:t>是句柄，则</a:t>
            </a:r>
          </a:p>
          <a:p>
            <a:pPr marL="342900" indent="-342900" algn="just" eaLnBrk="1" hangingPunct="1">
              <a:spcBef>
                <a:spcPct val="20000"/>
              </a:spcBef>
              <a:spcAft>
                <a:spcPct val="0"/>
              </a:spcAft>
              <a:buFont typeface="Wingdings" pitchFamily="2" charset="2"/>
              <a:buNone/>
            </a:pPr>
            <a:r>
              <a:rPr lang="zh-CN" altLang="en-US" sz="1800" dirty="0">
                <a:solidFill>
                  <a:schemeClr val="tx1"/>
                </a:solidFill>
                <a:latin typeface="Times New Roman" pitchFamily="18" charset="0"/>
                <a:ea typeface="宋体" pitchFamily="2" charset="-122"/>
                <a:sym typeface="Symbol" pitchFamily="18" charset="2"/>
              </a:rPr>
              <a:t></a:t>
            </a:r>
            <a:r>
              <a:rPr lang="en-US" altLang="zh-CN" sz="1800" dirty="0">
                <a:solidFill>
                  <a:schemeClr val="tx1"/>
                </a:solidFill>
                <a:latin typeface="Times New Roman" pitchFamily="18" charset="0"/>
                <a:ea typeface="宋体" pitchFamily="2" charset="-122"/>
                <a:sym typeface="Symbol" pitchFamily="18" charset="2"/>
              </a:rPr>
              <a:t>,</a:t>
            </a:r>
            <a:r>
              <a:rPr lang="en-US" altLang="zh-CN" sz="1800" dirty="0" err="1">
                <a:solidFill>
                  <a:schemeClr val="tx1"/>
                </a:solidFill>
                <a:latin typeface="Times New Roman" pitchFamily="18" charset="0"/>
                <a:ea typeface="宋体" pitchFamily="2" charset="-122"/>
                <a:sym typeface="Symbol" pitchFamily="18" charset="2"/>
              </a:rPr>
              <a:t>a,ab,abc,abcd</a:t>
            </a:r>
            <a:r>
              <a:rPr lang="zh-CN" altLang="en-US" sz="1800" dirty="0">
                <a:solidFill>
                  <a:schemeClr val="tx1"/>
                </a:solidFill>
                <a:latin typeface="Times New Roman" pitchFamily="18" charset="0"/>
                <a:ea typeface="宋体" pitchFamily="2" charset="-122"/>
                <a:sym typeface="Symbol" pitchFamily="18" charset="2"/>
              </a:rPr>
              <a:t>是该规范句型的活前缀，而</a:t>
            </a:r>
            <a:r>
              <a:rPr lang="en-US" altLang="zh-CN" sz="1800" dirty="0" err="1">
                <a:solidFill>
                  <a:schemeClr val="tx1"/>
                </a:solidFill>
                <a:latin typeface="Times New Roman" pitchFamily="18" charset="0"/>
                <a:ea typeface="宋体" pitchFamily="2" charset="-122"/>
                <a:sym typeface="Symbol" pitchFamily="18" charset="2"/>
              </a:rPr>
              <a:t>abcd</a:t>
            </a:r>
            <a:r>
              <a:rPr lang="zh-CN" altLang="en-US" sz="1800" dirty="0">
                <a:solidFill>
                  <a:schemeClr val="tx1"/>
                </a:solidFill>
                <a:latin typeface="Times New Roman" pitchFamily="18" charset="0"/>
                <a:ea typeface="宋体" pitchFamily="2" charset="-122"/>
                <a:sym typeface="Symbol" pitchFamily="18" charset="2"/>
              </a:rPr>
              <a:t>是</a:t>
            </a:r>
            <a:r>
              <a:rPr lang="zh-CN" altLang="en-US" sz="1800" dirty="0">
                <a:solidFill>
                  <a:srgbClr val="FFFF00"/>
                </a:solidFill>
                <a:latin typeface="Times New Roman" pitchFamily="18" charset="0"/>
                <a:ea typeface="宋体" pitchFamily="2" charset="-122"/>
                <a:sym typeface="Symbol" pitchFamily="18" charset="2"/>
              </a:rPr>
              <a:t>包含句柄的活前缀</a:t>
            </a:r>
            <a:r>
              <a:rPr lang="zh-CN" altLang="en-US" sz="1800" dirty="0">
                <a:solidFill>
                  <a:schemeClr val="tx1"/>
                </a:solidFill>
                <a:latin typeface="Times New Roman" pitchFamily="18" charset="0"/>
                <a:ea typeface="宋体" pitchFamily="2" charset="-122"/>
                <a:sym typeface="Symbol" pitchFamily="18" charset="2"/>
              </a:rPr>
              <a:t>。</a:t>
            </a:r>
            <a:endParaRPr lang="zh-CN" altLang="en-US" sz="1800" dirty="0">
              <a:solidFill>
                <a:schemeClr val="tx1"/>
              </a:solidFill>
              <a:latin typeface="Times New Roman" pitchFamily="18" charset="0"/>
              <a:ea typeface="宋体" pitchFamily="2" charset="-122"/>
            </a:endParaRPr>
          </a:p>
        </p:txBody>
      </p:sp>
      <p:sp>
        <p:nvSpPr>
          <p:cNvPr id="676869"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76870" name="AutoShape 6"/>
          <p:cNvSpPr>
            <a:spLocks noChangeArrowheads="1"/>
          </p:cNvSpPr>
          <p:nvPr/>
        </p:nvSpPr>
        <p:spPr bwMode="gray">
          <a:xfrm>
            <a:off x="838200" y="9906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grpSp>
        <p:nvGrpSpPr>
          <p:cNvPr id="2" name="Group 7"/>
          <p:cNvGrpSpPr>
            <a:grpSpLocks/>
          </p:cNvGrpSpPr>
          <p:nvPr/>
        </p:nvGrpSpPr>
        <p:grpSpPr bwMode="auto">
          <a:xfrm>
            <a:off x="8229600" y="152400"/>
            <a:ext cx="717550" cy="881063"/>
            <a:chOff x="2272" y="2026"/>
            <a:chExt cx="740" cy="987"/>
          </a:xfrm>
        </p:grpSpPr>
        <p:pic>
          <p:nvPicPr>
            <p:cNvPr id="25609"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6867"/>
                                        </p:tgtEl>
                                        <p:attrNameLst>
                                          <p:attrName>style.visibility</p:attrName>
                                        </p:attrNameLst>
                                      </p:cBhvr>
                                      <p:to>
                                        <p:strVal val="visible"/>
                                      </p:to>
                                    </p:set>
                                    <p:anim calcmode="lin" valueType="num">
                                      <p:cBhvr additive="base">
                                        <p:cTn id="7" dur="500" fill="hold"/>
                                        <p:tgtEl>
                                          <p:spTgt spid="676867"/>
                                        </p:tgtEl>
                                        <p:attrNameLst>
                                          <p:attrName>ppt_x</p:attrName>
                                        </p:attrNameLst>
                                      </p:cBhvr>
                                      <p:tavLst>
                                        <p:tav tm="0">
                                          <p:val>
                                            <p:strVal val="0-#ppt_w/2"/>
                                          </p:val>
                                        </p:tav>
                                        <p:tav tm="100000">
                                          <p:val>
                                            <p:strVal val="#ppt_x"/>
                                          </p:val>
                                        </p:tav>
                                      </p:tavLst>
                                    </p:anim>
                                    <p:anim calcmode="lin" valueType="num">
                                      <p:cBhvr additive="base">
                                        <p:cTn id="8" dur="500" fill="hold"/>
                                        <p:tgtEl>
                                          <p:spTgt spid="67686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D311A454-D69E-4B4E-9391-2EC1C6BB2E73}" type="slidenum">
              <a:rPr lang="en-US" altLang="zh-CN"/>
              <a:pPr>
                <a:defRPr/>
              </a:pPr>
              <a:t>26</a:t>
            </a:fld>
            <a:endParaRPr lang="en-US" altLang="zh-CN"/>
          </a:p>
        </p:txBody>
      </p:sp>
      <p:sp>
        <p:nvSpPr>
          <p:cNvPr id="677890" name="Text Box 2"/>
          <p:cNvSpPr txBox="1">
            <a:spLocks noChangeArrowheads="1"/>
          </p:cNvSpPr>
          <p:nvPr/>
        </p:nvSpPr>
        <p:spPr bwMode="auto">
          <a:xfrm>
            <a:off x="228600" y="2057400"/>
            <a:ext cx="8588375" cy="2101850"/>
          </a:xfrm>
          <a:prstGeom prst="rect">
            <a:avLst/>
          </a:prstGeom>
          <a:noFill/>
          <a:ln w="9525">
            <a:noFill/>
            <a:miter lim="800000"/>
            <a:headEnd/>
            <a:tailEnd/>
          </a:ln>
          <a:effectLst/>
        </p:spPr>
        <p:txBody>
          <a:bodyPr>
            <a:spAutoFit/>
          </a:bodyPr>
          <a:lstStyle/>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a:t>
            </a:r>
            <a:r>
              <a:rPr kumimoji="1" lang="en-US" altLang="zh-CN">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2</a:t>
            </a:r>
            <a:r>
              <a:rPr kumimoji="1" lang="zh-CN" altLang="en-US">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LR</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（０）项目</a:t>
            </a:r>
          </a:p>
          <a:p>
            <a:pPr algn="l" eaLnBrk="1" hangingPunct="1">
              <a:lnSpc>
                <a:spcPct val="90000"/>
              </a:lnSpc>
              <a:spcBef>
                <a:spcPct val="20000"/>
              </a:spcBef>
              <a:spcAft>
                <a:spcPct val="0"/>
              </a:spcAft>
              <a:buClr>
                <a:schemeClr val="folHlink"/>
              </a:buClr>
              <a:buSzPct val="60000"/>
              <a:buFont typeface="Wingdings" pitchFamily="2" charset="2"/>
              <a:buNone/>
              <a:defRPr/>
            </a:pPr>
            <a:endPar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just"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2000">
                <a:solidFill>
                  <a:srgbClr val="FFFF00"/>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a:t>
            </a:r>
            <a:r>
              <a:rPr kumimoji="1"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1)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活前缀与句柄之间的关系</a:t>
            </a:r>
          </a:p>
          <a:p>
            <a:pPr algn="just" eaLnBrk="1" hangingPunct="1">
              <a:lnSpc>
                <a:spcPct val="90000"/>
              </a:lnSpc>
              <a:spcBef>
                <a:spcPct val="20000"/>
              </a:spcBef>
              <a:spcAft>
                <a:spcPct val="0"/>
              </a:spcAft>
              <a:buClr>
                <a:schemeClr val="folHlink"/>
              </a:buClr>
              <a:buSzPct val="60000"/>
              <a:buFont typeface="Wingdings" pitchFamily="2" charset="2"/>
              <a:buNone/>
              <a:defRPr/>
            </a:pPr>
            <a:endPar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just"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作为规范句型的活前缀不含有句柄后任何符号。因此，</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前缀与句柄的关系</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可能有三种情况：</a:t>
            </a:r>
          </a:p>
        </p:txBody>
      </p:sp>
      <p:sp>
        <p:nvSpPr>
          <p:cNvPr id="677891" name="Rectangle 3"/>
          <p:cNvSpPr>
            <a:spLocks noChangeArrowheads="1"/>
          </p:cNvSpPr>
          <p:nvPr/>
        </p:nvSpPr>
        <p:spPr bwMode="auto">
          <a:xfrm>
            <a:off x="457200" y="4419600"/>
            <a:ext cx="7991475" cy="11874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l" eaLnBrk="1" hangingPunct="1">
              <a:lnSpc>
                <a:spcPct val="120000"/>
              </a:lnSpc>
              <a:spcBef>
                <a:spcPct val="20000"/>
              </a:spcBef>
              <a:spcAft>
                <a:spcPct val="0"/>
              </a:spcAft>
              <a:buClr>
                <a:schemeClr val="folHlink"/>
              </a:buClr>
              <a:buSzPct val="60000"/>
              <a:buFont typeface="Wingdings" pitchFamily="2" charset="2"/>
              <a:buNone/>
              <a:defRPr/>
            </a:pPr>
            <a:r>
              <a:rPr kumimoji="1" lang="en-US" altLang="zh-CN" sz="2000" dirty="0">
                <a:solidFill>
                  <a:schemeClr val="hlink"/>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① </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活前缀已包含句柄全部符号，这表明规则Ａ∷＝</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的右部符号串</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已</a:t>
            </a:r>
            <a:r>
              <a:rPr kumimoji="1" lang="zh-CN" altLang="en-US" sz="2000" dirty="0" smtClean="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在符号栈</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顶，因此相应的分析动作应是用此规则进行归约，称可归约的活前缀。我们用 </a:t>
            </a:r>
            <a:r>
              <a:rPr lang="zh-CN" altLang="en-US"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Ａ∷＝</a:t>
            </a:r>
            <a:r>
              <a:rPr lang="en-US" altLang="zh-CN" sz="2000" dirty="0">
                <a:solidFill>
                  <a:srgbClr val="FFFF00"/>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表示</a:t>
            </a:r>
            <a:r>
              <a:rPr kumimoji="1" lang="zh-CN" altLang="en-US" sz="2000" b="0" dirty="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 </a:t>
            </a:r>
          </a:p>
        </p:txBody>
      </p:sp>
      <p:sp>
        <p:nvSpPr>
          <p:cNvPr id="677892" name="AutoShape 4"/>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77893" name="AutoShape 5"/>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rPr>
              <a:t> </a:t>
            </a:r>
            <a:r>
              <a:rPr lang="en-US" altLang="zh-CN" sz="2800">
                <a:solidFill>
                  <a:srgbClr val="FFFF00"/>
                </a:solidFill>
                <a:effectLst>
                  <a:outerShdw blurRad="38100" dist="38100" dir="2700000" algn="tl">
                    <a:srgbClr val="000000"/>
                  </a:outerShdw>
                </a:effectLst>
                <a:latin typeface="Times New Roman" pitchFamily="18" charset="0"/>
              </a:rPr>
              <a:t>3. LR(0)</a:t>
            </a:r>
            <a:r>
              <a:rPr lang="zh-CN" altLang="en-US" sz="2800">
                <a:solidFill>
                  <a:srgbClr val="FFFF00"/>
                </a:solidFill>
                <a:effectLst>
                  <a:outerShdw blurRad="38100" dist="38100" dir="2700000" algn="tl">
                    <a:srgbClr val="000000"/>
                  </a:outerShdw>
                </a:effectLst>
                <a:latin typeface="Times New Roman" pitchFamily="18" charset="0"/>
              </a:rPr>
              <a:t>分析表的构造</a:t>
            </a:r>
          </a:p>
        </p:txBody>
      </p:sp>
      <p:sp>
        <p:nvSpPr>
          <p:cNvPr id="26631" name="Rectangle 7"/>
          <p:cNvSpPr>
            <a:spLocks noChangeArrowheads="1"/>
          </p:cNvSpPr>
          <p:nvPr/>
        </p:nvSpPr>
        <p:spPr bwMode="auto">
          <a:xfrm>
            <a:off x="179705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grpSp>
        <p:nvGrpSpPr>
          <p:cNvPr id="2" name="Group 8"/>
          <p:cNvGrpSpPr>
            <a:grpSpLocks/>
          </p:cNvGrpSpPr>
          <p:nvPr/>
        </p:nvGrpSpPr>
        <p:grpSpPr bwMode="auto">
          <a:xfrm>
            <a:off x="8229600" y="152400"/>
            <a:ext cx="717550" cy="881063"/>
            <a:chOff x="2272" y="2026"/>
            <a:chExt cx="740" cy="987"/>
          </a:xfrm>
        </p:grpSpPr>
        <p:pic>
          <p:nvPicPr>
            <p:cNvPr id="26633" name="Picture 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BA62815E-C7A7-48CE-866A-45FEB6DE671F}" type="slidenum">
              <a:rPr lang="en-US" altLang="zh-CN"/>
              <a:pPr>
                <a:defRPr/>
              </a:pPr>
              <a:t>27</a:t>
            </a:fld>
            <a:endParaRPr lang="en-US" altLang="zh-CN"/>
          </a:p>
        </p:txBody>
      </p:sp>
      <p:sp>
        <p:nvSpPr>
          <p:cNvPr id="678914" name="Text Box 2"/>
          <p:cNvSpPr txBox="1">
            <a:spLocks noChangeArrowheads="1"/>
          </p:cNvSpPr>
          <p:nvPr/>
        </p:nvSpPr>
        <p:spPr bwMode="auto">
          <a:xfrm>
            <a:off x="152400" y="1752600"/>
            <a:ext cx="8588375" cy="4422775"/>
          </a:xfrm>
          <a:prstGeom prst="rect">
            <a:avLst/>
          </a:prstGeom>
          <a:noFill/>
          <a:ln w="9525">
            <a:noFill/>
            <a:miter lim="800000"/>
            <a:headEnd/>
            <a:tailEnd/>
          </a:ln>
          <a:effectLst/>
        </p:spPr>
        <p:txBody>
          <a:bodyPr>
            <a:spAutoFit/>
          </a:bodyPr>
          <a:lstStyle/>
          <a:p>
            <a:pPr algn="l" eaLnBrk="1" hangingPunct="1">
              <a:lnSpc>
                <a:spcPct val="130000"/>
              </a:lnSpc>
              <a:spcBef>
                <a:spcPct val="20000"/>
              </a:spcBef>
              <a:spcAft>
                <a:spcPct val="0"/>
              </a:spcAft>
              <a:buClr>
                <a:schemeClr val="folHlink"/>
              </a:buClr>
              <a:buSzPct val="60000"/>
              <a:buFont typeface="Wingdings" pitchFamily="2" charset="2"/>
              <a:buNone/>
              <a:defRPr/>
            </a:pPr>
            <a:r>
              <a:rPr kumimoji="1" lang="en-US" altLang="zh-CN" sz="2000" b="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a:t>
            </a:r>
          </a:p>
          <a:p>
            <a:pPr algn="just" eaLnBrk="1" hangingPunct="1">
              <a:lnSpc>
                <a:spcPct val="130000"/>
              </a:lnSpc>
              <a:spcBef>
                <a:spcPct val="20000"/>
              </a:spcBef>
              <a:spcAft>
                <a:spcPct val="0"/>
              </a:spcAft>
              <a:buClr>
                <a:schemeClr val="folHlink"/>
              </a:buClr>
              <a:buSzPct val="60000"/>
              <a:buFont typeface="Wingdings" pitchFamily="2" charset="2"/>
              <a:buNone/>
              <a:defRPr/>
            </a:pPr>
            <a:r>
              <a:rPr kumimoji="1" lang="en-US" altLang="zh-CN" sz="2000">
                <a:solidFill>
                  <a:schemeClr val="hlink"/>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②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活前缀中只含句柄一部分符号，意味着形如规则Ａ∷＝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1</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2</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的右部子串</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已出现在栈顶，正期待着从余留输入串中看到能由</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zh-CN" altLang="en-US"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２</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推出的符号串。</a:t>
            </a:r>
          </a:p>
          <a:p>
            <a:pPr algn="just" eaLnBrk="1" hangingPunct="1">
              <a:lnSpc>
                <a:spcPct val="130000"/>
              </a:lnSpc>
              <a:spcBef>
                <a:spcPct val="20000"/>
              </a:spcBef>
              <a:spcAft>
                <a:spcPct val="0"/>
              </a:spcAft>
              <a:buClr>
                <a:schemeClr val="folHlink"/>
              </a:buClr>
              <a:buSzPct val="60000"/>
              <a:buFont typeface="Wingdings" pitchFamily="2" charset="2"/>
              <a:buNone/>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我们用</a:t>
            </a:r>
            <a:r>
              <a:rPr lang="zh-CN" altLang="en-US" sz="2000">
                <a:solidFill>
                  <a:srgbClr val="FFFF00"/>
                </a:solidFill>
                <a:effectLst>
                  <a:outerShdw blurRad="38100" dist="38100" dir="2700000" algn="tl">
                    <a:srgbClr val="000000"/>
                  </a:outerShdw>
                </a:effectLst>
                <a:latin typeface="Times New Roman" pitchFamily="18" charset="0"/>
                <a:ea typeface="宋体" pitchFamily="2" charset="-122"/>
                <a:cs typeface="+mn-cs"/>
              </a:rPr>
              <a:t>Ａ∷＝</a:t>
            </a:r>
            <a:r>
              <a:rPr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baseline="-25000">
                <a:solidFill>
                  <a:srgbClr val="FFFF00"/>
                </a:solidFill>
                <a:effectLst>
                  <a:outerShdw blurRad="38100" dist="38100" dir="2700000" algn="tl">
                    <a:srgbClr val="000000"/>
                  </a:outerShdw>
                </a:effectLst>
                <a:latin typeface="Times New Roman" pitchFamily="18" charset="0"/>
                <a:ea typeface="宋体" pitchFamily="2" charset="-122"/>
                <a:cs typeface="+mn-cs"/>
              </a:rPr>
              <a:t>１</a:t>
            </a:r>
            <a:r>
              <a:rPr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baseline="-25000">
                <a:solidFill>
                  <a:srgbClr val="FFFF00"/>
                </a:solidFill>
                <a:effectLst>
                  <a:outerShdw blurRad="38100" dist="38100" dir="2700000" algn="tl">
                    <a:srgbClr val="000000"/>
                  </a:outerShdw>
                </a:effectLst>
                <a:latin typeface="Times New Roman" pitchFamily="18" charset="0"/>
                <a:ea typeface="宋体" pitchFamily="2" charset="-122"/>
                <a:cs typeface="+mn-cs"/>
              </a:rPr>
              <a:t>２</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表示</a:t>
            </a:r>
            <a:r>
              <a:rPr kumimoji="1" lang="zh-CN" altLang="en-US" sz="2000" b="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a:t>
            </a:r>
          </a:p>
          <a:p>
            <a:pPr algn="just" eaLnBrk="1" hangingPunct="1">
              <a:lnSpc>
                <a:spcPct val="130000"/>
              </a:lnSpc>
              <a:spcBef>
                <a:spcPct val="20000"/>
              </a:spcBef>
              <a:spcAft>
                <a:spcPct val="0"/>
              </a:spcAft>
              <a:buClr>
                <a:schemeClr val="folHlink"/>
              </a:buClr>
              <a:buSzPct val="60000"/>
              <a:buFont typeface="Wingdings" pitchFamily="2" charset="2"/>
              <a:buNone/>
              <a:defRPr/>
            </a:pPr>
            <a:endParaRPr kumimoji="1" lang="zh-CN" altLang="en-US" sz="2000" b="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just" eaLnBrk="1" hangingPunct="1">
              <a:lnSpc>
                <a:spcPct val="130000"/>
              </a:lnSpc>
              <a:spcBef>
                <a:spcPct val="20000"/>
              </a:spcBef>
              <a:spcAft>
                <a:spcPct val="0"/>
              </a:spcAft>
              <a:buClr>
                <a:schemeClr val="folHlink"/>
              </a:buClr>
              <a:buSzPct val="60000"/>
              <a:buFont typeface="Wingdings" pitchFamily="2" charset="2"/>
              <a:buNone/>
              <a:defRPr/>
            </a:pPr>
            <a:r>
              <a:rPr kumimoji="1" lang="zh-CN" altLang="en-US" sz="2000">
                <a:solidFill>
                  <a:schemeClr val="hlink"/>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③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活前缀不包含句柄的任何符号，这表明规则Ａ∷＝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的右部符号串</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不在分析栈顶，正期待从余留输入串中由规则Ａ∷＝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的</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所能推出的符号串。</a:t>
            </a:r>
          </a:p>
          <a:p>
            <a:pPr algn="just" eaLnBrk="1" hangingPunct="1">
              <a:lnSpc>
                <a:spcPct val="130000"/>
              </a:lnSpc>
              <a:spcBef>
                <a:spcPct val="20000"/>
              </a:spcBef>
              <a:spcAft>
                <a:spcPct val="0"/>
              </a:spcAft>
              <a:buClr>
                <a:schemeClr val="folHlink"/>
              </a:buClr>
              <a:buSzPct val="60000"/>
              <a:buFont typeface="Wingdings" pitchFamily="2" charset="2"/>
              <a:buNone/>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我们用</a:t>
            </a:r>
            <a:r>
              <a:rPr lang="zh-CN" altLang="en-US" sz="2000">
                <a:solidFill>
                  <a:srgbClr val="FFFF00"/>
                </a:solidFill>
                <a:effectLst>
                  <a:outerShdw blurRad="38100" dist="38100" dir="2700000" algn="tl">
                    <a:srgbClr val="000000"/>
                  </a:outerShdw>
                </a:effectLst>
                <a:latin typeface="Times New Roman" pitchFamily="18" charset="0"/>
                <a:ea typeface="宋体" pitchFamily="2" charset="-122"/>
                <a:cs typeface="+mn-cs"/>
              </a:rPr>
              <a:t>Ａ∷＝</a:t>
            </a:r>
            <a:r>
              <a:rPr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表示</a:t>
            </a:r>
            <a:r>
              <a:rPr kumimoji="1" lang="zh-CN" altLang="en-US" sz="2000" b="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a:t>
            </a:r>
          </a:p>
          <a:p>
            <a:pPr algn="just" eaLnBrk="1" hangingPunct="1">
              <a:lnSpc>
                <a:spcPct val="130000"/>
              </a:lnSpc>
              <a:spcBef>
                <a:spcPct val="20000"/>
              </a:spcBef>
              <a:spcAft>
                <a:spcPct val="0"/>
              </a:spcAft>
              <a:buClr>
                <a:schemeClr val="folHlink"/>
              </a:buClr>
              <a:buSzPct val="60000"/>
              <a:buFont typeface="Wingdings" pitchFamily="2" charset="2"/>
              <a:buNone/>
              <a:defRPr/>
            </a:pPr>
            <a:endParaRPr kumimoji="1" lang="en-US" altLang="zh-CN" sz="2000" b="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p:txBody>
      </p:sp>
      <p:sp>
        <p:nvSpPr>
          <p:cNvPr id="678915" name="AutoShape 3"/>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78916" name="AutoShape 4"/>
          <p:cNvSpPr>
            <a:spLocks noChangeArrowheads="1"/>
          </p:cNvSpPr>
          <p:nvPr/>
        </p:nvSpPr>
        <p:spPr bwMode="gray">
          <a:xfrm>
            <a:off x="838200" y="9906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 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sp>
        <p:nvSpPr>
          <p:cNvPr id="27654" name="Rectangle 5"/>
          <p:cNvSpPr>
            <a:spLocks noChangeArrowheads="1"/>
          </p:cNvSpPr>
          <p:nvPr/>
        </p:nvSpPr>
        <p:spPr bwMode="auto">
          <a:xfrm>
            <a:off x="1828800" y="228600"/>
            <a:ext cx="55181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grpSp>
        <p:nvGrpSpPr>
          <p:cNvPr id="2" name="Group 6"/>
          <p:cNvGrpSpPr>
            <a:grpSpLocks/>
          </p:cNvGrpSpPr>
          <p:nvPr/>
        </p:nvGrpSpPr>
        <p:grpSpPr bwMode="auto">
          <a:xfrm>
            <a:off x="8229600" y="152400"/>
            <a:ext cx="717550" cy="881063"/>
            <a:chOff x="2272" y="2026"/>
            <a:chExt cx="740" cy="987"/>
          </a:xfrm>
        </p:grpSpPr>
        <p:pic>
          <p:nvPicPr>
            <p:cNvPr id="27656"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8914"/>
                                        </p:tgtEl>
                                        <p:attrNameLst>
                                          <p:attrName>style.visibility</p:attrName>
                                        </p:attrNameLst>
                                      </p:cBhvr>
                                      <p:to>
                                        <p:strVal val="visible"/>
                                      </p:to>
                                    </p:set>
                                    <p:anim calcmode="lin" valueType="num">
                                      <p:cBhvr additive="base">
                                        <p:cTn id="7" dur="500" fill="hold"/>
                                        <p:tgtEl>
                                          <p:spTgt spid="678914"/>
                                        </p:tgtEl>
                                        <p:attrNameLst>
                                          <p:attrName>ppt_x</p:attrName>
                                        </p:attrNameLst>
                                      </p:cBhvr>
                                      <p:tavLst>
                                        <p:tav tm="0">
                                          <p:val>
                                            <p:strVal val="0-#ppt_w/2"/>
                                          </p:val>
                                        </p:tav>
                                        <p:tav tm="100000">
                                          <p:val>
                                            <p:strVal val="#ppt_x"/>
                                          </p:val>
                                        </p:tav>
                                      </p:tavLst>
                                    </p:anim>
                                    <p:anim calcmode="lin" valueType="num">
                                      <p:cBhvr additive="base">
                                        <p:cTn id="8" dur="500" fill="hold"/>
                                        <p:tgtEl>
                                          <p:spTgt spid="67891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7E5CB0B9-0AC8-496D-97C6-B0994E6D81CF}" type="slidenum">
              <a:rPr lang="en-US" altLang="zh-CN"/>
              <a:pPr>
                <a:defRPr/>
              </a:pPr>
              <a:t>28</a:t>
            </a:fld>
            <a:endParaRPr lang="en-US" altLang="zh-CN"/>
          </a:p>
        </p:txBody>
      </p:sp>
      <p:sp>
        <p:nvSpPr>
          <p:cNvPr id="679938" name="Text Box 2"/>
          <p:cNvSpPr txBox="1">
            <a:spLocks noChangeArrowheads="1"/>
          </p:cNvSpPr>
          <p:nvPr/>
        </p:nvSpPr>
        <p:spPr bwMode="auto">
          <a:xfrm>
            <a:off x="228600" y="1143000"/>
            <a:ext cx="8686800" cy="5334000"/>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a:solidFill>
                  <a:srgbClr val="FFFF00"/>
                </a:solidFill>
                <a:effectLst>
                  <a:outerShdw blurRad="38100" dist="38100" dir="2700000" algn="tl">
                    <a:srgbClr val="000000"/>
                  </a:outerShdw>
                </a:effectLst>
                <a:latin typeface="Times New Roman" pitchFamily="18" charset="0"/>
                <a:ea typeface="宋体" pitchFamily="2" charset="-122"/>
                <a:cs typeface="+mn-cs"/>
              </a:rPr>
              <a:t>2)</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 LR</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）项目</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我们把右部某位置上标有圆点的规则称为相应文法的一个</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）项目</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。特别地，对形如</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Ａ∷＝</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ε</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的规则，相应ＬＲ（０）项目为</a:t>
            </a:r>
            <a:r>
              <a:rPr kumimoji="1" lang="zh-CN" altLang="en-US" sz="2000">
                <a:solidFill>
                  <a:srgbClr val="FFFF00"/>
                </a:solidFill>
                <a:effectLst>
                  <a:outerShdw blurRad="38100" dist="38100" dir="2700000" algn="tl">
                    <a:srgbClr val="000000"/>
                  </a:outerShdw>
                </a:effectLst>
                <a:latin typeface="Times New Roman" pitchFamily="18" charset="0"/>
                <a:ea typeface="宋体" pitchFamily="2" charset="-122"/>
                <a:cs typeface="+mn-cs"/>
              </a:rPr>
              <a:t>Ａ→ </a:t>
            </a:r>
            <a:r>
              <a:rPr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例如，</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       </a:t>
            </a:r>
            <a:r>
              <a:rPr lang="zh-CN" altLang="en-US" sz="2000">
                <a:solidFill>
                  <a:srgbClr val="FF0066"/>
                </a:solidFill>
                <a:effectLst>
                  <a:outerShdw blurRad="38100" dist="38100" dir="2700000" algn="tl">
                    <a:srgbClr val="000000"/>
                  </a:outerShdw>
                </a:effectLst>
                <a:latin typeface="Times New Roman" pitchFamily="18" charset="0"/>
                <a:ea typeface="宋体" pitchFamily="2" charset="-122"/>
                <a:cs typeface="+mn-cs"/>
              </a:rPr>
              <a:t>Ａ∷＝</a:t>
            </a:r>
            <a:r>
              <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β·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一个</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ＬＲ（０）项目</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1</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2      </a:t>
            </a:r>
            <a:r>
              <a:rPr lang="zh-CN" altLang="en-US" sz="2000">
                <a:solidFill>
                  <a:srgbClr val="FF0066"/>
                </a:solidFill>
                <a:effectLst>
                  <a:outerShdw blurRad="38100" dist="38100" dir="2700000" algn="tl">
                    <a:srgbClr val="000000"/>
                  </a:outerShdw>
                </a:effectLst>
                <a:latin typeface="Times New Roman" pitchFamily="18" charset="0"/>
                <a:ea typeface="宋体" pitchFamily="2" charset="-122"/>
                <a:cs typeface="+mn-cs"/>
              </a:rPr>
              <a:t>Ａ∷＝</a:t>
            </a:r>
            <a:r>
              <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baseline="-25000">
                <a:solidFill>
                  <a:srgbClr val="FF0066"/>
                </a:solidFill>
                <a:effectLst>
                  <a:outerShdw blurRad="38100" dist="38100" dir="2700000" algn="tl">
                    <a:srgbClr val="000000"/>
                  </a:outerShdw>
                </a:effectLst>
                <a:latin typeface="Times New Roman" pitchFamily="18" charset="0"/>
                <a:ea typeface="宋体" pitchFamily="2" charset="-122"/>
                <a:cs typeface="+mn-cs"/>
              </a:rPr>
              <a:t>１</a:t>
            </a:r>
            <a:r>
              <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baseline="-25000">
                <a:solidFill>
                  <a:srgbClr val="FF0066"/>
                </a:solidFill>
                <a:effectLst>
                  <a:outerShdw blurRad="38100" dist="38100" dir="2700000" algn="tl">
                    <a:srgbClr val="000000"/>
                  </a:outerShdw>
                </a:effectLst>
                <a:latin typeface="Times New Roman" pitchFamily="18" charset="0"/>
                <a:ea typeface="宋体" pitchFamily="2" charset="-122"/>
                <a:cs typeface="+mn-cs"/>
              </a:rPr>
              <a:t>２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一个</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ＬＲ（０）项目</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β       </a:t>
            </a:r>
            <a:r>
              <a:rPr lang="zh-CN" altLang="en-US" sz="2000">
                <a:solidFill>
                  <a:srgbClr val="FF0066"/>
                </a:solidFill>
                <a:effectLst>
                  <a:outerShdw blurRad="38100" dist="38100" dir="2700000" algn="tl">
                    <a:srgbClr val="000000"/>
                  </a:outerShdw>
                </a:effectLst>
                <a:latin typeface="Times New Roman" pitchFamily="18" charset="0"/>
                <a:ea typeface="宋体" pitchFamily="2" charset="-122"/>
                <a:cs typeface="+mn-cs"/>
              </a:rPr>
              <a:t>Ａ∷＝ </a:t>
            </a:r>
            <a:r>
              <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·β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一个</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ＬＲ（０）项目</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若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Ａ∷＝</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a:t>
            </a:r>
            <a:r>
              <a:rPr lang="zh-CN" altLang="en-US" sz="2000">
                <a:solidFill>
                  <a:srgbClr val="FF0066"/>
                </a:solidFill>
                <a:effectLst>
                  <a:outerShdw blurRad="38100" dist="38100" dir="2700000" algn="tl">
                    <a:srgbClr val="000000"/>
                  </a:outerShdw>
                </a:effectLst>
                <a:latin typeface="Times New Roman" pitchFamily="18" charset="0"/>
                <a:ea typeface="宋体" pitchFamily="2" charset="-122"/>
                <a:cs typeface="+mn-cs"/>
              </a:rPr>
              <a:t>Ａ∷＝ </a:t>
            </a:r>
            <a:r>
              <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一个</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ＬＲ（０）项目</a:t>
            </a:r>
            <a:endPar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例如</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一个规则Ａ∷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=aBC</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，根据圆点的位置不同可以有四个</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（０）项目：</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·aBC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正期待着从余留输入串中由</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aBC</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推出的符号串进栈</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a·BC a</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进栈，正期待着从余留输入串中由</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BC</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推出的符号串进栈</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aB·C aB</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推出的符号串进栈</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正期待着从余留输入串中由</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C</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推出   </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                的符号串进栈</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aBC· aBC</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推出的符号串进栈</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对于规则Ａ∷＝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对应项目数为</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2"/>
                </a:solidFill>
                <a:effectLst>
                  <a:outerShdw blurRad="38100" dist="38100" dir="2700000" algn="tl">
                    <a:srgbClr val="000000"/>
                  </a:outerShdw>
                </a:effectLst>
                <a:latin typeface="Times New Roman" pitchFamily="18" charset="0"/>
                <a:ea typeface="宋体" pitchFamily="2" charset="-122"/>
                <a:cs typeface="+mn-cs"/>
              </a:rPr>
              <a:t>β</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｜＋１</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个。（｜</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｜表示</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所含字符的个数）显然，不同的ＬＲ（０）项目反映了分析过程中栈顶的不同情况。</a:t>
            </a:r>
            <a:r>
              <a:rPr kumimoji="1" lang="zh-CN" altLang="en-US" sz="2000" b="0">
                <a:solidFill>
                  <a:schemeClr val="hlink"/>
                </a:solidFill>
                <a:effectLst>
                  <a:outerShdw blurRad="38100" dist="38100" dir="2700000" algn="tl">
                    <a:srgbClr val="000000"/>
                  </a:outerShdw>
                </a:effectLst>
                <a:latin typeface="Times New Roman" pitchFamily="18" charset="0"/>
                <a:ea typeface="宋体" pitchFamily="2" charset="-122"/>
                <a:cs typeface="+mn-cs"/>
              </a:rPr>
              <a:t> </a:t>
            </a:r>
          </a:p>
        </p:txBody>
      </p:sp>
      <p:sp>
        <p:nvSpPr>
          <p:cNvPr id="679939" name="AutoShape 3"/>
          <p:cNvSpPr>
            <a:spLocks noChangeArrowheads="1"/>
          </p:cNvSpPr>
          <p:nvPr/>
        </p:nvSpPr>
        <p:spPr bwMode="auto">
          <a:xfrm>
            <a:off x="152400" y="762000"/>
            <a:ext cx="88392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79940" name="AutoShape 4"/>
          <p:cNvSpPr>
            <a:spLocks noChangeArrowheads="1"/>
          </p:cNvSpPr>
          <p:nvPr/>
        </p:nvSpPr>
        <p:spPr bwMode="gray">
          <a:xfrm>
            <a:off x="914400" y="304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latin typeface="Times New Roman" pitchFamily="18" charset="0"/>
              </a:rPr>
              <a:t> </a:t>
            </a:r>
            <a:r>
              <a:rPr lang="en-US" altLang="zh-CN" sz="2800">
                <a:solidFill>
                  <a:srgbClr val="FFFF00"/>
                </a:solidFill>
                <a:effectLst>
                  <a:outerShdw blurRad="38100" dist="38100" dir="2700000" algn="tl">
                    <a:srgbClr val="000000"/>
                  </a:outerShdw>
                </a:effectLst>
                <a:latin typeface="Times New Roman" pitchFamily="18" charset="0"/>
              </a:rPr>
              <a:t>3. LR(0)</a:t>
            </a:r>
            <a:r>
              <a:rPr lang="zh-CN" altLang="en-US" sz="2800">
                <a:solidFill>
                  <a:srgbClr val="FFFF00"/>
                </a:solidFill>
                <a:effectLst>
                  <a:outerShdw blurRad="38100" dist="38100" dir="2700000" algn="tl">
                    <a:srgbClr val="000000"/>
                  </a:outerShdw>
                </a:effectLst>
                <a:latin typeface="Times New Roman" pitchFamily="18" charset="0"/>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28679"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9938"/>
                                        </p:tgtEl>
                                        <p:attrNameLst>
                                          <p:attrName>style.visibility</p:attrName>
                                        </p:attrNameLst>
                                      </p:cBhvr>
                                      <p:to>
                                        <p:strVal val="visible"/>
                                      </p:to>
                                    </p:set>
                                    <p:anim calcmode="lin" valueType="num">
                                      <p:cBhvr additive="base">
                                        <p:cTn id="7" dur="500" fill="hold"/>
                                        <p:tgtEl>
                                          <p:spTgt spid="679938"/>
                                        </p:tgtEl>
                                        <p:attrNameLst>
                                          <p:attrName>ppt_x</p:attrName>
                                        </p:attrNameLst>
                                      </p:cBhvr>
                                      <p:tavLst>
                                        <p:tav tm="0">
                                          <p:val>
                                            <p:strVal val="#ppt_x"/>
                                          </p:val>
                                        </p:tav>
                                        <p:tav tm="100000">
                                          <p:val>
                                            <p:strVal val="#ppt_x"/>
                                          </p:val>
                                        </p:tav>
                                      </p:tavLst>
                                    </p:anim>
                                    <p:anim calcmode="lin" valueType="num">
                                      <p:cBhvr additive="base">
                                        <p:cTn id="8" dur="500" fill="hold"/>
                                        <p:tgtEl>
                                          <p:spTgt spid="679938"/>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1589C48C-3692-48F5-A664-1B130D148484}" type="slidenum">
              <a:rPr lang="en-US" altLang="zh-CN"/>
              <a:pPr>
                <a:defRPr/>
              </a:pPr>
              <a:t>29</a:t>
            </a:fld>
            <a:endParaRPr lang="en-US" altLang="zh-CN"/>
          </a:p>
        </p:txBody>
      </p:sp>
      <p:sp>
        <p:nvSpPr>
          <p:cNvPr id="29699" name="Rectangle 2"/>
          <p:cNvSpPr>
            <a:spLocks noGrp="1" noChangeArrowheads="1"/>
          </p:cNvSpPr>
          <p:nvPr>
            <p:ph type="body" idx="1"/>
          </p:nvPr>
        </p:nvSpPr>
        <p:spPr>
          <a:xfrm>
            <a:off x="304800" y="1524000"/>
            <a:ext cx="8534400" cy="4906963"/>
          </a:xfrm>
        </p:spPr>
        <p:txBody>
          <a:bodyPr/>
          <a:lstStyle/>
          <a:p>
            <a:pPr algn="just" eaLnBrk="1" hangingPunct="1">
              <a:buFont typeface="Wingdings" pitchFamily="2" charset="2"/>
              <a:buNone/>
            </a:pPr>
            <a:r>
              <a:rPr lang="en-US" altLang="zh-CN" sz="2000" b="1" smtClean="0">
                <a:solidFill>
                  <a:srgbClr val="FF0066"/>
                </a:solidFill>
                <a:latin typeface="Times New Roman" pitchFamily="18" charset="0"/>
              </a:rPr>
              <a:t>(3)</a:t>
            </a:r>
            <a:r>
              <a:rPr lang="en-US" altLang="zh-CN" sz="2000" b="1" smtClean="0">
                <a:solidFill>
                  <a:srgbClr val="00FFFF"/>
                </a:solidFill>
                <a:latin typeface="Times New Roman" pitchFamily="18" charset="0"/>
              </a:rPr>
              <a:t> </a:t>
            </a:r>
            <a:r>
              <a:rPr lang="zh-CN" altLang="en-US" sz="2000" b="1" smtClean="0">
                <a:latin typeface="Times New Roman" pitchFamily="18" charset="0"/>
              </a:rPr>
              <a:t>构造识别活前缀的有穷自动机</a:t>
            </a:r>
            <a:r>
              <a:rPr lang="en-US" altLang="zh-CN" sz="2000" b="1" smtClean="0">
                <a:latin typeface="Times New Roman" pitchFamily="18" charset="0"/>
              </a:rPr>
              <a:t>(FA)M</a:t>
            </a:r>
          </a:p>
          <a:p>
            <a:pPr algn="just" eaLnBrk="1" hangingPunct="1">
              <a:buFont typeface="Wingdings" pitchFamily="2" charset="2"/>
              <a:buNone/>
            </a:pPr>
            <a:r>
              <a:rPr lang="en-US" altLang="zh-CN" sz="2000" smtClean="0">
                <a:latin typeface="Times New Roman" pitchFamily="18" charset="0"/>
              </a:rPr>
              <a:t> </a:t>
            </a:r>
          </a:p>
          <a:p>
            <a:pPr algn="just" eaLnBrk="1" hangingPunct="1">
              <a:buFont typeface="Wingdings" pitchFamily="2" charset="2"/>
              <a:buNone/>
            </a:pPr>
            <a:r>
              <a:rPr lang="en-US" altLang="zh-CN" sz="2000" b="1" smtClean="0">
                <a:latin typeface="Times New Roman" pitchFamily="18" charset="0"/>
              </a:rPr>
              <a:t>Knuth</a:t>
            </a:r>
            <a:r>
              <a:rPr lang="zh-CN" altLang="en-US" sz="2000" b="1" smtClean="0">
                <a:latin typeface="Times New Roman" pitchFamily="18" charset="0"/>
              </a:rPr>
              <a:t>证明了一个</a:t>
            </a:r>
            <a:r>
              <a:rPr lang="en-US" altLang="zh-CN" sz="2000" b="1" smtClean="0">
                <a:latin typeface="Times New Roman" pitchFamily="18" charset="0"/>
              </a:rPr>
              <a:t>LR</a:t>
            </a:r>
            <a:r>
              <a:rPr lang="zh-CN" altLang="en-US" sz="2000" b="1" smtClean="0">
                <a:latin typeface="Times New Roman" pitchFamily="18" charset="0"/>
              </a:rPr>
              <a:t>文法的</a:t>
            </a:r>
            <a:r>
              <a:rPr lang="zh-CN" altLang="en-US" sz="2000" b="1" smtClean="0">
                <a:solidFill>
                  <a:srgbClr val="FF0066"/>
                </a:solidFill>
                <a:latin typeface="Times New Roman" pitchFamily="18" charset="0"/>
              </a:rPr>
              <a:t>右句型</a:t>
            </a:r>
            <a:r>
              <a:rPr lang="zh-CN" altLang="en-US" sz="2000" b="1" smtClean="0">
                <a:latin typeface="Times New Roman" pitchFamily="18" charset="0"/>
              </a:rPr>
              <a:t>的所有活前缀能够为有穷自动机所接受</a:t>
            </a:r>
          </a:p>
          <a:p>
            <a:pPr algn="just" eaLnBrk="1" hangingPunct="1">
              <a:buFont typeface="Wingdings" pitchFamily="2" charset="2"/>
              <a:buNone/>
            </a:pPr>
            <a:r>
              <a:rPr lang="zh-CN" altLang="en-US" sz="2000" b="1" smtClean="0">
                <a:latin typeface="Times New Roman" pitchFamily="18" charset="0"/>
              </a:rPr>
              <a:t>我们可以把文法</a:t>
            </a:r>
            <a:r>
              <a:rPr lang="en-US" altLang="zh-CN" sz="2000" b="1" smtClean="0">
                <a:latin typeface="Times New Roman" pitchFamily="18" charset="0"/>
              </a:rPr>
              <a:t>G</a:t>
            </a:r>
            <a:r>
              <a:rPr lang="zh-CN" altLang="en-US" sz="2000" b="1" smtClean="0">
                <a:latin typeface="Times New Roman" pitchFamily="18" charset="0"/>
              </a:rPr>
              <a:t>中每一个项目作为非确定有穷自动机的一个状态，构造</a:t>
            </a:r>
          </a:p>
          <a:p>
            <a:pPr algn="just" eaLnBrk="1" hangingPunct="1">
              <a:buFont typeface="Wingdings" pitchFamily="2" charset="2"/>
              <a:buNone/>
            </a:pPr>
            <a:r>
              <a:rPr lang="en-US" altLang="zh-CN" sz="2000" b="1" smtClean="0">
                <a:latin typeface="Times New Roman" pitchFamily="18" charset="0"/>
              </a:rPr>
              <a:t>NFA </a:t>
            </a:r>
            <a:r>
              <a:rPr lang="zh-CN" altLang="en-US" sz="2000" b="1" smtClean="0">
                <a:latin typeface="Times New Roman" pitchFamily="18" charset="0"/>
              </a:rPr>
              <a:t>，然后再将其确定化为</a:t>
            </a:r>
            <a:r>
              <a:rPr lang="en-US" altLang="zh-CN" sz="2000" b="1" smtClean="0">
                <a:latin typeface="Times New Roman" pitchFamily="18" charset="0"/>
              </a:rPr>
              <a:t>DFA</a:t>
            </a:r>
            <a:r>
              <a:rPr lang="zh-CN" altLang="en-US" sz="2000" b="1" smtClean="0">
                <a:latin typeface="Times New Roman" pitchFamily="18" charset="0"/>
              </a:rPr>
              <a:t>。</a:t>
            </a:r>
          </a:p>
          <a:p>
            <a:pPr algn="just" eaLnBrk="1" hangingPunct="1">
              <a:buFont typeface="Wingdings" pitchFamily="2" charset="2"/>
              <a:buNone/>
            </a:pPr>
            <a:endParaRPr lang="zh-CN" altLang="en-US" sz="2000" b="1" smtClean="0">
              <a:latin typeface="Times New Roman" pitchFamily="18" charset="0"/>
            </a:endParaRPr>
          </a:p>
          <a:p>
            <a:pPr algn="just" eaLnBrk="1" hangingPunct="1">
              <a:buFont typeface="Wingdings" pitchFamily="2" charset="2"/>
              <a:buNone/>
            </a:pPr>
            <a:r>
              <a:rPr lang="en-US" altLang="zh-CN" sz="2000" b="1" smtClean="0">
                <a:solidFill>
                  <a:srgbClr val="FFFF00"/>
                </a:solidFill>
                <a:latin typeface="Times New Roman" pitchFamily="18" charset="0"/>
              </a:rPr>
              <a:t>1)</a:t>
            </a:r>
            <a:r>
              <a:rPr lang="en-US" altLang="zh-CN" sz="2000" b="1" smtClean="0">
                <a:latin typeface="Times New Roman" pitchFamily="18" charset="0"/>
              </a:rPr>
              <a:t> </a:t>
            </a:r>
            <a:r>
              <a:rPr lang="zh-CN" altLang="en-US" sz="2000" b="1" smtClean="0">
                <a:latin typeface="Times New Roman" pitchFamily="18" charset="0"/>
              </a:rPr>
              <a:t>文法</a:t>
            </a:r>
            <a:r>
              <a:rPr lang="en-US" altLang="zh-CN" sz="2000" b="1" smtClean="0">
                <a:latin typeface="Times New Roman" pitchFamily="18" charset="0"/>
              </a:rPr>
              <a:t>G</a:t>
            </a:r>
            <a:r>
              <a:rPr lang="zh-CN" altLang="en-US" sz="2000" b="1" smtClean="0">
                <a:latin typeface="Times New Roman" pitchFamily="18" charset="0"/>
              </a:rPr>
              <a:t>的全部项目</a:t>
            </a:r>
          </a:p>
          <a:p>
            <a:pPr algn="just" eaLnBrk="1" hangingPunct="1">
              <a:buFont typeface="Wingdings" pitchFamily="2" charset="2"/>
              <a:buNone/>
            </a:pPr>
            <a:r>
              <a:rPr lang="zh-CN" altLang="en-US" sz="2000" b="1" smtClean="0">
                <a:latin typeface="Times New Roman" pitchFamily="18" charset="0"/>
              </a:rPr>
              <a:t>例</a:t>
            </a:r>
            <a:r>
              <a:rPr lang="en-US" altLang="zh-CN" sz="2000" b="1" smtClean="0">
                <a:latin typeface="Times New Roman" pitchFamily="18" charset="0"/>
              </a:rPr>
              <a:t>4.16  </a:t>
            </a:r>
            <a:r>
              <a:rPr lang="zh-CN" altLang="en-US" sz="2000" b="1" smtClean="0">
                <a:latin typeface="Times New Roman" pitchFamily="18" charset="0"/>
              </a:rPr>
              <a:t>设有文法</a:t>
            </a:r>
            <a:r>
              <a:rPr lang="en-US" altLang="zh-CN" sz="2000" b="1" smtClean="0">
                <a:latin typeface="Times New Roman" pitchFamily="18" charset="0"/>
              </a:rPr>
              <a:t>G</a:t>
            </a:r>
            <a:r>
              <a:rPr lang="zh-CN" altLang="en-US" sz="2000" b="1" smtClean="0">
                <a:latin typeface="Times New Roman" pitchFamily="18" charset="0"/>
              </a:rPr>
              <a:t>［</a:t>
            </a:r>
            <a:r>
              <a:rPr lang="en-US" altLang="zh-CN" sz="2000" b="1" smtClean="0">
                <a:latin typeface="Times New Roman" pitchFamily="18" charset="0"/>
              </a:rPr>
              <a:t>E</a:t>
            </a:r>
            <a:r>
              <a:rPr lang="zh-CN" altLang="en-US" sz="2000" b="1" smtClean="0">
                <a:latin typeface="Times New Roman" pitchFamily="18" charset="0"/>
              </a:rPr>
              <a:t>］</a:t>
            </a:r>
            <a:r>
              <a:rPr lang="en-US" altLang="zh-CN" sz="2000" b="1" smtClean="0">
                <a:latin typeface="Times New Roman" pitchFamily="18" charset="0"/>
              </a:rPr>
              <a:t>=(</a:t>
            </a:r>
            <a:r>
              <a:rPr lang="zh-CN" altLang="en-US" sz="2000" b="1" smtClean="0">
                <a:latin typeface="Times New Roman" pitchFamily="18" charset="0"/>
              </a:rPr>
              <a:t>｛</a:t>
            </a:r>
            <a:r>
              <a:rPr lang="en-US" altLang="zh-CN" sz="2000" b="1" smtClean="0">
                <a:latin typeface="Times New Roman" pitchFamily="18" charset="0"/>
              </a:rPr>
              <a:t>E,A,B</a:t>
            </a:r>
            <a:r>
              <a:rPr lang="zh-CN" altLang="en-US" sz="2000" b="1" smtClean="0">
                <a:latin typeface="Times New Roman" pitchFamily="18" charset="0"/>
              </a:rPr>
              <a:t>｝</a:t>
            </a:r>
            <a:r>
              <a:rPr lang="en-US" altLang="zh-CN" sz="2000" b="1" smtClean="0">
                <a:latin typeface="Times New Roman" pitchFamily="18" charset="0"/>
              </a:rPr>
              <a:t>,</a:t>
            </a:r>
            <a:r>
              <a:rPr lang="zh-CN" altLang="en-US" sz="2000" b="1" smtClean="0">
                <a:latin typeface="Times New Roman" pitchFamily="18" charset="0"/>
              </a:rPr>
              <a:t>｛</a:t>
            </a:r>
            <a:r>
              <a:rPr lang="en-US" altLang="zh-CN" sz="2000" b="1" smtClean="0">
                <a:latin typeface="Times New Roman" pitchFamily="18" charset="0"/>
              </a:rPr>
              <a:t>a, b, c, d</a:t>
            </a:r>
            <a:r>
              <a:rPr lang="zh-CN" altLang="en-US" sz="2000" b="1" smtClean="0">
                <a:latin typeface="Times New Roman" pitchFamily="18" charset="0"/>
              </a:rPr>
              <a:t>｝</a:t>
            </a:r>
            <a:r>
              <a:rPr lang="en-US" altLang="zh-CN" sz="2000" b="1" smtClean="0">
                <a:latin typeface="Times New Roman" pitchFamily="18" charset="0"/>
              </a:rPr>
              <a:t>, P, E)</a:t>
            </a:r>
            <a:r>
              <a:rPr lang="zh-CN" altLang="en-US" sz="2000" b="1" smtClean="0">
                <a:latin typeface="Times New Roman" pitchFamily="18" charset="0"/>
              </a:rPr>
              <a:t>，其中</a:t>
            </a:r>
            <a:r>
              <a:rPr lang="en-US" altLang="zh-CN" sz="2000" b="1" smtClean="0">
                <a:latin typeface="Times New Roman" pitchFamily="18" charset="0"/>
              </a:rPr>
              <a:t>P</a:t>
            </a:r>
            <a:r>
              <a:rPr lang="zh-CN" altLang="en-US" sz="2000" b="1" smtClean="0">
                <a:latin typeface="Times New Roman" pitchFamily="18" charset="0"/>
              </a:rPr>
              <a:t>由</a:t>
            </a:r>
          </a:p>
          <a:p>
            <a:pPr algn="just" eaLnBrk="1" hangingPunct="1">
              <a:buFont typeface="Wingdings" pitchFamily="2" charset="2"/>
              <a:buNone/>
            </a:pPr>
            <a:r>
              <a:rPr lang="zh-CN" altLang="en-US" sz="2000" b="1" smtClean="0">
                <a:latin typeface="Times New Roman" pitchFamily="18" charset="0"/>
              </a:rPr>
              <a:t>下列规则组成</a:t>
            </a:r>
            <a:r>
              <a:rPr lang="en-US" altLang="zh-CN" sz="2000" b="1" smtClean="0">
                <a:latin typeface="Times New Roman" pitchFamily="18" charset="0"/>
              </a:rPr>
              <a:t>:</a:t>
            </a:r>
          </a:p>
          <a:p>
            <a:pPr algn="just" eaLnBrk="1" hangingPunct="1">
              <a:buFont typeface="Wingdings" pitchFamily="2" charset="2"/>
              <a:buNone/>
            </a:pPr>
            <a:r>
              <a:rPr lang="en-US" altLang="zh-CN" sz="2000" b="1" smtClean="0">
                <a:latin typeface="Times New Roman" pitchFamily="18" charset="0"/>
              </a:rPr>
              <a:t>    ① E∷=aA            ④ A∷=d</a:t>
            </a:r>
          </a:p>
          <a:p>
            <a:pPr algn="just" eaLnBrk="1" hangingPunct="1">
              <a:buFont typeface="Wingdings" pitchFamily="2" charset="2"/>
              <a:buNone/>
            </a:pPr>
            <a:r>
              <a:rPr lang="en-US" altLang="zh-CN" sz="2000" b="1" smtClean="0">
                <a:latin typeface="Times New Roman" pitchFamily="18" charset="0"/>
              </a:rPr>
              <a:t>    ② E∷=bB            ⑤ B∷=cB </a:t>
            </a:r>
          </a:p>
          <a:p>
            <a:pPr algn="just" eaLnBrk="1" hangingPunct="1">
              <a:buFont typeface="Wingdings" pitchFamily="2" charset="2"/>
              <a:buNone/>
            </a:pPr>
            <a:r>
              <a:rPr lang="en-US" altLang="zh-CN" sz="2000" b="1" smtClean="0">
                <a:latin typeface="Times New Roman" pitchFamily="18" charset="0"/>
              </a:rPr>
              <a:t>    ③ A∷=cA            ⑥ B∷=d</a:t>
            </a:r>
            <a:r>
              <a:rPr lang="en-US" altLang="zh-CN" sz="2000" smtClean="0">
                <a:latin typeface="Times New Roman" pitchFamily="18" charset="0"/>
              </a:rPr>
              <a:t> </a:t>
            </a:r>
          </a:p>
        </p:txBody>
      </p:sp>
      <p:sp>
        <p:nvSpPr>
          <p:cNvPr id="680963" name="AutoShape 3"/>
          <p:cNvSpPr>
            <a:spLocks noChangeArrowheads="1"/>
          </p:cNvSpPr>
          <p:nvPr/>
        </p:nvSpPr>
        <p:spPr bwMode="auto">
          <a:xfrm>
            <a:off x="152400" y="762000"/>
            <a:ext cx="88392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80964" name="AutoShape 4"/>
          <p:cNvSpPr>
            <a:spLocks noChangeArrowheads="1"/>
          </p:cNvSpPr>
          <p:nvPr/>
        </p:nvSpPr>
        <p:spPr bwMode="gray">
          <a:xfrm>
            <a:off x="838200" y="304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rPr>
              <a:t> </a:t>
            </a:r>
            <a:r>
              <a:rPr lang="en-US" altLang="zh-CN" sz="2800">
                <a:solidFill>
                  <a:srgbClr val="FFFF00"/>
                </a:solidFill>
                <a:effectLst>
                  <a:outerShdw blurRad="38100" dist="38100" dir="2700000" algn="tl">
                    <a:srgbClr val="000000"/>
                  </a:outerShdw>
                </a:effectLst>
                <a:latin typeface="Times New Roman" pitchFamily="18" charset="0"/>
              </a:rPr>
              <a:t>3. LR(0)</a:t>
            </a:r>
            <a:r>
              <a:rPr lang="zh-CN" altLang="en-US" sz="2800">
                <a:solidFill>
                  <a:srgbClr val="FFFF00"/>
                </a:solidFill>
                <a:effectLst>
                  <a:outerShdw blurRad="38100" dist="38100" dir="2700000" algn="tl">
                    <a:srgbClr val="000000"/>
                  </a:outerShdw>
                </a:effectLst>
                <a:latin typeface="Times New Roman" pitchFamily="18" charset="0"/>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29703"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0ACEFB1B-5EB8-43F4-A2C2-C6841BAA132C}" type="slidenum">
              <a:rPr lang="en-US" altLang="zh-CN"/>
              <a:pPr>
                <a:defRPr/>
              </a:pPr>
              <a:t>3</a:t>
            </a:fld>
            <a:endParaRPr lang="en-US" altLang="zh-CN"/>
          </a:p>
        </p:txBody>
      </p:sp>
      <p:sp>
        <p:nvSpPr>
          <p:cNvPr id="5123" name="Rectangle 2"/>
          <p:cNvSpPr>
            <a:spLocks noGrp="1" noChangeArrowheads="1"/>
          </p:cNvSpPr>
          <p:nvPr>
            <p:ph type="body" idx="1"/>
          </p:nvPr>
        </p:nvSpPr>
        <p:spPr>
          <a:xfrm>
            <a:off x="1439863" y="1600200"/>
            <a:ext cx="7704137" cy="4624388"/>
          </a:xfrm>
        </p:spPr>
        <p:txBody>
          <a:bodyPr/>
          <a:lstStyle/>
          <a:p>
            <a:pPr eaLnBrk="1" hangingPunct="1">
              <a:lnSpc>
                <a:spcPct val="8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8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80000"/>
              </a:lnSpc>
              <a:buFont typeface="Wingdings" pitchFamily="2" charset="2"/>
              <a:buNone/>
            </a:pPr>
            <a:r>
              <a:rPr lang="zh-CN" altLang="en-US" sz="1800" b="1" smtClean="0">
                <a:latin typeface="宋体" pitchFamily="2" charset="-122"/>
              </a:rPr>
              <a:t>一、简单优先文法分析法        三、优先函数及其构造</a:t>
            </a:r>
          </a:p>
          <a:p>
            <a:pPr algn="just"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与文法有关的一些关系定义       </a:t>
            </a:r>
            <a:r>
              <a:rPr lang="en-US" altLang="zh-CN" sz="1600" b="1" smtClean="0">
                <a:latin typeface="宋体" pitchFamily="2" charset="-122"/>
              </a:rPr>
              <a:t>1.</a:t>
            </a:r>
            <a:r>
              <a:rPr lang="zh-CN" altLang="en-US" sz="1600" b="1" smtClean="0">
                <a:latin typeface="宋体" pitchFamily="2" charset="-122"/>
              </a:rPr>
              <a:t>优先函数定义                           </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构造文法关系传递闭包           </a:t>
            </a:r>
            <a:r>
              <a:rPr lang="en-US" altLang="zh-CN" sz="1600" b="1" smtClean="0">
                <a:latin typeface="宋体" pitchFamily="2" charset="-122"/>
              </a:rPr>
              <a:t>2.</a:t>
            </a:r>
            <a:r>
              <a:rPr lang="zh-CN" altLang="en-US" sz="1600" b="1" smtClean="0">
                <a:latin typeface="宋体" pitchFamily="2" charset="-122"/>
              </a:rPr>
              <a:t>优先函数矩阵的构造 </a:t>
            </a:r>
          </a:p>
          <a:p>
            <a:pPr algn="just" eaLnBrk="1" hangingPunct="1">
              <a:lnSpc>
                <a:spcPct val="80000"/>
              </a:lnSpc>
              <a:buFont typeface="Wingdings" pitchFamily="2" charset="2"/>
              <a:buNone/>
            </a:pPr>
            <a:r>
              <a:rPr lang="zh-CN" altLang="en-US" sz="1600" b="1" smtClean="0">
                <a:latin typeface="宋体" pitchFamily="2" charset="-122"/>
              </a:rPr>
              <a:t>    和自反传递闭包                 </a:t>
            </a:r>
            <a:r>
              <a:rPr lang="en-US" altLang="zh-CN" sz="1600" b="1" smtClean="0">
                <a:latin typeface="宋体" pitchFamily="2" charset="-122"/>
              </a:rPr>
              <a:t>3.</a:t>
            </a:r>
            <a:r>
              <a:rPr lang="zh-CN" altLang="en-US" sz="1600" b="1" smtClean="0">
                <a:latin typeface="宋体" pitchFamily="2" charset="-122"/>
              </a:rPr>
              <a:t>利用优先函数矩阵进行语法分析</a:t>
            </a:r>
          </a:p>
          <a:p>
            <a:pPr algn="just"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文法优先关系概念              </a:t>
            </a:r>
            <a:r>
              <a:rPr lang="zh-CN" altLang="en-US" sz="1800" b="1" smtClean="0">
                <a:latin typeface="宋体" pitchFamily="2" charset="-122"/>
              </a:rPr>
              <a:t>四、</a:t>
            </a:r>
            <a:r>
              <a:rPr lang="en-US" altLang="zh-CN" sz="1800" b="1" smtClean="0">
                <a:latin typeface="宋体" pitchFamily="2" charset="-122"/>
              </a:rPr>
              <a:t>LR</a:t>
            </a:r>
            <a:r>
              <a:rPr lang="zh-CN" altLang="en-US" sz="1800" b="1" smtClean="0">
                <a:latin typeface="宋体" pitchFamily="2" charset="-122"/>
              </a:rPr>
              <a:t>分析法</a:t>
            </a:r>
            <a:endParaRPr lang="zh-CN" altLang="en-US" sz="16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文法优先关系的构造              </a:t>
            </a:r>
            <a:r>
              <a:rPr lang="en-US" altLang="zh-CN" sz="1600" b="1" smtClean="0">
                <a:latin typeface="宋体" pitchFamily="2" charset="-122"/>
              </a:rPr>
              <a:t>1. LR</a:t>
            </a:r>
            <a:r>
              <a:rPr lang="zh-CN" altLang="en-US" sz="1600" b="1" smtClean="0">
                <a:latin typeface="宋体" pitchFamily="2" charset="-122"/>
              </a:rPr>
              <a:t>分析法一般概述</a:t>
            </a:r>
          </a:p>
          <a:p>
            <a:pPr eaLnBrk="1" hangingPunct="1">
              <a:lnSpc>
                <a:spcPct val="80000"/>
              </a:lnSpc>
              <a:spcBef>
                <a:spcPct val="0"/>
              </a:spcBef>
              <a:buFontTx/>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简单优先文法                    </a:t>
            </a:r>
            <a:r>
              <a:rPr lang="en-US" altLang="zh-CN" sz="1600" b="1" smtClean="0">
                <a:latin typeface="宋体" pitchFamily="2" charset="-122"/>
              </a:rPr>
              <a:t>2. LR</a:t>
            </a:r>
            <a:r>
              <a:rPr lang="zh-CN" altLang="en-US" sz="1600" b="1" smtClean="0">
                <a:latin typeface="宋体" pitchFamily="2" charset="-122"/>
              </a:rPr>
              <a:t>分析器工作原理  </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6. </a:t>
            </a:r>
            <a:r>
              <a:rPr lang="zh-CN" altLang="en-US" sz="1600" b="1" smtClean="0">
                <a:latin typeface="宋体" pitchFamily="2" charset="-122"/>
              </a:rPr>
              <a:t>简单优先文法分析算法            </a:t>
            </a:r>
            <a:r>
              <a:rPr lang="en-US" altLang="zh-CN" sz="1600" b="1" smtClean="0">
                <a:latin typeface="宋体" pitchFamily="2" charset="-122"/>
              </a:rPr>
              <a:t>3. LR</a:t>
            </a:r>
            <a:r>
              <a:rPr lang="zh-CN" altLang="en-US" sz="1600" b="1" smtClean="0">
                <a:latin typeface="宋体" pitchFamily="2" charset="-122"/>
              </a:rPr>
              <a:t>（</a:t>
            </a:r>
            <a:r>
              <a:rPr lang="en-US" altLang="zh-CN" sz="1600" b="1" smtClean="0">
                <a:latin typeface="宋体" pitchFamily="2" charset="-122"/>
              </a:rPr>
              <a:t>0</a:t>
            </a:r>
            <a:r>
              <a:rPr lang="zh-CN" altLang="en-US" sz="1600" b="1" smtClean="0">
                <a:latin typeface="宋体" pitchFamily="2" charset="-122"/>
              </a:rPr>
              <a:t>）分析表构造</a:t>
            </a:r>
          </a:p>
          <a:p>
            <a:pPr eaLnBrk="1" hangingPunct="1">
              <a:lnSpc>
                <a:spcPct val="80000"/>
              </a:lnSpc>
              <a:buFont typeface="Wingdings" pitchFamily="2" charset="2"/>
              <a:buNone/>
            </a:pPr>
            <a:r>
              <a:rPr lang="zh-CN" altLang="en-US" sz="1800" b="1" smtClean="0">
                <a:latin typeface="宋体" pitchFamily="2" charset="-122"/>
              </a:rPr>
              <a:t>二、算符优先分析法              </a:t>
            </a:r>
            <a:r>
              <a:rPr lang="en-US" altLang="zh-CN" sz="1600" b="1" smtClean="0">
                <a:latin typeface="宋体" pitchFamily="2" charset="-122"/>
              </a:rPr>
              <a:t>4. SLR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endParaRPr lang="zh-CN" altLang="en-US" sz="18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算符优先关系概念                </a:t>
            </a:r>
            <a:r>
              <a:rPr lang="en-US" altLang="zh-CN" sz="1600" b="1" smtClean="0">
                <a:latin typeface="宋体" pitchFamily="2" charset="-122"/>
              </a:rPr>
              <a:t>5. 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算符优先文法                    </a:t>
            </a:r>
            <a:r>
              <a:rPr lang="en-US" altLang="zh-CN" sz="1600" b="1" smtClean="0">
                <a:latin typeface="宋体" pitchFamily="2" charset="-122"/>
              </a:rPr>
              <a:t>6. LALR</a:t>
            </a:r>
            <a:r>
              <a:rPr lang="zh-CN" altLang="en-US" sz="1600" b="1" smtClean="0">
                <a:latin typeface="宋体" pitchFamily="2" charset="-122"/>
              </a:rPr>
              <a:t>分析表构造</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算符优先关系的构造方法        </a:t>
            </a:r>
            <a:r>
              <a:rPr lang="zh-CN" altLang="en-US" sz="1800" b="1" smtClean="0">
                <a:latin typeface="宋体" pitchFamily="2" charset="-122"/>
              </a:rPr>
              <a:t>五、二义性文法的应用</a:t>
            </a:r>
            <a:endParaRPr lang="zh-CN" altLang="en-US" sz="16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最左素短语                      </a:t>
            </a:r>
            <a:r>
              <a:rPr lang="en-US" altLang="zh-CN" sz="1600" b="1" smtClean="0">
                <a:latin typeface="宋体" pitchFamily="2" charset="-122"/>
              </a:rPr>
              <a:t>1.</a:t>
            </a:r>
            <a:r>
              <a:rPr lang="zh-CN" altLang="en-US" sz="1600" b="1" smtClean="0">
                <a:latin typeface="宋体" pitchFamily="2" charset="-122"/>
              </a:rPr>
              <a:t>问题的提出</a:t>
            </a:r>
            <a:r>
              <a:rPr lang="zh-CN" altLang="en-US" sz="1600" b="1" smtClean="0">
                <a:solidFill>
                  <a:srgbClr val="66FF33"/>
                </a:solidFill>
                <a:latin typeface="宋体" pitchFamily="2" charset="-122"/>
              </a:rPr>
              <a:t> </a:t>
            </a:r>
            <a:endParaRPr lang="zh-CN" altLang="en-US" sz="16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算符优先分析算法                </a:t>
            </a:r>
            <a:r>
              <a:rPr lang="en-US" altLang="zh-CN" sz="1600" b="1" smtClean="0">
                <a:latin typeface="宋体" pitchFamily="2" charset="-122"/>
              </a:rPr>
              <a:t>2.</a:t>
            </a:r>
            <a:r>
              <a:rPr lang="zh-CN" altLang="en-US" sz="1600" b="1" smtClean="0">
                <a:latin typeface="宋体" pitchFamily="2" charset="-122"/>
              </a:rPr>
              <a:t>二义性文法分析表的构造</a:t>
            </a:r>
          </a:p>
        </p:txBody>
      </p:sp>
      <p:sp>
        <p:nvSpPr>
          <p:cNvPr id="5124" name="Rectangle 3"/>
          <p:cNvSpPr>
            <a:spLocks noGrp="1" noChangeArrowheads="1"/>
          </p:cNvSpPr>
          <p:nvPr>
            <p:ph type="title"/>
          </p:nvPr>
        </p:nvSpPr>
        <p:spPr>
          <a:xfrm>
            <a:off x="1182688" y="225425"/>
            <a:ext cx="6305550" cy="457200"/>
          </a:xfrm>
          <a:noFill/>
        </p:spPr>
        <p:txBody>
          <a:bodyPr anchorCtr="1"/>
          <a:lstStyle/>
          <a:p>
            <a:pPr eaLnBrk="1" hangingPunct="1"/>
            <a:r>
              <a:rPr lang="en-US" altLang="zh-CN" smtClean="0">
                <a:solidFill>
                  <a:srgbClr val="FFFF00"/>
                </a:solidFill>
                <a:latin typeface="宋体" pitchFamily="2" charset="-122"/>
              </a:rPr>
              <a:t>   </a:t>
            </a:r>
            <a:r>
              <a:rPr lang="zh-CN" altLang="en-US" smtClean="0"/>
              <a:t>第四章 语法分析</a:t>
            </a:r>
          </a:p>
        </p:txBody>
      </p:sp>
      <p:sp>
        <p:nvSpPr>
          <p:cNvPr id="657412" name="Line 4"/>
          <p:cNvSpPr>
            <a:spLocks noChangeShapeType="1"/>
          </p:cNvSpPr>
          <p:nvPr/>
        </p:nvSpPr>
        <p:spPr bwMode="auto">
          <a:xfrm>
            <a:off x="4572000" y="17526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grpSp>
        <p:nvGrpSpPr>
          <p:cNvPr id="2" name="Group 5"/>
          <p:cNvGrpSpPr>
            <a:grpSpLocks/>
          </p:cNvGrpSpPr>
          <p:nvPr/>
        </p:nvGrpSpPr>
        <p:grpSpPr bwMode="auto">
          <a:xfrm>
            <a:off x="8229600" y="152400"/>
            <a:ext cx="717550" cy="881063"/>
            <a:chOff x="2272" y="2026"/>
            <a:chExt cx="740" cy="987"/>
          </a:xfrm>
        </p:grpSpPr>
        <p:pic>
          <p:nvPicPr>
            <p:cNvPr id="5129"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7416" name="AutoShape 8"/>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57419" name="AutoShape 11"/>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342900" indent="-342900">
              <a:spcAft>
                <a:spcPct val="0"/>
              </a:spcAft>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16C8E0D4-D56B-445F-8161-0B6988EDB22E}" type="slidenum">
              <a:rPr lang="en-US" altLang="zh-CN"/>
              <a:pPr>
                <a:defRPr/>
              </a:pPr>
              <a:t>30</a:t>
            </a:fld>
            <a:endParaRPr lang="en-US" altLang="zh-CN"/>
          </a:p>
        </p:txBody>
      </p:sp>
      <p:sp>
        <p:nvSpPr>
          <p:cNvPr id="30723" name="Rectangle 2"/>
          <p:cNvSpPr>
            <a:spLocks noGrp="1" noChangeArrowheads="1"/>
          </p:cNvSpPr>
          <p:nvPr>
            <p:ph type="body" idx="1"/>
          </p:nvPr>
        </p:nvSpPr>
        <p:spPr>
          <a:xfrm>
            <a:off x="228600" y="3200400"/>
            <a:ext cx="8424863" cy="3395663"/>
          </a:xfrm>
        </p:spPr>
        <p:txBody>
          <a:bodyPr/>
          <a:lstStyle/>
          <a:p>
            <a:pPr algn="just" eaLnBrk="1" hangingPunct="1">
              <a:buFont typeface="Wingdings" pitchFamily="2" charset="2"/>
              <a:buNone/>
            </a:pPr>
            <a:r>
              <a:rPr lang="en-US" altLang="zh-CN" sz="2000" b="1" smtClean="0">
                <a:latin typeface="Times New Roman" pitchFamily="18" charset="0"/>
              </a:rPr>
              <a:t>          S’∷=E</a:t>
            </a:r>
          </a:p>
          <a:p>
            <a:pPr algn="just" eaLnBrk="1" hangingPunct="1">
              <a:buFont typeface="Wingdings" pitchFamily="2" charset="2"/>
              <a:buNone/>
            </a:pPr>
            <a:r>
              <a:rPr lang="en-US" altLang="zh-CN" sz="2000" b="1" smtClean="0">
                <a:latin typeface="Times New Roman" pitchFamily="18" charset="0"/>
              </a:rPr>
              <a:t>    ① E∷=aA            ④ A∷=d</a:t>
            </a:r>
          </a:p>
          <a:p>
            <a:pPr algn="just" eaLnBrk="1" hangingPunct="1">
              <a:buFont typeface="Wingdings" pitchFamily="2" charset="2"/>
              <a:buNone/>
            </a:pPr>
            <a:r>
              <a:rPr lang="en-US" altLang="zh-CN" sz="2000" b="1" smtClean="0">
                <a:latin typeface="Times New Roman" pitchFamily="18" charset="0"/>
              </a:rPr>
              <a:t>    ② E∷=bB            ⑤ B∷=cB </a:t>
            </a:r>
          </a:p>
          <a:p>
            <a:pPr algn="just" eaLnBrk="1" hangingPunct="1">
              <a:buFont typeface="Wingdings" pitchFamily="2" charset="2"/>
              <a:buNone/>
            </a:pPr>
            <a:r>
              <a:rPr lang="en-US" altLang="zh-CN" sz="2000" b="1" smtClean="0">
                <a:latin typeface="Times New Roman" pitchFamily="18" charset="0"/>
              </a:rPr>
              <a:t>    ③ A∷=cA            ⑥ B∷=d</a:t>
            </a:r>
            <a:r>
              <a:rPr lang="en-US" altLang="zh-CN" sz="1800" b="1" smtClean="0">
                <a:latin typeface="Times New Roman" pitchFamily="18" charset="0"/>
              </a:rPr>
              <a:t> </a:t>
            </a:r>
          </a:p>
          <a:p>
            <a:pPr algn="just" eaLnBrk="1" hangingPunct="1">
              <a:buFont typeface="Wingdings" pitchFamily="2" charset="2"/>
              <a:buNone/>
            </a:pPr>
            <a:r>
              <a:rPr lang="en-US" altLang="zh-CN" sz="1800" b="1" smtClean="0">
                <a:latin typeface="Times New Roman" pitchFamily="18" charset="0"/>
              </a:rPr>
              <a:t>  </a:t>
            </a:r>
          </a:p>
          <a:p>
            <a:pPr algn="just" eaLnBrk="1" hangingPunct="1">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将文法拓广的目的是使文法只有一个开始符作为左部规则，这样构造出来的分析</a:t>
            </a:r>
          </a:p>
          <a:p>
            <a:pPr algn="just" eaLnBrk="1" hangingPunct="1">
              <a:buFont typeface="Wingdings" pitchFamily="2" charset="2"/>
              <a:buNone/>
            </a:pPr>
            <a:r>
              <a:rPr lang="zh-CN" altLang="en-US" sz="1800" b="1" smtClean="0">
                <a:latin typeface="Times New Roman" pitchFamily="18" charset="0"/>
              </a:rPr>
              <a:t>器有唯一接受项目。否则</a:t>
            </a:r>
            <a:r>
              <a:rPr lang="en-US" altLang="zh-CN" sz="1800" b="1" smtClean="0">
                <a:latin typeface="Times New Roman" pitchFamily="18" charset="0"/>
              </a:rPr>
              <a:t>E∷=aA</a:t>
            </a:r>
            <a:r>
              <a:rPr lang="zh-CN" altLang="en-US" sz="1800" b="1" smtClean="0">
                <a:latin typeface="Times New Roman" pitchFamily="18" charset="0"/>
              </a:rPr>
              <a:t>和</a:t>
            </a:r>
            <a:r>
              <a:rPr lang="en-US" altLang="zh-CN" sz="1800" b="1" smtClean="0">
                <a:latin typeface="Times New Roman" pitchFamily="18" charset="0"/>
              </a:rPr>
              <a:t>E∷=bB</a:t>
            </a:r>
            <a:r>
              <a:rPr lang="zh-CN" altLang="en-US" sz="1800" b="1" smtClean="0">
                <a:latin typeface="Times New Roman" pitchFamily="18" charset="0"/>
              </a:rPr>
              <a:t>就有两个归约项目。</a:t>
            </a:r>
          </a:p>
        </p:txBody>
      </p:sp>
      <p:sp>
        <p:nvSpPr>
          <p:cNvPr id="30724" name="Oval 3"/>
          <p:cNvSpPr>
            <a:spLocks noChangeArrowheads="1"/>
          </p:cNvSpPr>
          <p:nvPr/>
        </p:nvSpPr>
        <p:spPr bwMode="auto">
          <a:xfrm>
            <a:off x="533400" y="3276600"/>
            <a:ext cx="307975" cy="280988"/>
          </a:xfrm>
          <a:prstGeom prst="ellipse">
            <a:avLst/>
          </a:prstGeom>
          <a:noFill/>
          <a:ln w="9525" algn="ctr">
            <a:solidFill>
              <a:schemeClr val="tx1"/>
            </a:solidFill>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wrap="none" lIns="0" tIns="0" rIns="0" bIns="0" anchor="ctr"/>
          <a:lstStyle/>
          <a:p>
            <a:pPr eaLnBrk="1" hangingPunct="1">
              <a:spcAft>
                <a:spcPct val="0"/>
              </a:spcAft>
            </a:pPr>
            <a:r>
              <a:rPr lang="en-US" altLang="zh-CN" sz="2000" b="0">
                <a:solidFill>
                  <a:schemeClr val="tx1"/>
                </a:solidFill>
                <a:latin typeface="Times New Roman" pitchFamily="18" charset="0"/>
                <a:ea typeface="宋体" pitchFamily="2" charset="-122"/>
              </a:rPr>
              <a:t>0</a:t>
            </a:r>
          </a:p>
        </p:txBody>
      </p:sp>
      <p:sp>
        <p:nvSpPr>
          <p:cNvPr id="681988" name="Rectangle 4"/>
          <p:cNvSpPr>
            <a:spLocks noChangeArrowheads="1"/>
          </p:cNvSpPr>
          <p:nvPr/>
        </p:nvSpPr>
        <p:spPr bwMode="auto">
          <a:xfrm>
            <a:off x="304800" y="1676400"/>
            <a:ext cx="8207375" cy="100647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just" eaLnBrk="1" hangingPunct="1">
              <a:spcBef>
                <a:spcPct val="20000"/>
              </a:spcBef>
              <a:spcAft>
                <a:spcPct val="0"/>
              </a:spcAft>
              <a:buClr>
                <a:schemeClr val="hlink"/>
              </a:buClr>
              <a:buSzPct val="80000"/>
              <a:buFont typeface="Wingdings" pitchFamily="2" charset="2"/>
              <a:buNone/>
              <a:defRPr/>
            </a:pPr>
            <a:r>
              <a:rPr lang="en-US" altLang="zh-CN" sz="2000">
                <a:solidFill>
                  <a:schemeClr val="tx1"/>
                </a:solidFill>
                <a:effectLst>
                  <a:outerShdw blurRad="38100" dist="38100" dir="2700000" algn="tl">
                    <a:srgbClr val="000000"/>
                  </a:outerShdw>
                </a:effectLst>
                <a:latin typeface="宋体" pitchFamily="2" charset="-122"/>
                <a:ea typeface="宋体" pitchFamily="2" charset="-122"/>
                <a:cs typeface="+mn-cs"/>
              </a:rPr>
              <a:t>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为了方便起见，我们在上述文法中引入一个新的开始符号</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，并将</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S’∷=E</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作为第</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个规则，从而得到所谓</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G</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的拓广文法</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G′</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，显然，</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L(G)=L(G’)</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sp>
        <p:nvSpPr>
          <p:cNvPr id="681989" name="AutoShape 5"/>
          <p:cNvSpPr>
            <a:spLocks noChangeArrowheads="1"/>
          </p:cNvSpPr>
          <p:nvPr/>
        </p:nvSpPr>
        <p:spPr bwMode="auto">
          <a:xfrm>
            <a:off x="152400" y="685800"/>
            <a:ext cx="8763000" cy="60198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81990" name="AutoShape 6"/>
          <p:cNvSpPr>
            <a:spLocks noChangeArrowheads="1"/>
          </p:cNvSpPr>
          <p:nvPr/>
        </p:nvSpPr>
        <p:spPr bwMode="gray">
          <a:xfrm>
            <a:off x="914400" y="304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grpSp>
        <p:nvGrpSpPr>
          <p:cNvPr id="2" name="Group 7"/>
          <p:cNvGrpSpPr>
            <a:grpSpLocks/>
          </p:cNvGrpSpPr>
          <p:nvPr/>
        </p:nvGrpSpPr>
        <p:grpSpPr bwMode="auto">
          <a:xfrm>
            <a:off x="8229600" y="152400"/>
            <a:ext cx="717550" cy="881063"/>
            <a:chOff x="2272" y="2026"/>
            <a:chExt cx="740" cy="987"/>
          </a:xfrm>
        </p:grpSpPr>
        <p:pic>
          <p:nvPicPr>
            <p:cNvPr id="30729"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A3D35BCB-6468-4A0D-9E0D-2477824ED530}" type="slidenum">
              <a:rPr lang="en-US" altLang="zh-CN"/>
              <a:pPr>
                <a:defRPr/>
              </a:pPr>
              <a:t>31</a:t>
            </a:fld>
            <a:endParaRPr lang="en-US" altLang="zh-CN"/>
          </a:p>
        </p:txBody>
      </p:sp>
      <p:sp>
        <p:nvSpPr>
          <p:cNvPr id="31747" name="Rectangle 2"/>
          <p:cNvSpPr>
            <a:spLocks noGrp="1" noChangeArrowheads="1"/>
          </p:cNvSpPr>
          <p:nvPr>
            <p:ph type="body" idx="1"/>
          </p:nvPr>
        </p:nvSpPr>
        <p:spPr>
          <a:xfrm>
            <a:off x="304800" y="1295400"/>
            <a:ext cx="8650288" cy="3276600"/>
          </a:xfrm>
        </p:spPr>
        <p:txBody>
          <a:bodyPr/>
          <a:lstStyle/>
          <a:p>
            <a:pPr algn="just" eaLnBrk="1" hangingPunct="1">
              <a:buFont typeface="Wingdings" pitchFamily="2" charset="2"/>
              <a:buNone/>
            </a:pPr>
            <a:r>
              <a:rPr lang="zh-CN" altLang="en-US" sz="2000" b="1" smtClean="0">
                <a:latin typeface="Times New Roman" pitchFamily="18" charset="0"/>
              </a:rPr>
              <a:t>对于文法</a:t>
            </a:r>
            <a:r>
              <a:rPr lang="en-US" altLang="zh-CN" sz="2000" b="1" smtClean="0">
                <a:latin typeface="Times New Roman" pitchFamily="18" charset="0"/>
              </a:rPr>
              <a:t>G′,</a:t>
            </a:r>
            <a:r>
              <a:rPr lang="zh-CN" altLang="en-US" sz="2000" b="1" smtClean="0">
                <a:latin typeface="Times New Roman" pitchFamily="18" charset="0"/>
              </a:rPr>
              <a:t>其</a:t>
            </a:r>
            <a:r>
              <a:rPr lang="en-US" altLang="zh-CN" sz="2000" b="1" smtClean="0">
                <a:latin typeface="Times New Roman" pitchFamily="18" charset="0"/>
              </a:rPr>
              <a:t>LR(0)</a:t>
            </a:r>
            <a:r>
              <a:rPr lang="zh-CN" altLang="en-US" sz="2000" b="1" smtClean="0">
                <a:latin typeface="Times New Roman" pitchFamily="18" charset="0"/>
              </a:rPr>
              <a:t>项目有</a:t>
            </a:r>
          </a:p>
          <a:p>
            <a:pPr algn="just" eaLnBrk="1" hangingPunct="1">
              <a:buFont typeface="Wingdings" pitchFamily="2" charset="2"/>
              <a:buNone/>
            </a:pPr>
            <a:r>
              <a:rPr lang="zh-CN" altLang="en-US" sz="2000" b="1" smtClean="0">
                <a:latin typeface="Times New Roman" pitchFamily="18" charset="0"/>
              </a:rPr>
              <a:t>⑴ </a:t>
            </a:r>
            <a:r>
              <a:rPr lang="en-US" altLang="zh-CN" sz="2000" b="1" smtClean="0">
                <a:latin typeface="Times New Roman" pitchFamily="18" charset="0"/>
              </a:rPr>
              <a:t>S′∷=·E          ⑺ A∷=c·A      ⒀ E∷=bB·</a:t>
            </a:r>
          </a:p>
          <a:p>
            <a:pPr algn="just" eaLnBrk="1" hangingPunct="1">
              <a:buFont typeface="Wingdings" pitchFamily="2" charset="2"/>
              <a:buNone/>
            </a:pPr>
            <a:r>
              <a:rPr lang="en-US" altLang="zh-CN" sz="2000" b="1" smtClean="0">
                <a:latin typeface="Times New Roman" pitchFamily="18" charset="0"/>
              </a:rPr>
              <a:t>⑵ S′∷=E·          ⑻ A∷=cA·        ⒁ B∷=·cB</a:t>
            </a:r>
          </a:p>
          <a:p>
            <a:pPr algn="just" eaLnBrk="1" hangingPunct="1">
              <a:buFont typeface="Wingdings" pitchFamily="2" charset="2"/>
              <a:buNone/>
            </a:pPr>
            <a:r>
              <a:rPr lang="en-US" altLang="zh-CN" sz="2000" b="1" smtClean="0">
                <a:latin typeface="Times New Roman" pitchFamily="18" charset="0"/>
              </a:rPr>
              <a:t>⑶ E∷=·aA           ⑼ A∷=·d         ⒂ B∷=c·B</a:t>
            </a:r>
          </a:p>
          <a:p>
            <a:pPr algn="just" eaLnBrk="1" hangingPunct="1">
              <a:buFont typeface="Wingdings" pitchFamily="2" charset="2"/>
              <a:buNone/>
            </a:pPr>
            <a:r>
              <a:rPr lang="en-US" altLang="zh-CN" sz="2000" b="1" smtClean="0">
                <a:latin typeface="Times New Roman" pitchFamily="18" charset="0"/>
              </a:rPr>
              <a:t>⑷ E∷=a·A         ⑽ A∷=d·       ⒃ B∷=cB·</a:t>
            </a:r>
          </a:p>
          <a:p>
            <a:pPr algn="just" eaLnBrk="1" hangingPunct="1">
              <a:buFont typeface="Wingdings" pitchFamily="2" charset="2"/>
              <a:buNone/>
            </a:pPr>
            <a:r>
              <a:rPr lang="en-US" altLang="zh-CN" sz="2000" b="1" smtClean="0">
                <a:latin typeface="Times New Roman" pitchFamily="18" charset="0"/>
              </a:rPr>
              <a:t>⑸ E∷=aA·           ⑾ E∷=·bB    ⒄ B∷=·d</a:t>
            </a:r>
          </a:p>
          <a:p>
            <a:pPr algn="just" eaLnBrk="1" hangingPunct="1">
              <a:buFont typeface="Wingdings" pitchFamily="2" charset="2"/>
              <a:buNone/>
            </a:pPr>
            <a:r>
              <a:rPr lang="en-US" altLang="zh-CN" sz="2000" b="1" smtClean="0">
                <a:latin typeface="Times New Roman" pitchFamily="18" charset="0"/>
              </a:rPr>
              <a:t>⑹ A∷=·cA         ⑿ E∷=b·B        ⒅ B∷=d·</a:t>
            </a:r>
          </a:p>
        </p:txBody>
      </p:sp>
      <p:sp>
        <p:nvSpPr>
          <p:cNvPr id="683011" name="Text Box 3"/>
          <p:cNvSpPr txBox="1">
            <a:spLocks noChangeArrowheads="1"/>
          </p:cNvSpPr>
          <p:nvPr/>
        </p:nvSpPr>
        <p:spPr bwMode="auto">
          <a:xfrm>
            <a:off x="228600" y="4419600"/>
            <a:ext cx="8458200" cy="1990725"/>
          </a:xfrm>
          <a:prstGeom prst="rect">
            <a:avLst/>
          </a:prstGeom>
          <a:noFill/>
          <a:ln w="9525">
            <a:noFill/>
            <a:miter lim="800000"/>
            <a:headEnd/>
            <a:tailEnd/>
          </a:ln>
          <a:effectLst/>
        </p:spPr>
        <p:txBody>
          <a:bodyPr>
            <a:spAutoFit/>
          </a:bodyPr>
          <a:lstStyle/>
          <a:p>
            <a:pPr algn="l" eaLnBrk="1" hangingPunct="1">
              <a:lnSpc>
                <a:spcPct val="120000"/>
              </a:lnSpc>
              <a:spcAft>
                <a:spcPct val="0"/>
              </a:spcAft>
              <a:defRPr/>
            </a:pPr>
            <a:r>
              <a:rPr kumimoji="1" lang="zh-CN" altLang="en-US">
                <a:solidFill>
                  <a:schemeClr val="tx2"/>
                </a:solidFill>
                <a:effectLst>
                  <a:outerShdw blurRad="38100" dist="38100" dir="2700000" algn="tl">
                    <a:srgbClr val="000000"/>
                  </a:outerShdw>
                </a:effectLst>
                <a:latin typeface="Times New Roman" pitchFamily="18" charset="0"/>
                <a:ea typeface="宋体" pitchFamily="2" charset="-122"/>
                <a:cs typeface="+mn-cs"/>
              </a:rPr>
              <a:t>说明：</a:t>
            </a:r>
          </a:p>
          <a:p>
            <a:pPr algn="just" eaLnBrk="1" hangingPunct="1">
              <a:lnSpc>
                <a:spcPct val="120000"/>
              </a:lnSpc>
              <a:spcAft>
                <a:spcPct val="0"/>
              </a:spcAft>
              <a:defRPr/>
            </a:pPr>
            <a:r>
              <a:rPr kumimoji="1"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(1)</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可用一个整数对［</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n, m</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］来表示一个</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项目，其中第一个整数</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n</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用指  </a:t>
            </a:r>
          </a:p>
          <a:p>
            <a:pPr algn="just" eaLnBrk="1" hangingPunct="1">
              <a:lnSpc>
                <a:spcPct val="120000"/>
              </a:lnSpc>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明产生式的编号，第二个整数</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m</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则用来指明圆点所处的位置。例如，项目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可表示为［</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］，项目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表示［</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3,1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］等等。</a:t>
            </a:r>
            <a:r>
              <a:rPr kumimoji="1" lang="zh-CN" altLang="en-US" sz="2000" b="0">
                <a:solidFill>
                  <a:schemeClr val="tx1"/>
                </a:solidFill>
                <a:effectLst>
                  <a:outerShdw blurRad="38100" dist="38100" dir="2700000" algn="tl">
                    <a:srgbClr val="000000"/>
                  </a:outerShdw>
                </a:effectLst>
                <a:latin typeface="宋体" pitchFamily="2" charset="-122"/>
                <a:ea typeface="宋体" pitchFamily="2" charset="-122"/>
                <a:cs typeface="+mn-cs"/>
              </a:rPr>
              <a:t></a:t>
            </a:r>
          </a:p>
          <a:p>
            <a:pPr algn="l" eaLnBrk="1" hangingPunct="1">
              <a:lnSpc>
                <a:spcPct val="120000"/>
              </a:lnSpc>
              <a:spcAft>
                <a:spcPct val="0"/>
              </a:spcAft>
              <a:defRPr/>
            </a:pPr>
            <a:endParaRPr kumimoji="1" lang="en-US" altLang="zh-CN" sz="2000" b="0">
              <a:solidFill>
                <a:schemeClr val="tx1"/>
              </a:solidFill>
              <a:effectLst>
                <a:outerShdw blurRad="38100" dist="38100" dir="2700000" algn="tl">
                  <a:srgbClr val="000000"/>
                </a:outerShdw>
              </a:effectLst>
              <a:latin typeface="Tahoma" pitchFamily="34" charset="0"/>
              <a:ea typeface="宋体" pitchFamily="2" charset="-122"/>
              <a:cs typeface="+mn-cs"/>
            </a:endParaRPr>
          </a:p>
        </p:txBody>
      </p:sp>
      <p:sp>
        <p:nvSpPr>
          <p:cNvPr id="683012" name="AutoShape 4"/>
          <p:cNvSpPr>
            <a:spLocks noChangeArrowheads="1"/>
          </p:cNvSpPr>
          <p:nvPr/>
        </p:nvSpPr>
        <p:spPr bwMode="auto">
          <a:xfrm>
            <a:off x="152400" y="685800"/>
            <a:ext cx="8839200" cy="60198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83013" name="AutoShape 5"/>
          <p:cNvSpPr>
            <a:spLocks noChangeArrowheads="1"/>
          </p:cNvSpPr>
          <p:nvPr/>
        </p:nvSpPr>
        <p:spPr bwMode="gray">
          <a:xfrm>
            <a:off x="914400" y="304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rPr>
              <a:t> </a:t>
            </a:r>
            <a:r>
              <a:rPr lang="en-US" altLang="zh-CN" sz="2800">
                <a:solidFill>
                  <a:srgbClr val="FFFF00"/>
                </a:solidFill>
                <a:effectLst>
                  <a:outerShdw blurRad="38100" dist="38100" dir="2700000" algn="tl">
                    <a:srgbClr val="000000"/>
                  </a:outerShdw>
                </a:effectLst>
                <a:latin typeface="Times New Roman" pitchFamily="18" charset="0"/>
              </a:rPr>
              <a:t>3. LR(0)</a:t>
            </a:r>
            <a:r>
              <a:rPr lang="zh-CN" altLang="en-US" sz="2800">
                <a:solidFill>
                  <a:srgbClr val="FFFF00"/>
                </a:solidFill>
                <a:effectLst>
                  <a:outerShdw blurRad="38100" dist="38100" dir="2700000" algn="tl">
                    <a:srgbClr val="000000"/>
                  </a:outerShdw>
                </a:effectLst>
                <a:latin typeface="Times New Roman" pitchFamily="18" charset="0"/>
              </a:rPr>
              <a:t>分析表的构造</a:t>
            </a:r>
          </a:p>
        </p:txBody>
      </p:sp>
      <p:grpSp>
        <p:nvGrpSpPr>
          <p:cNvPr id="2" name="Group 6"/>
          <p:cNvGrpSpPr>
            <a:grpSpLocks/>
          </p:cNvGrpSpPr>
          <p:nvPr/>
        </p:nvGrpSpPr>
        <p:grpSpPr bwMode="auto">
          <a:xfrm>
            <a:off x="8229600" y="152400"/>
            <a:ext cx="717550" cy="881063"/>
            <a:chOff x="2272" y="2026"/>
            <a:chExt cx="740" cy="987"/>
          </a:xfrm>
        </p:grpSpPr>
        <p:pic>
          <p:nvPicPr>
            <p:cNvPr id="31752"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3011"/>
                                        </p:tgtEl>
                                        <p:attrNameLst>
                                          <p:attrName>style.visibility</p:attrName>
                                        </p:attrNameLst>
                                      </p:cBhvr>
                                      <p:to>
                                        <p:strVal val="visible"/>
                                      </p:to>
                                    </p:set>
                                    <p:anim calcmode="lin" valueType="num">
                                      <p:cBhvr additive="base">
                                        <p:cTn id="7" dur="500" fill="hold"/>
                                        <p:tgtEl>
                                          <p:spTgt spid="683011"/>
                                        </p:tgtEl>
                                        <p:attrNameLst>
                                          <p:attrName>ppt_x</p:attrName>
                                        </p:attrNameLst>
                                      </p:cBhvr>
                                      <p:tavLst>
                                        <p:tav tm="0">
                                          <p:val>
                                            <p:strVal val="#ppt_x"/>
                                          </p:val>
                                        </p:tav>
                                        <p:tav tm="100000">
                                          <p:val>
                                            <p:strVal val="#ppt_x"/>
                                          </p:val>
                                        </p:tav>
                                      </p:tavLst>
                                    </p:anim>
                                    <p:anim calcmode="lin" valueType="num">
                                      <p:cBhvr additive="base">
                                        <p:cTn id="8" dur="500" fill="hold"/>
                                        <p:tgtEl>
                                          <p:spTgt spid="683011"/>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759F4C71-4E0D-4161-9D24-6F2FBD0B9292}" type="slidenum">
              <a:rPr lang="en-US" altLang="zh-CN"/>
              <a:pPr>
                <a:defRPr/>
              </a:pPr>
              <a:t>32</a:t>
            </a:fld>
            <a:endParaRPr lang="en-US" altLang="zh-CN"/>
          </a:p>
        </p:txBody>
      </p:sp>
      <p:sp>
        <p:nvSpPr>
          <p:cNvPr id="32771" name="Rectangle 2"/>
          <p:cNvSpPr>
            <a:spLocks noGrp="1" noChangeArrowheads="1"/>
          </p:cNvSpPr>
          <p:nvPr>
            <p:ph type="body" idx="1"/>
          </p:nvPr>
        </p:nvSpPr>
        <p:spPr>
          <a:xfrm>
            <a:off x="381000" y="1447800"/>
            <a:ext cx="8382000" cy="4989513"/>
          </a:xfrm>
        </p:spPr>
        <p:txBody>
          <a:bodyPr/>
          <a:lstStyle/>
          <a:p>
            <a:pPr algn="just" eaLnBrk="1" hangingPunct="1">
              <a:buFont typeface="Wingdings" pitchFamily="2" charset="2"/>
              <a:buNone/>
            </a:pPr>
            <a:r>
              <a:rPr lang="en-US" altLang="zh-CN" sz="1800" b="1" smtClean="0">
                <a:solidFill>
                  <a:srgbClr val="FF0066"/>
                </a:solidFill>
                <a:latin typeface="Times New Roman" pitchFamily="18" charset="0"/>
              </a:rPr>
              <a:t>(2) </a:t>
            </a:r>
            <a:r>
              <a:rPr lang="zh-CN" altLang="en-US" sz="1800" b="1" smtClean="0">
                <a:latin typeface="Times New Roman" pitchFamily="18" charset="0"/>
              </a:rPr>
              <a:t>我们可根据它们不同作用</a:t>
            </a:r>
            <a:r>
              <a:rPr lang="en-US" altLang="zh-CN" sz="1800" b="1" smtClean="0">
                <a:latin typeface="Times New Roman" pitchFamily="18" charset="0"/>
              </a:rPr>
              <a:t>,</a:t>
            </a:r>
            <a:r>
              <a:rPr lang="zh-CN" altLang="en-US" sz="1800" b="1" smtClean="0">
                <a:latin typeface="Times New Roman" pitchFamily="18" charset="0"/>
              </a:rPr>
              <a:t>将一个文法全部</a:t>
            </a:r>
            <a:r>
              <a:rPr lang="en-US" altLang="zh-CN" sz="1800" b="1" smtClean="0">
                <a:latin typeface="Times New Roman" pitchFamily="18" charset="0"/>
              </a:rPr>
              <a:t>LR(0)</a:t>
            </a:r>
            <a:r>
              <a:rPr lang="zh-CN" altLang="en-US" sz="1800" b="1" smtClean="0">
                <a:latin typeface="Times New Roman" pitchFamily="18" charset="0"/>
              </a:rPr>
              <a:t>项目进行分三类。</a:t>
            </a:r>
          </a:p>
          <a:p>
            <a:pPr algn="just" eaLnBrk="1" hangingPunct="1">
              <a:buFont typeface="Wingdings" pitchFamily="2" charset="2"/>
              <a:buNone/>
            </a:pPr>
            <a:r>
              <a:rPr lang="zh-CN" altLang="en-US" sz="1800" smtClean="0">
                <a:solidFill>
                  <a:schemeClr val="tx2"/>
                </a:solidFill>
                <a:latin typeface="Times New Roman" pitchFamily="18" charset="0"/>
              </a:rPr>
              <a:t> </a:t>
            </a:r>
          </a:p>
          <a:p>
            <a:pPr algn="just" eaLnBrk="1" hangingPunct="1">
              <a:buFont typeface="Wingdings" pitchFamily="2" charset="2"/>
              <a:buNone/>
            </a:pPr>
            <a:r>
              <a:rPr lang="zh-CN" altLang="en-US" sz="1800" b="1" smtClean="0">
                <a:solidFill>
                  <a:srgbClr val="FFFF00"/>
                </a:solidFill>
                <a:latin typeface="Times New Roman" pitchFamily="18" charset="0"/>
              </a:rPr>
              <a:t>   </a:t>
            </a:r>
            <a:r>
              <a:rPr lang="en-US" altLang="zh-CN" sz="1800" b="1" smtClean="0">
                <a:solidFill>
                  <a:srgbClr val="FFFF00"/>
                </a:solidFill>
                <a:latin typeface="Times New Roman" pitchFamily="18" charset="0"/>
              </a:rPr>
              <a:t>a</a:t>
            </a:r>
            <a:r>
              <a:rPr lang="zh-CN" altLang="en-US" sz="1800" b="1" smtClean="0">
                <a:solidFill>
                  <a:srgbClr val="FFFF00"/>
                </a:solidFill>
                <a:latin typeface="Times New Roman" pitchFamily="18" charset="0"/>
              </a:rPr>
              <a:t>）</a:t>
            </a:r>
            <a:r>
              <a:rPr lang="zh-CN" altLang="en-US" sz="1800" b="1" smtClean="0">
                <a:latin typeface="Times New Roman" pitchFamily="18" charset="0"/>
              </a:rPr>
              <a:t> 对于形如</a:t>
            </a:r>
            <a:r>
              <a:rPr lang="en-US" altLang="zh-CN" sz="1800" b="1" smtClean="0">
                <a:latin typeface="Times New Roman" pitchFamily="18" charset="0"/>
              </a:rPr>
              <a:t>A∷=β·</a:t>
            </a:r>
            <a:r>
              <a:rPr lang="zh-CN" altLang="en-US" sz="1800" b="1" smtClean="0">
                <a:latin typeface="Times New Roman" pitchFamily="18" charset="0"/>
              </a:rPr>
              <a:t>项目</a:t>
            </a:r>
            <a:r>
              <a:rPr lang="en-US" altLang="zh-CN" sz="1800" b="1" smtClean="0">
                <a:latin typeface="Times New Roman" pitchFamily="18" charset="0"/>
              </a:rPr>
              <a:t>, </a:t>
            </a:r>
            <a:r>
              <a:rPr lang="zh-CN" altLang="en-US" sz="1800" b="1" smtClean="0">
                <a:latin typeface="Times New Roman" pitchFamily="18" charset="0"/>
              </a:rPr>
              <a:t>因为它表明右部符号串</a:t>
            </a:r>
            <a:r>
              <a:rPr lang="en-US" altLang="zh-CN" sz="1800" b="1" smtClean="0">
                <a:latin typeface="Times New Roman" pitchFamily="18" charset="0"/>
              </a:rPr>
              <a:t>β</a:t>
            </a:r>
            <a:r>
              <a:rPr lang="zh-CN" altLang="en-US" sz="1800" b="1" smtClean="0">
                <a:latin typeface="Times New Roman" pitchFamily="18" charset="0"/>
              </a:rPr>
              <a:t>已出现在栈顶</a:t>
            </a:r>
            <a:r>
              <a:rPr lang="en-US" altLang="zh-CN" sz="1800" b="1" smtClean="0">
                <a:latin typeface="Times New Roman" pitchFamily="18" charset="0"/>
              </a:rPr>
              <a:t>,</a:t>
            </a:r>
            <a:r>
              <a:rPr lang="zh-CN" altLang="en-US" sz="1800" b="1" smtClean="0">
                <a:latin typeface="Times New Roman" pitchFamily="18" charset="0"/>
              </a:rPr>
              <a:t>此时相应分析动作应按规则进行归约</a:t>
            </a:r>
            <a:r>
              <a:rPr lang="en-US" altLang="zh-CN" sz="1800" b="1" smtClean="0">
                <a:latin typeface="Times New Roman" pitchFamily="18" charset="0"/>
              </a:rPr>
              <a:t>,</a:t>
            </a:r>
            <a:r>
              <a:rPr lang="zh-CN" altLang="en-US" sz="1800" b="1" smtClean="0">
                <a:latin typeface="Times New Roman" pitchFamily="18" charset="0"/>
              </a:rPr>
              <a:t>称此种项目为</a:t>
            </a:r>
            <a:r>
              <a:rPr lang="zh-CN" altLang="en-US" sz="1800" b="1" smtClean="0">
                <a:solidFill>
                  <a:srgbClr val="FF0066"/>
                </a:solidFill>
                <a:latin typeface="Times New Roman" pitchFamily="18" charset="0"/>
              </a:rPr>
              <a:t>归约项目</a:t>
            </a:r>
            <a:r>
              <a:rPr lang="zh-CN" altLang="en-US" sz="1800" b="1" smtClean="0">
                <a:latin typeface="Times New Roman" pitchFamily="18" charset="0"/>
              </a:rPr>
              <a:t>。上例中的项目</a:t>
            </a:r>
            <a:r>
              <a:rPr lang="en-US" altLang="zh-CN" sz="1800" b="1" smtClean="0">
                <a:latin typeface="Times New Roman" pitchFamily="18" charset="0"/>
              </a:rPr>
              <a:t>(2),(5),(8),(10),(13),(16),(18)</a:t>
            </a:r>
            <a:r>
              <a:rPr lang="zh-CN" altLang="en-US" sz="1800" b="1" smtClean="0">
                <a:latin typeface="Times New Roman" pitchFamily="18" charset="0"/>
              </a:rPr>
              <a:t>都是归约项目。对于项目②显然仅用于分析过程中最后一次归约</a:t>
            </a:r>
            <a:r>
              <a:rPr lang="en-US" altLang="zh-CN" sz="1800" b="1" smtClean="0">
                <a:latin typeface="Times New Roman" pitchFamily="18" charset="0"/>
              </a:rPr>
              <a:t>,</a:t>
            </a:r>
            <a:r>
              <a:rPr lang="zh-CN" altLang="en-US" sz="1800" b="1" smtClean="0">
                <a:latin typeface="Times New Roman" pitchFamily="18" charset="0"/>
              </a:rPr>
              <a:t>它表明整个分析过程已成功地完成</a:t>
            </a:r>
            <a:r>
              <a:rPr lang="en-US" altLang="zh-CN" sz="1800" b="1" smtClean="0">
                <a:latin typeface="Times New Roman" pitchFamily="18" charset="0"/>
              </a:rPr>
              <a:t>,</a:t>
            </a:r>
            <a:r>
              <a:rPr lang="zh-CN" altLang="en-US" sz="1800" b="1" smtClean="0">
                <a:latin typeface="Times New Roman" pitchFamily="18" charset="0"/>
              </a:rPr>
              <a:t>是一个特殊的归约项目</a:t>
            </a:r>
            <a:r>
              <a:rPr lang="en-US" altLang="zh-CN" sz="1800" b="1" smtClean="0">
                <a:latin typeface="Times New Roman" pitchFamily="18" charset="0"/>
              </a:rPr>
              <a:t>,</a:t>
            </a:r>
            <a:r>
              <a:rPr lang="zh-CN" altLang="en-US" sz="1800" b="1" smtClean="0">
                <a:latin typeface="Times New Roman" pitchFamily="18" charset="0"/>
              </a:rPr>
              <a:t>称</a:t>
            </a:r>
            <a:r>
              <a:rPr lang="zh-CN" altLang="en-US" sz="1800" b="1" smtClean="0">
                <a:solidFill>
                  <a:srgbClr val="FF0066"/>
                </a:solidFill>
                <a:latin typeface="Times New Roman" pitchFamily="18" charset="0"/>
              </a:rPr>
              <a:t>接受项目</a:t>
            </a:r>
            <a:r>
              <a:rPr lang="zh-CN" altLang="en-US" sz="1800" b="1" smtClean="0">
                <a:latin typeface="Times New Roman" pitchFamily="18" charset="0"/>
              </a:rPr>
              <a:t>。</a:t>
            </a:r>
          </a:p>
          <a:p>
            <a:pPr algn="just" eaLnBrk="1" hangingPunct="1">
              <a:buFont typeface="Wingdings" pitchFamily="2" charset="2"/>
              <a:buNone/>
            </a:pPr>
            <a:endParaRPr lang="zh-CN" altLang="en-US" sz="1800" b="1" smtClean="0">
              <a:latin typeface="Times New Roman" pitchFamily="18" charset="0"/>
            </a:endParaRPr>
          </a:p>
          <a:p>
            <a:pPr algn="just" eaLnBrk="1" hangingPunct="1">
              <a:buFont typeface="Wingdings" pitchFamily="2" charset="2"/>
              <a:buNone/>
            </a:pPr>
            <a:r>
              <a:rPr lang="zh-CN" altLang="en-US" sz="1800" b="1" smtClean="0">
                <a:solidFill>
                  <a:srgbClr val="FFFF00"/>
                </a:solidFill>
                <a:latin typeface="Times New Roman" pitchFamily="18" charset="0"/>
              </a:rPr>
              <a:t>   </a:t>
            </a:r>
            <a:r>
              <a:rPr lang="en-US" altLang="zh-CN" sz="1800" b="1" smtClean="0">
                <a:solidFill>
                  <a:srgbClr val="FFFF00"/>
                </a:solidFill>
                <a:latin typeface="Times New Roman" pitchFamily="18" charset="0"/>
              </a:rPr>
              <a:t>b</a:t>
            </a:r>
            <a:r>
              <a:rPr lang="zh-CN" altLang="en-US" sz="1800" b="1" smtClean="0">
                <a:solidFill>
                  <a:srgbClr val="FFFF00"/>
                </a:solidFill>
                <a:latin typeface="Times New Roman" pitchFamily="18" charset="0"/>
              </a:rPr>
              <a:t>）</a:t>
            </a:r>
            <a:r>
              <a:rPr lang="zh-CN" altLang="en-US" sz="1800" b="1" smtClean="0">
                <a:latin typeface="Times New Roman" pitchFamily="18" charset="0"/>
              </a:rPr>
              <a:t>对于形如</a:t>
            </a:r>
            <a:r>
              <a:rPr lang="en-US" altLang="zh-CN" sz="1800" b="1" smtClean="0">
                <a:latin typeface="Times New Roman" pitchFamily="18" charset="0"/>
              </a:rPr>
              <a:t>A∷=β</a:t>
            </a:r>
            <a:r>
              <a:rPr lang="zh-CN" altLang="en-US" sz="1800" b="1" baseline="-25000" smtClean="0">
                <a:latin typeface="Times New Roman" pitchFamily="18" charset="0"/>
              </a:rPr>
              <a:t>１</a:t>
            </a:r>
            <a:r>
              <a:rPr lang="en-US" altLang="zh-CN" sz="1800" b="1" smtClean="0">
                <a:latin typeface="Times New Roman" pitchFamily="18" charset="0"/>
              </a:rPr>
              <a:t>·aβ</a:t>
            </a:r>
            <a:r>
              <a:rPr lang="zh-CN" altLang="en-US" sz="1800" b="1" baseline="-25000" smtClean="0">
                <a:latin typeface="Times New Roman" pitchFamily="18" charset="0"/>
              </a:rPr>
              <a:t>２</a:t>
            </a:r>
            <a:r>
              <a:rPr lang="en-US" altLang="zh-CN" sz="1800" b="1" smtClean="0">
                <a:latin typeface="Times New Roman" pitchFamily="18" charset="0"/>
              </a:rPr>
              <a:t>,</a:t>
            </a:r>
            <a:r>
              <a:rPr lang="zh-CN" altLang="en-US" sz="1800" b="1" smtClean="0">
                <a:latin typeface="Times New Roman" pitchFamily="18" charset="0"/>
              </a:rPr>
              <a:t>其中</a:t>
            </a:r>
            <a:r>
              <a:rPr lang="en-US" altLang="zh-CN" sz="1800" b="1" smtClean="0">
                <a:latin typeface="Times New Roman" pitchFamily="18" charset="0"/>
              </a:rPr>
              <a:t>β1</a:t>
            </a:r>
            <a:r>
              <a:rPr lang="zh-CN" altLang="en-US" sz="1800" b="1" smtClean="0">
                <a:latin typeface="Times New Roman" pitchFamily="18" charset="0"/>
              </a:rPr>
              <a:t>可以是</a:t>
            </a:r>
            <a:r>
              <a:rPr lang="en-US" altLang="zh-CN" sz="1800" b="1" smtClean="0">
                <a:latin typeface="Times New Roman" pitchFamily="18" charset="0"/>
              </a:rPr>
              <a:t>ε,</a:t>
            </a:r>
            <a:r>
              <a:rPr lang="en-US" altLang="zh-CN" sz="1800" b="1" smtClean="0">
                <a:solidFill>
                  <a:schemeClr val="tx2"/>
                </a:solidFill>
                <a:latin typeface="Times New Roman" pitchFamily="18" charset="0"/>
              </a:rPr>
              <a:t>a</a:t>
            </a:r>
            <a:r>
              <a:rPr lang="zh-CN" altLang="en-US" sz="1800" b="1" smtClean="0">
                <a:solidFill>
                  <a:schemeClr val="tx2"/>
                </a:solidFill>
                <a:latin typeface="Times New Roman" pitchFamily="18" charset="0"/>
              </a:rPr>
              <a:t>是终结符</a:t>
            </a:r>
            <a:r>
              <a:rPr lang="en-US" altLang="zh-CN" sz="1800" b="1" smtClean="0">
                <a:solidFill>
                  <a:schemeClr val="tx2"/>
                </a:solidFill>
                <a:latin typeface="Times New Roman" pitchFamily="18" charset="0"/>
              </a:rPr>
              <a:t>,</a:t>
            </a:r>
            <a:r>
              <a:rPr lang="zh-CN" altLang="en-US" sz="1800" b="1" smtClean="0">
                <a:latin typeface="Times New Roman" pitchFamily="18" charset="0"/>
              </a:rPr>
              <a:t>相应分析动作应将当前输入符号移入栈中</a:t>
            </a:r>
            <a:r>
              <a:rPr lang="en-US" altLang="zh-CN" sz="1800" b="1" smtClean="0">
                <a:latin typeface="Times New Roman" pitchFamily="18" charset="0"/>
              </a:rPr>
              <a:t>,</a:t>
            </a:r>
            <a:r>
              <a:rPr lang="zh-CN" altLang="en-US" sz="1800" b="1" smtClean="0">
                <a:latin typeface="Times New Roman" pitchFamily="18" charset="0"/>
              </a:rPr>
              <a:t>故称此项目为</a:t>
            </a:r>
            <a:r>
              <a:rPr lang="zh-CN" altLang="en-US" sz="1800" b="1" smtClean="0">
                <a:solidFill>
                  <a:srgbClr val="FF0066"/>
                </a:solidFill>
                <a:latin typeface="Times New Roman" pitchFamily="18" charset="0"/>
              </a:rPr>
              <a:t>移进项目</a:t>
            </a:r>
            <a:r>
              <a:rPr lang="zh-CN" altLang="en-US" sz="1800" b="1" smtClean="0">
                <a:latin typeface="Times New Roman" pitchFamily="18" charset="0"/>
              </a:rPr>
              <a:t>。上例中项目</a:t>
            </a:r>
            <a:r>
              <a:rPr lang="en-US" altLang="zh-CN" sz="1800" b="1" smtClean="0">
                <a:latin typeface="Times New Roman" pitchFamily="18" charset="0"/>
              </a:rPr>
              <a:t>(3),(6),(9),(11),(14),(17)</a:t>
            </a:r>
            <a:r>
              <a:rPr lang="zh-CN" altLang="en-US" sz="1800" b="1" smtClean="0">
                <a:latin typeface="Times New Roman" pitchFamily="18" charset="0"/>
              </a:rPr>
              <a:t>都是移进项目</a:t>
            </a:r>
            <a:r>
              <a:rPr lang="en-US" altLang="zh-CN" sz="1800" b="1" smtClean="0">
                <a:latin typeface="Times New Roman" pitchFamily="18" charset="0"/>
              </a:rPr>
              <a:t>.</a:t>
            </a:r>
          </a:p>
          <a:p>
            <a:pPr algn="just" eaLnBrk="1" hangingPunct="1">
              <a:buFont typeface="Wingdings" pitchFamily="2" charset="2"/>
              <a:buNone/>
            </a:pPr>
            <a:endParaRPr lang="en-US" altLang="zh-CN" sz="1800" b="1" smtClean="0">
              <a:latin typeface="Times New Roman" pitchFamily="18" charset="0"/>
            </a:endParaRPr>
          </a:p>
          <a:p>
            <a:pPr algn="just" eaLnBrk="1" hangingPunct="1">
              <a:buFont typeface="Wingdings" pitchFamily="2" charset="2"/>
              <a:buNone/>
            </a:pPr>
            <a:r>
              <a:rPr lang="en-US" altLang="zh-CN" sz="1800" b="1" smtClean="0">
                <a:solidFill>
                  <a:srgbClr val="FFFF00"/>
                </a:solidFill>
                <a:latin typeface="Times New Roman" pitchFamily="18" charset="0"/>
              </a:rPr>
              <a:t>   c</a:t>
            </a:r>
            <a:r>
              <a:rPr lang="zh-CN" altLang="en-US" sz="1800" b="1" smtClean="0">
                <a:solidFill>
                  <a:srgbClr val="FFFF00"/>
                </a:solidFill>
                <a:latin typeface="Times New Roman" pitchFamily="18" charset="0"/>
              </a:rPr>
              <a:t>）</a:t>
            </a:r>
            <a:r>
              <a:rPr lang="zh-CN" altLang="en-US" sz="1800" b="1" smtClean="0">
                <a:latin typeface="Times New Roman" pitchFamily="18" charset="0"/>
              </a:rPr>
              <a:t>对于形如</a:t>
            </a:r>
            <a:r>
              <a:rPr lang="en-US" altLang="zh-CN" sz="1800" b="1" smtClean="0">
                <a:latin typeface="Times New Roman" pitchFamily="18" charset="0"/>
              </a:rPr>
              <a:t>A∷=β</a:t>
            </a:r>
            <a:r>
              <a:rPr lang="en-US" altLang="zh-CN" sz="1800" b="1" baseline="-25000" smtClean="0">
                <a:latin typeface="Times New Roman" pitchFamily="18" charset="0"/>
              </a:rPr>
              <a:t>1</a:t>
            </a:r>
            <a:r>
              <a:rPr lang="en-US" altLang="zh-CN" sz="1800" b="1" smtClean="0">
                <a:latin typeface="Times New Roman" pitchFamily="18" charset="0"/>
              </a:rPr>
              <a:t>·Bβ</a:t>
            </a:r>
            <a:r>
              <a:rPr lang="zh-CN" altLang="en-US" sz="1800" b="1" baseline="-25000" smtClean="0">
                <a:latin typeface="Times New Roman" pitchFamily="18" charset="0"/>
              </a:rPr>
              <a:t>２</a:t>
            </a:r>
            <a:r>
              <a:rPr lang="zh-CN" altLang="en-US" sz="1800" b="1" smtClean="0">
                <a:latin typeface="Times New Roman" pitchFamily="18" charset="0"/>
              </a:rPr>
              <a:t>，其中</a:t>
            </a:r>
            <a:r>
              <a:rPr lang="en-US" altLang="zh-CN" sz="1800" b="1" smtClean="0">
                <a:latin typeface="Times New Roman" pitchFamily="18" charset="0"/>
              </a:rPr>
              <a:t>β</a:t>
            </a:r>
            <a:r>
              <a:rPr lang="en-US" altLang="zh-CN" sz="1800" b="1" baseline="-25000" smtClean="0">
                <a:latin typeface="Times New Roman" pitchFamily="18" charset="0"/>
              </a:rPr>
              <a:t>1</a:t>
            </a:r>
            <a:r>
              <a:rPr lang="zh-CN" altLang="en-US" sz="1800" b="1" smtClean="0">
                <a:latin typeface="Times New Roman" pitchFamily="18" charset="0"/>
              </a:rPr>
              <a:t>可以是</a:t>
            </a:r>
            <a:r>
              <a:rPr lang="en-US" altLang="zh-CN" sz="1800" b="1" smtClean="0">
                <a:latin typeface="Times New Roman" pitchFamily="18" charset="0"/>
              </a:rPr>
              <a:t>ε,</a:t>
            </a:r>
            <a:r>
              <a:rPr lang="en-US" altLang="zh-CN" sz="1800" b="1" smtClean="0">
                <a:solidFill>
                  <a:schemeClr val="tx2"/>
                </a:solidFill>
                <a:latin typeface="Times New Roman" pitchFamily="18" charset="0"/>
              </a:rPr>
              <a:t>B</a:t>
            </a:r>
            <a:r>
              <a:rPr lang="zh-CN" altLang="en-US" sz="1800" b="1" smtClean="0">
                <a:solidFill>
                  <a:schemeClr val="tx2"/>
                </a:solidFill>
                <a:latin typeface="Times New Roman" pitchFamily="18" charset="0"/>
              </a:rPr>
              <a:t>是非终结符</a:t>
            </a:r>
            <a:r>
              <a:rPr lang="en-US" altLang="zh-CN" sz="1800" b="1" smtClean="0">
                <a:latin typeface="Times New Roman" pitchFamily="18" charset="0"/>
              </a:rPr>
              <a:t>,</a:t>
            </a:r>
            <a:r>
              <a:rPr lang="zh-CN" altLang="en-US" sz="1800" b="1" smtClean="0">
                <a:latin typeface="Times New Roman" pitchFamily="18" charset="0"/>
              </a:rPr>
              <a:t>由于我们期待着从余留输入符号串中进行归约而得到</a:t>
            </a:r>
            <a:r>
              <a:rPr lang="en-US" altLang="zh-CN" sz="1800" b="1" smtClean="0">
                <a:latin typeface="Times New Roman" pitchFamily="18" charset="0"/>
              </a:rPr>
              <a:t>B,</a:t>
            </a:r>
            <a:r>
              <a:rPr lang="zh-CN" altLang="en-US" sz="1800" b="1" smtClean="0">
                <a:latin typeface="Times New Roman" pitchFamily="18" charset="0"/>
              </a:rPr>
              <a:t>称此类项目为</a:t>
            </a:r>
            <a:r>
              <a:rPr lang="zh-CN" altLang="en-US" sz="1800" b="1" smtClean="0">
                <a:solidFill>
                  <a:srgbClr val="FF0066"/>
                </a:solidFill>
                <a:latin typeface="Times New Roman" pitchFamily="18" charset="0"/>
              </a:rPr>
              <a:t>待约项目</a:t>
            </a:r>
            <a:r>
              <a:rPr lang="zh-CN" altLang="en-US" sz="1800" b="1" smtClean="0">
                <a:latin typeface="Times New Roman" pitchFamily="18" charset="0"/>
              </a:rPr>
              <a:t>。上例中的</a:t>
            </a:r>
            <a:r>
              <a:rPr lang="en-US" altLang="zh-CN" sz="1800" b="1" smtClean="0">
                <a:latin typeface="Times New Roman" pitchFamily="18" charset="0"/>
              </a:rPr>
              <a:t>(1),(4),(7),(12),(15)</a:t>
            </a:r>
            <a:r>
              <a:rPr lang="zh-CN" altLang="en-US" sz="1800" b="1" smtClean="0">
                <a:latin typeface="Times New Roman" pitchFamily="18" charset="0"/>
              </a:rPr>
              <a:t>都是待约项目。  </a:t>
            </a:r>
          </a:p>
        </p:txBody>
      </p:sp>
      <p:sp>
        <p:nvSpPr>
          <p:cNvPr id="684035" name="AutoShape 3"/>
          <p:cNvSpPr>
            <a:spLocks noChangeArrowheads="1"/>
          </p:cNvSpPr>
          <p:nvPr/>
        </p:nvSpPr>
        <p:spPr bwMode="auto">
          <a:xfrm>
            <a:off x="152400" y="762000"/>
            <a:ext cx="88392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84036" name="AutoShape 4"/>
          <p:cNvSpPr>
            <a:spLocks noChangeArrowheads="1"/>
          </p:cNvSpPr>
          <p:nvPr/>
        </p:nvSpPr>
        <p:spPr bwMode="gray">
          <a:xfrm>
            <a:off x="914400" y="304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latin typeface="Times New Roman" pitchFamily="18" charset="0"/>
              </a:rPr>
              <a:t> </a:t>
            </a:r>
            <a:r>
              <a:rPr lang="en-US" altLang="zh-CN" sz="2800">
                <a:solidFill>
                  <a:srgbClr val="FFFF00"/>
                </a:solidFill>
                <a:effectLst>
                  <a:outerShdw blurRad="38100" dist="38100" dir="2700000" algn="tl">
                    <a:srgbClr val="000000"/>
                  </a:outerShdw>
                </a:effectLst>
                <a:latin typeface="Times New Roman" pitchFamily="18" charset="0"/>
              </a:rPr>
              <a:t>3. LR(0)</a:t>
            </a:r>
            <a:r>
              <a:rPr lang="zh-CN" altLang="en-US" sz="2800">
                <a:solidFill>
                  <a:srgbClr val="FFFF00"/>
                </a:solidFill>
                <a:effectLst>
                  <a:outerShdw blurRad="38100" dist="38100" dir="2700000" algn="tl">
                    <a:srgbClr val="000000"/>
                  </a:outerShdw>
                </a:effectLst>
                <a:latin typeface="Times New Roman" pitchFamily="18" charset="0"/>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32775"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06E99512-B118-4C2F-AFE2-561390BBFF36}" type="slidenum">
              <a:rPr lang="en-US" altLang="zh-CN"/>
              <a:pPr>
                <a:defRPr/>
              </a:pPr>
              <a:t>33</a:t>
            </a:fld>
            <a:endParaRPr lang="en-US" altLang="zh-CN"/>
          </a:p>
        </p:txBody>
      </p:sp>
      <p:sp>
        <p:nvSpPr>
          <p:cNvPr id="33795" name="Rectangle 2"/>
          <p:cNvSpPr>
            <a:spLocks noGrp="1" noChangeArrowheads="1"/>
          </p:cNvSpPr>
          <p:nvPr>
            <p:ph type="body" idx="1"/>
          </p:nvPr>
        </p:nvSpPr>
        <p:spPr>
          <a:xfrm>
            <a:off x="685800" y="685800"/>
            <a:ext cx="7964488" cy="3051175"/>
          </a:xfrm>
        </p:spPr>
        <p:txBody>
          <a:bodyPr/>
          <a:lstStyle/>
          <a:p>
            <a:pPr eaLnBrk="1" hangingPunct="1">
              <a:lnSpc>
                <a:spcPct val="80000"/>
              </a:lnSpc>
              <a:buFont typeface="Wingdings" pitchFamily="2" charset="2"/>
              <a:buNone/>
            </a:pPr>
            <a:r>
              <a:rPr lang="en-US" altLang="zh-CN" sz="2400" b="1" smtClean="0">
                <a:solidFill>
                  <a:srgbClr val="FFFF00"/>
                </a:solidFill>
                <a:latin typeface="Times New Roman" pitchFamily="18" charset="0"/>
              </a:rPr>
              <a:t>2)</a:t>
            </a:r>
            <a:r>
              <a:rPr lang="en-US" altLang="zh-CN" sz="2400" b="1" smtClean="0">
                <a:latin typeface="Times New Roman" pitchFamily="18" charset="0"/>
              </a:rPr>
              <a:t> </a:t>
            </a:r>
            <a:r>
              <a:rPr lang="zh-CN" altLang="en-US" sz="2400" b="1" smtClean="0">
                <a:latin typeface="Times New Roman" pitchFamily="18" charset="0"/>
              </a:rPr>
              <a:t>构造识别活前缀的</a:t>
            </a:r>
            <a:r>
              <a:rPr lang="en-US" altLang="zh-CN" sz="2400" b="1" smtClean="0">
                <a:latin typeface="Times New Roman" pitchFamily="18" charset="0"/>
              </a:rPr>
              <a:t>NFA</a:t>
            </a:r>
            <a:endParaRPr lang="en-US" altLang="zh-CN" b="1" smtClean="0">
              <a:latin typeface="Times New Roman" pitchFamily="18" charset="0"/>
            </a:endParaRPr>
          </a:p>
          <a:p>
            <a:pPr eaLnBrk="1" hangingPunct="1">
              <a:lnSpc>
                <a:spcPct val="80000"/>
              </a:lnSpc>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上述文法共有</a:t>
            </a:r>
            <a:r>
              <a:rPr lang="en-US" altLang="zh-CN" sz="1800" b="1" smtClean="0">
                <a:latin typeface="Times New Roman" pitchFamily="18" charset="0"/>
              </a:rPr>
              <a:t>18</a:t>
            </a:r>
            <a:r>
              <a:rPr lang="zh-CN" altLang="en-US" sz="1800" b="1" smtClean="0">
                <a:latin typeface="Times New Roman" pitchFamily="18" charset="0"/>
              </a:rPr>
              <a:t>个</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0</a:t>
            </a:r>
            <a:r>
              <a:rPr lang="zh-CN" altLang="en-US" sz="1800" b="1" smtClean="0">
                <a:latin typeface="Times New Roman" pitchFamily="18" charset="0"/>
              </a:rPr>
              <a:t>）项目，所以可以构造一个具有</a:t>
            </a:r>
            <a:r>
              <a:rPr lang="en-US" altLang="zh-CN" sz="1800" b="1" smtClean="0">
                <a:latin typeface="Times New Roman" pitchFamily="18" charset="0"/>
              </a:rPr>
              <a:t>18</a:t>
            </a:r>
            <a:r>
              <a:rPr lang="zh-CN" altLang="en-US" sz="1800" b="1" smtClean="0">
                <a:latin typeface="Times New Roman" pitchFamily="18" charset="0"/>
              </a:rPr>
              <a:t>个状态的</a:t>
            </a:r>
            <a:r>
              <a:rPr lang="en-US" altLang="zh-CN" sz="1800" b="1" smtClean="0">
                <a:latin typeface="Times New Roman" pitchFamily="18" charset="0"/>
              </a:rPr>
              <a:t>NFA</a:t>
            </a:r>
            <a:r>
              <a:rPr lang="zh-CN" altLang="en-US" sz="1800" b="1" smtClean="0">
                <a:latin typeface="Times New Roman" pitchFamily="18" charset="0"/>
              </a:rPr>
              <a:t>。并规定项目（</a:t>
            </a:r>
            <a:r>
              <a:rPr lang="en-US" altLang="zh-CN" sz="1800" b="1" smtClean="0">
                <a:latin typeface="Times New Roman" pitchFamily="18" charset="0"/>
              </a:rPr>
              <a:t>1</a:t>
            </a:r>
            <a:r>
              <a:rPr lang="zh-CN" altLang="en-US" sz="1800" b="1" smtClean="0">
                <a:latin typeface="Times New Roman" pitchFamily="18" charset="0"/>
              </a:rPr>
              <a:t>）为初始状态。</a:t>
            </a:r>
          </a:p>
          <a:p>
            <a:pPr eaLnBrk="1" hangingPunct="1">
              <a:lnSpc>
                <a:spcPct val="80000"/>
              </a:lnSpc>
              <a:buFont typeface="Wingdings" pitchFamily="2" charset="2"/>
              <a:buNone/>
            </a:pPr>
            <a:r>
              <a:rPr lang="zh-CN" altLang="en-US" sz="1800" b="1" smtClean="0">
                <a:latin typeface="Times New Roman" pitchFamily="18" charset="0"/>
              </a:rPr>
              <a:t>  </a:t>
            </a:r>
            <a:r>
              <a:rPr lang="en-US" altLang="zh-CN" sz="1800" b="1" smtClean="0">
                <a:latin typeface="Times New Roman" pitchFamily="18" charset="0"/>
              </a:rPr>
              <a:t>NFA</a:t>
            </a:r>
            <a:r>
              <a:rPr lang="zh-CN" altLang="en-US" sz="1800" b="1" smtClean="0">
                <a:latin typeface="Times New Roman" pitchFamily="18" charset="0"/>
              </a:rPr>
              <a:t>构造方法如下；</a:t>
            </a:r>
          </a:p>
          <a:p>
            <a:pPr eaLnBrk="1" hangingPunct="1">
              <a:lnSpc>
                <a:spcPct val="80000"/>
              </a:lnSpc>
              <a:buFont typeface="Wingdings" pitchFamily="2" charset="2"/>
              <a:buNone/>
            </a:pPr>
            <a:r>
              <a:rPr lang="zh-CN" altLang="en-US" sz="1800" b="1" smtClean="0">
                <a:latin typeface="Times New Roman" pitchFamily="18" charset="0"/>
              </a:rPr>
              <a:t> </a:t>
            </a:r>
            <a:r>
              <a:rPr lang="zh-CN" altLang="en-US" sz="1800" b="1" smtClean="0">
                <a:solidFill>
                  <a:schemeClr val="hlink"/>
                </a:solidFill>
                <a:latin typeface="Times New Roman" pitchFamily="18" charset="0"/>
              </a:rPr>
              <a:t>①</a:t>
            </a:r>
            <a:r>
              <a:rPr lang="zh-CN" altLang="en-US" sz="1800" b="1" smtClean="0">
                <a:latin typeface="Times New Roman" pitchFamily="18" charset="0"/>
              </a:rPr>
              <a:t> 如果状态</a:t>
            </a:r>
            <a:r>
              <a:rPr lang="en-US" altLang="zh-CN" sz="1800" b="1" smtClean="0">
                <a:latin typeface="Times New Roman" pitchFamily="18" charset="0"/>
              </a:rPr>
              <a:t>i</a:t>
            </a:r>
            <a:r>
              <a:rPr lang="zh-CN" altLang="en-US" sz="1800" b="1" smtClean="0">
                <a:latin typeface="Times New Roman" pitchFamily="18" charset="0"/>
              </a:rPr>
              <a:t>和</a:t>
            </a:r>
            <a:r>
              <a:rPr lang="en-US" altLang="zh-CN" sz="1800" b="1" smtClean="0">
                <a:latin typeface="Times New Roman" pitchFamily="18" charset="0"/>
              </a:rPr>
              <a:t>j</a:t>
            </a:r>
            <a:r>
              <a:rPr lang="zh-CN" altLang="en-US" sz="1800" b="1" smtClean="0">
                <a:latin typeface="Times New Roman" pitchFamily="18" charset="0"/>
              </a:rPr>
              <a:t>出自同一规则，而且状态</a:t>
            </a:r>
            <a:r>
              <a:rPr lang="en-US" altLang="zh-CN" sz="1800" b="1" smtClean="0">
                <a:latin typeface="Times New Roman" pitchFamily="18" charset="0"/>
              </a:rPr>
              <a:t>j</a:t>
            </a:r>
            <a:r>
              <a:rPr lang="zh-CN" altLang="en-US" sz="1800" b="1" smtClean="0">
                <a:latin typeface="Times New Roman" pitchFamily="18" charset="0"/>
              </a:rPr>
              <a:t>的圆点只落后于状态</a:t>
            </a:r>
            <a:r>
              <a:rPr lang="en-US" altLang="zh-CN" sz="1800" b="1" smtClean="0">
                <a:latin typeface="Times New Roman" pitchFamily="18" charset="0"/>
              </a:rPr>
              <a:t>i</a:t>
            </a:r>
            <a:r>
              <a:rPr lang="zh-CN" altLang="en-US" sz="1800" b="1" smtClean="0">
                <a:latin typeface="Times New Roman" pitchFamily="18" charset="0"/>
              </a:rPr>
              <a:t>的圆点一个位置， 如状态</a:t>
            </a:r>
            <a:r>
              <a:rPr lang="en-US" altLang="zh-CN" sz="1800" b="1" smtClean="0">
                <a:latin typeface="Times New Roman" pitchFamily="18" charset="0"/>
              </a:rPr>
              <a:t>i (i</a:t>
            </a:r>
            <a:r>
              <a:rPr lang="zh-CN" altLang="en-US" sz="1800" b="1" smtClean="0">
                <a:latin typeface="Times New Roman" pitchFamily="18" charset="0"/>
              </a:rPr>
              <a:t>为一个项）</a:t>
            </a:r>
          </a:p>
          <a:p>
            <a:pPr eaLnBrk="1" hangingPunct="1">
              <a:lnSpc>
                <a:spcPct val="80000"/>
              </a:lnSpc>
              <a:buFont typeface="Wingdings" pitchFamily="2" charset="2"/>
              <a:buNone/>
            </a:pPr>
            <a:r>
              <a:rPr lang="zh-CN" altLang="en-US" sz="1800" b="1" smtClean="0">
                <a:latin typeface="Times New Roman" pitchFamily="18" charset="0"/>
              </a:rPr>
              <a:t>   Ａ∷＝Ｘ</a:t>
            </a:r>
            <a:r>
              <a:rPr lang="zh-CN" altLang="en-US" sz="1800" b="1" baseline="-25000" smtClean="0">
                <a:latin typeface="Times New Roman" pitchFamily="18" charset="0"/>
              </a:rPr>
              <a:t>１</a:t>
            </a:r>
            <a:r>
              <a:rPr lang="zh-CN" altLang="en-US" sz="1800" b="1" smtClean="0">
                <a:latin typeface="Times New Roman" pitchFamily="18" charset="0"/>
              </a:rPr>
              <a:t>Ｘ</a:t>
            </a:r>
            <a:r>
              <a:rPr lang="zh-CN" altLang="en-US" sz="1800" b="1" baseline="-25000" smtClean="0">
                <a:latin typeface="Times New Roman" pitchFamily="18" charset="0"/>
              </a:rPr>
              <a:t>２</a:t>
            </a:r>
            <a:r>
              <a:rPr lang="en-US" altLang="zh-CN" sz="1800" b="1" smtClean="0">
                <a:latin typeface="Times New Roman" pitchFamily="18" charset="0"/>
              </a:rPr>
              <a:t>…</a:t>
            </a:r>
            <a:r>
              <a:rPr lang="zh-CN" altLang="en-US" sz="1800" b="1" smtClean="0">
                <a:latin typeface="Times New Roman" pitchFamily="18" charset="0"/>
              </a:rPr>
              <a:t>Ｘ</a:t>
            </a:r>
            <a:r>
              <a:rPr lang="en-US" altLang="zh-CN" sz="1800" b="1" baseline="-25000" smtClean="0">
                <a:latin typeface="Times New Roman" pitchFamily="18" charset="0"/>
              </a:rPr>
              <a:t>i-1</a:t>
            </a:r>
            <a:r>
              <a:rPr lang="en-US" altLang="zh-CN" sz="1800" b="1" smtClean="0">
                <a:latin typeface="Times New Roman" pitchFamily="18" charset="0"/>
              </a:rPr>
              <a:t>·</a:t>
            </a:r>
            <a:r>
              <a:rPr lang="zh-CN" altLang="en-US" sz="1800" b="1" smtClean="0">
                <a:latin typeface="Times New Roman" pitchFamily="18" charset="0"/>
              </a:rPr>
              <a:t>Ｘ</a:t>
            </a:r>
            <a:r>
              <a:rPr lang="en-US" altLang="zh-CN" sz="1800" b="1" baseline="-25000" smtClean="0">
                <a:latin typeface="Times New Roman" pitchFamily="18" charset="0"/>
              </a:rPr>
              <a:t>i</a:t>
            </a:r>
            <a:r>
              <a:rPr lang="zh-CN" altLang="en-US" sz="1800" b="1" smtClean="0">
                <a:latin typeface="Times New Roman" pitchFamily="18" charset="0"/>
              </a:rPr>
              <a:t>Ｘ</a:t>
            </a:r>
            <a:r>
              <a:rPr lang="en-US" altLang="zh-CN" sz="1800" b="1" baseline="-25000" smtClean="0">
                <a:latin typeface="Times New Roman" pitchFamily="18" charset="0"/>
              </a:rPr>
              <a:t>i+1 </a:t>
            </a:r>
            <a:r>
              <a:rPr lang="en-US" altLang="zh-CN" sz="1800" b="1" smtClean="0">
                <a:latin typeface="Times New Roman" pitchFamily="18" charset="0"/>
              </a:rPr>
              <a:t>…</a:t>
            </a:r>
            <a:r>
              <a:rPr lang="zh-CN" altLang="en-US" sz="1800" b="1" smtClean="0">
                <a:latin typeface="Times New Roman" pitchFamily="18" charset="0"/>
              </a:rPr>
              <a:t>Ｘ</a:t>
            </a:r>
            <a:r>
              <a:rPr lang="en-US" altLang="zh-CN" sz="1800" b="1" baseline="-25000" smtClean="0">
                <a:latin typeface="Times New Roman" pitchFamily="18" charset="0"/>
              </a:rPr>
              <a:t>m</a:t>
            </a:r>
          </a:p>
          <a:p>
            <a:pPr algn="just" eaLnBrk="1" hangingPunct="1">
              <a:lnSpc>
                <a:spcPct val="80000"/>
              </a:lnSpc>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而状态</a:t>
            </a:r>
            <a:r>
              <a:rPr lang="en-US" altLang="zh-CN" sz="1800" b="1" smtClean="0">
                <a:latin typeface="Times New Roman" pitchFamily="18" charset="0"/>
              </a:rPr>
              <a:t>j(j</a:t>
            </a:r>
            <a:r>
              <a:rPr lang="zh-CN" altLang="en-US" sz="1800" b="1" smtClean="0">
                <a:latin typeface="Times New Roman" pitchFamily="18" charset="0"/>
              </a:rPr>
              <a:t>为为一个项） </a:t>
            </a:r>
          </a:p>
          <a:p>
            <a:pPr algn="just" eaLnBrk="1" hangingPunct="1">
              <a:lnSpc>
                <a:spcPct val="80000"/>
              </a:lnSpc>
              <a:buFont typeface="Wingdings" pitchFamily="2" charset="2"/>
              <a:buNone/>
            </a:pPr>
            <a:r>
              <a:rPr lang="zh-CN" altLang="en-US" sz="1800" b="1" smtClean="0">
                <a:latin typeface="Times New Roman" pitchFamily="18" charset="0"/>
              </a:rPr>
              <a:t>   Ａ∷＝Ｘ</a:t>
            </a:r>
            <a:r>
              <a:rPr lang="zh-CN" altLang="en-US" sz="1800" b="1" baseline="-25000" smtClean="0">
                <a:latin typeface="Times New Roman" pitchFamily="18" charset="0"/>
              </a:rPr>
              <a:t>１</a:t>
            </a:r>
            <a:r>
              <a:rPr lang="zh-CN" altLang="en-US" sz="1800" b="1" smtClean="0">
                <a:latin typeface="Times New Roman" pitchFamily="18" charset="0"/>
              </a:rPr>
              <a:t>Ｘ</a:t>
            </a:r>
            <a:r>
              <a:rPr lang="zh-CN" altLang="en-US" sz="1800" b="1" baseline="-25000" smtClean="0">
                <a:latin typeface="Times New Roman" pitchFamily="18" charset="0"/>
              </a:rPr>
              <a:t>２</a:t>
            </a:r>
            <a:r>
              <a:rPr lang="en-US" altLang="zh-CN" sz="1800" b="1" smtClean="0">
                <a:latin typeface="Times New Roman" pitchFamily="18" charset="0"/>
              </a:rPr>
              <a:t>…</a:t>
            </a:r>
            <a:r>
              <a:rPr lang="zh-CN" altLang="en-US" sz="1800" b="1" smtClean="0">
                <a:latin typeface="Times New Roman" pitchFamily="18" charset="0"/>
              </a:rPr>
              <a:t>Ｘ</a:t>
            </a:r>
            <a:r>
              <a:rPr lang="en-US" altLang="zh-CN" sz="1800" b="1" baseline="-25000" smtClean="0">
                <a:latin typeface="Times New Roman" pitchFamily="18" charset="0"/>
              </a:rPr>
              <a:t>i-1</a:t>
            </a:r>
            <a:r>
              <a:rPr lang="zh-CN" altLang="en-US" sz="1800" b="1" smtClean="0">
                <a:latin typeface="Times New Roman" pitchFamily="18" charset="0"/>
              </a:rPr>
              <a:t>Ｘ</a:t>
            </a:r>
            <a:r>
              <a:rPr lang="en-US" altLang="zh-CN" sz="1800" b="1" baseline="-25000" smtClean="0">
                <a:latin typeface="Times New Roman" pitchFamily="18" charset="0"/>
              </a:rPr>
              <a:t>i</a:t>
            </a:r>
            <a:r>
              <a:rPr lang="en-US" altLang="zh-CN" sz="1800" b="1" smtClean="0">
                <a:latin typeface="Times New Roman" pitchFamily="18" charset="0"/>
              </a:rPr>
              <a:t>·</a:t>
            </a:r>
            <a:r>
              <a:rPr lang="zh-CN" altLang="en-US" sz="1800" b="1" smtClean="0">
                <a:latin typeface="Times New Roman" pitchFamily="18" charset="0"/>
              </a:rPr>
              <a:t>Ｘ</a:t>
            </a:r>
            <a:r>
              <a:rPr lang="en-US" altLang="zh-CN" sz="1800" b="1" baseline="-25000" smtClean="0">
                <a:latin typeface="Times New Roman" pitchFamily="18" charset="0"/>
              </a:rPr>
              <a:t>i+1</a:t>
            </a:r>
            <a:r>
              <a:rPr lang="en-US" altLang="zh-CN" sz="1800" b="1" smtClean="0">
                <a:latin typeface="Times New Roman" pitchFamily="18" charset="0"/>
              </a:rPr>
              <a:t>…</a:t>
            </a:r>
            <a:r>
              <a:rPr lang="zh-CN" altLang="en-US" sz="1800" b="1" smtClean="0">
                <a:latin typeface="Times New Roman" pitchFamily="18" charset="0"/>
              </a:rPr>
              <a:t>Ｘ</a:t>
            </a:r>
            <a:r>
              <a:rPr lang="en-US" altLang="zh-CN" sz="1800" b="1" baseline="-25000" smtClean="0">
                <a:latin typeface="Times New Roman" pitchFamily="18" charset="0"/>
              </a:rPr>
              <a:t>m</a:t>
            </a:r>
          </a:p>
          <a:p>
            <a:pPr eaLnBrk="1" hangingPunct="1">
              <a:lnSpc>
                <a:spcPct val="80000"/>
              </a:lnSpc>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则从状态</a:t>
            </a:r>
            <a:r>
              <a:rPr lang="en-US" altLang="zh-CN" sz="1800" b="1" smtClean="0">
                <a:latin typeface="Times New Roman" pitchFamily="18" charset="0"/>
              </a:rPr>
              <a:t>i</a:t>
            </a:r>
            <a:r>
              <a:rPr lang="zh-CN" altLang="en-US" sz="1800" b="1" smtClean="0">
                <a:latin typeface="Times New Roman" pitchFamily="18" charset="0"/>
              </a:rPr>
              <a:t>出发，画一条标记为Ｘ</a:t>
            </a:r>
            <a:r>
              <a:rPr lang="en-US" altLang="zh-CN" sz="1800" b="1" baseline="-25000" smtClean="0">
                <a:latin typeface="Times New Roman" pitchFamily="18" charset="0"/>
              </a:rPr>
              <a:t>i</a:t>
            </a:r>
            <a:r>
              <a:rPr lang="zh-CN" altLang="en-US" sz="1800" b="1" smtClean="0">
                <a:latin typeface="Times New Roman" pitchFamily="18" charset="0"/>
              </a:rPr>
              <a:t>的弧到状态</a:t>
            </a:r>
            <a:r>
              <a:rPr lang="en-US" altLang="zh-CN" sz="1800" b="1" smtClean="0">
                <a:latin typeface="Times New Roman" pitchFamily="18" charset="0"/>
              </a:rPr>
              <a:t>j</a:t>
            </a:r>
            <a:r>
              <a:rPr lang="en-US" altLang="zh-CN" sz="1800" smtClean="0">
                <a:latin typeface="Times New Roman" pitchFamily="18" charset="0"/>
              </a:rPr>
              <a:t> </a:t>
            </a:r>
          </a:p>
        </p:txBody>
      </p:sp>
      <p:sp>
        <p:nvSpPr>
          <p:cNvPr id="685059" name="Oval 3"/>
          <p:cNvSpPr>
            <a:spLocks noChangeArrowheads="1"/>
          </p:cNvSpPr>
          <p:nvPr/>
        </p:nvSpPr>
        <p:spPr bwMode="auto">
          <a:xfrm>
            <a:off x="2701925" y="4251325"/>
            <a:ext cx="503238" cy="503238"/>
          </a:xfrm>
          <a:prstGeom prst="ellipse">
            <a:avLst/>
          </a:prstGeom>
          <a:solidFill>
            <a:srgbClr val="0066FF"/>
          </a:solidFill>
          <a:ln w="9525" algn="ctr">
            <a:noFill/>
            <a:round/>
            <a:headEnd/>
            <a:tailEnd/>
          </a:ln>
          <a:effectLst>
            <a:prstShdw prst="shdw18" dist="17961" dir="13500000">
              <a:srgbClr val="0066FF">
                <a:gamma/>
                <a:shade val="60000"/>
                <a:invGamma/>
              </a:srgbClr>
            </a:prstShdw>
          </a:effectLst>
        </p:spPr>
        <p:txBody>
          <a:bodyPr wrap="none" anchor="ctr"/>
          <a:lstStyle/>
          <a:p>
            <a:pPr eaLnBrk="1" hangingPunct="1">
              <a:spcAft>
                <a:spcPct val="0"/>
              </a:spcAft>
              <a:defRPr/>
            </a:pPr>
            <a:r>
              <a:rPr lang="en-US" altLang="zh-CN" sz="280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685060" name="Oval 4"/>
          <p:cNvSpPr>
            <a:spLocks noChangeArrowheads="1"/>
          </p:cNvSpPr>
          <p:nvPr/>
        </p:nvSpPr>
        <p:spPr bwMode="auto">
          <a:xfrm>
            <a:off x="5797550" y="4251325"/>
            <a:ext cx="503238" cy="503238"/>
          </a:xfrm>
          <a:prstGeom prst="ellipse">
            <a:avLst/>
          </a:prstGeom>
          <a:solidFill>
            <a:srgbClr val="0066FF"/>
          </a:solidFill>
          <a:ln w="9525" algn="ctr">
            <a:noFill/>
            <a:round/>
            <a:headEnd/>
            <a:tailEnd/>
          </a:ln>
          <a:effectLst>
            <a:prstShdw prst="shdw18" dist="17961" dir="13500000">
              <a:srgbClr val="0066FF">
                <a:gamma/>
                <a:shade val="60000"/>
                <a:invGamma/>
              </a:srgbClr>
            </a:prstShdw>
          </a:effectLst>
        </p:spPr>
        <p:txBody>
          <a:bodyPr wrap="none" anchor="ctr"/>
          <a:lstStyle/>
          <a:p>
            <a:pPr eaLnBrk="1" hangingPunct="1">
              <a:spcAft>
                <a:spcPct val="0"/>
              </a:spcAft>
              <a:defRPr/>
            </a:pPr>
            <a:r>
              <a:rPr lang="en-US" altLang="zh-CN" sz="2800">
                <a:solidFill>
                  <a:schemeClr val="tx1"/>
                </a:solidFill>
                <a:effectLst>
                  <a:outerShdw blurRad="38100" dist="38100" dir="2700000" algn="tl">
                    <a:srgbClr val="000000"/>
                  </a:outerShdw>
                </a:effectLst>
                <a:latin typeface="Times New Roman" pitchFamily="18" charset="0"/>
                <a:ea typeface="宋体" pitchFamily="2" charset="-122"/>
              </a:rPr>
              <a:t>j</a:t>
            </a:r>
          </a:p>
        </p:txBody>
      </p:sp>
      <p:sp>
        <p:nvSpPr>
          <p:cNvPr id="685061" name="Line 5"/>
          <p:cNvSpPr>
            <a:spLocks noChangeShapeType="1"/>
          </p:cNvSpPr>
          <p:nvPr/>
        </p:nvSpPr>
        <p:spPr bwMode="auto">
          <a:xfrm>
            <a:off x="3205163" y="4467225"/>
            <a:ext cx="25193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85062" name="Rectangle 6"/>
          <p:cNvSpPr>
            <a:spLocks noChangeArrowheads="1"/>
          </p:cNvSpPr>
          <p:nvPr/>
        </p:nvSpPr>
        <p:spPr bwMode="auto">
          <a:xfrm>
            <a:off x="4141788" y="3962400"/>
            <a:ext cx="520700" cy="396875"/>
          </a:xfrm>
          <a:prstGeom prst="rect">
            <a:avLst/>
          </a:prstGeom>
          <a:noFill/>
          <a:ln w="9525" algn="ctr">
            <a:noFill/>
            <a:miter lim="800000"/>
            <a:headEnd/>
            <a:tailEnd/>
          </a:ln>
          <a:effectLst>
            <a:prstShdw prst="shdw18" dist="17961" dir="13500000">
              <a:srgbClr val="0066FF">
                <a:gamma/>
                <a:shade val="60000"/>
                <a:invGamma/>
              </a:srgbClr>
            </a:prstShdw>
          </a:effectLst>
        </p:spPr>
        <p:txBody>
          <a:bodyPr wrap="none">
            <a:spAutoFit/>
          </a:bodyPr>
          <a:lstStyle/>
          <a:p>
            <a:pPr eaLnBrk="1" hangingPunct="1">
              <a:spcAft>
                <a:spcPct val="0"/>
              </a:spcAft>
              <a:defRPr/>
            </a:pP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mn-cs"/>
              </a:rPr>
              <a:t>Ｘ</a:t>
            </a:r>
            <a:r>
              <a:rPr lang="en-US" altLang="zh-CN" sz="2000" baseline="-25000">
                <a:solidFill>
                  <a:schemeClr val="tx1"/>
                </a:solidFill>
                <a:effectLst>
                  <a:outerShdw blurRad="38100" dist="38100" dir="2700000" algn="tl">
                    <a:srgbClr val="000000"/>
                  </a:outerShdw>
                </a:effectLst>
                <a:latin typeface="宋体" pitchFamily="2" charset="-122"/>
                <a:ea typeface="宋体" pitchFamily="2" charset="-122"/>
                <a:cs typeface="+mn-cs"/>
              </a:rPr>
              <a:t>i</a:t>
            </a:r>
          </a:p>
        </p:txBody>
      </p:sp>
      <p:sp>
        <p:nvSpPr>
          <p:cNvPr id="685063" name="Oval 7"/>
          <p:cNvSpPr>
            <a:spLocks noChangeArrowheads="1"/>
          </p:cNvSpPr>
          <p:nvPr/>
        </p:nvSpPr>
        <p:spPr bwMode="auto">
          <a:xfrm>
            <a:off x="2667000" y="5808663"/>
            <a:ext cx="361950" cy="346075"/>
          </a:xfrm>
          <a:prstGeom prst="ellipse">
            <a:avLst/>
          </a:prstGeom>
          <a:solidFill>
            <a:srgbClr val="0066FF"/>
          </a:solidFill>
          <a:ln w="28575" algn="ctr">
            <a:noFill/>
            <a:round/>
            <a:headEnd/>
            <a:tailEnd/>
          </a:ln>
          <a:effectLst>
            <a:prstShdw prst="shdw18" dist="17961" dir="13500000">
              <a:srgbClr val="0066FF">
                <a:gamma/>
                <a:shade val="60000"/>
                <a:invGamma/>
              </a:srgb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1</a:t>
            </a:r>
          </a:p>
        </p:txBody>
      </p:sp>
      <p:sp>
        <p:nvSpPr>
          <p:cNvPr id="685064" name="Oval 8"/>
          <p:cNvSpPr>
            <a:spLocks noChangeArrowheads="1"/>
          </p:cNvSpPr>
          <p:nvPr/>
        </p:nvSpPr>
        <p:spPr bwMode="auto">
          <a:xfrm>
            <a:off x="3675063" y="5819775"/>
            <a:ext cx="361950" cy="346075"/>
          </a:xfrm>
          <a:prstGeom prst="ellipse">
            <a:avLst/>
          </a:prstGeom>
          <a:solidFill>
            <a:srgbClr val="0066FF"/>
          </a:solidFill>
          <a:ln w="28575" algn="ctr">
            <a:noFill/>
            <a:round/>
            <a:headEnd/>
            <a:tailEnd/>
          </a:ln>
          <a:effectLst>
            <a:prstShdw prst="shdw18" dist="17961" dir="13500000">
              <a:srgbClr val="0066FF">
                <a:gamma/>
                <a:shade val="60000"/>
                <a:invGamma/>
              </a:srgb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2</a:t>
            </a:r>
          </a:p>
        </p:txBody>
      </p:sp>
      <p:sp>
        <p:nvSpPr>
          <p:cNvPr id="685065" name="Line 9"/>
          <p:cNvSpPr>
            <a:spLocks noChangeShapeType="1"/>
          </p:cNvSpPr>
          <p:nvPr/>
        </p:nvSpPr>
        <p:spPr bwMode="auto">
          <a:xfrm>
            <a:off x="3028950" y="5964238"/>
            <a:ext cx="5048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5066" name="Text Box 10"/>
          <p:cNvSpPr txBox="1">
            <a:spLocks noChangeArrowheads="1"/>
          </p:cNvSpPr>
          <p:nvPr/>
        </p:nvSpPr>
        <p:spPr bwMode="auto">
          <a:xfrm>
            <a:off x="3028950" y="5676900"/>
            <a:ext cx="433388"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685067" name="Oval 11"/>
          <p:cNvSpPr>
            <a:spLocks noChangeArrowheads="1"/>
          </p:cNvSpPr>
          <p:nvPr/>
        </p:nvSpPr>
        <p:spPr bwMode="auto">
          <a:xfrm>
            <a:off x="4822825" y="5815013"/>
            <a:ext cx="361950" cy="346075"/>
          </a:xfrm>
          <a:prstGeom prst="ellipse">
            <a:avLst/>
          </a:prstGeom>
          <a:solidFill>
            <a:srgbClr val="0066FF"/>
          </a:solidFill>
          <a:ln w="28575" algn="ctr">
            <a:noFill/>
            <a:round/>
            <a:headEnd/>
            <a:tailEnd/>
          </a:ln>
          <a:effectLst>
            <a:prstShdw prst="shdw18" dist="17961" dir="13500000">
              <a:srgbClr val="0066FF">
                <a:gamma/>
                <a:shade val="60000"/>
                <a:invGamma/>
              </a:srgb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3</a:t>
            </a:r>
          </a:p>
        </p:txBody>
      </p:sp>
      <p:sp>
        <p:nvSpPr>
          <p:cNvPr id="685068" name="Oval 12"/>
          <p:cNvSpPr>
            <a:spLocks noChangeArrowheads="1"/>
          </p:cNvSpPr>
          <p:nvPr/>
        </p:nvSpPr>
        <p:spPr bwMode="auto">
          <a:xfrm>
            <a:off x="5813425" y="5791200"/>
            <a:ext cx="361950" cy="346075"/>
          </a:xfrm>
          <a:prstGeom prst="ellipse">
            <a:avLst/>
          </a:prstGeom>
          <a:solidFill>
            <a:srgbClr val="0066FF"/>
          </a:solidFill>
          <a:ln w="28575" algn="ctr">
            <a:noFill/>
            <a:round/>
            <a:headEnd/>
            <a:tailEnd/>
          </a:ln>
          <a:effectLst>
            <a:prstShdw prst="shdw18" dist="17961" dir="13500000">
              <a:srgbClr val="0066FF">
                <a:gamma/>
                <a:shade val="60000"/>
                <a:invGamma/>
              </a:srgb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4</a:t>
            </a:r>
          </a:p>
        </p:txBody>
      </p:sp>
      <p:sp>
        <p:nvSpPr>
          <p:cNvPr id="685069" name="Line 13"/>
          <p:cNvSpPr>
            <a:spLocks noChangeShapeType="1"/>
          </p:cNvSpPr>
          <p:nvPr/>
        </p:nvSpPr>
        <p:spPr bwMode="auto">
          <a:xfrm>
            <a:off x="5184775" y="5970588"/>
            <a:ext cx="5048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5070" name="Text Box 14"/>
          <p:cNvSpPr txBox="1">
            <a:spLocks noChangeArrowheads="1"/>
          </p:cNvSpPr>
          <p:nvPr/>
        </p:nvSpPr>
        <p:spPr bwMode="auto">
          <a:xfrm>
            <a:off x="5184775" y="5683250"/>
            <a:ext cx="433388"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685071" name="Text Box 15"/>
          <p:cNvSpPr txBox="1">
            <a:spLocks noChangeArrowheads="1"/>
          </p:cNvSpPr>
          <p:nvPr/>
        </p:nvSpPr>
        <p:spPr bwMode="auto">
          <a:xfrm>
            <a:off x="1600200" y="5105400"/>
            <a:ext cx="1447800" cy="457200"/>
          </a:xfrm>
          <a:prstGeom prst="rect">
            <a:avLst/>
          </a:prstGeom>
          <a:noFill/>
          <a:ln w="9525">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zh-CN" altLang="en-US">
                <a:solidFill>
                  <a:srgbClr val="FFFF00"/>
                </a:solidFill>
                <a:effectLst>
                  <a:outerShdw blurRad="38100" dist="38100" dir="2700000" algn="tl">
                    <a:srgbClr val="000000"/>
                  </a:outerShdw>
                </a:effectLst>
                <a:latin typeface="Times New Roman" pitchFamily="18" charset="0"/>
                <a:ea typeface="宋体" pitchFamily="2" charset="-122"/>
                <a:cs typeface="+mn-cs"/>
              </a:rPr>
              <a:t>例如：</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pPr>
              <a:defRPr/>
            </a:pPr>
            <a:fld id="{5958A08B-7436-4C1B-AF29-D2E55DF58602}" type="slidenum">
              <a:rPr lang="en-US" altLang="zh-CN"/>
              <a:pPr>
                <a:defRPr/>
              </a:pPr>
              <a:t>34</a:t>
            </a:fld>
            <a:endParaRPr lang="en-US" altLang="zh-CN"/>
          </a:p>
        </p:txBody>
      </p:sp>
      <p:sp>
        <p:nvSpPr>
          <p:cNvPr id="34819" name="Rectangle 2"/>
          <p:cNvSpPr>
            <a:spLocks noGrp="1" noChangeArrowheads="1"/>
          </p:cNvSpPr>
          <p:nvPr>
            <p:ph type="body" idx="1"/>
          </p:nvPr>
        </p:nvSpPr>
        <p:spPr>
          <a:xfrm>
            <a:off x="304800" y="228600"/>
            <a:ext cx="8610600" cy="4137025"/>
          </a:xfrm>
        </p:spPr>
        <p:txBody>
          <a:bodyPr/>
          <a:lstStyle/>
          <a:p>
            <a:pPr eaLnBrk="1" hangingPunct="1">
              <a:lnSpc>
                <a:spcPct val="115000"/>
              </a:lnSpc>
              <a:buFont typeface="Wingdings" pitchFamily="2" charset="2"/>
              <a:buNone/>
            </a:pPr>
            <a:r>
              <a:rPr lang="en-US" altLang="zh-CN" sz="1800" b="1" smtClean="0">
                <a:solidFill>
                  <a:schemeClr val="hlink"/>
                </a:solidFill>
                <a:latin typeface="Times New Roman" pitchFamily="18" charset="0"/>
              </a:rPr>
              <a:t>②</a:t>
            </a:r>
            <a:r>
              <a:rPr lang="en-US" altLang="zh-CN" sz="1800" b="1" smtClean="0">
                <a:latin typeface="Times New Roman" pitchFamily="18" charset="0"/>
              </a:rPr>
              <a:t>  </a:t>
            </a:r>
            <a:r>
              <a:rPr lang="zh-CN" altLang="en-US" sz="1800" b="1" smtClean="0">
                <a:latin typeface="Times New Roman" pitchFamily="18" charset="0"/>
              </a:rPr>
              <a:t>如果状态</a:t>
            </a:r>
            <a:r>
              <a:rPr lang="en-US" altLang="zh-CN" sz="1800" b="1" smtClean="0">
                <a:latin typeface="Times New Roman" pitchFamily="18" charset="0"/>
              </a:rPr>
              <a:t>i</a:t>
            </a:r>
            <a:r>
              <a:rPr lang="zh-CN" altLang="en-US" sz="1800" b="1" smtClean="0">
                <a:latin typeface="Times New Roman" pitchFamily="18" charset="0"/>
              </a:rPr>
              <a:t>圆点之后那个符号Ｘ</a:t>
            </a:r>
            <a:r>
              <a:rPr lang="en-US" altLang="zh-CN" sz="1800" b="1" baseline="-25000" smtClean="0">
                <a:latin typeface="Times New Roman" pitchFamily="18" charset="0"/>
              </a:rPr>
              <a:t>i </a:t>
            </a:r>
            <a:r>
              <a:rPr lang="zh-CN" altLang="en-US" sz="1800" b="1" smtClean="0">
                <a:latin typeface="Times New Roman" pitchFamily="18" charset="0"/>
              </a:rPr>
              <a:t>为非终结符，那么从状态</a:t>
            </a:r>
            <a:r>
              <a:rPr lang="en-US" altLang="zh-CN" sz="1800" b="1" smtClean="0">
                <a:latin typeface="Times New Roman" pitchFamily="18" charset="0"/>
              </a:rPr>
              <a:t>i</a:t>
            </a:r>
            <a:r>
              <a:rPr lang="zh-CN" altLang="en-US" sz="1800" b="1" smtClean="0">
                <a:latin typeface="Times New Roman" pitchFamily="18" charset="0"/>
              </a:rPr>
              <a:t>画</a:t>
            </a:r>
            <a:r>
              <a:rPr lang="zh-CN" altLang="en-US" sz="1800" b="1" smtClean="0">
                <a:latin typeface="Times New Roman" pitchFamily="18" charset="0"/>
                <a:sym typeface="Symbol" pitchFamily="18" charset="2"/>
              </a:rPr>
              <a:t>弧到所有形如Ｘ</a:t>
            </a:r>
            <a:r>
              <a:rPr lang="en-US" altLang="zh-CN" sz="1800" b="1" baseline="-25000" smtClean="0">
                <a:latin typeface="Times New Roman" pitchFamily="18" charset="0"/>
                <a:sym typeface="Symbol" pitchFamily="18" charset="2"/>
              </a:rPr>
              <a:t>i</a:t>
            </a:r>
            <a:r>
              <a:rPr lang="en-US" altLang="zh-CN" sz="1800" b="1" smtClean="0">
                <a:latin typeface="Times New Roman" pitchFamily="18" charset="0"/>
                <a:sym typeface="Symbol" pitchFamily="18" charset="2"/>
              </a:rPr>
              <a:t>∷</a:t>
            </a:r>
            <a:r>
              <a:rPr lang="zh-CN" altLang="en-US" sz="1800" b="1" smtClean="0">
                <a:latin typeface="Times New Roman" pitchFamily="18" charset="0"/>
                <a:sym typeface="Symbol" pitchFamily="18" charset="2"/>
              </a:rPr>
              <a:t>＝</a:t>
            </a:r>
            <a:r>
              <a:rPr lang="en-US" altLang="zh-CN" sz="1800" b="1" smtClean="0">
                <a:latin typeface="Times New Roman" pitchFamily="18" charset="0"/>
                <a:sym typeface="Symbol" pitchFamily="18" charset="2"/>
              </a:rPr>
              <a:t>·β</a:t>
            </a:r>
            <a:r>
              <a:rPr lang="zh-CN" altLang="en-US" sz="1800" b="1" smtClean="0">
                <a:latin typeface="Times New Roman" pitchFamily="18" charset="0"/>
                <a:sym typeface="Symbol" pitchFamily="18" charset="2"/>
              </a:rPr>
              <a:t>的项目（状态）</a:t>
            </a:r>
            <a:endParaRPr lang="zh-CN" altLang="en-US" sz="1800" b="1" smtClean="0">
              <a:solidFill>
                <a:srgbClr val="FF0066"/>
              </a:solidFill>
              <a:latin typeface="Times New Roman" pitchFamily="18" charset="0"/>
              <a:sym typeface="Symbol" pitchFamily="18" charset="2"/>
            </a:endParaRPr>
          </a:p>
          <a:p>
            <a:pPr eaLnBrk="1" hangingPunct="1">
              <a:lnSpc>
                <a:spcPct val="115000"/>
              </a:lnSpc>
              <a:buFont typeface="Wingdings" pitchFamily="2" charset="2"/>
              <a:buNone/>
            </a:pPr>
            <a:endParaRPr lang="zh-CN" altLang="en-US" sz="1800" b="1" smtClean="0">
              <a:solidFill>
                <a:srgbClr val="FF0066"/>
              </a:solidFill>
              <a:latin typeface="Times New Roman" pitchFamily="18" charset="0"/>
              <a:sym typeface="Symbol" pitchFamily="18" charset="2"/>
            </a:endParaRPr>
          </a:p>
          <a:p>
            <a:pPr eaLnBrk="1" hangingPunct="1">
              <a:lnSpc>
                <a:spcPct val="115000"/>
              </a:lnSpc>
              <a:buFont typeface="Wingdings" pitchFamily="2" charset="2"/>
              <a:buNone/>
            </a:pPr>
            <a:endParaRPr lang="zh-CN" altLang="en-US" sz="1800" smtClean="0">
              <a:solidFill>
                <a:srgbClr val="FF0066"/>
              </a:solidFill>
              <a:latin typeface="宋体" pitchFamily="2" charset="-122"/>
              <a:sym typeface="Symbol" pitchFamily="18" charset="2"/>
            </a:endParaRPr>
          </a:p>
          <a:p>
            <a:pPr eaLnBrk="1" hangingPunct="1">
              <a:lnSpc>
                <a:spcPct val="115000"/>
              </a:lnSpc>
              <a:buFont typeface="Wingdings" pitchFamily="2" charset="2"/>
              <a:buNone/>
            </a:pPr>
            <a:endParaRPr lang="zh-CN" altLang="en-US" sz="2000" smtClean="0">
              <a:solidFill>
                <a:srgbClr val="FF0066"/>
              </a:solidFill>
              <a:latin typeface="宋体" pitchFamily="2" charset="-122"/>
              <a:sym typeface="Symbol" pitchFamily="18" charset="2"/>
            </a:endParaRPr>
          </a:p>
          <a:p>
            <a:pPr eaLnBrk="1" hangingPunct="1">
              <a:lnSpc>
                <a:spcPct val="115000"/>
              </a:lnSpc>
              <a:buFont typeface="Wingdings" pitchFamily="2" charset="2"/>
              <a:buNone/>
            </a:pPr>
            <a:endParaRPr lang="zh-CN" altLang="en-US" sz="2000" smtClean="0">
              <a:solidFill>
                <a:srgbClr val="FF0066"/>
              </a:solidFill>
              <a:latin typeface="宋体" pitchFamily="2" charset="-122"/>
              <a:sym typeface="Symbol" pitchFamily="18" charset="2"/>
            </a:endParaRPr>
          </a:p>
          <a:p>
            <a:pPr eaLnBrk="1" hangingPunct="1">
              <a:lnSpc>
                <a:spcPct val="115000"/>
              </a:lnSpc>
              <a:buFont typeface="Wingdings" pitchFamily="2" charset="2"/>
              <a:buNone/>
            </a:pPr>
            <a:endParaRPr lang="zh-CN" altLang="en-US" sz="1800" b="1" smtClean="0">
              <a:latin typeface="宋体" pitchFamily="2" charset="-122"/>
              <a:sym typeface="Symbol" pitchFamily="18" charset="2"/>
            </a:endParaRPr>
          </a:p>
          <a:p>
            <a:pPr eaLnBrk="1" hangingPunct="1">
              <a:lnSpc>
                <a:spcPct val="115000"/>
              </a:lnSpc>
              <a:buFont typeface="Wingdings" pitchFamily="2" charset="2"/>
              <a:buNone/>
            </a:pPr>
            <a:r>
              <a:rPr lang="zh-CN" altLang="en-US" sz="1800" b="1" smtClean="0">
                <a:latin typeface="宋体" pitchFamily="2" charset="-122"/>
                <a:sym typeface="Symbol" pitchFamily="18" charset="2"/>
              </a:rPr>
              <a:t>   </a:t>
            </a:r>
            <a:r>
              <a:rPr lang="zh-CN" altLang="en-US" sz="1800" b="1" smtClean="0">
                <a:latin typeface="Times New Roman" pitchFamily="18" charset="0"/>
                <a:sym typeface="Symbol" pitchFamily="18" charset="2"/>
              </a:rPr>
              <a:t>例如</a:t>
            </a:r>
            <a:r>
              <a:rPr lang="zh-CN" altLang="en-US" sz="1800" b="1" smtClean="0">
                <a:latin typeface="Times New Roman" pitchFamily="18" charset="0"/>
              </a:rPr>
              <a:t>状态①圆点之后那个符号是</a:t>
            </a:r>
            <a:r>
              <a:rPr lang="en-US" altLang="zh-CN" sz="1800" b="1" smtClean="0">
                <a:latin typeface="Times New Roman" pitchFamily="18" charset="0"/>
              </a:rPr>
              <a:t>E</a:t>
            </a:r>
            <a:r>
              <a:rPr lang="zh-CN" altLang="en-US" sz="1800" b="1" smtClean="0">
                <a:latin typeface="Times New Roman" pitchFamily="18" charset="0"/>
              </a:rPr>
              <a:t>，为非终结符，那么从状态①画</a:t>
            </a:r>
            <a:r>
              <a:rPr lang="zh-CN" altLang="en-US" sz="1800" b="1" smtClean="0">
                <a:latin typeface="Times New Roman" pitchFamily="18" charset="0"/>
                <a:sym typeface="Symbol" pitchFamily="18" charset="2"/>
              </a:rPr>
              <a:t>弧到所有形如</a:t>
            </a:r>
            <a:r>
              <a:rPr lang="en-US" altLang="zh-CN" sz="1800" b="1" smtClean="0">
                <a:latin typeface="Times New Roman" pitchFamily="18" charset="0"/>
                <a:sym typeface="Symbol" pitchFamily="18" charset="2"/>
              </a:rPr>
              <a:t>E∷</a:t>
            </a:r>
            <a:r>
              <a:rPr lang="zh-CN" altLang="en-US" sz="1800" b="1" smtClean="0">
                <a:latin typeface="Times New Roman" pitchFamily="18" charset="0"/>
                <a:sym typeface="Symbol" pitchFamily="18" charset="2"/>
              </a:rPr>
              <a:t>＝</a:t>
            </a:r>
            <a:r>
              <a:rPr lang="en-US" altLang="zh-CN" sz="1800" b="1" smtClean="0">
                <a:latin typeface="Times New Roman" pitchFamily="18" charset="0"/>
                <a:sym typeface="Symbol" pitchFamily="18" charset="2"/>
              </a:rPr>
              <a:t>·β</a:t>
            </a:r>
            <a:r>
              <a:rPr lang="zh-CN" altLang="en-US" sz="1800" b="1" smtClean="0">
                <a:latin typeface="Times New Roman" pitchFamily="18" charset="0"/>
                <a:sym typeface="Symbol" pitchFamily="18" charset="2"/>
              </a:rPr>
              <a:t>的项目（状态）</a:t>
            </a:r>
            <a:r>
              <a:rPr lang="en-US" altLang="zh-CN" sz="1800" b="1" smtClean="0">
                <a:latin typeface="Times New Roman" pitchFamily="18" charset="0"/>
                <a:sym typeface="Symbol" pitchFamily="18" charset="2"/>
              </a:rPr>
              <a:t>,</a:t>
            </a:r>
            <a:r>
              <a:rPr lang="zh-CN" altLang="en-US" sz="1800" b="1" smtClean="0">
                <a:latin typeface="Times New Roman" pitchFamily="18" charset="0"/>
                <a:sym typeface="Symbol" pitchFamily="18" charset="2"/>
              </a:rPr>
              <a:t>即</a:t>
            </a:r>
            <a:r>
              <a:rPr lang="zh-CN" altLang="en-US" sz="1800" b="1" smtClean="0">
                <a:latin typeface="Times New Roman" pitchFamily="18" charset="0"/>
              </a:rPr>
              <a:t>③</a:t>
            </a:r>
            <a:r>
              <a:rPr lang="zh-CN" altLang="en-US" sz="1800" b="1" smtClean="0">
                <a:latin typeface="Times New Roman" pitchFamily="18" charset="0"/>
                <a:sym typeface="Symbol" pitchFamily="18" charset="2"/>
              </a:rPr>
              <a:t>状态</a:t>
            </a:r>
            <a:r>
              <a:rPr lang="en-US" altLang="zh-CN" sz="1800" b="1" smtClean="0">
                <a:latin typeface="Times New Roman" pitchFamily="18" charset="0"/>
                <a:sym typeface="Symbol" pitchFamily="18" charset="2"/>
              </a:rPr>
              <a:t>(</a:t>
            </a:r>
            <a:r>
              <a:rPr lang="en-US" altLang="zh-CN" sz="1800" b="1" smtClean="0">
                <a:latin typeface="Times New Roman" pitchFamily="18" charset="0"/>
              </a:rPr>
              <a:t>E∷=·aA )</a:t>
            </a:r>
            <a:r>
              <a:rPr lang="zh-CN" altLang="en-US" sz="1800" b="1" smtClean="0">
                <a:latin typeface="Times New Roman" pitchFamily="18" charset="0"/>
              </a:rPr>
              <a:t>和</a:t>
            </a:r>
            <a:r>
              <a:rPr lang="en-US" altLang="zh-CN" sz="1800" b="1" smtClean="0">
                <a:latin typeface="Times New Roman" pitchFamily="18" charset="0"/>
              </a:rPr>
              <a:t>(11)</a:t>
            </a:r>
            <a:r>
              <a:rPr lang="zh-CN" altLang="en-US" sz="1800" b="1" smtClean="0">
                <a:latin typeface="Times New Roman" pitchFamily="18" charset="0"/>
                <a:sym typeface="Symbol" pitchFamily="18" charset="2"/>
              </a:rPr>
              <a:t>状态</a:t>
            </a:r>
            <a:r>
              <a:rPr lang="en-US" altLang="zh-CN" sz="2000" b="1" smtClean="0">
                <a:latin typeface="Times New Roman" pitchFamily="18" charset="0"/>
                <a:sym typeface="Symbol" pitchFamily="18" charset="2"/>
              </a:rPr>
              <a:t>(</a:t>
            </a:r>
            <a:r>
              <a:rPr lang="en-US" altLang="zh-CN" sz="2000" b="1" smtClean="0">
                <a:latin typeface="Times New Roman" pitchFamily="18" charset="0"/>
              </a:rPr>
              <a:t>E∷=·bB)</a:t>
            </a:r>
            <a:endParaRPr lang="en-US" altLang="zh-CN" sz="1800" b="1" smtClean="0">
              <a:latin typeface="Times New Roman" pitchFamily="18" charset="0"/>
              <a:sym typeface="Symbol" pitchFamily="18" charset="2"/>
            </a:endParaRPr>
          </a:p>
        </p:txBody>
      </p:sp>
      <p:sp>
        <p:nvSpPr>
          <p:cNvPr id="686084" name="Oval 4"/>
          <p:cNvSpPr>
            <a:spLocks noChangeArrowheads="1"/>
          </p:cNvSpPr>
          <p:nvPr/>
        </p:nvSpPr>
        <p:spPr bwMode="auto">
          <a:xfrm>
            <a:off x="2628900" y="1773238"/>
            <a:ext cx="503238" cy="503237"/>
          </a:xfrm>
          <a:prstGeom prst="ellipse">
            <a:avLst/>
          </a:prstGeom>
          <a:solidFill>
            <a:srgbClr val="0066FF"/>
          </a:solidFill>
          <a:ln w="9525" algn="ctr">
            <a:noFill/>
            <a:round/>
            <a:headEnd/>
            <a:tailEnd/>
          </a:ln>
          <a:effectLst>
            <a:prstShdw prst="shdw18" dist="17961" dir="13500000">
              <a:srgbClr val="0066FF">
                <a:gamma/>
                <a:shade val="60000"/>
                <a:invGamma/>
              </a:srgbClr>
            </a:prstShdw>
          </a:effectLst>
        </p:spPr>
        <p:txBody>
          <a:bodyPr wrap="none" anchor="ctr"/>
          <a:lstStyle/>
          <a:p>
            <a:pPr eaLnBrk="1" hangingPunct="1">
              <a:spcAft>
                <a:spcPct val="0"/>
              </a:spcAft>
              <a:defRPr/>
            </a:pPr>
            <a:r>
              <a:rPr lang="en-US" altLang="zh-CN" sz="280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686085" name="Oval 5"/>
          <p:cNvSpPr>
            <a:spLocks noChangeArrowheads="1"/>
          </p:cNvSpPr>
          <p:nvPr/>
        </p:nvSpPr>
        <p:spPr bwMode="auto">
          <a:xfrm>
            <a:off x="5724525" y="1557338"/>
            <a:ext cx="1368425" cy="792162"/>
          </a:xfrm>
          <a:prstGeom prst="ellipse">
            <a:avLst/>
          </a:prstGeom>
          <a:solidFill>
            <a:srgbClr val="0066FF"/>
          </a:solidFill>
          <a:ln w="9525" algn="ctr">
            <a:noFill/>
            <a:round/>
            <a:headEnd/>
            <a:tailEnd/>
          </a:ln>
          <a:effectLst>
            <a:prstShdw prst="shdw18" dist="17961" dir="13500000">
              <a:srgbClr val="0066FF">
                <a:gamma/>
                <a:shade val="60000"/>
                <a:invGamma/>
              </a:srgbClr>
            </a:prstShdw>
          </a:effectLst>
        </p:spPr>
        <p:txBody>
          <a:bodyPr wrap="none" anchor="ctr"/>
          <a:lstStyle/>
          <a:p>
            <a:pPr eaLnBrk="1" hangingPunct="1">
              <a:spcAft>
                <a:spcPct val="0"/>
              </a:spcAft>
              <a:defRPr/>
            </a:pP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Ｘ</a:t>
            </a:r>
            <a:r>
              <a:rPr lang="en-US" altLang="zh-CN" sz="2000" baseline="-2500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i</a:t>
            </a:r>
            <a:r>
              <a:rPr lang="en-US" altLang="zh-CN" sz="200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a:t>
            </a: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a:t>
            </a:r>
            <a:r>
              <a:rPr lang="en-US" altLang="zh-CN" sz="2000">
                <a:solidFill>
                  <a:schemeClr val="tx1"/>
                </a:solidFill>
                <a:effectLst>
                  <a:outerShdw blurRad="38100" dist="38100" dir="2700000" algn="tl">
                    <a:srgbClr val="000000"/>
                  </a:outerShdw>
                </a:effectLst>
                <a:latin typeface="Arial"/>
                <a:ea typeface="宋体" pitchFamily="2" charset="-122"/>
                <a:cs typeface="+mn-cs"/>
                <a:sym typeface="Symbol" pitchFamily="18" charset="2"/>
              </a:rPr>
              <a:t>·</a:t>
            </a:r>
            <a:r>
              <a:rPr lang="en-US" altLang="zh-CN" sz="200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β</a:t>
            </a:r>
          </a:p>
        </p:txBody>
      </p:sp>
      <p:sp>
        <p:nvSpPr>
          <p:cNvPr id="686086" name="Line 6"/>
          <p:cNvSpPr>
            <a:spLocks noChangeShapeType="1"/>
          </p:cNvSpPr>
          <p:nvPr/>
        </p:nvSpPr>
        <p:spPr bwMode="auto">
          <a:xfrm>
            <a:off x="3132138" y="1989138"/>
            <a:ext cx="25193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86087" name="Rectangle 7"/>
          <p:cNvSpPr>
            <a:spLocks noChangeArrowheads="1"/>
          </p:cNvSpPr>
          <p:nvPr/>
        </p:nvSpPr>
        <p:spPr bwMode="auto">
          <a:xfrm>
            <a:off x="3962400" y="1447800"/>
            <a:ext cx="317500" cy="457200"/>
          </a:xfrm>
          <a:prstGeom prst="rect">
            <a:avLst/>
          </a:prstGeom>
          <a:noFill/>
          <a:ln w="9525" algn="ctr">
            <a:noFill/>
            <a:miter lim="800000"/>
            <a:headEnd/>
            <a:tailEnd/>
          </a:ln>
          <a:effectLst>
            <a:prstShdw prst="shdw18" dist="17961" dir="13500000">
              <a:srgbClr val="0066FF">
                <a:gamma/>
                <a:shade val="60000"/>
                <a:invGamma/>
              </a:srgbClr>
            </a:prstShdw>
          </a:effectLst>
        </p:spPr>
        <p:txBody>
          <a:bodyPr wrap="none">
            <a:spAutoFit/>
          </a:bodyPr>
          <a:lstStyle/>
          <a:p>
            <a:pPr eaLnBrk="1" hangingPunct="1">
              <a:spcAft>
                <a:spcPct val="0"/>
              </a:spcAft>
              <a:defRPr/>
            </a:pP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a:t>
            </a:r>
          </a:p>
        </p:txBody>
      </p:sp>
      <p:sp>
        <p:nvSpPr>
          <p:cNvPr id="686088" name="Oval 8"/>
          <p:cNvSpPr>
            <a:spLocks noChangeArrowheads="1"/>
          </p:cNvSpPr>
          <p:nvPr/>
        </p:nvSpPr>
        <p:spPr bwMode="auto">
          <a:xfrm>
            <a:off x="3201988" y="5216525"/>
            <a:ext cx="361950" cy="346075"/>
          </a:xfrm>
          <a:prstGeom prst="ellipse">
            <a:avLst/>
          </a:prstGeom>
          <a:solidFill>
            <a:srgbClr val="0066FF"/>
          </a:solidFill>
          <a:ln w="28575" algn="ctr">
            <a:noFill/>
            <a:round/>
            <a:headEnd/>
            <a:tailEnd/>
          </a:ln>
          <a:effectLst>
            <a:prstShdw prst="shdw18" dist="17961" dir="13500000">
              <a:srgbClr val="0066FF">
                <a:gamma/>
                <a:shade val="60000"/>
                <a:invGamma/>
              </a:srgb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1</a:t>
            </a:r>
          </a:p>
        </p:txBody>
      </p:sp>
      <p:sp>
        <p:nvSpPr>
          <p:cNvPr id="686089" name="Oval 9"/>
          <p:cNvSpPr>
            <a:spLocks noChangeArrowheads="1"/>
          </p:cNvSpPr>
          <p:nvPr/>
        </p:nvSpPr>
        <p:spPr bwMode="auto">
          <a:xfrm>
            <a:off x="4210050" y="5227638"/>
            <a:ext cx="361950" cy="346075"/>
          </a:xfrm>
          <a:prstGeom prst="ellipse">
            <a:avLst/>
          </a:prstGeom>
          <a:solidFill>
            <a:srgbClr val="0066FF"/>
          </a:solidFill>
          <a:ln w="28575" algn="ctr">
            <a:noFill/>
            <a:round/>
            <a:headEnd/>
            <a:tailEnd/>
          </a:ln>
          <a:effectLst>
            <a:prstShdw prst="shdw18" dist="17961" dir="13500000">
              <a:srgbClr val="0066FF">
                <a:gamma/>
                <a:shade val="60000"/>
                <a:invGamma/>
              </a:srgb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2</a:t>
            </a:r>
          </a:p>
        </p:txBody>
      </p:sp>
      <p:sp>
        <p:nvSpPr>
          <p:cNvPr id="686090" name="Oval 10"/>
          <p:cNvSpPr>
            <a:spLocks noChangeArrowheads="1"/>
          </p:cNvSpPr>
          <p:nvPr/>
        </p:nvSpPr>
        <p:spPr bwMode="auto">
          <a:xfrm>
            <a:off x="4210050" y="4506913"/>
            <a:ext cx="361950" cy="346075"/>
          </a:xfrm>
          <a:prstGeom prst="ellipse">
            <a:avLst/>
          </a:prstGeom>
          <a:solidFill>
            <a:srgbClr val="0066FF"/>
          </a:solidFill>
          <a:ln w="28575" algn="ctr">
            <a:noFill/>
            <a:round/>
            <a:headEnd/>
            <a:tailEnd/>
          </a:ln>
          <a:effectLst>
            <a:prstShdw prst="shdw18" dist="17961" dir="13500000">
              <a:srgbClr val="0066FF">
                <a:gamma/>
                <a:shade val="60000"/>
                <a:invGamma/>
              </a:srgb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3</a:t>
            </a:r>
          </a:p>
        </p:txBody>
      </p:sp>
      <p:sp>
        <p:nvSpPr>
          <p:cNvPr id="686091" name="Oval 11"/>
          <p:cNvSpPr>
            <a:spLocks noChangeArrowheads="1"/>
          </p:cNvSpPr>
          <p:nvPr/>
        </p:nvSpPr>
        <p:spPr bwMode="auto">
          <a:xfrm>
            <a:off x="4210050" y="6019800"/>
            <a:ext cx="361950" cy="346075"/>
          </a:xfrm>
          <a:prstGeom prst="ellipse">
            <a:avLst/>
          </a:prstGeom>
          <a:solidFill>
            <a:srgbClr val="0066FF"/>
          </a:solidFill>
          <a:ln w="28575" algn="ctr">
            <a:noFill/>
            <a:round/>
            <a:headEnd/>
            <a:tailEnd/>
          </a:ln>
          <a:effectLst>
            <a:prstShdw prst="shdw18" dist="17961" dir="13500000">
              <a:srgbClr val="0066FF">
                <a:gamma/>
                <a:shade val="60000"/>
                <a:invGamma/>
              </a:srgb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11</a:t>
            </a:r>
          </a:p>
        </p:txBody>
      </p:sp>
      <p:sp>
        <p:nvSpPr>
          <p:cNvPr id="686092" name="Line 12"/>
          <p:cNvSpPr>
            <a:spLocks noChangeShapeType="1"/>
          </p:cNvSpPr>
          <p:nvPr/>
        </p:nvSpPr>
        <p:spPr bwMode="auto">
          <a:xfrm>
            <a:off x="3563938" y="5372100"/>
            <a:ext cx="5048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6093" name="Text Box 13"/>
          <p:cNvSpPr txBox="1">
            <a:spLocks noChangeArrowheads="1"/>
          </p:cNvSpPr>
          <p:nvPr/>
        </p:nvSpPr>
        <p:spPr bwMode="auto">
          <a:xfrm>
            <a:off x="3563938" y="5084763"/>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686094" name="Freeform 14"/>
          <p:cNvSpPr>
            <a:spLocks/>
          </p:cNvSpPr>
          <p:nvPr/>
        </p:nvSpPr>
        <p:spPr bwMode="auto">
          <a:xfrm>
            <a:off x="3348038" y="4640263"/>
            <a:ext cx="863600" cy="515937"/>
          </a:xfrm>
          <a:custGeom>
            <a:avLst/>
            <a:gdLst/>
            <a:ahLst/>
            <a:cxnLst>
              <a:cxn ang="0">
                <a:pos x="0" y="325"/>
              </a:cxn>
              <a:cxn ang="0">
                <a:pos x="136" y="53"/>
              </a:cxn>
              <a:cxn ang="0">
                <a:pos x="544" y="7"/>
              </a:cxn>
            </a:cxnLst>
            <a:rect l="0" t="0" r="r" b="b"/>
            <a:pathLst>
              <a:path w="544" h="325">
                <a:moveTo>
                  <a:pt x="0" y="325"/>
                </a:moveTo>
                <a:cubicBezTo>
                  <a:pt x="22" y="215"/>
                  <a:pt x="45" y="106"/>
                  <a:pt x="136" y="53"/>
                </a:cubicBezTo>
                <a:cubicBezTo>
                  <a:pt x="227" y="0"/>
                  <a:pt x="385" y="3"/>
                  <a:pt x="544" y="7"/>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6095" name="Freeform 15"/>
          <p:cNvSpPr>
            <a:spLocks/>
          </p:cNvSpPr>
          <p:nvPr/>
        </p:nvSpPr>
        <p:spPr bwMode="auto">
          <a:xfrm flipV="1">
            <a:off x="3348038" y="5588000"/>
            <a:ext cx="863600" cy="504825"/>
          </a:xfrm>
          <a:custGeom>
            <a:avLst/>
            <a:gdLst/>
            <a:ahLst/>
            <a:cxnLst>
              <a:cxn ang="0">
                <a:pos x="0" y="325"/>
              </a:cxn>
              <a:cxn ang="0">
                <a:pos x="136" y="53"/>
              </a:cxn>
              <a:cxn ang="0">
                <a:pos x="544" y="7"/>
              </a:cxn>
            </a:cxnLst>
            <a:rect l="0" t="0" r="r" b="b"/>
            <a:pathLst>
              <a:path w="544" h="325">
                <a:moveTo>
                  <a:pt x="0" y="325"/>
                </a:moveTo>
                <a:cubicBezTo>
                  <a:pt x="22" y="215"/>
                  <a:pt x="45" y="106"/>
                  <a:pt x="136" y="53"/>
                </a:cubicBezTo>
                <a:cubicBezTo>
                  <a:pt x="227" y="0"/>
                  <a:pt x="385" y="3"/>
                  <a:pt x="544" y="7"/>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6096" name="Text Box 16"/>
          <p:cNvSpPr txBox="1">
            <a:spLocks noChangeArrowheads="1"/>
          </p:cNvSpPr>
          <p:nvPr/>
        </p:nvSpPr>
        <p:spPr bwMode="auto">
          <a:xfrm>
            <a:off x="3563938" y="4292600"/>
            <a:ext cx="433387"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6097" name="Text Box 17"/>
          <p:cNvSpPr txBox="1">
            <a:spLocks noChangeArrowheads="1"/>
          </p:cNvSpPr>
          <p:nvPr/>
        </p:nvSpPr>
        <p:spPr bwMode="auto">
          <a:xfrm>
            <a:off x="3563938" y="5695950"/>
            <a:ext cx="433387"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5"/>
          <p:cNvSpPr>
            <a:spLocks noGrp="1"/>
          </p:cNvSpPr>
          <p:nvPr>
            <p:ph type="sldNum" sz="quarter" idx="12"/>
          </p:nvPr>
        </p:nvSpPr>
        <p:spPr/>
        <p:txBody>
          <a:bodyPr/>
          <a:lstStyle/>
          <a:p>
            <a:pPr>
              <a:defRPr/>
            </a:pPr>
            <a:fld id="{44A0BF60-36EB-490C-939A-C2B6D94C301F}" type="slidenum">
              <a:rPr lang="en-US" altLang="zh-CN"/>
              <a:pPr>
                <a:defRPr/>
              </a:pPr>
              <a:t>35</a:t>
            </a:fld>
            <a:endParaRPr lang="en-US" altLang="zh-CN"/>
          </a:p>
        </p:txBody>
      </p:sp>
      <p:sp>
        <p:nvSpPr>
          <p:cNvPr id="687106" name="Oval 2"/>
          <p:cNvSpPr>
            <a:spLocks noChangeArrowheads="1"/>
          </p:cNvSpPr>
          <p:nvPr/>
        </p:nvSpPr>
        <p:spPr bwMode="auto">
          <a:xfrm>
            <a:off x="5724525" y="2133600"/>
            <a:ext cx="504825" cy="503238"/>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wrap="none"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07" name="Oval 3"/>
          <p:cNvSpPr>
            <a:spLocks noChangeArrowheads="1"/>
          </p:cNvSpPr>
          <p:nvPr/>
        </p:nvSpPr>
        <p:spPr bwMode="auto">
          <a:xfrm>
            <a:off x="6875463" y="2997200"/>
            <a:ext cx="504825" cy="503238"/>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wrap="none"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08" name="Oval 4"/>
          <p:cNvSpPr>
            <a:spLocks noChangeArrowheads="1"/>
          </p:cNvSpPr>
          <p:nvPr/>
        </p:nvSpPr>
        <p:spPr bwMode="auto">
          <a:xfrm>
            <a:off x="4572000" y="3502025"/>
            <a:ext cx="504825" cy="503238"/>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wrap="none"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09" name="Oval 5"/>
          <p:cNvSpPr>
            <a:spLocks noChangeArrowheads="1"/>
          </p:cNvSpPr>
          <p:nvPr/>
        </p:nvSpPr>
        <p:spPr bwMode="auto">
          <a:xfrm>
            <a:off x="5722938" y="6094413"/>
            <a:ext cx="504825" cy="503237"/>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wrap="none"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10" name="Oval 6"/>
          <p:cNvSpPr>
            <a:spLocks noChangeArrowheads="1"/>
          </p:cNvSpPr>
          <p:nvPr/>
        </p:nvSpPr>
        <p:spPr bwMode="auto">
          <a:xfrm>
            <a:off x="6875463" y="5373688"/>
            <a:ext cx="504825" cy="503237"/>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wrap="none"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11" name="Oval 7"/>
          <p:cNvSpPr>
            <a:spLocks noChangeArrowheads="1"/>
          </p:cNvSpPr>
          <p:nvPr/>
        </p:nvSpPr>
        <p:spPr bwMode="auto">
          <a:xfrm>
            <a:off x="4572000" y="5013325"/>
            <a:ext cx="504825" cy="503238"/>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wrap="none"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12" name="Oval 8"/>
          <p:cNvSpPr>
            <a:spLocks noChangeArrowheads="1"/>
          </p:cNvSpPr>
          <p:nvPr/>
        </p:nvSpPr>
        <p:spPr bwMode="auto">
          <a:xfrm>
            <a:off x="2339975" y="4221163"/>
            <a:ext cx="504825" cy="503237"/>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wrap="none"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35850" name="Rectangle 9"/>
          <p:cNvSpPr>
            <a:spLocks noGrp="1" noChangeArrowheads="1"/>
          </p:cNvSpPr>
          <p:nvPr>
            <p:ph type="body" idx="1"/>
          </p:nvPr>
        </p:nvSpPr>
        <p:spPr>
          <a:xfrm>
            <a:off x="304800" y="228600"/>
            <a:ext cx="8610600" cy="2192338"/>
          </a:xfrm>
        </p:spPr>
        <p:txBody>
          <a:bodyPr/>
          <a:lstStyle/>
          <a:p>
            <a:pPr eaLnBrk="1" hangingPunct="1">
              <a:buFont typeface="Wingdings" pitchFamily="2" charset="2"/>
              <a:buNone/>
            </a:pPr>
            <a:r>
              <a:rPr lang="en-US" altLang="zh-CN" sz="1800" b="1" dirty="0" smtClean="0">
                <a:solidFill>
                  <a:schemeClr val="hlink"/>
                </a:solidFill>
                <a:latin typeface="Times New Roman" pitchFamily="18" charset="0"/>
              </a:rPr>
              <a:t>③ </a:t>
            </a:r>
            <a:r>
              <a:rPr lang="zh-CN" altLang="en-US" sz="1800" b="1" dirty="0" smtClean="0">
                <a:latin typeface="Times New Roman" pitchFamily="18" charset="0"/>
                <a:sym typeface="Symbol" pitchFamily="18" charset="2"/>
              </a:rPr>
              <a:t>任何其它状态是</a:t>
            </a:r>
            <a:r>
              <a:rPr lang="en-US" altLang="zh-CN" sz="1800" b="1" dirty="0" smtClean="0">
                <a:latin typeface="Times New Roman" pitchFamily="18" charset="0"/>
                <a:sym typeface="Symbol" pitchFamily="18" charset="2"/>
              </a:rPr>
              <a:t>NFA</a:t>
            </a:r>
            <a:r>
              <a:rPr lang="zh-CN" altLang="en-US" sz="1800" b="1" dirty="0" smtClean="0">
                <a:latin typeface="Times New Roman" pitchFamily="18" charset="0"/>
                <a:sym typeface="Symbol" pitchFamily="18" charset="2"/>
              </a:rPr>
              <a:t>终态，凡是属于归约项目的状态是特殊的终态，即可识别可归约活前缀。</a:t>
            </a:r>
          </a:p>
          <a:p>
            <a:pPr eaLnBrk="1" hangingPunct="1">
              <a:buFont typeface="Wingdings" pitchFamily="2" charset="2"/>
              <a:buNone/>
            </a:pPr>
            <a:r>
              <a:rPr lang="zh-CN" altLang="en-US" sz="1800" b="1" dirty="0" smtClean="0">
                <a:latin typeface="Times New Roman" pitchFamily="18" charset="0"/>
              </a:rPr>
              <a:t>    根据上述方法很容易构造出</a:t>
            </a:r>
            <a:r>
              <a:rPr lang="zh-CN" altLang="en-US" sz="1800" b="1" dirty="0" smtClean="0">
                <a:latin typeface="Times New Roman" pitchFamily="18" charset="0"/>
                <a:sym typeface="Symbol" pitchFamily="18" charset="2"/>
              </a:rPr>
              <a:t></a:t>
            </a:r>
            <a:r>
              <a:rPr lang="en-US" altLang="zh-CN" sz="1800" b="1" dirty="0" smtClean="0">
                <a:latin typeface="Times New Roman" pitchFamily="18" charset="0"/>
                <a:sym typeface="Symbol" pitchFamily="18" charset="2"/>
              </a:rPr>
              <a:t>-NFA</a:t>
            </a:r>
            <a:r>
              <a:rPr lang="zh-CN" altLang="en-US" sz="1800" b="1" dirty="0" smtClean="0">
                <a:latin typeface="Times New Roman" pitchFamily="18" charset="0"/>
                <a:sym typeface="Symbol" pitchFamily="18" charset="2"/>
              </a:rPr>
              <a:t>状态转换图，图中状态</a:t>
            </a:r>
            <a:r>
              <a:rPr lang="zh-CN" altLang="en-US" sz="1800" b="1" dirty="0" smtClean="0">
                <a:solidFill>
                  <a:schemeClr val="hlink"/>
                </a:solidFill>
                <a:latin typeface="Times New Roman" pitchFamily="18" charset="0"/>
              </a:rPr>
              <a:t>①</a:t>
            </a:r>
            <a:r>
              <a:rPr lang="zh-CN" altLang="en-US" sz="1800" b="1" dirty="0" smtClean="0">
                <a:latin typeface="Times New Roman" pitchFamily="18" charset="0"/>
                <a:sym typeface="Symbol" pitchFamily="18" charset="2"/>
              </a:rPr>
              <a:t>是唯一的初态，其他</a:t>
            </a:r>
            <a:r>
              <a:rPr lang="en-US" altLang="zh-CN" sz="1800" b="1" dirty="0" smtClean="0">
                <a:latin typeface="Times New Roman" pitchFamily="18" charset="0"/>
                <a:sym typeface="Symbol" pitchFamily="18" charset="2"/>
              </a:rPr>
              <a:t>17</a:t>
            </a:r>
            <a:r>
              <a:rPr lang="zh-CN" altLang="en-US" sz="1800" b="1" dirty="0" smtClean="0">
                <a:latin typeface="Times New Roman" pitchFamily="18" charset="0"/>
                <a:sym typeface="Symbol" pitchFamily="18" charset="2"/>
              </a:rPr>
              <a:t>个状态都是终态。画双圆圈者是可归约状态，可指向句柄识别状态，即可归约活前缀</a:t>
            </a:r>
          </a:p>
        </p:txBody>
      </p:sp>
      <p:sp>
        <p:nvSpPr>
          <p:cNvPr id="687114" name="Oval 10"/>
          <p:cNvSpPr>
            <a:spLocks noChangeArrowheads="1"/>
          </p:cNvSpPr>
          <p:nvPr/>
        </p:nvSpPr>
        <p:spPr bwMode="auto">
          <a:xfrm>
            <a:off x="1403350" y="4267200"/>
            <a:ext cx="360363"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1</a:t>
            </a:r>
          </a:p>
        </p:txBody>
      </p:sp>
      <p:sp>
        <p:nvSpPr>
          <p:cNvPr id="687115" name="Oval 11"/>
          <p:cNvSpPr>
            <a:spLocks noChangeArrowheads="1"/>
          </p:cNvSpPr>
          <p:nvPr/>
        </p:nvSpPr>
        <p:spPr bwMode="auto">
          <a:xfrm>
            <a:off x="2411413" y="4278313"/>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2</a:t>
            </a:r>
          </a:p>
        </p:txBody>
      </p:sp>
      <p:sp>
        <p:nvSpPr>
          <p:cNvPr id="687116" name="Oval 12"/>
          <p:cNvSpPr>
            <a:spLocks noChangeArrowheads="1"/>
          </p:cNvSpPr>
          <p:nvPr/>
        </p:nvSpPr>
        <p:spPr bwMode="auto">
          <a:xfrm>
            <a:off x="2411413" y="3557588"/>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3</a:t>
            </a:r>
          </a:p>
        </p:txBody>
      </p:sp>
      <p:sp>
        <p:nvSpPr>
          <p:cNvPr id="687117" name="Oval 13"/>
          <p:cNvSpPr>
            <a:spLocks noChangeArrowheads="1"/>
          </p:cNvSpPr>
          <p:nvPr/>
        </p:nvSpPr>
        <p:spPr bwMode="auto">
          <a:xfrm>
            <a:off x="2411413" y="5070475"/>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11</a:t>
            </a:r>
          </a:p>
        </p:txBody>
      </p:sp>
      <p:sp>
        <p:nvSpPr>
          <p:cNvPr id="687118" name="Oval 14"/>
          <p:cNvSpPr>
            <a:spLocks noChangeArrowheads="1"/>
          </p:cNvSpPr>
          <p:nvPr/>
        </p:nvSpPr>
        <p:spPr bwMode="auto">
          <a:xfrm>
            <a:off x="3490913" y="5084763"/>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12</a:t>
            </a:r>
          </a:p>
        </p:txBody>
      </p:sp>
      <p:sp>
        <p:nvSpPr>
          <p:cNvPr id="687119" name="Oval 15"/>
          <p:cNvSpPr>
            <a:spLocks noChangeArrowheads="1"/>
          </p:cNvSpPr>
          <p:nvPr/>
        </p:nvSpPr>
        <p:spPr bwMode="auto">
          <a:xfrm>
            <a:off x="4643438" y="5084763"/>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13</a:t>
            </a:r>
          </a:p>
        </p:txBody>
      </p:sp>
      <p:sp>
        <p:nvSpPr>
          <p:cNvPr id="687120" name="Oval 16"/>
          <p:cNvSpPr>
            <a:spLocks noChangeArrowheads="1"/>
          </p:cNvSpPr>
          <p:nvPr/>
        </p:nvSpPr>
        <p:spPr bwMode="auto">
          <a:xfrm>
            <a:off x="3492500" y="6149975"/>
            <a:ext cx="360363"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14</a:t>
            </a:r>
          </a:p>
        </p:txBody>
      </p:sp>
      <p:sp>
        <p:nvSpPr>
          <p:cNvPr id="687121" name="Oval 17"/>
          <p:cNvSpPr>
            <a:spLocks noChangeArrowheads="1"/>
          </p:cNvSpPr>
          <p:nvPr/>
        </p:nvSpPr>
        <p:spPr bwMode="auto">
          <a:xfrm>
            <a:off x="4643438" y="6149975"/>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15</a:t>
            </a:r>
          </a:p>
        </p:txBody>
      </p:sp>
      <p:sp>
        <p:nvSpPr>
          <p:cNvPr id="687122" name="Oval 18"/>
          <p:cNvSpPr>
            <a:spLocks noChangeArrowheads="1"/>
          </p:cNvSpPr>
          <p:nvPr/>
        </p:nvSpPr>
        <p:spPr bwMode="auto">
          <a:xfrm>
            <a:off x="5795963" y="6149975"/>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16</a:t>
            </a:r>
          </a:p>
        </p:txBody>
      </p:sp>
      <p:sp>
        <p:nvSpPr>
          <p:cNvPr id="687123" name="Oval 19"/>
          <p:cNvSpPr>
            <a:spLocks noChangeArrowheads="1"/>
          </p:cNvSpPr>
          <p:nvPr/>
        </p:nvSpPr>
        <p:spPr bwMode="auto">
          <a:xfrm>
            <a:off x="5795963" y="5430838"/>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17</a:t>
            </a:r>
          </a:p>
        </p:txBody>
      </p:sp>
      <p:sp>
        <p:nvSpPr>
          <p:cNvPr id="687124" name="Oval 20"/>
          <p:cNvSpPr>
            <a:spLocks noChangeArrowheads="1"/>
          </p:cNvSpPr>
          <p:nvPr/>
        </p:nvSpPr>
        <p:spPr bwMode="auto">
          <a:xfrm>
            <a:off x="6948488" y="5445125"/>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18</a:t>
            </a:r>
          </a:p>
        </p:txBody>
      </p:sp>
      <p:sp>
        <p:nvSpPr>
          <p:cNvPr id="687125" name="Oval 21"/>
          <p:cNvSpPr>
            <a:spLocks noChangeArrowheads="1"/>
          </p:cNvSpPr>
          <p:nvPr/>
        </p:nvSpPr>
        <p:spPr bwMode="auto">
          <a:xfrm>
            <a:off x="3492500" y="3573463"/>
            <a:ext cx="360363"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4</a:t>
            </a:r>
          </a:p>
        </p:txBody>
      </p:sp>
      <p:sp>
        <p:nvSpPr>
          <p:cNvPr id="687126" name="Oval 22"/>
          <p:cNvSpPr>
            <a:spLocks noChangeArrowheads="1"/>
          </p:cNvSpPr>
          <p:nvPr/>
        </p:nvSpPr>
        <p:spPr bwMode="auto">
          <a:xfrm>
            <a:off x="4643438" y="3573463"/>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5</a:t>
            </a:r>
          </a:p>
        </p:txBody>
      </p:sp>
      <p:sp>
        <p:nvSpPr>
          <p:cNvPr id="687127" name="Oval 23"/>
          <p:cNvSpPr>
            <a:spLocks noChangeArrowheads="1"/>
          </p:cNvSpPr>
          <p:nvPr/>
        </p:nvSpPr>
        <p:spPr bwMode="auto">
          <a:xfrm>
            <a:off x="5795963" y="3054350"/>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9</a:t>
            </a:r>
          </a:p>
        </p:txBody>
      </p:sp>
      <p:sp>
        <p:nvSpPr>
          <p:cNvPr id="687128" name="Oval 24"/>
          <p:cNvSpPr>
            <a:spLocks noChangeArrowheads="1"/>
          </p:cNvSpPr>
          <p:nvPr/>
        </p:nvSpPr>
        <p:spPr bwMode="auto">
          <a:xfrm>
            <a:off x="6946900" y="3068638"/>
            <a:ext cx="360363"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10</a:t>
            </a:r>
          </a:p>
        </p:txBody>
      </p:sp>
      <p:sp>
        <p:nvSpPr>
          <p:cNvPr id="687129" name="Oval 25"/>
          <p:cNvSpPr>
            <a:spLocks noChangeArrowheads="1"/>
          </p:cNvSpPr>
          <p:nvPr/>
        </p:nvSpPr>
        <p:spPr bwMode="auto">
          <a:xfrm>
            <a:off x="5795963" y="2205038"/>
            <a:ext cx="360362"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8</a:t>
            </a:r>
          </a:p>
        </p:txBody>
      </p:sp>
      <p:sp>
        <p:nvSpPr>
          <p:cNvPr id="687130" name="Oval 26"/>
          <p:cNvSpPr>
            <a:spLocks noChangeArrowheads="1"/>
          </p:cNvSpPr>
          <p:nvPr/>
        </p:nvSpPr>
        <p:spPr bwMode="auto">
          <a:xfrm>
            <a:off x="4572000" y="2205038"/>
            <a:ext cx="360363"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7</a:t>
            </a:r>
          </a:p>
        </p:txBody>
      </p:sp>
      <p:sp>
        <p:nvSpPr>
          <p:cNvPr id="687131" name="Oval 27"/>
          <p:cNvSpPr>
            <a:spLocks noChangeArrowheads="1"/>
          </p:cNvSpPr>
          <p:nvPr/>
        </p:nvSpPr>
        <p:spPr bwMode="auto">
          <a:xfrm>
            <a:off x="3419475" y="2205038"/>
            <a:ext cx="360363" cy="374650"/>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lIns="0" tIns="0" rIns="0" bIns="0" anchor="ctr">
            <a:spAutoFit/>
          </a:bodyP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6</a:t>
            </a:r>
          </a:p>
        </p:txBody>
      </p:sp>
      <p:sp>
        <p:nvSpPr>
          <p:cNvPr id="687132" name="AutoShape 28"/>
          <p:cNvSpPr>
            <a:spLocks noChangeArrowheads="1"/>
          </p:cNvSpPr>
          <p:nvPr/>
        </p:nvSpPr>
        <p:spPr bwMode="auto">
          <a:xfrm>
            <a:off x="827088" y="4365625"/>
            <a:ext cx="431800" cy="142875"/>
          </a:xfrm>
          <a:prstGeom prst="notchedRightArrow">
            <a:avLst>
              <a:gd name="adj1" fmla="val 50000"/>
              <a:gd name="adj2" fmla="val 75556"/>
            </a:avLst>
          </a:prstGeom>
          <a:solidFill>
            <a:schemeClr val="tx1"/>
          </a:solidFill>
          <a:ln w="9525" algn="ctr">
            <a:noFill/>
            <a:miter lim="800000"/>
            <a:headEnd/>
            <a:tailEnd/>
          </a:ln>
          <a:effectLst>
            <a:prstShdw prst="shdw18" dist="17961" dir="13500000">
              <a:schemeClr val="tx1">
                <a:gamma/>
                <a:shade val="60000"/>
                <a:invGamma/>
              </a:schemeClr>
            </a:prstShdw>
          </a:effectLst>
        </p:spPr>
        <p:txBody>
          <a:bodyPr wrap="none"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33" name="Line 29"/>
          <p:cNvSpPr>
            <a:spLocks noChangeShapeType="1"/>
          </p:cNvSpPr>
          <p:nvPr/>
        </p:nvSpPr>
        <p:spPr bwMode="auto">
          <a:xfrm>
            <a:off x="1763713" y="4437063"/>
            <a:ext cx="5048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34" name="Text Box 30"/>
          <p:cNvSpPr txBox="1">
            <a:spLocks noChangeArrowheads="1"/>
          </p:cNvSpPr>
          <p:nvPr/>
        </p:nvSpPr>
        <p:spPr bwMode="auto">
          <a:xfrm>
            <a:off x="1763713" y="4149725"/>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687135" name="Freeform 31"/>
          <p:cNvSpPr>
            <a:spLocks/>
          </p:cNvSpPr>
          <p:nvPr/>
        </p:nvSpPr>
        <p:spPr bwMode="auto">
          <a:xfrm>
            <a:off x="1547813" y="3705225"/>
            <a:ext cx="863600" cy="515938"/>
          </a:xfrm>
          <a:custGeom>
            <a:avLst/>
            <a:gdLst/>
            <a:ahLst/>
            <a:cxnLst>
              <a:cxn ang="0">
                <a:pos x="0" y="325"/>
              </a:cxn>
              <a:cxn ang="0">
                <a:pos x="136" y="53"/>
              </a:cxn>
              <a:cxn ang="0">
                <a:pos x="544" y="7"/>
              </a:cxn>
            </a:cxnLst>
            <a:rect l="0" t="0" r="r" b="b"/>
            <a:pathLst>
              <a:path w="544" h="325">
                <a:moveTo>
                  <a:pt x="0" y="325"/>
                </a:moveTo>
                <a:cubicBezTo>
                  <a:pt x="22" y="215"/>
                  <a:pt x="45" y="106"/>
                  <a:pt x="136" y="53"/>
                </a:cubicBezTo>
                <a:cubicBezTo>
                  <a:pt x="227" y="0"/>
                  <a:pt x="385" y="3"/>
                  <a:pt x="544" y="7"/>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36" name="Freeform 32"/>
          <p:cNvSpPr>
            <a:spLocks/>
          </p:cNvSpPr>
          <p:nvPr/>
        </p:nvSpPr>
        <p:spPr bwMode="auto">
          <a:xfrm flipV="1">
            <a:off x="1547813" y="4652963"/>
            <a:ext cx="863600" cy="504825"/>
          </a:xfrm>
          <a:custGeom>
            <a:avLst/>
            <a:gdLst/>
            <a:ahLst/>
            <a:cxnLst>
              <a:cxn ang="0">
                <a:pos x="0" y="325"/>
              </a:cxn>
              <a:cxn ang="0">
                <a:pos x="136" y="53"/>
              </a:cxn>
              <a:cxn ang="0">
                <a:pos x="544" y="7"/>
              </a:cxn>
            </a:cxnLst>
            <a:rect l="0" t="0" r="r" b="b"/>
            <a:pathLst>
              <a:path w="544" h="325">
                <a:moveTo>
                  <a:pt x="0" y="325"/>
                </a:moveTo>
                <a:cubicBezTo>
                  <a:pt x="22" y="215"/>
                  <a:pt x="45" y="106"/>
                  <a:pt x="136" y="53"/>
                </a:cubicBezTo>
                <a:cubicBezTo>
                  <a:pt x="227" y="0"/>
                  <a:pt x="385" y="3"/>
                  <a:pt x="544" y="7"/>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37" name="Line 33"/>
          <p:cNvSpPr>
            <a:spLocks noChangeShapeType="1"/>
          </p:cNvSpPr>
          <p:nvPr/>
        </p:nvSpPr>
        <p:spPr bwMode="auto">
          <a:xfrm>
            <a:off x="2771775" y="3716338"/>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38" name="Line 34"/>
          <p:cNvSpPr>
            <a:spLocks noChangeShapeType="1"/>
          </p:cNvSpPr>
          <p:nvPr/>
        </p:nvSpPr>
        <p:spPr bwMode="auto">
          <a:xfrm>
            <a:off x="2771775" y="52292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39" name="Line 35"/>
          <p:cNvSpPr>
            <a:spLocks noChangeShapeType="1"/>
          </p:cNvSpPr>
          <p:nvPr/>
        </p:nvSpPr>
        <p:spPr bwMode="auto">
          <a:xfrm>
            <a:off x="3851275" y="3716338"/>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0" name="Line 36"/>
          <p:cNvSpPr>
            <a:spLocks noChangeShapeType="1"/>
          </p:cNvSpPr>
          <p:nvPr/>
        </p:nvSpPr>
        <p:spPr bwMode="auto">
          <a:xfrm>
            <a:off x="3851275" y="52292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1" name="Line 37"/>
          <p:cNvSpPr>
            <a:spLocks noChangeShapeType="1"/>
          </p:cNvSpPr>
          <p:nvPr/>
        </p:nvSpPr>
        <p:spPr bwMode="auto">
          <a:xfrm>
            <a:off x="3851275"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2" name="Line 38"/>
          <p:cNvSpPr>
            <a:spLocks noChangeShapeType="1"/>
          </p:cNvSpPr>
          <p:nvPr/>
        </p:nvSpPr>
        <p:spPr bwMode="auto">
          <a:xfrm>
            <a:off x="5003800"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3" name="Line 39"/>
          <p:cNvSpPr>
            <a:spLocks noChangeShapeType="1"/>
          </p:cNvSpPr>
          <p:nvPr/>
        </p:nvSpPr>
        <p:spPr bwMode="auto">
          <a:xfrm>
            <a:off x="6156325" y="5589588"/>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4" name="Line 40"/>
          <p:cNvSpPr>
            <a:spLocks noChangeShapeType="1"/>
          </p:cNvSpPr>
          <p:nvPr/>
        </p:nvSpPr>
        <p:spPr bwMode="auto">
          <a:xfrm>
            <a:off x="6156325" y="3213100"/>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5" name="Line 41"/>
          <p:cNvSpPr>
            <a:spLocks noChangeShapeType="1"/>
          </p:cNvSpPr>
          <p:nvPr/>
        </p:nvSpPr>
        <p:spPr bwMode="auto">
          <a:xfrm>
            <a:off x="5003800" y="2420938"/>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6" name="Line 42"/>
          <p:cNvSpPr>
            <a:spLocks noChangeShapeType="1"/>
          </p:cNvSpPr>
          <p:nvPr/>
        </p:nvSpPr>
        <p:spPr bwMode="auto">
          <a:xfrm>
            <a:off x="3851275" y="2420938"/>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7" name="Line 43"/>
          <p:cNvSpPr>
            <a:spLocks noChangeShapeType="1"/>
          </p:cNvSpPr>
          <p:nvPr/>
        </p:nvSpPr>
        <p:spPr bwMode="auto">
          <a:xfrm flipV="1">
            <a:off x="3635375" y="2565400"/>
            <a:ext cx="0" cy="1008063"/>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8" name="Freeform 44"/>
          <p:cNvSpPr>
            <a:spLocks/>
          </p:cNvSpPr>
          <p:nvPr/>
        </p:nvSpPr>
        <p:spPr bwMode="auto">
          <a:xfrm>
            <a:off x="3648075" y="3213100"/>
            <a:ext cx="2147888" cy="360363"/>
          </a:xfrm>
          <a:custGeom>
            <a:avLst/>
            <a:gdLst/>
            <a:ahLst/>
            <a:cxnLst>
              <a:cxn ang="0">
                <a:pos x="38" y="182"/>
              </a:cxn>
              <a:cxn ang="0">
                <a:pos x="174" y="46"/>
              </a:cxn>
              <a:cxn ang="0">
                <a:pos x="1081" y="46"/>
              </a:cxn>
              <a:cxn ang="0">
                <a:pos x="1308" y="0"/>
              </a:cxn>
            </a:cxnLst>
            <a:rect l="0" t="0" r="r" b="b"/>
            <a:pathLst>
              <a:path w="1308" h="182">
                <a:moveTo>
                  <a:pt x="38" y="182"/>
                </a:moveTo>
                <a:cubicBezTo>
                  <a:pt x="19" y="125"/>
                  <a:pt x="0" y="69"/>
                  <a:pt x="174" y="46"/>
                </a:cubicBezTo>
                <a:cubicBezTo>
                  <a:pt x="348" y="23"/>
                  <a:pt x="892" y="54"/>
                  <a:pt x="1081" y="46"/>
                </a:cubicBezTo>
                <a:cubicBezTo>
                  <a:pt x="1270" y="38"/>
                  <a:pt x="1289" y="19"/>
                  <a:pt x="1308" y="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49" name="Freeform 45"/>
          <p:cNvSpPr>
            <a:spLocks/>
          </p:cNvSpPr>
          <p:nvPr/>
        </p:nvSpPr>
        <p:spPr bwMode="auto">
          <a:xfrm>
            <a:off x="3851275" y="5373688"/>
            <a:ext cx="1944688" cy="420687"/>
          </a:xfrm>
          <a:custGeom>
            <a:avLst/>
            <a:gdLst/>
            <a:ahLst/>
            <a:cxnLst>
              <a:cxn ang="0">
                <a:pos x="0" y="0"/>
              </a:cxn>
              <a:cxn ang="0">
                <a:pos x="363" y="227"/>
              </a:cxn>
              <a:cxn ang="0">
                <a:pos x="1225" y="227"/>
              </a:cxn>
            </a:cxnLst>
            <a:rect l="0" t="0" r="r" b="b"/>
            <a:pathLst>
              <a:path w="1225" h="265">
                <a:moveTo>
                  <a:pt x="0" y="0"/>
                </a:moveTo>
                <a:cubicBezTo>
                  <a:pt x="79" y="94"/>
                  <a:pt x="159" y="189"/>
                  <a:pt x="363" y="227"/>
                </a:cubicBezTo>
                <a:cubicBezTo>
                  <a:pt x="567" y="265"/>
                  <a:pt x="896" y="246"/>
                  <a:pt x="1225" y="227"/>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50" name="Freeform 46"/>
          <p:cNvSpPr>
            <a:spLocks/>
          </p:cNvSpPr>
          <p:nvPr/>
        </p:nvSpPr>
        <p:spPr bwMode="auto">
          <a:xfrm>
            <a:off x="4859338" y="5805488"/>
            <a:ext cx="1152525" cy="360362"/>
          </a:xfrm>
          <a:custGeom>
            <a:avLst/>
            <a:gdLst/>
            <a:ahLst/>
            <a:cxnLst>
              <a:cxn ang="0">
                <a:pos x="0" y="227"/>
              </a:cxn>
              <a:cxn ang="0">
                <a:pos x="227" y="91"/>
              </a:cxn>
              <a:cxn ang="0">
                <a:pos x="635" y="91"/>
              </a:cxn>
              <a:cxn ang="0">
                <a:pos x="726" y="0"/>
              </a:cxn>
            </a:cxnLst>
            <a:rect l="0" t="0" r="r" b="b"/>
            <a:pathLst>
              <a:path w="726" h="227">
                <a:moveTo>
                  <a:pt x="0" y="227"/>
                </a:moveTo>
                <a:cubicBezTo>
                  <a:pt x="60" y="170"/>
                  <a:pt x="121" y="114"/>
                  <a:pt x="227" y="91"/>
                </a:cubicBezTo>
                <a:cubicBezTo>
                  <a:pt x="333" y="68"/>
                  <a:pt x="552" y="106"/>
                  <a:pt x="635" y="91"/>
                </a:cubicBezTo>
                <a:cubicBezTo>
                  <a:pt x="718" y="76"/>
                  <a:pt x="722" y="38"/>
                  <a:pt x="726" y="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51" name="Freeform 47"/>
          <p:cNvSpPr>
            <a:spLocks/>
          </p:cNvSpPr>
          <p:nvPr/>
        </p:nvSpPr>
        <p:spPr bwMode="auto">
          <a:xfrm>
            <a:off x="3708400" y="6524625"/>
            <a:ext cx="1079500" cy="217488"/>
          </a:xfrm>
          <a:custGeom>
            <a:avLst/>
            <a:gdLst/>
            <a:ahLst/>
            <a:cxnLst>
              <a:cxn ang="0">
                <a:pos x="680" y="0"/>
              </a:cxn>
              <a:cxn ang="0">
                <a:pos x="363" y="137"/>
              </a:cxn>
              <a:cxn ang="0">
                <a:pos x="0" y="0"/>
              </a:cxn>
            </a:cxnLst>
            <a:rect l="0" t="0" r="r" b="b"/>
            <a:pathLst>
              <a:path w="680" h="137">
                <a:moveTo>
                  <a:pt x="680" y="0"/>
                </a:moveTo>
                <a:cubicBezTo>
                  <a:pt x="578" y="68"/>
                  <a:pt x="476" y="137"/>
                  <a:pt x="363" y="137"/>
                </a:cubicBezTo>
                <a:cubicBezTo>
                  <a:pt x="250" y="137"/>
                  <a:pt x="125" y="68"/>
                  <a:pt x="0" y="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52" name="Freeform 48"/>
          <p:cNvSpPr>
            <a:spLocks/>
          </p:cNvSpPr>
          <p:nvPr/>
        </p:nvSpPr>
        <p:spPr bwMode="auto">
          <a:xfrm flipV="1">
            <a:off x="3635375" y="1916113"/>
            <a:ext cx="1079500" cy="215900"/>
          </a:xfrm>
          <a:custGeom>
            <a:avLst/>
            <a:gdLst/>
            <a:ahLst/>
            <a:cxnLst>
              <a:cxn ang="0">
                <a:pos x="680" y="0"/>
              </a:cxn>
              <a:cxn ang="0">
                <a:pos x="363" y="137"/>
              </a:cxn>
              <a:cxn ang="0">
                <a:pos x="0" y="0"/>
              </a:cxn>
            </a:cxnLst>
            <a:rect l="0" t="0" r="r" b="b"/>
            <a:pathLst>
              <a:path w="680" h="137">
                <a:moveTo>
                  <a:pt x="680" y="0"/>
                </a:moveTo>
                <a:cubicBezTo>
                  <a:pt x="578" y="68"/>
                  <a:pt x="476" y="137"/>
                  <a:pt x="363" y="137"/>
                </a:cubicBezTo>
                <a:cubicBezTo>
                  <a:pt x="250" y="137"/>
                  <a:pt x="125" y="68"/>
                  <a:pt x="0" y="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53" name="Text Box 49"/>
          <p:cNvSpPr txBox="1">
            <a:spLocks noChangeArrowheads="1"/>
          </p:cNvSpPr>
          <p:nvPr/>
        </p:nvSpPr>
        <p:spPr bwMode="auto">
          <a:xfrm>
            <a:off x="1763713" y="3357563"/>
            <a:ext cx="433387"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54" name="Text Box 50"/>
          <p:cNvSpPr txBox="1">
            <a:spLocks noChangeArrowheads="1"/>
          </p:cNvSpPr>
          <p:nvPr/>
        </p:nvSpPr>
        <p:spPr bwMode="auto">
          <a:xfrm>
            <a:off x="1763713" y="4760913"/>
            <a:ext cx="433387"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55" name="Line 51"/>
          <p:cNvSpPr>
            <a:spLocks noChangeShapeType="1"/>
          </p:cNvSpPr>
          <p:nvPr/>
        </p:nvSpPr>
        <p:spPr bwMode="auto">
          <a:xfrm>
            <a:off x="3635375" y="5445125"/>
            <a:ext cx="0" cy="72072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56" name="Text Box 52"/>
          <p:cNvSpPr txBox="1">
            <a:spLocks noChangeArrowheads="1"/>
          </p:cNvSpPr>
          <p:nvPr/>
        </p:nvSpPr>
        <p:spPr bwMode="auto">
          <a:xfrm>
            <a:off x="3562350" y="5589588"/>
            <a:ext cx="433388"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57" name="Text Box 53"/>
          <p:cNvSpPr txBox="1">
            <a:spLocks noChangeArrowheads="1"/>
          </p:cNvSpPr>
          <p:nvPr/>
        </p:nvSpPr>
        <p:spPr bwMode="auto">
          <a:xfrm>
            <a:off x="3995738" y="6345238"/>
            <a:ext cx="433387"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58" name="Text Box 54"/>
          <p:cNvSpPr txBox="1">
            <a:spLocks noChangeArrowheads="1"/>
          </p:cNvSpPr>
          <p:nvPr/>
        </p:nvSpPr>
        <p:spPr bwMode="auto">
          <a:xfrm>
            <a:off x="5076825" y="5805488"/>
            <a:ext cx="433388"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59" name="Text Box 55"/>
          <p:cNvSpPr txBox="1">
            <a:spLocks noChangeArrowheads="1"/>
          </p:cNvSpPr>
          <p:nvPr/>
        </p:nvSpPr>
        <p:spPr bwMode="auto">
          <a:xfrm>
            <a:off x="5075238" y="5445125"/>
            <a:ext cx="433387"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60" name="Text Box 56"/>
          <p:cNvSpPr txBox="1">
            <a:spLocks noChangeArrowheads="1"/>
          </p:cNvSpPr>
          <p:nvPr/>
        </p:nvSpPr>
        <p:spPr bwMode="auto">
          <a:xfrm>
            <a:off x="5003800" y="2960688"/>
            <a:ext cx="433388"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61" name="Freeform 57"/>
          <p:cNvSpPr>
            <a:spLocks/>
          </p:cNvSpPr>
          <p:nvPr/>
        </p:nvSpPr>
        <p:spPr bwMode="auto">
          <a:xfrm>
            <a:off x="4859338" y="2565400"/>
            <a:ext cx="936625" cy="503238"/>
          </a:xfrm>
          <a:custGeom>
            <a:avLst/>
            <a:gdLst/>
            <a:ahLst/>
            <a:cxnLst>
              <a:cxn ang="0">
                <a:pos x="0" y="0"/>
              </a:cxn>
              <a:cxn ang="0">
                <a:pos x="137" y="226"/>
              </a:cxn>
              <a:cxn ang="0">
                <a:pos x="590" y="317"/>
              </a:cxn>
            </a:cxnLst>
            <a:rect l="0" t="0" r="r" b="b"/>
            <a:pathLst>
              <a:path w="590" h="317">
                <a:moveTo>
                  <a:pt x="0" y="0"/>
                </a:moveTo>
                <a:cubicBezTo>
                  <a:pt x="19" y="86"/>
                  <a:pt x="39" y="173"/>
                  <a:pt x="137" y="226"/>
                </a:cubicBezTo>
                <a:cubicBezTo>
                  <a:pt x="235" y="279"/>
                  <a:pt x="412" y="298"/>
                  <a:pt x="590" y="317"/>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7162" name="Text Box 58"/>
          <p:cNvSpPr txBox="1">
            <a:spLocks noChangeArrowheads="1"/>
          </p:cNvSpPr>
          <p:nvPr/>
        </p:nvSpPr>
        <p:spPr bwMode="auto">
          <a:xfrm>
            <a:off x="5003800" y="2636838"/>
            <a:ext cx="433388"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63" name="Text Box 59"/>
          <p:cNvSpPr txBox="1">
            <a:spLocks noChangeArrowheads="1"/>
          </p:cNvSpPr>
          <p:nvPr/>
        </p:nvSpPr>
        <p:spPr bwMode="auto">
          <a:xfrm>
            <a:off x="3994150" y="1808163"/>
            <a:ext cx="433388"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64" name="Text Box 60"/>
          <p:cNvSpPr txBox="1">
            <a:spLocks noChangeArrowheads="1"/>
          </p:cNvSpPr>
          <p:nvPr/>
        </p:nvSpPr>
        <p:spPr bwMode="auto">
          <a:xfrm>
            <a:off x="3562350" y="2744788"/>
            <a:ext cx="433388" cy="396875"/>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20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7165" name="Text Box 61"/>
          <p:cNvSpPr txBox="1">
            <a:spLocks noChangeArrowheads="1"/>
          </p:cNvSpPr>
          <p:nvPr/>
        </p:nvSpPr>
        <p:spPr bwMode="auto">
          <a:xfrm>
            <a:off x="2914650" y="4941888"/>
            <a:ext cx="433388"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687166" name="Text Box 62"/>
          <p:cNvSpPr txBox="1">
            <a:spLocks noChangeArrowheads="1"/>
          </p:cNvSpPr>
          <p:nvPr/>
        </p:nvSpPr>
        <p:spPr bwMode="auto">
          <a:xfrm>
            <a:off x="3922713" y="4941888"/>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687167" name="Text Box 63"/>
          <p:cNvSpPr txBox="1">
            <a:spLocks noChangeArrowheads="1"/>
          </p:cNvSpPr>
          <p:nvPr/>
        </p:nvSpPr>
        <p:spPr bwMode="auto">
          <a:xfrm>
            <a:off x="6300788" y="5253038"/>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687168" name="Text Box 64"/>
          <p:cNvSpPr txBox="1">
            <a:spLocks noChangeArrowheads="1"/>
          </p:cNvSpPr>
          <p:nvPr/>
        </p:nvSpPr>
        <p:spPr bwMode="auto">
          <a:xfrm>
            <a:off x="5148263" y="6261100"/>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687169" name="Text Box 65"/>
          <p:cNvSpPr txBox="1">
            <a:spLocks noChangeArrowheads="1"/>
          </p:cNvSpPr>
          <p:nvPr/>
        </p:nvSpPr>
        <p:spPr bwMode="auto">
          <a:xfrm>
            <a:off x="3995738" y="3716338"/>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687170" name="Text Box 66"/>
          <p:cNvSpPr txBox="1">
            <a:spLocks noChangeArrowheads="1"/>
          </p:cNvSpPr>
          <p:nvPr/>
        </p:nvSpPr>
        <p:spPr bwMode="auto">
          <a:xfrm>
            <a:off x="2916238" y="3644900"/>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687171" name="Text Box 67"/>
          <p:cNvSpPr txBox="1">
            <a:spLocks noChangeArrowheads="1"/>
          </p:cNvSpPr>
          <p:nvPr/>
        </p:nvSpPr>
        <p:spPr bwMode="auto">
          <a:xfrm>
            <a:off x="3995738" y="2371725"/>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687172" name="Text Box 68"/>
          <p:cNvSpPr txBox="1">
            <a:spLocks noChangeArrowheads="1"/>
          </p:cNvSpPr>
          <p:nvPr/>
        </p:nvSpPr>
        <p:spPr bwMode="auto">
          <a:xfrm>
            <a:off x="5148263" y="2084388"/>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687173" name="Text Box 69"/>
          <p:cNvSpPr txBox="1">
            <a:spLocks noChangeArrowheads="1"/>
          </p:cNvSpPr>
          <p:nvPr/>
        </p:nvSpPr>
        <p:spPr bwMode="auto">
          <a:xfrm>
            <a:off x="6300788" y="2876550"/>
            <a:ext cx="433387"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pPr>
              <a:defRPr/>
            </a:pPr>
            <a:fld id="{B1151C91-DA78-40DC-B42F-5E236CCC626E}" type="slidenum">
              <a:rPr lang="en-US" altLang="zh-CN"/>
              <a:pPr>
                <a:defRPr/>
              </a:pPr>
              <a:t>36</a:t>
            </a:fld>
            <a:endParaRPr lang="en-US" altLang="zh-CN"/>
          </a:p>
        </p:txBody>
      </p:sp>
      <p:sp>
        <p:nvSpPr>
          <p:cNvPr id="688130" name="Oval 2"/>
          <p:cNvSpPr>
            <a:spLocks noChangeArrowheads="1"/>
          </p:cNvSpPr>
          <p:nvPr/>
        </p:nvSpPr>
        <p:spPr bwMode="auto">
          <a:xfrm>
            <a:off x="7572375" y="2819400"/>
            <a:ext cx="504825" cy="503238"/>
          </a:xfrm>
          <a:prstGeom prst="ellipse">
            <a:avLst/>
          </a:prstGeom>
          <a:solidFill>
            <a:srgbClr val="9933FF"/>
          </a:solidFill>
          <a:ln w="28575" algn="ctr">
            <a:solidFill>
              <a:schemeClr val="hlink"/>
            </a:solidFill>
            <a:round/>
            <a:headEnd/>
            <a:tailEnd/>
          </a:ln>
          <a:effectLst>
            <a:prstShdw prst="shdw18" dist="17961" dir="13500000">
              <a:schemeClr val="hlink">
                <a:gamma/>
                <a:shade val="60000"/>
                <a:invGamma/>
              </a:schemeClr>
            </a:prstShdw>
          </a:effectLst>
        </p:spPr>
        <p:txBody>
          <a:bodyPr wrap="none"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31" name="Text Box 3"/>
          <p:cNvSpPr txBox="1">
            <a:spLocks noChangeArrowheads="1"/>
          </p:cNvSpPr>
          <p:nvPr/>
        </p:nvSpPr>
        <p:spPr bwMode="auto">
          <a:xfrm>
            <a:off x="304800" y="381000"/>
            <a:ext cx="8610600" cy="1616075"/>
          </a:xfrm>
          <a:prstGeom prst="rect">
            <a:avLst/>
          </a:prstGeom>
          <a:solidFill>
            <a:schemeClr val="accent1"/>
          </a:solidFill>
          <a:ln w="9525">
            <a:noFill/>
            <a:miter lim="800000"/>
            <a:headEnd/>
            <a:tailEnd/>
          </a:ln>
          <a:effectLst/>
        </p:spPr>
        <p:txBody>
          <a:bodyPr>
            <a:spAutoFit/>
          </a:bodyPr>
          <a:lstStyle/>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显然，</a:t>
            </a:r>
            <a:r>
              <a:rPr kumimoji="1" lang="en-US" altLang="zh-CN"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NFA</a:t>
            </a:r>
            <a:r>
              <a:rPr kumimoji="1" lang="zh-CN" altLang="en-US"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可以识别文法</a:t>
            </a:r>
            <a:r>
              <a:rPr kumimoji="1" lang="en-US" altLang="zh-CN"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G</a:t>
            </a:r>
            <a:r>
              <a:rPr kumimoji="1" lang="zh-CN" altLang="en-US"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的活前缀：</a:t>
            </a:r>
            <a:r>
              <a:rPr kumimoji="1"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从ＮＦＡ的开始状态①出发，沿着弧所指示的方向前进，当到达某一双圆圈</a:t>
            </a:r>
            <a:r>
              <a:rPr kumimoji="1" lang="zh-CN" altLang="en-US" sz="2000" dirty="0" smtClean="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状态（</a:t>
            </a:r>
            <a:r>
              <a:rPr lang="zh-CN" altLang="en-US" sz="2000" dirty="0">
                <a:latin typeface="Times New Roman" pitchFamily="18" charset="0"/>
                <a:sym typeface="Symbol" pitchFamily="18" charset="2"/>
              </a:rPr>
              <a:t>可归约活前缀</a:t>
            </a:r>
            <a:r>
              <a:rPr kumimoji="1" lang="zh-CN" altLang="en-US" sz="2000" dirty="0" smtClean="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）时</a:t>
            </a:r>
            <a:r>
              <a:rPr kumimoji="1"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，把所经历的全部弧上的标记依次连成一符号串，此字符串就是某规范句型的一个可归约活前缀</a:t>
            </a:r>
            <a:r>
              <a:rPr kumimoji="1" lang="zh-CN" altLang="en-US"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 </a:t>
            </a:r>
            <a:r>
              <a:rPr kumimoji="1" lang="zh-CN" altLang="en-US" sz="2000" dirty="0" smtClean="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，到达</a:t>
            </a:r>
            <a:r>
              <a:rPr kumimoji="1" lang="zh-CN" altLang="en-US"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其他任一状态所得符号串就是规范</a:t>
            </a:r>
            <a:r>
              <a:rPr kumimoji="1"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句型</a:t>
            </a:r>
            <a:r>
              <a:rPr kumimoji="1" lang="zh-CN" altLang="en-US"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活前缀。如</a:t>
            </a:r>
            <a:r>
              <a:rPr kumimoji="1"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可归约活前缀</a:t>
            </a:r>
            <a:r>
              <a:rPr kumimoji="1" lang="en-US" altLang="zh-CN" sz="2000" dirty="0" err="1">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bcB</a:t>
            </a:r>
            <a:r>
              <a:rPr kumimoji="1" lang="en-US" altLang="zh-CN"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 </a:t>
            </a:r>
            <a:r>
              <a:rPr kumimoji="1" lang="zh-CN" altLang="en-US"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a:t>
            </a:r>
            <a:r>
              <a:rPr kumimoji="1"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sym typeface="Symbol" pitchFamily="18" charset="2"/>
              </a:rPr>
              <a:t>规范句型活前缀</a:t>
            </a:r>
            <a:r>
              <a:rPr kumimoji="1" lang="zh-CN" altLang="en-US"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 </a:t>
            </a:r>
            <a:r>
              <a:rPr kumimoji="1" lang="en-US" altLang="zh-CN" sz="2000" dirty="0" err="1">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bc</a:t>
            </a:r>
            <a:r>
              <a:rPr kumimoji="1" lang="en-US" altLang="zh-CN" sz="2000" dirty="0">
                <a:solidFill>
                  <a:schemeClr val="tx1"/>
                </a:solidFill>
                <a:effectLst>
                  <a:outerShdw blurRad="38100" dist="38100" dir="2700000" algn="tl">
                    <a:srgbClr val="000000"/>
                  </a:outerShdw>
                </a:effectLst>
                <a:latin typeface="Tahoma" pitchFamily="34" charset="0"/>
                <a:ea typeface="宋体" pitchFamily="2" charset="-122"/>
                <a:cs typeface="+mn-cs"/>
                <a:sym typeface="Symbol" pitchFamily="18" charset="2"/>
              </a:rPr>
              <a:t>.</a:t>
            </a:r>
          </a:p>
        </p:txBody>
      </p:sp>
      <p:sp>
        <p:nvSpPr>
          <p:cNvPr id="688132" name="Text Box 4"/>
          <p:cNvSpPr txBox="1">
            <a:spLocks noChangeArrowheads="1"/>
          </p:cNvSpPr>
          <p:nvPr/>
        </p:nvSpPr>
        <p:spPr bwMode="auto">
          <a:xfrm>
            <a:off x="395288" y="2286000"/>
            <a:ext cx="8382000" cy="3749675"/>
          </a:xfrm>
          <a:prstGeom prst="rect">
            <a:avLst/>
          </a:prstGeom>
          <a:noFill/>
          <a:ln w="9525">
            <a:noFill/>
            <a:miter lim="800000"/>
            <a:headEnd/>
            <a:tailEnd/>
          </a:ln>
          <a:effectLst/>
        </p:spPr>
        <p:txBody>
          <a:bodyPr>
            <a:spAutoFit/>
          </a:bodyPr>
          <a:lstStyle/>
          <a:p>
            <a:pPr algn="l" eaLnBrk="1" hangingPunct="1">
              <a:spcAft>
                <a:spcPct val="0"/>
              </a:spcAft>
              <a:defRPr/>
            </a:pPr>
            <a:r>
              <a:rPr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例如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活前缀</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bcB</a:t>
            </a:r>
          </a:p>
          <a:p>
            <a:pPr algn="l" eaLnBrk="1" hangingPunct="1">
              <a:spcAft>
                <a:spcPct val="0"/>
              </a:spcAft>
              <a:defRPr/>
            </a:pPr>
            <a:endPar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l" eaLnBrk="1" hangingPunct="1">
              <a:spcAft>
                <a:spcPct val="0"/>
              </a:spcAft>
              <a:defRPr/>
            </a:pPr>
            <a:endPar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l" eaLnBrk="1" hangingPunct="1">
              <a:spcAft>
                <a:spcPct val="0"/>
              </a:spcAft>
              <a:defRPr/>
            </a:pPr>
            <a:endPar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l" eaLnBrk="1" hangingPunct="1">
              <a:spcAft>
                <a:spcPct val="0"/>
              </a:spcAft>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其符号串</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bcB</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是可归约活前缀，因为</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B∷=cB</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，可将</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cB</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归约成</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B,</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即</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cB</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是句柄所以</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bcB</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是可归约活前缀。而</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bc</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是活前缀</a:t>
            </a:r>
          </a:p>
          <a:p>
            <a:pPr algn="l" eaLnBrk="1" hangingPunct="1">
              <a:spcAft>
                <a:spcPct val="0"/>
              </a:spcAft>
              <a:defRPr/>
            </a:pPr>
            <a:endParaRPr lang="zh-CN" altLang="en-US" sz="2000">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l" eaLnBrk="1" hangingPunct="1">
              <a:spcAft>
                <a:spcPct val="0"/>
              </a:spcAft>
              <a:defRPr/>
            </a:pPr>
            <a:endParaRPr lang="zh-CN" altLang="en-US" sz="2000">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l" eaLnBrk="1" hangingPunct="1">
              <a:spcAft>
                <a:spcPct val="0"/>
              </a:spcAft>
              <a:defRPr/>
            </a:pPr>
            <a:endParaRPr lang="zh-CN" altLang="en-US" sz="2000">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l" eaLnBrk="1" hangingPunct="1">
              <a:spcAft>
                <a:spcPct val="0"/>
              </a:spcAft>
              <a:defRPr/>
            </a:pPr>
            <a:endParaRPr lang="zh-CN" altLang="en-US" sz="2000">
              <a:solidFill>
                <a:srgbClr val="FF0066"/>
              </a:solidFill>
              <a:effectLst>
                <a:outerShdw blurRad="38100" dist="38100" dir="2700000" algn="tl">
                  <a:srgbClr val="000000"/>
                </a:outerShdw>
              </a:effectLst>
              <a:latin typeface="Times New Roman" pitchFamily="18" charset="0"/>
              <a:ea typeface="宋体" pitchFamily="2" charset="-122"/>
              <a:cs typeface="+mn-cs"/>
              <a:sym typeface="Symbol" pitchFamily="18" charset="2"/>
            </a:endParaRPr>
          </a:p>
          <a:p>
            <a:pPr algn="l" eaLnBrk="1" hangingPunct="1">
              <a:spcAft>
                <a:spcPct val="0"/>
              </a:spcAft>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所以</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bc</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是一个活前缀，但不是可归约活前缀，因为不包括所有句柄符号，从上面例子可以看出，</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NFA</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是可以识别文法</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G</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的活前缀</a:t>
            </a:r>
          </a:p>
        </p:txBody>
      </p:sp>
      <p:sp>
        <p:nvSpPr>
          <p:cNvPr id="688133" name="Oval 5"/>
          <p:cNvSpPr>
            <a:spLocks noChangeArrowheads="1"/>
          </p:cNvSpPr>
          <p:nvPr/>
        </p:nvSpPr>
        <p:spPr bwMode="auto">
          <a:xfrm>
            <a:off x="1346200" y="2859088"/>
            <a:ext cx="417513"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1</a:t>
            </a:r>
          </a:p>
        </p:txBody>
      </p:sp>
      <p:sp>
        <p:nvSpPr>
          <p:cNvPr id="688134" name="Oval 6"/>
          <p:cNvSpPr>
            <a:spLocks noChangeArrowheads="1"/>
          </p:cNvSpPr>
          <p:nvPr/>
        </p:nvSpPr>
        <p:spPr bwMode="auto">
          <a:xfrm>
            <a:off x="2555875" y="2859088"/>
            <a:ext cx="417513"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lIns="0" rIns="0"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11</a:t>
            </a:r>
          </a:p>
        </p:txBody>
      </p:sp>
      <p:sp>
        <p:nvSpPr>
          <p:cNvPr id="688135" name="Oval 7"/>
          <p:cNvSpPr>
            <a:spLocks noChangeArrowheads="1"/>
          </p:cNvSpPr>
          <p:nvPr/>
        </p:nvSpPr>
        <p:spPr bwMode="auto">
          <a:xfrm>
            <a:off x="3808413" y="2859088"/>
            <a:ext cx="417512"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lIns="0" rIns="0"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12</a:t>
            </a:r>
          </a:p>
        </p:txBody>
      </p:sp>
      <p:sp>
        <p:nvSpPr>
          <p:cNvPr id="688136" name="Oval 8"/>
          <p:cNvSpPr>
            <a:spLocks noChangeArrowheads="1"/>
          </p:cNvSpPr>
          <p:nvPr/>
        </p:nvSpPr>
        <p:spPr bwMode="auto">
          <a:xfrm>
            <a:off x="5018088" y="2859088"/>
            <a:ext cx="417512"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lIns="0" rIns="0"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14</a:t>
            </a:r>
          </a:p>
        </p:txBody>
      </p:sp>
      <p:sp>
        <p:nvSpPr>
          <p:cNvPr id="688137" name="Oval 9"/>
          <p:cNvSpPr>
            <a:spLocks noChangeArrowheads="1"/>
          </p:cNvSpPr>
          <p:nvPr/>
        </p:nvSpPr>
        <p:spPr bwMode="auto">
          <a:xfrm>
            <a:off x="6243638" y="2859088"/>
            <a:ext cx="417512"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lIns="0" rIns="0"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15</a:t>
            </a:r>
          </a:p>
        </p:txBody>
      </p:sp>
      <p:sp>
        <p:nvSpPr>
          <p:cNvPr id="688138" name="Oval 10"/>
          <p:cNvSpPr>
            <a:spLocks noChangeArrowheads="1"/>
          </p:cNvSpPr>
          <p:nvPr/>
        </p:nvSpPr>
        <p:spPr bwMode="auto">
          <a:xfrm>
            <a:off x="7620000" y="2838450"/>
            <a:ext cx="417513" cy="438150"/>
          </a:xfrm>
          <a:prstGeom prst="ellipse">
            <a:avLst/>
          </a:prstGeom>
          <a:solidFill>
            <a:srgbClr val="9933FF"/>
          </a:solidFill>
          <a:ln w="9525" algn="ctr">
            <a:solidFill>
              <a:schemeClr val="tx1"/>
            </a:solidFill>
            <a:round/>
            <a:headEnd/>
            <a:tailEnd/>
          </a:ln>
          <a:effectLst>
            <a:prstShdw prst="shdw18" dist="17961" dir="13500000">
              <a:schemeClr val="tx1">
                <a:gamma/>
                <a:shade val="60000"/>
                <a:invGamma/>
              </a:schemeClr>
            </a:prstShdw>
          </a:effectLst>
        </p:spPr>
        <p:txBody>
          <a:bodyPr lIns="0" rIns="0"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16</a:t>
            </a:r>
          </a:p>
        </p:txBody>
      </p:sp>
      <p:sp>
        <p:nvSpPr>
          <p:cNvPr id="688139" name="Line 11"/>
          <p:cNvSpPr>
            <a:spLocks noChangeShapeType="1"/>
          </p:cNvSpPr>
          <p:nvPr/>
        </p:nvSpPr>
        <p:spPr bwMode="auto">
          <a:xfrm>
            <a:off x="1763713" y="3074988"/>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40" name="Line 12"/>
          <p:cNvSpPr>
            <a:spLocks noChangeShapeType="1"/>
          </p:cNvSpPr>
          <p:nvPr/>
        </p:nvSpPr>
        <p:spPr bwMode="auto">
          <a:xfrm>
            <a:off x="2987675" y="3074988"/>
            <a:ext cx="79216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41" name="Line 13"/>
          <p:cNvSpPr>
            <a:spLocks noChangeShapeType="1"/>
          </p:cNvSpPr>
          <p:nvPr/>
        </p:nvSpPr>
        <p:spPr bwMode="auto">
          <a:xfrm>
            <a:off x="4211638" y="3074988"/>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42" name="Line 14"/>
          <p:cNvSpPr>
            <a:spLocks noChangeShapeType="1"/>
          </p:cNvSpPr>
          <p:nvPr/>
        </p:nvSpPr>
        <p:spPr bwMode="auto">
          <a:xfrm>
            <a:off x="5435600" y="3074988"/>
            <a:ext cx="79216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43" name="Line 15"/>
          <p:cNvSpPr>
            <a:spLocks noChangeShapeType="1"/>
          </p:cNvSpPr>
          <p:nvPr/>
        </p:nvSpPr>
        <p:spPr bwMode="auto">
          <a:xfrm>
            <a:off x="6659563" y="3074988"/>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44" name="Text Box 16"/>
          <p:cNvSpPr txBox="1">
            <a:spLocks noChangeArrowheads="1"/>
          </p:cNvSpPr>
          <p:nvPr/>
        </p:nvSpPr>
        <p:spPr bwMode="auto">
          <a:xfrm>
            <a:off x="1778000" y="2708275"/>
            <a:ext cx="792163" cy="366713"/>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18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8145" name="Text Box 17"/>
          <p:cNvSpPr txBox="1">
            <a:spLocks noChangeArrowheads="1"/>
          </p:cNvSpPr>
          <p:nvPr/>
        </p:nvSpPr>
        <p:spPr bwMode="auto">
          <a:xfrm>
            <a:off x="3001963" y="2714625"/>
            <a:ext cx="792162"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b</a:t>
            </a:r>
            <a:endParaRPr lang="el-GR"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
        <p:nvSpPr>
          <p:cNvPr id="688146" name="Text Box 18"/>
          <p:cNvSpPr txBox="1">
            <a:spLocks noChangeArrowheads="1"/>
          </p:cNvSpPr>
          <p:nvPr/>
        </p:nvSpPr>
        <p:spPr bwMode="auto">
          <a:xfrm>
            <a:off x="4154488" y="2714625"/>
            <a:ext cx="792162" cy="366713"/>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18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8147" name="Text Box 19"/>
          <p:cNvSpPr txBox="1">
            <a:spLocks noChangeArrowheads="1"/>
          </p:cNvSpPr>
          <p:nvPr/>
        </p:nvSpPr>
        <p:spPr bwMode="auto">
          <a:xfrm>
            <a:off x="5451475" y="2787650"/>
            <a:ext cx="792163"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c</a:t>
            </a:r>
            <a:endParaRPr lang="el-GR"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
        <p:nvSpPr>
          <p:cNvPr id="688148" name="Text Box 20"/>
          <p:cNvSpPr txBox="1">
            <a:spLocks noChangeArrowheads="1"/>
          </p:cNvSpPr>
          <p:nvPr/>
        </p:nvSpPr>
        <p:spPr bwMode="auto">
          <a:xfrm>
            <a:off x="6675438" y="2811463"/>
            <a:ext cx="792162"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B</a:t>
            </a:r>
            <a:endParaRPr lang="el-GR"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
        <p:nvSpPr>
          <p:cNvPr id="688149" name="Oval 21"/>
          <p:cNvSpPr>
            <a:spLocks noChangeArrowheads="1"/>
          </p:cNvSpPr>
          <p:nvPr/>
        </p:nvSpPr>
        <p:spPr bwMode="auto">
          <a:xfrm>
            <a:off x="1849438" y="4659313"/>
            <a:ext cx="417512"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1</a:t>
            </a:r>
          </a:p>
        </p:txBody>
      </p:sp>
      <p:sp>
        <p:nvSpPr>
          <p:cNvPr id="688150" name="Oval 22"/>
          <p:cNvSpPr>
            <a:spLocks noChangeArrowheads="1"/>
          </p:cNvSpPr>
          <p:nvPr/>
        </p:nvSpPr>
        <p:spPr bwMode="auto">
          <a:xfrm>
            <a:off x="3059113" y="4659313"/>
            <a:ext cx="417512"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lIns="0" rIns="0"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11</a:t>
            </a:r>
          </a:p>
        </p:txBody>
      </p:sp>
      <p:sp>
        <p:nvSpPr>
          <p:cNvPr id="688151" name="Oval 23"/>
          <p:cNvSpPr>
            <a:spLocks noChangeArrowheads="1"/>
          </p:cNvSpPr>
          <p:nvPr/>
        </p:nvSpPr>
        <p:spPr bwMode="auto">
          <a:xfrm>
            <a:off x="4311650" y="4659313"/>
            <a:ext cx="417513"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lIns="0" rIns="0"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12</a:t>
            </a:r>
          </a:p>
        </p:txBody>
      </p:sp>
      <p:sp>
        <p:nvSpPr>
          <p:cNvPr id="688152" name="Oval 24"/>
          <p:cNvSpPr>
            <a:spLocks noChangeArrowheads="1"/>
          </p:cNvSpPr>
          <p:nvPr/>
        </p:nvSpPr>
        <p:spPr bwMode="auto">
          <a:xfrm>
            <a:off x="5521325" y="4659313"/>
            <a:ext cx="417513"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lIns="0" rIns="0"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14</a:t>
            </a:r>
          </a:p>
        </p:txBody>
      </p:sp>
      <p:sp>
        <p:nvSpPr>
          <p:cNvPr id="688153" name="Oval 25"/>
          <p:cNvSpPr>
            <a:spLocks noChangeArrowheads="1"/>
          </p:cNvSpPr>
          <p:nvPr/>
        </p:nvSpPr>
        <p:spPr bwMode="auto">
          <a:xfrm>
            <a:off x="6746875" y="4659313"/>
            <a:ext cx="417513" cy="438150"/>
          </a:xfrm>
          <a:prstGeom prst="ellipse">
            <a:avLst/>
          </a:prstGeom>
          <a:solidFill>
            <a:srgbClr val="9933FF"/>
          </a:solidFill>
          <a:ln w="9525" algn="ctr">
            <a:noFill/>
            <a:round/>
            <a:headEnd/>
            <a:tailEnd/>
          </a:ln>
          <a:effectLst>
            <a:prstShdw prst="shdw18" dist="17961" dir="13500000">
              <a:srgbClr val="9933FF">
                <a:gamma/>
                <a:shade val="60000"/>
                <a:invGamma/>
              </a:srgbClr>
            </a:prstShdw>
          </a:effectLst>
        </p:spPr>
        <p:txBody>
          <a:bodyPr lIns="0" rIns="0" anchor="ctr"/>
          <a:lstStyle/>
          <a:p>
            <a:pPr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15</a:t>
            </a:r>
          </a:p>
        </p:txBody>
      </p:sp>
      <p:sp>
        <p:nvSpPr>
          <p:cNvPr id="688154" name="Line 26"/>
          <p:cNvSpPr>
            <a:spLocks noChangeShapeType="1"/>
          </p:cNvSpPr>
          <p:nvPr/>
        </p:nvSpPr>
        <p:spPr bwMode="auto">
          <a:xfrm>
            <a:off x="2266950" y="4875213"/>
            <a:ext cx="79216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55" name="Line 27"/>
          <p:cNvSpPr>
            <a:spLocks noChangeShapeType="1"/>
          </p:cNvSpPr>
          <p:nvPr/>
        </p:nvSpPr>
        <p:spPr bwMode="auto">
          <a:xfrm>
            <a:off x="3490913" y="487521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56" name="Line 28"/>
          <p:cNvSpPr>
            <a:spLocks noChangeShapeType="1"/>
          </p:cNvSpPr>
          <p:nvPr/>
        </p:nvSpPr>
        <p:spPr bwMode="auto">
          <a:xfrm>
            <a:off x="4714875" y="4875213"/>
            <a:ext cx="792163"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57" name="Line 29"/>
          <p:cNvSpPr>
            <a:spLocks noChangeShapeType="1"/>
          </p:cNvSpPr>
          <p:nvPr/>
        </p:nvSpPr>
        <p:spPr bwMode="auto">
          <a:xfrm>
            <a:off x="5938838" y="487521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88158" name="Text Box 30"/>
          <p:cNvSpPr txBox="1">
            <a:spLocks noChangeArrowheads="1"/>
          </p:cNvSpPr>
          <p:nvPr/>
        </p:nvSpPr>
        <p:spPr bwMode="auto">
          <a:xfrm>
            <a:off x="2281238" y="4508500"/>
            <a:ext cx="792162" cy="366713"/>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18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8159" name="Text Box 31"/>
          <p:cNvSpPr txBox="1">
            <a:spLocks noChangeArrowheads="1"/>
          </p:cNvSpPr>
          <p:nvPr/>
        </p:nvSpPr>
        <p:spPr bwMode="auto">
          <a:xfrm>
            <a:off x="3505200" y="4514850"/>
            <a:ext cx="792163"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b</a:t>
            </a:r>
            <a:endParaRPr lang="el-GR"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
        <p:nvSpPr>
          <p:cNvPr id="688160" name="Text Box 32"/>
          <p:cNvSpPr txBox="1">
            <a:spLocks noChangeArrowheads="1"/>
          </p:cNvSpPr>
          <p:nvPr/>
        </p:nvSpPr>
        <p:spPr bwMode="auto">
          <a:xfrm>
            <a:off x="4657725" y="4514850"/>
            <a:ext cx="792163" cy="366713"/>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l-GR" altLang="zh-CN" sz="18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ε</a:t>
            </a:r>
          </a:p>
        </p:txBody>
      </p:sp>
      <p:sp>
        <p:nvSpPr>
          <p:cNvPr id="688161" name="Text Box 33"/>
          <p:cNvSpPr txBox="1">
            <a:spLocks noChangeArrowheads="1"/>
          </p:cNvSpPr>
          <p:nvPr/>
        </p:nvSpPr>
        <p:spPr bwMode="auto">
          <a:xfrm>
            <a:off x="5954713" y="4587875"/>
            <a:ext cx="792162" cy="336550"/>
          </a:xfrm>
          <a:prstGeom prst="rect">
            <a:avLst/>
          </a:prstGeom>
          <a:noFill/>
          <a:ln w="9525" algn="ctr">
            <a:noFill/>
            <a:miter lim="800000"/>
            <a:headEnd/>
            <a:tailEnd/>
          </a:ln>
          <a:effectLst>
            <a:prstShdw prst="shdw18" dist="17961" dir="13500000">
              <a:schemeClr val="accent1">
                <a:gamma/>
                <a:shade val="60000"/>
                <a:invGamma/>
              </a:schemeClr>
            </a:prstShdw>
          </a:effectLst>
        </p:spPr>
        <p:txBody>
          <a:bodyPr>
            <a:spAutoFit/>
          </a:bodyPr>
          <a:lstStyle/>
          <a:p>
            <a:pPr eaLnBrk="1" hangingPunct="1">
              <a:spcBef>
                <a:spcPct val="50000"/>
              </a:spcBef>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c</a:t>
            </a:r>
            <a:endParaRPr lang="el-GR" altLang="zh-CN" sz="1600">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12"/>
          </p:nvPr>
        </p:nvSpPr>
        <p:spPr/>
        <p:txBody>
          <a:bodyPr/>
          <a:lstStyle/>
          <a:p>
            <a:pPr>
              <a:defRPr/>
            </a:pPr>
            <a:fld id="{F0D99F81-FEF4-42B2-A6A6-EBD793D5A531}" type="slidenum">
              <a:rPr lang="en-US" altLang="zh-CN"/>
              <a:pPr>
                <a:defRPr/>
              </a:pPr>
              <a:t>37</a:t>
            </a:fld>
            <a:endParaRPr lang="en-US" altLang="zh-CN"/>
          </a:p>
        </p:txBody>
      </p:sp>
      <p:sp>
        <p:nvSpPr>
          <p:cNvPr id="689154" name="Text Box 2"/>
          <p:cNvSpPr txBox="1">
            <a:spLocks noChangeArrowheads="1"/>
          </p:cNvSpPr>
          <p:nvPr/>
        </p:nvSpPr>
        <p:spPr bwMode="auto">
          <a:xfrm>
            <a:off x="381000" y="533400"/>
            <a:ext cx="8458200" cy="1006475"/>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将</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NFA</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确定化为</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DFA</a:t>
            </a:r>
          </a:p>
          <a:p>
            <a:pPr algn="l" eaLnBrk="1" hangingPunct="1">
              <a:spcAft>
                <a:spcPct val="0"/>
              </a:spcAft>
              <a:defRPr/>
            </a:pPr>
            <a:endPar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我们采用子集法，消去</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，将</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NFA</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确定化使其变成</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DFA</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，按照</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子集法：</a:t>
            </a:r>
          </a:p>
        </p:txBody>
      </p:sp>
      <p:sp>
        <p:nvSpPr>
          <p:cNvPr id="689155" name="Rectangle 3"/>
          <p:cNvSpPr>
            <a:spLocks noChangeArrowheads="1"/>
          </p:cNvSpPr>
          <p:nvPr/>
        </p:nvSpPr>
        <p:spPr bwMode="auto">
          <a:xfrm>
            <a:off x="468313" y="5230813"/>
            <a:ext cx="8280400" cy="100647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l" eaLnBrk="1" hangingPunct="1">
              <a:spcAft>
                <a:spcPct val="0"/>
              </a:spcAft>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然后我们对每一个集合</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状态</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集合</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作为</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DFA</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一个</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状态，如：</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I</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0</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,I</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1</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,I</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2</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a:t>
            </a:r>
          </a:p>
          <a:p>
            <a:pPr algn="l" eaLnBrk="1" hangingPunct="1">
              <a:spcAft>
                <a:spcPct val="0"/>
              </a:spcAft>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这样，就可以画出</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DFA</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状态转换图，其转换图的</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每一个</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状态都是以项目集合来表示，如</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I</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S′∷=·E, E∷=·aA, E∷=·bB}</a:t>
            </a:r>
          </a:p>
        </p:txBody>
      </p:sp>
      <p:graphicFrame>
        <p:nvGraphicFramePr>
          <p:cNvPr id="689156" name="Group 4"/>
          <p:cNvGraphicFramePr>
            <a:graphicFrameLocks noGrp="1"/>
          </p:cNvGraphicFramePr>
          <p:nvPr/>
        </p:nvGraphicFramePr>
        <p:xfrm>
          <a:off x="1476375" y="1916113"/>
          <a:ext cx="6551613" cy="2997225"/>
        </p:xfrm>
        <a:graphic>
          <a:graphicData uri="http://schemas.openxmlformats.org/drawingml/2006/table">
            <a:tbl>
              <a:tblPr/>
              <a:tblGrid>
                <a:gridCol w="1309688">
                  <a:extLst>
                    <a:ext uri="{9D8B030D-6E8A-4147-A177-3AD203B41FA5}">
                      <a16:colId xmlns="" xmlns:a16="http://schemas.microsoft.com/office/drawing/2014/main" val="20000"/>
                    </a:ext>
                  </a:extLst>
                </a:gridCol>
                <a:gridCol w="1311275">
                  <a:extLst>
                    <a:ext uri="{9D8B030D-6E8A-4147-A177-3AD203B41FA5}">
                      <a16:colId xmlns="" xmlns:a16="http://schemas.microsoft.com/office/drawing/2014/main" val="20001"/>
                    </a:ext>
                  </a:extLst>
                </a:gridCol>
                <a:gridCol w="1309687">
                  <a:extLst>
                    <a:ext uri="{9D8B030D-6E8A-4147-A177-3AD203B41FA5}">
                      <a16:colId xmlns="" xmlns:a16="http://schemas.microsoft.com/office/drawing/2014/main" val="20002"/>
                    </a:ext>
                  </a:extLst>
                </a:gridCol>
                <a:gridCol w="1306513">
                  <a:extLst>
                    <a:ext uri="{9D8B030D-6E8A-4147-A177-3AD203B41FA5}">
                      <a16:colId xmlns="" xmlns:a16="http://schemas.microsoft.com/office/drawing/2014/main" val="20003"/>
                    </a:ext>
                  </a:extLst>
                </a:gridCol>
                <a:gridCol w="1314450">
                  <a:extLst>
                    <a:ext uri="{9D8B030D-6E8A-4147-A177-3AD203B41FA5}">
                      <a16:colId xmlns="" xmlns:a16="http://schemas.microsoft.com/office/drawing/2014/main" val="20004"/>
                    </a:ext>
                  </a:extLst>
                </a:gridCol>
              </a:tblGrid>
              <a:tr h="43332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rPr>
                        <a:t>I</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a:t>
                      </a:r>
                      <a:r>
                        <a:rPr kumimoji="0" lang="en-US" altLang="zh-CN" sz="1600" b="1" i="0" u="none" strike="noStrike" cap="none" normalizeH="0" baseline="-25000" smtClean="0">
                          <a:ln>
                            <a:noFill/>
                          </a:ln>
                          <a:solidFill>
                            <a:schemeClr val="tx1"/>
                          </a:solidFill>
                          <a:effectLst/>
                          <a:latin typeface="Times New Roman" pitchFamily="18" charset="0"/>
                          <a:ea typeface="宋体" pitchFamily="2" charset="-122"/>
                        </a:rPr>
                        <a:t>a</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I</a:t>
                      </a:r>
                      <a:r>
                        <a:rPr kumimoji="0" lang="en-US" altLang="zh-CN" sz="1600" b="1" i="0" u="none" strike="noStrike" cap="none" normalizeH="0" baseline="-25000" smtClean="0">
                          <a:ln>
                            <a:noFill/>
                          </a:ln>
                          <a:solidFill>
                            <a:schemeClr val="tx1"/>
                          </a:solidFill>
                          <a:effectLst/>
                          <a:latin typeface="Times New Roman" pitchFamily="18" charset="0"/>
                          <a:ea typeface="宋体" pitchFamily="2" charset="-122"/>
                        </a:rPr>
                        <a:t>b</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1" i="0" u="none" strike="noStrike" cap="none" normalizeH="0" baseline="0" smtClean="0">
                          <a:ln>
                            <a:noFill/>
                          </a:ln>
                          <a:solidFill>
                            <a:schemeClr val="tx1"/>
                          </a:solidFill>
                          <a:effectLst/>
                          <a:latin typeface="宋体" pitchFamily="2" charset="-122"/>
                          <a:ea typeface="宋体" pitchFamily="2" charset="-122"/>
                        </a:rPr>
                        <a:t>I</a:t>
                      </a:r>
                      <a:r>
                        <a:rPr kumimoji="1" lang="en-US" altLang="zh-CN" sz="1600" b="1" i="0" u="none" strike="noStrike" cap="none" normalizeH="0" baseline="-25000" smtClean="0">
                          <a:ln>
                            <a:noFill/>
                          </a:ln>
                          <a:solidFill>
                            <a:schemeClr val="tx1"/>
                          </a:solidFill>
                          <a:effectLst/>
                          <a:latin typeface="宋体" pitchFamily="2" charset="-122"/>
                          <a:ea typeface="宋体" pitchFamily="2" charset="-122"/>
                        </a:rPr>
                        <a:t>c</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0"/>
                  </a:ext>
                </a:extLst>
              </a:tr>
              <a:tr h="40951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{1,3,11} </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{4 6, 9} </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{12,14,17} </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1"/>
                  </a:ext>
                </a:extLst>
              </a:tr>
              <a:tr h="92261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(S’∷=·E</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E∷=·aA</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E∷=·bB) </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(E∷=a·A</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A∷=·cA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A∷=·d ) </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(E∷=b·B, B∷=·cB</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B∷=·d ) </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2"/>
                  </a:ext>
                </a:extLst>
              </a:tr>
              <a:tr h="41110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{4,6,9} </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3"/>
                  </a:ext>
                </a:extLst>
              </a:tr>
              <a:tr h="40951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{12,14,17} </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4"/>
                  </a:ext>
                </a:extLst>
              </a:tr>
              <a:tr h="41110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4" marB="46794"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6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4" marB="46794" anchor="ctr" anchorCtr="1" horzOverflow="overflow">
                    <a:lnL>
                      <a:noFill/>
                    </a:lnL>
                    <a:lnR>
                      <a:noFill/>
                    </a:lnR>
                    <a:lnT>
                      <a:noFill/>
                    </a:lnT>
                    <a:lnB>
                      <a:noFill/>
                    </a:lnB>
                    <a:lnTlToBr>
                      <a:noFill/>
                    </a:lnTlToBr>
                    <a:lnBlToTr>
                      <a:noFill/>
                    </a:lnBlToTr>
                    <a:noFill/>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12"/>
          </p:nvPr>
        </p:nvSpPr>
        <p:spPr/>
        <p:txBody>
          <a:bodyPr/>
          <a:lstStyle/>
          <a:p>
            <a:pPr>
              <a:defRPr/>
            </a:pPr>
            <a:fld id="{5F2EF3D1-2835-4579-9F0D-071BFE3DACD9}" type="slidenum">
              <a:rPr lang="en-US" altLang="zh-CN"/>
              <a:pPr>
                <a:defRPr/>
              </a:pPr>
              <a:t>38</a:t>
            </a:fld>
            <a:endParaRPr lang="en-US" altLang="zh-CN"/>
          </a:p>
        </p:txBody>
      </p:sp>
      <p:sp>
        <p:nvSpPr>
          <p:cNvPr id="690178"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38916" name="Group 3"/>
          <p:cNvGrpSpPr>
            <a:grpSpLocks/>
          </p:cNvGrpSpPr>
          <p:nvPr/>
        </p:nvGrpSpPr>
        <p:grpSpPr bwMode="auto">
          <a:xfrm>
            <a:off x="1835150" y="2997200"/>
            <a:ext cx="792163" cy="360363"/>
            <a:chOff x="1156" y="1888"/>
            <a:chExt cx="499" cy="227"/>
          </a:xfrm>
        </p:grpSpPr>
        <p:sp>
          <p:nvSpPr>
            <p:cNvPr id="690180"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0181"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690182"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690183"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0184"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0185"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690186"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690187"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0188"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0189"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690190"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690191"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192"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690193"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690194"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195"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690196"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197"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690198"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690199"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200"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690201"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202"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690203"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690204"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205"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690206"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690207"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208"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690209" name="Text Box 33"/>
          <p:cNvSpPr txBox="1">
            <a:spLocks noChangeArrowheads="1"/>
          </p:cNvSpPr>
          <p:nvPr/>
        </p:nvSpPr>
        <p:spPr bwMode="auto">
          <a:xfrm>
            <a:off x="4787900" y="1158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cA •</a:t>
            </a:r>
          </a:p>
        </p:txBody>
      </p:sp>
      <p:sp>
        <p:nvSpPr>
          <p:cNvPr id="690210" name="Line 34"/>
          <p:cNvSpPr>
            <a:spLocks noChangeShapeType="1"/>
          </p:cNvSpPr>
          <p:nvPr/>
        </p:nvSpPr>
        <p:spPr bwMode="auto">
          <a:xfrm>
            <a:off x="3995738"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211" name="Text Box 35"/>
          <p:cNvSpPr txBox="1">
            <a:spLocks noChangeArrowheads="1"/>
          </p:cNvSpPr>
          <p:nvPr/>
        </p:nvSpPr>
        <p:spPr bwMode="auto">
          <a:xfrm>
            <a:off x="4140200" y="5972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690212" name="Text Box 36"/>
          <p:cNvSpPr txBox="1">
            <a:spLocks noChangeArrowheads="1"/>
          </p:cNvSpPr>
          <p:nvPr/>
        </p:nvSpPr>
        <p:spPr bwMode="auto">
          <a:xfrm>
            <a:off x="4787900" y="607853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cB •</a:t>
            </a:r>
          </a:p>
        </p:txBody>
      </p:sp>
      <p:sp>
        <p:nvSpPr>
          <p:cNvPr id="690213" name="Text Box 37"/>
          <p:cNvSpPr txBox="1">
            <a:spLocks noChangeArrowheads="1"/>
          </p:cNvSpPr>
          <p:nvPr/>
        </p:nvSpPr>
        <p:spPr bwMode="auto">
          <a:xfrm>
            <a:off x="4787900" y="125412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d •</a:t>
            </a:r>
          </a:p>
        </p:txBody>
      </p:sp>
      <p:sp>
        <p:nvSpPr>
          <p:cNvPr id="690214" name="Line 38"/>
          <p:cNvSpPr>
            <a:spLocks noChangeShapeType="1"/>
          </p:cNvSpPr>
          <p:nvPr/>
        </p:nvSpPr>
        <p:spPr bwMode="auto">
          <a:xfrm>
            <a:off x="3995738" y="1773238"/>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215" name="Text Box 39"/>
          <p:cNvSpPr txBox="1">
            <a:spLocks noChangeArrowheads="1"/>
          </p:cNvSpPr>
          <p:nvPr/>
        </p:nvSpPr>
        <p:spPr bwMode="auto">
          <a:xfrm>
            <a:off x="4211638" y="1484313"/>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690216" name="Line 40"/>
          <p:cNvSpPr>
            <a:spLocks noChangeShapeType="1"/>
          </p:cNvSpPr>
          <p:nvPr/>
        </p:nvSpPr>
        <p:spPr bwMode="auto">
          <a:xfrm>
            <a:off x="3995738" y="489426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217" name="Text Box 41"/>
          <p:cNvSpPr txBox="1">
            <a:spLocks noChangeArrowheads="1"/>
          </p:cNvSpPr>
          <p:nvPr/>
        </p:nvSpPr>
        <p:spPr bwMode="auto">
          <a:xfrm>
            <a:off x="4211638" y="4605338"/>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690218" name="Text Box 42"/>
          <p:cNvSpPr txBox="1">
            <a:spLocks noChangeArrowheads="1"/>
          </p:cNvSpPr>
          <p:nvPr/>
        </p:nvSpPr>
        <p:spPr bwMode="auto">
          <a:xfrm>
            <a:off x="4787900" y="48545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d •</a:t>
            </a:r>
          </a:p>
        </p:txBody>
      </p:sp>
      <p:sp>
        <p:nvSpPr>
          <p:cNvPr id="690219" name="Line 43"/>
          <p:cNvSpPr>
            <a:spLocks noChangeShapeType="1"/>
          </p:cNvSpPr>
          <p:nvPr/>
        </p:nvSpPr>
        <p:spPr bwMode="auto">
          <a:xfrm>
            <a:off x="3995738" y="129381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220" name="Text Box 44"/>
          <p:cNvSpPr txBox="1">
            <a:spLocks noChangeArrowheads="1"/>
          </p:cNvSpPr>
          <p:nvPr/>
        </p:nvSpPr>
        <p:spPr bwMode="auto">
          <a:xfrm>
            <a:off x="4211638" y="1004888"/>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690221" name="Line 45"/>
          <p:cNvSpPr>
            <a:spLocks noChangeShapeType="1"/>
          </p:cNvSpPr>
          <p:nvPr/>
        </p:nvSpPr>
        <p:spPr bwMode="auto">
          <a:xfrm>
            <a:off x="3995738" y="544671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690222" name="Text Box 46"/>
          <p:cNvSpPr txBox="1">
            <a:spLocks noChangeArrowheads="1"/>
          </p:cNvSpPr>
          <p:nvPr/>
        </p:nvSpPr>
        <p:spPr bwMode="auto">
          <a:xfrm>
            <a:off x="4211638" y="5157788"/>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690223" name="Text Box 47"/>
          <p:cNvSpPr txBox="1">
            <a:spLocks noChangeArrowheads="1"/>
          </p:cNvSpPr>
          <p:nvPr/>
        </p:nvSpPr>
        <p:spPr bwMode="auto">
          <a:xfrm>
            <a:off x="6400800" y="5638800"/>
            <a:ext cx="2590800" cy="730250"/>
          </a:xfrm>
          <a:prstGeom prst="rect">
            <a:avLst/>
          </a:prstGeom>
          <a:noFill/>
          <a:ln w="19050" algn="ctr">
            <a:noFill/>
            <a:miter lim="800000"/>
            <a:headEnd/>
            <a:tailEnd/>
          </a:ln>
          <a:effectLst/>
        </p:spPr>
        <p:txBody>
          <a:bodyPr tIns="0" bIns="0">
            <a:spAutoFit/>
          </a:bodyPr>
          <a:lstStyle/>
          <a:p>
            <a:pPr marL="233363" indent="-233363">
              <a:spcBef>
                <a:spcPct val="50000"/>
              </a:spcBef>
              <a:defRPr/>
            </a:pPr>
            <a:r>
              <a:rPr lang="zh-CN" altLang="en-US">
                <a:effectLst>
                  <a:outerShdw blurRad="38100" dist="38100" dir="2700000" algn="tl">
                    <a:srgbClr val="000000"/>
                  </a:outerShdw>
                </a:effectLst>
              </a:rPr>
              <a:t>从</a:t>
            </a:r>
            <a:r>
              <a:rPr lang="en-US" altLang="zh-CN">
                <a:effectLst>
                  <a:outerShdw blurRad="38100" dist="38100" dir="2700000" algn="tl">
                    <a:srgbClr val="000000"/>
                  </a:outerShdw>
                </a:effectLst>
              </a:rPr>
              <a:t>LR(0)</a:t>
            </a:r>
            <a:r>
              <a:rPr lang="zh-CN" altLang="en-US">
                <a:effectLst>
                  <a:outerShdw blurRad="38100" dist="38100" dir="2700000" algn="tl">
                    <a:srgbClr val="000000"/>
                  </a:outerShdw>
                </a:effectLst>
              </a:rPr>
              <a:t>项目直接构造</a:t>
            </a:r>
            <a:r>
              <a:rPr lang="en-US" altLang="zh-CN">
                <a:effectLst>
                  <a:outerShdw blurRad="38100" dist="38100" dir="2700000" algn="tl">
                    <a:srgbClr val="000000"/>
                  </a:outerShdw>
                </a:effectLst>
              </a:rPr>
              <a:t>DFA</a:t>
            </a:r>
            <a:r>
              <a:rPr lang="zh-CN" altLang="en-US">
                <a:effectLst>
                  <a:outerShdw blurRad="38100" dist="38100" dir="2700000" algn="tl">
                    <a:srgbClr val="000000"/>
                  </a:outerShdw>
                </a:effectLst>
              </a:rPr>
              <a:t>的方法</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B5217B1A-05DB-4377-B7AB-DB4C4AE81773}" type="slidenum">
              <a:rPr lang="en-US" altLang="zh-CN"/>
              <a:pPr>
                <a:defRPr/>
              </a:pPr>
              <a:t>39</a:t>
            </a:fld>
            <a:endParaRPr lang="en-US" altLang="zh-CN"/>
          </a:p>
        </p:txBody>
      </p:sp>
      <p:sp>
        <p:nvSpPr>
          <p:cNvPr id="39939" name="Rectangle 2"/>
          <p:cNvSpPr>
            <a:spLocks noGrp="1" noChangeArrowheads="1"/>
          </p:cNvSpPr>
          <p:nvPr>
            <p:ph type="body" idx="1"/>
          </p:nvPr>
        </p:nvSpPr>
        <p:spPr>
          <a:xfrm>
            <a:off x="228600" y="1295400"/>
            <a:ext cx="8281988" cy="4999038"/>
          </a:xfrm>
        </p:spPr>
        <p:txBody>
          <a:bodyPr/>
          <a:lstStyle/>
          <a:p>
            <a:pPr eaLnBrk="1" hangingPunct="1">
              <a:lnSpc>
                <a:spcPct val="90000"/>
              </a:lnSpc>
              <a:buFont typeface="Wingdings" pitchFamily="2" charset="2"/>
              <a:buNone/>
            </a:pPr>
            <a:endParaRPr lang="en-US" altLang="zh-CN" sz="1800" smtClean="0">
              <a:solidFill>
                <a:srgbClr val="FFFF00"/>
              </a:solidFill>
              <a:cs typeface="Tahoma" pitchFamily="34" charset="0"/>
            </a:endParaRPr>
          </a:p>
          <a:p>
            <a:pPr eaLnBrk="1" hangingPunct="1">
              <a:lnSpc>
                <a:spcPct val="90000"/>
              </a:lnSpc>
              <a:buFont typeface="Wingdings" pitchFamily="2" charset="2"/>
              <a:buNone/>
            </a:pPr>
            <a:r>
              <a:rPr lang="en-US" altLang="zh-CN" sz="1800" b="1" smtClean="0">
                <a:solidFill>
                  <a:srgbClr val="FFFF00"/>
                </a:solidFill>
                <a:cs typeface="Tahoma" pitchFamily="34" charset="0"/>
              </a:rPr>
              <a:t> </a:t>
            </a:r>
            <a:r>
              <a:rPr lang="en-US" altLang="zh-CN" sz="1800" b="1" smtClean="0">
                <a:solidFill>
                  <a:srgbClr val="FFFF00"/>
                </a:solidFill>
                <a:latin typeface="Times New Roman" pitchFamily="18" charset="0"/>
              </a:rPr>
              <a:t>4) </a:t>
            </a:r>
            <a:r>
              <a:rPr lang="en-US" altLang="zh-CN" sz="1800" b="1" smtClean="0">
                <a:latin typeface="Times New Roman" pitchFamily="18" charset="0"/>
              </a:rPr>
              <a:t>DFA </a:t>
            </a:r>
            <a:r>
              <a:rPr lang="zh-CN" altLang="en-US" sz="1800" b="1" smtClean="0">
                <a:latin typeface="Times New Roman" pitchFamily="18" charset="0"/>
              </a:rPr>
              <a:t>中状态及转换函数与文法项目之间的关系</a:t>
            </a:r>
          </a:p>
          <a:p>
            <a:pPr eaLnBrk="1" hangingPunct="1">
              <a:lnSpc>
                <a:spcPct val="90000"/>
              </a:lnSpc>
              <a:buFont typeface="Wingdings" pitchFamily="2" charset="2"/>
              <a:buNone/>
            </a:pPr>
            <a:endParaRPr lang="zh-CN" altLang="en-US" sz="1800" b="1" smtClean="0">
              <a:latin typeface="Times New Roman" pitchFamily="18" charset="0"/>
            </a:endParaRPr>
          </a:p>
          <a:p>
            <a:pPr eaLnBrk="1" hangingPunct="1">
              <a:lnSpc>
                <a:spcPct val="90000"/>
              </a:lnSpc>
              <a:buFont typeface="Wingdings" pitchFamily="2" charset="2"/>
              <a:buNone/>
            </a:pPr>
            <a:r>
              <a:rPr lang="zh-CN" altLang="en-US" sz="1800" b="1" smtClean="0">
                <a:latin typeface="Times New Roman" pitchFamily="18" charset="0"/>
              </a:rPr>
              <a:t>   我们分析关系目的是</a:t>
            </a:r>
            <a:r>
              <a:rPr lang="zh-CN" altLang="en-US" sz="1800" b="1" smtClean="0">
                <a:solidFill>
                  <a:schemeClr val="tx2"/>
                </a:solidFill>
                <a:latin typeface="Times New Roman" pitchFamily="18" charset="0"/>
              </a:rPr>
              <a:t>直接由文法项目构造</a:t>
            </a:r>
            <a:r>
              <a:rPr lang="en-US" altLang="zh-CN" sz="1800" b="1" smtClean="0">
                <a:solidFill>
                  <a:schemeClr val="tx2"/>
                </a:solidFill>
                <a:latin typeface="Times New Roman" pitchFamily="18" charset="0"/>
              </a:rPr>
              <a:t>DFA</a:t>
            </a:r>
            <a:r>
              <a:rPr lang="zh-CN" altLang="en-US" sz="1800" b="1" smtClean="0">
                <a:latin typeface="Times New Roman" pitchFamily="18" charset="0"/>
              </a:rPr>
              <a:t>，因为分析表就是由</a:t>
            </a:r>
            <a:r>
              <a:rPr lang="en-US" altLang="zh-CN" sz="1800" b="1" smtClean="0">
                <a:latin typeface="Times New Roman" pitchFamily="18" charset="0"/>
              </a:rPr>
              <a:t>DFA</a:t>
            </a:r>
          </a:p>
          <a:p>
            <a:pPr eaLnBrk="1" hangingPunct="1">
              <a:lnSpc>
                <a:spcPct val="90000"/>
              </a:lnSpc>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直接造出的。</a:t>
            </a:r>
          </a:p>
          <a:p>
            <a:pPr eaLnBrk="1" hangingPunct="1">
              <a:lnSpc>
                <a:spcPct val="90000"/>
              </a:lnSpc>
              <a:buFont typeface="Wingdings" pitchFamily="2" charset="2"/>
              <a:buNone/>
            </a:pPr>
            <a:endParaRPr lang="zh-CN" altLang="en-US" sz="1800" b="1" smtClean="0">
              <a:latin typeface="Times New Roman" pitchFamily="18" charset="0"/>
            </a:endParaRPr>
          </a:p>
          <a:p>
            <a:pPr eaLnBrk="1" hangingPunct="1">
              <a:lnSpc>
                <a:spcPct val="90000"/>
              </a:lnSpc>
              <a:buFont typeface="Wingdings" pitchFamily="2" charset="2"/>
              <a:buNone/>
            </a:pPr>
            <a:r>
              <a:rPr lang="zh-CN" altLang="en-US" sz="1800" b="1" smtClean="0">
                <a:solidFill>
                  <a:schemeClr val="hlink"/>
                </a:solidFill>
                <a:latin typeface="Times New Roman" pitchFamily="18" charset="0"/>
              </a:rPr>
              <a:t>  ①</a:t>
            </a:r>
            <a:r>
              <a:rPr lang="zh-CN" altLang="en-US" sz="1800" b="1" smtClean="0">
                <a:latin typeface="Times New Roman" pitchFamily="18" charset="0"/>
              </a:rPr>
              <a:t> </a:t>
            </a:r>
            <a:r>
              <a:rPr lang="en-US" altLang="zh-CN" sz="1800" b="1" smtClean="0">
                <a:latin typeface="Times New Roman" pitchFamily="18" charset="0"/>
              </a:rPr>
              <a:t>DFA</a:t>
            </a:r>
            <a:r>
              <a:rPr lang="zh-CN" altLang="en-US" sz="1800" b="1" smtClean="0">
                <a:latin typeface="Times New Roman" pitchFamily="18" charset="0"/>
              </a:rPr>
              <a:t>状态与文法项目的关系</a:t>
            </a:r>
          </a:p>
          <a:p>
            <a:pPr eaLnBrk="1" hangingPunct="1">
              <a:lnSpc>
                <a:spcPct val="90000"/>
              </a:lnSpc>
              <a:buFont typeface="Wingdings" pitchFamily="2" charset="2"/>
              <a:buNone/>
            </a:pPr>
            <a:r>
              <a:rPr lang="zh-CN" altLang="en-US" sz="1800" b="1" smtClean="0">
                <a:latin typeface="Times New Roman" pitchFamily="18" charset="0"/>
              </a:rPr>
              <a:t>    由</a:t>
            </a:r>
            <a:r>
              <a:rPr lang="en-US" altLang="zh-CN" sz="1800" b="1" smtClean="0">
                <a:latin typeface="Times New Roman" pitchFamily="18" charset="0"/>
              </a:rPr>
              <a:t>DFA</a:t>
            </a:r>
            <a:r>
              <a:rPr lang="zh-CN" altLang="en-US" sz="1800" b="1" smtClean="0">
                <a:latin typeface="Times New Roman" pitchFamily="18" charset="0"/>
              </a:rPr>
              <a:t>状态图可以看出：</a:t>
            </a:r>
            <a:r>
              <a:rPr lang="en-US" altLang="zh-CN" sz="1800" b="1" smtClean="0">
                <a:latin typeface="Times New Roman" pitchFamily="18" charset="0"/>
              </a:rPr>
              <a:t>DFA</a:t>
            </a:r>
            <a:r>
              <a:rPr lang="zh-CN" altLang="en-US" sz="1800" b="1" smtClean="0">
                <a:latin typeface="Times New Roman" pitchFamily="18" charset="0"/>
              </a:rPr>
              <a:t>的每一状态都是一个项目子集。</a:t>
            </a:r>
          </a:p>
          <a:p>
            <a:pPr eaLnBrk="1" hangingPunct="1">
              <a:lnSpc>
                <a:spcPct val="90000"/>
              </a:lnSpc>
              <a:buFont typeface="Wingdings" pitchFamily="2" charset="2"/>
              <a:buNone/>
            </a:pPr>
            <a:r>
              <a:rPr lang="zh-CN" altLang="en-US" sz="1800" b="1" smtClean="0">
                <a:latin typeface="Times New Roman" pitchFamily="18" charset="0"/>
              </a:rPr>
              <a:t>    </a:t>
            </a:r>
            <a:r>
              <a:rPr lang="zh-CN" altLang="en-US" sz="1800" b="1" smtClean="0">
                <a:solidFill>
                  <a:schemeClr val="tx2"/>
                </a:solidFill>
                <a:latin typeface="Times New Roman" pitchFamily="18" charset="0"/>
              </a:rPr>
              <a:t>首先来看一下状态</a:t>
            </a:r>
            <a:r>
              <a:rPr lang="en-US" altLang="zh-CN" sz="1800" b="1" smtClean="0">
                <a:solidFill>
                  <a:schemeClr val="tx2"/>
                </a:solidFill>
                <a:latin typeface="Times New Roman" pitchFamily="18" charset="0"/>
              </a:rPr>
              <a:t>I</a:t>
            </a:r>
            <a:r>
              <a:rPr lang="en-US" altLang="zh-CN" sz="1800" b="1" baseline="-25000" smtClean="0">
                <a:solidFill>
                  <a:schemeClr val="tx2"/>
                </a:solidFill>
                <a:latin typeface="Times New Roman" pitchFamily="18" charset="0"/>
              </a:rPr>
              <a:t>0</a:t>
            </a:r>
            <a:r>
              <a:rPr lang="zh-CN" altLang="en-US" sz="1800" b="1" smtClean="0">
                <a:solidFill>
                  <a:schemeClr val="tx2"/>
                </a:solidFill>
                <a:latin typeface="Times New Roman" pitchFamily="18" charset="0"/>
              </a:rPr>
              <a:t>中包含的各个项目是如何确定的。</a:t>
            </a:r>
          </a:p>
          <a:p>
            <a:pPr eaLnBrk="1" hangingPunct="1">
              <a:lnSpc>
                <a:spcPct val="90000"/>
              </a:lnSpc>
              <a:buFont typeface="Wingdings" pitchFamily="2" charset="2"/>
              <a:buNone/>
            </a:pPr>
            <a:r>
              <a:rPr lang="zh-CN" altLang="en-US" sz="1800" b="1" smtClean="0">
                <a:latin typeface="Times New Roman" pitchFamily="18" charset="0"/>
                <a:sym typeface="Symbol" pitchFamily="18" charset="2"/>
              </a:rPr>
              <a:t>     </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0</a:t>
            </a:r>
            <a:r>
              <a:rPr lang="zh-CN" altLang="en-US" sz="1800" b="1" smtClean="0">
                <a:latin typeface="Times New Roman" pitchFamily="18" charset="0"/>
                <a:sym typeface="Symbol" pitchFamily="18" charset="2"/>
              </a:rPr>
              <a:t>＝</a:t>
            </a:r>
            <a:r>
              <a:rPr lang="en-US" altLang="zh-CN" sz="1800" b="1" smtClean="0">
                <a:latin typeface="Times New Roman" pitchFamily="18" charset="0"/>
                <a:sym typeface="Symbol" pitchFamily="18" charset="2"/>
              </a:rPr>
              <a:t>{</a:t>
            </a:r>
            <a:r>
              <a:rPr lang="en-US" altLang="zh-CN" sz="1800" b="1" smtClean="0">
                <a:latin typeface="Times New Roman" pitchFamily="18" charset="0"/>
              </a:rPr>
              <a:t>S′∷=·E, E∷=·aA, E∷= ·bB }</a:t>
            </a:r>
          </a:p>
          <a:p>
            <a:pPr eaLnBrk="1" hangingPunct="1">
              <a:lnSpc>
                <a:spcPct val="90000"/>
              </a:lnSpc>
              <a:buFont typeface="Wingdings" pitchFamily="2" charset="2"/>
              <a:buNone/>
            </a:pPr>
            <a:endParaRPr lang="en-US" altLang="zh-CN" sz="1800" b="1" smtClean="0">
              <a:latin typeface="Times New Roman" pitchFamily="18" charset="0"/>
            </a:endParaRPr>
          </a:p>
          <a:p>
            <a:pPr eaLnBrk="1" hangingPunct="1">
              <a:lnSpc>
                <a:spcPct val="90000"/>
              </a:lnSpc>
              <a:buFont typeface="Wingdings" pitchFamily="2" charset="2"/>
              <a:buNone/>
            </a:pPr>
            <a:endParaRPr lang="en-US" altLang="zh-CN" sz="1800" smtClean="0">
              <a:latin typeface="Times New Roman" pitchFamily="18" charset="0"/>
            </a:endParaRPr>
          </a:p>
          <a:p>
            <a:pPr eaLnBrk="1" hangingPunct="1">
              <a:lnSpc>
                <a:spcPct val="90000"/>
              </a:lnSpc>
              <a:buFont typeface="Wingdings" pitchFamily="2" charset="2"/>
              <a:buNone/>
            </a:pPr>
            <a:endParaRPr lang="en-US" altLang="zh-CN" sz="1800" smtClean="0">
              <a:latin typeface="Times New Roman" pitchFamily="18" charset="0"/>
            </a:endParaRPr>
          </a:p>
        </p:txBody>
      </p:sp>
      <p:sp>
        <p:nvSpPr>
          <p:cNvPr id="691203" name="Text Box 3"/>
          <p:cNvSpPr txBox="1">
            <a:spLocks noChangeArrowheads="1"/>
          </p:cNvSpPr>
          <p:nvPr/>
        </p:nvSpPr>
        <p:spPr bwMode="auto">
          <a:xfrm>
            <a:off x="228600" y="5029200"/>
            <a:ext cx="8528050" cy="1006475"/>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sz="2000">
                <a:solidFill>
                  <a:schemeClr val="tx1"/>
                </a:solidFill>
                <a:effectLst>
                  <a:outerShdw blurRad="38100" dist="38100" dir="2700000" algn="tl">
                    <a:srgbClr val="000000"/>
                  </a:outerShdw>
                </a:effectLst>
                <a:latin typeface="Tahoma" pitchFamily="34"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规定</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S′∷=·E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是属于</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的一个项目，而</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E</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又是非终结符，</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E</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的规则为：</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E∷=aA|bB</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，所以状态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还包含</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E∷=·aA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和</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E∷=·bB</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。由此即得状态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p>
          <a:p>
            <a:pPr algn="l" eaLnBrk="1" hangingPunct="1">
              <a:spcAft>
                <a:spcPct val="0"/>
              </a:spcAft>
              <a:defRPr/>
            </a:pP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的项目子集</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{S′∷=·E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E∷=·aA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E∷=</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·bB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sp>
        <p:nvSpPr>
          <p:cNvPr id="691204" name="AutoShape 4"/>
          <p:cNvSpPr>
            <a:spLocks noChangeArrowheads="1"/>
          </p:cNvSpPr>
          <p:nvPr/>
        </p:nvSpPr>
        <p:spPr bwMode="auto">
          <a:xfrm>
            <a:off x="152400" y="685800"/>
            <a:ext cx="8839200" cy="60198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1205" name="AutoShape 5"/>
          <p:cNvSpPr>
            <a:spLocks noChangeArrowheads="1"/>
          </p:cNvSpPr>
          <p:nvPr/>
        </p:nvSpPr>
        <p:spPr bwMode="gray">
          <a:xfrm>
            <a:off x="914400" y="304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 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grpSp>
        <p:nvGrpSpPr>
          <p:cNvPr id="2" name="Group 6"/>
          <p:cNvGrpSpPr>
            <a:grpSpLocks/>
          </p:cNvGrpSpPr>
          <p:nvPr/>
        </p:nvGrpSpPr>
        <p:grpSpPr bwMode="auto">
          <a:xfrm>
            <a:off x="8229600" y="152400"/>
            <a:ext cx="717550" cy="881063"/>
            <a:chOff x="2272" y="2026"/>
            <a:chExt cx="740" cy="987"/>
          </a:xfrm>
        </p:grpSpPr>
        <p:pic>
          <p:nvPicPr>
            <p:cNvPr id="39944"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A7F05B55-9DF1-4C6C-8C4C-2D54C69E6BFF}" type="slidenum">
              <a:rPr lang="en-US" altLang="zh-CN"/>
              <a:pPr>
                <a:defRPr/>
              </a:pPr>
              <a:t>4</a:t>
            </a:fld>
            <a:endParaRPr lang="en-US" altLang="zh-CN"/>
          </a:p>
        </p:txBody>
      </p:sp>
      <p:sp>
        <p:nvSpPr>
          <p:cNvPr id="6147" name="Rectangle 2"/>
          <p:cNvSpPr>
            <a:spLocks noGrp="1" noChangeArrowheads="1"/>
          </p:cNvSpPr>
          <p:nvPr>
            <p:ph type="body" idx="1"/>
          </p:nvPr>
        </p:nvSpPr>
        <p:spPr>
          <a:xfrm>
            <a:off x="1439863" y="1600200"/>
            <a:ext cx="7704137" cy="4624388"/>
          </a:xfrm>
        </p:spPr>
        <p:txBody>
          <a:bodyPr/>
          <a:lstStyle/>
          <a:p>
            <a:pPr eaLnBrk="1" hangingPunct="1">
              <a:lnSpc>
                <a:spcPct val="8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8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80000"/>
              </a:lnSpc>
              <a:buFont typeface="Wingdings" pitchFamily="2" charset="2"/>
              <a:buNone/>
            </a:pPr>
            <a:r>
              <a:rPr lang="zh-CN" altLang="en-US" sz="1800" b="1" smtClean="0">
                <a:latin typeface="宋体" pitchFamily="2" charset="-122"/>
              </a:rPr>
              <a:t>一、简单优先文法分析法        三、优先函数及其构造</a:t>
            </a:r>
          </a:p>
          <a:p>
            <a:pPr algn="just"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与文法有关的一些关系定义       </a:t>
            </a:r>
            <a:r>
              <a:rPr lang="en-US" altLang="zh-CN" sz="1600" b="1" smtClean="0">
                <a:latin typeface="宋体" pitchFamily="2" charset="-122"/>
              </a:rPr>
              <a:t>1.</a:t>
            </a:r>
            <a:r>
              <a:rPr lang="zh-CN" altLang="en-US" sz="1600" b="1" smtClean="0">
                <a:latin typeface="宋体" pitchFamily="2" charset="-122"/>
              </a:rPr>
              <a:t>优先函数定义                           </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构造文法关系传递闭包           </a:t>
            </a:r>
            <a:r>
              <a:rPr lang="en-US" altLang="zh-CN" sz="1600" b="1" smtClean="0">
                <a:latin typeface="宋体" pitchFamily="2" charset="-122"/>
              </a:rPr>
              <a:t>2.</a:t>
            </a:r>
            <a:r>
              <a:rPr lang="zh-CN" altLang="en-US" sz="1600" b="1" smtClean="0">
                <a:latin typeface="宋体" pitchFamily="2" charset="-122"/>
              </a:rPr>
              <a:t>优先函数矩阵的构造 </a:t>
            </a:r>
          </a:p>
          <a:p>
            <a:pPr algn="just" eaLnBrk="1" hangingPunct="1">
              <a:lnSpc>
                <a:spcPct val="80000"/>
              </a:lnSpc>
              <a:buFont typeface="Wingdings" pitchFamily="2" charset="2"/>
              <a:buNone/>
            </a:pPr>
            <a:r>
              <a:rPr lang="zh-CN" altLang="en-US" sz="1600" b="1" smtClean="0">
                <a:latin typeface="宋体" pitchFamily="2" charset="-122"/>
              </a:rPr>
              <a:t>    和自反传递闭包                 </a:t>
            </a:r>
            <a:r>
              <a:rPr lang="en-US" altLang="zh-CN" sz="1600" b="1" smtClean="0">
                <a:latin typeface="宋体" pitchFamily="2" charset="-122"/>
              </a:rPr>
              <a:t>3.</a:t>
            </a:r>
            <a:r>
              <a:rPr lang="zh-CN" altLang="en-US" sz="1600" b="1" smtClean="0">
                <a:latin typeface="宋体" pitchFamily="2" charset="-122"/>
              </a:rPr>
              <a:t>利用优先函数矩阵进行语法分析</a:t>
            </a:r>
          </a:p>
          <a:p>
            <a:pPr algn="just"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文法优先关系概念              </a:t>
            </a:r>
            <a:r>
              <a:rPr lang="zh-CN" altLang="en-US" sz="1800" b="1" smtClean="0">
                <a:solidFill>
                  <a:srgbClr val="FFFF00"/>
                </a:solidFill>
                <a:latin typeface="宋体" pitchFamily="2" charset="-122"/>
              </a:rPr>
              <a:t>四、</a:t>
            </a:r>
            <a:r>
              <a:rPr lang="en-US" altLang="zh-CN" sz="1800" b="1" smtClean="0">
                <a:solidFill>
                  <a:srgbClr val="FFFF00"/>
                </a:solidFill>
                <a:latin typeface="宋体" pitchFamily="2" charset="-122"/>
              </a:rPr>
              <a:t>LR</a:t>
            </a:r>
            <a:r>
              <a:rPr lang="zh-CN" altLang="en-US" sz="1800" b="1" smtClean="0">
                <a:solidFill>
                  <a:srgbClr val="FFFF00"/>
                </a:solidFill>
                <a:latin typeface="宋体" pitchFamily="2" charset="-122"/>
              </a:rPr>
              <a:t>分析法</a:t>
            </a:r>
            <a:endParaRPr lang="zh-CN" altLang="en-US" sz="1600" b="1" smtClean="0">
              <a:solidFill>
                <a:srgbClr val="FFFF00"/>
              </a:solidFill>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文法优先关系的构造              </a:t>
            </a:r>
            <a:r>
              <a:rPr lang="en-US" altLang="zh-CN" sz="1600" b="1" smtClean="0">
                <a:latin typeface="宋体" pitchFamily="2" charset="-122"/>
              </a:rPr>
              <a:t>1. LR</a:t>
            </a:r>
            <a:r>
              <a:rPr lang="zh-CN" altLang="en-US" sz="1600" b="1" smtClean="0">
                <a:latin typeface="宋体" pitchFamily="2" charset="-122"/>
              </a:rPr>
              <a:t>分析法一般概述</a:t>
            </a:r>
          </a:p>
          <a:p>
            <a:pPr eaLnBrk="1" hangingPunct="1">
              <a:lnSpc>
                <a:spcPct val="80000"/>
              </a:lnSpc>
              <a:spcBef>
                <a:spcPct val="0"/>
              </a:spcBef>
              <a:buFontTx/>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简单优先文法                    </a:t>
            </a:r>
            <a:r>
              <a:rPr lang="en-US" altLang="zh-CN" sz="1600" b="1" smtClean="0">
                <a:latin typeface="宋体" pitchFamily="2" charset="-122"/>
              </a:rPr>
              <a:t>2. LR</a:t>
            </a:r>
            <a:r>
              <a:rPr lang="zh-CN" altLang="en-US" sz="1600" b="1" smtClean="0">
                <a:latin typeface="宋体" pitchFamily="2" charset="-122"/>
              </a:rPr>
              <a:t>分析器工作原理  </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6. </a:t>
            </a:r>
            <a:r>
              <a:rPr lang="zh-CN" altLang="en-US" sz="1600" b="1" smtClean="0">
                <a:latin typeface="宋体" pitchFamily="2" charset="-122"/>
              </a:rPr>
              <a:t>简单优先文法分析算法            </a:t>
            </a:r>
            <a:r>
              <a:rPr lang="en-US" altLang="zh-CN" sz="1600" b="1" smtClean="0">
                <a:latin typeface="宋体" pitchFamily="2" charset="-122"/>
              </a:rPr>
              <a:t>3. LR</a:t>
            </a:r>
            <a:r>
              <a:rPr lang="zh-CN" altLang="en-US" sz="1600" b="1" smtClean="0">
                <a:latin typeface="宋体" pitchFamily="2" charset="-122"/>
              </a:rPr>
              <a:t>（</a:t>
            </a:r>
            <a:r>
              <a:rPr lang="en-US" altLang="zh-CN" sz="1600" b="1" smtClean="0">
                <a:latin typeface="宋体" pitchFamily="2" charset="-122"/>
              </a:rPr>
              <a:t>0</a:t>
            </a:r>
            <a:r>
              <a:rPr lang="zh-CN" altLang="en-US" sz="1600" b="1" smtClean="0">
                <a:latin typeface="宋体" pitchFamily="2" charset="-122"/>
              </a:rPr>
              <a:t>）分析表构造</a:t>
            </a:r>
          </a:p>
          <a:p>
            <a:pPr eaLnBrk="1" hangingPunct="1">
              <a:lnSpc>
                <a:spcPct val="80000"/>
              </a:lnSpc>
              <a:buFont typeface="Wingdings" pitchFamily="2" charset="2"/>
              <a:buNone/>
            </a:pPr>
            <a:r>
              <a:rPr lang="zh-CN" altLang="en-US" sz="1800" b="1" smtClean="0">
                <a:latin typeface="宋体" pitchFamily="2" charset="-122"/>
              </a:rPr>
              <a:t>二、算符优先分析法              </a:t>
            </a:r>
            <a:r>
              <a:rPr lang="en-US" altLang="zh-CN" sz="1600" b="1" smtClean="0">
                <a:latin typeface="宋体" pitchFamily="2" charset="-122"/>
              </a:rPr>
              <a:t>4. SLR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endParaRPr lang="zh-CN" altLang="en-US" sz="18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算符优先关系概念                </a:t>
            </a:r>
            <a:r>
              <a:rPr lang="en-US" altLang="zh-CN" sz="1600" b="1" smtClean="0">
                <a:latin typeface="宋体" pitchFamily="2" charset="-122"/>
              </a:rPr>
              <a:t>5. 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算符优先文法                    </a:t>
            </a:r>
            <a:r>
              <a:rPr lang="en-US" altLang="zh-CN" sz="1600" b="1" smtClean="0">
                <a:latin typeface="宋体" pitchFamily="2" charset="-122"/>
              </a:rPr>
              <a:t>6. LALR</a:t>
            </a:r>
            <a:r>
              <a:rPr lang="zh-CN" altLang="en-US" sz="1600" b="1" smtClean="0">
                <a:latin typeface="宋体" pitchFamily="2" charset="-122"/>
              </a:rPr>
              <a:t>分析表构造</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算符优先关系的构造方法        </a:t>
            </a:r>
            <a:r>
              <a:rPr lang="zh-CN" altLang="en-US" sz="1800" b="1" smtClean="0">
                <a:latin typeface="宋体" pitchFamily="2" charset="-122"/>
              </a:rPr>
              <a:t>五、二义性文法的应用</a:t>
            </a:r>
            <a:endParaRPr lang="zh-CN" altLang="en-US" sz="16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最左素短语                      </a:t>
            </a:r>
            <a:r>
              <a:rPr lang="en-US" altLang="zh-CN" sz="1600" b="1" smtClean="0">
                <a:latin typeface="宋体" pitchFamily="2" charset="-122"/>
              </a:rPr>
              <a:t>1.</a:t>
            </a:r>
            <a:r>
              <a:rPr lang="zh-CN" altLang="en-US" sz="1600" b="1" smtClean="0">
                <a:latin typeface="宋体" pitchFamily="2" charset="-122"/>
              </a:rPr>
              <a:t>问题的提出</a:t>
            </a:r>
            <a:r>
              <a:rPr lang="zh-CN" altLang="en-US" sz="1600" b="1" smtClean="0">
                <a:solidFill>
                  <a:srgbClr val="66FF33"/>
                </a:solidFill>
                <a:latin typeface="宋体" pitchFamily="2" charset="-122"/>
              </a:rPr>
              <a:t> </a:t>
            </a:r>
            <a:endParaRPr lang="zh-CN" altLang="en-US" sz="16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算符优先分析算法                </a:t>
            </a:r>
            <a:r>
              <a:rPr lang="en-US" altLang="zh-CN" sz="1600" b="1" smtClean="0">
                <a:latin typeface="宋体" pitchFamily="2" charset="-122"/>
              </a:rPr>
              <a:t>2.</a:t>
            </a:r>
            <a:r>
              <a:rPr lang="zh-CN" altLang="en-US" sz="1600" b="1" smtClean="0">
                <a:latin typeface="宋体" pitchFamily="2" charset="-122"/>
              </a:rPr>
              <a:t>二义性文法分析表的构造</a:t>
            </a:r>
          </a:p>
        </p:txBody>
      </p:sp>
      <p:sp>
        <p:nvSpPr>
          <p:cNvPr id="6148" name="Rectangle 3"/>
          <p:cNvSpPr>
            <a:spLocks noGrp="1" noChangeArrowheads="1"/>
          </p:cNvSpPr>
          <p:nvPr>
            <p:ph type="title"/>
          </p:nvPr>
        </p:nvSpPr>
        <p:spPr>
          <a:xfrm>
            <a:off x="1182688" y="225425"/>
            <a:ext cx="6305550" cy="457200"/>
          </a:xfrm>
          <a:noFill/>
        </p:spPr>
        <p:txBody>
          <a:bodyPr anchorCtr="1"/>
          <a:lstStyle/>
          <a:p>
            <a:pPr eaLnBrk="1" hangingPunct="1"/>
            <a:r>
              <a:rPr lang="en-US" altLang="zh-CN" smtClean="0">
                <a:solidFill>
                  <a:srgbClr val="FFFF00"/>
                </a:solidFill>
                <a:latin typeface="宋体" pitchFamily="2" charset="-122"/>
              </a:rPr>
              <a:t>   </a:t>
            </a:r>
            <a:r>
              <a:rPr lang="zh-CN" altLang="en-US" smtClean="0"/>
              <a:t>第四章 语法分析</a:t>
            </a:r>
          </a:p>
        </p:txBody>
      </p:sp>
      <p:sp>
        <p:nvSpPr>
          <p:cNvPr id="811012" name="Line 4"/>
          <p:cNvSpPr>
            <a:spLocks noChangeShapeType="1"/>
          </p:cNvSpPr>
          <p:nvPr/>
        </p:nvSpPr>
        <p:spPr bwMode="auto">
          <a:xfrm>
            <a:off x="4572000" y="17526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grpSp>
        <p:nvGrpSpPr>
          <p:cNvPr id="2" name="Group 5"/>
          <p:cNvGrpSpPr>
            <a:grpSpLocks/>
          </p:cNvGrpSpPr>
          <p:nvPr/>
        </p:nvGrpSpPr>
        <p:grpSpPr bwMode="auto">
          <a:xfrm>
            <a:off x="8229600" y="152400"/>
            <a:ext cx="717550" cy="881063"/>
            <a:chOff x="2272" y="2026"/>
            <a:chExt cx="740" cy="987"/>
          </a:xfrm>
        </p:grpSpPr>
        <p:pic>
          <p:nvPicPr>
            <p:cNvPr id="6153"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1016" name="AutoShape 8"/>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11017" name="AutoShape 9"/>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342900" indent="-342900">
              <a:spcAft>
                <a:spcPct val="0"/>
              </a:spcAft>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D3B76BD1-6A55-4182-BBC9-BD779FF29CD5}" type="slidenum">
              <a:rPr lang="en-US" altLang="zh-CN"/>
              <a:pPr>
                <a:defRPr/>
              </a:pPr>
              <a:t>40</a:t>
            </a:fld>
            <a:endParaRPr lang="en-US" altLang="zh-CN"/>
          </a:p>
        </p:txBody>
      </p:sp>
      <p:sp>
        <p:nvSpPr>
          <p:cNvPr id="40963" name="Rectangle 2"/>
          <p:cNvSpPr>
            <a:spLocks noGrp="1" noChangeArrowheads="1"/>
          </p:cNvSpPr>
          <p:nvPr>
            <p:ph type="body" idx="1"/>
          </p:nvPr>
        </p:nvSpPr>
        <p:spPr>
          <a:xfrm>
            <a:off x="304800" y="1828800"/>
            <a:ext cx="8153400" cy="4572000"/>
          </a:xfrm>
        </p:spPr>
        <p:txBody>
          <a:bodyPr/>
          <a:lstStyle/>
          <a:p>
            <a:pPr eaLnBrk="1" hangingPunct="1">
              <a:lnSpc>
                <a:spcPct val="90000"/>
              </a:lnSpc>
              <a:spcBef>
                <a:spcPct val="0"/>
              </a:spcBef>
              <a:buFontTx/>
              <a:buNone/>
            </a:pPr>
            <a:r>
              <a:rPr kumimoji="1" lang="zh-CN" altLang="en-US" sz="2400" b="1" smtClean="0">
                <a:latin typeface="Times New Roman" pitchFamily="18" charset="0"/>
              </a:rPr>
              <a:t>结论：</a:t>
            </a:r>
          </a:p>
          <a:p>
            <a:pPr eaLnBrk="1" hangingPunct="1">
              <a:lnSpc>
                <a:spcPct val="90000"/>
              </a:lnSpc>
              <a:spcBef>
                <a:spcPct val="0"/>
              </a:spcBef>
              <a:buFontTx/>
              <a:buNone/>
            </a:pPr>
            <a:endParaRPr kumimoji="1" lang="zh-CN" altLang="en-US" sz="2000" smtClean="0">
              <a:latin typeface="Times New Roman" pitchFamily="18" charset="0"/>
            </a:endParaRPr>
          </a:p>
          <a:p>
            <a:pPr eaLnBrk="1" hangingPunct="1">
              <a:lnSpc>
                <a:spcPct val="90000"/>
              </a:lnSpc>
              <a:spcBef>
                <a:spcPct val="0"/>
              </a:spcBef>
              <a:buFontTx/>
              <a:buNone/>
            </a:pPr>
            <a:endParaRPr kumimoji="1" lang="zh-CN" altLang="en-US" sz="2000" smtClean="0">
              <a:latin typeface="Times New Roman" pitchFamily="18" charset="0"/>
            </a:endParaRPr>
          </a:p>
          <a:p>
            <a:pPr eaLnBrk="1" hangingPunct="1">
              <a:lnSpc>
                <a:spcPct val="90000"/>
              </a:lnSpc>
              <a:spcBef>
                <a:spcPct val="0"/>
              </a:spcBef>
              <a:buFontTx/>
              <a:buNone/>
            </a:pPr>
            <a:r>
              <a:rPr kumimoji="1" lang="zh-CN" altLang="en-US" sz="2000" b="1" smtClean="0">
                <a:latin typeface="Times New Roman" pitchFamily="18" charset="0"/>
              </a:rPr>
              <a:t>  若</a:t>
            </a:r>
            <a:r>
              <a:rPr kumimoji="1" lang="en-US" altLang="zh-CN" sz="2000" b="1" smtClean="0">
                <a:latin typeface="Times New Roman" pitchFamily="18" charset="0"/>
              </a:rPr>
              <a:t>NFA</a:t>
            </a:r>
            <a:r>
              <a:rPr kumimoji="1" lang="zh-CN" altLang="en-US" sz="2000" b="1" smtClean="0">
                <a:latin typeface="Times New Roman" pitchFamily="18" charset="0"/>
              </a:rPr>
              <a:t>的某一状态的相应项目为Ａ∷＝</a:t>
            </a:r>
            <a:r>
              <a:rPr kumimoji="1" lang="en-US" altLang="zh-CN" sz="2000" b="1" smtClean="0">
                <a:latin typeface="Times New Roman" pitchFamily="18" charset="0"/>
              </a:rPr>
              <a:t>β</a:t>
            </a:r>
            <a:r>
              <a:rPr kumimoji="1" lang="zh-CN" altLang="en-US" sz="2000" b="1" baseline="-25000" smtClean="0">
                <a:latin typeface="Times New Roman" pitchFamily="18" charset="0"/>
              </a:rPr>
              <a:t>１</a:t>
            </a:r>
            <a:r>
              <a:rPr kumimoji="1" lang="en-US" altLang="zh-CN" sz="2000" b="1" smtClean="0">
                <a:latin typeface="Times New Roman" pitchFamily="18" charset="0"/>
              </a:rPr>
              <a:t>·Bβ</a:t>
            </a:r>
            <a:r>
              <a:rPr kumimoji="1" lang="en-US" altLang="zh-CN" sz="2000" b="1" baseline="-25000" smtClean="0">
                <a:latin typeface="Times New Roman" pitchFamily="18" charset="0"/>
              </a:rPr>
              <a:t>2</a:t>
            </a:r>
            <a:r>
              <a:rPr kumimoji="1" lang="en-US" altLang="zh-CN" sz="2000" b="1" smtClean="0">
                <a:latin typeface="Times New Roman" pitchFamily="18" charset="0"/>
              </a:rPr>
              <a:t> </a:t>
            </a:r>
            <a:r>
              <a:rPr kumimoji="1" lang="zh-CN" altLang="en-US" sz="2000" b="1" smtClean="0">
                <a:latin typeface="Times New Roman" pitchFamily="18" charset="0"/>
              </a:rPr>
              <a:t>，而Ｂ是非终结符</a:t>
            </a:r>
          </a:p>
          <a:p>
            <a:pPr eaLnBrk="1" hangingPunct="1">
              <a:lnSpc>
                <a:spcPct val="90000"/>
              </a:lnSpc>
              <a:spcBef>
                <a:spcPct val="0"/>
              </a:spcBef>
              <a:buFontTx/>
              <a:buNone/>
            </a:pPr>
            <a:endParaRPr kumimoji="1" lang="zh-CN" altLang="en-US" sz="2000" b="1" smtClean="0">
              <a:latin typeface="Times New Roman" pitchFamily="18" charset="0"/>
            </a:endParaRPr>
          </a:p>
          <a:p>
            <a:pPr eaLnBrk="1" hangingPunct="1">
              <a:lnSpc>
                <a:spcPct val="90000"/>
              </a:lnSpc>
              <a:spcBef>
                <a:spcPct val="0"/>
              </a:spcBef>
              <a:buFontTx/>
              <a:buNone/>
            </a:pPr>
            <a:r>
              <a:rPr kumimoji="1" lang="zh-CN" altLang="en-US" sz="2000" b="1" smtClean="0">
                <a:latin typeface="Times New Roman" pitchFamily="18" charset="0"/>
              </a:rPr>
              <a:t>  号，如果有形如规则Ｂ∷＝</a:t>
            </a:r>
            <a:r>
              <a:rPr kumimoji="1" lang="en-US" altLang="zh-CN" sz="2000" b="1" smtClean="0">
                <a:latin typeface="Times New Roman" pitchFamily="18" charset="0"/>
              </a:rPr>
              <a:t>β, </a:t>
            </a:r>
            <a:r>
              <a:rPr kumimoji="1" lang="zh-CN" altLang="en-US" sz="2000" b="1" smtClean="0">
                <a:latin typeface="Times New Roman" pitchFamily="18" charset="0"/>
              </a:rPr>
              <a:t>其相应项目Ｂ∷＝</a:t>
            </a:r>
            <a:r>
              <a:rPr kumimoji="1" lang="en-US" altLang="zh-CN" sz="2000" b="1" smtClean="0">
                <a:latin typeface="Times New Roman" pitchFamily="18" charset="0"/>
              </a:rPr>
              <a:t>·β</a:t>
            </a:r>
            <a:r>
              <a:rPr kumimoji="1" lang="zh-CN" altLang="en-US" sz="2000" b="1" smtClean="0">
                <a:latin typeface="Times New Roman" pitchFamily="18" charset="0"/>
              </a:rPr>
              <a:t>均为项目子集</a:t>
            </a:r>
          </a:p>
          <a:p>
            <a:pPr eaLnBrk="1" hangingPunct="1">
              <a:lnSpc>
                <a:spcPct val="90000"/>
              </a:lnSpc>
              <a:spcBef>
                <a:spcPct val="0"/>
              </a:spcBef>
              <a:buFontTx/>
              <a:buNone/>
            </a:pPr>
            <a:endParaRPr kumimoji="1" lang="zh-CN" altLang="en-US" sz="2000" b="1" smtClean="0">
              <a:latin typeface="Times New Roman" pitchFamily="18" charset="0"/>
            </a:endParaRPr>
          </a:p>
          <a:p>
            <a:pPr eaLnBrk="1" hangingPunct="1">
              <a:lnSpc>
                <a:spcPct val="90000"/>
              </a:lnSpc>
              <a:spcBef>
                <a:spcPct val="0"/>
              </a:spcBef>
              <a:buFontTx/>
              <a:buNone/>
            </a:pPr>
            <a:r>
              <a:rPr kumimoji="1" lang="zh-CN" altLang="en-US" sz="2000" b="1" smtClean="0">
                <a:latin typeface="Times New Roman" pitchFamily="18" charset="0"/>
              </a:rPr>
              <a:t>  中一个项目，如果新获得圆点之后的符号又为非终结符号，则又将派</a:t>
            </a:r>
          </a:p>
          <a:p>
            <a:pPr eaLnBrk="1" hangingPunct="1">
              <a:lnSpc>
                <a:spcPct val="90000"/>
              </a:lnSpc>
              <a:spcBef>
                <a:spcPct val="0"/>
              </a:spcBef>
              <a:buFontTx/>
              <a:buNone/>
            </a:pPr>
            <a:endParaRPr kumimoji="1" lang="zh-CN" altLang="en-US" sz="2000" b="1" smtClean="0">
              <a:latin typeface="Times New Roman" pitchFamily="18" charset="0"/>
            </a:endParaRPr>
          </a:p>
          <a:p>
            <a:pPr eaLnBrk="1" hangingPunct="1">
              <a:lnSpc>
                <a:spcPct val="90000"/>
              </a:lnSpc>
              <a:spcBef>
                <a:spcPct val="0"/>
              </a:spcBef>
              <a:buFontTx/>
              <a:buNone/>
            </a:pPr>
            <a:r>
              <a:rPr kumimoji="1" lang="zh-CN" altLang="en-US" sz="2000" b="1" smtClean="0">
                <a:latin typeface="Times New Roman" pitchFamily="18" charset="0"/>
              </a:rPr>
              <a:t>  生出新的项目，如此继续下去，直到</a:t>
            </a:r>
            <a:r>
              <a:rPr lang="zh-CN" altLang="en-US" sz="2000" b="1" smtClean="0">
                <a:latin typeface="Times New Roman" pitchFamily="18" charset="0"/>
              </a:rPr>
              <a:t>全部新获得项目的圆点之后的符</a:t>
            </a:r>
          </a:p>
          <a:p>
            <a:pPr eaLnBrk="1" hangingPunct="1">
              <a:lnSpc>
                <a:spcPct val="90000"/>
              </a:lnSpc>
              <a:spcBef>
                <a:spcPct val="0"/>
              </a:spcBef>
              <a:buFontTx/>
              <a:buNone/>
            </a:pPr>
            <a:endParaRPr lang="zh-CN" altLang="en-US" sz="2000" b="1" smtClean="0">
              <a:latin typeface="Times New Roman" pitchFamily="18" charset="0"/>
            </a:endParaRPr>
          </a:p>
          <a:p>
            <a:pPr eaLnBrk="1" hangingPunct="1">
              <a:lnSpc>
                <a:spcPct val="90000"/>
              </a:lnSpc>
              <a:spcBef>
                <a:spcPct val="0"/>
              </a:spcBef>
              <a:buFontTx/>
              <a:buNone/>
            </a:pPr>
            <a:r>
              <a:rPr lang="zh-CN" altLang="en-US" sz="2000" b="1" smtClean="0">
                <a:latin typeface="Times New Roman" pitchFamily="18" charset="0"/>
              </a:rPr>
              <a:t>  号为终结符号或圆点之后无符号为止。</a:t>
            </a:r>
          </a:p>
          <a:p>
            <a:pPr eaLnBrk="1" hangingPunct="1">
              <a:lnSpc>
                <a:spcPct val="90000"/>
              </a:lnSpc>
              <a:spcBef>
                <a:spcPct val="0"/>
              </a:spcBef>
              <a:buFontTx/>
              <a:buNone/>
            </a:pPr>
            <a:r>
              <a:rPr lang="zh-CN" altLang="en-US" sz="2000" b="1" smtClean="0">
                <a:latin typeface="Times New Roman" pitchFamily="18" charset="0"/>
              </a:rPr>
              <a:t>   </a:t>
            </a:r>
          </a:p>
          <a:p>
            <a:pPr eaLnBrk="1" hangingPunct="1">
              <a:lnSpc>
                <a:spcPct val="90000"/>
              </a:lnSpc>
              <a:spcBef>
                <a:spcPct val="0"/>
              </a:spcBef>
              <a:buFontTx/>
              <a:buNone/>
            </a:pPr>
            <a:r>
              <a:rPr lang="zh-CN" altLang="en-US" sz="2000" b="1" smtClean="0">
                <a:latin typeface="Times New Roman" pitchFamily="18" charset="0"/>
              </a:rPr>
              <a:t>  这时，所有获得新项目连同原有项目构成一个项目子集，作为</a:t>
            </a:r>
            <a:r>
              <a:rPr lang="en-US" altLang="zh-CN" sz="2000" b="1" smtClean="0">
                <a:latin typeface="Times New Roman" pitchFamily="18" charset="0"/>
              </a:rPr>
              <a:t>DFA</a:t>
            </a:r>
            <a:r>
              <a:rPr lang="zh-CN" altLang="en-US" sz="2000" b="1" smtClean="0">
                <a:latin typeface="Times New Roman" pitchFamily="18" charset="0"/>
              </a:rPr>
              <a:t>一</a:t>
            </a:r>
          </a:p>
          <a:p>
            <a:pPr eaLnBrk="1" hangingPunct="1">
              <a:lnSpc>
                <a:spcPct val="90000"/>
              </a:lnSpc>
              <a:spcBef>
                <a:spcPct val="0"/>
              </a:spcBef>
              <a:buFontTx/>
              <a:buNone/>
            </a:pPr>
            <a:endParaRPr lang="zh-CN" altLang="en-US" sz="2000" b="1" smtClean="0">
              <a:latin typeface="Times New Roman" pitchFamily="18" charset="0"/>
            </a:endParaRPr>
          </a:p>
          <a:p>
            <a:pPr eaLnBrk="1" hangingPunct="1">
              <a:lnSpc>
                <a:spcPct val="90000"/>
              </a:lnSpc>
              <a:spcBef>
                <a:spcPct val="0"/>
              </a:spcBef>
              <a:buFontTx/>
              <a:buNone/>
            </a:pPr>
            <a:r>
              <a:rPr lang="zh-CN" altLang="en-US" sz="2000" b="1" smtClean="0">
                <a:latin typeface="Times New Roman" pitchFamily="18" charset="0"/>
              </a:rPr>
              <a:t>  个状态。</a:t>
            </a:r>
            <a:r>
              <a:rPr lang="en-US" altLang="zh-CN" sz="2000" b="1" smtClean="0">
                <a:latin typeface="Times New Roman" pitchFamily="18" charset="0"/>
              </a:rPr>
              <a:t>(</a:t>
            </a:r>
            <a:r>
              <a:rPr lang="zh-CN" altLang="en-US" sz="2000" b="1" smtClean="0">
                <a:latin typeface="Times New Roman" pitchFamily="18" charset="0"/>
              </a:rPr>
              <a:t>如：状态</a:t>
            </a:r>
            <a:r>
              <a:rPr lang="en-US" altLang="zh-CN" sz="2000" b="1" smtClean="0">
                <a:latin typeface="Times New Roman" pitchFamily="18" charset="0"/>
              </a:rPr>
              <a:t>I</a:t>
            </a:r>
            <a:r>
              <a:rPr lang="en-US" altLang="zh-CN" sz="2000" b="1" baseline="-25000" smtClean="0">
                <a:latin typeface="Times New Roman" pitchFamily="18" charset="0"/>
              </a:rPr>
              <a:t>0</a:t>
            </a:r>
            <a:r>
              <a:rPr lang="en-US" altLang="zh-CN" sz="2000" b="1" smtClean="0">
                <a:latin typeface="Times New Roman" pitchFamily="18" charset="0"/>
              </a:rPr>
              <a:t>)</a:t>
            </a:r>
            <a:r>
              <a:rPr lang="en-US" altLang="zh-CN" sz="2000" smtClean="0">
                <a:latin typeface="Times New Roman" pitchFamily="18" charset="0"/>
              </a:rPr>
              <a:t> </a:t>
            </a:r>
          </a:p>
        </p:txBody>
      </p:sp>
      <p:sp>
        <p:nvSpPr>
          <p:cNvPr id="692227" name="AutoShape 3"/>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2228" name="AutoShape 4"/>
          <p:cNvSpPr>
            <a:spLocks noChangeArrowheads="1"/>
          </p:cNvSpPr>
          <p:nvPr/>
        </p:nvSpPr>
        <p:spPr bwMode="gray">
          <a:xfrm>
            <a:off x="1066800" y="9906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 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sp>
        <p:nvSpPr>
          <p:cNvPr id="40966" name="Rectangle 5"/>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grpSp>
        <p:nvGrpSpPr>
          <p:cNvPr id="2" name="Group 6"/>
          <p:cNvGrpSpPr>
            <a:grpSpLocks/>
          </p:cNvGrpSpPr>
          <p:nvPr/>
        </p:nvGrpSpPr>
        <p:grpSpPr bwMode="auto">
          <a:xfrm>
            <a:off x="8229600" y="152400"/>
            <a:ext cx="717550" cy="881063"/>
            <a:chOff x="2272" y="2026"/>
            <a:chExt cx="740" cy="987"/>
          </a:xfrm>
        </p:grpSpPr>
        <p:pic>
          <p:nvPicPr>
            <p:cNvPr id="40968"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E759B5A8-02B0-4025-90F4-FF5FAEA14DE2}" type="slidenum">
              <a:rPr lang="en-US" altLang="zh-CN"/>
              <a:pPr>
                <a:defRPr/>
              </a:pPr>
              <a:t>41</a:t>
            </a:fld>
            <a:endParaRPr lang="en-US" altLang="zh-CN"/>
          </a:p>
        </p:txBody>
      </p:sp>
      <p:sp>
        <p:nvSpPr>
          <p:cNvPr id="693250" name="Text Box 2"/>
          <p:cNvSpPr txBox="1">
            <a:spLocks noChangeArrowheads="1"/>
          </p:cNvSpPr>
          <p:nvPr/>
        </p:nvSpPr>
        <p:spPr bwMode="auto">
          <a:xfrm>
            <a:off x="304800" y="2057400"/>
            <a:ext cx="8185150" cy="1311275"/>
          </a:xfrm>
          <a:prstGeom prst="rect">
            <a:avLst/>
          </a:prstGeom>
          <a:noFill/>
          <a:ln w="9525">
            <a:noFill/>
            <a:miter lim="800000"/>
            <a:headEnd/>
            <a:tailEnd/>
          </a:ln>
          <a:effectLst/>
        </p:spPr>
        <p:txBody>
          <a:bodyPr>
            <a:spAutoFit/>
          </a:bodyPr>
          <a:lstStyle/>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实际上，我们将项目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Ｅ称为项目集</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的基本项目，上述从项目</a:t>
            </a:r>
          </a:p>
          <a:p>
            <a:pPr algn="l" eaLnBrk="1" hangingPunct="1">
              <a:spcAft>
                <a:spcPct val="0"/>
              </a:spcAft>
              <a:defRPr/>
            </a:pP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Ｅ出发构造项目集</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的过程可用一个对其基本项目集</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Ｅ｝的闭包运算，即</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CLOSURE</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Ｅ</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）来表示，</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一般地，设Ｉ为一项目集，则构造Ｉ的闭包</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CLOSURE</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方法</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如下：</a:t>
            </a:r>
            <a:r>
              <a:rPr kumimoji="1" lang="zh-CN" altLang="en-US" sz="2000" b="0">
                <a:solidFill>
                  <a:schemeClr val="tx1"/>
                </a:solidFill>
                <a:effectLst>
                  <a:outerShdw blurRad="38100" dist="38100" dir="2700000" algn="tl">
                    <a:srgbClr val="000000"/>
                  </a:outerShdw>
                </a:effectLst>
                <a:latin typeface="宋体" pitchFamily="2" charset="-122"/>
                <a:ea typeface="宋体" pitchFamily="2" charset="-122"/>
                <a:cs typeface="+mn-cs"/>
              </a:rPr>
              <a:t> </a:t>
            </a:r>
          </a:p>
        </p:txBody>
      </p:sp>
      <p:sp>
        <p:nvSpPr>
          <p:cNvPr id="693251" name="Text Box 3"/>
          <p:cNvSpPr txBox="1">
            <a:spLocks noChangeArrowheads="1"/>
          </p:cNvSpPr>
          <p:nvPr/>
        </p:nvSpPr>
        <p:spPr bwMode="auto">
          <a:xfrm>
            <a:off x="228600" y="3962400"/>
            <a:ext cx="8382000" cy="2225675"/>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a.</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Ｉ中每一项目都属于 ＣＬＯ</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ＵＲＥ （ Ｉ）；</a:t>
            </a:r>
          </a:p>
          <a:p>
            <a:pPr algn="l" eaLnBrk="1" hangingPunct="1">
              <a:spcAft>
                <a:spcPct val="0"/>
              </a:spcAft>
              <a:defRPr/>
            </a:pPr>
            <a:r>
              <a:rPr kumimoji="1"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b.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若形如Ａ∷＝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kumimoji="1" lang="zh-CN" altLang="en-US"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１</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·Bβ</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的项目属于ＣＬＯ</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ＵＲＥ（Ｉ），那么，</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对于任何有关</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的规则Ｂ∷＝</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，项目Ｂ∷＝</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也属于</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CLOSURE</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p>
          <a:p>
            <a:pPr algn="l" eaLnBrk="1" hangingPunct="1">
              <a:spcAft>
                <a:spcPct val="0"/>
              </a:spcAft>
              <a:defRPr/>
            </a:pPr>
            <a:r>
              <a:rPr kumimoji="1"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c.</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重复执行上述两步骤，直至</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CLOSURE</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）不再增大为止。</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   </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   显然，</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CLOSURE</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Ｅ｝）＝｛</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S′∷=·E,</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Ｅ∷＝</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·aA</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，Ｅ∷   </a:t>
            </a:r>
          </a:p>
          <a:p>
            <a:pPr algn="just"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·bB</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，这就是图中初态</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I</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sym typeface="Symbol" pitchFamily="18" charset="2"/>
              </a:rPr>
              <a:t>0</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b="0">
                <a:solidFill>
                  <a:schemeClr val="tx1"/>
                </a:solidFill>
                <a:effectLst>
                  <a:outerShdw blurRad="38100" dist="38100" dir="2700000" algn="tl">
                    <a:srgbClr val="000000"/>
                  </a:outerShdw>
                </a:effectLst>
                <a:latin typeface="宋体" pitchFamily="2" charset="-122"/>
                <a:ea typeface="宋体" pitchFamily="2" charset="-122"/>
                <a:cs typeface="+mn-cs"/>
              </a:rPr>
              <a:t> </a:t>
            </a:r>
          </a:p>
        </p:txBody>
      </p:sp>
      <p:sp>
        <p:nvSpPr>
          <p:cNvPr id="693252" name="AutoShape 4"/>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3253" name="AutoShape 5"/>
          <p:cNvSpPr>
            <a:spLocks noChangeArrowheads="1"/>
          </p:cNvSpPr>
          <p:nvPr/>
        </p:nvSpPr>
        <p:spPr bwMode="gray">
          <a:xfrm>
            <a:off x="1066800" y="9906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 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grpSp>
        <p:nvGrpSpPr>
          <p:cNvPr id="2" name="Group 6"/>
          <p:cNvGrpSpPr>
            <a:grpSpLocks/>
          </p:cNvGrpSpPr>
          <p:nvPr/>
        </p:nvGrpSpPr>
        <p:grpSpPr bwMode="auto">
          <a:xfrm>
            <a:off x="8229600" y="152400"/>
            <a:ext cx="717550" cy="881063"/>
            <a:chOff x="2272" y="2026"/>
            <a:chExt cx="740" cy="987"/>
          </a:xfrm>
        </p:grpSpPr>
        <p:pic>
          <p:nvPicPr>
            <p:cNvPr id="41993"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992" name="Rectangle 10"/>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0ECD4313-DFC7-475C-8B91-B5FCD776AE17}" type="slidenum">
              <a:rPr lang="en-US" altLang="zh-CN"/>
              <a:pPr>
                <a:defRPr/>
              </a:pPr>
              <a:t>42</a:t>
            </a:fld>
            <a:endParaRPr lang="en-US" altLang="zh-CN"/>
          </a:p>
        </p:txBody>
      </p:sp>
      <p:sp>
        <p:nvSpPr>
          <p:cNvPr id="43011" name="Rectangle 2"/>
          <p:cNvSpPr>
            <a:spLocks noGrp="1" noChangeArrowheads="1"/>
          </p:cNvSpPr>
          <p:nvPr>
            <p:ph type="body" idx="1"/>
          </p:nvPr>
        </p:nvSpPr>
        <p:spPr>
          <a:xfrm>
            <a:off x="228600" y="1143000"/>
            <a:ext cx="8569325" cy="5486400"/>
          </a:xfrm>
        </p:spPr>
        <p:txBody>
          <a:bodyPr/>
          <a:lstStyle/>
          <a:p>
            <a:pPr eaLnBrk="1" hangingPunct="1">
              <a:lnSpc>
                <a:spcPct val="90000"/>
              </a:lnSpc>
              <a:buFont typeface="Wingdings" pitchFamily="2" charset="2"/>
              <a:buNone/>
            </a:pPr>
            <a:r>
              <a:rPr lang="en-US" altLang="zh-CN" sz="1800" b="1" smtClean="0">
                <a:solidFill>
                  <a:schemeClr val="hlink"/>
                </a:solidFill>
                <a:latin typeface="Times New Roman" pitchFamily="18" charset="0"/>
              </a:rPr>
              <a:t>② </a:t>
            </a:r>
            <a:r>
              <a:rPr lang="en-US" altLang="zh-CN" sz="1800" b="1" smtClean="0">
                <a:latin typeface="Times New Roman" pitchFamily="18" charset="0"/>
              </a:rPr>
              <a:t>DFA</a:t>
            </a:r>
            <a:r>
              <a:rPr lang="zh-CN" altLang="en-US" sz="1800" b="1" smtClean="0">
                <a:latin typeface="Times New Roman" pitchFamily="18" charset="0"/>
              </a:rPr>
              <a:t>转换函数与文法项目的关系（即从一个状态到另一个状态弧上标记）</a:t>
            </a:r>
          </a:p>
          <a:p>
            <a:pPr eaLnBrk="1" hangingPunct="1">
              <a:lnSpc>
                <a:spcPct val="90000"/>
              </a:lnSpc>
              <a:buFont typeface="Wingdings" pitchFamily="2" charset="2"/>
              <a:buNone/>
            </a:pPr>
            <a:r>
              <a:rPr lang="zh-CN" altLang="en-US" sz="1800" b="1" smtClean="0">
                <a:latin typeface="Times New Roman" pitchFamily="18" charset="0"/>
              </a:rPr>
              <a:t>  </a:t>
            </a:r>
          </a:p>
          <a:p>
            <a:pPr eaLnBrk="1" hangingPunct="1">
              <a:lnSpc>
                <a:spcPct val="90000"/>
              </a:lnSpc>
              <a:buFont typeface="Wingdings" pitchFamily="2" charset="2"/>
              <a:buNone/>
            </a:pPr>
            <a:r>
              <a:rPr lang="zh-CN" altLang="en-US" sz="1800" b="1" smtClean="0">
                <a:latin typeface="Times New Roman" pitchFamily="18" charset="0"/>
              </a:rPr>
              <a:t>  分析</a:t>
            </a:r>
            <a:r>
              <a:rPr lang="en-US" altLang="zh-CN" sz="1800" b="1" smtClean="0">
                <a:latin typeface="Times New Roman" pitchFamily="18" charset="0"/>
              </a:rPr>
              <a:t>DFA</a:t>
            </a:r>
            <a:r>
              <a:rPr lang="zh-CN" altLang="en-US" sz="1800" b="1" smtClean="0">
                <a:latin typeface="Times New Roman" pitchFamily="18" charset="0"/>
              </a:rPr>
              <a:t>状态图：状态</a:t>
            </a:r>
            <a:r>
              <a:rPr lang="en-US" altLang="zh-CN" sz="1800" b="1" smtClean="0">
                <a:latin typeface="Times New Roman" pitchFamily="18" charset="0"/>
              </a:rPr>
              <a:t>I</a:t>
            </a:r>
            <a:r>
              <a:rPr lang="en-US" altLang="zh-CN" sz="1800" b="1" baseline="-25000" smtClean="0">
                <a:latin typeface="Times New Roman" pitchFamily="18" charset="0"/>
              </a:rPr>
              <a:t>0</a:t>
            </a:r>
            <a:r>
              <a:rPr lang="zh-CN" altLang="en-US" sz="1800" b="1" smtClean="0">
                <a:latin typeface="Times New Roman" pitchFamily="18" charset="0"/>
              </a:rPr>
              <a:t>中有项目</a:t>
            </a:r>
            <a:r>
              <a:rPr lang="en-US" altLang="zh-CN" sz="1800" b="1" smtClean="0">
                <a:latin typeface="Times New Roman" pitchFamily="18" charset="0"/>
              </a:rPr>
              <a:t>S′∷=·E</a:t>
            </a:r>
            <a:r>
              <a:rPr lang="zh-CN" altLang="en-US" sz="1800" b="1" smtClean="0">
                <a:latin typeface="Times New Roman" pitchFamily="18" charset="0"/>
              </a:rPr>
              <a:t>，所以可以由状态</a:t>
            </a:r>
            <a:r>
              <a:rPr lang="en-US" altLang="zh-CN" sz="1800" b="1" smtClean="0">
                <a:latin typeface="Times New Roman" pitchFamily="18" charset="0"/>
              </a:rPr>
              <a:t>I</a:t>
            </a:r>
            <a:r>
              <a:rPr lang="en-US" altLang="zh-CN" sz="1800" b="1" baseline="-25000" smtClean="0">
                <a:latin typeface="Times New Roman" pitchFamily="18" charset="0"/>
              </a:rPr>
              <a:t>0</a:t>
            </a:r>
            <a:r>
              <a:rPr lang="zh-CN" altLang="en-US" sz="1800" b="1" smtClean="0">
                <a:latin typeface="Times New Roman" pitchFamily="18" charset="0"/>
              </a:rPr>
              <a:t>画一标</a:t>
            </a:r>
          </a:p>
          <a:p>
            <a:pPr eaLnBrk="1" hangingPunct="1">
              <a:lnSpc>
                <a:spcPct val="90000"/>
              </a:lnSpc>
              <a:buFont typeface="Wingdings" pitchFamily="2" charset="2"/>
              <a:buNone/>
            </a:pPr>
            <a:r>
              <a:rPr lang="zh-CN" altLang="en-US" sz="1800" b="1" smtClean="0">
                <a:latin typeface="Times New Roman" pitchFamily="18" charset="0"/>
              </a:rPr>
              <a:t>  记为</a:t>
            </a:r>
            <a:r>
              <a:rPr lang="en-US" altLang="zh-CN" sz="1800" b="1" smtClean="0">
                <a:latin typeface="Times New Roman" pitchFamily="18" charset="0"/>
              </a:rPr>
              <a:t>E</a:t>
            </a:r>
            <a:r>
              <a:rPr lang="zh-CN" altLang="en-US" sz="1800" b="1" smtClean="0">
                <a:latin typeface="Times New Roman" pitchFamily="18" charset="0"/>
              </a:rPr>
              <a:t>的弧指向下一状态</a:t>
            </a:r>
            <a:r>
              <a:rPr lang="en-US" altLang="zh-CN" sz="1800" b="1" smtClean="0">
                <a:latin typeface="Times New Roman" pitchFamily="18" charset="0"/>
              </a:rPr>
              <a:t>I</a:t>
            </a:r>
            <a:r>
              <a:rPr lang="en-US" altLang="zh-CN" sz="1800" b="1" baseline="-25000" smtClean="0">
                <a:latin typeface="Times New Roman" pitchFamily="18" charset="0"/>
              </a:rPr>
              <a:t>1</a:t>
            </a:r>
            <a:r>
              <a:rPr lang="zh-CN" altLang="en-US" sz="1800" b="1" baseline="-25000" smtClean="0">
                <a:latin typeface="Times New Roman" pitchFamily="18" charset="0"/>
              </a:rPr>
              <a:t>， </a:t>
            </a:r>
            <a:r>
              <a:rPr lang="en-US" altLang="zh-CN" sz="1800" b="1" smtClean="0">
                <a:latin typeface="Times New Roman" pitchFamily="18" charset="0"/>
              </a:rPr>
              <a:t>I</a:t>
            </a:r>
            <a:r>
              <a:rPr lang="en-US" altLang="zh-CN" sz="1800" b="1" baseline="-25000" smtClean="0">
                <a:latin typeface="Times New Roman" pitchFamily="18" charset="0"/>
              </a:rPr>
              <a:t>1</a:t>
            </a:r>
            <a:r>
              <a:rPr lang="zh-CN" altLang="en-US" sz="1800" b="1" smtClean="0">
                <a:latin typeface="Times New Roman" pitchFamily="18" charset="0"/>
              </a:rPr>
              <a:t>包含项目</a:t>
            </a:r>
            <a:r>
              <a:rPr lang="en-US" altLang="zh-CN" sz="1800" b="1" smtClean="0">
                <a:latin typeface="Times New Roman" pitchFamily="18" charset="0"/>
              </a:rPr>
              <a:t>S′∷=E·</a:t>
            </a:r>
            <a:r>
              <a:rPr lang="zh-CN" altLang="en-US" sz="1800" b="1" smtClean="0">
                <a:latin typeface="Times New Roman" pitchFamily="18" charset="0"/>
              </a:rPr>
              <a:t>，圆点向后移一位。</a:t>
            </a:r>
          </a:p>
          <a:p>
            <a:pPr eaLnBrk="1" hangingPunct="1">
              <a:lnSpc>
                <a:spcPct val="90000"/>
              </a:lnSpc>
              <a:buFont typeface="Wingdings" pitchFamily="2" charset="2"/>
              <a:buNone/>
            </a:pPr>
            <a:r>
              <a:rPr lang="zh-CN" altLang="en-US" sz="1800" b="1" smtClean="0">
                <a:latin typeface="Times New Roman" pitchFamily="18" charset="0"/>
              </a:rPr>
              <a:t>  </a:t>
            </a:r>
            <a:r>
              <a:rPr lang="zh-CN" altLang="en-US" sz="1800" b="1" smtClean="0">
                <a:solidFill>
                  <a:srgbClr val="FF0066"/>
                </a:solidFill>
                <a:latin typeface="Times New Roman" pitchFamily="18" charset="0"/>
              </a:rPr>
              <a:t>由此得结论：</a:t>
            </a:r>
          </a:p>
          <a:p>
            <a:pPr eaLnBrk="1" hangingPunct="1">
              <a:lnSpc>
                <a:spcPct val="90000"/>
              </a:lnSpc>
              <a:buFont typeface="Wingdings" pitchFamily="2" charset="2"/>
              <a:buNone/>
            </a:pPr>
            <a:r>
              <a:rPr lang="zh-CN" altLang="en-US" sz="1800" b="1" smtClean="0">
                <a:latin typeface="Times New Roman" pitchFamily="18" charset="0"/>
              </a:rPr>
              <a:t>  设Ｘ为一个文法符号（终结符或非终结符）</a:t>
            </a:r>
            <a:r>
              <a:rPr lang="en-US" altLang="zh-CN" sz="1800" b="1" smtClean="0">
                <a:latin typeface="Times New Roman" pitchFamily="18" charset="0"/>
              </a:rPr>
              <a:t>,</a:t>
            </a:r>
            <a:r>
              <a:rPr lang="zh-CN" altLang="en-US" sz="1800" b="1" smtClean="0">
                <a:latin typeface="Times New Roman" pitchFamily="18" charset="0"/>
              </a:rPr>
              <a:t>若Ｉ</a:t>
            </a:r>
            <a:r>
              <a:rPr lang="en-US" altLang="zh-CN" sz="1800" b="1" baseline="-25000" smtClean="0">
                <a:latin typeface="Times New Roman" pitchFamily="18" charset="0"/>
              </a:rPr>
              <a:t>i</a:t>
            </a:r>
            <a:r>
              <a:rPr lang="zh-CN" altLang="en-US" sz="1800" b="1" smtClean="0">
                <a:latin typeface="Times New Roman" pitchFamily="18" charset="0"/>
              </a:rPr>
              <a:t>中有圆点位于Ｘ左边的项目Ａ∷＝</a:t>
            </a:r>
            <a:r>
              <a:rPr lang="en-US" altLang="zh-CN" sz="1800" b="1" smtClean="0">
                <a:latin typeface="Times New Roman" pitchFamily="18" charset="0"/>
              </a:rPr>
              <a:t>β</a:t>
            </a:r>
            <a:r>
              <a:rPr lang="zh-CN" altLang="en-US" sz="1800" b="1" baseline="-25000" smtClean="0">
                <a:latin typeface="Times New Roman" pitchFamily="18" charset="0"/>
              </a:rPr>
              <a:t>１</a:t>
            </a:r>
            <a:r>
              <a:rPr lang="en-US" altLang="zh-CN" sz="1800" b="1" smtClean="0">
                <a:latin typeface="Times New Roman" pitchFamily="18" charset="0"/>
              </a:rPr>
              <a:t>·</a:t>
            </a:r>
            <a:r>
              <a:rPr lang="zh-CN" altLang="en-US" sz="1800" b="1" smtClean="0">
                <a:latin typeface="Times New Roman" pitchFamily="18" charset="0"/>
              </a:rPr>
              <a:t>Ｘ</a:t>
            </a:r>
            <a:r>
              <a:rPr lang="en-US" altLang="zh-CN" sz="1800" b="1" smtClean="0">
                <a:latin typeface="Times New Roman" pitchFamily="18" charset="0"/>
              </a:rPr>
              <a:t>β</a:t>
            </a:r>
            <a:r>
              <a:rPr lang="zh-CN" altLang="en-US" sz="1800" b="1" baseline="-25000" smtClean="0">
                <a:latin typeface="Times New Roman" pitchFamily="18" charset="0"/>
              </a:rPr>
              <a:t>２</a:t>
            </a:r>
            <a:r>
              <a:rPr lang="zh-CN" altLang="en-US" sz="1800" b="1" smtClean="0">
                <a:latin typeface="Times New Roman" pitchFamily="18" charset="0"/>
              </a:rPr>
              <a:t>（其中</a:t>
            </a:r>
            <a:r>
              <a:rPr lang="en-US" altLang="zh-CN" sz="1800" b="1" smtClean="0">
                <a:latin typeface="Times New Roman" pitchFamily="18" charset="0"/>
              </a:rPr>
              <a:t>β</a:t>
            </a:r>
            <a:r>
              <a:rPr lang="zh-CN" altLang="en-US" sz="1800" b="1" baseline="-25000" smtClean="0">
                <a:latin typeface="Times New Roman" pitchFamily="18" charset="0"/>
              </a:rPr>
              <a:t>１</a:t>
            </a:r>
            <a:r>
              <a:rPr lang="zh-CN" altLang="en-US" sz="1800" b="1" smtClean="0">
                <a:latin typeface="Times New Roman" pitchFamily="18" charset="0"/>
              </a:rPr>
              <a:t>可以是</a:t>
            </a:r>
            <a:r>
              <a:rPr lang="en-US" altLang="zh-CN" sz="1800" b="1" smtClean="0">
                <a:latin typeface="Times New Roman" pitchFamily="18" charset="0"/>
              </a:rPr>
              <a:t>ε</a:t>
            </a:r>
            <a:r>
              <a:rPr lang="zh-CN" altLang="en-US" sz="1800" b="1" smtClean="0">
                <a:latin typeface="Times New Roman" pitchFamily="18" charset="0"/>
              </a:rPr>
              <a:t>）</a:t>
            </a:r>
            <a:r>
              <a:rPr lang="en-US" altLang="zh-CN" sz="1800" b="1" smtClean="0">
                <a:latin typeface="Times New Roman" pitchFamily="18" charset="0"/>
              </a:rPr>
              <a:t>,</a:t>
            </a:r>
            <a:r>
              <a:rPr lang="zh-CN" altLang="en-US" sz="1800" b="1" smtClean="0">
                <a:latin typeface="Times New Roman" pitchFamily="18" charset="0"/>
              </a:rPr>
              <a:t>则可从Ｉ</a:t>
            </a:r>
            <a:r>
              <a:rPr lang="en-US" altLang="zh-CN" sz="1800" b="1" baseline="-25000" smtClean="0">
                <a:latin typeface="Times New Roman" pitchFamily="18" charset="0"/>
              </a:rPr>
              <a:t>i</a:t>
            </a:r>
            <a:r>
              <a:rPr lang="zh-CN" altLang="en-US" sz="1800" b="1" smtClean="0">
                <a:latin typeface="Times New Roman" pitchFamily="18" charset="0"/>
              </a:rPr>
              <a:t>出发画一条弧，标记为</a:t>
            </a:r>
            <a:r>
              <a:rPr lang="en-US" altLang="zh-CN" sz="1800" b="1" smtClean="0">
                <a:latin typeface="Times New Roman" pitchFamily="18" charset="0"/>
              </a:rPr>
              <a:t>X</a:t>
            </a:r>
            <a:r>
              <a:rPr lang="zh-CN" altLang="en-US" sz="1800" b="1" smtClean="0">
                <a:latin typeface="Times New Roman" pitchFamily="18" charset="0"/>
              </a:rPr>
              <a:t>，而到下一状态；设此状态为Ｉ</a:t>
            </a:r>
            <a:r>
              <a:rPr lang="en-US" altLang="zh-CN" sz="1800" b="1" baseline="-25000" smtClean="0">
                <a:latin typeface="Times New Roman" pitchFamily="18" charset="0"/>
              </a:rPr>
              <a:t>j</a:t>
            </a:r>
            <a:r>
              <a:rPr lang="zh-CN" altLang="en-US" sz="1800" b="1" smtClean="0">
                <a:latin typeface="Times New Roman" pitchFamily="18" charset="0"/>
              </a:rPr>
              <a:t>，其项目Ａ∷＝</a:t>
            </a:r>
            <a:r>
              <a:rPr lang="en-US" altLang="zh-CN" sz="1800" b="1" smtClean="0">
                <a:latin typeface="Times New Roman" pitchFamily="18" charset="0"/>
              </a:rPr>
              <a:t>β</a:t>
            </a:r>
            <a:r>
              <a:rPr lang="zh-CN" altLang="en-US" sz="1800" b="1" baseline="-25000" smtClean="0">
                <a:latin typeface="Times New Roman" pitchFamily="18" charset="0"/>
              </a:rPr>
              <a:t>１</a:t>
            </a:r>
            <a:r>
              <a:rPr lang="zh-CN" altLang="en-US" sz="1800" b="1" smtClean="0">
                <a:latin typeface="Times New Roman" pitchFamily="18" charset="0"/>
              </a:rPr>
              <a:t>Ｘ</a:t>
            </a:r>
            <a:r>
              <a:rPr lang="en-US" altLang="zh-CN" sz="1800" b="1" smtClean="0">
                <a:latin typeface="Times New Roman" pitchFamily="18" charset="0"/>
              </a:rPr>
              <a:t>· β</a:t>
            </a:r>
            <a:r>
              <a:rPr lang="zh-CN" altLang="en-US" sz="1800" b="1" baseline="-25000" smtClean="0">
                <a:latin typeface="Times New Roman" pitchFamily="18" charset="0"/>
              </a:rPr>
              <a:t>２</a:t>
            </a:r>
            <a:r>
              <a:rPr lang="zh-CN" altLang="en-US" sz="1800" b="1" smtClean="0">
                <a:latin typeface="Times New Roman" pitchFamily="18" charset="0"/>
              </a:rPr>
              <a:t>为</a:t>
            </a:r>
            <a:r>
              <a:rPr lang="en-US" altLang="zh-CN" sz="1800" b="1" smtClean="0">
                <a:latin typeface="Times New Roman" pitchFamily="18" charset="0"/>
              </a:rPr>
              <a:t>J</a:t>
            </a:r>
            <a:r>
              <a:rPr lang="zh-CN" altLang="en-US" sz="1800" b="1" smtClean="0">
                <a:latin typeface="Times New Roman" pitchFamily="18" charset="0"/>
              </a:rPr>
              <a:t>，显然是新状态集Ｉ</a:t>
            </a:r>
            <a:r>
              <a:rPr lang="en-US" altLang="zh-CN" sz="1800" b="1" baseline="-25000" smtClean="0">
                <a:latin typeface="Times New Roman" pitchFamily="18" charset="0"/>
              </a:rPr>
              <a:t>j</a:t>
            </a:r>
            <a:r>
              <a:rPr lang="zh-CN" altLang="en-US" sz="1800" b="1" smtClean="0">
                <a:latin typeface="Times New Roman" pitchFamily="18" charset="0"/>
              </a:rPr>
              <a:t>中一个基本 的项目，因此，按照上面构造项目集</a:t>
            </a:r>
            <a:r>
              <a:rPr lang="en-US" altLang="zh-CN" sz="1800" b="1" smtClean="0">
                <a:latin typeface="Times New Roman" pitchFamily="18" charset="0"/>
              </a:rPr>
              <a:t>I</a:t>
            </a:r>
            <a:r>
              <a:rPr lang="en-US" altLang="zh-CN" sz="1800" b="1" baseline="-25000" smtClean="0">
                <a:latin typeface="Times New Roman" pitchFamily="18" charset="0"/>
              </a:rPr>
              <a:t>0</a:t>
            </a:r>
            <a:r>
              <a:rPr lang="zh-CN" altLang="en-US" sz="1800" b="1" smtClean="0">
                <a:latin typeface="Times New Roman" pitchFamily="18" charset="0"/>
              </a:rPr>
              <a:t>相类似方法， 我们就有 Ｉ</a:t>
            </a:r>
            <a:r>
              <a:rPr lang="en-US" altLang="zh-CN" sz="1800" b="1" baseline="-25000" smtClean="0">
                <a:latin typeface="Times New Roman" pitchFamily="18" charset="0"/>
              </a:rPr>
              <a:t>j</a:t>
            </a:r>
            <a:r>
              <a:rPr lang="zh-CN" altLang="en-US" sz="1800" b="1" smtClean="0">
                <a:latin typeface="Times New Roman" pitchFamily="18" charset="0"/>
              </a:rPr>
              <a:t>＝ＣＬＯ</a:t>
            </a:r>
            <a:r>
              <a:rPr lang="en-US" altLang="zh-CN" sz="1800" b="1" smtClean="0">
                <a:latin typeface="Times New Roman" pitchFamily="18" charset="0"/>
              </a:rPr>
              <a:t>S</a:t>
            </a:r>
            <a:r>
              <a:rPr lang="zh-CN" altLang="en-US" sz="1800" b="1" smtClean="0">
                <a:latin typeface="Times New Roman" pitchFamily="18" charset="0"/>
              </a:rPr>
              <a:t>ＵＲＥ（Ｊ）</a:t>
            </a:r>
          </a:p>
          <a:p>
            <a:pPr eaLnBrk="1" hangingPunct="1">
              <a:lnSpc>
                <a:spcPct val="90000"/>
              </a:lnSpc>
              <a:buFont typeface="Wingdings" pitchFamily="2" charset="2"/>
              <a:buNone/>
            </a:pPr>
            <a:r>
              <a:rPr lang="zh-CN" altLang="en-US" sz="1800" b="1" smtClean="0">
                <a:latin typeface="Times New Roman" pitchFamily="18" charset="0"/>
              </a:rPr>
              <a:t>例如</a:t>
            </a:r>
            <a:r>
              <a:rPr lang="en-US" altLang="zh-CN" sz="1800" b="1" smtClean="0">
                <a:latin typeface="Times New Roman" pitchFamily="18" charset="0"/>
              </a:rPr>
              <a:t>: </a:t>
            </a:r>
          </a:p>
          <a:p>
            <a:pPr eaLnBrk="1" hangingPunct="1">
              <a:lnSpc>
                <a:spcPct val="90000"/>
              </a:lnSpc>
              <a:buClr>
                <a:srgbClr val="FF0066"/>
              </a:buClr>
              <a:buSzPct val="120000"/>
            </a:pP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0</a:t>
            </a:r>
            <a:r>
              <a:rPr lang="zh-CN" altLang="en-US" sz="1800" b="1" smtClean="0">
                <a:latin typeface="Times New Roman" pitchFamily="18" charset="0"/>
                <a:sym typeface="Symbol" pitchFamily="18" charset="2"/>
              </a:rPr>
              <a:t>中有项目</a:t>
            </a:r>
            <a:r>
              <a:rPr lang="en-US" altLang="zh-CN" sz="1800" b="1" smtClean="0">
                <a:latin typeface="Times New Roman" pitchFamily="18" charset="0"/>
              </a:rPr>
              <a:t>S′∷=·E</a:t>
            </a:r>
            <a:r>
              <a:rPr lang="zh-CN" altLang="en-US" sz="1800" b="1" smtClean="0">
                <a:latin typeface="Times New Roman" pitchFamily="18" charset="0"/>
              </a:rPr>
              <a:t>，</a:t>
            </a:r>
            <a:r>
              <a:rPr lang="en-US" altLang="zh-CN" sz="1800" b="1" smtClean="0">
                <a:latin typeface="Times New Roman" pitchFamily="18" charset="0"/>
              </a:rPr>
              <a:t>(</a:t>
            </a:r>
            <a:r>
              <a:rPr lang="zh-CN" altLang="en-US" sz="1800" b="1" smtClean="0">
                <a:latin typeface="Times New Roman" pitchFamily="18" charset="0"/>
              </a:rPr>
              <a:t>其中</a:t>
            </a:r>
            <a:r>
              <a:rPr lang="en-US" altLang="zh-CN" sz="1800" b="1" smtClean="0">
                <a:latin typeface="Times New Roman" pitchFamily="18" charset="0"/>
              </a:rPr>
              <a:t>β</a:t>
            </a:r>
            <a:r>
              <a:rPr lang="zh-CN" altLang="en-US" sz="1800" b="1" baseline="-25000" smtClean="0">
                <a:latin typeface="Times New Roman" pitchFamily="18" charset="0"/>
              </a:rPr>
              <a:t>１</a:t>
            </a:r>
            <a:r>
              <a:rPr lang="zh-CN" altLang="en-US" sz="1800" b="1" smtClean="0">
                <a:latin typeface="Times New Roman" pitchFamily="18" charset="0"/>
              </a:rPr>
              <a:t>和</a:t>
            </a:r>
            <a:r>
              <a:rPr lang="en-US" altLang="zh-CN" sz="1800" b="1" smtClean="0">
                <a:latin typeface="Times New Roman" pitchFamily="18" charset="0"/>
              </a:rPr>
              <a:t>β</a:t>
            </a:r>
            <a:r>
              <a:rPr lang="en-US" altLang="zh-CN" sz="1800" b="1" baseline="-25000" smtClean="0">
                <a:latin typeface="Times New Roman" pitchFamily="18" charset="0"/>
              </a:rPr>
              <a:t>2</a:t>
            </a:r>
            <a:r>
              <a:rPr lang="zh-CN" altLang="en-US" sz="1800" b="1" smtClean="0">
                <a:latin typeface="Times New Roman" pitchFamily="18" charset="0"/>
              </a:rPr>
              <a:t>是</a:t>
            </a:r>
            <a:r>
              <a:rPr lang="en-US" altLang="zh-CN" sz="1800" b="1" smtClean="0">
                <a:latin typeface="Times New Roman" pitchFamily="18" charset="0"/>
              </a:rPr>
              <a:t>ε),</a:t>
            </a:r>
            <a:r>
              <a:rPr lang="zh-CN" altLang="en-US" sz="1800" b="1" smtClean="0">
                <a:latin typeface="Times New Roman" pitchFamily="18" charset="0"/>
              </a:rPr>
              <a:t>从</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0</a:t>
            </a:r>
            <a:r>
              <a:rPr lang="zh-CN" altLang="en-US" sz="1800" b="1" smtClean="0">
                <a:latin typeface="Times New Roman" pitchFamily="18" charset="0"/>
              </a:rPr>
              <a:t>出发画一条弧，标记为</a:t>
            </a:r>
            <a:r>
              <a:rPr lang="en-US" altLang="zh-CN" sz="1800" b="1" smtClean="0">
                <a:latin typeface="Times New Roman" pitchFamily="18" charset="0"/>
              </a:rPr>
              <a:t>E</a:t>
            </a:r>
            <a:r>
              <a:rPr lang="zh-CN" altLang="en-US" sz="1800" b="1" smtClean="0">
                <a:latin typeface="Times New Roman" pitchFamily="18" charset="0"/>
              </a:rPr>
              <a:t>，而到下一状态</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1</a:t>
            </a:r>
            <a:r>
              <a:rPr lang="en-US" altLang="zh-CN" sz="1800" b="1" smtClean="0">
                <a:latin typeface="Times New Roman" pitchFamily="18" charset="0"/>
              </a:rPr>
              <a:t> </a:t>
            </a:r>
            <a:r>
              <a:rPr lang="zh-CN" altLang="en-US" sz="1800" b="1" smtClean="0">
                <a:latin typeface="Times New Roman" pitchFamily="18" charset="0"/>
              </a:rPr>
              <a:t>，圆点向后移一位，则</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1</a:t>
            </a:r>
            <a:r>
              <a:rPr lang="zh-CN" altLang="en-US" sz="1800" b="1" smtClean="0">
                <a:latin typeface="Times New Roman" pitchFamily="18" charset="0"/>
                <a:sym typeface="Symbol" pitchFamily="18" charset="2"/>
              </a:rPr>
              <a:t>中有</a:t>
            </a:r>
            <a:r>
              <a:rPr lang="zh-CN" altLang="en-US" sz="1800" b="1" smtClean="0">
                <a:latin typeface="Times New Roman" pitchFamily="18" charset="0"/>
              </a:rPr>
              <a:t>基本项目</a:t>
            </a:r>
            <a:r>
              <a:rPr lang="en-US" altLang="zh-CN" sz="1800" b="1" smtClean="0">
                <a:latin typeface="Times New Roman" pitchFamily="18" charset="0"/>
              </a:rPr>
              <a:t>J</a:t>
            </a:r>
            <a:r>
              <a:rPr lang="zh-CN" altLang="en-US" sz="1800" b="1" smtClean="0">
                <a:latin typeface="Times New Roman" pitchFamily="18" charset="0"/>
              </a:rPr>
              <a:t>＝</a:t>
            </a:r>
            <a:r>
              <a:rPr lang="en-US" altLang="zh-CN" sz="1800" b="1" smtClean="0">
                <a:latin typeface="Times New Roman" pitchFamily="18" charset="0"/>
              </a:rPr>
              <a:t>S′∷=E·</a:t>
            </a:r>
            <a:r>
              <a:rPr lang="zh-CN" altLang="en-US" sz="1800" b="1" smtClean="0">
                <a:latin typeface="Times New Roman" pitchFamily="18" charset="0"/>
              </a:rPr>
              <a:t>。</a:t>
            </a:r>
          </a:p>
          <a:p>
            <a:pPr eaLnBrk="1" hangingPunct="1">
              <a:lnSpc>
                <a:spcPct val="90000"/>
              </a:lnSpc>
              <a:buFont typeface="Wingdings" pitchFamily="2" charset="2"/>
              <a:buNone/>
            </a:pPr>
            <a:r>
              <a:rPr lang="zh-CN" altLang="en-US" sz="1800" b="1" smtClean="0">
                <a:latin typeface="Times New Roman" pitchFamily="18" charset="0"/>
              </a:rPr>
              <a:t>   由于</a:t>
            </a:r>
            <a:r>
              <a:rPr lang="zh-CN" altLang="en-US" sz="1800" b="1" smtClean="0">
                <a:latin typeface="Times New Roman" pitchFamily="18" charset="0"/>
                <a:sym typeface="Symbol" pitchFamily="18" charset="2"/>
              </a:rPr>
              <a:t>项目</a:t>
            </a:r>
            <a:r>
              <a:rPr lang="en-US" altLang="zh-CN" sz="1800" b="1" smtClean="0">
                <a:latin typeface="Times New Roman" pitchFamily="18" charset="0"/>
              </a:rPr>
              <a:t>S′∷=E·</a:t>
            </a:r>
            <a:r>
              <a:rPr lang="zh-CN" altLang="en-US" sz="1800" b="1" smtClean="0">
                <a:latin typeface="Times New Roman" pitchFamily="18" charset="0"/>
              </a:rPr>
              <a:t>，圆点后无符号，所以</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1</a:t>
            </a:r>
            <a:r>
              <a:rPr lang="zh-CN" altLang="en-US" sz="1800" b="1" smtClean="0">
                <a:latin typeface="Times New Roman" pitchFamily="18" charset="0"/>
              </a:rPr>
              <a:t>＝</a:t>
            </a:r>
            <a:r>
              <a:rPr lang="en-US" altLang="zh-CN" sz="1800" b="1" smtClean="0">
                <a:latin typeface="Times New Roman" pitchFamily="18" charset="0"/>
              </a:rPr>
              <a:t>{S′∷=E·}</a:t>
            </a:r>
          </a:p>
          <a:p>
            <a:pPr eaLnBrk="1" hangingPunct="1">
              <a:lnSpc>
                <a:spcPct val="90000"/>
              </a:lnSpc>
              <a:buClr>
                <a:srgbClr val="FF0066"/>
              </a:buClr>
              <a:buSzPct val="120000"/>
            </a:pPr>
            <a:r>
              <a:rPr lang="en-US" altLang="zh-CN" sz="1800" b="1" smtClean="0">
                <a:latin typeface="Times New Roman" pitchFamily="18" charset="0"/>
              </a:rPr>
              <a:t> </a:t>
            </a:r>
            <a:r>
              <a:rPr lang="zh-CN" altLang="en-US" sz="1800" b="1" smtClean="0">
                <a:latin typeface="Times New Roman" pitchFamily="18" charset="0"/>
              </a:rPr>
              <a:t>同样</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0</a:t>
            </a:r>
            <a:r>
              <a:rPr lang="zh-CN" altLang="en-US" sz="1800" b="1" smtClean="0">
                <a:latin typeface="Times New Roman" pitchFamily="18" charset="0"/>
                <a:sym typeface="Symbol" pitchFamily="18" charset="2"/>
              </a:rPr>
              <a:t>中有项目</a:t>
            </a:r>
            <a:r>
              <a:rPr lang="en-US" altLang="zh-CN" sz="1800" b="1" smtClean="0">
                <a:latin typeface="Times New Roman" pitchFamily="18" charset="0"/>
              </a:rPr>
              <a:t>E∷=·aA</a:t>
            </a:r>
            <a:r>
              <a:rPr lang="zh-CN" altLang="en-US" sz="1800" b="1" smtClean="0">
                <a:latin typeface="Times New Roman" pitchFamily="18" charset="0"/>
              </a:rPr>
              <a:t>， </a:t>
            </a:r>
            <a:r>
              <a:rPr lang="en-US" altLang="zh-CN" sz="1800" b="1" smtClean="0">
                <a:latin typeface="Times New Roman" pitchFamily="18" charset="0"/>
              </a:rPr>
              <a:t>(</a:t>
            </a:r>
            <a:r>
              <a:rPr lang="zh-CN" altLang="en-US" sz="1800" b="1" smtClean="0">
                <a:latin typeface="Times New Roman" pitchFamily="18" charset="0"/>
              </a:rPr>
              <a:t>其中</a:t>
            </a:r>
            <a:r>
              <a:rPr lang="en-US" altLang="zh-CN" sz="1800" b="1" smtClean="0">
                <a:latin typeface="Times New Roman" pitchFamily="18" charset="0"/>
              </a:rPr>
              <a:t>β</a:t>
            </a:r>
            <a:r>
              <a:rPr lang="zh-CN" altLang="en-US" sz="1800" b="1" baseline="-25000" smtClean="0">
                <a:latin typeface="Times New Roman" pitchFamily="18" charset="0"/>
              </a:rPr>
              <a:t>１</a:t>
            </a:r>
            <a:r>
              <a:rPr lang="zh-CN" altLang="en-US" sz="1800" b="1" smtClean="0">
                <a:latin typeface="Times New Roman" pitchFamily="18" charset="0"/>
              </a:rPr>
              <a:t>是</a:t>
            </a:r>
            <a:r>
              <a:rPr lang="en-US" altLang="zh-CN" sz="1800" b="1" smtClean="0">
                <a:latin typeface="Times New Roman" pitchFamily="18" charset="0"/>
              </a:rPr>
              <a:t>ε)</a:t>
            </a:r>
            <a:r>
              <a:rPr lang="zh-CN" altLang="en-US" sz="1800" b="1" smtClean="0">
                <a:latin typeface="Times New Roman" pitchFamily="18" charset="0"/>
              </a:rPr>
              <a:t>，从</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0</a:t>
            </a:r>
            <a:r>
              <a:rPr lang="zh-CN" altLang="en-US" sz="1800" b="1" smtClean="0">
                <a:latin typeface="Times New Roman" pitchFamily="18" charset="0"/>
              </a:rPr>
              <a:t>出发画一条弧标记为</a:t>
            </a:r>
            <a:r>
              <a:rPr lang="en-US" altLang="zh-CN" sz="1800" b="1" smtClean="0">
                <a:latin typeface="Times New Roman" pitchFamily="18" charset="0"/>
              </a:rPr>
              <a:t>a</a:t>
            </a:r>
            <a:r>
              <a:rPr lang="zh-CN" altLang="en-US" sz="1800" b="1" smtClean="0">
                <a:latin typeface="Times New Roman" pitchFamily="18" charset="0"/>
              </a:rPr>
              <a:t>，而到下一状态</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2</a:t>
            </a:r>
            <a:r>
              <a:rPr lang="en-US" altLang="zh-CN" sz="1800" b="1" smtClean="0">
                <a:latin typeface="Times New Roman" pitchFamily="18" charset="0"/>
              </a:rPr>
              <a:t> </a:t>
            </a:r>
            <a:r>
              <a:rPr lang="zh-CN" altLang="en-US" sz="1800" b="1" smtClean="0">
                <a:latin typeface="Times New Roman" pitchFamily="18" charset="0"/>
              </a:rPr>
              <a:t>，圆点向后移一位</a:t>
            </a:r>
            <a:r>
              <a:rPr lang="en-US" altLang="zh-CN" sz="1800" b="1" smtClean="0">
                <a:latin typeface="Times New Roman" pitchFamily="18" charset="0"/>
              </a:rPr>
              <a:t>,</a:t>
            </a:r>
            <a:r>
              <a:rPr lang="zh-CN" altLang="en-US" sz="1800" b="1" smtClean="0">
                <a:latin typeface="Times New Roman" pitchFamily="18" charset="0"/>
              </a:rPr>
              <a:t>则</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2</a:t>
            </a:r>
            <a:r>
              <a:rPr lang="zh-CN" altLang="en-US" sz="1800" b="1" smtClean="0">
                <a:latin typeface="Times New Roman" pitchFamily="18" charset="0"/>
                <a:sym typeface="Symbol" pitchFamily="18" charset="2"/>
              </a:rPr>
              <a:t>中有</a:t>
            </a:r>
            <a:r>
              <a:rPr lang="zh-CN" altLang="en-US" sz="1800" b="1" smtClean="0">
                <a:latin typeface="Times New Roman" pitchFamily="18" charset="0"/>
              </a:rPr>
              <a:t>基本项目</a:t>
            </a:r>
            <a:r>
              <a:rPr lang="en-US" altLang="zh-CN" sz="1800" b="1" smtClean="0">
                <a:latin typeface="Times New Roman" pitchFamily="18" charset="0"/>
              </a:rPr>
              <a:t>J</a:t>
            </a:r>
            <a:r>
              <a:rPr lang="zh-CN" altLang="en-US" sz="1800" b="1" smtClean="0">
                <a:latin typeface="Times New Roman" pitchFamily="18" charset="0"/>
              </a:rPr>
              <a:t>＝</a:t>
            </a:r>
            <a:r>
              <a:rPr lang="en-US" altLang="zh-CN" sz="1800" b="1" smtClean="0">
                <a:latin typeface="Times New Roman" pitchFamily="18" charset="0"/>
              </a:rPr>
              <a:t>E∷=a·A</a:t>
            </a:r>
          </a:p>
          <a:p>
            <a:pPr eaLnBrk="1" hangingPunct="1">
              <a:lnSpc>
                <a:spcPct val="90000"/>
              </a:lnSpc>
              <a:buClr>
                <a:srgbClr val="FF0066"/>
              </a:buClr>
              <a:buSzPct val="120000"/>
              <a:buFont typeface="Wingdings" pitchFamily="2" charset="2"/>
              <a:buNone/>
            </a:pPr>
            <a:r>
              <a:rPr lang="en-US" altLang="zh-CN" sz="1800" b="1" smtClean="0">
                <a:latin typeface="Times New Roman" pitchFamily="18" charset="0"/>
              </a:rPr>
              <a:t>   I</a:t>
            </a:r>
            <a:r>
              <a:rPr lang="en-US" altLang="zh-CN" sz="1800" b="1" baseline="-25000" smtClean="0">
                <a:latin typeface="Times New Roman" pitchFamily="18" charset="0"/>
              </a:rPr>
              <a:t>j</a:t>
            </a:r>
            <a:r>
              <a:rPr lang="zh-CN" altLang="en-US" sz="1800" b="1" smtClean="0">
                <a:latin typeface="Times New Roman" pitchFamily="18" charset="0"/>
              </a:rPr>
              <a:t>＝ </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2</a:t>
            </a:r>
            <a:r>
              <a:rPr lang="zh-CN" altLang="en-US" sz="1800" b="1" smtClean="0">
                <a:latin typeface="Times New Roman" pitchFamily="18" charset="0"/>
                <a:sym typeface="Symbol" pitchFamily="18" charset="2"/>
              </a:rPr>
              <a:t>＝</a:t>
            </a:r>
            <a:r>
              <a:rPr lang="zh-CN" altLang="en-US" sz="1800" b="1" smtClean="0">
                <a:latin typeface="Times New Roman" pitchFamily="18" charset="0"/>
              </a:rPr>
              <a:t>ＣＬＯ</a:t>
            </a:r>
            <a:r>
              <a:rPr lang="en-US" altLang="zh-CN" sz="1800" b="1" smtClean="0">
                <a:latin typeface="Times New Roman" pitchFamily="18" charset="0"/>
              </a:rPr>
              <a:t>S</a:t>
            </a:r>
            <a:r>
              <a:rPr lang="zh-CN" altLang="en-US" sz="1800" b="1" smtClean="0">
                <a:latin typeface="Times New Roman" pitchFamily="18" charset="0"/>
              </a:rPr>
              <a:t>ＵＲＥ（Ｊ）＝ＣＬＯ</a:t>
            </a:r>
            <a:r>
              <a:rPr lang="en-US" altLang="zh-CN" sz="1800" b="1" smtClean="0">
                <a:latin typeface="Times New Roman" pitchFamily="18" charset="0"/>
              </a:rPr>
              <a:t>S</a:t>
            </a:r>
            <a:r>
              <a:rPr lang="zh-CN" altLang="en-US" sz="1800" b="1" smtClean="0">
                <a:latin typeface="Times New Roman" pitchFamily="18" charset="0"/>
              </a:rPr>
              <a:t>ＵＲＥ（</a:t>
            </a:r>
            <a:r>
              <a:rPr lang="en-US" altLang="zh-CN" sz="1800" b="1" smtClean="0">
                <a:latin typeface="Times New Roman" pitchFamily="18" charset="0"/>
              </a:rPr>
              <a:t>{E∷=a·A }</a:t>
            </a:r>
            <a:r>
              <a:rPr lang="zh-CN" altLang="en-US" sz="1800" b="1" smtClean="0">
                <a:latin typeface="Times New Roman" pitchFamily="18" charset="0"/>
              </a:rPr>
              <a:t>）</a:t>
            </a:r>
          </a:p>
          <a:p>
            <a:pPr eaLnBrk="1" hangingPunct="1">
              <a:lnSpc>
                <a:spcPct val="90000"/>
              </a:lnSpc>
              <a:buClr>
                <a:srgbClr val="FF0066"/>
              </a:buClr>
              <a:buSzPct val="120000"/>
              <a:buFont typeface="Wingdings" pitchFamily="2" charset="2"/>
              <a:buNone/>
            </a:pPr>
            <a:r>
              <a:rPr kumimoji="1" lang="zh-CN" altLang="en-US" sz="1800" b="1" smtClean="0">
                <a:latin typeface="Times New Roman" pitchFamily="18" charset="0"/>
              </a:rPr>
              <a:t>   则构造Ｉ的闭包</a:t>
            </a:r>
            <a:r>
              <a:rPr kumimoji="1" lang="en-US" altLang="zh-CN" sz="1800" b="1" smtClean="0">
                <a:latin typeface="Times New Roman" pitchFamily="18" charset="0"/>
              </a:rPr>
              <a:t>CLOSURE</a:t>
            </a:r>
            <a:r>
              <a:rPr kumimoji="1" lang="zh-CN" altLang="en-US" sz="1800" b="1" smtClean="0">
                <a:latin typeface="Times New Roman" pitchFamily="18" charset="0"/>
              </a:rPr>
              <a:t>（</a:t>
            </a:r>
            <a:r>
              <a:rPr kumimoji="1" lang="en-US" altLang="zh-CN" sz="1800" b="1" smtClean="0">
                <a:latin typeface="Times New Roman" pitchFamily="18" charset="0"/>
              </a:rPr>
              <a:t>I</a:t>
            </a:r>
            <a:r>
              <a:rPr kumimoji="1" lang="zh-CN" altLang="en-US" sz="1800" b="1" smtClean="0">
                <a:latin typeface="Times New Roman" pitchFamily="18" charset="0"/>
              </a:rPr>
              <a:t>）的</a:t>
            </a:r>
            <a:r>
              <a:rPr kumimoji="1" lang="zh-CN" altLang="en-US" sz="1800" b="1" smtClean="0">
                <a:solidFill>
                  <a:schemeClr val="tx2"/>
                </a:solidFill>
                <a:latin typeface="Times New Roman" pitchFamily="18" charset="0"/>
              </a:rPr>
              <a:t>方法，可求得</a:t>
            </a:r>
          </a:p>
          <a:p>
            <a:pPr eaLnBrk="1" hangingPunct="1">
              <a:lnSpc>
                <a:spcPct val="90000"/>
              </a:lnSpc>
              <a:buClr>
                <a:srgbClr val="FF0066"/>
              </a:buClr>
              <a:buSzPct val="120000"/>
              <a:buFont typeface="Wingdings" pitchFamily="2" charset="2"/>
              <a:buNone/>
            </a:pPr>
            <a:r>
              <a:rPr kumimoji="1" lang="zh-CN" altLang="en-US" sz="1800" b="1" smtClean="0">
                <a:solidFill>
                  <a:schemeClr val="tx2"/>
                </a:solidFill>
                <a:latin typeface="Times New Roman" pitchFamily="18" charset="0"/>
              </a:rPr>
              <a:t>   </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2</a:t>
            </a:r>
            <a:r>
              <a:rPr lang="zh-CN" altLang="en-US" sz="1800" b="1" smtClean="0">
                <a:latin typeface="Times New Roman" pitchFamily="18" charset="0"/>
                <a:sym typeface="Symbol" pitchFamily="18" charset="2"/>
              </a:rPr>
              <a:t>＝</a:t>
            </a:r>
            <a:r>
              <a:rPr lang="en-US" altLang="zh-CN" sz="1800" b="1" smtClean="0">
                <a:latin typeface="Times New Roman" pitchFamily="18" charset="0"/>
                <a:sym typeface="Symbol" pitchFamily="18" charset="2"/>
              </a:rPr>
              <a:t>{</a:t>
            </a:r>
            <a:r>
              <a:rPr lang="en-US" altLang="zh-CN" sz="1800" b="1" smtClean="0">
                <a:latin typeface="Times New Roman" pitchFamily="18" charset="0"/>
              </a:rPr>
              <a:t>E∷=a·A, A∷=·cA, A∷=·d }</a:t>
            </a:r>
          </a:p>
        </p:txBody>
      </p:sp>
      <p:sp>
        <p:nvSpPr>
          <p:cNvPr id="694275" name="AutoShape 3"/>
          <p:cNvSpPr>
            <a:spLocks noChangeArrowheads="1"/>
          </p:cNvSpPr>
          <p:nvPr/>
        </p:nvSpPr>
        <p:spPr bwMode="auto">
          <a:xfrm>
            <a:off x="152400" y="838200"/>
            <a:ext cx="8839200" cy="58674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4276" name="AutoShape 4"/>
          <p:cNvSpPr>
            <a:spLocks noChangeArrowheads="1"/>
          </p:cNvSpPr>
          <p:nvPr/>
        </p:nvSpPr>
        <p:spPr bwMode="gray">
          <a:xfrm>
            <a:off x="914400" y="304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latin typeface="Times New Roman" pitchFamily="18" charset="0"/>
              </a:rPr>
              <a:t> </a:t>
            </a:r>
            <a:r>
              <a:rPr lang="en-US" altLang="zh-CN" sz="2800">
                <a:solidFill>
                  <a:srgbClr val="FFFF00"/>
                </a:solidFill>
                <a:effectLst>
                  <a:outerShdw blurRad="38100" dist="38100" dir="2700000" algn="tl">
                    <a:srgbClr val="000000"/>
                  </a:outerShdw>
                </a:effectLst>
                <a:latin typeface="Times New Roman" pitchFamily="18" charset="0"/>
              </a:rPr>
              <a:t>3. LR(0)</a:t>
            </a:r>
            <a:r>
              <a:rPr lang="zh-CN" altLang="en-US" sz="2800">
                <a:solidFill>
                  <a:srgbClr val="FFFF00"/>
                </a:solidFill>
                <a:effectLst>
                  <a:outerShdw blurRad="38100" dist="38100" dir="2700000" algn="tl">
                    <a:srgbClr val="000000"/>
                  </a:outerShdw>
                </a:effectLst>
                <a:latin typeface="Times New Roman" pitchFamily="18" charset="0"/>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43015"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B872831-4EB2-491D-8C74-8A0361D03EBC}" type="slidenum">
              <a:rPr lang="en-US" altLang="zh-CN"/>
              <a:pPr>
                <a:defRPr/>
              </a:pPr>
              <a:t>43</a:t>
            </a:fld>
            <a:endParaRPr lang="en-US" altLang="zh-CN"/>
          </a:p>
        </p:txBody>
      </p:sp>
      <p:sp>
        <p:nvSpPr>
          <p:cNvPr id="44035" name="Rectangle 2"/>
          <p:cNvSpPr>
            <a:spLocks noGrp="1" noChangeArrowheads="1"/>
          </p:cNvSpPr>
          <p:nvPr>
            <p:ph type="body" idx="1"/>
          </p:nvPr>
        </p:nvSpPr>
        <p:spPr>
          <a:xfrm>
            <a:off x="304800" y="2209800"/>
            <a:ext cx="8534400" cy="4876800"/>
          </a:xfrm>
        </p:spPr>
        <p:txBody>
          <a:bodyPr/>
          <a:lstStyle/>
          <a:p>
            <a:pPr eaLnBrk="1" hangingPunct="1">
              <a:lnSpc>
                <a:spcPct val="120000"/>
              </a:lnSpc>
              <a:buFont typeface="Wingdings" pitchFamily="2" charset="2"/>
              <a:buNone/>
            </a:pPr>
            <a:r>
              <a:rPr lang="zh-CN" altLang="en-US" sz="1800" b="1" smtClean="0">
                <a:latin typeface="Times New Roman" pitchFamily="18" charset="0"/>
              </a:rPr>
              <a:t>为了指明状态Ｉ</a:t>
            </a:r>
            <a:r>
              <a:rPr lang="en-US" altLang="zh-CN" sz="1800" b="1" baseline="-25000" smtClean="0">
                <a:latin typeface="Times New Roman" pitchFamily="18" charset="0"/>
              </a:rPr>
              <a:t>j</a:t>
            </a:r>
            <a:r>
              <a:rPr lang="zh-CN" altLang="en-US" sz="1800" b="1" smtClean="0">
                <a:latin typeface="Times New Roman" pitchFamily="18" charset="0"/>
              </a:rPr>
              <a:t>和状态Ｉ</a:t>
            </a:r>
            <a:r>
              <a:rPr lang="en-US" altLang="zh-CN" sz="1800" b="1" baseline="-25000" smtClean="0">
                <a:latin typeface="Times New Roman" pitchFamily="18" charset="0"/>
              </a:rPr>
              <a:t>i</a:t>
            </a:r>
            <a:r>
              <a:rPr lang="zh-CN" altLang="en-US" sz="1800" b="1" smtClean="0">
                <a:latin typeface="Times New Roman" pitchFamily="18" charset="0"/>
              </a:rPr>
              <a:t>之间这种转换关系，我们定义一个状态转换函数</a:t>
            </a:r>
          </a:p>
          <a:p>
            <a:pPr algn="just" eaLnBrk="1" hangingPunct="1">
              <a:lnSpc>
                <a:spcPct val="120000"/>
              </a:lnSpc>
              <a:buFont typeface="Wingdings" pitchFamily="2" charset="2"/>
              <a:buNone/>
            </a:pPr>
            <a:r>
              <a:rPr lang="zh-CN" altLang="en-US" sz="1800" b="1" smtClean="0">
                <a:latin typeface="Times New Roman" pitchFamily="18" charset="0"/>
              </a:rPr>
              <a:t>               ＧＯ（Ｉ</a:t>
            </a:r>
            <a:r>
              <a:rPr lang="en-US" altLang="zh-CN" sz="1800" b="1" baseline="-25000" smtClean="0">
                <a:latin typeface="Times New Roman" pitchFamily="18" charset="0"/>
              </a:rPr>
              <a:t>i</a:t>
            </a:r>
            <a:r>
              <a:rPr lang="en-US" altLang="zh-CN" sz="1800" b="1" smtClean="0">
                <a:latin typeface="Times New Roman" pitchFamily="18" charset="0"/>
              </a:rPr>
              <a:t> </a:t>
            </a:r>
            <a:r>
              <a:rPr lang="zh-CN" altLang="en-US" sz="1800" b="1" smtClean="0">
                <a:latin typeface="Times New Roman" pitchFamily="18" charset="0"/>
              </a:rPr>
              <a:t>，Ｘ）＝ＣＬＯ</a:t>
            </a:r>
            <a:r>
              <a:rPr lang="en-US" altLang="zh-CN" sz="1800" b="1" smtClean="0">
                <a:latin typeface="Times New Roman" pitchFamily="18" charset="0"/>
              </a:rPr>
              <a:t>S</a:t>
            </a:r>
            <a:r>
              <a:rPr lang="zh-CN" altLang="en-US" sz="1800" b="1" smtClean="0">
                <a:latin typeface="Times New Roman" pitchFamily="18" charset="0"/>
              </a:rPr>
              <a:t>ＵＲＥ（Ｊ）</a:t>
            </a:r>
          </a:p>
          <a:p>
            <a:pPr algn="just" eaLnBrk="1" hangingPunct="1">
              <a:lnSpc>
                <a:spcPct val="120000"/>
              </a:lnSpc>
              <a:buFont typeface="Wingdings" pitchFamily="2" charset="2"/>
              <a:buNone/>
            </a:pPr>
            <a:r>
              <a:rPr lang="zh-CN" altLang="en-US" sz="1800" b="1" smtClean="0">
                <a:latin typeface="Times New Roman" pitchFamily="18" charset="0"/>
              </a:rPr>
              <a:t>其中，Ｉ</a:t>
            </a:r>
            <a:r>
              <a:rPr lang="en-US" altLang="zh-CN" sz="1800" b="1" baseline="-25000" smtClean="0">
                <a:latin typeface="Times New Roman" pitchFamily="18" charset="0"/>
              </a:rPr>
              <a:t>i</a:t>
            </a:r>
            <a:r>
              <a:rPr lang="zh-CN" altLang="en-US" sz="1800" b="1" smtClean="0">
                <a:latin typeface="Times New Roman" pitchFamily="18" charset="0"/>
              </a:rPr>
              <a:t>为当前状态，Ｘ为文法符号，</a:t>
            </a:r>
          </a:p>
          <a:p>
            <a:pPr algn="just" eaLnBrk="1" hangingPunct="1">
              <a:lnSpc>
                <a:spcPct val="120000"/>
              </a:lnSpc>
              <a:buFont typeface="Wingdings" pitchFamily="2" charset="2"/>
              <a:buNone/>
            </a:pPr>
            <a:r>
              <a:rPr lang="zh-CN" altLang="en-US" sz="1800" b="1" smtClean="0">
                <a:latin typeface="Times New Roman" pitchFamily="18" charset="0"/>
              </a:rPr>
              <a:t>而Ｊ＝｛任何形如Ａ∷＝</a:t>
            </a:r>
            <a:r>
              <a:rPr lang="en-US" altLang="zh-CN" sz="1800" b="1" smtClean="0">
                <a:latin typeface="Times New Roman" pitchFamily="18" charset="0"/>
              </a:rPr>
              <a:t>β</a:t>
            </a:r>
            <a:r>
              <a:rPr lang="zh-CN" altLang="en-US" sz="1800" b="1" baseline="-25000" smtClean="0">
                <a:latin typeface="Times New Roman" pitchFamily="18" charset="0"/>
              </a:rPr>
              <a:t>１</a:t>
            </a:r>
            <a:r>
              <a:rPr lang="zh-CN" altLang="en-US" sz="1800" b="1" smtClean="0">
                <a:latin typeface="Times New Roman" pitchFamily="18" charset="0"/>
              </a:rPr>
              <a:t>Ｘ</a:t>
            </a:r>
            <a:r>
              <a:rPr lang="en-US" altLang="zh-CN" sz="1800" b="1" smtClean="0">
                <a:latin typeface="Times New Roman" pitchFamily="18" charset="0"/>
              </a:rPr>
              <a:t>·β</a:t>
            </a:r>
            <a:r>
              <a:rPr lang="zh-CN" altLang="en-US" sz="1800" b="1" baseline="-25000" smtClean="0">
                <a:latin typeface="Times New Roman" pitchFamily="18" charset="0"/>
              </a:rPr>
              <a:t>２</a:t>
            </a:r>
            <a:r>
              <a:rPr lang="zh-CN" altLang="en-US" sz="1800" b="1" smtClean="0">
                <a:latin typeface="Times New Roman" pitchFamily="18" charset="0"/>
              </a:rPr>
              <a:t>的项目｜Ａ∷＝</a:t>
            </a:r>
            <a:r>
              <a:rPr lang="en-US" altLang="zh-CN" sz="1800" b="1" smtClean="0">
                <a:latin typeface="Times New Roman" pitchFamily="18" charset="0"/>
              </a:rPr>
              <a:t>β</a:t>
            </a:r>
            <a:r>
              <a:rPr lang="zh-CN" altLang="en-US" sz="1800" b="1" baseline="-25000" smtClean="0">
                <a:latin typeface="Times New Roman" pitchFamily="18" charset="0"/>
              </a:rPr>
              <a:t>１</a:t>
            </a:r>
            <a:r>
              <a:rPr lang="en-US" altLang="zh-CN" sz="1800" b="1" smtClean="0">
                <a:latin typeface="Times New Roman" pitchFamily="18" charset="0"/>
              </a:rPr>
              <a:t>·</a:t>
            </a:r>
            <a:r>
              <a:rPr lang="zh-CN" altLang="en-US" sz="1800" b="1" smtClean="0">
                <a:latin typeface="Times New Roman" pitchFamily="18" charset="0"/>
              </a:rPr>
              <a:t>Ｘ</a:t>
            </a:r>
            <a:r>
              <a:rPr lang="en-US" altLang="zh-CN" sz="1800" b="1" smtClean="0">
                <a:latin typeface="Times New Roman" pitchFamily="18" charset="0"/>
              </a:rPr>
              <a:t>β</a:t>
            </a:r>
            <a:r>
              <a:rPr lang="zh-CN" altLang="en-US" sz="1800" b="1" baseline="-25000" smtClean="0">
                <a:latin typeface="Times New Roman" pitchFamily="18" charset="0"/>
              </a:rPr>
              <a:t>２</a:t>
            </a:r>
            <a:r>
              <a:rPr lang="zh-CN" altLang="en-US" sz="1800" b="1" smtClean="0">
                <a:latin typeface="Times New Roman" pitchFamily="18" charset="0"/>
              </a:rPr>
              <a:t>属于Ｉ</a:t>
            </a:r>
            <a:r>
              <a:rPr lang="en-US" altLang="zh-CN" sz="1800" b="1" baseline="-25000" smtClean="0">
                <a:latin typeface="Times New Roman" pitchFamily="18" charset="0"/>
              </a:rPr>
              <a:t>j</a:t>
            </a:r>
            <a:r>
              <a:rPr lang="en-US" altLang="zh-CN" sz="1800" b="1" smtClean="0">
                <a:latin typeface="Times New Roman" pitchFamily="18" charset="0"/>
              </a:rPr>
              <a:t> </a:t>
            </a:r>
            <a:r>
              <a:rPr lang="zh-CN" altLang="en-US" sz="1800" b="1" smtClean="0">
                <a:latin typeface="Times New Roman" pitchFamily="18" charset="0"/>
              </a:rPr>
              <a:t>｝</a:t>
            </a:r>
          </a:p>
          <a:p>
            <a:pPr eaLnBrk="1" hangingPunct="1">
              <a:lnSpc>
                <a:spcPct val="120000"/>
              </a:lnSpc>
              <a:buFont typeface="Wingdings" pitchFamily="2" charset="2"/>
              <a:buNone/>
            </a:pPr>
            <a:r>
              <a:rPr lang="en-US" altLang="zh-CN" sz="1800" b="1" smtClean="0">
                <a:latin typeface="Times New Roman" pitchFamily="18" charset="0"/>
              </a:rPr>
              <a:t>J</a:t>
            </a:r>
            <a:r>
              <a:rPr lang="zh-CN" altLang="en-US" sz="1800" b="1" smtClean="0">
                <a:latin typeface="Times New Roman" pitchFamily="18" charset="0"/>
              </a:rPr>
              <a:t>是基本项目集</a:t>
            </a:r>
          </a:p>
          <a:p>
            <a:pPr eaLnBrk="1" hangingPunct="1">
              <a:lnSpc>
                <a:spcPct val="120000"/>
              </a:lnSpc>
              <a:buFont typeface="Wingdings" pitchFamily="2" charset="2"/>
              <a:buNone/>
            </a:pPr>
            <a:r>
              <a:rPr lang="zh-CN" altLang="en-US" sz="1800" b="1" smtClean="0">
                <a:latin typeface="Times New Roman" pitchFamily="18" charset="0"/>
              </a:rPr>
              <a:t>例如：</a:t>
            </a:r>
          </a:p>
          <a:p>
            <a:pPr eaLnBrk="1" hangingPunct="1">
              <a:lnSpc>
                <a:spcPct val="120000"/>
              </a:lnSpc>
              <a:buFont typeface="Wingdings" pitchFamily="2" charset="2"/>
              <a:buNone/>
            </a:pPr>
            <a:r>
              <a:rPr lang="zh-CN" altLang="en-US" sz="1800" b="1" smtClean="0">
                <a:latin typeface="Times New Roman" pitchFamily="18" charset="0"/>
              </a:rPr>
              <a:t>      </a:t>
            </a:r>
            <a:r>
              <a:rPr lang="en-US" altLang="zh-CN" sz="1800" b="1" smtClean="0">
                <a:latin typeface="Times New Roman" pitchFamily="18" charset="0"/>
              </a:rPr>
              <a:t>I</a:t>
            </a:r>
            <a:r>
              <a:rPr lang="en-US" altLang="zh-CN" sz="1800" b="1" baseline="-25000" smtClean="0">
                <a:latin typeface="Times New Roman" pitchFamily="18" charset="0"/>
              </a:rPr>
              <a:t>0</a:t>
            </a:r>
            <a:r>
              <a:rPr lang="zh-CN" altLang="en-US" sz="1800" b="1" smtClean="0">
                <a:latin typeface="Times New Roman" pitchFamily="18" charset="0"/>
              </a:rPr>
              <a:t>中有项目</a:t>
            </a:r>
            <a:r>
              <a:rPr lang="en-US" altLang="zh-CN" sz="1800" b="1" smtClean="0">
                <a:latin typeface="Times New Roman" pitchFamily="18" charset="0"/>
              </a:rPr>
              <a:t>E∷= · bB</a:t>
            </a:r>
          </a:p>
          <a:p>
            <a:pPr eaLnBrk="1" hangingPunct="1">
              <a:lnSpc>
                <a:spcPct val="120000"/>
              </a:lnSpc>
              <a:buFont typeface="Wingdings" pitchFamily="2" charset="2"/>
              <a:buNone/>
            </a:pPr>
            <a:r>
              <a:rPr lang="en-US" altLang="zh-CN" sz="1800" b="1" smtClean="0">
                <a:latin typeface="Times New Roman" pitchFamily="18" charset="0"/>
              </a:rPr>
              <a:t>      I</a:t>
            </a:r>
            <a:r>
              <a:rPr lang="en-US" altLang="zh-CN" sz="1800" b="1" baseline="-25000" smtClean="0">
                <a:latin typeface="Times New Roman" pitchFamily="18" charset="0"/>
              </a:rPr>
              <a:t>3</a:t>
            </a:r>
            <a:r>
              <a:rPr lang="zh-CN" altLang="en-US" sz="1800" b="1" smtClean="0">
                <a:latin typeface="Times New Roman" pitchFamily="18" charset="0"/>
              </a:rPr>
              <a:t>＝</a:t>
            </a:r>
            <a:r>
              <a:rPr lang="en-US" altLang="zh-CN" sz="1800" b="1" smtClean="0">
                <a:latin typeface="Times New Roman" pitchFamily="18" charset="0"/>
              </a:rPr>
              <a:t>GO(I</a:t>
            </a:r>
            <a:r>
              <a:rPr lang="en-US" altLang="zh-CN" sz="1800" b="1" baseline="-25000" smtClean="0">
                <a:latin typeface="Times New Roman" pitchFamily="18" charset="0"/>
              </a:rPr>
              <a:t>0</a:t>
            </a:r>
            <a:r>
              <a:rPr lang="en-US" altLang="zh-CN" sz="1800" b="1" smtClean="0">
                <a:latin typeface="Times New Roman" pitchFamily="18" charset="0"/>
              </a:rPr>
              <a:t>,b)</a:t>
            </a:r>
            <a:r>
              <a:rPr lang="zh-CN" altLang="en-US" sz="1800" b="1" smtClean="0">
                <a:latin typeface="Times New Roman" pitchFamily="18" charset="0"/>
              </a:rPr>
              <a:t>＝ＣＬＯ</a:t>
            </a:r>
            <a:r>
              <a:rPr lang="en-US" altLang="zh-CN" sz="1800" b="1" smtClean="0">
                <a:latin typeface="Times New Roman" pitchFamily="18" charset="0"/>
              </a:rPr>
              <a:t>S</a:t>
            </a:r>
            <a:r>
              <a:rPr lang="zh-CN" altLang="en-US" sz="1800" b="1" smtClean="0">
                <a:latin typeface="Times New Roman" pitchFamily="18" charset="0"/>
              </a:rPr>
              <a:t>ＵＲＥ（Ｊ）</a:t>
            </a:r>
            <a:r>
              <a:rPr lang="en-US" altLang="zh-CN" sz="1800" b="1" smtClean="0">
                <a:latin typeface="Times New Roman" pitchFamily="18" charset="0"/>
              </a:rPr>
              <a:t>,J</a:t>
            </a:r>
            <a:r>
              <a:rPr lang="zh-CN" altLang="en-US" sz="1800" b="1" smtClean="0">
                <a:latin typeface="Times New Roman" pitchFamily="18" charset="0"/>
              </a:rPr>
              <a:t>＝</a:t>
            </a:r>
            <a:r>
              <a:rPr lang="en-US" altLang="zh-CN" sz="1800" b="1" smtClean="0">
                <a:latin typeface="Times New Roman" pitchFamily="18" charset="0"/>
              </a:rPr>
              <a:t>{E∷=b·B}</a:t>
            </a:r>
          </a:p>
          <a:p>
            <a:pPr algn="just" eaLnBrk="1" hangingPunct="1">
              <a:lnSpc>
                <a:spcPct val="120000"/>
              </a:lnSpc>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而文法有规则 </a:t>
            </a:r>
            <a:r>
              <a:rPr lang="en-US" altLang="zh-CN" sz="1800" b="1" smtClean="0">
                <a:latin typeface="Times New Roman" pitchFamily="18" charset="0"/>
              </a:rPr>
              <a:t>B∷=cB </a:t>
            </a:r>
            <a:r>
              <a:rPr lang="zh-CN" altLang="en-US" sz="1800" b="1" smtClean="0">
                <a:latin typeface="Times New Roman" pitchFamily="18" charset="0"/>
              </a:rPr>
              <a:t>和 </a:t>
            </a:r>
            <a:r>
              <a:rPr lang="en-US" altLang="zh-CN" sz="1800" b="1" smtClean="0">
                <a:latin typeface="Times New Roman" pitchFamily="18" charset="0"/>
              </a:rPr>
              <a:t>B∷=d</a:t>
            </a:r>
          </a:p>
          <a:p>
            <a:pPr algn="just" eaLnBrk="1" hangingPunct="1">
              <a:lnSpc>
                <a:spcPct val="120000"/>
              </a:lnSpc>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所以 </a:t>
            </a:r>
            <a:r>
              <a:rPr lang="en-US" altLang="zh-CN" sz="1800" b="1" smtClean="0">
                <a:latin typeface="Times New Roman" pitchFamily="18" charset="0"/>
              </a:rPr>
              <a:t>I</a:t>
            </a:r>
            <a:r>
              <a:rPr lang="en-US" altLang="zh-CN" sz="1800" b="1" baseline="-25000" smtClean="0">
                <a:latin typeface="Times New Roman" pitchFamily="18" charset="0"/>
              </a:rPr>
              <a:t>3</a:t>
            </a:r>
            <a:r>
              <a:rPr lang="zh-CN" altLang="en-US" sz="1800" b="1" smtClean="0">
                <a:latin typeface="Times New Roman" pitchFamily="18" charset="0"/>
              </a:rPr>
              <a:t>＝</a:t>
            </a:r>
            <a:r>
              <a:rPr lang="en-US" altLang="zh-CN" sz="1800" b="1" smtClean="0">
                <a:latin typeface="Times New Roman" pitchFamily="18" charset="0"/>
              </a:rPr>
              <a:t>{E∷=b·B , B∷=·cB , B∷=·d }</a:t>
            </a:r>
          </a:p>
        </p:txBody>
      </p:sp>
      <p:sp>
        <p:nvSpPr>
          <p:cNvPr id="695299" name="AutoShape 3"/>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5300" name="AutoShape 4"/>
          <p:cNvSpPr>
            <a:spLocks noChangeArrowheads="1"/>
          </p:cNvSpPr>
          <p:nvPr/>
        </p:nvSpPr>
        <p:spPr bwMode="gray">
          <a:xfrm>
            <a:off x="838200" y="9906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44040"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039" name="Rectangle 8"/>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E848099B-5026-4FDD-B158-A1B1373AAC09}" type="slidenum">
              <a:rPr lang="en-US" altLang="zh-CN"/>
              <a:pPr>
                <a:defRPr/>
              </a:pPr>
              <a:t>44</a:t>
            </a:fld>
            <a:endParaRPr lang="en-US" altLang="zh-CN"/>
          </a:p>
        </p:txBody>
      </p:sp>
      <p:sp>
        <p:nvSpPr>
          <p:cNvPr id="45059" name="Rectangle 2"/>
          <p:cNvSpPr>
            <a:spLocks noGrp="1" noChangeArrowheads="1"/>
          </p:cNvSpPr>
          <p:nvPr>
            <p:ph type="body" idx="1"/>
          </p:nvPr>
        </p:nvSpPr>
        <p:spPr>
          <a:xfrm>
            <a:off x="381000" y="1676400"/>
            <a:ext cx="8534400" cy="4953000"/>
          </a:xfrm>
        </p:spPr>
        <p:txBody>
          <a:bodyPr/>
          <a:lstStyle/>
          <a:p>
            <a:pPr eaLnBrk="1" hangingPunct="1">
              <a:buFont typeface="Wingdings" pitchFamily="2" charset="2"/>
              <a:buNone/>
            </a:pPr>
            <a:r>
              <a:rPr lang="en-US" altLang="zh-CN" sz="2000" b="1" dirty="0" smtClean="0">
                <a:solidFill>
                  <a:srgbClr val="FF0066"/>
                </a:solidFill>
                <a:latin typeface="Times New Roman" pitchFamily="18" charset="0"/>
              </a:rPr>
              <a:t>(4)</a:t>
            </a:r>
            <a:r>
              <a:rPr lang="en-US" altLang="zh-CN" sz="2000" b="1" dirty="0" smtClean="0">
                <a:latin typeface="Times New Roman" pitchFamily="18" charset="0"/>
              </a:rPr>
              <a:t> </a:t>
            </a:r>
            <a:r>
              <a:rPr lang="zh-CN" altLang="en-US" sz="2000" b="1" dirty="0" smtClean="0">
                <a:latin typeface="Times New Roman" pitchFamily="18" charset="0"/>
              </a:rPr>
              <a:t>由文法</a:t>
            </a:r>
            <a:r>
              <a:rPr lang="en-US" altLang="zh-CN" sz="2000" b="1" dirty="0" smtClean="0">
                <a:latin typeface="Times New Roman" pitchFamily="18" charset="0"/>
              </a:rPr>
              <a:t>LR(0)</a:t>
            </a:r>
            <a:r>
              <a:rPr lang="zh-CN" altLang="en-US" sz="2000" b="1" dirty="0" smtClean="0">
                <a:latin typeface="Times New Roman" pitchFamily="18" charset="0"/>
              </a:rPr>
              <a:t>项目直接构造</a:t>
            </a:r>
            <a:r>
              <a:rPr lang="en-US" altLang="zh-CN" sz="2000" b="1" dirty="0" smtClean="0">
                <a:latin typeface="Times New Roman" pitchFamily="18" charset="0"/>
              </a:rPr>
              <a:t>DFA</a:t>
            </a:r>
          </a:p>
          <a:p>
            <a:pPr eaLnBrk="1" hangingPunct="1">
              <a:buFont typeface="Wingdings" pitchFamily="2" charset="2"/>
              <a:buNone/>
            </a:pPr>
            <a:r>
              <a:rPr lang="en-US" altLang="zh-CN" sz="1800" b="1" dirty="0" smtClean="0">
                <a:latin typeface="Times New Roman" pitchFamily="18" charset="0"/>
              </a:rPr>
              <a:t>   </a:t>
            </a:r>
            <a:r>
              <a:rPr lang="zh-CN" altLang="en-US" sz="1800" b="1" dirty="0" smtClean="0">
                <a:latin typeface="Times New Roman" pitchFamily="18" charset="0"/>
              </a:rPr>
              <a:t>上面我们分析了</a:t>
            </a:r>
            <a:r>
              <a:rPr lang="en-US" altLang="zh-CN" sz="1800" b="1" dirty="0" smtClean="0">
                <a:latin typeface="Times New Roman" pitchFamily="18" charset="0"/>
              </a:rPr>
              <a:t>DFA</a:t>
            </a:r>
            <a:r>
              <a:rPr lang="zh-CN" altLang="en-US" sz="1800" b="1" dirty="0" smtClean="0">
                <a:latin typeface="Times New Roman" pitchFamily="18" charset="0"/>
              </a:rPr>
              <a:t>中状态和文法项目之间关系，</a:t>
            </a:r>
            <a:r>
              <a:rPr lang="en-US" altLang="zh-CN" sz="1800" b="1" dirty="0" smtClean="0">
                <a:latin typeface="Times New Roman" pitchFamily="18" charset="0"/>
              </a:rPr>
              <a:t>DFA</a:t>
            </a:r>
            <a:r>
              <a:rPr lang="zh-CN" altLang="en-US" sz="1800" b="1" dirty="0" smtClean="0">
                <a:latin typeface="Times New Roman" pitchFamily="18" charset="0"/>
              </a:rPr>
              <a:t>中转换函数和文法</a:t>
            </a:r>
          </a:p>
          <a:p>
            <a:pPr eaLnBrk="1" hangingPunct="1">
              <a:buFont typeface="Wingdings" pitchFamily="2" charset="2"/>
              <a:buNone/>
            </a:pPr>
            <a:r>
              <a:rPr lang="zh-CN" altLang="en-US" sz="1800" b="1" dirty="0" smtClean="0">
                <a:latin typeface="Times New Roman" pitchFamily="18" charset="0"/>
              </a:rPr>
              <a:t>   项目之间关系，我们由文法构造</a:t>
            </a:r>
            <a:r>
              <a:rPr lang="en-US" altLang="zh-CN" sz="1800" b="1" dirty="0" smtClean="0">
                <a:latin typeface="Times New Roman" pitchFamily="18" charset="0"/>
              </a:rPr>
              <a:t>DFA</a:t>
            </a:r>
            <a:r>
              <a:rPr lang="zh-CN" altLang="en-US" sz="1800" b="1" dirty="0" smtClean="0">
                <a:latin typeface="Times New Roman" pitchFamily="18" charset="0"/>
              </a:rPr>
              <a:t>时，就不必要先构造</a:t>
            </a:r>
            <a:r>
              <a:rPr lang="en-US" altLang="zh-CN" sz="1800" b="1" dirty="0" smtClean="0">
                <a:latin typeface="Times New Roman" pitchFamily="18" charset="0"/>
              </a:rPr>
              <a:t>NFA</a:t>
            </a:r>
            <a:r>
              <a:rPr lang="zh-CN" altLang="en-US" sz="1800" b="1" dirty="0" smtClean="0">
                <a:latin typeface="Times New Roman" pitchFamily="18" charset="0"/>
              </a:rPr>
              <a:t>，然后再用子集法来构造</a:t>
            </a:r>
            <a:r>
              <a:rPr lang="en-US" altLang="zh-CN" sz="1800" b="1" dirty="0" smtClean="0">
                <a:latin typeface="Times New Roman" pitchFamily="18" charset="0"/>
              </a:rPr>
              <a:t>DFA</a:t>
            </a:r>
            <a:r>
              <a:rPr lang="zh-CN" altLang="en-US" sz="1800" b="1" dirty="0" smtClean="0">
                <a:latin typeface="Times New Roman" pitchFamily="18" charset="0"/>
              </a:rPr>
              <a:t>，我们可以</a:t>
            </a:r>
            <a:r>
              <a:rPr lang="zh-CN" altLang="en-US" sz="1800" b="1" dirty="0" smtClean="0">
                <a:solidFill>
                  <a:srgbClr val="FF9900"/>
                </a:solidFill>
                <a:latin typeface="Times New Roman" pitchFamily="18" charset="0"/>
              </a:rPr>
              <a:t>直接由文法来构造</a:t>
            </a:r>
            <a:r>
              <a:rPr lang="en-US" altLang="zh-CN" sz="1800" b="1" dirty="0" smtClean="0">
                <a:solidFill>
                  <a:srgbClr val="FF9900"/>
                </a:solidFill>
                <a:latin typeface="Times New Roman" pitchFamily="18" charset="0"/>
              </a:rPr>
              <a:t>DFA</a:t>
            </a:r>
            <a:r>
              <a:rPr lang="zh-CN" altLang="en-US" sz="1800" b="1" dirty="0" smtClean="0">
                <a:latin typeface="Times New Roman" pitchFamily="18" charset="0"/>
              </a:rPr>
              <a:t>了。</a:t>
            </a:r>
          </a:p>
          <a:p>
            <a:pPr eaLnBrk="1" hangingPunct="1">
              <a:buFont typeface="Wingdings" pitchFamily="2" charset="2"/>
              <a:buNone/>
            </a:pPr>
            <a:endParaRPr lang="zh-CN" altLang="en-US" sz="1800" b="1" dirty="0" smtClean="0">
              <a:latin typeface="Times New Roman" pitchFamily="18" charset="0"/>
            </a:endParaRPr>
          </a:p>
          <a:p>
            <a:pPr eaLnBrk="1" hangingPunct="1">
              <a:buFont typeface="Wingdings" pitchFamily="2" charset="2"/>
              <a:buNone/>
            </a:pPr>
            <a:r>
              <a:rPr lang="zh-CN" altLang="en-US" sz="1800" b="1" dirty="0" smtClean="0">
                <a:solidFill>
                  <a:schemeClr val="hlink"/>
                </a:solidFill>
                <a:latin typeface="Times New Roman" pitchFamily="18" charset="0"/>
              </a:rPr>
              <a:t> </a:t>
            </a:r>
            <a:r>
              <a:rPr lang="en-US" altLang="zh-CN" sz="1800" b="1" dirty="0" smtClean="0">
                <a:solidFill>
                  <a:schemeClr val="hlink"/>
                </a:solidFill>
                <a:latin typeface="Times New Roman" pitchFamily="18" charset="0"/>
              </a:rPr>
              <a:t>1)</a:t>
            </a:r>
            <a:r>
              <a:rPr lang="en-US" altLang="zh-CN" sz="1800" b="1" dirty="0" smtClean="0">
                <a:latin typeface="Times New Roman" pitchFamily="18" charset="0"/>
              </a:rPr>
              <a:t> </a:t>
            </a:r>
            <a:r>
              <a:rPr lang="zh-CN" altLang="en-US" sz="1800" b="1" dirty="0" smtClean="0">
                <a:latin typeface="Times New Roman" pitchFamily="18" charset="0"/>
              </a:rPr>
              <a:t>将一般文法</a:t>
            </a:r>
            <a:r>
              <a:rPr lang="en-US" altLang="zh-CN" sz="1800" b="1" dirty="0" smtClean="0">
                <a:latin typeface="Times New Roman" pitchFamily="18" charset="0"/>
              </a:rPr>
              <a:t>G</a:t>
            </a:r>
            <a:r>
              <a:rPr lang="zh-CN" altLang="en-US" sz="1800" b="1" dirty="0" smtClean="0">
                <a:latin typeface="Times New Roman" pitchFamily="18" charset="0"/>
              </a:rPr>
              <a:t>改写成拓广文法</a:t>
            </a:r>
            <a:r>
              <a:rPr lang="en-US" altLang="zh-CN" sz="1800" b="1" dirty="0" smtClean="0">
                <a:latin typeface="Times New Roman" pitchFamily="18" charset="0"/>
              </a:rPr>
              <a:t>G′</a:t>
            </a:r>
            <a:r>
              <a:rPr lang="zh-CN" altLang="en-US" sz="1800" b="1" dirty="0" smtClean="0">
                <a:latin typeface="Times New Roman" pitchFamily="18" charset="0"/>
              </a:rPr>
              <a:t>，并编号</a:t>
            </a:r>
            <a:endParaRPr lang="en-US" altLang="zh-CN" sz="1800" b="1" dirty="0" smtClean="0">
              <a:latin typeface="Times New Roman" pitchFamily="18" charset="0"/>
            </a:endParaRPr>
          </a:p>
          <a:p>
            <a:pPr eaLnBrk="1" hangingPunct="1">
              <a:buFont typeface="Wingdings" pitchFamily="2" charset="2"/>
              <a:buNone/>
            </a:pPr>
            <a:endParaRPr lang="en-US" altLang="zh-CN" sz="1800" b="1" dirty="0" smtClean="0">
              <a:latin typeface="Times New Roman" pitchFamily="18" charset="0"/>
            </a:endParaRPr>
          </a:p>
          <a:p>
            <a:pPr eaLnBrk="1" hangingPunct="1">
              <a:buFont typeface="Wingdings" pitchFamily="2" charset="2"/>
              <a:buNone/>
            </a:pPr>
            <a:r>
              <a:rPr lang="en-US" altLang="zh-CN" sz="1800" b="1" dirty="0" smtClean="0">
                <a:latin typeface="Times New Roman" pitchFamily="18" charset="0"/>
              </a:rPr>
              <a:t>  </a:t>
            </a:r>
            <a:r>
              <a:rPr lang="zh-CN" altLang="en-US" sz="1800" b="1" dirty="0" smtClean="0">
                <a:latin typeface="Times New Roman" pitchFamily="18" charset="0"/>
              </a:rPr>
              <a:t>如果</a:t>
            </a:r>
            <a:r>
              <a:rPr lang="en-US" altLang="zh-CN" sz="1800" b="1" dirty="0" smtClean="0">
                <a:latin typeface="Times New Roman" pitchFamily="18" charset="0"/>
              </a:rPr>
              <a:t>S</a:t>
            </a:r>
            <a:r>
              <a:rPr lang="zh-CN" altLang="en-US" sz="1800" b="1" dirty="0" smtClean="0">
                <a:latin typeface="Times New Roman" pitchFamily="18" charset="0"/>
              </a:rPr>
              <a:t>是文法</a:t>
            </a:r>
            <a:r>
              <a:rPr lang="en-US" altLang="zh-CN" sz="1800" b="1" dirty="0" smtClean="0">
                <a:latin typeface="Times New Roman" pitchFamily="18" charset="0"/>
              </a:rPr>
              <a:t>G</a:t>
            </a:r>
            <a:r>
              <a:rPr lang="zh-CN" altLang="en-US" sz="1800" b="1" dirty="0" smtClean="0">
                <a:latin typeface="Times New Roman" pitchFamily="18" charset="0"/>
              </a:rPr>
              <a:t>的开始符号，则拓广文法</a:t>
            </a:r>
            <a:r>
              <a:rPr lang="en-US" altLang="zh-CN" sz="1800" b="1" dirty="0" smtClean="0">
                <a:latin typeface="Times New Roman" pitchFamily="18" charset="0"/>
              </a:rPr>
              <a:t>G′</a:t>
            </a:r>
            <a:r>
              <a:rPr lang="zh-CN" altLang="en-US" sz="1800" b="1" dirty="0" smtClean="0">
                <a:latin typeface="Times New Roman" pitchFamily="18" charset="0"/>
              </a:rPr>
              <a:t>中增加一个规则</a:t>
            </a:r>
          </a:p>
          <a:p>
            <a:pPr eaLnBrk="1" hangingPunct="1">
              <a:buFont typeface="Wingdings" pitchFamily="2" charset="2"/>
              <a:buNone/>
            </a:pPr>
            <a:r>
              <a:rPr lang="zh-CN" altLang="en-US" sz="1800" b="1" dirty="0" smtClean="0">
                <a:latin typeface="Times New Roman" pitchFamily="18" charset="0"/>
              </a:rPr>
              <a:t>        </a:t>
            </a:r>
            <a:r>
              <a:rPr lang="en-US" altLang="zh-CN" sz="1800" b="1" dirty="0" smtClean="0">
                <a:latin typeface="Times New Roman" pitchFamily="18" charset="0"/>
              </a:rPr>
              <a:t>S′∷=S</a:t>
            </a:r>
            <a:r>
              <a:rPr lang="zh-CN" altLang="en-US" sz="1800" b="1" dirty="0" smtClean="0">
                <a:latin typeface="Times New Roman" pitchFamily="18" charset="0"/>
              </a:rPr>
              <a:t>， </a:t>
            </a:r>
            <a:r>
              <a:rPr lang="en-US" altLang="zh-CN" sz="1800" b="1" dirty="0" smtClean="0">
                <a:latin typeface="Times New Roman" pitchFamily="18" charset="0"/>
              </a:rPr>
              <a:t>S′</a:t>
            </a:r>
            <a:r>
              <a:rPr lang="zh-CN" altLang="en-US" sz="1800" b="1" dirty="0" smtClean="0">
                <a:latin typeface="Times New Roman" pitchFamily="18" charset="0"/>
              </a:rPr>
              <a:t>是文法</a:t>
            </a:r>
            <a:r>
              <a:rPr lang="en-US" altLang="zh-CN" sz="1800" b="1" dirty="0" smtClean="0">
                <a:latin typeface="Times New Roman" pitchFamily="18" charset="0"/>
              </a:rPr>
              <a:t>G′</a:t>
            </a:r>
            <a:r>
              <a:rPr lang="zh-CN" altLang="en-US" sz="1800" b="1" dirty="0" smtClean="0">
                <a:latin typeface="Times New Roman" pitchFamily="18" charset="0"/>
              </a:rPr>
              <a:t>开始符号，显然</a:t>
            </a:r>
            <a:r>
              <a:rPr lang="en-US" altLang="zh-CN" sz="1800" b="1" dirty="0" smtClean="0">
                <a:latin typeface="Times New Roman" pitchFamily="18" charset="0"/>
              </a:rPr>
              <a:t>L(G)</a:t>
            </a:r>
            <a:r>
              <a:rPr lang="zh-CN" altLang="en-US" sz="1800" b="1" dirty="0" smtClean="0">
                <a:latin typeface="Times New Roman" pitchFamily="18" charset="0"/>
              </a:rPr>
              <a:t>＝</a:t>
            </a:r>
            <a:r>
              <a:rPr lang="en-US" altLang="zh-CN" sz="1800" b="1" dirty="0" smtClean="0">
                <a:latin typeface="Times New Roman" pitchFamily="18" charset="0"/>
              </a:rPr>
              <a:t>L(G′)</a:t>
            </a:r>
          </a:p>
          <a:p>
            <a:pPr eaLnBrk="1" hangingPunct="1">
              <a:buFont typeface="Wingdings" pitchFamily="2" charset="2"/>
              <a:buNone/>
            </a:pPr>
            <a:r>
              <a:rPr lang="en-US" altLang="zh-CN" sz="1800" b="1" dirty="0" smtClean="0">
                <a:latin typeface="Times New Roman" pitchFamily="18" charset="0"/>
              </a:rPr>
              <a:t>  </a:t>
            </a:r>
            <a:r>
              <a:rPr lang="zh-CN" altLang="en-US" sz="1800" b="1" dirty="0" smtClean="0">
                <a:latin typeface="Times New Roman" pitchFamily="18" charset="0"/>
              </a:rPr>
              <a:t>这样就使得拓广文法</a:t>
            </a:r>
            <a:r>
              <a:rPr lang="en-US" altLang="zh-CN" sz="1800" b="1" dirty="0" smtClean="0">
                <a:latin typeface="Times New Roman" pitchFamily="18" charset="0"/>
              </a:rPr>
              <a:t>G′</a:t>
            </a:r>
            <a:r>
              <a:rPr lang="zh-CN" altLang="en-US" sz="1800" b="1" dirty="0" smtClean="0">
                <a:latin typeface="Times New Roman" pitchFamily="18" charset="0"/>
              </a:rPr>
              <a:t>中有项目</a:t>
            </a:r>
            <a:r>
              <a:rPr lang="en-US" altLang="zh-CN" sz="1800" b="1" dirty="0" smtClean="0">
                <a:latin typeface="Times New Roman" pitchFamily="18" charset="0"/>
              </a:rPr>
              <a:t>S′∷=S·</a:t>
            </a:r>
            <a:r>
              <a:rPr lang="zh-CN" altLang="en-US" sz="1800" b="1" dirty="0" smtClean="0">
                <a:latin typeface="Times New Roman" pitchFamily="18" charset="0"/>
              </a:rPr>
              <a:t>是唯一接受项目</a:t>
            </a:r>
          </a:p>
          <a:p>
            <a:pPr eaLnBrk="1" hangingPunct="1">
              <a:buFont typeface="Wingdings" pitchFamily="2" charset="2"/>
              <a:buNone/>
            </a:pPr>
            <a:r>
              <a:rPr lang="zh-CN" altLang="en-US" sz="1800" b="1" dirty="0" smtClean="0">
                <a:latin typeface="Times New Roman" pitchFamily="18" charset="0"/>
              </a:rPr>
              <a:t>  例如上面我们举的例子中的拓广文法</a:t>
            </a:r>
            <a:r>
              <a:rPr lang="en-US" altLang="zh-CN" sz="1800" b="1" dirty="0" smtClean="0">
                <a:latin typeface="Times New Roman" pitchFamily="18" charset="0"/>
              </a:rPr>
              <a:t>G′</a:t>
            </a:r>
            <a:r>
              <a:rPr lang="zh-CN" altLang="en-US" sz="1800" b="1" dirty="0" smtClean="0">
                <a:latin typeface="Times New Roman" pitchFamily="18" charset="0"/>
              </a:rPr>
              <a:t>为：</a:t>
            </a:r>
          </a:p>
          <a:p>
            <a:pPr eaLnBrk="1" hangingPunct="1">
              <a:buFont typeface="Wingdings" pitchFamily="2" charset="2"/>
              <a:buNone/>
            </a:pPr>
            <a:r>
              <a:rPr lang="zh-CN" altLang="en-US" sz="1800" b="1" dirty="0" smtClean="0">
                <a:latin typeface="Times New Roman" pitchFamily="18" charset="0"/>
              </a:rPr>
              <a:t>       </a:t>
            </a:r>
            <a:r>
              <a:rPr lang="en-US" altLang="zh-CN" sz="1800" b="1" dirty="0" smtClean="0">
                <a:latin typeface="Times New Roman" pitchFamily="18" charset="0"/>
              </a:rPr>
              <a:t>S′∷=E</a:t>
            </a:r>
          </a:p>
          <a:p>
            <a:pPr algn="just" eaLnBrk="1" hangingPunct="1">
              <a:buFont typeface="Wingdings" pitchFamily="2" charset="2"/>
              <a:buNone/>
            </a:pPr>
            <a:r>
              <a:rPr lang="en-US" altLang="zh-CN" sz="1800" b="1" dirty="0" smtClean="0">
                <a:latin typeface="Times New Roman" pitchFamily="18" charset="0"/>
              </a:rPr>
              <a:t>    ① E∷=</a:t>
            </a:r>
            <a:r>
              <a:rPr lang="en-US" altLang="zh-CN" sz="1800" b="1" dirty="0" err="1" smtClean="0">
                <a:latin typeface="Times New Roman" pitchFamily="18" charset="0"/>
              </a:rPr>
              <a:t>aA</a:t>
            </a:r>
            <a:r>
              <a:rPr lang="en-US" altLang="zh-CN" sz="1800" b="1" dirty="0" smtClean="0">
                <a:latin typeface="Times New Roman" pitchFamily="18" charset="0"/>
              </a:rPr>
              <a:t>            ④ A∷=d</a:t>
            </a:r>
          </a:p>
          <a:p>
            <a:pPr algn="just" eaLnBrk="1" hangingPunct="1">
              <a:buFont typeface="Wingdings" pitchFamily="2" charset="2"/>
              <a:buNone/>
            </a:pPr>
            <a:r>
              <a:rPr lang="en-US" altLang="zh-CN" sz="1800" b="1" dirty="0" smtClean="0">
                <a:latin typeface="Times New Roman" pitchFamily="18" charset="0"/>
              </a:rPr>
              <a:t>    ② E∷=</a:t>
            </a:r>
            <a:r>
              <a:rPr lang="en-US" altLang="zh-CN" sz="1800" b="1" dirty="0" err="1" smtClean="0">
                <a:latin typeface="Times New Roman" pitchFamily="18" charset="0"/>
              </a:rPr>
              <a:t>bB</a:t>
            </a:r>
            <a:r>
              <a:rPr lang="en-US" altLang="zh-CN" sz="1800" b="1" dirty="0" smtClean="0">
                <a:latin typeface="Times New Roman" pitchFamily="18" charset="0"/>
              </a:rPr>
              <a:t>            ⑤ B∷=</a:t>
            </a:r>
            <a:r>
              <a:rPr lang="en-US" altLang="zh-CN" sz="1800" b="1" dirty="0" err="1" smtClean="0">
                <a:latin typeface="Times New Roman" pitchFamily="18" charset="0"/>
              </a:rPr>
              <a:t>cB</a:t>
            </a:r>
            <a:r>
              <a:rPr lang="en-US" altLang="zh-CN" sz="1800" b="1" dirty="0" smtClean="0">
                <a:latin typeface="Times New Roman" pitchFamily="18" charset="0"/>
              </a:rPr>
              <a:t> </a:t>
            </a:r>
          </a:p>
          <a:p>
            <a:pPr algn="just" eaLnBrk="1" hangingPunct="1">
              <a:buFont typeface="Wingdings" pitchFamily="2" charset="2"/>
              <a:buNone/>
            </a:pPr>
            <a:r>
              <a:rPr lang="en-US" altLang="zh-CN" sz="1800" b="1" dirty="0" smtClean="0">
                <a:latin typeface="Times New Roman" pitchFamily="18" charset="0"/>
              </a:rPr>
              <a:t>    ③ A∷=</a:t>
            </a:r>
            <a:r>
              <a:rPr lang="en-US" altLang="zh-CN" sz="1800" b="1" dirty="0" err="1" smtClean="0">
                <a:latin typeface="Times New Roman" pitchFamily="18" charset="0"/>
              </a:rPr>
              <a:t>cA</a:t>
            </a:r>
            <a:r>
              <a:rPr lang="en-US" altLang="zh-CN" sz="1800" b="1" dirty="0" smtClean="0">
                <a:latin typeface="Times New Roman" pitchFamily="18" charset="0"/>
              </a:rPr>
              <a:t>            ⑥ B∷=d</a:t>
            </a:r>
            <a:r>
              <a:rPr lang="en-US" altLang="zh-CN" sz="1800" dirty="0" smtClean="0">
                <a:latin typeface="Times New Roman" pitchFamily="18" charset="0"/>
              </a:rPr>
              <a:t>      </a:t>
            </a:r>
          </a:p>
        </p:txBody>
      </p:sp>
      <p:sp>
        <p:nvSpPr>
          <p:cNvPr id="696323" name="Oval 3"/>
          <p:cNvSpPr>
            <a:spLocks noChangeArrowheads="1"/>
          </p:cNvSpPr>
          <p:nvPr/>
        </p:nvSpPr>
        <p:spPr bwMode="auto">
          <a:xfrm>
            <a:off x="609600" y="5334000"/>
            <a:ext cx="203200" cy="215900"/>
          </a:xfrm>
          <a:prstGeom prst="ellipse">
            <a:avLst/>
          </a:prstGeom>
          <a:noFill/>
          <a:ln w="9525" algn="ctr">
            <a:solidFill>
              <a:schemeClr val="tx1"/>
            </a:solidFill>
            <a:round/>
            <a:headEnd/>
            <a:tailEnd/>
          </a:ln>
          <a:effectLst>
            <a:outerShdw dist="35921" dir="2700000" algn="ctr" rotWithShape="0">
              <a:srgbClr val="808080"/>
            </a:outerShdw>
          </a:effectLst>
        </p:spPr>
        <p:txBody>
          <a:bodyPr wrap="none" lIns="0" tIns="0" rIns="0" bIns="0" anchor="ctr"/>
          <a:lstStyle/>
          <a:p>
            <a:pPr eaLnBrk="1" hangingPunct="1">
              <a:spcAft>
                <a:spcPct val="0"/>
              </a:spcAft>
              <a:defRPr/>
            </a:pPr>
            <a:r>
              <a:rPr lang="en-US" altLang="zh-CN" sz="1600" b="0">
                <a:solidFill>
                  <a:schemeClr val="tx1"/>
                </a:solidFill>
                <a:effectLst>
                  <a:outerShdw blurRad="38100" dist="38100" dir="2700000" algn="tl">
                    <a:srgbClr val="000000"/>
                  </a:outerShdw>
                </a:effectLst>
                <a:latin typeface="Times New Roman" pitchFamily="18" charset="0"/>
                <a:ea typeface="宋体" pitchFamily="2" charset="-122"/>
              </a:rPr>
              <a:t>0</a:t>
            </a:r>
          </a:p>
        </p:txBody>
      </p:sp>
      <p:sp>
        <p:nvSpPr>
          <p:cNvPr id="696324" name="AutoShape 4"/>
          <p:cNvSpPr>
            <a:spLocks noChangeArrowheads="1"/>
          </p:cNvSpPr>
          <p:nvPr/>
        </p:nvSpPr>
        <p:spPr bwMode="auto">
          <a:xfrm>
            <a:off x="152400" y="1143000"/>
            <a:ext cx="8839200" cy="5562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6325" name="AutoShape 5"/>
          <p:cNvSpPr>
            <a:spLocks noChangeArrowheads="1"/>
          </p:cNvSpPr>
          <p:nvPr/>
        </p:nvSpPr>
        <p:spPr bwMode="gray">
          <a:xfrm>
            <a:off x="838200" y="762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 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sp>
        <p:nvSpPr>
          <p:cNvPr id="45063" name="Rectangle 6"/>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grpSp>
        <p:nvGrpSpPr>
          <p:cNvPr id="2" name="Group 7"/>
          <p:cNvGrpSpPr>
            <a:grpSpLocks/>
          </p:cNvGrpSpPr>
          <p:nvPr/>
        </p:nvGrpSpPr>
        <p:grpSpPr bwMode="auto">
          <a:xfrm>
            <a:off x="8229600" y="152400"/>
            <a:ext cx="717550" cy="881063"/>
            <a:chOff x="2272" y="2026"/>
            <a:chExt cx="740" cy="987"/>
          </a:xfrm>
        </p:grpSpPr>
        <p:pic>
          <p:nvPicPr>
            <p:cNvPr id="45065"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6"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A98F00E4-F377-4D52-AE9F-63BAB0143995}" type="slidenum">
              <a:rPr lang="en-US" altLang="zh-CN"/>
              <a:pPr>
                <a:defRPr/>
              </a:pPr>
              <a:t>45</a:t>
            </a:fld>
            <a:endParaRPr lang="en-US" altLang="zh-CN"/>
          </a:p>
        </p:txBody>
      </p:sp>
      <p:sp>
        <p:nvSpPr>
          <p:cNvPr id="46083" name="Rectangle 2"/>
          <p:cNvSpPr>
            <a:spLocks noGrp="1" noChangeArrowheads="1"/>
          </p:cNvSpPr>
          <p:nvPr>
            <p:ph type="body" idx="1"/>
          </p:nvPr>
        </p:nvSpPr>
        <p:spPr>
          <a:xfrm>
            <a:off x="304800" y="1828800"/>
            <a:ext cx="8534400" cy="5791200"/>
          </a:xfrm>
        </p:spPr>
        <p:txBody>
          <a:bodyPr/>
          <a:lstStyle/>
          <a:p>
            <a:pPr eaLnBrk="1" hangingPunct="1">
              <a:buFont typeface="Wingdings" pitchFamily="2" charset="2"/>
              <a:buNone/>
            </a:pPr>
            <a:r>
              <a:rPr lang="en-US" altLang="zh-CN" sz="1800" b="1" smtClean="0">
                <a:solidFill>
                  <a:srgbClr val="FFFF00"/>
                </a:solidFill>
                <a:latin typeface="Times New Roman" pitchFamily="18" charset="0"/>
              </a:rPr>
              <a:t>2)</a:t>
            </a:r>
            <a:r>
              <a:rPr lang="en-US" altLang="zh-CN" sz="1800" b="1" smtClean="0">
                <a:latin typeface="Times New Roman" pitchFamily="18" charset="0"/>
              </a:rPr>
              <a:t> </a:t>
            </a:r>
            <a:r>
              <a:rPr lang="zh-CN" altLang="en-US" sz="1800" b="1" smtClean="0">
                <a:latin typeface="Times New Roman" pitchFamily="18" charset="0"/>
              </a:rPr>
              <a:t>写出拓广文法</a:t>
            </a:r>
            <a:r>
              <a:rPr lang="en-US" altLang="zh-CN" sz="1800" b="1" smtClean="0">
                <a:latin typeface="Times New Roman" pitchFamily="18" charset="0"/>
              </a:rPr>
              <a:t>G′LR(0)</a:t>
            </a:r>
            <a:r>
              <a:rPr lang="zh-CN" altLang="en-US" sz="1800" b="1" smtClean="0">
                <a:latin typeface="Times New Roman" pitchFamily="18" charset="0"/>
              </a:rPr>
              <a:t>的全部项目</a:t>
            </a:r>
          </a:p>
          <a:p>
            <a:pPr algn="just" eaLnBrk="1" hangingPunct="1">
              <a:buFont typeface="Wingdings" pitchFamily="2" charset="2"/>
              <a:buNone/>
            </a:pPr>
            <a:r>
              <a:rPr lang="zh-CN" altLang="en-US" sz="1800" b="1" smtClean="0">
                <a:latin typeface="Times New Roman" pitchFamily="18" charset="0"/>
              </a:rPr>
              <a:t>对于文法</a:t>
            </a:r>
            <a:r>
              <a:rPr lang="en-US" altLang="zh-CN" sz="1800" b="1" smtClean="0">
                <a:latin typeface="Times New Roman" pitchFamily="18" charset="0"/>
              </a:rPr>
              <a:t>G′,</a:t>
            </a:r>
            <a:r>
              <a:rPr lang="zh-CN" altLang="en-US" sz="1800" b="1" smtClean="0">
                <a:latin typeface="Times New Roman" pitchFamily="18" charset="0"/>
              </a:rPr>
              <a:t>其</a:t>
            </a:r>
            <a:r>
              <a:rPr lang="en-US" altLang="zh-CN" sz="1800" b="1" smtClean="0">
                <a:latin typeface="Times New Roman" pitchFamily="18" charset="0"/>
              </a:rPr>
              <a:t>LR(0)</a:t>
            </a:r>
            <a:r>
              <a:rPr lang="zh-CN" altLang="en-US" sz="1800" b="1" smtClean="0">
                <a:latin typeface="Times New Roman" pitchFamily="18" charset="0"/>
              </a:rPr>
              <a:t>项目有：</a:t>
            </a:r>
          </a:p>
          <a:p>
            <a:pPr algn="just" eaLnBrk="1" hangingPunct="1">
              <a:buFont typeface="Wingdings" pitchFamily="2" charset="2"/>
              <a:buNone/>
            </a:pPr>
            <a:r>
              <a:rPr lang="zh-CN" altLang="en-US" sz="1800" b="1" smtClean="0">
                <a:latin typeface="Times New Roman" pitchFamily="18" charset="0"/>
              </a:rPr>
              <a:t>⑴ </a:t>
            </a:r>
            <a:r>
              <a:rPr lang="en-US" altLang="zh-CN" sz="1800" b="1" smtClean="0">
                <a:latin typeface="Times New Roman" pitchFamily="18" charset="0"/>
              </a:rPr>
              <a:t>S′∷=·E          ⑺ A∷=c·A        ⒀ E∷=bB·</a:t>
            </a:r>
          </a:p>
          <a:p>
            <a:pPr algn="just" eaLnBrk="1" hangingPunct="1">
              <a:buFont typeface="Wingdings" pitchFamily="2" charset="2"/>
              <a:buNone/>
            </a:pPr>
            <a:r>
              <a:rPr lang="en-US" altLang="zh-CN" sz="1800" b="1" smtClean="0">
                <a:latin typeface="Times New Roman" pitchFamily="18" charset="0"/>
              </a:rPr>
              <a:t>⑵ S′∷=E·          ⑻ A∷=cA·          ⒁ B∷=·cB</a:t>
            </a:r>
          </a:p>
          <a:p>
            <a:pPr algn="just" eaLnBrk="1" hangingPunct="1">
              <a:buFont typeface="Wingdings" pitchFamily="2" charset="2"/>
              <a:buNone/>
            </a:pPr>
            <a:r>
              <a:rPr lang="en-US" altLang="zh-CN" sz="1800" b="1" smtClean="0">
                <a:latin typeface="Times New Roman" pitchFamily="18" charset="0"/>
              </a:rPr>
              <a:t>⑶ E∷=·aA           ⑼ A∷=·d           ⒂ B∷=c·B</a:t>
            </a:r>
          </a:p>
          <a:p>
            <a:pPr algn="just" eaLnBrk="1" hangingPunct="1">
              <a:buFont typeface="Wingdings" pitchFamily="2" charset="2"/>
              <a:buNone/>
            </a:pPr>
            <a:r>
              <a:rPr lang="en-US" altLang="zh-CN" sz="1800" b="1" smtClean="0">
                <a:latin typeface="Times New Roman" pitchFamily="18" charset="0"/>
              </a:rPr>
              <a:t>⑷ E∷=a·A         ⑽ A∷=d·         ⒃ B∷=cB·</a:t>
            </a:r>
          </a:p>
          <a:p>
            <a:pPr algn="just" eaLnBrk="1" hangingPunct="1">
              <a:buFont typeface="Wingdings" pitchFamily="2" charset="2"/>
              <a:buNone/>
            </a:pPr>
            <a:r>
              <a:rPr lang="en-US" altLang="zh-CN" sz="1800" b="1" smtClean="0">
                <a:latin typeface="Times New Roman" pitchFamily="18" charset="0"/>
              </a:rPr>
              <a:t>⑸ E∷=aA·           ⑾ E∷=·bB      ⒄ B∷=·d</a:t>
            </a:r>
          </a:p>
          <a:p>
            <a:pPr algn="just" eaLnBrk="1" hangingPunct="1">
              <a:buFont typeface="Wingdings" pitchFamily="2" charset="2"/>
              <a:buNone/>
            </a:pPr>
            <a:r>
              <a:rPr lang="en-US" altLang="zh-CN" sz="1800" b="1" smtClean="0">
                <a:latin typeface="Times New Roman" pitchFamily="18" charset="0"/>
              </a:rPr>
              <a:t>⑹ A∷=·cA         ⑿ E∷=b·B        ⒅ B∷=d·</a:t>
            </a:r>
          </a:p>
          <a:p>
            <a:pPr algn="just" eaLnBrk="1" hangingPunct="1">
              <a:buFont typeface="Wingdings" pitchFamily="2" charset="2"/>
              <a:buNone/>
            </a:pPr>
            <a:r>
              <a:rPr lang="en-US" altLang="zh-CN" sz="1800" b="1" smtClean="0">
                <a:solidFill>
                  <a:srgbClr val="FFFF00"/>
                </a:solidFill>
                <a:latin typeface="Times New Roman" pitchFamily="18" charset="0"/>
              </a:rPr>
              <a:t>3</a:t>
            </a:r>
            <a:r>
              <a:rPr lang="zh-CN" altLang="en-US" sz="1800" b="1" smtClean="0">
                <a:solidFill>
                  <a:srgbClr val="FFFF00"/>
                </a:solidFill>
                <a:latin typeface="Times New Roman" pitchFamily="18" charset="0"/>
              </a:rPr>
              <a:t>）</a:t>
            </a:r>
            <a:r>
              <a:rPr lang="zh-CN" altLang="en-US" sz="1800" b="1" smtClean="0">
                <a:latin typeface="Times New Roman" pitchFamily="18" charset="0"/>
              </a:rPr>
              <a:t>构造</a:t>
            </a:r>
            <a:r>
              <a:rPr lang="en-US" altLang="zh-CN" sz="1800" b="1" smtClean="0">
                <a:latin typeface="Times New Roman" pitchFamily="18" charset="0"/>
              </a:rPr>
              <a:t>DFA</a:t>
            </a:r>
          </a:p>
          <a:p>
            <a:pPr algn="just" eaLnBrk="1" hangingPunct="1">
              <a:buFont typeface="Wingdings" pitchFamily="2" charset="2"/>
              <a:buNone/>
            </a:pPr>
            <a:r>
              <a:rPr lang="en-US" altLang="zh-CN" sz="1800" b="1" smtClean="0">
                <a:solidFill>
                  <a:schemeClr val="hlink"/>
                </a:solidFill>
                <a:latin typeface="Times New Roman" pitchFamily="18" charset="0"/>
              </a:rPr>
              <a:t>①</a:t>
            </a:r>
            <a:r>
              <a:rPr lang="en-US" altLang="zh-CN" sz="1800" b="1" smtClean="0">
                <a:latin typeface="Times New Roman" pitchFamily="18" charset="0"/>
              </a:rPr>
              <a:t> </a:t>
            </a:r>
            <a:r>
              <a:rPr lang="zh-CN" altLang="en-US" sz="1800" b="1" smtClean="0">
                <a:latin typeface="Times New Roman" pitchFamily="18" charset="0"/>
              </a:rPr>
              <a:t>先求出</a:t>
            </a:r>
            <a:r>
              <a:rPr lang="en-US" altLang="zh-CN" sz="1800" b="1" smtClean="0">
                <a:latin typeface="Times New Roman" pitchFamily="18" charset="0"/>
              </a:rPr>
              <a:t>DFA</a:t>
            </a:r>
            <a:r>
              <a:rPr lang="zh-CN" altLang="en-US" sz="1800" b="1" smtClean="0">
                <a:latin typeface="Times New Roman" pitchFamily="18" charset="0"/>
              </a:rPr>
              <a:t>初态</a:t>
            </a:r>
            <a:r>
              <a:rPr lang="en-US" altLang="zh-CN" sz="1800" b="1" smtClean="0">
                <a:latin typeface="Times New Roman" pitchFamily="18" charset="0"/>
              </a:rPr>
              <a:t>I</a:t>
            </a:r>
            <a:r>
              <a:rPr lang="en-US" altLang="zh-CN" sz="1800" b="1" baseline="-25000" smtClean="0">
                <a:latin typeface="Times New Roman" pitchFamily="18" charset="0"/>
              </a:rPr>
              <a:t>0</a:t>
            </a:r>
            <a:r>
              <a:rPr lang="zh-CN" altLang="en-US" sz="1800" b="1" smtClean="0">
                <a:latin typeface="Times New Roman" pitchFamily="18" charset="0"/>
              </a:rPr>
              <a:t>的状态集</a:t>
            </a:r>
          </a:p>
          <a:p>
            <a:pPr algn="just" eaLnBrk="1" hangingPunct="1">
              <a:buFont typeface="Wingdings" pitchFamily="2" charset="2"/>
              <a:buNone/>
            </a:pPr>
            <a:r>
              <a:rPr lang="zh-CN" altLang="en-US" sz="1800" b="1" smtClean="0">
                <a:latin typeface="Times New Roman" pitchFamily="18" charset="0"/>
              </a:rPr>
              <a:t>    </a:t>
            </a:r>
            <a:r>
              <a:rPr lang="en-US" altLang="zh-CN" sz="1800" b="1" smtClean="0">
                <a:latin typeface="Times New Roman" pitchFamily="18" charset="0"/>
              </a:rPr>
              <a:t>I</a:t>
            </a:r>
            <a:r>
              <a:rPr lang="en-US" altLang="zh-CN" sz="1800" b="1" baseline="-25000" smtClean="0">
                <a:latin typeface="Times New Roman" pitchFamily="18" charset="0"/>
              </a:rPr>
              <a:t>0</a:t>
            </a:r>
            <a:r>
              <a:rPr lang="zh-CN" altLang="en-US" sz="1800" b="1" smtClean="0">
                <a:latin typeface="Times New Roman" pitchFamily="18" charset="0"/>
              </a:rPr>
              <a:t>的状态集由基本项目</a:t>
            </a:r>
            <a:r>
              <a:rPr lang="en-US" altLang="zh-CN" sz="1800" b="1" smtClean="0">
                <a:latin typeface="Times New Roman" pitchFamily="18" charset="0"/>
              </a:rPr>
              <a:t>J</a:t>
            </a:r>
            <a:r>
              <a:rPr lang="zh-CN" altLang="en-US" sz="1800" b="1" smtClean="0">
                <a:latin typeface="Times New Roman" pitchFamily="18" charset="0"/>
              </a:rPr>
              <a:t>＝</a:t>
            </a:r>
            <a:r>
              <a:rPr lang="en-US" altLang="zh-CN" sz="1800" b="1" smtClean="0">
                <a:latin typeface="Times New Roman" pitchFamily="18" charset="0"/>
              </a:rPr>
              <a:t>S′∷=·E</a:t>
            </a:r>
            <a:r>
              <a:rPr lang="zh-CN" altLang="en-US" sz="1800" b="1" smtClean="0">
                <a:latin typeface="Times New Roman" pitchFamily="18" charset="0"/>
              </a:rPr>
              <a:t>开始求出</a:t>
            </a:r>
          </a:p>
          <a:p>
            <a:pPr algn="just" eaLnBrk="1" hangingPunct="1">
              <a:buFont typeface="Wingdings" pitchFamily="2" charset="2"/>
              <a:buNone/>
            </a:pPr>
            <a:r>
              <a:rPr lang="zh-CN" altLang="en-US" sz="1800" b="1" smtClean="0">
                <a:latin typeface="Times New Roman" pitchFamily="18" charset="0"/>
              </a:rPr>
              <a:t>即 </a:t>
            </a:r>
            <a:r>
              <a:rPr lang="en-US" altLang="zh-CN" sz="1800" b="1" smtClean="0">
                <a:latin typeface="Times New Roman" pitchFamily="18" charset="0"/>
              </a:rPr>
              <a:t>I</a:t>
            </a:r>
            <a:r>
              <a:rPr lang="en-US" altLang="zh-CN" sz="1800" b="1" baseline="-25000" smtClean="0">
                <a:latin typeface="Times New Roman" pitchFamily="18" charset="0"/>
              </a:rPr>
              <a:t>0</a:t>
            </a:r>
            <a:r>
              <a:rPr lang="zh-CN" altLang="en-US" sz="1800" b="1" smtClean="0">
                <a:latin typeface="Times New Roman" pitchFamily="18" charset="0"/>
              </a:rPr>
              <a:t>＝ＣＬＯ</a:t>
            </a:r>
            <a:r>
              <a:rPr lang="en-US" altLang="zh-CN" sz="1800" b="1" smtClean="0">
                <a:latin typeface="Times New Roman" pitchFamily="18" charset="0"/>
              </a:rPr>
              <a:t>S</a:t>
            </a:r>
            <a:r>
              <a:rPr lang="zh-CN" altLang="en-US" sz="1800" b="1" smtClean="0">
                <a:latin typeface="Times New Roman" pitchFamily="18" charset="0"/>
              </a:rPr>
              <a:t>ＵＲＥ（Ｊ）＝ＣＬＯ</a:t>
            </a:r>
            <a:r>
              <a:rPr lang="en-US" altLang="zh-CN" sz="1800" b="1" smtClean="0">
                <a:latin typeface="Times New Roman" pitchFamily="18" charset="0"/>
              </a:rPr>
              <a:t>S</a:t>
            </a:r>
            <a:r>
              <a:rPr lang="zh-CN" altLang="en-US" sz="1800" b="1" smtClean="0">
                <a:latin typeface="Times New Roman" pitchFamily="18" charset="0"/>
              </a:rPr>
              <a:t>ＵＲＥ（</a:t>
            </a:r>
            <a:r>
              <a:rPr lang="en-US" altLang="zh-CN" sz="1800" b="1" smtClean="0">
                <a:latin typeface="Times New Roman" pitchFamily="18" charset="0"/>
              </a:rPr>
              <a:t>{S′∷=·E}</a:t>
            </a:r>
            <a:r>
              <a:rPr lang="zh-CN" altLang="en-US" sz="1800" b="1" smtClean="0">
                <a:latin typeface="Times New Roman" pitchFamily="18" charset="0"/>
              </a:rPr>
              <a:t>）</a:t>
            </a:r>
          </a:p>
          <a:p>
            <a:pPr eaLnBrk="1" hangingPunct="1">
              <a:buClr>
                <a:srgbClr val="FF0066"/>
              </a:buClr>
              <a:buSzPct val="120000"/>
              <a:buFont typeface="Wingdings" pitchFamily="2" charset="2"/>
              <a:buNone/>
            </a:pPr>
            <a:r>
              <a:rPr kumimoji="1" lang="zh-CN" altLang="en-US" sz="1800" b="1" smtClean="0">
                <a:latin typeface="Times New Roman" pitchFamily="18" charset="0"/>
              </a:rPr>
              <a:t> 按构造Ｉ的闭包</a:t>
            </a:r>
            <a:r>
              <a:rPr kumimoji="1" lang="en-US" altLang="zh-CN" sz="1800" b="1" smtClean="0">
                <a:latin typeface="Times New Roman" pitchFamily="18" charset="0"/>
              </a:rPr>
              <a:t>CLOSURE</a:t>
            </a:r>
            <a:r>
              <a:rPr kumimoji="1" lang="zh-CN" altLang="en-US" sz="1800" b="1" smtClean="0">
                <a:latin typeface="Times New Roman" pitchFamily="18" charset="0"/>
              </a:rPr>
              <a:t>（</a:t>
            </a:r>
            <a:r>
              <a:rPr kumimoji="1" lang="en-US" altLang="zh-CN" sz="1800" b="1" smtClean="0">
                <a:latin typeface="Times New Roman" pitchFamily="18" charset="0"/>
              </a:rPr>
              <a:t>I</a:t>
            </a:r>
            <a:r>
              <a:rPr kumimoji="1" lang="zh-CN" altLang="en-US" sz="1800" b="1" smtClean="0">
                <a:latin typeface="Times New Roman" pitchFamily="18" charset="0"/>
              </a:rPr>
              <a:t>）的</a:t>
            </a:r>
            <a:r>
              <a:rPr kumimoji="1" lang="zh-CN" altLang="en-US" sz="1800" b="1" smtClean="0">
                <a:solidFill>
                  <a:schemeClr val="tx2"/>
                </a:solidFill>
                <a:latin typeface="Times New Roman" pitchFamily="18" charset="0"/>
              </a:rPr>
              <a:t>方法</a:t>
            </a:r>
            <a:r>
              <a:rPr kumimoji="1" lang="en-US" altLang="zh-CN" sz="1800" b="1" smtClean="0">
                <a:solidFill>
                  <a:schemeClr val="tx2"/>
                </a:solidFill>
                <a:latin typeface="Times New Roman" pitchFamily="18" charset="0"/>
              </a:rPr>
              <a:t>,</a:t>
            </a:r>
            <a:r>
              <a:rPr kumimoji="1" lang="zh-CN" altLang="en-US" sz="1800" b="1" smtClean="0">
                <a:solidFill>
                  <a:schemeClr val="tx2"/>
                </a:solidFill>
                <a:latin typeface="Times New Roman" pitchFamily="18" charset="0"/>
              </a:rPr>
              <a:t>可求得</a:t>
            </a:r>
          </a:p>
          <a:p>
            <a:pPr eaLnBrk="1" hangingPunct="1">
              <a:buFont typeface="Wingdings" pitchFamily="2" charset="2"/>
              <a:buNone/>
            </a:pPr>
            <a:r>
              <a:rPr lang="zh-CN" altLang="en-US" sz="1800" b="1" smtClean="0">
                <a:latin typeface="Times New Roman" pitchFamily="18" charset="0"/>
                <a:sym typeface="Symbol" pitchFamily="18" charset="2"/>
              </a:rPr>
              <a:t>      </a:t>
            </a:r>
            <a:r>
              <a:rPr lang="en-US" altLang="zh-CN" sz="1800" b="1" smtClean="0">
                <a:latin typeface="Times New Roman" pitchFamily="18" charset="0"/>
                <a:sym typeface="Symbol" pitchFamily="18" charset="2"/>
              </a:rPr>
              <a:t>I</a:t>
            </a:r>
            <a:r>
              <a:rPr lang="en-US" altLang="zh-CN" sz="1800" b="1" baseline="-25000" smtClean="0">
                <a:latin typeface="Times New Roman" pitchFamily="18" charset="0"/>
                <a:sym typeface="Symbol" pitchFamily="18" charset="2"/>
              </a:rPr>
              <a:t>0</a:t>
            </a:r>
            <a:r>
              <a:rPr lang="zh-CN" altLang="en-US" sz="1800" b="1" smtClean="0">
                <a:latin typeface="Times New Roman" pitchFamily="18" charset="0"/>
                <a:sym typeface="Symbol" pitchFamily="18" charset="2"/>
              </a:rPr>
              <a:t>＝</a:t>
            </a:r>
            <a:r>
              <a:rPr lang="en-US" altLang="zh-CN" sz="1800" b="1" smtClean="0">
                <a:latin typeface="Times New Roman" pitchFamily="18" charset="0"/>
                <a:sym typeface="Symbol" pitchFamily="18" charset="2"/>
              </a:rPr>
              <a:t>{</a:t>
            </a:r>
            <a:r>
              <a:rPr lang="en-US" altLang="zh-CN" sz="1800" b="1" smtClean="0">
                <a:latin typeface="Times New Roman" pitchFamily="18" charset="0"/>
              </a:rPr>
              <a:t>S′∷=·E,E∷=·aA, E∷= ·bB }</a:t>
            </a:r>
          </a:p>
        </p:txBody>
      </p:sp>
      <p:sp>
        <p:nvSpPr>
          <p:cNvPr id="697347" name="AutoShape 3"/>
          <p:cNvSpPr>
            <a:spLocks noChangeArrowheads="1"/>
          </p:cNvSpPr>
          <p:nvPr/>
        </p:nvSpPr>
        <p:spPr bwMode="auto">
          <a:xfrm>
            <a:off x="152400" y="1371600"/>
            <a:ext cx="8839200" cy="53340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7348" name="AutoShape 4"/>
          <p:cNvSpPr>
            <a:spLocks noChangeArrowheads="1"/>
          </p:cNvSpPr>
          <p:nvPr/>
        </p:nvSpPr>
        <p:spPr bwMode="gray">
          <a:xfrm>
            <a:off x="914400" y="9906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latin typeface="Times New Roman" pitchFamily="18" charset="0"/>
              </a:rPr>
              <a:t> </a:t>
            </a:r>
            <a:r>
              <a:rPr lang="en-US" altLang="zh-CN" sz="2800">
                <a:solidFill>
                  <a:srgbClr val="FFFF00"/>
                </a:solidFill>
                <a:effectLst>
                  <a:outerShdw blurRad="38100" dist="38100" dir="2700000" algn="tl">
                    <a:srgbClr val="000000"/>
                  </a:outerShdw>
                </a:effectLst>
                <a:latin typeface="Times New Roman" pitchFamily="18" charset="0"/>
              </a:rPr>
              <a:t>3. LR(0)</a:t>
            </a:r>
            <a:r>
              <a:rPr lang="zh-CN" altLang="en-US" sz="2800">
                <a:solidFill>
                  <a:srgbClr val="FFFF00"/>
                </a:solidFill>
                <a:effectLst>
                  <a:outerShdw blurRad="38100" dist="38100" dir="2700000" algn="tl">
                    <a:srgbClr val="000000"/>
                  </a:outerShdw>
                </a:effectLst>
                <a:latin typeface="Times New Roman" pitchFamily="18" charset="0"/>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46088"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7" name="Rectangle 8"/>
          <p:cNvSpPr>
            <a:spLocks noChangeArrowheads="1"/>
          </p:cNvSpPr>
          <p:nvPr/>
        </p:nvSpPr>
        <p:spPr bwMode="auto">
          <a:xfrm>
            <a:off x="1651000" y="255588"/>
            <a:ext cx="551815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tIns="0" bIns="0">
            <a:spAutoFit/>
          </a:bodyPr>
          <a:lstStyle/>
          <a:p>
            <a:pPr marL="233363" indent="-233363" eaLnBrk="1" hangingPunct="1">
              <a:lnSpc>
                <a:spcPct val="8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993849AE-4EE7-4801-B3E4-AFCFF6B2AF6D}" type="slidenum">
              <a:rPr lang="en-US" altLang="zh-CN"/>
              <a:pPr>
                <a:defRPr/>
              </a:pPr>
              <a:t>46</a:t>
            </a:fld>
            <a:endParaRPr lang="en-US" altLang="zh-CN"/>
          </a:p>
        </p:txBody>
      </p:sp>
      <p:sp>
        <p:nvSpPr>
          <p:cNvPr id="47107" name="Rectangle 2"/>
          <p:cNvSpPr>
            <a:spLocks noGrp="1" noChangeArrowheads="1"/>
          </p:cNvSpPr>
          <p:nvPr>
            <p:ph type="body" idx="1"/>
          </p:nvPr>
        </p:nvSpPr>
        <p:spPr>
          <a:xfrm>
            <a:off x="381000" y="1676400"/>
            <a:ext cx="8388350" cy="5476875"/>
          </a:xfrm>
        </p:spPr>
        <p:txBody>
          <a:bodyPr/>
          <a:lstStyle/>
          <a:p>
            <a:pPr algn="just" eaLnBrk="1" hangingPunct="1">
              <a:buFont typeface="Wingdings" pitchFamily="2" charset="2"/>
              <a:buNone/>
            </a:pPr>
            <a:r>
              <a:rPr lang="en-US" altLang="zh-CN" sz="1600" b="1" smtClean="0">
                <a:solidFill>
                  <a:schemeClr val="hlink"/>
                </a:solidFill>
                <a:latin typeface="Times New Roman" pitchFamily="18" charset="0"/>
              </a:rPr>
              <a:t>② </a:t>
            </a:r>
            <a:r>
              <a:rPr lang="zh-CN" altLang="en-US" sz="1600" b="1" smtClean="0">
                <a:latin typeface="Times New Roman" pitchFamily="18" charset="0"/>
              </a:rPr>
              <a:t>由初态</a:t>
            </a:r>
            <a:r>
              <a:rPr lang="en-US" altLang="zh-CN" sz="1600" b="1" smtClean="0">
                <a:latin typeface="Times New Roman" pitchFamily="18" charset="0"/>
              </a:rPr>
              <a:t>I</a:t>
            </a:r>
            <a:r>
              <a:rPr lang="en-US" altLang="zh-CN" sz="1600" b="1" baseline="-25000" smtClean="0">
                <a:latin typeface="Times New Roman" pitchFamily="18" charset="0"/>
              </a:rPr>
              <a:t>0</a:t>
            </a:r>
            <a:r>
              <a:rPr lang="zh-CN" altLang="en-US" sz="1600" b="1" smtClean="0">
                <a:latin typeface="Times New Roman" pitchFamily="18" charset="0"/>
              </a:rPr>
              <a:t>构造其他状态</a:t>
            </a:r>
            <a:r>
              <a:rPr lang="en-US" altLang="zh-CN" sz="1600" b="1" smtClean="0">
                <a:latin typeface="Times New Roman" pitchFamily="18" charset="0"/>
              </a:rPr>
              <a:t>I</a:t>
            </a:r>
            <a:r>
              <a:rPr lang="en-US" altLang="zh-CN" sz="1600" b="1" baseline="-25000" smtClean="0">
                <a:latin typeface="Times New Roman" pitchFamily="18" charset="0"/>
              </a:rPr>
              <a:t>1</a:t>
            </a:r>
            <a:r>
              <a:rPr lang="zh-CN" altLang="en-US" sz="1600" b="1" smtClean="0">
                <a:latin typeface="Times New Roman" pitchFamily="18" charset="0"/>
              </a:rPr>
              <a:t>，</a:t>
            </a:r>
            <a:r>
              <a:rPr lang="zh-CN" altLang="en-US" sz="1600" b="1" baseline="-25000" smtClean="0">
                <a:latin typeface="Times New Roman" pitchFamily="18" charset="0"/>
              </a:rPr>
              <a:t> </a:t>
            </a:r>
            <a:r>
              <a:rPr lang="en-US" altLang="zh-CN" sz="1600" b="1" smtClean="0">
                <a:latin typeface="Times New Roman" pitchFamily="18" charset="0"/>
              </a:rPr>
              <a:t>I</a:t>
            </a:r>
            <a:r>
              <a:rPr lang="en-US" altLang="zh-CN" sz="1600" b="1" baseline="-25000" smtClean="0">
                <a:latin typeface="Times New Roman" pitchFamily="18" charset="0"/>
              </a:rPr>
              <a:t>2</a:t>
            </a:r>
            <a:r>
              <a:rPr lang="zh-CN" altLang="en-US" sz="1600" b="1" smtClean="0">
                <a:latin typeface="Times New Roman" pitchFamily="18" charset="0"/>
              </a:rPr>
              <a:t>，</a:t>
            </a:r>
            <a:r>
              <a:rPr lang="zh-CN" altLang="en-US" sz="1600" b="1" baseline="-25000" smtClean="0">
                <a:latin typeface="Times New Roman" pitchFamily="18" charset="0"/>
              </a:rPr>
              <a:t> </a:t>
            </a:r>
            <a:r>
              <a:rPr lang="en-US" altLang="zh-CN" sz="1600" b="1" smtClean="0">
                <a:latin typeface="Times New Roman" pitchFamily="18" charset="0"/>
              </a:rPr>
              <a:t>I</a:t>
            </a:r>
            <a:r>
              <a:rPr lang="en-US" altLang="zh-CN" sz="1600" b="1" baseline="-25000" smtClean="0">
                <a:latin typeface="Times New Roman" pitchFamily="18" charset="0"/>
              </a:rPr>
              <a:t>3</a:t>
            </a:r>
            <a:r>
              <a:rPr lang="zh-CN" altLang="en-US" sz="1600" b="1" smtClean="0">
                <a:latin typeface="Times New Roman" pitchFamily="18" charset="0"/>
              </a:rPr>
              <a:t>，</a:t>
            </a:r>
            <a:r>
              <a:rPr lang="en-US" altLang="zh-CN" sz="1600" b="1" baseline="-25000" smtClean="0">
                <a:latin typeface="Times New Roman" pitchFamily="18" charset="0"/>
              </a:rPr>
              <a:t>……………. </a:t>
            </a:r>
            <a:r>
              <a:rPr lang="en-US" altLang="zh-CN" sz="1600" b="1" smtClean="0">
                <a:latin typeface="Times New Roman" pitchFamily="18" charset="0"/>
                <a:cs typeface="Courier New" pitchFamily="49" charset="0"/>
              </a:rPr>
              <a:t>I</a:t>
            </a:r>
            <a:r>
              <a:rPr lang="en-US" altLang="zh-CN" sz="1600" b="1" baseline="-25000" smtClean="0">
                <a:latin typeface="Times New Roman" pitchFamily="18" charset="0"/>
              </a:rPr>
              <a:t>11</a:t>
            </a:r>
            <a:endParaRPr lang="en-US" altLang="zh-CN" sz="1600" b="1" smtClean="0">
              <a:latin typeface="Times New Roman" pitchFamily="18" charset="0"/>
            </a:endParaRP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1</a:t>
            </a:r>
            <a:r>
              <a:rPr lang="zh-CN" altLang="en-US" sz="1600" b="1" smtClean="0">
                <a:latin typeface="Times New Roman" pitchFamily="18" charset="0"/>
              </a:rPr>
              <a:t>＝</a:t>
            </a:r>
            <a:r>
              <a:rPr lang="en-US" altLang="zh-CN" sz="1600" b="1" smtClean="0">
                <a:latin typeface="Times New Roman" pitchFamily="18" charset="0"/>
              </a:rPr>
              <a:t>GO</a:t>
            </a:r>
            <a:r>
              <a:rPr lang="zh-CN" altLang="en-US" sz="1600" b="1" smtClean="0">
                <a:latin typeface="Times New Roman" pitchFamily="18" charset="0"/>
              </a:rPr>
              <a:t>（</a:t>
            </a:r>
            <a:r>
              <a:rPr lang="en-US" altLang="zh-CN" sz="1600" b="1" smtClean="0">
                <a:latin typeface="Times New Roman" pitchFamily="18" charset="0"/>
              </a:rPr>
              <a:t>I</a:t>
            </a:r>
            <a:r>
              <a:rPr lang="en-US" altLang="zh-CN" sz="1600" b="1" baseline="-25000" smtClean="0">
                <a:latin typeface="Times New Roman" pitchFamily="18" charset="0"/>
              </a:rPr>
              <a:t>0</a:t>
            </a:r>
            <a:r>
              <a:rPr lang="zh-CN" altLang="en-US" sz="1600" b="1" smtClean="0">
                <a:latin typeface="Times New Roman" pitchFamily="18" charset="0"/>
              </a:rPr>
              <a:t>，</a:t>
            </a:r>
            <a:r>
              <a:rPr lang="en-US" altLang="zh-CN" sz="1600" b="1" smtClean="0">
                <a:latin typeface="Times New Roman" pitchFamily="18" charset="0"/>
              </a:rPr>
              <a:t>E</a:t>
            </a:r>
            <a:r>
              <a:rPr lang="zh-CN" altLang="en-US" sz="1600" b="1" smtClean="0">
                <a:latin typeface="Times New Roman" pitchFamily="18" charset="0"/>
              </a:rPr>
              <a:t>）＝</a:t>
            </a:r>
            <a:r>
              <a:rPr lang="en-US" altLang="zh-CN" sz="1600" b="1" smtClean="0">
                <a:latin typeface="Times New Roman" pitchFamily="18" charset="0"/>
              </a:rPr>
              <a:t>CLOSURE</a:t>
            </a:r>
            <a:r>
              <a:rPr lang="zh-CN" altLang="en-US" sz="1600" b="1" smtClean="0">
                <a:latin typeface="Times New Roman" pitchFamily="18" charset="0"/>
              </a:rPr>
              <a:t>（</a:t>
            </a:r>
            <a:r>
              <a:rPr lang="en-US" altLang="zh-CN" sz="1600" b="1" smtClean="0">
                <a:latin typeface="Times New Roman" pitchFamily="18" charset="0"/>
              </a:rPr>
              <a:t>{S′∷</a:t>
            </a:r>
            <a:r>
              <a:rPr lang="zh-CN" altLang="en-US" sz="1600" b="1" smtClean="0">
                <a:latin typeface="Times New Roman" pitchFamily="18" charset="0"/>
              </a:rPr>
              <a:t>＝</a:t>
            </a:r>
            <a:r>
              <a:rPr lang="en-US" altLang="zh-CN" sz="1600" b="1" smtClean="0">
                <a:latin typeface="Times New Roman" pitchFamily="18" charset="0"/>
              </a:rPr>
              <a:t>E·}</a:t>
            </a:r>
            <a:r>
              <a:rPr lang="zh-CN" altLang="en-US" sz="1600" b="1" smtClean="0">
                <a:latin typeface="Times New Roman" pitchFamily="18" charset="0"/>
              </a:rPr>
              <a:t>）＝｛</a:t>
            </a:r>
            <a:r>
              <a:rPr lang="en-US" altLang="zh-CN" sz="1600" b="1" smtClean="0">
                <a:latin typeface="Times New Roman" pitchFamily="18" charset="0"/>
              </a:rPr>
              <a:t>S′∷</a:t>
            </a:r>
            <a:r>
              <a:rPr lang="zh-CN" altLang="en-US" sz="1600" b="1" smtClean="0">
                <a:latin typeface="Times New Roman" pitchFamily="18" charset="0"/>
              </a:rPr>
              <a:t>＝</a:t>
            </a:r>
            <a:r>
              <a:rPr lang="en-US" altLang="zh-CN" sz="1600" b="1" smtClean="0">
                <a:latin typeface="Times New Roman" pitchFamily="18" charset="0"/>
              </a:rPr>
              <a:t>E · </a:t>
            </a:r>
            <a:r>
              <a:rPr lang="zh-CN" altLang="en-US" sz="1600" b="1" smtClean="0">
                <a:latin typeface="Times New Roman" pitchFamily="18" charset="0"/>
              </a:rPr>
              <a:t>｝</a:t>
            </a: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2</a:t>
            </a:r>
            <a:r>
              <a:rPr lang="zh-CN" altLang="en-US" sz="1600" b="1" smtClean="0">
                <a:latin typeface="Times New Roman" pitchFamily="18" charset="0"/>
              </a:rPr>
              <a:t>＝</a:t>
            </a:r>
            <a:r>
              <a:rPr lang="en-US" altLang="zh-CN" sz="1600" b="1" smtClean="0">
                <a:latin typeface="Times New Roman" pitchFamily="18" charset="0"/>
              </a:rPr>
              <a:t>G0(I</a:t>
            </a:r>
            <a:r>
              <a:rPr lang="en-US" altLang="zh-CN" sz="1600" b="1" baseline="-25000" smtClean="0">
                <a:latin typeface="Times New Roman" pitchFamily="18" charset="0"/>
              </a:rPr>
              <a:t>0</a:t>
            </a:r>
            <a:r>
              <a:rPr lang="zh-CN" altLang="en-US" sz="1600" b="1" smtClean="0">
                <a:latin typeface="Times New Roman" pitchFamily="18" charset="0"/>
              </a:rPr>
              <a:t>，</a:t>
            </a:r>
            <a:r>
              <a:rPr lang="en-US" altLang="zh-CN" sz="1600" b="1" smtClean="0">
                <a:latin typeface="Times New Roman" pitchFamily="18" charset="0"/>
              </a:rPr>
              <a:t>a)</a:t>
            </a:r>
            <a:r>
              <a:rPr lang="zh-CN" altLang="en-US" sz="1600" b="1" smtClean="0">
                <a:latin typeface="Times New Roman" pitchFamily="18" charset="0"/>
              </a:rPr>
              <a:t>＝</a:t>
            </a:r>
            <a:r>
              <a:rPr lang="en-US" altLang="zh-CN" sz="1600" b="1" smtClean="0">
                <a:latin typeface="Times New Roman" pitchFamily="18" charset="0"/>
              </a:rPr>
              <a:t>CLOSURE({E∷</a:t>
            </a:r>
            <a:r>
              <a:rPr lang="zh-CN" altLang="en-US" sz="1600" b="1" smtClean="0">
                <a:latin typeface="Times New Roman" pitchFamily="18" charset="0"/>
              </a:rPr>
              <a:t>＝</a:t>
            </a:r>
            <a:r>
              <a:rPr lang="en-US" altLang="zh-CN" sz="1600" b="1" smtClean="0">
                <a:latin typeface="Times New Roman" pitchFamily="18" charset="0"/>
              </a:rPr>
              <a:t>a ·A})</a:t>
            </a:r>
            <a:r>
              <a:rPr lang="zh-CN" altLang="en-US" sz="1600" b="1" smtClean="0">
                <a:latin typeface="Times New Roman" pitchFamily="18" charset="0"/>
              </a:rPr>
              <a:t>＝</a:t>
            </a:r>
            <a:r>
              <a:rPr lang="en-US" altLang="zh-CN" sz="1600" b="1" smtClean="0">
                <a:latin typeface="Times New Roman" pitchFamily="18" charset="0"/>
              </a:rPr>
              <a:t>{E∷</a:t>
            </a:r>
            <a:r>
              <a:rPr lang="zh-CN" altLang="en-US" sz="1600" b="1" smtClean="0">
                <a:latin typeface="Times New Roman" pitchFamily="18" charset="0"/>
              </a:rPr>
              <a:t>＝</a:t>
            </a:r>
            <a:r>
              <a:rPr lang="en-US" altLang="zh-CN" sz="1600" b="1" smtClean="0">
                <a:latin typeface="Times New Roman" pitchFamily="18" charset="0"/>
              </a:rPr>
              <a:t>a·A,A∷=·cA,A∷</a:t>
            </a:r>
            <a:r>
              <a:rPr lang="zh-CN" altLang="en-US" sz="1600" b="1" smtClean="0">
                <a:latin typeface="Times New Roman" pitchFamily="18" charset="0"/>
              </a:rPr>
              <a:t>＝</a:t>
            </a:r>
            <a:r>
              <a:rPr lang="en-US" altLang="zh-CN" sz="1600" b="1" smtClean="0">
                <a:latin typeface="Times New Roman" pitchFamily="18" charset="0"/>
              </a:rPr>
              <a:t>·d}</a:t>
            </a: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3</a:t>
            </a:r>
            <a:r>
              <a:rPr lang="zh-CN" altLang="en-US" sz="1600" b="1" smtClean="0">
                <a:latin typeface="Times New Roman" pitchFamily="18" charset="0"/>
              </a:rPr>
              <a:t>＝</a:t>
            </a:r>
            <a:r>
              <a:rPr lang="en-US" altLang="zh-CN" sz="1600" b="1" smtClean="0">
                <a:latin typeface="Times New Roman" pitchFamily="18" charset="0"/>
              </a:rPr>
              <a:t>GO(I</a:t>
            </a:r>
            <a:r>
              <a:rPr lang="en-US" altLang="zh-CN" sz="1600" b="1" baseline="-25000" smtClean="0">
                <a:latin typeface="Times New Roman" pitchFamily="18" charset="0"/>
              </a:rPr>
              <a:t>0</a:t>
            </a:r>
            <a:r>
              <a:rPr lang="en-US" altLang="zh-CN" sz="1600" b="1" smtClean="0">
                <a:latin typeface="Times New Roman" pitchFamily="18" charset="0"/>
              </a:rPr>
              <a:t>,b)</a:t>
            </a:r>
            <a:r>
              <a:rPr lang="zh-CN" altLang="en-US" sz="1600" b="1" smtClean="0">
                <a:latin typeface="Times New Roman" pitchFamily="18" charset="0"/>
              </a:rPr>
              <a:t>＝</a:t>
            </a:r>
            <a:r>
              <a:rPr lang="en-US" altLang="zh-CN" sz="1600" b="1" smtClean="0">
                <a:latin typeface="Times New Roman" pitchFamily="18" charset="0"/>
              </a:rPr>
              <a:t>CLOSURE</a:t>
            </a:r>
            <a:r>
              <a:rPr lang="zh-CN" altLang="en-US" sz="1600" b="1" smtClean="0">
                <a:latin typeface="Times New Roman" pitchFamily="18" charset="0"/>
              </a:rPr>
              <a:t>（</a:t>
            </a:r>
            <a:r>
              <a:rPr lang="en-US" altLang="zh-CN" sz="1600" b="1" smtClean="0">
                <a:latin typeface="Times New Roman" pitchFamily="18" charset="0"/>
              </a:rPr>
              <a:t>{E∷</a:t>
            </a:r>
            <a:r>
              <a:rPr lang="zh-CN" altLang="en-US" sz="1600" b="1" smtClean="0">
                <a:latin typeface="Times New Roman" pitchFamily="18" charset="0"/>
              </a:rPr>
              <a:t>＝</a:t>
            </a:r>
            <a:r>
              <a:rPr lang="en-US" altLang="zh-CN" sz="1600" b="1" smtClean="0">
                <a:latin typeface="Times New Roman" pitchFamily="18" charset="0"/>
              </a:rPr>
              <a:t>b·B}</a:t>
            </a:r>
            <a:r>
              <a:rPr lang="zh-CN" altLang="en-US" sz="1600" b="1" smtClean="0">
                <a:latin typeface="Times New Roman" pitchFamily="18" charset="0"/>
              </a:rPr>
              <a:t>）＝｛Ｅ∷</a:t>
            </a:r>
            <a:r>
              <a:rPr lang="en-US" altLang="zh-CN" sz="1600" b="1" smtClean="0">
                <a:latin typeface="Times New Roman" pitchFamily="18" charset="0"/>
              </a:rPr>
              <a:t>=b·B</a:t>
            </a:r>
            <a:r>
              <a:rPr lang="zh-CN" altLang="en-US" sz="1600" b="1" smtClean="0">
                <a:latin typeface="Times New Roman" pitchFamily="18" charset="0"/>
              </a:rPr>
              <a:t>，Ｂ∷＝</a:t>
            </a:r>
            <a:r>
              <a:rPr lang="en-US" altLang="zh-CN" sz="1600" b="1" smtClean="0">
                <a:latin typeface="Times New Roman" pitchFamily="18" charset="0"/>
              </a:rPr>
              <a:t>·cB</a:t>
            </a:r>
            <a:r>
              <a:rPr lang="zh-CN" altLang="en-US" sz="1600" b="1" smtClean="0">
                <a:latin typeface="Times New Roman" pitchFamily="18" charset="0"/>
              </a:rPr>
              <a:t>，Ｂ∷＝</a:t>
            </a:r>
            <a:r>
              <a:rPr lang="en-US" altLang="zh-CN" sz="1600" b="1" smtClean="0">
                <a:latin typeface="Times New Roman" pitchFamily="18" charset="0"/>
              </a:rPr>
              <a:t>·d</a:t>
            </a:r>
            <a:r>
              <a:rPr lang="zh-CN" altLang="en-US" sz="1600" b="1" smtClean="0">
                <a:latin typeface="Times New Roman" pitchFamily="18" charset="0"/>
              </a:rPr>
              <a:t>｝</a:t>
            </a: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4</a:t>
            </a:r>
            <a:r>
              <a:rPr lang="zh-CN" altLang="en-US" sz="1600" b="1" smtClean="0">
                <a:latin typeface="Times New Roman" pitchFamily="18" charset="0"/>
              </a:rPr>
              <a:t>＝</a:t>
            </a:r>
            <a:r>
              <a:rPr lang="en-US" altLang="zh-CN" sz="1600" b="1" smtClean="0">
                <a:latin typeface="Times New Roman" pitchFamily="18" charset="0"/>
              </a:rPr>
              <a:t>GO(I</a:t>
            </a:r>
            <a:r>
              <a:rPr lang="en-US" altLang="zh-CN" sz="1600" b="1" baseline="-25000" smtClean="0">
                <a:latin typeface="Times New Roman" pitchFamily="18" charset="0"/>
              </a:rPr>
              <a:t>2</a:t>
            </a:r>
            <a:r>
              <a:rPr lang="zh-CN" altLang="en-US" sz="1600" b="1" smtClean="0">
                <a:latin typeface="Times New Roman" pitchFamily="18" charset="0"/>
              </a:rPr>
              <a:t>，</a:t>
            </a:r>
            <a:r>
              <a:rPr lang="en-US" altLang="zh-CN" sz="1600" b="1" smtClean="0">
                <a:latin typeface="Times New Roman" pitchFamily="18" charset="0"/>
              </a:rPr>
              <a:t>c)</a:t>
            </a:r>
            <a:r>
              <a:rPr lang="zh-CN" altLang="en-US" sz="1600" b="1" smtClean="0">
                <a:latin typeface="Times New Roman" pitchFamily="18" charset="0"/>
              </a:rPr>
              <a:t>＝</a:t>
            </a:r>
            <a:r>
              <a:rPr lang="en-US" altLang="zh-CN" sz="1600" b="1" smtClean="0">
                <a:latin typeface="Times New Roman" pitchFamily="18" charset="0"/>
              </a:rPr>
              <a:t>CLOSURE({</a:t>
            </a:r>
            <a:r>
              <a:rPr lang="zh-CN" altLang="en-US" sz="1600" b="1" smtClean="0">
                <a:latin typeface="Times New Roman" pitchFamily="18" charset="0"/>
              </a:rPr>
              <a:t>Ａ∷</a:t>
            </a:r>
            <a:r>
              <a:rPr lang="en-US" altLang="zh-CN" sz="1600" b="1" smtClean="0">
                <a:latin typeface="Times New Roman" pitchFamily="18" charset="0"/>
              </a:rPr>
              <a:t>=c·A})</a:t>
            </a:r>
            <a:r>
              <a:rPr lang="zh-CN" altLang="en-US" sz="1600" b="1" smtClean="0">
                <a:latin typeface="Times New Roman" pitchFamily="18" charset="0"/>
              </a:rPr>
              <a:t>＝</a:t>
            </a:r>
            <a:r>
              <a:rPr lang="en-US" altLang="zh-CN" sz="1600" b="1" smtClean="0">
                <a:latin typeface="Times New Roman" pitchFamily="18" charset="0"/>
              </a:rPr>
              <a:t>{</a:t>
            </a:r>
            <a:r>
              <a:rPr lang="zh-CN" altLang="en-US" sz="1600" b="1" smtClean="0">
                <a:latin typeface="Times New Roman" pitchFamily="18" charset="0"/>
              </a:rPr>
              <a:t>Ａ∷＝</a:t>
            </a:r>
            <a:r>
              <a:rPr lang="en-US" altLang="zh-CN" sz="1600" b="1" smtClean="0">
                <a:latin typeface="Times New Roman" pitchFamily="18" charset="0"/>
              </a:rPr>
              <a:t>c·A</a:t>
            </a:r>
            <a:r>
              <a:rPr lang="zh-CN" altLang="en-US" sz="1600" b="1" smtClean="0">
                <a:latin typeface="Times New Roman" pitchFamily="18" charset="0"/>
              </a:rPr>
              <a:t>，Ａ∷＝</a:t>
            </a:r>
            <a:r>
              <a:rPr lang="en-US" altLang="zh-CN" sz="1600" b="1" smtClean="0">
                <a:latin typeface="Times New Roman" pitchFamily="18" charset="0"/>
              </a:rPr>
              <a:t>·cA</a:t>
            </a:r>
            <a:r>
              <a:rPr lang="zh-CN" altLang="en-US" sz="1600" b="1" smtClean="0">
                <a:latin typeface="Times New Roman" pitchFamily="18" charset="0"/>
              </a:rPr>
              <a:t>，Ａ∷＝</a:t>
            </a:r>
            <a:r>
              <a:rPr lang="en-US" altLang="zh-CN" sz="1600" b="1" smtClean="0">
                <a:latin typeface="Times New Roman" pitchFamily="18" charset="0"/>
              </a:rPr>
              <a:t>·d</a:t>
            </a:r>
            <a:r>
              <a:rPr lang="zh-CN" altLang="en-US" sz="1600" b="1" smtClean="0">
                <a:latin typeface="Times New Roman" pitchFamily="18" charset="0"/>
              </a:rPr>
              <a:t>｝</a:t>
            </a: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5</a:t>
            </a:r>
            <a:r>
              <a:rPr lang="zh-CN" altLang="en-US" sz="1600" b="1" smtClean="0">
                <a:latin typeface="Times New Roman" pitchFamily="18" charset="0"/>
              </a:rPr>
              <a:t>＝</a:t>
            </a:r>
            <a:r>
              <a:rPr lang="en-US" altLang="zh-CN" sz="1600" b="1" smtClean="0">
                <a:latin typeface="Times New Roman" pitchFamily="18" charset="0"/>
              </a:rPr>
              <a:t>GO(I</a:t>
            </a:r>
            <a:r>
              <a:rPr lang="en-US" altLang="zh-CN" sz="1600" b="1" baseline="-25000" smtClean="0">
                <a:latin typeface="Times New Roman" pitchFamily="18" charset="0"/>
              </a:rPr>
              <a:t>3</a:t>
            </a:r>
            <a:r>
              <a:rPr lang="zh-CN" altLang="en-US" sz="1600" b="1" smtClean="0">
                <a:latin typeface="Times New Roman" pitchFamily="18" charset="0"/>
              </a:rPr>
              <a:t>，</a:t>
            </a:r>
            <a:r>
              <a:rPr lang="en-US" altLang="zh-CN" sz="1600" b="1" smtClean="0">
                <a:latin typeface="Times New Roman" pitchFamily="18" charset="0"/>
              </a:rPr>
              <a:t>c)</a:t>
            </a:r>
            <a:r>
              <a:rPr lang="zh-CN" altLang="en-US" sz="1600" b="1" smtClean="0">
                <a:latin typeface="Times New Roman" pitchFamily="18" charset="0"/>
              </a:rPr>
              <a:t>＝</a:t>
            </a:r>
            <a:r>
              <a:rPr lang="en-US" altLang="zh-CN" sz="1600" b="1" smtClean="0">
                <a:latin typeface="Times New Roman" pitchFamily="18" charset="0"/>
              </a:rPr>
              <a:t>CLOSURE({</a:t>
            </a:r>
            <a:r>
              <a:rPr lang="zh-CN" altLang="en-US" sz="1600" b="1" smtClean="0">
                <a:latin typeface="Times New Roman" pitchFamily="18" charset="0"/>
              </a:rPr>
              <a:t>Ｂ∷＝</a:t>
            </a:r>
            <a:r>
              <a:rPr lang="en-US" altLang="zh-CN" sz="1600" b="1" smtClean="0">
                <a:latin typeface="Times New Roman" pitchFamily="18" charset="0"/>
              </a:rPr>
              <a:t>c·B})</a:t>
            </a:r>
            <a:r>
              <a:rPr lang="zh-CN" altLang="en-US" sz="1600" b="1" smtClean="0">
                <a:latin typeface="Times New Roman" pitchFamily="18" charset="0"/>
              </a:rPr>
              <a:t>＝</a:t>
            </a:r>
            <a:r>
              <a:rPr lang="en-US" altLang="zh-CN" sz="1600" b="1" smtClean="0">
                <a:latin typeface="Times New Roman" pitchFamily="18" charset="0"/>
              </a:rPr>
              <a:t>{</a:t>
            </a:r>
            <a:r>
              <a:rPr lang="zh-CN" altLang="en-US" sz="1600" b="1" smtClean="0">
                <a:latin typeface="Times New Roman" pitchFamily="18" charset="0"/>
              </a:rPr>
              <a:t>Ｂ∷＝</a:t>
            </a:r>
            <a:r>
              <a:rPr lang="en-US" altLang="zh-CN" sz="1600" b="1" smtClean="0">
                <a:latin typeface="Times New Roman" pitchFamily="18" charset="0"/>
              </a:rPr>
              <a:t>c·B</a:t>
            </a:r>
            <a:r>
              <a:rPr lang="zh-CN" altLang="en-US" sz="1600" b="1" smtClean="0">
                <a:latin typeface="Times New Roman" pitchFamily="18" charset="0"/>
              </a:rPr>
              <a:t>，Ｂ ∷</a:t>
            </a:r>
            <a:r>
              <a:rPr lang="en-US" altLang="zh-CN" sz="1600" b="1" smtClean="0">
                <a:latin typeface="Times New Roman" pitchFamily="18" charset="0"/>
              </a:rPr>
              <a:t>=·cB</a:t>
            </a:r>
            <a:r>
              <a:rPr lang="zh-CN" altLang="en-US" sz="1600" b="1" smtClean="0">
                <a:latin typeface="Times New Roman" pitchFamily="18" charset="0"/>
              </a:rPr>
              <a:t>，Ｂ∷＝</a:t>
            </a:r>
            <a:r>
              <a:rPr lang="en-US" altLang="zh-CN" sz="1600" b="1" smtClean="0">
                <a:latin typeface="Times New Roman" pitchFamily="18" charset="0"/>
              </a:rPr>
              <a:t>·d</a:t>
            </a:r>
            <a:r>
              <a:rPr lang="zh-CN" altLang="en-US" sz="1600" b="1" smtClean="0">
                <a:latin typeface="Times New Roman" pitchFamily="18" charset="0"/>
              </a:rPr>
              <a:t>｝</a:t>
            </a: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6</a:t>
            </a:r>
            <a:r>
              <a:rPr lang="zh-CN" altLang="en-US" sz="1600" b="1" smtClean="0">
                <a:latin typeface="Times New Roman" pitchFamily="18" charset="0"/>
              </a:rPr>
              <a:t>＝</a:t>
            </a:r>
            <a:r>
              <a:rPr lang="en-US" altLang="zh-CN" sz="1600" b="1" smtClean="0">
                <a:latin typeface="Times New Roman" pitchFamily="18" charset="0"/>
              </a:rPr>
              <a:t>GO(I</a:t>
            </a:r>
            <a:r>
              <a:rPr lang="en-US" altLang="zh-CN" sz="1600" b="1" baseline="-25000" smtClean="0">
                <a:latin typeface="Times New Roman" pitchFamily="18" charset="0"/>
              </a:rPr>
              <a:t>2</a:t>
            </a:r>
            <a:r>
              <a:rPr lang="zh-CN" altLang="en-US" sz="1600" b="1" smtClean="0">
                <a:latin typeface="Times New Roman" pitchFamily="18" charset="0"/>
              </a:rPr>
              <a:t>，</a:t>
            </a:r>
            <a:r>
              <a:rPr lang="en-US" altLang="zh-CN" sz="1600" b="1" smtClean="0">
                <a:latin typeface="Times New Roman" pitchFamily="18" charset="0"/>
              </a:rPr>
              <a:t>A</a:t>
            </a:r>
            <a:r>
              <a:rPr lang="zh-CN" altLang="en-US" sz="1600" b="1" smtClean="0">
                <a:latin typeface="Times New Roman" pitchFamily="18" charset="0"/>
              </a:rPr>
              <a:t>）＝</a:t>
            </a:r>
            <a:r>
              <a:rPr lang="en-US" altLang="zh-CN" sz="1600" b="1" smtClean="0">
                <a:latin typeface="Times New Roman" pitchFamily="18" charset="0"/>
              </a:rPr>
              <a:t>CLOSURE({</a:t>
            </a:r>
            <a:r>
              <a:rPr lang="zh-CN" altLang="en-US" sz="1600" b="1" smtClean="0">
                <a:latin typeface="Times New Roman" pitchFamily="18" charset="0"/>
              </a:rPr>
              <a:t>Ｅ∷＝</a:t>
            </a:r>
            <a:r>
              <a:rPr lang="en-US" altLang="zh-CN" sz="1600" b="1" smtClean="0">
                <a:latin typeface="Times New Roman" pitchFamily="18" charset="0"/>
              </a:rPr>
              <a:t>aA·</a:t>
            </a:r>
            <a:r>
              <a:rPr lang="zh-CN" altLang="en-US" sz="1600" b="1" smtClean="0">
                <a:latin typeface="Times New Roman" pitchFamily="18" charset="0"/>
              </a:rPr>
              <a:t>｝）＝｛</a:t>
            </a:r>
            <a:r>
              <a:rPr lang="en-US" altLang="zh-CN" sz="1600" b="1" smtClean="0">
                <a:latin typeface="Times New Roman" pitchFamily="18" charset="0"/>
              </a:rPr>
              <a:t>E∷</a:t>
            </a:r>
            <a:r>
              <a:rPr lang="zh-CN" altLang="en-US" sz="1600" b="1" smtClean="0">
                <a:latin typeface="Times New Roman" pitchFamily="18" charset="0"/>
              </a:rPr>
              <a:t>＝</a:t>
            </a:r>
            <a:r>
              <a:rPr lang="en-US" altLang="zh-CN" sz="1600" b="1" smtClean="0">
                <a:latin typeface="Times New Roman" pitchFamily="18" charset="0"/>
              </a:rPr>
              <a:t>aA·</a:t>
            </a:r>
            <a:r>
              <a:rPr lang="zh-CN" altLang="en-US" sz="1600" b="1" smtClean="0">
                <a:latin typeface="Times New Roman" pitchFamily="18" charset="0"/>
              </a:rPr>
              <a:t>｝</a:t>
            </a: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7</a:t>
            </a:r>
            <a:r>
              <a:rPr lang="zh-CN" altLang="en-US" sz="1600" b="1" smtClean="0">
                <a:latin typeface="Times New Roman" pitchFamily="18" charset="0"/>
              </a:rPr>
              <a:t>＝</a:t>
            </a:r>
            <a:r>
              <a:rPr lang="en-US" altLang="zh-CN" sz="1600" b="1" smtClean="0">
                <a:latin typeface="Times New Roman" pitchFamily="18" charset="0"/>
              </a:rPr>
              <a:t>GO(I</a:t>
            </a:r>
            <a:r>
              <a:rPr lang="en-US" altLang="zh-CN" sz="1600" b="1" baseline="-25000" smtClean="0">
                <a:latin typeface="Times New Roman" pitchFamily="18" charset="0"/>
              </a:rPr>
              <a:t>3</a:t>
            </a:r>
            <a:r>
              <a:rPr lang="en-US" altLang="zh-CN" sz="1600" b="1" smtClean="0">
                <a:latin typeface="Times New Roman" pitchFamily="18" charset="0"/>
              </a:rPr>
              <a:t>,B)</a:t>
            </a:r>
            <a:r>
              <a:rPr lang="zh-CN" altLang="en-US" sz="1600" b="1" smtClean="0">
                <a:latin typeface="Times New Roman" pitchFamily="18" charset="0"/>
              </a:rPr>
              <a:t>＝</a:t>
            </a:r>
            <a:r>
              <a:rPr lang="en-US" altLang="zh-CN" sz="1600" b="1" smtClean="0">
                <a:latin typeface="Times New Roman" pitchFamily="18" charset="0"/>
              </a:rPr>
              <a:t>CLOSURE({</a:t>
            </a:r>
            <a:r>
              <a:rPr lang="zh-CN" altLang="en-US" sz="1600" b="1" smtClean="0">
                <a:latin typeface="Times New Roman" pitchFamily="18" charset="0"/>
              </a:rPr>
              <a:t>Ｅ∷＝</a:t>
            </a:r>
            <a:r>
              <a:rPr lang="en-US" altLang="zh-CN" sz="1600" b="1" smtClean="0">
                <a:latin typeface="Times New Roman" pitchFamily="18" charset="0"/>
              </a:rPr>
              <a:t>bB·})</a:t>
            </a:r>
            <a:r>
              <a:rPr lang="zh-CN" altLang="en-US" sz="1600" b="1" smtClean="0">
                <a:latin typeface="Times New Roman" pitchFamily="18" charset="0"/>
              </a:rPr>
              <a:t>＝｛Ｅ∷＝</a:t>
            </a:r>
            <a:r>
              <a:rPr lang="en-US" altLang="zh-CN" sz="1600" b="1" smtClean="0">
                <a:latin typeface="Times New Roman" pitchFamily="18" charset="0"/>
              </a:rPr>
              <a:t>bB·</a:t>
            </a:r>
            <a:r>
              <a:rPr lang="zh-CN" altLang="en-US" sz="1600" b="1" smtClean="0">
                <a:latin typeface="Times New Roman" pitchFamily="18" charset="0"/>
              </a:rPr>
              <a:t>｝</a:t>
            </a: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8</a:t>
            </a:r>
            <a:r>
              <a:rPr lang="zh-CN" altLang="en-US" sz="1600" b="1" smtClean="0">
                <a:latin typeface="Times New Roman" pitchFamily="18" charset="0"/>
              </a:rPr>
              <a:t>＝</a:t>
            </a:r>
            <a:r>
              <a:rPr lang="en-US" altLang="zh-CN" sz="1600" b="1" smtClean="0">
                <a:latin typeface="Times New Roman" pitchFamily="18" charset="0"/>
              </a:rPr>
              <a:t>GO(I</a:t>
            </a:r>
            <a:r>
              <a:rPr lang="en-US" altLang="zh-CN" sz="1600" b="1" baseline="-25000" smtClean="0">
                <a:latin typeface="Times New Roman" pitchFamily="18" charset="0"/>
              </a:rPr>
              <a:t>4</a:t>
            </a:r>
            <a:r>
              <a:rPr lang="en-US" altLang="zh-CN" sz="1600" b="1" smtClean="0">
                <a:latin typeface="Times New Roman" pitchFamily="18" charset="0"/>
              </a:rPr>
              <a:t>,A</a:t>
            </a:r>
            <a:r>
              <a:rPr lang="zh-CN" altLang="en-US" sz="1600" b="1" smtClean="0">
                <a:latin typeface="Times New Roman" pitchFamily="18" charset="0"/>
              </a:rPr>
              <a:t>）＝</a:t>
            </a:r>
            <a:r>
              <a:rPr lang="en-US" altLang="zh-CN" sz="1600" b="1" smtClean="0">
                <a:latin typeface="Times New Roman" pitchFamily="18" charset="0"/>
              </a:rPr>
              <a:t>CLOSURE</a:t>
            </a:r>
            <a:r>
              <a:rPr lang="zh-CN" altLang="en-US" sz="1600" b="1" smtClean="0">
                <a:latin typeface="Times New Roman" pitchFamily="18" charset="0"/>
              </a:rPr>
              <a:t>｛Ａ∷＝</a:t>
            </a:r>
            <a:r>
              <a:rPr lang="en-US" altLang="zh-CN" sz="1600" b="1" smtClean="0">
                <a:latin typeface="Times New Roman" pitchFamily="18" charset="0"/>
              </a:rPr>
              <a:t>cA·</a:t>
            </a:r>
            <a:r>
              <a:rPr lang="zh-CN" altLang="en-US" sz="1600" b="1" smtClean="0">
                <a:latin typeface="Times New Roman" pitchFamily="18" charset="0"/>
              </a:rPr>
              <a:t>｝）＝｛</a:t>
            </a:r>
            <a:r>
              <a:rPr lang="en-US" altLang="zh-CN" sz="1600" b="1" smtClean="0">
                <a:latin typeface="Times New Roman" pitchFamily="18" charset="0"/>
              </a:rPr>
              <a:t>A∷</a:t>
            </a:r>
            <a:r>
              <a:rPr lang="zh-CN" altLang="en-US" sz="1600" b="1" smtClean="0">
                <a:latin typeface="Times New Roman" pitchFamily="18" charset="0"/>
              </a:rPr>
              <a:t>＝</a:t>
            </a:r>
            <a:r>
              <a:rPr lang="en-US" altLang="zh-CN" sz="1600" b="1" smtClean="0">
                <a:latin typeface="Times New Roman" pitchFamily="18" charset="0"/>
              </a:rPr>
              <a:t>cA·</a:t>
            </a:r>
            <a:r>
              <a:rPr lang="zh-CN" altLang="en-US" sz="1600" b="1" smtClean="0">
                <a:latin typeface="Times New Roman" pitchFamily="18" charset="0"/>
              </a:rPr>
              <a:t>｝</a:t>
            </a: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9</a:t>
            </a:r>
            <a:r>
              <a:rPr lang="zh-CN" altLang="en-US" sz="1600" b="1" smtClean="0">
                <a:latin typeface="Times New Roman" pitchFamily="18" charset="0"/>
              </a:rPr>
              <a:t>＝</a:t>
            </a:r>
            <a:r>
              <a:rPr lang="en-US" altLang="zh-CN" sz="1600" b="1" smtClean="0">
                <a:latin typeface="Times New Roman" pitchFamily="18" charset="0"/>
              </a:rPr>
              <a:t>GO(I</a:t>
            </a:r>
            <a:r>
              <a:rPr lang="en-US" altLang="zh-CN" sz="1600" b="1" baseline="-25000" smtClean="0">
                <a:latin typeface="Times New Roman" pitchFamily="18" charset="0"/>
              </a:rPr>
              <a:t>5</a:t>
            </a:r>
            <a:r>
              <a:rPr lang="en-US" altLang="zh-CN" sz="1600" b="1" smtClean="0">
                <a:latin typeface="Times New Roman" pitchFamily="18" charset="0"/>
              </a:rPr>
              <a:t>,B</a:t>
            </a:r>
            <a:r>
              <a:rPr lang="zh-CN" altLang="en-US" sz="1600" b="1" smtClean="0">
                <a:latin typeface="Times New Roman" pitchFamily="18" charset="0"/>
              </a:rPr>
              <a:t>）＝</a:t>
            </a:r>
            <a:r>
              <a:rPr lang="en-US" altLang="zh-CN" sz="1600" b="1" smtClean="0">
                <a:latin typeface="Times New Roman" pitchFamily="18" charset="0"/>
              </a:rPr>
              <a:t>CLOSURE</a:t>
            </a:r>
            <a:r>
              <a:rPr lang="zh-CN" altLang="en-US" sz="1600" b="1" smtClean="0">
                <a:latin typeface="Times New Roman" pitchFamily="18" charset="0"/>
              </a:rPr>
              <a:t>（｛Ｂ∷＝</a:t>
            </a:r>
            <a:r>
              <a:rPr lang="en-US" altLang="zh-CN" sz="1600" b="1" smtClean="0">
                <a:latin typeface="Times New Roman" pitchFamily="18" charset="0"/>
              </a:rPr>
              <a:t>cB·</a:t>
            </a:r>
            <a:r>
              <a:rPr lang="zh-CN" altLang="en-US" sz="1600" b="1" smtClean="0">
                <a:latin typeface="Times New Roman" pitchFamily="18" charset="0"/>
              </a:rPr>
              <a:t>｝）＝｛Ｂ∷＝</a:t>
            </a:r>
            <a:r>
              <a:rPr lang="en-US" altLang="zh-CN" sz="1600" b="1" smtClean="0">
                <a:latin typeface="Times New Roman" pitchFamily="18" charset="0"/>
              </a:rPr>
              <a:t>cB·</a:t>
            </a:r>
            <a:r>
              <a:rPr lang="zh-CN" altLang="en-US" sz="1600" b="1" smtClean="0">
                <a:latin typeface="Times New Roman" pitchFamily="18" charset="0"/>
              </a:rPr>
              <a:t>｝</a:t>
            </a:r>
          </a:p>
          <a:p>
            <a:pPr algn="just" eaLnBrk="1" hangingPunct="1">
              <a:buFont typeface="Wingdings" pitchFamily="2" charset="2"/>
              <a:buNone/>
            </a:pPr>
            <a:r>
              <a:rPr lang="en-US" altLang="zh-CN" sz="1600" b="1" smtClean="0">
                <a:latin typeface="Times New Roman" pitchFamily="18" charset="0"/>
              </a:rPr>
              <a:t>I</a:t>
            </a:r>
            <a:r>
              <a:rPr lang="en-US" altLang="zh-CN" sz="1600" b="1" baseline="-25000" smtClean="0">
                <a:latin typeface="Times New Roman" pitchFamily="18" charset="0"/>
              </a:rPr>
              <a:t>10</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GO(I</a:t>
            </a:r>
            <a:r>
              <a:rPr lang="en-US" altLang="zh-CN" sz="1600" b="1" baseline="-25000" smtClean="0">
                <a:latin typeface="Times New Roman" pitchFamily="18" charset="0"/>
              </a:rPr>
              <a:t>4</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d)</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CLOSURE</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A∷</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d·</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A∷</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d ·</a:t>
            </a:r>
            <a:r>
              <a:rPr lang="zh-CN" altLang="en-US" sz="1600" b="1" smtClean="0">
                <a:latin typeface="Times New Roman" pitchFamily="18" charset="0"/>
                <a:cs typeface="Courier New" pitchFamily="49" charset="0"/>
              </a:rPr>
              <a:t>｝</a:t>
            </a:r>
          </a:p>
          <a:p>
            <a:pPr algn="just" eaLnBrk="1" hangingPunct="1">
              <a:buFont typeface="Wingdings" pitchFamily="2" charset="2"/>
              <a:buNone/>
            </a:pPr>
            <a:r>
              <a:rPr lang="en-US" altLang="zh-CN" sz="1600" b="1" smtClean="0">
                <a:latin typeface="Times New Roman" pitchFamily="18" charset="0"/>
                <a:cs typeface="Courier New" pitchFamily="49" charset="0"/>
              </a:rPr>
              <a:t>I</a:t>
            </a:r>
            <a:r>
              <a:rPr lang="en-US" altLang="zh-CN" sz="1600" b="1" baseline="-25000" smtClean="0">
                <a:latin typeface="Times New Roman" pitchFamily="18" charset="0"/>
              </a:rPr>
              <a:t>11</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GO(I</a:t>
            </a:r>
            <a:r>
              <a:rPr lang="en-US" altLang="zh-CN" sz="1600" b="1" baseline="-25000" smtClean="0">
                <a:latin typeface="Times New Roman" pitchFamily="18" charset="0"/>
              </a:rPr>
              <a:t>3</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d</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CLOSURE(</a:t>
            </a:r>
            <a:r>
              <a:rPr lang="zh-CN" altLang="en-US" sz="1600" b="1" smtClean="0">
                <a:latin typeface="Times New Roman" pitchFamily="18" charset="0"/>
                <a:cs typeface="Courier New" pitchFamily="49" charset="0"/>
              </a:rPr>
              <a:t>｛Ｂ∷＝</a:t>
            </a:r>
            <a:r>
              <a:rPr lang="en-US" altLang="zh-CN" sz="1600" b="1" smtClean="0">
                <a:latin typeface="Times New Roman" pitchFamily="18" charset="0"/>
                <a:cs typeface="Courier New" pitchFamily="49" charset="0"/>
              </a:rPr>
              <a:t>d·</a:t>
            </a:r>
            <a:r>
              <a:rPr lang="zh-CN" altLang="en-US" sz="1600" b="1" smtClean="0">
                <a:latin typeface="Times New Roman" pitchFamily="18" charset="0"/>
                <a:cs typeface="Courier New" pitchFamily="49" charset="0"/>
              </a:rPr>
              <a:t>｝）＝｛Ｂ∷＝</a:t>
            </a:r>
            <a:r>
              <a:rPr lang="en-US" altLang="zh-CN" sz="1600" b="1" smtClean="0">
                <a:latin typeface="Times New Roman" pitchFamily="18" charset="0"/>
                <a:cs typeface="Courier New" pitchFamily="49" charset="0"/>
              </a:rPr>
              <a:t>d·</a:t>
            </a:r>
            <a:r>
              <a:rPr lang="zh-CN" altLang="en-US" sz="1600" b="1" smtClean="0">
                <a:latin typeface="Times New Roman" pitchFamily="18" charset="0"/>
                <a:cs typeface="Courier New" pitchFamily="49" charset="0"/>
              </a:rPr>
              <a:t>｝</a:t>
            </a:r>
          </a:p>
          <a:p>
            <a:pPr algn="just" eaLnBrk="1" hangingPunct="1">
              <a:buFont typeface="Wingdings" pitchFamily="2" charset="2"/>
              <a:buNone/>
            </a:pPr>
            <a:r>
              <a:rPr lang="zh-CN" altLang="en-US" sz="1600" b="1" smtClean="0">
                <a:latin typeface="Times New Roman" pitchFamily="18" charset="0"/>
                <a:cs typeface="Courier New" pitchFamily="49" charset="0"/>
              </a:rPr>
              <a:t>此外，由于</a:t>
            </a:r>
            <a:r>
              <a:rPr lang="en-US" altLang="zh-CN" sz="1600" b="1" smtClean="0">
                <a:latin typeface="Times New Roman" pitchFamily="18" charset="0"/>
                <a:cs typeface="Courier New" pitchFamily="49" charset="0"/>
              </a:rPr>
              <a:t>GO</a:t>
            </a:r>
            <a:r>
              <a:rPr lang="zh-CN" altLang="en-US" sz="1600" b="1" smtClean="0">
                <a:latin typeface="Times New Roman" pitchFamily="18" charset="0"/>
                <a:cs typeface="Courier New" pitchFamily="49" charset="0"/>
              </a:rPr>
              <a:t>（Ｉ</a:t>
            </a:r>
            <a:r>
              <a:rPr lang="en-US" altLang="zh-CN" sz="1600" b="1" baseline="-25000" smtClean="0">
                <a:latin typeface="Times New Roman" pitchFamily="18" charset="0"/>
              </a:rPr>
              <a:t>4</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c</a:t>
            </a:r>
            <a:r>
              <a:rPr lang="zh-CN" altLang="en-US" sz="1600" b="1" smtClean="0">
                <a:latin typeface="Times New Roman" pitchFamily="18" charset="0"/>
                <a:cs typeface="Courier New" pitchFamily="49" charset="0"/>
              </a:rPr>
              <a:t>）＝Ｉ</a:t>
            </a:r>
            <a:r>
              <a:rPr lang="zh-CN" altLang="en-US" sz="1600" b="1" baseline="-25000" smtClean="0">
                <a:latin typeface="Times New Roman" pitchFamily="18" charset="0"/>
              </a:rPr>
              <a:t>４</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GO</a:t>
            </a:r>
            <a:r>
              <a:rPr lang="zh-CN" altLang="en-US" sz="1600" b="1" smtClean="0">
                <a:latin typeface="Times New Roman" pitchFamily="18" charset="0"/>
                <a:cs typeface="Courier New" pitchFamily="49" charset="0"/>
              </a:rPr>
              <a:t>（Ｉ</a:t>
            </a:r>
            <a:r>
              <a:rPr lang="zh-CN" altLang="en-US" sz="1600" b="1" baseline="-25000" smtClean="0">
                <a:latin typeface="Times New Roman" pitchFamily="18" charset="0"/>
              </a:rPr>
              <a:t>２</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d</a:t>
            </a:r>
            <a:r>
              <a:rPr lang="zh-CN" altLang="en-US" sz="1600" b="1" smtClean="0">
                <a:latin typeface="Times New Roman" pitchFamily="18" charset="0"/>
                <a:cs typeface="Courier New" pitchFamily="49" charset="0"/>
              </a:rPr>
              <a:t>）＝Ｉ</a:t>
            </a:r>
            <a:r>
              <a:rPr lang="zh-CN" altLang="en-US" sz="1600" b="1" baseline="-25000" smtClean="0">
                <a:latin typeface="Times New Roman" pitchFamily="18" charset="0"/>
              </a:rPr>
              <a:t>１０</a:t>
            </a:r>
            <a:r>
              <a:rPr lang="zh-CN" altLang="en-US" sz="1600" b="1" smtClean="0">
                <a:latin typeface="Times New Roman" pitchFamily="18" charset="0"/>
                <a:cs typeface="Courier New" pitchFamily="49" charset="0"/>
              </a:rPr>
              <a:t></a:t>
            </a:r>
          </a:p>
          <a:p>
            <a:pPr algn="just" eaLnBrk="1" hangingPunct="1">
              <a:buFont typeface="Wingdings" pitchFamily="2" charset="2"/>
              <a:buNone/>
            </a:pPr>
            <a:r>
              <a:rPr lang="en-US" altLang="zh-CN" sz="1600" b="1" smtClean="0">
                <a:latin typeface="Times New Roman" pitchFamily="18" charset="0"/>
                <a:cs typeface="Courier New" pitchFamily="49" charset="0"/>
              </a:rPr>
              <a:t>GO</a:t>
            </a:r>
            <a:r>
              <a:rPr lang="zh-CN" altLang="en-US" sz="1600" b="1" smtClean="0">
                <a:latin typeface="Times New Roman" pitchFamily="18" charset="0"/>
                <a:cs typeface="Courier New" pitchFamily="49" charset="0"/>
              </a:rPr>
              <a:t>（Ｉ</a:t>
            </a:r>
            <a:r>
              <a:rPr lang="zh-CN" altLang="en-US" sz="1600" b="1" baseline="-25000" smtClean="0">
                <a:latin typeface="Times New Roman" pitchFamily="18" charset="0"/>
              </a:rPr>
              <a:t>５</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c</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=I</a:t>
            </a:r>
            <a:r>
              <a:rPr lang="en-US" altLang="zh-CN" sz="1600" b="1" baseline="-25000" smtClean="0">
                <a:latin typeface="Times New Roman" pitchFamily="18" charset="0"/>
              </a:rPr>
              <a:t>5</a:t>
            </a:r>
            <a:r>
              <a:rPr lang="en-US" altLang="zh-CN" sz="1600" b="1" smtClean="0">
                <a:latin typeface="Times New Roman" pitchFamily="18" charset="0"/>
                <a:cs typeface="Courier New" pitchFamily="49" charset="0"/>
              </a:rPr>
              <a:t>,GO(</a:t>
            </a:r>
            <a:r>
              <a:rPr lang="zh-CN" altLang="en-US" sz="1600" b="1" smtClean="0">
                <a:latin typeface="Times New Roman" pitchFamily="18" charset="0"/>
                <a:cs typeface="Courier New" pitchFamily="49" charset="0"/>
              </a:rPr>
              <a:t>Ｉ</a:t>
            </a:r>
            <a:r>
              <a:rPr lang="zh-CN" altLang="en-US" sz="1600" b="1" baseline="-25000" smtClean="0">
                <a:latin typeface="Times New Roman" pitchFamily="18" charset="0"/>
              </a:rPr>
              <a:t>５</a:t>
            </a:r>
            <a:r>
              <a:rPr lang="en-US" altLang="zh-CN" sz="1600" b="1" smtClean="0">
                <a:latin typeface="Times New Roman" pitchFamily="18" charset="0"/>
                <a:cs typeface="Courier New" pitchFamily="49" charset="0"/>
              </a:rPr>
              <a:t>,d</a:t>
            </a:r>
            <a:r>
              <a:rPr lang="zh-CN" altLang="en-US" sz="1600" b="1" smtClean="0">
                <a:latin typeface="Times New Roman" pitchFamily="18" charset="0"/>
                <a:cs typeface="Courier New" pitchFamily="49" charset="0"/>
              </a:rPr>
              <a:t>）</a:t>
            </a:r>
            <a:r>
              <a:rPr lang="en-US" altLang="zh-CN" sz="1600" b="1" smtClean="0">
                <a:latin typeface="Times New Roman" pitchFamily="18" charset="0"/>
                <a:cs typeface="Courier New" pitchFamily="49" charset="0"/>
              </a:rPr>
              <a:t>=I</a:t>
            </a:r>
            <a:r>
              <a:rPr lang="en-US" altLang="zh-CN" sz="1600" b="1" baseline="-25000" smtClean="0">
                <a:latin typeface="Times New Roman" pitchFamily="18" charset="0"/>
                <a:cs typeface="Courier New" pitchFamily="49" charset="0"/>
              </a:rPr>
              <a:t>11</a:t>
            </a:r>
            <a:r>
              <a:rPr lang="zh-CN" altLang="en-US" sz="1600" b="1" smtClean="0">
                <a:latin typeface="Times New Roman" pitchFamily="18" charset="0"/>
              </a:rPr>
              <a:t>故它们不产生新项目集。</a:t>
            </a:r>
            <a:r>
              <a:rPr lang="zh-CN" altLang="en-US" sz="1600" b="1" smtClean="0">
                <a:latin typeface="Times New Roman" pitchFamily="18" charset="0"/>
                <a:cs typeface="Courier New" pitchFamily="49" charset="0"/>
              </a:rPr>
              <a:t> </a:t>
            </a:r>
          </a:p>
          <a:p>
            <a:pPr algn="just" eaLnBrk="1" hangingPunct="1">
              <a:buFont typeface="Wingdings" pitchFamily="2" charset="2"/>
              <a:buNone/>
            </a:pPr>
            <a:r>
              <a:rPr lang="zh-CN" altLang="en-US" sz="1600" b="1" smtClean="0">
                <a:latin typeface="Times New Roman" pitchFamily="18" charset="0"/>
              </a:rPr>
              <a:t>   实际上，我们可以直接画图求出</a:t>
            </a:r>
            <a:r>
              <a:rPr lang="en-US" altLang="zh-CN" sz="1600" b="1" smtClean="0">
                <a:latin typeface="Times New Roman" pitchFamily="18" charset="0"/>
              </a:rPr>
              <a:t>I</a:t>
            </a:r>
            <a:r>
              <a:rPr lang="en-US" altLang="zh-CN" sz="1600" b="1" baseline="-25000" smtClean="0">
                <a:latin typeface="Times New Roman" pitchFamily="18" charset="0"/>
              </a:rPr>
              <a:t>2</a:t>
            </a:r>
            <a:r>
              <a:rPr lang="zh-CN" altLang="en-US" sz="1600" b="1" smtClean="0">
                <a:latin typeface="Times New Roman" pitchFamily="18" charset="0"/>
              </a:rPr>
              <a:t>，</a:t>
            </a:r>
            <a:r>
              <a:rPr lang="zh-CN" altLang="en-US" sz="1600" b="1" baseline="-25000" smtClean="0">
                <a:latin typeface="Times New Roman" pitchFamily="18" charset="0"/>
              </a:rPr>
              <a:t> </a:t>
            </a:r>
            <a:r>
              <a:rPr lang="en-US" altLang="zh-CN" sz="1600" b="1" smtClean="0">
                <a:latin typeface="Times New Roman" pitchFamily="18" charset="0"/>
              </a:rPr>
              <a:t>I</a:t>
            </a:r>
            <a:r>
              <a:rPr lang="en-US" altLang="zh-CN" sz="1600" b="1" baseline="-25000" smtClean="0">
                <a:latin typeface="Times New Roman" pitchFamily="18" charset="0"/>
              </a:rPr>
              <a:t>3</a:t>
            </a:r>
            <a:r>
              <a:rPr lang="zh-CN" altLang="en-US" sz="1600" b="1" smtClean="0">
                <a:latin typeface="Times New Roman" pitchFamily="18" charset="0"/>
              </a:rPr>
              <a:t>， </a:t>
            </a:r>
            <a:r>
              <a:rPr lang="en-US" altLang="zh-CN" sz="1600" b="1" baseline="-25000" smtClean="0">
                <a:latin typeface="Times New Roman" pitchFamily="18" charset="0"/>
              </a:rPr>
              <a:t>……………. </a:t>
            </a:r>
            <a:r>
              <a:rPr lang="en-US" altLang="zh-CN" sz="1600" b="1" smtClean="0">
                <a:latin typeface="Times New Roman" pitchFamily="18" charset="0"/>
                <a:cs typeface="Courier New" pitchFamily="49" charset="0"/>
              </a:rPr>
              <a:t>I</a:t>
            </a:r>
            <a:r>
              <a:rPr lang="en-US" altLang="zh-CN" sz="1600" b="1" baseline="-25000" smtClean="0">
                <a:latin typeface="Times New Roman" pitchFamily="18" charset="0"/>
              </a:rPr>
              <a:t>11</a:t>
            </a:r>
            <a:r>
              <a:rPr lang="zh-CN" altLang="en-US" sz="1600" b="1" baseline="-25000" smtClean="0">
                <a:latin typeface="Times New Roman" pitchFamily="18" charset="0"/>
              </a:rPr>
              <a:t>，</a:t>
            </a:r>
            <a:r>
              <a:rPr lang="zh-CN" altLang="en-US" sz="1600" b="1" smtClean="0">
                <a:latin typeface="Times New Roman" pitchFamily="18" charset="0"/>
              </a:rPr>
              <a:t>这样可直接画出</a:t>
            </a:r>
            <a:r>
              <a:rPr lang="en-US" altLang="zh-CN" sz="1600" b="1" smtClean="0">
                <a:latin typeface="Times New Roman" pitchFamily="18" charset="0"/>
              </a:rPr>
              <a:t>DFA</a:t>
            </a:r>
            <a:r>
              <a:rPr lang="zh-CN" altLang="en-US" sz="1600" b="1" smtClean="0">
                <a:latin typeface="Times New Roman" pitchFamily="18" charset="0"/>
              </a:rPr>
              <a:t>图</a:t>
            </a:r>
            <a:r>
              <a:rPr lang="en-US" altLang="zh-CN" sz="1600" b="1" smtClean="0">
                <a:latin typeface="Times New Roman" pitchFamily="18" charset="0"/>
              </a:rPr>
              <a:t>,</a:t>
            </a:r>
            <a:r>
              <a:rPr lang="zh-CN" altLang="en-US" sz="1600" b="1" smtClean="0">
                <a:latin typeface="Times New Roman" pitchFamily="18" charset="0"/>
              </a:rPr>
              <a:t>十分方便。</a:t>
            </a:r>
          </a:p>
        </p:txBody>
      </p:sp>
      <p:sp>
        <p:nvSpPr>
          <p:cNvPr id="698371" name="AutoShape 3"/>
          <p:cNvSpPr>
            <a:spLocks noChangeArrowheads="1"/>
          </p:cNvSpPr>
          <p:nvPr/>
        </p:nvSpPr>
        <p:spPr bwMode="auto">
          <a:xfrm>
            <a:off x="152400" y="762000"/>
            <a:ext cx="88392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98372" name="AutoShape 4"/>
          <p:cNvSpPr>
            <a:spLocks noChangeArrowheads="1"/>
          </p:cNvSpPr>
          <p:nvPr/>
        </p:nvSpPr>
        <p:spPr bwMode="gray">
          <a:xfrm>
            <a:off x="9144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47111"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D99A850F-C896-4306-8ED5-358E3C2C2F63}" type="slidenum">
              <a:rPr lang="en-US" altLang="zh-CN"/>
              <a:pPr>
                <a:defRPr/>
              </a:pPr>
              <a:t>47</a:t>
            </a:fld>
            <a:endParaRPr lang="en-US" altLang="zh-CN"/>
          </a:p>
        </p:txBody>
      </p:sp>
      <p:sp>
        <p:nvSpPr>
          <p:cNvPr id="699394"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t>
            </a: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3C6524B9-C0D9-4AFE-941D-630A40BBA9EA}" type="slidenum">
              <a:rPr lang="en-US" altLang="zh-CN"/>
              <a:pPr>
                <a:defRPr/>
              </a:pPr>
              <a:t>48</a:t>
            </a:fld>
            <a:endParaRPr lang="en-US" altLang="zh-CN"/>
          </a:p>
        </p:txBody>
      </p:sp>
      <p:sp>
        <p:nvSpPr>
          <p:cNvPr id="700418"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E28E4E99-40DF-4B6F-9159-49CEBCDE3D86}" type="slidenum">
              <a:rPr lang="en-US" altLang="zh-CN"/>
              <a:pPr>
                <a:defRPr/>
              </a:pPr>
              <a:t>49</a:t>
            </a:fld>
            <a:endParaRPr lang="en-US" altLang="zh-CN"/>
          </a:p>
        </p:txBody>
      </p:sp>
      <p:sp>
        <p:nvSpPr>
          <p:cNvPr id="701442"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0180" name="Group 3"/>
          <p:cNvGrpSpPr>
            <a:grpSpLocks/>
          </p:cNvGrpSpPr>
          <p:nvPr/>
        </p:nvGrpSpPr>
        <p:grpSpPr bwMode="auto">
          <a:xfrm>
            <a:off x="1835150" y="2997200"/>
            <a:ext cx="792163" cy="360363"/>
            <a:chOff x="1156" y="1888"/>
            <a:chExt cx="499" cy="227"/>
          </a:xfrm>
        </p:grpSpPr>
        <p:sp>
          <p:nvSpPr>
            <p:cNvPr id="701444"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1445"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5CD57C11-964D-437F-AF0F-C6C19E3B1B0C}" type="slidenum">
              <a:rPr lang="en-US" altLang="zh-CN"/>
              <a:pPr>
                <a:defRPr/>
              </a:pPr>
              <a:t>5</a:t>
            </a:fld>
            <a:endParaRPr lang="en-US" altLang="zh-CN"/>
          </a:p>
        </p:txBody>
      </p:sp>
      <p:sp>
        <p:nvSpPr>
          <p:cNvPr id="7171" name="Rectangle 2"/>
          <p:cNvSpPr>
            <a:spLocks noGrp="1" noChangeArrowheads="1"/>
          </p:cNvSpPr>
          <p:nvPr>
            <p:ph type="body" idx="1"/>
          </p:nvPr>
        </p:nvSpPr>
        <p:spPr>
          <a:xfrm>
            <a:off x="1439863" y="1600200"/>
            <a:ext cx="7704137" cy="4624388"/>
          </a:xfrm>
        </p:spPr>
        <p:txBody>
          <a:bodyPr/>
          <a:lstStyle/>
          <a:p>
            <a:pPr eaLnBrk="1" hangingPunct="1">
              <a:lnSpc>
                <a:spcPct val="8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80000"/>
              </a:lnSpc>
              <a:buFont typeface="Wingdings" pitchFamily="2" charset="2"/>
              <a:buNone/>
            </a:pPr>
            <a:r>
              <a:rPr lang="en-US" altLang="zh-CN" sz="2000" b="1" smtClean="0">
                <a:solidFill>
                  <a:schemeClr val="hlink"/>
                </a:solidFill>
                <a:latin typeface="宋体" pitchFamily="2" charset="-122"/>
              </a:rPr>
              <a:t> </a:t>
            </a:r>
            <a:endParaRPr lang="en-US" altLang="zh-CN" sz="2000" b="1" smtClean="0">
              <a:solidFill>
                <a:srgbClr val="FF0066"/>
              </a:solidFill>
              <a:latin typeface="宋体" pitchFamily="2" charset="-122"/>
            </a:endParaRPr>
          </a:p>
          <a:p>
            <a:pPr eaLnBrk="1" hangingPunct="1">
              <a:lnSpc>
                <a:spcPct val="80000"/>
              </a:lnSpc>
              <a:buFont typeface="Wingdings" pitchFamily="2" charset="2"/>
              <a:buNone/>
            </a:pPr>
            <a:r>
              <a:rPr lang="zh-CN" altLang="en-US" sz="1800" b="1" smtClean="0">
                <a:latin typeface="宋体" pitchFamily="2" charset="-122"/>
              </a:rPr>
              <a:t>一、简单优先文法分析法        三、优先函数及其构造</a:t>
            </a:r>
          </a:p>
          <a:p>
            <a:pPr algn="just"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与文法有关的一些关系定义       </a:t>
            </a:r>
            <a:r>
              <a:rPr lang="en-US" altLang="zh-CN" sz="1600" b="1" smtClean="0">
                <a:latin typeface="宋体" pitchFamily="2" charset="-122"/>
              </a:rPr>
              <a:t>1.</a:t>
            </a:r>
            <a:r>
              <a:rPr lang="zh-CN" altLang="en-US" sz="1600" b="1" smtClean="0">
                <a:latin typeface="宋体" pitchFamily="2" charset="-122"/>
              </a:rPr>
              <a:t>优先函数定义                           </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构造文法关系传递闭包           </a:t>
            </a:r>
            <a:r>
              <a:rPr lang="en-US" altLang="zh-CN" sz="1600" b="1" smtClean="0">
                <a:latin typeface="宋体" pitchFamily="2" charset="-122"/>
              </a:rPr>
              <a:t>2.</a:t>
            </a:r>
            <a:r>
              <a:rPr lang="zh-CN" altLang="en-US" sz="1600" b="1" smtClean="0">
                <a:latin typeface="宋体" pitchFamily="2" charset="-122"/>
              </a:rPr>
              <a:t>优先函数矩阵的构造 </a:t>
            </a:r>
          </a:p>
          <a:p>
            <a:pPr algn="just" eaLnBrk="1" hangingPunct="1">
              <a:lnSpc>
                <a:spcPct val="80000"/>
              </a:lnSpc>
              <a:buFont typeface="Wingdings" pitchFamily="2" charset="2"/>
              <a:buNone/>
            </a:pPr>
            <a:r>
              <a:rPr lang="zh-CN" altLang="en-US" sz="1600" b="1" smtClean="0">
                <a:latin typeface="宋体" pitchFamily="2" charset="-122"/>
              </a:rPr>
              <a:t>    和自反传递闭包                 </a:t>
            </a:r>
            <a:r>
              <a:rPr lang="en-US" altLang="zh-CN" sz="1600" b="1" smtClean="0">
                <a:latin typeface="宋体" pitchFamily="2" charset="-122"/>
              </a:rPr>
              <a:t>3.</a:t>
            </a:r>
            <a:r>
              <a:rPr lang="zh-CN" altLang="en-US" sz="1600" b="1" smtClean="0">
                <a:latin typeface="宋体" pitchFamily="2" charset="-122"/>
              </a:rPr>
              <a:t>利用优先函数矩阵进行语法分析</a:t>
            </a:r>
          </a:p>
          <a:p>
            <a:pPr algn="just"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文法优先关系概念              </a:t>
            </a:r>
            <a:r>
              <a:rPr lang="zh-CN" altLang="en-US" sz="1800" b="1" smtClean="0">
                <a:solidFill>
                  <a:srgbClr val="FFFF00"/>
                </a:solidFill>
                <a:latin typeface="宋体" pitchFamily="2" charset="-122"/>
              </a:rPr>
              <a:t>四、</a:t>
            </a:r>
            <a:r>
              <a:rPr lang="en-US" altLang="zh-CN" sz="1800" b="1" smtClean="0">
                <a:solidFill>
                  <a:srgbClr val="FFFF00"/>
                </a:solidFill>
                <a:latin typeface="宋体" pitchFamily="2" charset="-122"/>
              </a:rPr>
              <a:t>LR</a:t>
            </a:r>
            <a:r>
              <a:rPr lang="zh-CN" altLang="en-US" sz="1800" b="1" smtClean="0">
                <a:solidFill>
                  <a:srgbClr val="FFFF00"/>
                </a:solidFill>
                <a:latin typeface="宋体" pitchFamily="2" charset="-122"/>
              </a:rPr>
              <a:t>分析法</a:t>
            </a:r>
            <a:endParaRPr lang="zh-CN" altLang="en-US" sz="1600" b="1" smtClean="0">
              <a:solidFill>
                <a:srgbClr val="FFFF00"/>
              </a:solidFill>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文法优先关系的构造              </a:t>
            </a:r>
            <a:r>
              <a:rPr lang="en-US" altLang="zh-CN" sz="1600" b="1" smtClean="0">
                <a:solidFill>
                  <a:srgbClr val="CC00CC"/>
                </a:solidFill>
                <a:latin typeface="宋体" pitchFamily="2" charset="-122"/>
              </a:rPr>
              <a:t>1. LR</a:t>
            </a:r>
            <a:r>
              <a:rPr lang="zh-CN" altLang="en-US" sz="1600" b="1" smtClean="0">
                <a:solidFill>
                  <a:srgbClr val="CC00CC"/>
                </a:solidFill>
                <a:latin typeface="宋体" pitchFamily="2" charset="-122"/>
              </a:rPr>
              <a:t>分析法一般概述</a:t>
            </a:r>
          </a:p>
          <a:p>
            <a:pPr eaLnBrk="1" hangingPunct="1">
              <a:lnSpc>
                <a:spcPct val="80000"/>
              </a:lnSpc>
              <a:spcBef>
                <a:spcPct val="0"/>
              </a:spcBef>
              <a:buFontTx/>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简单优先文法                    </a:t>
            </a:r>
            <a:r>
              <a:rPr lang="en-US" altLang="zh-CN" sz="1600" b="1" smtClean="0">
                <a:latin typeface="宋体" pitchFamily="2" charset="-122"/>
              </a:rPr>
              <a:t>2. LR</a:t>
            </a:r>
            <a:r>
              <a:rPr lang="zh-CN" altLang="en-US" sz="1600" b="1" smtClean="0">
                <a:latin typeface="宋体" pitchFamily="2" charset="-122"/>
              </a:rPr>
              <a:t>分析器工作原理  </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6. </a:t>
            </a:r>
            <a:r>
              <a:rPr lang="zh-CN" altLang="en-US" sz="1600" b="1" smtClean="0">
                <a:latin typeface="宋体" pitchFamily="2" charset="-122"/>
              </a:rPr>
              <a:t>简单优先文法分析算法            </a:t>
            </a:r>
            <a:r>
              <a:rPr lang="en-US" altLang="zh-CN" sz="1600" b="1" smtClean="0">
                <a:latin typeface="宋体" pitchFamily="2" charset="-122"/>
              </a:rPr>
              <a:t>3. LR</a:t>
            </a:r>
            <a:r>
              <a:rPr lang="zh-CN" altLang="en-US" sz="1600" b="1" smtClean="0">
                <a:latin typeface="宋体" pitchFamily="2" charset="-122"/>
              </a:rPr>
              <a:t>（</a:t>
            </a:r>
            <a:r>
              <a:rPr lang="en-US" altLang="zh-CN" sz="1600" b="1" smtClean="0">
                <a:latin typeface="宋体" pitchFamily="2" charset="-122"/>
              </a:rPr>
              <a:t>0</a:t>
            </a:r>
            <a:r>
              <a:rPr lang="zh-CN" altLang="en-US" sz="1600" b="1" smtClean="0">
                <a:latin typeface="宋体" pitchFamily="2" charset="-122"/>
              </a:rPr>
              <a:t>）分析表构造</a:t>
            </a:r>
          </a:p>
          <a:p>
            <a:pPr eaLnBrk="1" hangingPunct="1">
              <a:lnSpc>
                <a:spcPct val="80000"/>
              </a:lnSpc>
              <a:buFont typeface="Wingdings" pitchFamily="2" charset="2"/>
              <a:buNone/>
            </a:pPr>
            <a:r>
              <a:rPr lang="zh-CN" altLang="en-US" sz="1800" b="1" smtClean="0">
                <a:latin typeface="宋体" pitchFamily="2" charset="-122"/>
              </a:rPr>
              <a:t>二、算符优先分析法              </a:t>
            </a:r>
            <a:r>
              <a:rPr lang="en-US" altLang="zh-CN" sz="1600" b="1" smtClean="0">
                <a:latin typeface="宋体" pitchFamily="2" charset="-122"/>
              </a:rPr>
              <a:t>4. SLR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endParaRPr lang="zh-CN" altLang="en-US" sz="18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算符优先关系概念                </a:t>
            </a:r>
            <a:r>
              <a:rPr lang="en-US" altLang="zh-CN" sz="1600" b="1" smtClean="0">
                <a:latin typeface="宋体" pitchFamily="2" charset="-122"/>
              </a:rPr>
              <a:t>5. 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算符优先文法                    </a:t>
            </a:r>
            <a:r>
              <a:rPr lang="en-US" altLang="zh-CN" sz="1600" b="1" smtClean="0">
                <a:latin typeface="宋体" pitchFamily="2" charset="-122"/>
              </a:rPr>
              <a:t>6. LALR</a:t>
            </a:r>
            <a:r>
              <a:rPr lang="zh-CN" altLang="en-US" sz="1600" b="1" smtClean="0">
                <a:latin typeface="宋体" pitchFamily="2" charset="-122"/>
              </a:rPr>
              <a:t>分析表构造</a:t>
            </a: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算符优先关系的构造方法        </a:t>
            </a:r>
            <a:r>
              <a:rPr lang="zh-CN" altLang="en-US" sz="1800" b="1" smtClean="0">
                <a:latin typeface="宋体" pitchFamily="2" charset="-122"/>
              </a:rPr>
              <a:t>五、二义性文法的应用</a:t>
            </a:r>
            <a:endParaRPr lang="zh-CN" altLang="en-US" sz="16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最左素短语                      </a:t>
            </a:r>
            <a:r>
              <a:rPr lang="en-US" altLang="zh-CN" sz="1600" b="1" smtClean="0">
                <a:latin typeface="宋体" pitchFamily="2" charset="-122"/>
              </a:rPr>
              <a:t>1.</a:t>
            </a:r>
            <a:r>
              <a:rPr lang="zh-CN" altLang="en-US" sz="1600" b="1" smtClean="0">
                <a:latin typeface="宋体" pitchFamily="2" charset="-122"/>
              </a:rPr>
              <a:t>问题的提出</a:t>
            </a:r>
            <a:r>
              <a:rPr lang="zh-CN" altLang="en-US" sz="1600" b="1" smtClean="0">
                <a:solidFill>
                  <a:srgbClr val="66FF33"/>
                </a:solidFill>
                <a:latin typeface="宋体" pitchFamily="2" charset="-122"/>
              </a:rPr>
              <a:t> </a:t>
            </a:r>
            <a:endParaRPr lang="zh-CN" altLang="en-US" sz="1600" b="1" smtClean="0">
              <a:latin typeface="宋体" pitchFamily="2" charset="-122"/>
            </a:endParaRPr>
          </a:p>
          <a:p>
            <a:pPr eaLnBrk="1" hangingPunct="1">
              <a:lnSpc>
                <a:spcPct val="8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算符优先分析算法                </a:t>
            </a:r>
            <a:r>
              <a:rPr lang="en-US" altLang="zh-CN" sz="1600" b="1" smtClean="0">
                <a:latin typeface="宋体" pitchFamily="2" charset="-122"/>
              </a:rPr>
              <a:t>2.</a:t>
            </a:r>
            <a:r>
              <a:rPr lang="zh-CN" altLang="en-US" sz="1600" b="1" smtClean="0">
                <a:latin typeface="宋体" pitchFamily="2" charset="-122"/>
              </a:rPr>
              <a:t>二义性文法分析表的构造</a:t>
            </a:r>
          </a:p>
        </p:txBody>
      </p:sp>
      <p:sp>
        <p:nvSpPr>
          <p:cNvPr id="7172" name="Rectangle 3"/>
          <p:cNvSpPr>
            <a:spLocks noGrp="1" noChangeArrowheads="1"/>
          </p:cNvSpPr>
          <p:nvPr>
            <p:ph type="title"/>
          </p:nvPr>
        </p:nvSpPr>
        <p:spPr>
          <a:xfrm>
            <a:off x="1182688" y="225425"/>
            <a:ext cx="6305550" cy="457200"/>
          </a:xfrm>
          <a:noFill/>
        </p:spPr>
        <p:txBody>
          <a:bodyPr anchorCtr="1"/>
          <a:lstStyle/>
          <a:p>
            <a:pPr eaLnBrk="1" hangingPunct="1"/>
            <a:r>
              <a:rPr lang="en-US" altLang="zh-CN" smtClean="0">
                <a:solidFill>
                  <a:srgbClr val="FFFF00"/>
                </a:solidFill>
                <a:latin typeface="宋体" pitchFamily="2" charset="-122"/>
              </a:rPr>
              <a:t>   </a:t>
            </a:r>
            <a:r>
              <a:rPr lang="zh-CN" altLang="en-US" smtClean="0"/>
              <a:t>第四章 语法分析</a:t>
            </a:r>
          </a:p>
        </p:txBody>
      </p:sp>
      <p:sp>
        <p:nvSpPr>
          <p:cNvPr id="812036" name="Line 4"/>
          <p:cNvSpPr>
            <a:spLocks noChangeShapeType="1"/>
          </p:cNvSpPr>
          <p:nvPr/>
        </p:nvSpPr>
        <p:spPr bwMode="auto">
          <a:xfrm>
            <a:off x="4572000" y="17526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grpSp>
        <p:nvGrpSpPr>
          <p:cNvPr id="2" name="Group 5"/>
          <p:cNvGrpSpPr>
            <a:grpSpLocks/>
          </p:cNvGrpSpPr>
          <p:nvPr/>
        </p:nvGrpSpPr>
        <p:grpSpPr bwMode="auto">
          <a:xfrm>
            <a:off x="8229600" y="152400"/>
            <a:ext cx="717550" cy="881063"/>
            <a:chOff x="2272" y="2026"/>
            <a:chExt cx="740" cy="987"/>
          </a:xfrm>
        </p:grpSpPr>
        <p:pic>
          <p:nvPicPr>
            <p:cNvPr id="7177"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2040" name="AutoShape 8"/>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12041" name="AutoShape 9"/>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342900" indent="-342900">
              <a:spcAft>
                <a:spcPct val="0"/>
              </a:spcAft>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0498003E-E419-45E8-9308-88BA130E578C}" type="slidenum">
              <a:rPr lang="en-US" altLang="zh-CN"/>
              <a:pPr>
                <a:defRPr/>
              </a:pPr>
              <a:t>50</a:t>
            </a:fld>
            <a:endParaRPr lang="en-US" altLang="zh-CN"/>
          </a:p>
        </p:txBody>
      </p:sp>
      <p:sp>
        <p:nvSpPr>
          <p:cNvPr id="702466"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1204" name="Group 3"/>
          <p:cNvGrpSpPr>
            <a:grpSpLocks/>
          </p:cNvGrpSpPr>
          <p:nvPr/>
        </p:nvGrpSpPr>
        <p:grpSpPr bwMode="auto">
          <a:xfrm>
            <a:off x="1835150" y="2997200"/>
            <a:ext cx="792163" cy="360363"/>
            <a:chOff x="1156" y="1888"/>
            <a:chExt cx="499" cy="227"/>
          </a:xfrm>
        </p:grpSpPr>
        <p:sp>
          <p:nvSpPr>
            <p:cNvPr id="702468"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2469"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02470"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530AAEC1-09AC-46F0-B7C1-9B07D66B68E7}" type="slidenum">
              <a:rPr lang="en-US" altLang="zh-CN"/>
              <a:pPr>
                <a:defRPr/>
              </a:pPr>
              <a:t>51</a:t>
            </a:fld>
            <a:endParaRPr lang="en-US" altLang="zh-CN"/>
          </a:p>
        </p:txBody>
      </p:sp>
      <p:sp>
        <p:nvSpPr>
          <p:cNvPr id="703490"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2228" name="Group 3"/>
          <p:cNvGrpSpPr>
            <a:grpSpLocks/>
          </p:cNvGrpSpPr>
          <p:nvPr/>
        </p:nvGrpSpPr>
        <p:grpSpPr bwMode="auto">
          <a:xfrm>
            <a:off x="1835150" y="2997200"/>
            <a:ext cx="792163" cy="360363"/>
            <a:chOff x="1156" y="1888"/>
            <a:chExt cx="499" cy="227"/>
          </a:xfrm>
        </p:grpSpPr>
        <p:sp>
          <p:nvSpPr>
            <p:cNvPr id="703492"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3493"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03494"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03495"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3496"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3497"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8AA0C11F-CEA7-4048-AB6D-6E8D6A0B0C24}" type="slidenum">
              <a:rPr lang="en-US" altLang="zh-CN"/>
              <a:pPr>
                <a:defRPr/>
              </a:pPr>
              <a:t>52</a:t>
            </a:fld>
            <a:endParaRPr lang="en-US" altLang="zh-CN"/>
          </a:p>
        </p:txBody>
      </p:sp>
      <p:sp>
        <p:nvSpPr>
          <p:cNvPr id="704514"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3252" name="Group 3"/>
          <p:cNvGrpSpPr>
            <a:grpSpLocks/>
          </p:cNvGrpSpPr>
          <p:nvPr/>
        </p:nvGrpSpPr>
        <p:grpSpPr bwMode="auto">
          <a:xfrm>
            <a:off x="1835150" y="2997200"/>
            <a:ext cx="792163" cy="360363"/>
            <a:chOff x="1156" y="1888"/>
            <a:chExt cx="499" cy="227"/>
          </a:xfrm>
        </p:grpSpPr>
        <p:sp>
          <p:nvSpPr>
            <p:cNvPr id="704516"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4517"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04518"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04519"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4520"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4521"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04522"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A</a:t>
            </a:r>
          </a:p>
          <a:p>
            <a:pPr algn="l" eaLnBrk="1" hangingPunct="1">
              <a:spcAft>
                <a:spcPct val="0"/>
              </a:spcAft>
              <a:defRPr/>
            </a:pP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177ADCD8-B1A0-45B7-B7D9-DE6C458C1981}" type="slidenum">
              <a:rPr lang="en-US" altLang="zh-CN"/>
              <a:pPr>
                <a:defRPr/>
              </a:pPr>
              <a:t>53</a:t>
            </a:fld>
            <a:endParaRPr lang="en-US" altLang="zh-CN"/>
          </a:p>
        </p:txBody>
      </p:sp>
      <p:sp>
        <p:nvSpPr>
          <p:cNvPr id="705538"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4276" name="Group 3"/>
          <p:cNvGrpSpPr>
            <a:grpSpLocks/>
          </p:cNvGrpSpPr>
          <p:nvPr/>
        </p:nvGrpSpPr>
        <p:grpSpPr bwMode="auto">
          <a:xfrm>
            <a:off x="1835150" y="2997200"/>
            <a:ext cx="792163" cy="360363"/>
            <a:chOff x="1156" y="1888"/>
            <a:chExt cx="499" cy="227"/>
          </a:xfrm>
        </p:grpSpPr>
        <p:sp>
          <p:nvSpPr>
            <p:cNvPr id="705540"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5541"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05542"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05543"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5544"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5545"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05546"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1BDDD18C-99D8-4611-B2A6-BB085357FBD7}" type="slidenum">
              <a:rPr lang="en-US" altLang="zh-CN"/>
              <a:pPr>
                <a:defRPr/>
              </a:pPr>
              <a:t>54</a:t>
            </a:fld>
            <a:endParaRPr lang="en-US" altLang="zh-CN"/>
          </a:p>
        </p:txBody>
      </p:sp>
      <p:sp>
        <p:nvSpPr>
          <p:cNvPr id="706562"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5300" name="Group 3"/>
          <p:cNvGrpSpPr>
            <a:grpSpLocks/>
          </p:cNvGrpSpPr>
          <p:nvPr/>
        </p:nvGrpSpPr>
        <p:grpSpPr bwMode="auto">
          <a:xfrm>
            <a:off x="1835150" y="2997200"/>
            <a:ext cx="792163" cy="360363"/>
            <a:chOff x="1156" y="1888"/>
            <a:chExt cx="499" cy="227"/>
          </a:xfrm>
        </p:grpSpPr>
        <p:sp>
          <p:nvSpPr>
            <p:cNvPr id="706564"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6565"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06566"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06567"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6568"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6569"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06570"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06571"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6572"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6573"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pPr>
              <a:defRPr/>
            </a:pPr>
            <a:fld id="{4AF03E0B-D26B-4512-A228-32F25E8784A7}" type="slidenum">
              <a:rPr lang="en-US" altLang="zh-CN"/>
              <a:pPr>
                <a:defRPr/>
              </a:pPr>
              <a:t>55</a:t>
            </a:fld>
            <a:endParaRPr lang="en-US" altLang="zh-CN"/>
          </a:p>
        </p:txBody>
      </p:sp>
      <p:sp>
        <p:nvSpPr>
          <p:cNvPr id="707586"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6324" name="Group 3"/>
          <p:cNvGrpSpPr>
            <a:grpSpLocks/>
          </p:cNvGrpSpPr>
          <p:nvPr/>
        </p:nvGrpSpPr>
        <p:grpSpPr bwMode="auto">
          <a:xfrm>
            <a:off x="1835150" y="2997200"/>
            <a:ext cx="792163" cy="360363"/>
            <a:chOff x="1156" y="1888"/>
            <a:chExt cx="499" cy="227"/>
          </a:xfrm>
        </p:grpSpPr>
        <p:sp>
          <p:nvSpPr>
            <p:cNvPr id="707588"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7589"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07590"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07591"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7592"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7593"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07594"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07595"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7596"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7597"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07598"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Aft>
                <a:spcPct val="0"/>
              </a:spcAft>
              <a:defRPr/>
            </a:pP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pPr>
              <a:defRPr/>
            </a:pPr>
            <a:fld id="{BF7839EC-112A-4B33-9664-280A220A1673}" type="slidenum">
              <a:rPr lang="en-US" altLang="zh-CN"/>
              <a:pPr>
                <a:defRPr/>
              </a:pPr>
              <a:t>56</a:t>
            </a:fld>
            <a:endParaRPr lang="en-US" altLang="zh-CN"/>
          </a:p>
        </p:txBody>
      </p:sp>
      <p:sp>
        <p:nvSpPr>
          <p:cNvPr id="708610"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7348" name="Group 3"/>
          <p:cNvGrpSpPr>
            <a:grpSpLocks/>
          </p:cNvGrpSpPr>
          <p:nvPr/>
        </p:nvGrpSpPr>
        <p:grpSpPr bwMode="auto">
          <a:xfrm>
            <a:off x="1835150" y="2997200"/>
            <a:ext cx="792163" cy="360363"/>
            <a:chOff x="1156" y="1888"/>
            <a:chExt cx="499" cy="227"/>
          </a:xfrm>
        </p:grpSpPr>
        <p:sp>
          <p:nvSpPr>
            <p:cNvPr id="708612"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8613"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08614"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08615"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8616"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8617"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08618"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08619"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8620"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8621"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08622"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pPr>
              <a:defRPr/>
            </a:pPr>
            <a:fld id="{DECB96A7-3273-4B88-A5CE-466FBE28C5B2}" type="slidenum">
              <a:rPr lang="en-US" altLang="zh-CN"/>
              <a:pPr>
                <a:defRPr/>
              </a:pPr>
              <a:t>57</a:t>
            </a:fld>
            <a:endParaRPr lang="en-US" altLang="zh-CN"/>
          </a:p>
        </p:txBody>
      </p:sp>
      <p:sp>
        <p:nvSpPr>
          <p:cNvPr id="709634"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8372" name="Group 3"/>
          <p:cNvGrpSpPr>
            <a:grpSpLocks/>
          </p:cNvGrpSpPr>
          <p:nvPr/>
        </p:nvGrpSpPr>
        <p:grpSpPr bwMode="auto">
          <a:xfrm>
            <a:off x="1835150" y="2997200"/>
            <a:ext cx="792163" cy="360363"/>
            <a:chOff x="1156" y="1888"/>
            <a:chExt cx="499" cy="227"/>
          </a:xfrm>
        </p:grpSpPr>
        <p:sp>
          <p:nvSpPr>
            <p:cNvPr id="709636"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9637"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09638"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09639"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9640"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9641"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09642"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09643"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9644"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09645"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09646"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09647"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09648"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pPr>
              <a:defRPr/>
            </a:pPr>
            <a:fld id="{6EEEC3E6-EEA3-4628-8FD2-5D8C0DED7252}" type="slidenum">
              <a:rPr lang="en-US" altLang="zh-CN"/>
              <a:pPr>
                <a:defRPr/>
              </a:pPr>
              <a:t>58</a:t>
            </a:fld>
            <a:endParaRPr lang="en-US" altLang="zh-CN"/>
          </a:p>
        </p:txBody>
      </p:sp>
      <p:sp>
        <p:nvSpPr>
          <p:cNvPr id="710658"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59396" name="Group 3"/>
          <p:cNvGrpSpPr>
            <a:grpSpLocks/>
          </p:cNvGrpSpPr>
          <p:nvPr/>
        </p:nvGrpSpPr>
        <p:grpSpPr bwMode="auto">
          <a:xfrm>
            <a:off x="1835150" y="2997200"/>
            <a:ext cx="792163" cy="360363"/>
            <a:chOff x="1156" y="1888"/>
            <a:chExt cx="499" cy="227"/>
          </a:xfrm>
        </p:grpSpPr>
        <p:sp>
          <p:nvSpPr>
            <p:cNvPr id="710660"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0661"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0662"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0663"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0664"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0665"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0666"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0667"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0668"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0669"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0670"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0671"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0672"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0673"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 c • A</a:t>
            </a: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pPr>
              <a:defRPr/>
            </a:pPr>
            <a:fld id="{A82FAA8C-669B-440E-A518-8C77EEC19045}" type="slidenum">
              <a:rPr lang="en-US" altLang="zh-CN"/>
              <a:pPr>
                <a:defRPr/>
              </a:pPr>
              <a:t>59</a:t>
            </a:fld>
            <a:endParaRPr lang="en-US" altLang="zh-CN"/>
          </a:p>
        </p:txBody>
      </p:sp>
      <p:sp>
        <p:nvSpPr>
          <p:cNvPr id="711682"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0420" name="Group 3"/>
          <p:cNvGrpSpPr>
            <a:grpSpLocks/>
          </p:cNvGrpSpPr>
          <p:nvPr/>
        </p:nvGrpSpPr>
        <p:grpSpPr bwMode="auto">
          <a:xfrm>
            <a:off x="1835150" y="2997200"/>
            <a:ext cx="792163" cy="360363"/>
            <a:chOff x="1156" y="1888"/>
            <a:chExt cx="499" cy="227"/>
          </a:xfrm>
        </p:grpSpPr>
        <p:sp>
          <p:nvSpPr>
            <p:cNvPr id="711684"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1685"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1686"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1687"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1688"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1689"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1690"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1691"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1692"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1693"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1694"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1695"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1696"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1697"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22DD57FE-C86C-4043-8805-AF1ECFC74DEB}" type="slidenum">
              <a:rPr lang="en-US" altLang="zh-CN"/>
              <a:pPr>
                <a:defRPr/>
              </a:pPr>
              <a:t>6</a:t>
            </a:fld>
            <a:endParaRPr lang="en-US" altLang="zh-CN"/>
          </a:p>
        </p:txBody>
      </p:sp>
      <p:sp>
        <p:nvSpPr>
          <p:cNvPr id="8195" name="Rectangle 2"/>
          <p:cNvSpPr>
            <a:spLocks noGrp="1" noChangeArrowheads="1"/>
          </p:cNvSpPr>
          <p:nvPr>
            <p:ph type="body" idx="1"/>
          </p:nvPr>
        </p:nvSpPr>
        <p:spPr>
          <a:xfrm>
            <a:off x="228600" y="228600"/>
            <a:ext cx="8686800" cy="1905000"/>
          </a:xfrm>
        </p:spPr>
        <p:txBody>
          <a:bodyPr/>
          <a:lstStyle/>
          <a:p>
            <a:pPr algn="ctr" eaLnBrk="1" hangingPunct="1">
              <a:lnSpc>
                <a:spcPct val="90000"/>
              </a:lnSpc>
              <a:buClr>
                <a:schemeClr val="folHlink"/>
              </a:buClr>
              <a:buSzPct val="60000"/>
              <a:buFont typeface="Wingdings" pitchFamily="2" charset="2"/>
              <a:buNone/>
            </a:pPr>
            <a:r>
              <a:rPr lang="en-US" altLang="zh-CN" sz="4400" b="1" smtClean="0">
                <a:solidFill>
                  <a:schemeClr val="tx2"/>
                </a:solidFill>
                <a:latin typeface="High Tower Text" pitchFamily="18" charset="0"/>
                <a:ea typeface="黑体" pitchFamily="2" charset="-122"/>
              </a:rPr>
              <a:t>§4.3 </a:t>
            </a:r>
            <a:r>
              <a:rPr lang="zh-CN" altLang="en-US" sz="4400" b="1" smtClean="0">
                <a:solidFill>
                  <a:schemeClr val="tx2"/>
                </a:solidFill>
                <a:latin typeface="High Tower Text" pitchFamily="18" charset="0"/>
                <a:ea typeface="黑体" pitchFamily="2" charset="-122"/>
              </a:rPr>
              <a:t>自底向上语法分析</a:t>
            </a:r>
          </a:p>
        </p:txBody>
      </p:sp>
      <p:sp>
        <p:nvSpPr>
          <p:cNvPr id="660483" name="Rectangle 3"/>
          <p:cNvSpPr>
            <a:spLocks noChangeArrowheads="1"/>
          </p:cNvSpPr>
          <p:nvPr/>
        </p:nvSpPr>
        <p:spPr bwMode="auto">
          <a:xfrm>
            <a:off x="323850" y="2111375"/>
            <a:ext cx="8640763" cy="37401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l" eaLnBrk="1" hangingPunct="1">
              <a:lnSpc>
                <a:spcPct val="120000"/>
              </a:lnSpc>
              <a:spcBef>
                <a:spcPct val="20000"/>
              </a:spcBef>
              <a:spcAft>
                <a:spcPct val="0"/>
              </a:spcAft>
              <a:buClr>
                <a:schemeClr val="hlink"/>
              </a:buClr>
              <a:buSzPct val="80000"/>
              <a:buFont typeface="Wingdings" pitchFamily="2" charset="2"/>
              <a:buNone/>
              <a:defRPr/>
            </a:pPr>
            <a:r>
              <a:rPr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rPr>
              <a:t>前面我们介绍的几种语法分析方法对相应的文法都有一定的要求。例如：</a:t>
            </a:r>
          </a:p>
          <a:p>
            <a:pPr algn="l" eaLnBrk="1" hangingPunct="1">
              <a:lnSpc>
                <a:spcPct val="120000"/>
              </a:lnSpc>
              <a:spcBef>
                <a:spcPct val="20000"/>
              </a:spcBef>
              <a:spcAft>
                <a:spcPct val="0"/>
              </a:spcAft>
              <a:buClr>
                <a:schemeClr val="hlink"/>
              </a:buClr>
              <a:buSzPct val="80000"/>
              <a:buFont typeface="Wingdings" pitchFamily="2" charset="2"/>
              <a:buNone/>
              <a:defRPr/>
            </a:pPr>
            <a:endParaRPr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endParaRPr>
          </a:p>
          <a:p>
            <a:pPr algn="l" eaLnBrk="1" hangingPunct="1">
              <a:lnSpc>
                <a:spcPct val="120000"/>
              </a:lnSpc>
              <a:spcBef>
                <a:spcPct val="20000"/>
              </a:spcBef>
              <a:spcAft>
                <a:spcPct val="0"/>
              </a:spcAft>
              <a:buClr>
                <a:schemeClr val="hlink"/>
              </a:buClr>
              <a:buSzPct val="80000"/>
              <a:buFont typeface="Wingdings" pitchFamily="2" charset="2"/>
              <a:buNone/>
              <a:defRPr/>
            </a:pPr>
            <a:endParaRPr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endParaRPr>
          </a:p>
          <a:p>
            <a:pPr algn="l" eaLnBrk="1" hangingPunct="1">
              <a:lnSpc>
                <a:spcPct val="120000"/>
              </a:lnSpc>
              <a:spcBef>
                <a:spcPct val="20000"/>
              </a:spcBef>
              <a:spcAft>
                <a:spcPct val="0"/>
              </a:spcAft>
              <a:buClr>
                <a:schemeClr val="hlink"/>
              </a:buClr>
              <a:buSzPct val="80000"/>
              <a:buFont typeface="Wingdings" pitchFamily="2" charset="2"/>
              <a:buNone/>
              <a:defRPr/>
            </a:pPr>
            <a:endParaRPr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endParaRPr>
          </a:p>
          <a:p>
            <a:pPr algn="l" eaLnBrk="1" hangingPunct="1">
              <a:lnSpc>
                <a:spcPct val="120000"/>
              </a:lnSpc>
              <a:spcBef>
                <a:spcPct val="20000"/>
              </a:spcBef>
              <a:spcAft>
                <a:spcPct val="0"/>
              </a:spcAft>
              <a:buClr>
                <a:schemeClr val="hlink"/>
              </a:buClr>
              <a:buSzPct val="80000"/>
              <a:buFont typeface="Wingdings" pitchFamily="2" charset="2"/>
              <a:buNone/>
              <a:defRPr/>
            </a:pPr>
            <a:endParaRPr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endParaRPr>
          </a:p>
          <a:p>
            <a:pPr algn="l" eaLnBrk="1" hangingPunct="1">
              <a:lnSpc>
                <a:spcPct val="120000"/>
              </a:lnSpc>
              <a:spcBef>
                <a:spcPct val="20000"/>
              </a:spcBef>
              <a:spcAft>
                <a:spcPct val="0"/>
              </a:spcAft>
              <a:buClr>
                <a:schemeClr val="hlink"/>
              </a:buClr>
              <a:buSzPct val="80000"/>
              <a:buFont typeface="Wingdings" pitchFamily="2" charset="2"/>
              <a:buNone/>
              <a:defRPr/>
            </a:pPr>
            <a:endParaRPr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endParaRPr>
          </a:p>
          <a:p>
            <a:pPr algn="l" eaLnBrk="1" hangingPunct="1">
              <a:lnSpc>
                <a:spcPct val="120000"/>
              </a:lnSpc>
              <a:spcBef>
                <a:spcPct val="20000"/>
              </a:spcBef>
              <a:spcAft>
                <a:spcPct val="0"/>
              </a:spcAft>
              <a:buClr>
                <a:schemeClr val="hlink"/>
              </a:buClr>
              <a:buSzPct val="80000"/>
              <a:buFont typeface="Wingdings" pitchFamily="2" charset="2"/>
              <a:buNone/>
              <a:defRPr/>
            </a:pP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因此，上述这些方法在使用上有一定局限性。 </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分析法是</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1965</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年由</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Knuth</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提出一种自底向上语法分析方法，可用于一大类上下文无关文法分析，这种技术叫做</a:t>
            </a:r>
            <a:r>
              <a:rPr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LR(K)</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分析技术。</a:t>
            </a:r>
            <a:r>
              <a:rPr lang="zh-CN" altLang="en-US" sz="2000" dirty="0">
                <a:solidFill>
                  <a:schemeClr val="tx1"/>
                </a:solidFill>
                <a:effectLst>
                  <a:outerShdw blurRad="38100" dist="38100" dir="2700000" algn="tl">
                    <a:srgbClr val="000000"/>
                  </a:outerShdw>
                </a:effectLst>
                <a:latin typeface="宋体" pitchFamily="2" charset="-122"/>
                <a:ea typeface="宋体" pitchFamily="2" charset="-122"/>
                <a:cs typeface="+mn-cs"/>
              </a:rPr>
              <a:t></a:t>
            </a:r>
          </a:p>
        </p:txBody>
      </p:sp>
      <p:sp>
        <p:nvSpPr>
          <p:cNvPr id="660484" name="Rectangle 4"/>
          <p:cNvSpPr>
            <a:spLocks noChangeArrowheads="1"/>
          </p:cNvSpPr>
          <p:nvPr/>
        </p:nvSpPr>
        <p:spPr bwMode="auto">
          <a:xfrm>
            <a:off x="1042988" y="2824163"/>
            <a:ext cx="6842125" cy="161290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marL="450850" indent="-450850" algn="l" eaLnBrk="1" hangingPunct="1">
              <a:lnSpc>
                <a:spcPct val="120000"/>
              </a:lnSpc>
              <a:spcBef>
                <a:spcPct val="20000"/>
              </a:spcBef>
              <a:spcAft>
                <a:spcPct val="0"/>
              </a:spcAft>
              <a:buClr>
                <a:schemeClr val="hlink"/>
              </a:buClr>
              <a:buSzPct val="80000"/>
              <a:buFont typeface="Wingdings" pitchFamily="2" charset="2"/>
              <a:buChar char="Ø"/>
              <a:defRPr/>
            </a:pP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mn-cs"/>
              </a:rPr>
              <a:t>不带回溯的自顶向下分析方法要求文法不存在左递归，并且每一规则的各候选式的终结首符集两两不相交；</a:t>
            </a:r>
          </a:p>
          <a:p>
            <a:pPr marL="450850" indent="-450850" algn="l" eaLnBrk="1" hangingPunct="1">
              <a:lnSpc>
                <a:spcPct val="120000"/>
              </a:lnSpc>
              <a:spcBef>
                <a:spcPct val="20000"/>
              </a:spcBef>
              <a:spcAft>
                <a:spcPct val="0"/>
              </a:spcAft>
              <a:buClr>
                <a:schemeClr val="hlink"/>
              </a:buClr>
              <a:buSzPct val="80000"/>
              <a:buFont typeface="Wingdings" pitchFamily="2" charset="2"/>
              <a:buChar char="Ø"/>
              <a:defRPr/>
            </a:pPr>
            <a:r>
              <a:rPr lang="zh-CN" altLang="en-US" sz="2000">
                <a:solidFill>
                  <a:schemeClr val="tx1"/>
                </a:solidFill>
                <a:effectLst>
                  <a:outerShdw blurRad="38100" dist="38100" dir="2700000" algn="tl">
                    <a:srgbClr val="000000"/>
                  </a:outerShdw>
                </a:effectLst>
                <a:latin typeface="宋体" pitchFamily="2" charset="-122"/>
                <a:ea typeface="宋体" pitchFamily="2" charset="-122"/>
                <a:cs typeface="+mn-cs"/>
              </a:rPr>
              <a:t>算符优先分析方法则要求文法的各终结符号对间至多只有一种优先关系，等等。</a:t>
            </a:r>
          </a:p>
        </p:txBody>
      </p:sp>
      <p:sp>
        <p:nvSpPr>
          <p:cNvPr id="660485"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660486" name="AutoShape 6"/>
          <p:cNvSpPr>
            <a:spLocks noChangeArrowheads="1"/>
          </p:cNvSpPr>
          <p:nvPr/>
        </p:nvSpPr>
        <p:spPr bwMode="gray">
          <a:xfrm>
            <a:off x="8382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分析法一般概述</a:t>
            </a:r>
          </a:p>
        </p:txBody>
      </p:sp>
      <p:grpSp>
        <p:nvGrpSpPr>
          <p:cNvPr id="2" name="Group 7"/>
          <p:cNvGrpSpPr>
            <a:grpSpLocks/>
          </p:cNvGrpSpPr>
          <p:nvPr/>
        </p:nvGrpSpPr>
        <p:grpSpPr bwMode="auto">
          <a:xfrm>
            <a:off x="8229600" y="152400"/>
            <a:ext cx="717550" cy="881063"/>
            <a:chOff x="2272" y="2026"/>
            <a:chExt cx="740" cy="987"/>
          </a:xfrm>
        </p:grpSpPr>
        <p:pic>
          <p:nvPicPr>
            <p:cNvPr id="8201"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pPr>
              <a:defRPr/>
            </a:pPr>
            <a:fld id="{7711C950-7D71-4738-9AD7-566A01C7CAAD}" type="slidenum">
              <a:rPr lang="en-US" altLang="zh-CN"/>
              <a:pPr>
                <a:defRPr/>
              </a:pPr>
              <a:t>60</a:t>
            </a:fld>
            <a:endParaRPr lang="en-US" altLang="zh-CN"/>
          </a:p>
        </p:txBody>
      </p:sp>
      <p:sp>
        <p:nvSpPr>
          <p:cNvPr id="712706"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1444" name="Group 3"/>
          <p:cNvGrpSpPr>
            <a:grpSpLocks/>
          </p:cNvGrpSpPr>
          <p:nvPr/>
        </p:nvGrpSpPr>
        <p:grpSpPr bwMode="auto">
          <a:xfrm>
            <a:off x="1835150" y="2997200"/>
            <a:ext cx="792163" cy="360363"/>
            <a:chOff x="1156" y="1888"/>
            <a:chExt cx="499" cy="227"/>
          </a:xfrm>
        </p:grpSpPr>
        <p:sp>
          <p:nvSpPr>
            <p:cNvPr id="712708"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2709"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2710"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2711"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2712"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2713"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2714"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2715"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2716"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2717"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2718"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2719"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2720"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2721"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2722"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2723"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pPr>
              <a:defRPr/>
            </a:pPr>
            <a:fld id="{30C5318F-DC28-4FB3-95A8-84F22ACF2FC8}" type="slidenum">
              <a:rPr lang="en-US" altLang="zh-CN"/>
              <a:pPr>
                <a:defRPr/>
              </a:pPr>
              <a:t>61</a:t>
            </a:fld>
            <a:endParaRPr lang="en-US" altLang="zh-CN"/>
          </a:p>
        </p:txBody>
      </p:sp>
      <p:sp>
        <p:nvSpPr>
          <p:cNvPr id="713730"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2468" name="Group 3"/>
          <p:cNvGrpSpPr>
            <a:grpSpLocks/>
          </p:cNvGrpSpPr>
          <p:nvPr/>
        </p:nvGrpSpPr>
        <p:grpSpPr bwMode="auto">
          <a:xfrm>
            <a:off x="1835150" y="2997200"/>
            <a:ext cx="792163" cy="360363"/>
            <a:chOff x="1156" y="1888"/>
            <a:chExt cx="499" cy="227"/>
          </a:xfrm>
        </p:grpSpPr>
        <p:sp>
          <p:nvSpPr>
            <p:cNvPr id="713732"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3733"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3734"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3735"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3736"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3737"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3738"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3739"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3740"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3741"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3742"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3743"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3744"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3745"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3746"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3747"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3748"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3749"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pPr>
              <a:defRPr/>
            </a:pPr>
            <a:fld id="{75BB0FAD-781A-4180-85B5-4E984BB8A474}" type="slidenum">
              <a:rPr lang="en-US" altLang="zh-CN"/>
              <a:pPr>
                <a:defRPr/>
              </a:pPr>
              <a:t>62</a:t>
            </a:fld>
            <a:endParaRPr lang="en-US" altLang="zh-CN"/>
          </a:p>
        </p:txBody>
      </p:sp>
      <p:sp>
        <p:nvSpPr>
          <p:cNvPr id="714754"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3492" name="Group 3"/>
          <p:cNvGrpSpPr>
            <a:grpSpLocks/>
          </p:cNvGrpSpPr>
          <p:nvPr/>
        </p:nvGrpSpPr>
        <p:grpSpPr bwMode="auto">
          <a:xfrm>
            <a:off x="1835150" y="2997200"/>
            <a:ext cx="792163" cy="360363"/>
            <a:chOff x="1156" y="1888"/>
            <a:chExt cx="499" cy="227"/>
          </a:xfrm>
        </p:grpSpPr>
        <p:sp>
          <p:nvSpPr>
            <p:cNvPr id="714756"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4757"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4758"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4759"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4760"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4761"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4762"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4763"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4764"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4765"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4766"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4767"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4768"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4769"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4770"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4771"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4772"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4773"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4774"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pPr>
              <a:defRPr/>
            </a:pPr>
            <a:fld id="{CCB89275-0B40-4AFC-90D6-D3157410C3B8}" type="slidenum">
              <a:rPr lang="en-US" altLang="zh-CN"/>
              <a:pPr>
                <a:defRPr/>
              </a:pPr>
              <a:t>63</a:t>
            </a:fld>
            <a:endParaRPr lang="en-US" altLang="zh-CN"/>
          </a:p>
        </p:txBody>
      </p:sp>
      <p:sp>
        <p:nvSpPr>
          <p:cNvPr id="715778"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4516" name="Group 3"/>
          <p:cNvGrpSpPr>
            <a:grpSpLocks/>
          </p:cNvGrpSpPr>
          <p:nvPr/>
        </p:nvGrpSpPr>
        <p:grpSpPr bwMode="auto">
          <a:xfrm>
            <a:off x="1835150" y="2997200"/>
            <a:ext cx="792163" cy="360363"/>
            <a:chOff x="1156" y="1888"/>
            <a:chExt cx="499" cy="227"/>
          </a:xfrm>
        </p:grpSpPr>
        <p:sp>
          <p:nvSpPr>
            <p:cNvPr id="715780"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5781"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5782"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5783"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5784"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5785"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5786"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5787"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5788"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5789"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5790"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5791"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5792"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5793"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5794"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5795"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5796"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5797"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5798"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pPr>
              <a:defRPr/>
            </a:pPr>
            <a:fld id="{51736384-B81E-41CC-A839-284B33EBB4BA}" type="slidenum">
              <a:rPr lang="en-US" altLang="zh-CN"/>
              <a:pPr>
                <a:defRPr/>
              </a:pPr>
              <a:t>64</a:t>
            </a:fld>
            <a:endParaRPr lang="en-US" altLang="zh-CN"/>
          </a:p>
        </p:txBody>
      </p:sp>
      <p:sp>
        <p:nvSpPr>
          <p:cNvPr id="716802"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5540" name="Group 3"/>
          <p:cNvGrpSpPr>
            <a:grpSpLocks/>
          </p:cNvGrpSpPr>
          <p:nvPr/>
        </p:nvGrpSpPr>
        <p:grpSpPr bwMode="auto">
          <a:xfrm>
            <a:off x="1835150" y="2997200"/>
            <a:ext cx="792163" cy="360363"/>
            <a:chOff x="1156" y="1888"/>
            <a:chExt cx="499" cy="227"/>
          </a:xfrm>
        </p:grpSpPr>
        <p:sp>
          <p:nvSpPr>
            <p:cNvPr id="716804"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6805"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6806"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6807"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6808"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6809"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6810"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6811"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6812"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6813"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6814"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6815"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6816"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6817"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6818"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6819"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6820"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6821"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6822"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6823"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6824"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pPr>
              <a:defRPr/>
            </a:pPr>
            <a:fld id="{ED954A42-29E9-4C53-BC65-5C581D935EA3}" type="slidenum">
              <a:rPr lang="en-US" altLang="zh-CN"/>
              <a:pPr>
                <a:defRPr/>
              </a:pPr>
              <a:t>65</a:t>
            </a:fld>
            <a:endParaRPr lang="en-US" altLang="zh-CN"/>
          </a:p>
        </p:txBody>
      </p:sp>
      <p:sp>
        <p:nvSpPr>
          <p:cNvPr id="717826"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6564" name="Group 3"/>
          <p:cNvGrpSpPr>
            <a:grpSpLocks/>
          </p:cNvGrpSpPr>
          <p:nvPr/>
        </p:nvGrpSpPr>
        <p:grpSpPr bwMode="auto">
          <a:xfrm>
            <a:off x="1835150" y="2997200"/>
            <a:ext cx="792163" cy="360363"/>
            <a:chOff x="1156" y="1888"/>
            <a:chExt cx="499" cy="227"/>
          </a:xfrm>
        </p:grpSpPr>
        <p:sp>
          <p:nvSpPr>
            <p:cNvPr id="717828"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7829"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7830"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7831"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7832"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7833"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7834"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7835"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7836"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7837"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7838"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7839"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7840"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7841"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7842"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7843"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7844"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7845"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7846"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7847"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7848"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7849"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7850"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pPr>
              <a:defRPr/>
            </a:pPr>
            <a:fld id="{5C88EC3B-6A9D-4C72-8AF6-1DAD3EA5EAE9}" type="slidenum">
              <a:rPr lang="en-US" altLang="zh-CN"/>
              <a:pPr>
                <a:defRPr/>
              </a:pPr>
              <a:t>66</a:t>
            </a:fld>
            <a:endParaRPr lang="en-US" altLang="zh-CN"/>
          </a:p>
        </p:txBody>
      </p:sp>
      <p:sp>
        <p:nvSpPr>
          <p:cNvPr id="718850"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7588" name="Group 3"/>
          <p:cNvGrpSpPr>
            <a:grpSpLocks/>
          </p:cNvGrpSpPr>
          <p:nvPr/>
        </p:nvGrpSpPr>
        <p:grpSpPr bwMode="auto">
          <a:xfrm>
            <a:off x="1835150" y="2997200"/>
            <a:ext cx="792163" cy="360363"/>
            <a:chOff x="1156" y="1888"/>
            <a:chExt cx="499" cy="227"/>
          </a:xfrm>
        </p:grpSpPr>
        <p:sp>
          <p:nvSpPr>
            <p:cNvPr id="718852"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8853"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8854"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8855"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8856"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8857"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8858"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8859"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8860"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8861"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8862"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8863"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8864"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8865"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8866"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8867"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8868"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8869"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8870"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8871"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8872"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8873"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8874"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8875"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pPr>
              <a:defRPr/>
            </a:pPr>
            <a:fld id="{A184704E-B158-40B7-A658-B36E1ED0A0C6}" type="slidenum">
              <a:rPr lang="en-US" altLang="zh-CN"/>
              <a:pPr>
                <a:defRPr/>
              </a:pPr>
              <a:t>67</a:t>
            </a:fld>
            <a:endParaRPr lang="en-US" altLang="zh-CN"/>
          </a:p>
        </p:txBody>
      </p:sp>
      <p:sp>
        <p:nvSpPr>
          <p:cNvPr id="719874"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8612" name="Group 3"/>
          <p:cNvGrpSpPr>
            <a:grpSpLocks/>
          </p:cNvGrpSpPr>
          <p:nvPr/>
        </p:nvGrpSpPr>
        <p:grpSpPr bwMode="auto">
          <a:xfrm>
            <a:off x="1835150" y="2997200"/>
            <a:ext cx="792163" cy="360363"/>
            <a:chOff x="1156" y="1888"/>
            <a:chExt cx="499" cy="227"/>
          </a:xfrm>
        </p:grpSpPr>
        <p:sp>
          <p:nvSpPr>
            <p:cNvPr id="719876"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9877"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19878"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19879"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9880"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9881"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9882"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9883"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9884"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19885"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19886"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9887"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9888"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9889"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19890"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9891"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9892"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9893"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9894"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19895"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9896"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19897"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9898"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19899"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19900"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19901"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12"/>
          </p:nvPr>
        </p:nvSpPr>
        <p:spPr/>
        <p:txBody>
          <a:bodyPr/>
          <a:lstStyle/>
          <a:p>
            <a:pPr>
              <a:defRPr/>
            </a:pPr>
            <a:fld id="{899BA42A-93F8-46EE-80A6-95045B692E9B}" type="slidenum">
              <a:rPr lang="en-US" altLang="zh-CN"/>
              <a:pPr>
                <a:defRPr/>
              </a:pPr>
              <a:t>68</a:t>
            </a:fld>
            <a:endParaRPr lang="en-US" altLang="zh-CN"/>
          </a:p>
        </p:txBody>
      </p:sp>
      <p:sp>
        <p:nvSpPr>
          <p:cNvPr id="720898"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69636" name="Group 3"/>
          <p:cNvGrpSpPr>
            <a:grpSpLocks/>
          </p:cNvGrpSpPr>
          <p:nvPr/>
        </p:nvGrpSpPr>
        <p:grpSpPr bwMode="auto">
          <a:xfrm>
            <a:off x="1835150" y="2997200"/>
            <a:ext cx="792163" cy="360363"/>
            <a:chOff x="1156" y="1888"/>
            <a:chExt cx="499" cy="227"/>
          </a:xfrm>
        </p:grpSpPr>
        <p:sp>
          <p:nvSpPr>
            <p:cNvPr id="720900"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0901"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20902"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20903"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0904"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0905"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0906"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0907"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0908"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0909"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0910"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0911"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0912"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0913"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0914"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0915"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0916"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0917"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0918"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0919"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0920"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0921"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0922"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0923"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20924"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0925"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0926"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5"/>
          <p:cNvSpPr>
            <a:spLocks noGrp="1"/>
          </p:cNvSpPr>
          <p:nvPr>
            <p:ph type="sldNum" sz="quarter" idx="12"/>
          </p:nvPr>
        </p:nvSpPr>
        <p:spPr/>
        <p:txBody>
          <a:bodyPr/>
          <a:lstStyle/>
          <a:p>
            <a:pPr>
              <a:defRPr/>
            </a:pPr>
            <a:fld id="{6202AEC7-1077-4C8C-BB93-232ECC48BE78}" type="slidenum">
              <a:rPr lang="en-US" altLang="zh-CN"/>
              <a:pPr>
                <a:defRPr/>
              </a:pPr>
              <a:t>69</a:t>
            </a:fld>
            <a:endParaRPr lang="en-US" altLang="zh-CN"/>
          </a:p>
        </p:txBody>
      </p:sp>
      <p:sp>
        <p:nvSpPr>
          <p:cNvPr id="721922"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70660" name="Group 3"/>
          <p:cNvGrpSpPr>
            <a:grpSpLocks/>
          </p:cNvGrpSpPr>
          <p:nvPr/>
        </p:nvGrpSpPr>
        <p:grpSpPr bwMode="auto">
          <a:xfrm>
            <a:off x="1835150" y="2997200"/>
            <a:ext cx="792163" cy="360363"/>
            <a:chOff x="1156" y="1888"/>
            <a:chExt cx="499" cy="227"/>
          </a:xfrm>
        </p:grpSpPr>
        <p:sp>
          <p:nvSpPr>
            <p:cNvPr id="721924"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1925"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21926"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21927"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1928"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1929"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1930"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1931"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1932"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1933"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1934"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1935"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1936"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1937"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1938"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1939"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1940"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1941"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1942"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1943"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1944"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1945"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1946"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1947"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21948"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1949"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1950"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721951"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1952"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BE161101-145D-49E2-B767-1887B20CB146}" type="slidenum">
              <a:rPr lang="en-US" altLang="zh-CN"/>
              <a:pPr>
                <a:defRPr/>
              </a:pPr>
              <a:t>7</a:t>
            </a:fld>
            <a:endParaRPr lang="en-US" altLang="zh-CN"/>
          </a:p>
        </p:txBody>
      </p:sp>
      <p:sp>
        <p:nvSpPr>
          <p:cNvPr id="9219" name="Rectangle 2"/>
          <p:cNvSpPr>
            <a:spLocks noGrp="1" noChangeArrowheads="1"/>
          </p:cNvSpPr>
          <p:nvPr>
            <p:ph type="body" idx="1"/>
          </p:nvPr>
        </p:nvSpPr>
        <p:spPr>
          <a:xfrm>
            <a:off x="228600" y="228600"/>
            <a:ext cx="8686800" cy="1905000"/>
          </a:xfrm>
        </p:spPr>
        <p:txBody>
          <a:bodyPr/>
          <a:lstStyle/>
          <a:p>
            <a:pPr algn="ctr" eaLnBrk="1" hangingPunct="1">
              <a:lnSpc>
                <a:spcPct val="90000"/>
              </a:lnSpc>
              <a:buClr>
                <a:schemeClr val="folHlink"/>
              </a:buClr>
              <a:buSzPct val="60000"/>
              <a:buFont typeface="Wingdings" pitchFamily="2" charset="2"/>
              <a:buNone/>
            </a:pPr>
            <a:r>
              <a:rPr lang="en-US" altLang="zh-CN" sz="4400" b="1" smtClean="0">
                <a:solidFill>
                  <a:schemeClr val="tx2"/>
                </a:solidFill>
                <a:latin typeface="High Tower Text" pitchFamily="18" charset="0"/>
                <a:ea typeface="黑体" pitchFamily="2" charset="-122"/>
              </a:rPr>
              <a:t>§4.3 </a:t>
            </a:r>
            <a:r>
              <a:rPr lang="zh-CN" altLang="en-US" sz="4400" b="1" smtClean="0">
                <a:solidFill>
                  <a:schemeClr val="tx2"/>
                </a:solidFill>
                <a:latin typeface="High Tower Text" pitchFamily="18" charset="0"/>
                <a:ea typeface="黑体" pitchFamily="2" charset="-122"/>
              </a:rPr>
              <a:t>自底向上语法分析</a:t>
            </a:r>
          </a:p>
        </p:txBody>
      </p:sp>
      <p:sp>
        <p:nvSpPr>
          <p:cNvPr id="807941"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7942" name="AutoShape 6"/>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K</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）分析法定义</a:t>
            </a:r>
          </a:p>
        </p:txBody>
      </p:sp>
      <p:sp>
        <p:nvSpPr>
          <p:cNvPr id="807943" name="Rectangle 7"/>
          <p:cNvSpPr>
            <a:spLocks noChangeArrowheads="1"/>
          </p:cNvSpPr>
          <p:nvPr/>
        </p:nvSpPr>
        <p:spPr bwMode="auto">
          <a:xfrm>
            <a:off x="533400" y="1752600"/>
            <a:ext cx="7920038" cy="4319588"/>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marL="457200" indent="-457200" algn="just" eaLnBrk="1" hangingPunct="1">
              <a:lnSpc>
                <a:spcPct val="130000"/>
              </a:lnSpc>
              <a:spcBef>
                <a:spcPct val="20000"/>
              </a:spcBef>
              <a:spcAft>
                <a:spcPct val="0"/>
              </a:spcAft>
              <a:buClr>
                <a:schemeClr val="hlink"/>
              </a:buClr>
              <a:buSzPct val="80000"/>
              <a:buFont typeface="Wingdings" pitchFamily="2" charset="2"/>
              <a:buNone/>
              <a:defRPr/>
            </a:pPr>
            <a:endParaRPr lang="en-US" altLang="zh-CN">
              <a:solidFill>
                <a:srgbClr val="00FFFF"/>
              </a:solidFill>
              <a:effectLst>
                <a:outerShdw blurRad="38100" dist="38100" dir="2700000" algn="tl">
                  <a:srgbClr val="000000"/>
                </a:outerShdw>
              </a:effectLst>
              <a:latin typeface="宋体" pitchFamily="2" charset="-122"/>
              <a:ea typeface="宋体" pitchFamily="2" charset="-122"/>
              <a:cs typeface="+mn-cs"/>
            </a:endParaRPr>
          </a:p>
          <a:p>
            <a:pPr marL="457200" indent="-457200" algn="just" eaLnBrk="1" hangingPunct="1">
              <a:lnSpc>
                <a:spcPct val="130000"/>
              </a:lnSpc>
              <a:spcBef>
                <a:spcPct val="20000"/>
              </a:spcBef>
              <a:spcAft>
                <a:spcPct val="0"/>
              </a:spcAft>
              <a:buClr>
                <a:schemeClr val="hlink"/>
              </a:buClr>
              <a:buSzPct val="80000"/>
              <a:buFont typeface="Wingdings" pitchFamily="2" charset="2"/>
              <a:buNone/>
              <a:defRPr/>
            </a:pPr>
            <a:r>
              <a:rPr lang="en-US" altLang="zh-CN" sz="2000">
                <a:solidFill>
                  <a:schemeClr val="tx1"/>
                </a:solidFill>
                <a:effectLst>
                  <a:outerShdw blurRad="38100" dist="38100" dir="2700000" algn="tl">
                    <a:srgbClr val="000000"/>
                  </a:outerShdw>
                </a:effectLst>
                <a:latin typeface="宋体" pitchFamily="2" charset="-122"/>
                <a:ea typeface="宋体" pitchFamily="2" charset="-122"/>
                <a:cs typeface="+mn-cs"/>
              </a:rPr>
              <a:t>    </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LR(K)</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分析法意思是：</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是指从左</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(Left)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到右扫描输入符号串，                                  </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是构造</a:t>
            </a:r>
            <a:r>
              <a:rPr lang="zh-CN" altLang="en-US" sz="2000">
                <a:solidFill>
                  <a:srgbClr val="FF0066"/>
                </a:solidFill>
                <a:effectLst>
                  <a:outerShdw blurRad="38100" dist="38100" dir="2700000" algn="tl">
                    <a:srgbClr val="000000"/>
                  </a:outerShdw>
                </a:effectLst>
                <a:latin typeface="Times New Roman" pitchFamily="18" charset="0"/>
                <a:ea typeface="宋体" pitchFamily="2" charset="-122"/>
                <a:cs typeface="+mn-cs"/>
              </a:rPr>
              <a:t>最右</a:t>
            </a:r>
            <a:r>
              <a:rPr lang="en-US" altLang="zh-CN" sz="2000">
                <a:solidFill>
                  <a:srgbClr val="FF0066"/>
                </a:solidFill>
                <a:effectLst>
                  <a:outerShdw blurRad="38100" dist="38100" dir="2700000" algn="tl">
                    <a:srgbClr val="000000"/>
                  </a:outerShdw>
                </a:effectLst>
                <a:latin typeface="Times New Roman" pitchFamily="18" charset="0"/>
                <a:ea typeface="宋体" pitchFamily="2" charset="-122"/>
                <a:cs typeface="+mn-cs"/>
              </a:rPr>
              <a:t>(Rightmost)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推导过程自底向上的分析方法。</a:t>
            </a:r>
          </a:p>
          <a:p>
            <a:pPr marL="457200" indent="-457200" algn="just" eaLnBrk="1" hangingPunct="1">
              <a:lnSpc>
                <a:spcPct val="13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K</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是指在决定分析动作时向前看符号的个数。若</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K</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，就为</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分析，说明分析动作时，不向前看任何符号， </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LR(1)</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分析，说明分析动作时只向前看一个符号。</a:t>
            </a:r>
          </a:p>
          <a:p>
            <a:pPr marL="457200" indent="-457200" algn="just" eaLnBrk="1" hangingPunct="1">
              <a:lnSpc>
                <a:spcPct val="13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这是一类对上下文无关文法进行“自左到右扫描和最左归约”的自底向上的分析方法，在这种分析过程中，它至多只向前查看Ｋ个输入符号就能确定当前的动作是移进还是归约；若动作归约，它还能唯一地选中一个规则去归约当前已识别的句柄。</a:t>
            </a:r>
          </a:p>
        </p:txBody>
      </p:sp>
      <p:grpSp>
        <p:nvGrpSpPr>
          <p:cNvPr id="2" name="Group 8"/>
          <p:cNvGrpSpPr>
            <a:grpSpLocks/>
          </p:cNvGrpSpPr>
          <p:nvPr/>
        </p:nvGrpSpPr>
        <p:grpSpPr bwMode="auto">
          <a:xfrm>
            <a:off x="8229600" y="152400"/>
            <a:ext cx="717550" cy="881063"/>
            <a:chOff x="2272" y="2026"/>
            <a:chExt cx="740" cy="987"/>
          </a:xfrm>
        </p:grpSpPr>
        <p:pic>
          <p:nvPicPr>
            <p:cNvPr id="9224" name="Picture 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pPr>
              <a:defRPr/>
            </a:pPr>
            <a:fld id="{CBA115EB-3148-4A6B-955C-00BC3E889714}" type="slidenum">
              <a:rPr lang="en-US" altLang="zh-CN"/>
              <a:pPr>
                <a:defRPr/>
              </a:pPr>
              <a:t>70</a:t>
            </a:fld>
            <a:endParaRPr lang="en-US" altLang="zh-CN"/>
          </a:p>
        </p:txBody>
      </p:sp>
      <p:sp>
        <p:nvSpPr>
          <p:cNvPr id="722946"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71684" name="Group 3"/>
          <p:cNvGrpSpPr>
            <a:grpSpLocks/>
          </p:cNvGrpSpPr>
          <p:nvPr/>
        </p:nvGrpSpPr>
        <p:grpSpPr bwMode="auto">
          <a:xfrm>
            <a:off x="1835150" y="2997200"/>
            <a:ext cx="792163" cy="360363"/>
            <a:chOff x="1156" y="1888"/>
            <a:chExt cx="499" cy="227"/>
          </a:xfrm>
        </p:grpSpPr>
        <p:sp>
          <p:nvSpPr>
            <p:cNvPr id="722948"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2949"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22950"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22951"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2952"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2953"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2954"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2955"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2956"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2957"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2958"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2959"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2960"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2961"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2962"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2963"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2964"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2965"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2966"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2967"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2968"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2969"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2970"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2971"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22972"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2973"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2974"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722975"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2976"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2977" name="Text Box 33"/>
          <p:cNvSpPr txBox="1">
            <a:spLocks noChangeArrowheads="1"/>
          </p:cNvSpPr>
          <p:nvPr/>
        </p:nvSpPr>
        <p:spPr bwMode="auto">
          <a:xfrm>
            <a:off x="4787900" y="1158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cA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AF9974ED-25A6-41D0-B651-50BA3676DAC9}" type="slidenum">
              <a:rPr lang="en-US" altLang="zh-CN"/>
              <a:pPr>
                <a:defRPr/>
              </a:pPr>
              <a:t>71</a:t>
            </a:fld>
            <a:endParaRPr lang="en-US" altLang="zh-CN"/>
          </a:p>
        </p:txBody>
      </p:sp>
      <p:sp>
        <p:nvSpPr>
          <p:cNvPr id="723970"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72708" name="Group 3"/>
          <p:cNvGrpSpPr>
            <a:grpSpLocks/>
          </p:cNvGrpSpPr>
          <p:nvPr/>
        </p:nvGrpSpPr>
        <p:grpSpPr bwMode="auto">
          <a:xfrm>
            <a:off x="1835150" y="2997200"/>
            <a:ext cx="792163" cy="360363"/>
            <a:chOff x="1156" y="1888"/>
            <a:chExt cx="499" cy="227"/>
          </a:xfrm>
        </p:grpSpPr>
        <p:sp>
          <p:nvSpPr>
            <p:cNvPr id="723972"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3973"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23974"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23975"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3976"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3977"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3978"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3979"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3980"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3981"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3982"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3983"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3984"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3985"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3986"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3987"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3988"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3989"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3990"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3991"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3992"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3993"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3994"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3995"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23996"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3997"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3998"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723999"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4000"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4001" name="Text Box 33"/>
          <p:cNvSpPr txBox="1">
            <a:spLocks noChangeArrowheads="1"/>
          </p:cNvSpPr>
          <p:nvPr/>
        </p:nvSpPr>
        <p:spPr bwMode="auto">
          <a:xfrm>
            <a:off x="4787900" y="1158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cA •</a:t>
            </a:r>
          </a:p>
        </p:txBody>
      </p:sp>
      <p:sp>
        <p:nvSpPr>
          <p:cNvPr id="724002" name="Line 34"/>
          <p:cNvSpPr>
            <a:spLocks noChangeShapeType="1"/>
          </p:cNvSpPr>
          <p:nvPr/>
        </p:nvSpPr>
        <p:spPr bwMode="auto">
          <a:xfrm>
            <a:off x="3995738"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4003" name="Text Box 35"/>
          <p:cNvSpPr txBox="1">
            <a:spLocks noChangeArrowheads="1"/>
          </p:cNvSpPr>
          <p:nvPr/>
        </p:nvSpPr>
        <p:spPr bwMode="auto">
          <a:xfrm>
            <a:off x="4140200" y="5972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12"/>
          </p:nvPr>
        </p:nvSpPr>
        <p:spPr/>
        <p:txBody>
          <a:bodyPr/>
          <a:lstStyle/>
          <a:p>
            <a:pPr>
              <a:defRPr/>
            </a:pPr>
            <a:fld id="{2BBF33B3-92A5-442E-B6F0-527D32018AEE}" type="slidenum">
              <a:rPr lang="en-US" altLang="zh-CN"/>
              <a:pPr>
                <a:defRPr/>
              </a:pPr>
              <a:t>72</a:t>
            </a:fld>
            <a:endParaRPr lang="en-US" altLang="zh-CN"/>
          </a:p>
        </p:txBody>
      </p:sp>
      <p:sp>
        <p:nvSpPr>
          <p:cNvPr id="724994"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73732" name="Group 3"/>
          <p:cNvGrpSpPr>
            <a:grpSpLocks/>
          </p:cNvGrpSpPr>
          <p:nvPr/>
        </p:nvGrpSpPr>
        <p:grpSpPr bwMode="auto">
          <a:xfrm>
            <a:off x="1835150" y="2997200"/>
            <a:ext cx="792163" cy="360363"/>
            <a:chOff x="1156" y="1888"/>
            <a:chExt cx="499" cy="227"/>
          </a:xfrm>
        </p:grpSpPr>
        <p:sp>
          <p:nvSpPr>
            <p:cNvPr id="724996"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4997"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24998"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24999"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5000"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5001"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5002"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5003"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5004"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5005"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5006"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5007"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5008"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5009"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5010"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5011"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5012"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5013"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5014"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5015"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5016"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5017"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5018"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5019"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25020"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5021"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5022"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725023"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5024"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5025" name="Text Box 33"/>
          <p:cNvSpPr txBox="1">
            <a:spLocks noChangeArrowheads="1"/>
          </p:cNvSpPr>
          <p:nvPr/>
        </p:nvSpPr>
        <p:spPr bwMode="auto">
          <a:xfrm>
            <a:off x="4787900" y="1158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cA •</a:t>
            </a:r>
          </a:p>
        </p:txBody>
      </p:sp>
      <p:sp>
        <p:nvSpPr>
          <p:cNvPr id="725026" name="Line 34"/>
          <p:cNvSpPr>
            <a:spLocks noChangeShapeType="1"/>
          </p:cNvSpPr>
          <p:nvPr/>
        </p:nvSpPr>
        <p:spPr bwMode="auto">
          <a:xfrm>
            <a:off x="3995738"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5027" name="Text Box 35"/>
          <p:cNvSpPr txBox="1">
            <a:spLocks noChangeArrowheads="1"/>
          </p:cNvSpPr>
          <p:nvPr/>
        </p:nvSpPr>
        <p:spPr bwMode="auto">
          <a:xfrm>
            <a:off x="4140200" y="5972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5028" name="Text Box 36"/>
          <p:cNvSpPr txBox="1">
            <a:spLocks noChangeArrowheads="1"/>
          </p:cNvSpPr>
          <p:nvPr/>
        </p:nvSpPr>
        <p:spPr bwMode="auto">
          <a:xfrm>
            <a:off x="4787900" y="607853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cB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5"/>
          <p:cNvSpPr>
            <a:spLocks noGrp="1"/>
          </p:cNvSpPr>
          <p:nvPr>
            <p:ph type="sldNum" sz="quarter" idx="12"/>
          </p:nvPr>
        </p:nvSpPr>
        <p:spPr/>
        <p:txBody>
          <a:bodyPr/>
          <a:lstStyle/>
          <a:p>
            <a:pPr>
              <a:defRPr/>
            </a:pPr>
            <a:fld id="{C0283268-3193-43C5-9B23-C675E3B5D484}" type="slidenum">
              <a:rPr lang="en-US" altLang="zh-CN"/>
              <a:pPr>
                <a:defRPr/>
              </a:pPr>
              <a:t>73</a:t>
            </a:fld>
            <a:endParaRPr lang="en-US" altLang="zh-CN"/>
          </a:p>
        </p:txBody>
      </p:sp>
      <p:sp>
        <p:nvSpPr>
          <p:cNvPr id="726018"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74756" name="Group 3"/>
          <p:cNvGrpSpPr>
            <a:grpSpLocks/>
          </p:cNvGrpSpPr>
          <p:nvPr/>
        </p:nvGrpSpPr>
        <p:grpSpPr bwMode="auto">
          <a:xfrm>
            <a:off x="1835150" y="2997200"/>
            <a:ext cx="792163" cy="360363"/>
            <a:chOff x="1156" y="1888"/>
            <a:chExt cx="499" cy="227"/>
          </a:xfrm>
        </p:grpSpPr>
        <p:sp>
          <p:nvSpPr>
            <p:cNvPr id="726020"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6021"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26022"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26023"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6024"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6025"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6026"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6027"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6028"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6029"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6030"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6031"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6032"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6033"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6034"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6035"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6036"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6037"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6038"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6039"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6040"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6041"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6042"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6043"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26044"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6045"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6046"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726047"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6048"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6049" name="Text Box 33"/>
          <p:cNvSpPr txBox="1">
            <a:spLocks noChangeArrowheads="1"/>
          </p:cNvSpPr>
          <p:nvPr/>
        </p:nvSpPr>
        <p:spPr bwMode="auto">
          <a:xfrm>
            <a:off x="4787900" y="1158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cA •</a:t>
            </a:r>
          </a:p>
        </p:txBody>
      </p:sp>
      <p:sp>
        <p:nvSpPr>
          <p:cNvPr id="726050" name="Line 34"/>
          <p:cNvSpPr>
            <a:spLocks noChangeShapeType="1"/>
          </p:cNvSpPr>
          <p:nvPr/>
        </p:nvSpPr>
        <p:spPr bwMode="auto">
          <a:xfrm>
            <a:off x="3995738"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6051" name="Text Box 35"/>
          <p:cNvSpPr txBox="1">
            <a:spLocks noChangeArrowheads="1"/>
          </p:cNvSpPr>
          <p:nvPr/>
        </p:nvSpPr>
        <p:spPr bwMode="auto">
          <a:xfrm>
            <a:off x="4140200" y="5972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6052" name="Text Box 36"/>
          <p:cNvSpPr txBox="1">
            <a:spLocks noChangeArrowheads="1"/>
          </p:cNvSpPr>
          <p:nvPr/>
        </p:nvSpPr>
        <p:spPr bwMode="auto">
          <a:xfrm>
            <a:off x="4787900" y="607853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cB •</a:t>
            </a:r>
          </a:p>
        </p:txBody>
      </p:sp>
      <p:sp>
        <p:nvSpPr>
          <p:cNvPr id="726053" name="Line 37"/>
          <p:cNvSpPr>
            <a:spLocks noChangeShapeType="1"/>
          </p:cNvSpPr>
          <p:nvPr/>
        </p:nvSpPr>
        <p:spPr bwMode="auto">
          <a:xfrm>
            <a:off x="3995738" y="1773238"/>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6054" name="Text Box 38"/>
          <p:cNvSpPr txBox="1">
            <a:spLocks noChangeArrowheads="1"/>
          </p:cNvSpPr>
          <p:nvPr/>
        </p:nvSpPr>
        <p:spPr bwMode="auto">
          <a:xfrm>
            <a:off x="4211638" y="1484313"/>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5"/>
          <p:cNvSpPr>
            <a:spLocks noGrp="1"/>
          </p:cNvSpPr>
          <p:nvPr>
            <p:ph type="sldNum" sz="quarter" idx="12"/>
          </p:nvPr>
        </p:nvSpPr>
        <p:spPr/>
        <p:txBody>
          <a:bodyPr/>
          <a:lstStyle/>
          <a:p>
            <a:pPr>
              <a:defRPr/>
            </a:pPr>
            <a:fld id="{0298AAFA-BCF8-44B5-A175-3595D31E7823}" type="slidenum">
              <a:rPr lang="en-US" altLang="zh-CN"/>
              <a:pPr>
                <a:defRPr/>
              </a:pPr>
              <a:t>74</a:t>
            </a:fld>
            <a:endParaRPr lang="en-US" altLang="zh-CN"/>
          </a:p>
        </p:txBody>
      </p:sp>
      <p:sp>
        <p:nvSpPr>
          <p:cNvPr id="727042"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75780" name="Group 3"/>
          <p:cNvGrpSpPr>
            <a:grpSpLocks/>
          </p:cNvGrpSpPr>
          <p:nvPr/>
        </p:nvGrpSpPr>
        <p:grpSpPr bwMode="auto">
          <a:xfrm>
            <a:off x="1835150" y="2997200"/>
            <a:ext cx="792163" cy="360363"/>
            <a:chOff x="1156" y="1888"/>
            <a:chExt cx="499" cy="227"/>
          </a:xfrm>
        </p:grpSpPr>
        <p:sp>
          <p:nvSpPr>
            <p:cNvPr id="727044"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7045"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27046"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27047"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7048"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7049"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7050"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7051"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7052"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7053"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7054"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7055"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7056"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7057"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7058"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7059"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7060"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7061"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7062"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7063"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7064"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7065"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7066"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7067"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27068"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7069"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7070"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727071"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7072"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7073" name="Text Box 33"/>
          <p:cNvSpPr txBox="1">
            <a:spLocks noChangeArrowheads="1"/>
          </p:cNvSpPr>
          <p:nvPr/>
        </p:nvSpPr>
        <p:spPr bwMode="auto">
          <a:xfrm>
            <a:off x="4787900" y="1158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cA •</a:t>
            </a:r>
          </a:p>
        </p:txBody>
      </p:sp>
      <p:sp>
        <p:nvSpPr>
          <p:cNvPr id="727074" name="Line 34"/>
          <p:cNvSpPr>
            <a:spLocks noChangeShapeType="1"/>
          </p:cNvSpPr>
          <p:nvPr/>
        </p:nvSpPr>
        <p:spPr bwMode="auto">
          <a:xfrm>
            <a:off x="3995738"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7075" name="Text Box 35"/>
          <p:cNvSpPr txBox="1">
            <a:spLocks noChangeArrowheads="1"/>
          </p:cNvSpPr>
          <p:nvPr/>
        </p:nvSpPr>
        <p:spPr bwMode="auto">
          <a:xfrm>
            <a:off x="4140200" y="5972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7076" name="Text Box 36"/>
          <p:cNvSpPr txBox="1">
            <a:spLocks noChangeArrowheads="1"/>
          </p:cNvSpPr>
          <p:nvPr/>
        </p:nvSpPr>
        <p:spPr bwMode="auto">
          <a:xfrm>
            <a:off x="4787900" y="607853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cB •</a:t>
            </a:r>
          </a:p>
        </p:txBody>
      </p:sp>
      <p:sp>
        <p:nvSpPr>
          <p:cNvPr id="727077" name="Text Box 37"/>
          <p:cNvSpPr txBox="1">
            <a:spLocks noChangeArrowheads="1"/>
          </p:cNvSpPr>
          <p:nvPr/>
        </p:nvSpPr>
        <p:spPr bwMode="auto">
          <a:xfrm>
            <a:off x="4787900" y="125412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d •</a:t>
            </a:r>
          </a:p>
        </p:txBody>
      </p:sp>
      <p:sp>
        <p:nvSpPr>
          <p:cNvPr id="727078" name="Line 38"/>
          <p:cNvSpPr>
            <a:spLocks noChangeShapeType="1"/>
          </p:cNvSpPr>
          <p:nvPr/>
        </p:nvSpPr>
        <p:spPr bwMode="auto">
          <a:xfrm>
            <a:off x="3995738" y="1773238"/>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7079" name="Text Box 39"/>
          <p:cNvSpPr txBox="1">
            <a:spLocks noChangeArrowheads="1"/>
          </p:cNvSpPr>
          <p:nvPr/>
        </p:nvSpPr>
        <p:spPr bwMode="auto">
          <a:xfrm>
            <a:off x="4211638" y="1484313"/>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pPr>
              <a:defRPr/>
            </a:pPr>
            <a:fld id="{2851D1B3-DBB0-4C2A-9D7E-07857316018A}" type="slidenum">
              <a:rPr lang="en-US" altLang="zh-CN"/>
              <a:pPr>
                <a:defRPr/>
              </a:pPr>
              <a:t>75</a:t>
            </a:fld>
            <a:endParaRPr lang="en-US" altLang="zh-CN"/>
          </a:p>
        </p:txBody>
      </p:sp>
      <p:sp>
        <p:nvSpPr>
          <p:cNvPr id="728066"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76804" name="Group 3"/>
          <p:cNvGrpSpPr>
            <a:grpSpLocks/>
          </p:cNvGrpSpPr>
          <p:nvPr/>
        </p:nvGrpSpPr>
        <p:grpSpPr bwMode="auto">
          <a:xfrm>
            <a:off x="1835150" y="2997200"/>
            <a:ext cx="792163" cy="360363"/>
            <a:chOff x="1156" y="1888"/>
            <a:chExt cx="499" cy="227"/>
          </a:xfrm>
        </p:grpSpPr>
        <p:sp>
          <p:nvSpPr>
            <p:cNvPr id="728068"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8069"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28070"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28071"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8072"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8073"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8074"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8075"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8076"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8077"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8078"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8079"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080"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8081"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8082"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083"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8084"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085"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8086"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8087"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088"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8089"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090"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8091"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28092"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093"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8094"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728095"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096"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8097" name="Text Box 33"/>
          <p:cNvSpPr txBox="1">
            <a:spLocks noChangeArrowheads="1"/>
          </p:cNvSpPr>
          <p:nvPr/>
        </p:nvSpPr>
        <p:spPr bwMode="auto">
          <a:xfrm>
            <a:off x="4787900" y="1158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cA •</a:t>
            </a:r>
          </a:p>
        </p:txBody>
      </p:sp>
      <p:sp>
        <p:nvSpPr>
          <p:cNvPr id="728098" name="Line 34"/>
          <p:cNvSpPr>
            <a:spLocks noChangeShapeType="1"/>
          </p:cNvSpPr>
          <p:nvPr/>
        </p:nvSpPr>
        <p:spPr bwMode="auto">
          <a:xfrm>
            <a:off x="3995738"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099" name="Text Box 35"/>
          <p:cNvSpPr txBox="1">
            <a:spLocks noChangeArrowheads="1"/>
          </p:cNvSpPr>
          <p:nvPr/>
        </p:nvSpPr>
        <p:spPr bwMode="auto">
          <a:xfrm>
            <a:off x="4140200" y="5972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8100" name="Text Box 36"/>
          <p:cNvSpPr txBox="1">
            <a:spLocks noChangeArrowheads="1"/>
          </p:cNvSpPr>
          <p:nvPr/>
        </p:nvSpPr>
        <p:spPr bwMode="auto">
          <a:xfrm>
            <a:off x="4787900" y="607853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cB •</a:t>
            </a:r>
          </a:p>
        </p:txBody>
      </p:sp>
      <p:sp>
        <p:nvSpPr>
          <p:cNvPr id="728101" name="Text Box 37"/>
          <p:cNvSpPr txBox="1">
            <a:spLocks noChangeArrowheads="1"/>
          </p:cNvSpPr>
          <p:nvPr/>
        </p:nvSpPr>
        <p:spPr bwMode="auto">
          <a:xfrm>
            <a:off x="4787900" y="125412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d •</a:t>
            </a:r>
          </a:p>
        </p:txBody>
      </p:sp>
      <p:sp>
        <p:nvSpPr>
          <p:cNvPr id="728102" name="Line 38"/>
          <p:cNvSpPr>
            <a:spLocks noChangeShapeType="1"/>
          </p:cNvSpPr>
          <p:nvPr/>
        </p:nvSpPr>
        <p:spPr bwMode="auto">
          <a:xfrm>
            <a:off x="3995738" y="1773238"/>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103" name="Text Box 39"/>
          <p:cNvSpPr txBox="1">
            <a:spLocks noChangeArrowheads="1"/>
          </p:cNvSpPr>
          <p:nvPr/>
        </p:nvSpPr>
        <p:spPr bwMode="auto">
          <a:xfrm>
            <a:off x="4211638" y="1484313"/>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728104" name="Line 40"/>
          <p:cNvSpPr>
            <a:spLocks noChangeShapeType="1"/>
          </p:cNvSpPr>
          <p:nvPr/>
        </p:nvSpPr>
        <p:spPr bwMode="auto">
          <a:xfrm>
            <a:off x="3995738" y="489426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8105" name="Text Box 41"/>
          <p:cNvSpPr txBox="1">
            <a:spLocks noChangeArrowheads="1"/>
          </p:cNvSpPr>
          <p:nvPr/>
        </p:nvSpPr>
        <p:spPr bwMode="auto">
          <a:xfrm>
            <a:off x="4211638" y="4605338"/>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灯片编号占位符 5"/>
          <p:cNvSpPr>
            <a:spLocks noGrp="1"/>
          </p:cNvSpPr>
          <p:nvPr>
            <p:ph type="sldNum" sz="quarter" idx="12"/>
          </p:nvPr>
        </p:nvSpPr>
        <p:spPr/>
        <p:txBody>
          <a:bodyPr/>
          <a:lstStyle/>
          <a:p>
            <a:pPr>
              <a:defRPr/>
            </a:pPr>
            <a:fld id="{F741C73F-9A95-4676-887C-B22269F501B0}" type="slidenum">
              <a:rPr lang="en-US" altLang="zh-CN"/>
              <a:pPr>
                <a:defRPr/>
              </a:pPr>
              <a:t>76</a:t>
            </a:fld>
            <a:endParaRPr lang="en-US" altLang="zh-CN"/>
          </a:p>
        </p:txBody>
      </p:sp>
      <p:sp>
        <p:nvSpPr>
          <p:cNvPr id="729090"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77828" name="Group 3"/>
          <p:cNvGrpSpPr>
            <a:grpSpLocks/>
          </p:cNvGrpSpPr>
          <p:nvPr/>
        </p:nvGrpSpPr>
        <p:grpSpPr bwMode="auto">
          <a:xfrm>
            <a:off x="1835150" y="2997200"/>
            <a:ext cx="792163" cy="360363"/>
            <a:chOff x="1156" y="1888"/>
            <a:chExt cx="499" cy="227"/>
          </a:xfrm>
        </p:grpSpPr>
        <p:sp>
          <p:nvSpPr>
            <p:cNvPr id="729092"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9093"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29094"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29095"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9096"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9097"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9098"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9099"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9100"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29101"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9102"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9103"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04"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9105"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29106"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07"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9108"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09"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9110"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29111"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12"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29113"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14"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9115"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29116"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17"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9118"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729119"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20"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29121" name="Text Box 33"/>
          <p:cNvSpPr txBox="1">
            <a:spLocks noChangeArrowheads="1"/>
          </p:cNvSpPr>
          <p:nvPr/>
        </p:nvSpPr>
        <p:spPr bwMode="auto">
          <a:xfrm>
            <a:off x="4787900" y="1158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cA •</a:t>
            </a:r>
          </a:p>
        </p:txBody>
      </p:sp>
      <p:sp>
        <p:nvSpPr>
          <p:cNvPr id="729122" name="Line 34"/>
          <p:cNvSpPr>
            <a:spLocks noChangeShapeType="1"/>
          </p:cNvSpPr>
          <p:nvPr/>
        </p:nvSpPr>
        <p:spPr bwMode="auto">
          <a:xfrm>
            <a:off x="3995738"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23" name="Text Box 35"/>
          <p:cNvSpPr txBox="1">
            <a:spLocks noChangeArrowheads="1"/>
          </p:cNvSpPr>
          <p:nvPr/>
        </p:nvSpPr>
        <p:spPr bwMode="auto">
          <a:xfrm>
            <a:off x="4140200" y="5972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29124" name="Text Box 36"/>
          <p:cNvSpPr txBox="1">
            <a:spLocks noChangeArrowheads="1"/>
          </p:cNvSpPr>
          <p:nvPr/>
        </p:nvSpPr>
        <p:spPr bwMode="auto">
          <a:xfrm>
            <a:off x="4787900" y="607853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cB •</a:t>
            </a:r>
          </a:p>
        </p:txBody>
      </p:sp>
      <p:sp>
        <p:nvSpPr>
          <p:cNvPr id="729125" name="Text Box 37"/>
          <p:cNvSpPr txBox="1">
            <a:spLocks noChangeArrowheads="1"/>
          </p:cNvSpPr>
          <p:nvPr/>
        </p:nvSpPr>
        <p:spPr bwMode="auto">
          <a:xfrm>
            <a:off x="4787900" y="125412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d •</a:t>
            </a:r>
          </a:p>
        </p:txBody>
      </p:sp>
      <p:sp>
        <p:nvSpPr>
          <p:cNvPr id="729126" name="Line 38"/>
          <p:cNvSpPr>
            <a:spLocks noChangeShapeType="1"/>
          </p:cNvSpPr>
          <p:nvPr/>
        </p:nvSpPr>
        <p:spPr bwMode="auto">
          <a:xfrm>
            <a:off x="3995738" y="1773238"/>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27" name="Text Box 39"/>
          <p:cNvSpPr txBox="1">
            <a:spLocks noChangeArrowheads="1"/>
          </p:cNvSpPr>
          <p:nvPr/>
        </p:nvSpPr>
        <p:spPr bwMode="auto">
          <a:xfrm>
            <a:off x="4211638" y="1484313"/>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729128" name="Line 40"/>
          <p:cNvSpPr>
            <a:spLocks noChangeShapeType="1"/>
          </p:cNvSpPr>
          <p:nvPr/>
        </p:nvSpPr>
        <p:spPr bwMode="auto">
          <a:xfrm>
            <a:off x="3995738" y="489426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29" name="Text Box 41"/>
          <p:cNvSpPr txBox="1">
            <a:spLocks noChangeArrowheads="1"/>
          </p:cNvSpPr>
          <p:nvPr/>
        </p:nvSpPr>
        <p:spPr bwMode="auto">
          <a:xfrm>
            <a:off x="4211638" y="4605338"/>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729130" name="Text Box 42"/>
          <p:cNvSpPr txBox="1">
            <a:spLocks noChangeArrowheads="1"/>
          </p:cNvSpPr>
          <p:nvPr/>
        </p:nvSpPr>
        <p:spPr bwMode="auto">
          <a:xfrm>
            <a:off x="4787900" y="48545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d •</a:t>
            </a:r>
          </a:p>
        </p:txBody>
      </p:sp>
      <p:sp>
        <p:nvSpPr>
          <p:cNvPr id="729131" name="Line 43"/>
          <p:cNvSpPr>
            <a:spLocks noChangeShapeType="1"/>
          </p:cNvSpPr>
          <p:nvPr/>
        </p:nvSpPr>
        <p:spPr bwMode="auto">
          <a:xfrm>
            <a:off x="3995738" y="129381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29132" name="Text Box 44"/>
          <p:cNvSpPr txBox="1">
            <a:spLocks noChangeArrowheads="1"/>
          </p:cNvSpPr>
          <p:nvPr/>
        </p:nvSpPr>
        <p:spPr bwMode="auto">
          <a:xfrm>
            <a:off x="4211638" y="1004888"/>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5"/>
          <p:cNvSpPr>
            <a:spLocks noGrp="1"/>
          </p:cNvSpPr>
          <p:nvPr>
            <p:ph type="sldNum" sz="quarter" idx="12"/>
          </p:nvPr>
        </p:nvSpPr>
        <p:spPr/>
        <p:txBody>
          <a:bodyPr/>
          <a:lstStyle/>
          <a:p>
            <a:pPr>
              <a:defRPr/>
            </a:pPr>
            <a:fld id="{91E7CE51-1CF5-4085-8878-62FD322BF29A}" type="slidenum">
              <a:rPr lang="en-US" altLang="zh-CN"/>
              <a:pPr>
                <a:defRPr/>
              </a:pPr>
              <a:t>77</a:t>
            </a:fld>
            <a:endParaRPr lang="en-US" altLang="zh-CN"/>
          </a:p>
        </p:txBody>
      </p:sp>
      <p:sp>
        <p:nvSpPr>
          <p:cNvPr id="730114" name="Text Box 2"/>
          <p:cNvSpPr txBox="1">
            <a:spLocks noChangeArrowheads="1"/>
          </p:cNvSpPr>
          <p:nvPr/>
        </p:nvSpPr>
        <p:spPr bwMode="auto">
          <a:xfrm>
            <a:off x="539750" y="2781300"/>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aA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bB</a:t>
            </a:r>
          </a:p>
        </p:txBody>
      </p:sp>
      <p:grpSp>
        <p:nvGrpSpPr>
          <p:cNvPr id="78852" name="Group 3"/>
          <p:cNvGrpSpPr>
            <a:grpSpLocks/>
          </p:cNvGrpSpPr>
          <p:nvPr/>
        </p:nvGrpSpPr>
        <p:grpSpPr bwMode="auto">
          <a:xfrm>
            <a:off x="1835150" y="2997200"/>
            <a:ext cx="792163" cy="360363"/>
            <a:chOff x="1156" y="1888"/>
            <a:chExt cx="499" cy="227"/>
          </a:xfrm>
        </p:grpSpPr>
        <p:sp>
          <p:nvSpPr>
            <p:cNvPr id="730116" name="Line 4"/>
            <p:cNvSpPr>
              <a:spLocks noChangeShapeType="1"/>
            </p:cNvSpPr>
            <p:nvPr/>
          </p:nvSpPr>
          <p:spPr bwMode="auto">
            <a:xfrm>
              <a:off x="1156" y="2115"/>
              <a:ext cx="49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0117" name="Text Box 5"/>
            <p:cNvSpPr txBox="1">
              <a:spLocks noChangeArrowheads="1"/>
            </p:cNvSpPr>
            <p:nvPr/>
          </p:nvSpPr>
          <p:spPr bwMode="auto">
            <a:xfrm>
              <a:off x="1248" y="1888"/>
              <a:ext cx="317" cy="212"/>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sp>
        <p:nvSpPr>
          <p:cNvPr id="730118" name="Text Box 6"/>
          <p:cNvSpPr txBox="1">
            <a:spLocks noChangeArrowheads="1"/>
          </p:cNvSpPr>
          <p:nvPr/>
        </p:nvSpPr>
        <p:spPr bwMode="auto">
          <a:xfrm>
            <a:off x="2698750" y="3054350"/>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p>
        </p:txBody>
      </p:sp>
      <p:sp>
        <p:nvSpPr>
          <p:cNvPr id="730119" name="Line 7"/>
          <p:cNvSpPr>
            <a:spLocks noChangeShapeType="1"/>
          </p:cNvSpPr>
          <p:nvPr/>
        </p:nvSpPr>
        <p:spPr bwMode="auto">
          <a:xfrm flipV="1">
            <a:off x="1547813" y="2492375"/>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0120" name="Line 8"/>
          <p:cNvSpPr>
            <a:spLocks noChangeShapeType="1"/>
          </p:cNvSpPr>
          <p:nvPr/>
        </p:nvSpPr>
        <p:spPr bwMode="auto">
          <a:xfrm>
            <a:off x="1547813" y="249237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0121" name="Text Box 9"/>
          <p:cNvSpPr txBox="1">
            <a:spLocks noChangeArrowheads="1"/>
          </p:cNvSpPr>
          <p:nvPr/>
        </p:nvSpPr>
        <p:spPr bwMode="auto">
          <a:xfrm>
            <a:off x="1979613" y="2133600"/>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30122" name="Text Box 10"/>
          <p:cNvSpPr txBox="1">
            <a:spLocks noChangeArrowheads="1"/>
          </p:cNvSpPr>
          <p:nvPr/>
        </p:nvSpPr>
        <p:spPr bwMode="auto">
          <a:xfrm>
            <a:off x="2698750" y="1700213"/>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30123" name="Line 11"/>
          <p:cNvSpPr>
            <a:spLocks noChangeShapeType="1"/>
          </p:cNvSpPr>
          <p:nvPr/>
        </p:nvSpPr>
        <p:spPr bwMode="auto">
          <a:xfrm flipV="1">
            <a:off x="1547813" y="3860800"/>
            <a:ext cx="0" cy="288925"/>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0124" name="Line 12"/>
          <p:cNvSpPr>
            <a:spLocks noChangeShapeType="1"/>
          </p:cNvSpPr>
          <p:nvPr/>
        </p:nvSpPr>
        <p:spPr bwMode="auto">
          <a:xfrm>
            <a:off x="1547813" y="4149725"/>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0125" name="Text Box 13"/>
          <p:cNvSpPr txBox="1">
            <a:spLocks noChangeArrowheads="1"/>
          </p:cNvSpPr>
          <p:nvPr/>
        </p:nvSpPr>
        <p:spPr bwMode="auto">
          <a:xfrm>
            <a:off x="1979613" y="4149725"/>
            <a:ext cx="288925" cy="33655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30126" name="Text Box 14"/>
          <p:cNvSpPr txBox="1">
            <a:spLocks noChangeArrowheads="1"/>
          </p:cNvSpPr>
          <p:nvPr/>
        </p:nvSpPr>
        <p:spPr bwMode="auto">
          <a:xfrm>
            <a:off x="2700338" y="39338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30127" name="Line 15"/>
          <p:cNvSpPr>
            <a:spLocks noChangeShapeType="1"/>
          </p:cNvSpPr>
          <p:nvPr/>
        </p:nvSpPr>
        <p:spPr bwMode="auto">
          <a:xfrm flipV="1">
            <a:off x="3349625" y="1341438"/>
            <a:ext cx="0" cy="35877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28" name="Text Box 16"/>
          <p:cNvSpPr txBox="1">
            <a:spLocks noChangeArrowheads="1"/>
          </p:cNvSpPr>
          <p:nvPr/>
        </p:nvSpPr>
        <p:spPr bwMode="auto">
          <a:xfrm>
            <a:off x="3421063" y="13414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30129" name="Text Box 17"/>
          <p:cNvSpPr txBox="1">
            <a:spLocks noChangeArrowheads="1"/>
          </p:cNvSpPr>
          <p:nvPr/>
        </p:nvSpPr>
        <p:spPr bwMode="auto">
          <a:xfrm>
            <a:off x="2698750" y="261938"/>
            <a:ext cx="1296988"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c • 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cA</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  • d</a:t>
            </a:r>
          </a:p>
        </p:txBody>
      </p:sp>
      <p:sp>
        <p:nvSpPr>
          <p:cNvPr id="730130" name="Freeform 18"/>
          <p:cNvSpPr>
            <a:spLocks/>
          </p:cNvSpPr>
          <p:nvPr/>
        </p:nvSpPr>
        <p:spPr bwMode="auto">
          <a:xfrm>
            <a:off x="2112963" y="439738"/>
            <a:ext cx="587375" cy="709612"/>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31" name="Text Box 19"/>
          <p:cNvSpPr txBox="1">
            <a:spLocks noChangeArrowheads="1"/>
          </p:cNvSpPr>
          <p:nvPr/>
        </p:nvSpPr>
        <p:spPr bwMode="auto">
          <a:xfrm>
            <a:off x="2124075" y="620713"/>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30132" name="Line 20"/>
          <p:cNvSpPr>
            <a:spLocks noChangeShapeType="1"/>
          </p:cNvSpPr>
          <p:nvPr/>
        </p:nvSpPr>
        <p:spPr bwMode="auto">
          <a:xfrm>
            <a:off x="3348038" y="5013325"/>
            <a:ext cx="0" cy="4318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33" name="Text Box 21"/>
          <p:cNvSpPr txBox="1">
            <a:spLocks noChangeArrowheads="1"/>
          </p:cNvSpPr>
          <p:nvPr/>
        </p:nvSpPr>
        <p:spPr bwMode="auto">
          <a:xfrm>
            <a:off x="3421063" y="5037138"/>
            <a:ext cx="287337"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30134" name="Text Box 22"/>
          <p:cNvSpPr txBox="1">
            <a:spLocks noChangeArrowheads="1"/>
          </p:cNvSpPr>
          <p:nvPr/>
        </p:nvSpPr>
        <p:spPr bwMode="auto">
          <a:xfrm>
            <a:off x="2700338" y="5445125"/>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 • 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cB</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 • d</a:t>
            </a:r>
          </a:p>
        </p:txBody>
      </p:sp>
      <p:sp>
        <p:nvSpPr>
          <p:cNvPr id="730135" name="Freeform 23"/>
          <p:cNvSpPr>
            <a:spLocks/>
          </p:cNvSpPr>
          <p:nvPr/>
        </p:nvSpPr>
        <p:spPr bwMode="auto">
          <a:xfrm>
            <a:off x="2112963" y="5695950"/>
            <a:ext cx="587375" cy="709613"/>
          </a:xfrm>
          <a:custGeom>
            <a:avLst/>
            <a:gdLst/>
            <a:ahLst/>
            <a:cxnLst>
              <a:cxn ang="0">
                <a:pos x="370" y="114"/>
              </a:cxn>
              <a:cxn ang="0">
                <a:pos x="98" y="23"/>
              </a:cxn>
              <a:cxn ang="0">
                <a:pos x="7" y="250"/>
              </a:cxn>
              <a:cxn ang="0">
                <a:pos x="143" y="432"/>
              </a:cxn>
              <a:cxn ang="0">
                <a:pos x="279" y="341"/>
              </a:cxn>
              <a:cxn ang="0">
                <a:pos x="370" y="250"/>
              </a:cxn>
            </a:cxnLst>
            <a:rect l="0" t="0" r="r" b="b"/>
            <a:pathLst>
              <a:path w="370" h="447">
                <a:moveTo>
                  <a:pt x="370" y="114"/>
                </a:moveTo>
                <a:cubicBezTo>
                  <a:pt x="264" y="57"/>
                  <a:pt x="159" y="0"/>
                  <a:pt x="98" y="23"/>
                </a:cubicBezTo>
                <a:cubicBezTo>
                  <a:pt x="37" y="46"/>
                  <a:pt x="0" y="182"/>
                  <a:pt x="7" y="250"/>
                </a:cubicBezTo>
                <a:cubicBezTo>
                  <a:pt x="14" y="318"/>
                  <a:pt x="98" y="417"/>
                  <a:pt x="143" y="432"/>
                </a:cubicBezTo>
                <a:cubicBezTo>
                  <a:pt x="188" y="447"/>
                  <a:pt x="241" y="371"/>
                  <a:pt x="279" y="341"/>
                </a:cubicBezTo>
                <a:cubicBezTo>
                  <a:pt x="317" y="311"/>
                  <a:pt x="343" y="280"/>
                  <a:pt x="370" y="250"/>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36" name="Text Box 24"/>
          <p:cNvSpPr txBox="1">
            <a:spLocks noChangeArrowheads="1"/>
          </p:cNvSpPr>
          <p:nvPr/>
        </p:nvSpPr>
        <p:spPr bwMode="auto">
          <a:xfrm>
            <a:off x="2124075" y="5876925"/>
            <a:ext cx="215900"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30137" name="Line 25"/>
          <p:cNvSpPr>
            <a:spLocks noChangeShapeType="1"/>
          </p:cNvSpPr>
          <p:nvPr/>
        </p:nvSpPr>
        <p:spPr bwMode="auto">
          <a:xfrm>
            <a:off x="3995738" y="249237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38" name="Text Box 26"/>
          <p:cNvSpPr txBox="1">
            <a:spLocks noChangeArrowheads="1"/>
          </p:cNvSpPr>
          <p:nvPr/>
        </p:nvSpPr>
        <p:spPr bwMode="auto">
          <a:xfrm>
            <a:off x="4140200" y="215582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30139" name="Text Box 27"/>
          <p:cNvSpPr txBox="1">
            <a:spLocks noChangeArrowheads="1"/>
          </p:cNvSpPr>
          <p:nvPr/>
        </p:nvSpPr>
        <p:spPr bwMode="auto">
          <a:xfrm>
            <a:off x="4787900" y="22621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aA •</a:t>
            </a:r>
          </a:p>
        </p:txBody>
      </p:sp>
      <p:sp>
        <p:nvSpPr>
          <p:cNvPr id="730140" name="Line 28"/>
          <p:cNvSpPr>
            <a:spLocks noChangeShapeType="1"/>
          </p:cNvSpPr>
          <p:nvPr/>
        </p:nvSpPr>
        <p:spPr bwMode="auto">
          <a:xfrm>
            <a:off x="3995738" y="4149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41" name="Text Box 29"/>
          <p:cNvSpPr txBox="1">
            <a:spLocks noChangeArrowheads="1"/>
          </p:cNvSpPr>
          <p:nvPr/>
        </p:nvSpPr>
        <p:spPr bwMode="auto">
          <a:xfrm>
            <a:off x="4140200" y="3813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30142" name="Text Box 30"/>
          <p:cNvSpPr txBox="1">
            <a:spLocks noChangeArrowheads="1"/>
          </p:cNvSpPr>
          <p:nvPr/>
        </p:nvSpPr>
        <p:spPr bwMode="auto">
          <a:xfrm>
            <a:off x="4787900" y="37750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bB •</a:t>
            </a:r>
          </a:p>
        </p:txBody>
      </p:sp>
      <p:sp>
        <p:nvSpPr>
          <p:cNvPr id="730143" name="Line 31"/>
          <p:cNvSpPr>
            <a:spLocks noChangeShapeType="1"/>
          </p:cNvSpPr>
          <p:nvPr/>
        </p:nvSpPr>
        <p:spPr bwMode="auto">
          <a:xfrm>
            <a:off x="3995738" y="525463"/>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44" name="Text Box 32"/>
          <p:cNvSpPr txBox="1">
            <a:spLocks noChangeArrowheads="1"/>
          </p:cNvSpPr>
          <p:nvPr/>
        </p:nvSpPr>
        <p:spPr bwMode="auto">
          <a:xfrm>
            <a:off x="4140200" y="188913"/>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30145" name="Text Box 33"/>
          <p:cNvSpPr txBox="1">
            <a:spLocks noChangeArrowheads="1"/>
          </p:cNvSpPr>
          <p:nvPr/>
        </p:nvSpPr>
        <p:spPr bwMode="auto">
          <a:xfrm>
            <a:off x="4787900" y="11588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cA •</a:t>
            </a:r>
          </a:p>
        </p:txBody>
      </p:sp>
      <p:sp>
        <p:nvSpPr>
          <p:cNvPr id="730146" name="Line 34"/>
          <p:cNvSpPr>
            <a:spLocks noChangeShapeType="1"/>
          </p:cNvSpPr>
          <p:nvPr/>
        </p:nvSpPr>
        <p:spPr bwMode="auto">
          <a:xfrm>
            <a:off x="3995738" y="6308725"/>
            <a:ext cx="720725"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47" name="Text Box 35"/>
          <p:cNvSpPr txBox="1">
            <a:spLocks noChangeArrowheads="1"/>
          </p:cNvSpPr>
          <p:nvPr/>
        </p:nvSpPr>
        <p:spPr bwMode="auto">
          <a:xfrm>
            <a:off x="4140200" y="5972175"/>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sp>
        <p:nvSpPr>
          <p:cNvPr id="730148" name="Text Box 36"/>
          <p:cNvSpPr txBox="1">
            <a:spLocks noChangeArrowheads="1"/>
          </p:cNvSpPr>
          <p:nvPr/>
        </p:nvSpPr>
        <p:spPr bwMode="auto">
          <a:xfrm>
            <a:off x="4787900" y="6078538"/>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cB •</a:t>
            </a:r>
          </a:p>
        </p:txBody>
      </p:sp>
      <p:sp>
        <p:nvSpPr>
          <p:cNvPr id="730149" name="Text Box 37"/>
          <p:cNvSpPr txBox="1">
            <a:spLocks noChangeArrowheads="1"/>
          </p:cNvSpPr>
          <p:nvPr/>
        </p:nvSpPr>
        <p:spPr bwMode="auto">
          <a:xfrm>
            <a:off x="4787900" y="125412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A</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d •</a:t>
            </a:r>
          </a:p>
        </p:txBody>
      </p:sp>
      <p:sp>
        <p:nvSpPr>
          <p:cNvPr id="730150" name="Line 38"/>
          <p:cNvSpPr>
            <a:spLocks noChangeShapeType="1"/>
          </p:cNvSpPr>
          <p:nvPr/>
        </p:nvSpPr>
        <p:spPr bwMode="auto">
          <a:xfrm>
            <a:off x="3995738" y="1773238"/>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51" name="Text Box 39"/>
          <p:cNvSpPr txBox="1">
            <a:spLocks noChangeArrowheads="1"/>
          </p:cNvSpPr>
          <p:nvPr/>
        </p:nvSpPr>
        <p:spPr bwMode="auto">
          <a:xfrm>
            <a:off x="4211638" y="1484313"/>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730152" name="Line 40"/>
          <p:cNvSpPr>
            <a:spLocks noChangeShapeType="1"/>
          </p:cNvSpPr>
          <p:nvPr/>
        </p:nvSpPr>
        <p:spPr bwMode="auto">
          <a:xfrm>
            <a:off x="3995738" y="489426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53" name="Text Box 41"/>
          <p:cNvSpPr txBox="1">
            <a:spLocks noChangeArrowheads="1"/>
          </p:cNvSpPr>
          <p:nvPr/>
        </p:nvSpPr>
        <p:spPr bwMode="auto">
          <a:xfrm>
            <a:off x="4211638" y="4605338"/>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730154" name="Text Box 42"/>
          <p:cNvSpPr txBox="1">
            <a:spLocks noChangeArrowheads="1"/>
          </p:cNvSpPr>
          <p:nvPr/>
        </p:nvSpPr>
        <p:spPr bwMode="auto">
          <a:xfrm>
            <a:off x="4787900" y="48545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B</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d •</a:t>
            </a:r>
          </a:p>
        </p:txBody>
      </p:sp>
      <p:sp>
        <p:nvSpPr>
          <p:cNvPr id="730155" name="Line 43"/>
          <p:cNvSpPr>
            <a:spLocks noChangeShapeType="1"/>
          </p:cNvSpPr>
          <p:nvPr/>
        </p:nvSpPr>
        <p:spPr bwMode="auto">
          <a:xfrm>
            <a:off x="3995738" y="129381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56" name="Text Box 44"/>
          <p:cNvSpPr txBox="1">
            <a:spLocks noChangeArrowheads="1"/>
          </p:cNvSpPr>
          <p:nvPr/>
        </p:nvSpPr>
        <p:spPr bwMode="auto">
          <a:xfrm>
            <a:off x="4211638" y="1004888"/>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
        <p:nvSpPr>
          <p:cNvPr id="730157" name="Line 45"/>
          <p:cNvSpPr>
            <a:spLocks noChangeShapeType="1"/>
          </p:cNvSpPr>
          <p:nvPr/>
        </p:nvSpPr>
        <p:spPr bwMode="auto">
          <a:xfrm>
            <a:off x="3995738" y="5446713"/>
            <a:ext cx="792162"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0158" name="Text Box 46"/>
          <p:cNvSpPr txBox="1">
            <a:spLocks noChangeArrowheads="1"/>
          </p:cNvSpPr>
          <p:nvPr/>
        </p:nvSpPr>
        <p:spPr bwMode="auto">
          <a:xfrm>
            <a:off x="4211638" y="5157788"/>
            <a:ext cx="288925"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52400"/>
            <a:ext cx="7696200" cy="914400"/>
          </a:xfrm>
        </p:spPr>
        <p:txBody>
          <a:bodyPr/>
          <a:lstStyle/>
          <a:p>
            <a:r>
              <a:rPr lang="zh-CN" altLang="en-US" dirty="0" smtClean="0"/>
              <a:t>直接从</a:t>
            </a:r>
            <a:r>
              <a:rPr lang="en-US" altLang="zh-CN" dirty="0" smtClean="0"/>
              <a:t>LR(0)</a:t>
            </a:r>
            <a:r>
              <a:rPr lang="zh-CN" altLang="en-US" dirty="0" smtClean="0"/>
              <a:t>项目构造</a:t>
            </a:r>
            <a:r>
              <a:rPr lang="en-US" altLang="zh-CN" dirty="0" smtClean="0"/>
              <a:t>DFA</a:t>
            </a:r>
            <a:r>
              <a:rPr lang="zh-CN" altLang="en-US" dirty="0" smtClean="0"/>
              <a:t>的两个核心步骤：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52400" y="1524000"/>
                <a:ext cx="8763000" cy="3962400"/>
              </a:xfrm>
            </p:spPr>
            <p:txBody>
              <a:bodyPr/>
              <a:lstStyle/>
              <a:p>
                <a:r>
                  <a:rPr lang="zh-CN" altLang="en-US" dirty="0" smtClean="0">
                    <a:solidFill>
                      <a:srgbClr val="FFFF00"/>
                    </a:solidFill>
                  </a:rPr>
                  <a:t>闭包的构建（自我拓展）</a:t>
                </a:r>
                <a:r>
                  <a:rPr lang="zh-CN" altLang="en-US" dirty="0" smtClean="0"/>
                  <a:t>：若状态中有形如</a:t>
                </a:r>
                <a14:m>
                  <m:oMath xmlns:m="http://schemas.openxmlformats.org/officeDocument/2006/math">
                    <m:r>
                      <a:rPr lang="en-US" altLang="zh-CN" b="0" i="1" smtClean="0">
                        <a:latin typeface="Cambria Math"/>
                      </a:rPr>
                      <m:t>𝐴</m:t>
                    </m:r>
                    <m:r>
                      <a:rPr lang="en-US" altLang="zh-CN"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zh-CN" altLang="en-US" b="0" i="1" smtClean="0">
                            <a:latin typeface="Cambria Math"/>
                            <a:ea typeface="Cambria Math"/>
                          </a:rPr>
                          <m:t>𝛽</m:t>
                        </m:r>
                      </m:e>
                      <m:sub>
                        <m:r>
                          <a:rPr lang="en-US" altLang="zh-CN" b="0" i="1" smtClean="0">
                            <a:latin typeface="Cambria Math"/>
                            <a:ea typeface="Cambria Math"/>
                          </a:rPr>
                          <m:t>1</m:t>
                        </m:r>
                      </m:sub>
                    </m:sSub>
                    <m:r>
                      <a:rPr lang="zh-CN" altLang="en-US" b="0" i="1" smtClean="0">
                        <a:latin typeface="Cambria Math"/>
                        <a:ea typeface="Cambria Math"/>
                      </a:rPr>
                      <m:t>∙</m:t>
                    </m:r>
                    <m:r>
                      <a:rPr lang="en-US" altLang="zh-CN" b="0" i="1" smtClean="0">
                        <a:latin typeface="Cambria Math"/>
                        <a:ea typeface="Cambria Math"/>
                      </a:rPr>
                      <m:t>𝐵</m:t>
                    </m:r>
                    <m:sSub>
                      <m:sSubPr>
                        <m:ctrlPr>
                          <a:rPr lang="en-US" altLang="zh-CN" b="0" i="1" smtClean="0">
                            <a:latin typeface="Cambria Math" panose="02040503050406030204" pitchFamily="18" charset="0"/>
                            <a:ea typeface="Cambria Math"/>
                          </a:rPr>
                        </m:ctrlPr>
                      </m:sSubPr>
                      <m:e>
                        <m:r>
                          <a:rPr lang="zh-CN" altLang="en-US" b="0" i="1" smtClean="0">
                            <a:latin typeface="Cambria Math"/>
                            <a:ea typeface="Cambria Math"/>
                          </a:rPr>
                          <m:t>𝛽</m:t>
                        </m:r>
                      </m:e>
                      <m:sub>
                        <m:r>
                          <a:rPr lang="en-US" altLang="zh-CN" b="0" i="1" smtClean="0">
                            <a:latin typeface="Cambria Math"/>
                            <a:ea typeface="Cambria Math"/>
                          </a:rPr>
                          <m:t>2</m:t>
                        </m:r>
                      </m:sub>
                    </m:sSub>
                  </m:oMath>
                </a14:m>
                <a:r>
                  <a:rPr lang="zh-CN" altLang="en-US" dirty="0" smtClean="0"/>
                  <a:t>的</a:t>
                </a:r>
                <a:r>
                  <a:rPr lang="en-US" altLang="zh-CN" dirty="0" smtClean="0"/>
                  <a:t>LR(0)</a:t>
                </a:r>
                <a:r>
                  <a:rPr lang="zh-CN" altLang="en-US" dirty="0" smtClean="0"/>
                  <a:t>项目，则将</a:t>
                </a:r>
                <a14:m>
                  <m:oMath xmlns:m="http://schemas.openxmlformats.org/officeDocument/2006/math">
                    <m:r>
                      <a:rPr lang="en-US" altLang="zh-CN" b="0" i="1" smtClean="0">
                        <a:latin typeface="Cambria Math"/>
                        <a:ea typeface="Cambria Math"/>
                      </a:rPr>
                      <m:t>𝐵</m:t>
                    </m:r>
                    <m:r>
                      <a:rPr lang="en-US" altLang="zh-CN" b="0" i="1" smtClean="0">
                        <a:latin typeface="Cambria Math"/>
                        <a:ea typeface="Cambria Math"/>
                      </a:rPr>
                      <m:t>→</m:t>
                    </m:r>
                  </m:oMath>
                </a14:m>
                <a:r>
                  <a:rPr lang="zh-CN" altLang="en-US" b="0" dirty="0" smtClean="0">
                    <a:ea typeface="Cambria Math"/>
                  </a:rPr>
                  <a:t> </a:t>
                </a:r>
                <a14:m>
                  <m:oMath xmlns:m="http://schemas.openxmlformats.org/officeDocument/2006/math">
                    <m:r>
                      <a:rPr lang="zh-CN" altLang="en-US"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𝑥</m:t>
                        </m:r>
                      </m:e>
                      <m:sub>
                        <m:r>
                          <a:rPr lang="en-US" altLang="zh-CN" b="0" i="1" smtClean="0">
                            <a:latin typeface="Cambria Math"/>
                            <a:ea typeface="Cambria Math"/>
                          </a:rPr>
                          <m:t>1</m:t>
                        </m:r>
                      </m:sub>
                    </m:sSub>
                  </m:oMath>
                </a14:m>
                <a:r>
                  <a:rPr lang="en-US" altLang="zh-CN" b="0" dirty="0" smtClean="0">
                    <a:ea typeface="Cambria Math"/>
                  </a:rPr>
                  <a:t>|</a:t>
                </a:r>
                <a:r>
                  <a:rPr lang="zh-CN" altLang="en-US" b="0" dirty="0" smtClean="0">
                    <a:ea typeface="Cambria Math"/>
                  </a:rPr>
                  <a:t> </a:t>
                </a:r>
                <a14:m>
                  <m:oMath xmlns:m="http://schemas.openxmlformats.org/officeDocument/2006/math">
                    <m:r>
                      <a:rPr lang="zh-CN" altLang="en-US"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𝑥</m:t>
                        </m:r>
                      </m:e>
                      <m:sub>
                        <m:r>
                          <a:rPr lang="en-US" altLang="zh-CN" b="0" i="1" smtClean="0">
                            <a:latin typeface="Cambria Math"/>
                            <a:ea typeface="Cambria Math"/>
                          </a:rPr>
                          <m:t>2</m:t>
                        </m:r>
                      </m:sub>
                    </m:sSub>
                  </m:oMath>
                </a14:m>
                <a:r>
                  <a:rPr lang="zh-CN" altLang="en-US" b="0" dirty="0" smtClean="0">
                    <a:ea typeface="Cambria Math"/>
                  </a:rPr>
                  <a:t> </a:t>
                </a:r>
                <a14:m>
                  <m:oMath xmlns:m="http://schemas.openxmlformats.org/officeDocument/2006/math">
                    <m:r>
                      <a:rPr lang="en-US" altLang="zh-CN" b="0" i="0" smtClean="0">
                        <a:latin typeface="Cambria Math"/>
                        <a:ea typeface="Cambria Math"/>
                      </a:rPr>
                      <m:t>|</m:t>
                    </m:r>
                    <m:r>
                      <a:rPr lang="en-US" altLang="zh-CN"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en-US" altLang="zh-CN" b="0" i="0" smtClean="0">
                            <a:latin typeface="Cambria Math"/>
                            <a:ea typeface="Cambria Math"/>
                          </a:rPr>
                          <m:t>|</m:t>
                        </m:r>
                        <m:r>
                          <a:rPr lang="en-US" altLang="zh-CN" b="0" i="1" smtClean="0">
                            <a:latin typeface="Cambria Math"/>
                            <a:ea typeface="Cambria Math"/>
                          </a:rPr>
                          <m:t>𝑥</m:t>
                        </m:r>
                      </m:e>
                      <m:sub>
                        <m:r>
                          <a:rPr lang="en-US" altLang="zh-CN" b="0" i="1" smtClean="0">
                            <a:latin typeface="Cambria Math"/>
                            <a:ea typeface="Cambria Math"/>
                          </a:rPr>
                          <m:t>𝑛</m:t>
                        </m:r>
                      </m:sub>
                    </m:sSub>
                  </m:oMath>
                </a14:m>
                <a:r>
                  <a:rPr lang="zh-CN" altLang="en-US" dirty="0" smtClean="0"/>
                  <a:t>所有项目加入此状态，重复以上过程，直至新产生的</a:t>
                </a:r>
                <a:r>
                  <a:rPr lang="en-US" altLang="zh-CN" dirty="0" smtClean="0"/>
                  <a:t>LR(0)</a:t>
                </a:r>
                <a:r>
                  <a:rPr lang="zh-CN" altLang="en-US" dirty="0" smtClean="0"/>
                  <a:t>项目圆点后全是总结符号为止（</a:t>
                </a:r>
                <a:r>
                  <a:rPr lang="en-US" altLang="zh-CN" b="0" dirty="0" smtClean="0">
                    <a:ea typeface="Cambria Math"/>
                  </a:rPr>
                  <a:t> </a:t>
                </a:r>
                <a14:m>
                  <m:oMath xmlns:m="http://schemas.openxmlformats.org/officeDocument/2006/math">
                    <m:r>
                      <a:rPr lang="en-US" altLang="zh-CN" b="0" i="1" smtClean="0">
                        <a:latin typeface="Cambria Math"/>
                        <a:ea typeface="Cambria Math"/>
                      </a:rPr>
                      <m:t>𝐵</m:t>
                    </m:r>
                    <m:r>
                      <a:rPr lang="en-US" altLang="zh-CN"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𝑉</m:t>
                        </m:r>
                      </m:e>
                      <m:sub>
                        <m:r>
                          <a:rPr lang="en-US" altLang="zh-CN" b="0" i="1" smtClean="0">
                            <a:latin typeface="Cambria Math"/>
                            <a:ea typeface="Cambria Math"/>
                          </a:rPr>
                          <m:t>𝑁</m:t>
                        </m:r>
                      </m:sub>
                    </m:sSub>
                    <m:r>
                      <a:rPr lang="en-US" altLang="zh-CN" b="0" i="1" smtClean="0">
                        <a:latin typeface="Cambria Math"/>
                        <a:ea typeface="Cambria Math"/>
                      </a:rPr>
                      <m:t> </m:t>
                    </m:r>
                  </m:oMath>
                </a14:m>
                <a:r>
                  <a:rPr lang="zh-CN" altLang="en-US" dirty="0" smtClean="0"/>
                  <a:t>）</a:t>
                </a:r>
                <a:endParaRPr lang="en-US" altLang="zh-CN" dirty="0" smtClean="0"/>
              </a:p>
              <a:p>
                <a:r>
                  <a:rPr lang="zh-CN" altLang="en-US" dirty="0" smtClean="0">
                    <a:solidFill>
                      <a:srgbClr val="FFFF00"/>
                    </a:solidFill>
                  </a:rPr>
                  <a:t>延伸</a:t>
                </a:r>
                <a:r>
                  <a:rPr lang="zh-CN" altLang="en-US" dirty="0" smtClean="0"/>
                  <a:t>：状态中所有形如</a:t>
                </a:r>
                <a14:m>
                  <m:oMath xmlns:m="http://schemas.openxmlformats.org/officeDocument/2006/math">
                    <m:r>
                      <a:rPr lang="en-US" altLang="zh-CN" b="0" i="1" smtClean="0">
                        <a:latin typeface="Cambria Math"/>
                      </a:rPr>
                      <m:t>𝐴</m:t>
                    </m:r>
                    <m:r>
                      <a:rPr lang="en-US" altLang="zh-CN"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zh-CN" altLang="en-US" b="0" i="1" smtClean="0">
                            <a:latin typeface="Cambria Math"/>
                            <a:ea typeface="Cambria Math"/>
                          </a:rPr>
                          <m:t>𝛽</m:t>
                        </m:r>
                      </m:e>
                      <m:sub>
                        <m:r>
                          <a:rPr lang="en-US" altLang="zh-CN" b="0" i="1" smtClean="0">
                            <a:latin typeface="Cambria Math"/>
                            <a:ea typeface="Cambria Math"/>
                          </a:rPr>
                          <m:t>1</m:t>
                        </m:r>
                      </m:sub>
                    </m:sSub>
                    <m:r>
                      <a:rPr lang="zh-CN" altLang="en-US" b="0" i="1" smtClean="0">
                        <a:latin typeface="Cambria Math"/>
                        <a:ea typeface="Cambria Math"/>
                      </a:rPr>
                      <m:t>∙</m:t>
                    </m:r>
                    <m:r>
                      <a:rPr lang="zh-CN" altLang="en-US" b="0" i="1" smtClean="0">
                        <a:latin typeface="Cambria Math"/>
                        <a:ea typeface="Cambria Math"/>
                      </a:rPr>
                      <m:t>𝛼</m:t>
                    </m:r>
                    <m:sSub>
                      <m:sSubPr>
                        <m:ctrlPr>
                          <a:rPr lang="en-US" altLang="zh-CN" b="0" i="1" smtClean="0">
                            <a:latin typeface="Cambria Math" panose="02040503050406030204" pitchFamily="18" charset="0"/>
                            <a:ea typeface="Cambria Math"/>
                          </a:rPr>
                        </m:ctrlPr>
                      </m:sSubPr>
                      <m:e>
                        <m:r>
                          <a:rPr lang="zh-CN" altLang="en-US" b="0" i="1" smtClean="0">
                            <a:latin typeface="Cambria Math"/>
                            <a:ea typeface="Cambria Math"/>
                          </a:rPr>
                          <m:t>𝛽</m:t>
                        </m:r>
                      </m:e>
                      <m:sub>
                        <m:r>
                          <a:rPr lang="en-US" altLang="zh-CN" b="0" i="1" smtClean="0">
                            <a:latin typeface="Cambria Math"/>
                            <a:ea typeface="Cambria Math"/>
                          </a:rPr>
                          <m:t>2</m:t>
                        </m:r>
                      </m:sub>
                    </m:sSub>
                  </m:oMath>
                </a14:m>
                <a:r>
                  <a:rPr lang="zh-CN" altLang="en-US" dirty="0" smtClean="0"/>
                  <a:t>的</a:t>
                </a:r>
                <a:r>
                  <a:rPr lang="en-US" altLang="zh-CN" dirty="0" smtClean="0"/>
                  <a:t>LR(0)</a:t>
                </a:r>
                <a:r>
                  <a:rPr lang="zh-CN" altLang="en-US" dirty="0" smtClean="0"/>
                  <a:t>项目</a:t>
                </a:r>
                <a:r>
                  <a:rPr lang="en-US" altLang="zh-CN" dirty="0" smtClean="0"/>
                  <a:t>(</a:t>
                </a:r>
                <a14:m>
                  <m:oMath xmlns:m="http://schemas.openxmlformats.org/officeDocument/2006/math">
                    <m:r>
                      <a:rPr lang="zh-CN" altLang="en-US" b="0" i="1" smtClean="0">
                        <a:latin typeface="Cambria Math"/>
                        <a:ea typeface="Cambria Math"/>
                      </a:rPr>
                      <m:t>𝛼</m:t>
                    </m:r>
                  </m:oMath>
                </a14:m>
                <a:r>
                  <a:rPr lang="zh-CN" altLang="en-US" dirty="0" smtClean="0"/>
                  <a:t>可以是</a:t>
                </a:r>
                <a14:m>
                  <m:oMath xmlns:m="http://schemas.openxmlformats.org/officeDocument/2006/math">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𝑉</m:t>
                        </m:r>
                      </m:e>
                      <m:sub>
                        <m:r>
                          <a:rPr lang="en-US" altLang="zh-CN" b="0" i="1" smtClean="0">
                            <a:latin typeface="Cambria Math"/>
                            <a:ea typeface="Cambria Math"/>
                          </a:rPr>
                          <m:t>𝑁</m:t>
                        </m:r>
                      </m:sub>
                    </m:sSub>
                    <m:r>
                      <a:rPr lang="en-US" altLang="zh-CN" b="0" i="1" smtClean="0">
                        <a:latin typeface="Cambria Math"/>
                        <a:ea typeface="Cambria Math"/>
                      </a:rPr>
                      <m:t> </m:t>
                    </m:r>
                  </m:oMath>
                </a14:m>
                <a:r>
                  <a:rPr lang="zh-CN" altLang="en-US" dirty="0" smtClean="0"/>
                  <a:t>也可以是</a:t>
                </a:r>
                <a14:m>
                  <m:oMath xmlns:m="http://schemas.openxmlformats.org/officeDocument/2006/math">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𝑉</m:t>
                        </m:r>
                      </m:e>
                      <m:sub>
                        <m:r>
                          <a:rPr lang="en-US" altLang="zh-CN" b="0" i="1" smtClean="0">
                            <a:latin typeface="Cambria Math"/>
                            <a:ea typeface="Cambria Math"/>
                          </a:rPr>
                          <m:t>𝑇</m:t>
                        </m:r>
                      </m:sub>
                    </m:sSub>
                  </m:oMath>
                </a14:m>
                <a:r>
                  <a:rPr lang="en-US" altLang="zh-CN" dirty="0" smtClean="0"/>
                  <a:t>)</a:t>
                </a:r>
                <a:r>
                  <a:rPr lang="zh-CN" altLang="en-US" dirty="0" smtClean="0"/>
                  <a:t>，标注一条箭弧</a:t>
                </a:r>
                <a:r>
                  <a:rPr lang="en-US" altLang="zh-CN" dirty="0" smtClean="0"/>
                  <a:t>(</a:t>
                </a:r>
                <a:r>
                  <a:rPr lang="zh-CN" altLang="en-US" dirty="0" smtClean="0"/>
                  <a:t>箭弧上的符号为</a:t>
                </a:r>
                <a14:m>
                  <m:oMath xmlns:m="http://schemas.openxmlformats.org/officeDocument/2006/math">
                    <m:r>
                      <a:rPr lang="zh-CN" altLang="en-US" b="0" i="1" smtClean="0">
                        <a:latin typeface="Cambria Math"/>
                        <a:ea typeface="Cambria Math"/>
                      </a:rPr>
                      <m:t>𝛼</m:t>
                    </m:r>
                  </m:oMath>
                </a14:m>
                <a:r>
                  <a:rPr lang="en-US" altLang="zh-CN" dirty="0" smtClean="0"/>
                  <a:t>)</a:t>
                </a:r>
                <a:r>
                  <a:rPr lang="zh-CN" altLang="en-US" dirty="0" smtClean="0"/>
                  <a:t>延伸至新的状态，新状态中必会有</a:t>
                </a:r>
                <a14:m>
                  <m:oMath xmlns:m="http://schemas.openxmlformats.org/officeDocument/2006/math">
                    <m:r>
                      <a:rPr lang="en-US" altLang="zh-CN" b="0" i="1" smtClean="0">
                        <a:latin typeface="Cambria Math"/>
                      </a:rPr>
                      <m:t>𝐴</m:t>
                    </m:r>
                    <m:r>
                      <a:rPr lang="en-US" altLang="zh-CN" b="0" i="1" smtClean="0">
                        <a:latin typeface="Cambria Math"/>
                        <a:ea typeface="Cambria Math"/>
                      </a:rPr>
                      <m:t>→</m:t>
                    </m:r>
                    <m:sSub>
                      <m:sSubPr>
                        <m:ctrlPr>
                          <a:rPr lang="en-US" altLang="zh-CN" b="0" i="1" smtClean="0">
                            <a:latin typeface="Cambria Math" panose="02040503050406030204" pitchFamily="18" charset="0"/>
                            <a:ea typeface="Cambria Math"/>
                          </a:rPr>
                        </m:ctrlPr>
                      </m:sSubPr>
                      <m:e>
                        <m:r>
                          <a:rPr lang="zh-CN" altLang="en-US" b="0" i="1" smtClean="0">
                            <a:latin typeface="Cambria Math"/>
                            <a:ea typeface="Cambria Math"/>
                          </a:rPr>
                          <m:t>𝛽</m:t>
                        </m:r>
                      </m:e>
                      <m:sub>
                        <m:r>
                          <a:rPr lang="en-US" altLang="zh-CN" b="0" i="1" smtClean="0">
                            <a:latin typeface="Cambria Math"/>
                            <a:ea typeface="Cambria Math"/>
                          </a:rPr>
                          <m:t>1</m:t>
                        </m:r>
                      </m:sub>
                    </m:sSub>
                    <m:r>
                      <a:rPr lang="zh-CN" altLang="en-US" b="0" i="1" smtClean="0">
                        <a:latin typeface="Cambria Math"/>
                        <a:ea typeface="Cambria Math"/>
                      </a:rPr>
                      <m:t>𝛼</m:t>
                    </m:r>
                    <m:sSub>
                      <m:sSubPr>
                        <m:ctrlPr>
                          <a:rPr lang="en-US" altLang="zh-CN" b="0" i="1" smtClean="0">
                            <a:latin typeface="Cambria Math" panose="02040503050406030204" pitchFamily="18" charset="0"/>
                            <a:ea typeface="Cambria Math"/>
                          </a:rPr>
                        </m:ctrlPr>
                      </m:sSubPr>
                      <m:e>
                        <m:r>
                          <a:rPr lang="zh-CN" altLang="en-US" b="0" i="1" smtClean="0">
                            <a:latin typeface="Cambria Math"/>
                            <a:ea typeface="Cambria Math"/>
                          </a:rPr>
                          <m:t>∙</m:t>
                        </m:r>
                        <m:r>
                          <a:rPr lang="zh-CN" altLang="en-US" b="0" i="1" smtClean="0">
                            <a:latin typeface="Cambria Math"/>
                            <a:ea typeface="Cambria Math"/>
                          </a:rPr>
                          <m:t>𝛽</m:t>
                        </m:r>
                      </m:e>
                      <m:sub>
                        <m:r>
                          <a:rPr lang="en-US" altLang="zh-CN" b="0" i="1" smtClean="0">
                            <a:latin typeface="Cambria Math"/>
                            <a:ea typeface="Cambria Math"/>
                          </a:rPr>
                          <m:t>2</m:t>
                        </m:r>
                      </m:sub>
                    </m:sSub>
                  </m:oMath>
                </a14:m>
                <a:r>
                  <a:rPr lang="zh-CN" altLang="en-US" dirty="0" smtClean="0"/>
                  <a:t>的</a:t>
                </a:r>
                <a:r>
                  <a:rPr lang="en-US" altLang="zh-CN" dirty="0" smtClean="0"/>
                  <a:t>LR(0)</a:t>
                </a:r>
                <a:r>
                  <a:rPr lang="zh-CN" altLang="en-US" dirty="0" smtClean="0"/>
                  <a:t>项目。所有状态都要进行延伸，直至圆点后无符号，出现自回路终止。</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52400" y="1524000"/>
                <a:ext cx="8763000" cy="3962400"/>
              </a:xfrm>
              <a:blipFill rotWithShape="1">
                <a:blip r:embed="rId2"/>
                <a:stretch>
                  <a:fillRect l="-1182" t="-1538" r="-487" b="-523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182EB090-DEE4-46D1-A0F9-4CF792C41802}" type="slidenum">
              <a:rPr lang="en-US" altLang="zh-CN" smtClean="0"/>
              <a:pPr>
                <a:defRPr/>
              </a:pPr>
              <a:t>78</a:t>
            </a:fld>
            <a:endParaRPr lang="en-US" altLang="zh-CN"/>
          </a:p>
        </p:txBody>
      </p:sp>
    </p:spTree>
    <p:extLst>
      <p:ext uri="{BB962C8B-B14F-4D97-AF65-F5344CB8AC3E}">
        <p14:creationId xmlns:p14="http://schemas.microsoft.com/office/powerpoint/2010/main" val="4590358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A1D29D8C-1CC9-4452-B053-11C2B1CA7E3F}" type="slidenum">
              <a:rPr lang="en-US" altLang="zh-CN"/>
              <a:pPr>
                <a:defRPr/>
              </a:pPr>
              <a:t>79</a:t>
            </a:fld>
            <a:endParaRPr lang="en-US" altLang="zh-CN"/>
          </a:p>
        </p:txBody>
      </p:sp>
      <p:sp>
        <p:nvSpPr>
          <p:cNvPr id="79875" name="Rectangle 2"/>
          <p:cNvSpPr>
            <a:spLocks noGrp="1" noChangeArrowheads="1"/>
          </p:cNvSpPr>
          <p:nvPr>
            <p:ph type="body" idx="1"/>
          </p:nvPr>
        </p:nvSpPr>
        <p:spPr>
          <a:xfrm>
            <a:off x="381000" y="1371600"/>
            <a:ext cx="8345488" cy="5486400"/>
          </a:xfrm>
        </p:spPr>
        <p:txBody>
          <a:bodyPr/>
          <a:lstStyle/>
          <a:p>
            <a:pPr marL="609600" indent="-609600" eaLnBrk="1" hangingPunct="1">
              <a:buFont typeface="Wingdings" pitchFamily="2" charset="2"/>
              <a:buNone/>
            </a:pPr>
            <a:r>
              <a:rPr lang="en-US" altLang="zh-CN" sz="2000" b="1" smtClean="0">
                <a:solidFill>
                  <a:srgbClr val="00FFFF"/>
                </a:solidFill>
                <a:latin typeface="Times New Roman" pitchFamily="18" charset="0"/>
              </a:rPr>
              <a:t>(5) LR(0)</a:t>
            </a:r>
            <a:r>
              <a:rPr lang="zh-CN" altLang="en-US" sz="2000" b="1" smtClean="0">
                <a:solidFill>
                  <a:srgbClr val="00FFFF"/>
                </a:solidFill>
                <a:latin typeface="Times New Roman" pitchFamily="18" charset="0"/>
              </a:rPr>
              <a:t>项目集规范族</a:t>
            </a:r>
          </a:p>
          <a:p>
            <a:pPr marL="609600" indent="-609600" algn="just" eaLnBrk="1" hangingPunct="1">
              <a:buFont typeface="Wingdings" pitchFamily="2" charset="2"/>
              <a:buNone/>
            </a:pPr>
            <a:r>
              <a:rPr lang="zh-CN" altLang="en-US" sz="1800" b="1" smtClean="0">
                <a:latin typeface="Times New Roman" pitchFamily="18" charset="0"/>
              </a:rPr>
              <a:t>   构成识别一个文法的活前缀的ＤＦＡ的项目集</a:t>
            </a:r>
            <a:r>
              <a:rPr lang="en-US" altLang="zh-CN" sz="1800" b="1" smtClean="0">
                <a:latin typeface="Times New Roman" pitchFamily="18" charset="0"/>
              </a:rPr>
              <a:t>(</a:t>
            </a:r>
            <a:r>
              <a:rPr lang="zh-CN" altLang="en-US" sz="1800" b="1" smtClean="0">
                <a:latin typeface="Times New Roman" pitchFamily="18" charset="0"/>
              </a:rPr>
              <a:t>状态</a:t>
            </a:r>
            <a:r>
              <a:rPr lang="en-US" altLang="zh-CN" sz="1800" b="1" smtClean="0">
                <a:latin typeface="Times New Roman" pitchFamily="18" charset="0"/>
              </a:rPr>
              <a:t>)</a:t>
            </a:r>
            <a:r>
              <a:rPr lang="zh-CN" altLang="en-US" sz="1800" b="1" smtClean="0">
                <a:latin typeface="Times New Roman" pitchFamily="18" charset="0"/>
              </a:rPr>
              <a:t>的全体称为</a:t>
            </a:r>
          </a:p>
          <a:p>
            <a:pPr marL="609600" indent="-609600" algn="just" eaLnBrk="1" hangingPunct="1">
              <a:buFont typeface="Wingdings" pitchFamily="2" charset="2"/>
              <a:buNone/>
            </a:pPr>
            <a:r>
              <a:rPr lang="zh-CN" altLang="en-US" sz="1800" b="1" smtClean="0">
                <a:latin typeface="Times New Roman" pitchFamily="18" charset="0"/>
              </a:rPr>
              <a:t>这个文法的</a:t>
            </a:r>
            <a:r>
              <a:rPr lang="en-US" altLang="zh-CN" sz="1800" b="1" smtClean="0">
                <a:latin typeface="Times New Roman" pitchFamily="18" charset="0"/>
              </a:rPr>
              <a:t>LR(0)</a:t>
            </a:r>
            <a:r>
              <a:rPr lang="zh-CN" altLang="en-US" sz="1800" b="1" smtClean="0">
                <a:latin typeface="Times New Roman" pitchFamily="18" charset="0"/>
              </a:rPr>
              <a:t>项目集规范族。上例中文法Ｇ［Ｅ］的ＬＲ</a:t>
            </a:r>
            <a:r>
              <a:rPr lang="en-US" altLang="zh-CN" sz="1800" b="1" smtClean="0">
                <a:latin typeface="Times New Roman" pitchFamily="18" charset="0"/>
              </a:rPr>
              <a:t>(</a:t>
            </a:r>
            <a:r>
              <a:rPr lang="zh-CN" altLang="en-US" sz="1800" b="1" smtClean="0">
                <a:latin typeface="Times New Roman" pitchFamily="18" charset="0"/>
              </a:rPr>
              <a:t>０</a:t>
            </a:r>
            <a:r>
              <a:rPr lang="en-US" altLang="zh-CN" sz="1800" b="1" smtClean="0">
                <a:latin typeface="Times New Roman" pitchFamily="18" charset="0"/>
              </a:rPr>
              <a:t>)</a:t>
            </a:r>
          </a:p>
          <a:p>
            <a:pPr marL="609600" indent="-609600" algn="just" eaLnBrk="1" hangingPunct="1">
              <a:buFont typeface="Wingdings" pitchFamily="2" charset="2"/>
              <a:buNone/>
            </a:pPr>
            <a:r>
              <a:rPr lang="zh-CN" altLang="en-US" sz="1800" b="1" smtClean="0">
                <a:latin typeface="Times New Roman" pitchFamily="18" charset="0"/>
              </a:rPr>
              <a:t>项目集规范族为</a:t>
            </a:r>
            <a:r>
              <a:rPr lang="en-US" altLang="zh-CN" sz="1800" b="1" smtClean="0">
                <a:latin typeface="Times New Roman" pitchFamily="18" charset="0"/>
              </a:rPr>
              <a:t>{I</a:t>
            </a:r>
            <a:r>
              <a:rPr lang="en-US" altLang="zh-CN" sz="1800" b="1" baseline="-25000" smtClean="0">
                <a:latin typeface="Times New Roman" pitchFamily="18" charset="0"/>
              </a:rPr>
              <a:t>0</a:t>
            </a:r>
            <a:r>
              <a:rPr lang="zh-CN" altLang="en-US" sz="1800" b="1" smtClean="0">
                <a:latin typeface="Times New Roman" pitchFamily="18" charset="0"/>
              </a:rPr>
              <a:t>，</a:t>
            </a:r>
            <a:r>
              <a:rPr lang="en-US" altLang="zh-CN" sz="1800" b="1" smtClean="0">
                <a:latin typeface="Times New Roman" pitchFamily="18" charset="0"/>
              </a:rPr>
              <a:t>I</a:t>
            </a:r>
            <a:r>
              <a:rPr lang="en-US" altLang="zh-CN" sz="1800" b="1" baseline="-25000" smtClean="0">
                <a:latin typeface="Times New Roman" pitchFamily="18" charset="0"/>
              </a:rPr>
              <a:t>1</a:t>
            </a:r>
            <a:r>
              <a:rPr lang="zh-CN" altLang="en-US" sz="1800" b="1" smtClean="0">
                <a:latin typeface="Times New Roman" pitchFamily="18" charset="0"/>
              </a:rPr>
              <a:t>，</a:t>
            </a:r>
            <a:r>
              <a:rPr lang="en-US" altLang="zh-CN" sz="1800" b="1" smtClean="0">
                <a:latin typeface="Times New Roman" pitchFamily="18" charset="0"/>
              </a:rPr>
              <a:t>I</a:t>
            </a:r>
            <a:r>
              <a:rPr lang="en-US" altLang="zh-CN" sz="1800" b="1" baseline="-25000" smtClean="0">
                <a:latin typeface="Times New Roman" pitchFamily="18" charset="0"/>
              </a:rPr>
              <a:t>2</a:t>
            </a:r>
            <a:r>
              <a:rPr lang="zh-CN" altLang="en-US" sz="1800" b="1" smtClean="0">
                <a:latin typeface="Times New Roman" pitchFamily="18" charset="0"/>
              </a:rPr>
              <a:t>，</a:t>
            </a:r>
            <a:r>
              <a:rPr lang="en-US" altLang="zh-CN" sz="1800" b="1" smtClean="0">
                <a:latin typeface="Times New Roman" pitchFamily="18" charset="0"/>
              </a:rPr>
              <a:t>I</a:t>
            </a:r>
            <a:r>
              <a:rPr lang="en-US" altLang="zh-CN" sz="1800" b="1" baseline="-25000" smtClean="0">
                <a:latin typeface="Times New Roman" pitchFamily="18" charset="0"/>
              </a:rPr>
              <a:t>3</a:t>
            </a:r>
            <a:r>
              <a:rPr lang="zh-CN" altLang="en-US" sz="1800" b="1" smtClean="0">
                <a:latin typeface="Times New Roman" pitchFamily="18" charset="0"/>
              </a:rPr>
              <a:t>，</a:t>
            </a:r>
            <a:r>
              <a:rPr lang="en-US" altLang="zh-CN" sz="1800" b="1" smtClean="0">
                <a:latin typeface="Times New Roman" pitchFamily="18" charset="0"/>
              </a:rPr>
              <a:t>…I</a:t>
            </a:r>
            <a:r>
              <a:rPr lang="en-US" altLang="zh-CN" sz="1800" b="1" baseline="-25000" smtClean="0">
                <a:latin typeface="Times New Roman" pitchFamily="18" charset="0"/>
              </a:rPr>
              <a:t>11</a:t>
            </a:r>
            <a:r>
              <a:rPr lang="en-US" altLang="zh-CN" sz="1800" b="1" smtClean="0">
                <a:latin typeface="Times New Roman" pitchFamily="18" charset="0"/>
              </a:rPr>
              <a:t>}</a:t>
            </a:r>
          </a:p>
          <a:p>
            <a:pPr marL="609600" indent="-609600" eaLnBrk="1" hangingPunct="1">
              <a:buFont typeface="Wingdings" pitchFamily="2" charset="2"/>
              <a:buNone/>
            </a:pPr>
            <a:r>
              <a:rPr lang="en-US" altLang="zh-CN" sz="2000" b="1" smtClean="0">
                <a:solidFill>
                  <a:srgbClr val="00FFFF"/>
                </a:solidFill>
                <a:latin typeface="Times New Roman" pitchFamily="18" charset="0"/>
              </a:rPr>
              <a:t>(6) LR(0)</a:t>
            </a:r>
            <a:r>
              <a:rPr lang="zh-CN" altLang="en-US" sz="2000" b="1" smtClean="0">
                <a:solidFill>
                  <a:srgbClr val="00FFFF"/>
                </a:solidFill>
                <a:latin typeface="Times New Roman" pitchFamily="18" charset="0"/>
              </a:rPr>
              <a:t>文法</a:t>
            </a:r>
          </a:p>
          <a:p>
            <a:pPr marL="609600" indent="-609600" eaLnBrk="1" hangingPunct="1">
              <a:buFont typeface="Wingdings" pitchFamily="2" charset="2"/>
              <a:buNone/>
            </a:pPr>
            <a:r>
              <a:rPr lang="zh-CN" altLang="en-US" sz="1800" b="1" smtClean="0">
                <a:latin typeface="Times New Roman" pitchFamily="18" charset="0"/>
              </a:rPr>
              <a:t> </a:t>
            </a:r>
            <a:r>
              <a:rPr lang="en-US" altLang="zh-CN" sz="1800" b="1" smtClean="0">
                <a:solidFill>
                  <a:schemeClr val="hlink"/>
                </a:solidFill>
                <a:latin typeface="Times New Roman" pitchFamily="18" charset="0"/>
              </a:rPr>
              <a:t>1) </a:t>
            </a:r>
            <a:r>
              <a:rPr lang="zh-CN" altLang="en-US" sz="1800" b="1" smtClean="0">
                <a:latin typeface="Times New Roman" pitchFamily="18" charset="0"/>
              </a:rPr>
              <a:t>冲突项目</a:t>
            </a:r>
          </a:p>
          <a:p>
            <a:pPr marL="609600" indent="-609600" algn="just" eaLnBrk="1" hangingPunct="1">
              <a:buFont typeface="Wingdings" pitchFamily="2" charset="2"/>
              <a:buNone/>
            </a:pPr>
            <a:r>
              <a:rPr lang="zh-CN" altLang="en-US" sz="1800" b="1" smtClean="0">
                <a:latin typeface="Times New Roman" pitchFamily="18" charset="0"/>
              </a:rPr>
              <a:t>  如果一个项目集中既有移进项目又含有归约项目，或一个项目集中有</a:t>
            </a:r>
          </a:p>
          <a:p>
            <a:pPr marL="609600" indent="-609600" algn="just" eaLnBrk="1" hangingPunct="1">
              <a:buFont typeface="Wingdings" pitchFamily="2" charset="2"/>
              <a:buNone/>
            </a:pPr>
            <a:r>
              <a:rPr lang="zh-CN" altLang="en-US" sz="1800" b="1" smtClean="0">
                <a:latin typeface="Times New Roman" pitchFamily="18" charset="0"/>
              </a:rPr>
              <a:t>  两个以上不同归约项目，则称这些项目是冲突项目。</a:t>
            </a:r>
          </a:p>
          <a:p>
            <a:pPr marL="609600" indent="-609600" algn="just" eaLnBrk="1" hangingPunct="1">
              <a:buFont typeface="Wingdings" pitchFamily="2" charset="2"/>
              <a:buNone/>
            </a:pPr>
            <a:r>
              <a:rPr lang="zh-CN" altLang="en-US" sz="1800" b="1" smtClean="0">
                <a:latin typeface="Times New Roman" pitchFamily="18" charset="0"/>
              </a:rPr>
              <a:t>  前面我们构造的项目集还没有冲突项目</a:t>
            </a:r>
          </a:p>
          <a:p>
            <a:pPr marL="609600" indent="-609600" algn="just" eaLnBrk="1" hangingPunct="1">
              <a:buFont typeface="Wingdings" pitchFamily="2" charset="2"/>
              <a:buNone/>
            </a:pPr>
            <a:r>
              <a:rPr lang="zh-CN" altLang="en-US" sz="1800" b="1" smtClean="0">
                <a:solidFill>
                  <a:schemeClr val="hlink"/>
                </a:solidFill>
                <a:latin typeface="Times New Roman" pitchFamily="18" charset="0"/>
              </a:rPr>
              <a:t> </a:t>
            </a:r>
            <a:r>
              <a:rPr lang="en-US" altLang="zh-CN" sz="1800" b="1" smtClean="0">
                <a:solidFill>
                  <a:schemeClr val="hlink"/>
                </a:solidFill>
                <a:latin typeface="Times New Roman" pitchFamily="18" charset="0"/>
              </a:rPr>
              <a:t>2)</a:t>
            </a:r>
            <a:r>
              <a:rPr lang="en-US" altLang="zh-CN" sz="1800" b="1" smtClean="0">
                <a:latin typeface="Times New Roman" pitchFamily="18" charset="0"/>
              </a:rPr>
              <a:t> LR</a:t>
            </a:r>
            <a:r>
              <a:rPr lang="zh-CN" altLang="en-US" sz="1800" b="1" smtClean="0">
                <a:latin typeface="Times New Roman" pitchFamily="18" charset="0"/>
              </a:rPr>
              <a:t>（</a:t>
            </a:r>
            <a:r>
              <a:rPr lang="en-US" altLang="zh-CN" sz="1800" b="1" smtClean="0">
                <a:latin typeface="Times New Roman" pitchFamily="18" charset="0"/>
              </a:rPr>
              <a:t>0</a:t>
            </a:r>
            <a:r>
              <a:rPr lang="zh-CN" altLang="en-US" sz="1800" b="1" smtClean="0">
                <a:latin typeface="Times New Roman" pitchFamily="18" charset="0"/>
              </a:rPr>
              <a:t>）文法</a:t>
            </a:r>
          </a:p>
          <a:p>
            <a:pPr marL="609600" indent="-609600" algn="just" eaLnBrk="1" hangingPunct="1">
              <a:buFont typeface="Wingdings" pitchFamily="2" charset="2"/>
              <a:buNone/>
            </a:pPr>
            <a:r>
              <a:rPr lang="zh-CN" altLang="en-US" sz="1800" b="1" smtClean="0">
                <a:latin typeface="Times New Roman" pitchFamily="18" charset="0"/>
              </a:rPr>
              <a:t>  如果一个文法的项目规范族的每个项目集不存在任何冲突项目，则</a:t>
            </a:r>
          </a:p>
          <a:p>
            <a:pPr marL="609600" indent="-609600" algn="just" eaLnBrk="1" hangingPunct="1">
              <a:buFont typeface="Wingdings" pitchFamily="2" charset="2"/>
              <a:buNone/>
            </a:pPr>
            <a:r>
              <a:rPr lang="zh-CN" altLang="en-US" sz="1800" b="1" smtClean="0">
                <a:latin typeface="Times New Roman" pitchFamily="18" charset="0"/>
              </a:rPr>
              <a:t>  称该文法为ＬＲ（０）文法 。</a:t>
            </a:r>
          </a:p>
          <a:p>
            <a:pPr marL="609600" indent="-609600" algn="just" eaLnBrk="1" hangingPunct="1">
              <a:buFont typeface="Wingdings" pitchFamily="2" charset="2"/>
              <a:buNone/>
            </a:pPr>
            <a:r>
              <a:rPr lang="zh-CN" altLang="en-US" sz="1800" b="1" smtClean="0">
                <a:latin typeface="Times New Roman" pitchFamily="18" charset="0"/>
              </a:rPr>
              <a:t>  如：上例文法的</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0</a:t>
            </a:r>
            <a:r>
              <a:rPr lang="zh-CN" altLang="en-US" sz="1800" b="1" smtClean="0">
                <a:latin typeface="Times New Roman" pitchFamily="18" charset="0"/>
              </a:rPr>
              <a:t>）项目集规范族的每个项目集中就不存在冲突</a:t>
            </a:r>
          </a:p>
          <a:p>
            <a:pPr marL="609600" indent="-609600" algn="just" eaLnBrk="1" hangingPunct="1">
              <a:buFont typeface="Wingdings" pitchFamily="2" charset="2"/>
              <a:buNone/>
            </a:pPr>
            <a:r>
              <a:rPr lang="zh-CN" altLang="en-US" sz="1800" b="1" smtClean="0">
                <a:latin typeface="Times New Roman" pitchFamily="18" charset="0"/>
              </a:rPr>
              <a:t>  项目，所以该文法就是</a:t>
            </a:r>
            <a:r>
              <a:rPr lang="en-US" altLang="zh-CN" sz="1800" b="1" smtClean="0">
                <a:latin typeface="Times New Roman" pitchFamily="18" charset="0"/>
              </a:rPr>
              <a:t>LR</a:t>
            </a:r>
            <a:r>
              <a:rPr lang="zh-CN" altLang="en-US" sz="1800" b="1" smtClean="0">
                <a:latin typeface="Times New Roman" pitchFamily="18" charset="0"/>
              </a:rPr>
              <a:t>（</a:t>
            </a:r>
            <a:r>
              <a:rPr lang="en-US" altLang="zh-CN" sz="1800" b="1" smtClean="0">
                <a:latin typeface="Times New Roman" pitchFamily="18" charset="0"/>
              </a:rPr>
              <a:t>0</a:t>
            </a:r>
            <a:r>
              <a:rPr lang="zh-CN" altLang="en-US" sz="1800" b="1" smtClean="0">
                <a:latin typeface="Times New Roman" pitchFamily="18" charset="0"/>
              </a:rPr>
              <a:t>）文法。</a:t>
            </a:r>
          </a:p>
        </p:txBody>
      </p:sp>
      <p:sp>
        <p:nvSpPr>
          <p:cNvPr id="731139" name="AutoShape 3"/>
          <p:cNvSpPr>
            <a:spLocks noChangeArrowheads="1"/>
          </p:cNvSpPr>
          <p:nvPr/>
        </p:nvSpPr>
        <p:spPr bwMode="auto">
          <a:xfrm>
            <a:off x="152400" y="762000"/>
            <a:ext cx="88392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1140" name="AutoShape 4"/>
          <p:cNvSpPr>
            <a:spLocks noChangeArrowheads="1"/>
          </p:cNvSpPr>
          <p:nvPr/>
        </p:nvSpPr>
        <p:spPr bwMode="gray">
          <a:xfrm>
            <a:off x="9906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a:effectLst>
                  <a:outerShdw blurRad="38100" dist="38100" dir="2700000" algn="tl">
                    <a:srgbClr val="000000"/>
                  </a:outerShdw>
                </a:effectLst>
              </a:rPr>
              <a:t> </a:t>
            </a:r>
            <a:r>
              <a:rPr lang="en-US" altLang="zh-CN" sz="2800">
                <a:solidFill>
                  <a:srgbClr val="FFFF00"/>
                </a:solidFill>
                <a:effectLst>
                  <a:outerShdw blurRad="38100" dist="38100" dir="2700000" algn="tl">
                    <a:srgbClr val="000000"/>
                  </a:outerShdw>
                </a:effectLst>
                <a:latin typeface="Times New Roman" pitchFamily="18" charset="0"/>
              </a:rPr>
              <a:t>3. LR(0)</a:t>
            </a:r>
            <a:r>
              <a:rPr lang="zh-CN" altLang="en-US" sz="2800">
                <a:solidFill>
                  <a:srgbClr val="FFFF00"/>
                </a:solidFill>
                <a:effectLst>
                  <a:outerShdw blurRad="38100" dist="38100" dir="2700000" algn="tl">
                    <a:srgbClr val="000000"/>
                  </a:outerShdw>
                </a:effectLst>
                <a:latin typeface="Times New Roman" pitchFamily="18" charset="0"/>
              </a:rPr>
              <a:t>分析表的构造</a:t>
            </a:r>
          </a:p>
        </p:txBody>
      </p:sp>
      <p:grpSp>
        <p:nvGrpSpPr>
          <p:cNvPr id="2" name="Group 5"/>
          <p:cNvGrpSpPr>
            <a:grpSpLocks/>
          </p:cNvGrpSpPr>
          <p:nvPr/>
        </p:nvGrpSpPr>
        <p:grpSpPr bwMode="auto">
          <a:xfrm>
            <a:off x="8229600" y="152400"/>
            <a:ext cx="717550" cy="881063"/>
            <a:chOff x="2272" y="2026"/>
            <a:chExt cx="740" cy="987"/>
          </a:xfrm>
        </p:grpSpPr>
        <p:pic>
          <p:nvPicPr>
            <p:cNvPr id="79879"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0"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8B517E42-AD21-4174-8635-73C706B14A50}" type="slidenum">
              <a:rPr lang="en-US" altLang="zh-CN"/>
              <a:pPr>
                <a:defRPr/>
              </a:pPr>
              <a:t>8</a:t>
            </a:fld>
            <a:endParaRPr lang="en-US" altLang="zh-CN"/>
          </a:p>
        </p:txBody>
      </p:sp>
      <p:sp>
        <p:nvSpPr>
          <p:cNvPr id="10243" name="Rectangle 2"/>
          <p:cNvSpPr>
            <a:spLocks noGrp="1" noChangeArrowheads="1"/>
          </p:cNvSpPr>
          <p:nvPr>
            <p:ph type="body" idx="1"/>
          </p:nvPr>
        </p:nvSpPr>
        <p:spPr>
          <a:xfrm>
            <a:off x="228600" y="228600"/>
            <a:ext cx="8686800" cy="1905000"/>
          </a:xfrm>
        </p:spPr>
        <p:txBody>
          <a:bodyPr/>
          <a:lstStyle/>
          <a:p>
            <a:pPr algn="ctr" eaLnBrk="1" hangingPunct="1">
              <a:lnSpc>
                <a:spcPct val="90000"/>
              </a:lnSpc>
              <a:buClr>
                <a:schemeClr val="folHlink"/>
              </a:buClr>
              <a:buSzPct val="60000"/>
              <a:buFont typeface="Wingdings" pitchFamily="2" charset="2"/>
              <a:buNone/>
            </a:pPr>
            <a:r>
              <a:rPr lang="en-US" altLang="zh-CN" sz="4400" b="1" smtClean="0">
                <a:solidFill>
                  <a:schemeClr val="tx2"/>
                </a:solidFill>
                <a:latin typeface="High Tower Text" pitchFamily="18" charset="0"/>
                <a:ea typeface="黑体" pitchFamily="2" charset="-122"/>
              </a:rPr>
              <a:t>§4.3 </a:t>
            </a:r>
            <a:r>
              <a:rPr lang="zh-CN" altLang="en-US" sz="4400" b="1" smtClean="0">
                <a:solidFill>
                  <a:schemeClr val="tx2"/>
                </a:solidFill>
                <a:latin typeface="High Tower Text" pitchFamily="18" charset="0"/>
                <a:ea typeface="黑体" pitchFamily="2" charset="-122"/>
              </a:rPr>
              <a:t>自底向上语法分析</a:t>
            </a:r>
          </a:p>
        </p:txBody>
      </p:sp>
      <p:sp>
        <p:nvSpPr>
          <p:cNvPr id="808965"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8966" name="AutoShape 6"/>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2</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分析法的特点</a:t>
            </a:r>
          </a:p>
        </p:txBody>
      </p:sp>
      <p:sp>
        <p:nvSpPr>
          <p:cNvPr id="10246" name="Rectangle 7"/>
          <p:cNvSpPr>
            <a:spLocks noChangeArrowheads="1"/>
          </p:cNvSpPr>
          <p:nvPr/>
        </p:nvSpPr>
        <p:spPr bwMode="auto">
          <a:xfrm>
            <a:off x="395288" y="1828800"/>
            <a:ext cx="8497887" cy="368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lnSpc>
                <a:spcPct val="130000"/>
              </a:lnSpc>
              <a:spcBef>
                <a:spcPct val="20000"/>
              </a:spcBef>
              <a:spcAft>
                <a:spcPct val="0"/>
              </a:spcAft>
              <a:buFont typeface="Wingdings" pitchFamily="2" charset="2"/>
              <a:buNone/>
            </a:pPr>
            <a:endParaRPr lang="en-US" altLang="zh-CN" sz="2000">
              <a:solidFill>
                <a:schemeClr val="tx1"/>
              </a:solidFill>
              <a:latin typeface="宋体" pitchFamily="2" charset="-122"/>
              <a:ea typeface="宋体" pitchFamily="2" charset="-122"/>
            </a:endParaRPr>
          </a:p>
          <a:p>
            <a:pPr marL="342900" indent="-342900" algn="l" eaLnBrk="1" hangingPunct="1">
              <a:lnSpc>
                <a:spcPct val="130000"/>
              </a:lnSpc>
              <a:spcBef>
                <a:spcPct val="20000"/>
              </a:spcBef>
              <a:spcAft>
                <a:spcPct val="0"/>
              </a:spcAft>
              <a:buFont typeface="Wingdings" pitchFamily="2" charset="2"/>
              <a:buNone/>
            </a:pPr>
            <a:endParaRPr lang="en-US" altLang="zh-CN" sz="2000">
              <a:solidFill>
                <a:srgbClr val="00FFFF"/>
              </a:solidFill>
              <a:latin typeface="宋体" pitchFamily="2" charset="-122"/>
              <a:ea typeface="宋体" pitchFamily="2" charset="-122"/>
            </a:endParaRPr>
          </a:p>
          <a:p>
            <a:pPr marL="342900" indent="-342900" algn="l" eaLnBrk="1" hangingPunct="1">
              <a:lnSpc>
                <a:spcPct val="130000"/>
              </a:lnSpc>
              <a:spcBef>
                <a:spcPct val="20000"/>
              </a:spcBef>
              <a:spcAft>
                <a:spcPct val="0"/>
              </a:spcAft>
              <a:buFont typeface="Wingdings" pitchFamily="2" charset="2"/>
              <a:buNone/>
            </a:pPr>
            <a:r>
              <a:rPr lang="en-US" altLang="zh-CN" sz="2000" b="0">
                <a:solidFill>
                  <a:schemeClr val="tx1"/>
                </a:solidFill>
                <a:latin typeface="Times New Roman" pitchFamily="18" charset="0"/>
                <a:ea typeface="宋体" pitchFamily="2" charset="-122"/>
              </a:rPr>
              <a:t>  </a:t>
            </a:r>
            <a:r>
              <a:rPr lang="en-US" altLang="zh-CN" sz="2000">
                <a:solidFill>
                  <a:srgbClr val="FFFF00"/>
                </a:solidFill>
                <a:latin typeface="Times New Roman" pitchFamily="18" charset="0"/>
                <a:ea typeface="宋体" pitchFamily="2" charset="-122"/>
              </a:rPr>
              <a:t>1) </a:t>
            </a:r>
            <a:r>
              <a:rPr lang="en-US" altLang="zh-CN" sz="2000">
                <a:solidFill>
                  <a:schemeClr val="tx1"/>
                </a:solidFill>
                <a:latin typeface="Times New Roman" pitchFamily="18" charset="0"/>
                <a:ea typeface="宋体" pitchFamily="2" charset="-122"/>
              </a:rPr>
              <a:t>LR</a:t>
            </a:r>
            <a:r>
              <a:rPr lang="zh-CN" altLang="en-US" sz="2000">
                <a:solidFill>
                  <a:schemeClr val="tx1"/>
                </a:solidFill>
                <a:latin typeface="Times New Roman" pitchFamily="18" charset="0"/>
                <a:ea typeface="宋体" pitchFamily="2" charset="-122"/>
              </a:rPr>
              <a:t>分析器</a:t>
            </a:r>
            <a:r>
              <a:rPr lang="en-US" altLang="zh-CN" sz="2000">
                <a:solidFill>
                  <a:schemeClr val="tx1"/>
                </a:solidFill>
                <a:latin typeface="Times New Roman" pitchFamily="18" charset="0"/>
                <a:ea typeface="宋体" pitchFamily="2" charset="-122"/>
              </a:rPr>
              <a:t>(</a:t>
            </a:r>
            <a:r>
              <a:rPr lang="zh-CN" altLang="en-US" sz="2000">
                <a:solidFill>
                  <a:schemeClr val="tx1"/>
                </a:solidFill>
                <a:latin typeface="Times New Roman" pitchFamily="18" charset="0"/>
                <a:ea typeface="宋体" pitchFamily="2" charset="-122"/>
              </a:rPr>
              <a:t>程序</a:t>
            </a:r>
            <a:r>
              <a:rPr lang="en-US" altLang="zh-CN" sz="2000">
                <a:solidFill>
                  <a:schemeClr val="tx1"/>
                </a:solidFill>
                <a:latin typeface="Times New Roman" pitchFamily="18" charset="0"/>
                <a:ea typeface="宋体" pitchFamily="2" charset="-122"/>
              </a:rPr>
              <a:t>)</a:t>
            </a:r>
            <a:r>
              <a:rPr lang="zh-CN" altLang="en-US" sz="2000">
                <a:solidFill>
                  <a:schemeClr val="tx1"/>
                </a:solidFill>
                <a:latin typeface="Times New Roman" pitchFamily="18" charset="0"/>
                <a:ea typeface="宋体" pitchFamily="2" charset="-122"/>
              </a:rPr>
              <a:t>基本上可以识别所有上下文无关文法写的编程语言结构，分析能力强且适用范围广</a:t>
            </a:r>
          </a:p>
          <a:p>
            <a:pPr marL="342900" indent="-342900" algn="l" eaLnBrk="1" hangingPunct="1">
              <a:lnSpc>
                <a:spcPct val="130000"/>
              </a:lnSpc>
              <a:spcBef>
                <a:spcPct val="20000"/>
              </a:spcBef>
              <a:spcAft>
                <a:spcPct val="0"/>
              </a:spcAft>
              <a:buFont typeface="Wingdings" pitchFamily="2" charset="2"/>
              <a:buNone/>
            </a:pPr>
            <a:r>
              <a:rPr lang="zh-CN" altLang="en-US" sz="2000">
                <a:solidFill>
                  <a:schemeClr val="tx1"/>
                </a:solidFill>
                <a:latin typeface="Times New Roman" pitchFamily="18" charset="0"/>
                <a:ea typeface="宋体" pitchFamily="2" charset="-122"/>
              </a:rPr>
              <a:t>  </a:t>
            </a:r>
            <a:r>
              <a:rPr lang="en-US" altLang="zh-CN" sz="2000">
                <a:solidFill>
                  <a:srgbClr val="FFFF00"/>
                </a:solidFill>
                <a:latin typeface="Times New Roman" pitchFamily="18" charset="0"/>
                <a:ea typeface="宋体" pitchFamily="2" charset="-122"/>
              </a:rPr>
              <a:t>2) </a:t>
            </a:r>
            <a:r>
              <a:rPr lang="en-US" altLang="zh-CN" sz="2000">
                <a:solidFill>
                  <a:schemeClr val="tx1"/>
                </a:solidFill>
                <a:latin typeface="Times New Roman" pitchFamily="18" charset="0"/>
                <a:ea typeface="宋体" pitchFamily="2" charset="-122"/>
              </a:rPr>
              <a:t>LR</a:t>
            </a:r>
            <a:r>
              <a:rPr lang="zh-CN" altLang="en-US" sz="2000">
                <a:solidFill>
                  <a:schemeClr val="tx1"/>
                </a:solidFill>
                <a:latin typeface="Times New Roman" pitchFamily="18" charset="0"/>
                <a:ea typeface="宋体" pitchFamily="2" charset="-122"/>
              </a:rPr>
              <a:t>分析法是当前最一般的“移进</a:t>
            </a:r>
            <a:r>
              <a:rPr lang="en-US" altLang="zh-CN" sz="2000">
                <a:solidFill>
                  <a:schemeClr val="tx1"/>
                </a:solidFill>
                <a:latin typeface="Times New Roman" pitchFamily="18" charset="0"/>
                <a:ea typeface="宋体" pitchFamily="2" charset="-122"/>
              </a:rPr>
              <a:t>-</a:t>
            </a:r>
            <a:r>
              <a:rPr lang="zh-CN" altLang="en-US" sz="2000">
                <a:solidFill>
                  <a:schemeClr val="tx1"/>
                </a:solidFill>
                <a:latin typeface="Times New Roman" pitchFamily="18" charset="0"/>
                <a:ea typeface="宋体" pitchFamily="2" charset="-122"/>
              </a:rPr>
              <a:t>归约”分析方法</a:t>
            </a:r>
          </a:p>
          <a:p>
            <a:pPr marL="342900" indent="-342900" algn="l" eaLnBrk="1" hangingPunct="1">
              <a:lnSpc>
                <a:spcPct val="130000"/>
              </a:lnSpc>
              <a:spcBef>
                <a:spcPct val="20000"/>
              </a:spcBef>
              <a:spcAft>
                <a:spcPct val="0"/>
              </a:spcAft>
              <a:buFont typeface="Wingdings" pitchFamily="2" charset="2"/>
              <a:buNone/>
            </a:pPr>
            <a:r>
              <a:rPr lang="zh-CN" altLang="en-US" sz="2000">
                <a:solidFill>
                  <a:schemeClr val="tx1"/>
                </a:solidFill>
                <a:latin typeface="Times New Roman" pitchFamily="18" charset="0"/>
                <a:ea typeface="宋体" pitchFamily="2" charset="-122"/>
              </a:rPr>
              <a:t>  </a:t>
            </a:r>
            <a:r>
              <a:rPr lang="en-US" altLang="zh-CN" sz="2000">
                <a:solidFill>
                  <a:srgbClr val="FFFF00"/>
                </a:solidFill>
                <a:latin typeface="Times New Roman" pitchFamily="18" charset="0"/>
                <a:ea typeface="宋体" pitchFamily="2" charset="-122"/>
              </a:rPr>
              <a:t>3) </a:t>
            </a:r>
            <a:r>
              <a:rPr lang="en-US" altLang="zh-CN" sz="2000">
                <a:solidFill>
                  <a:schemeClr val="tx1"/>
                </a:solidFill>
                <a:latin typeface="Times New Roman" pitchFamily="18" charset="0"/>
                <a:ea typeface="宋体" pitchFamily="2" charset="-122"/>
              </a:rPr>
              <a:t>LR</a:t>
            </a:r>
            <a:r>
              <a:rPr lang="zh-CN" altLang="en-US" sz="2000">
                <a:solidFill>
                  <a:schemeClr val="tx1"/>
                </a:solidFill>
                <a:latin typeface="Times New Roman" pitchFamily="18" charset="0"/>
                <a:ea typeface="宋体" pitchFamily="2" charset="-122"/>
              </a:rPr>
              <a:t>分析法在自左向右扫描输入串时能发现其中错误，并能指出出错地点。</a:t>
            </a:r>
          </a:p>
          <a:p>
            <a:pPr marL="342900" indent="-342900" algn="l" eaLnBrk="1" hangingPunct="1">
              <a:lnSpc>
                <a:spcPct val="130000"/>
              </a:lnSpc>
              <a:spcBef>
                <a:spcPct val="20000"/>
              </a:spcBef>
              <a:spcAft>
                <a:spcPct val="0"/>
              </a:spcAft>
              <a:buFont typeface="Wingdings" pitchFamily="2" charset="2"/>
              <a:buNone/>
            </a:pPr>
            <a:r>
              <a:rPr lang="zh-CN" altLang="en-US" sz="2000">
                <a:solidFill>
                  <a:schemeClr val="tx1"/>
                </a:solidFill>
                <a:latin typeface="Times New Roman" pitchFamily="18" charset="0"/>
                <a:ea typeface="宋体" pitchFamily="2" charset="-122"/>
              </a:rPr>
              <a:t>  </a:t>
            </a:r>
            <a:r>
              <a:rPr lang="en-US" altLang="zh-CN" sz="2000">
                <a:solidFill>
                  <a:srgbClr val="FFFF00"/>
                </a:solidFill>
                <a:latin typeface="Times New Roman" pitchFamily="18" charset="0"/>
                <a:ea typeface="宋体" pitchFamily="2" charset="-122"/>
              </a:rPr>
              <a:t>4) </a:t>
            </a:r>
            <a:r>
              <a:rPr lang="en-US" altLang="zh-CN" sz="2000">
                <a:solidFill>
                  <a:schemeClr val="tx1"/>
                </a:solidFill>
                <a:latin typeface="Times New Roman" pitchFamily="18" charset="0"/>
                <a:ea typeface="宋体" pitchFamily="2" charset="-122"/>
              </a:rPr>
              <a:t>LR</a:t>
            </a:r>
            <a:r>
              <a:rPr lang="zh-CN" altLang="en-US" sz="2000">
                <a:solidFill>
                  <a:schemeClr val="tx1"/>
                </a:solidFill>
                <a:latin typeface="Times New Roman" pitchFamily="18" charset="0"/>
                <a:ea typeface="宋体" pitchFamily="2" charset="-122"/>
              </a:rPr>
              <a:t>分析程序可以自动生成</a:t>
            </a:r>
          </a:p>
        </p:txBody>
      </p:sp>
      <p:grpSp>
        <p:nvGrpSpPr>
          <p:cNvPr id="2" name="Group 8"/>
          <p:cNvGrpSpPr>
            <a:grpSpLocks/>
          </p:cNvGrpSpPr>
          <p:nvPr/>
        </p:nvGrpSpPr>
        <p:grpSpPr bwMode="auto">
          <a:xfrm>
            <a:off x="8229600" y="152400"/>
            <a:ext cx="717550" cy="881063"/>
            <a:chOff x="2272" y="2026"/>
            <a:chExt cx="740" cy="987"/>
          </a:xfrm>
        </p:grpSpPr>
        <p:pic>
          <p:nvPicPr>
            <p:cNvPr id="10248" name="Picture 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1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6699" y="152400"/>
            <a:ext cx="7696200" cy="914400"/>
          </a:xfrm>
        </p:spPr>
        <p:txBody>
          <a:bodyPr/>
          <a:lstStyle/>
          <a:p>
            <a:r>
              <a:rPr lang="zh-CN" altLang="en-US" dirty="0">
                <a:latin typeface="Times New Roman" pitchFamily="18" charset="0"/>
              </a:rPr>
              <a:t>构造ＬＲ（０）分析表的算法</a:t>
            </a:r>
            <a:endParaRPr lang="zh-CN" altLang="en-US" dirty="0"/>
          </a:p>
        </p:txBody>
      </p:sp>
      <p:sp>
        <p:nvSpPr>
          <p:cNvPr id="4" name="灯片编号占位符 3"/>
          <p:cNvSpPr>
            <a:spLocks noGrp="1"/>
          </p:cNvSpPr>
          <p:nvPr>
            <p:ph type="sldNum" sz="quarter" idx="12"/>
          </p:nvPr>
        </p:nvSpPr>
        <p:spPr/>
        <p:txBody>
          <a:bodyPr/>
          <a:lstStyle/>
          <a:p>
            <a:pPr>
              <a:defRPr/>
            </a:pPr>
            <a:fld id="{182EB090-DEE4-46D1-A0F9-4CF792C41802}" type="slidenum">
              <a:rPr lang="en-US" altLang="zh-CN" smtClean="0"/>
              <a:pPr>
                <a:defRPr/>
              </a:pPr>
              <a:t>80</a:t>
            </a:fld>
            <a:endParaRPr lang="en-US" altLang="zh-CN"/>
          </a:p>
        </p:txBody>
      </p:sp>
      <p:sp>
        <p:nvSpPr>
          <p:cNvPr id="5" name="AutoShape 1" descr="C:\Users\lenovo\AppData\Roaming\Tencent\Users\113499295\QQ\WinTemp\RichOle\H2WT@TOI%CE}U~T3[MAVR.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C:\Users\lenovo\AppData\Roaming\Tencent\Users\113499295\QQ\WinTemp\RichOle\H2WT@TOI%CE}U~T3[MAVR.pn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9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61353"/>
            <a:ext cx="3962400" cy="4609504"/>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rgbClr val="FFFF00"/>
                </a:solidFill>
                <a:prstDash val="solid"/>
                <a:miter lim="800000"/>
                <a:headEnd type="none" w="med" len="med"/>
                <a:tailEnd type="none" w="med" len="med"/>
              </a14:hiddenLine>
            </a:ext>
          </a:extLst>
        </p:spPr>
      </p:pic>
      <p:pic>
        <p:nvPicPr>
          <p:cNvPr id="169988" name="Picture 4" descr="C:\Users\lenovo\Desktop\IMG_20200429_01030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799" y="1404414"/>
            <a:ext cx="4953001" cy="217932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91000" y="3810000"/>
            <a:ext cx="4876800" cy="1815882"/>
          </a:xfrm>
          <a:prstGeom prst="rect">
            <a:avLst/>
          </a:prstGeom>
          <a:noFill/>
        </p:spPr>
        <p:txBody>
          <a:bodyPr wrap="square" rtlCol="0">
            <a:spAutoFit/>
          </a:bodyPr>
          <a:lstStyle/>
          <a:p>
            <a:pPr algn="l"/>
            <a:r>
              <a:rPr lang="en-US" altLang="zh-CN" sz="2000" dirty="0" smtClean="0"/>
              <a:t>(1)</a:t>
            </a:r>
            <a:r>
              <a:rPr lang="zh-CN" altLang="en-US" sz="2000" dirty="0" smtClean="0"/>
              <a:t>移进项目：在</a:t>
            </a:r>
            <a:r>
              <a:rPr lang="en-US" altLang="zh-CN" sz="2000" dirty="0" smtClean="0"/>
              <a:t>ACTION</a:t>
            </a:r>
            <a:r>
              <a:rPr lang="zh-CN" altLang="en-US" sz="2000" dirty="0" smtClean="0"/>
              <a:t>表填入</a:t>
            </a:r>
            <a:r>
              <a:rPr lang="en-US" altLang="zh-CN" sz="2000" dirty="0" err="1" smtClean="0"/>
              <a:t>s</a:t>
            </a:r>
            <a:r>
              <a:rPr lang="en-US" altLang="zh-CN" sz="2000" baseline="-25000" dirty="0" err="1" smtClean="0"/>
              <a:t>j</a:t>
            </a:r>
            <a:r>
              <a:rPr lang="en-US" altLang="zh-CN" sz="2000" dirty="0" smtClean="0"/>
              <a:t>(j</a:t>
            </a:r>
            <a:r>
              <a:rPr lang="zh-CN" altLang="en-US" sz="2000" dirty="0" smtClean="0"/>
              <a:t>为下一状态</a:t>
            </a:r>
            <a:r>
              <a:rPr lang="en-US" altLang="zh-CN" sz="2000" dirty="0" smtClean="0"/>
              <a:t>)</a:t>
            </a:r>
          </a:p>
          <a:p>
            <a:pPr algn="l"/>
            <a:r>
              <a:rPr lang="en-US" altLang="zh-CN" sz="2000" dirty="0" smtClean="0"/>
              <a:t>(2)</a:t>
            </a:r>
            <a:r>
              <a:rPr lang="zh-CN" altLang="en-US" sz="2000" dirty="0" smtClean="0"/>
              <a:t>待约项目：在</a:t>
            </a:r>
            <a:r>
              <a:rPr lang="en-US" altLang="zh-CN" sz="2000" dirty="0" smtClean="0"/>
              <a:t>GOTO</a:t>
            </a:r>
            <a:r>
              <a:rPr lang="zh-CN" altLang="en-US" sz="2000" dirty="0" smtClean="0"/>
              <a:t>表填入下一状态</a:t>
            </a:r>
            <a:endParaRPr lang="en-US" altLang="zh-CN" sz="2000" dirty="0" smtClean="0"/>
          </a:p>
          <a:p>
            <a:pPr algn="l"/>
            <a:r>
              <a:rPr lang="en-US" altLang="zh-CN" sz="2000" dirty="0" smtClean="0"/>
              <a:t>(3)</a:t>
            </a:r>
            <a:r>
              <a:rPr lang="zh-CN" altLang="en-US" sz="2000" dirty="0" smtClean="0"/>
              <a:t>归约项目：整行填入</a:t>
            </a:r>
            <a:r>
              <a:rPr lang="en-US" altLang="zh-CN" sz="2000" dirty="0" err="1" smtClean="0"/>
              <a:t>r</a:t>
            </a:r>
            <a:r>
              <a:rPr lang="en-US" altLang="zh-CN" sz="2000" baseline="-25000" dirty="0" err="1" smtClean="0"/>
              <a:t>j</a:t>
            </a:r>
            <a:r>
              <a:rPr lang="en-US" altLang="zh-CN" sz="2000" dirty="0" smtClean="0"/>
              <a:t>(j</a:t>
            </a:r>
            <a:r>
              <a:rPr lang="zh-CN" altLang="en-US" sz="2000" dirty="0" smtClean="0"/>
              <a:t>为规则编号</a:t>
            </a:r>
            <a:r>
              <a:rPr lang="en-US" altLang="zh-CN" sz="2000" dirty="0" smtClean="0"/>
              <a:t>)</a:t>
            </a:r>
          </a:p>
          <a:p>
            <a:pPr algn="l"/>
            <a:r>
              <a:rPr lang="en-US" altLang="zh-CN" sz="2000" dirty="0" smtClean="0"/>
              <a:t>(4)</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rPr>
              <a:t>接受项目</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rPr>
              <a:t>S′∷</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rPr>
              <a:t>＝</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rPr>
              <a:t>S</a:t>
            </a:r>
            <a:r>
              <a:rPr kumimoji="1" lang="en-US" altLang="zh-CN" sz="2000" dirty="0" smtClean="0">
                <a:solidFill>
                  <a:schemeClr val="tx1"/>
                </a:solidFill>
                <a:effectLst>
                  <a:outerShdw blurRad="38100" dist="38100" dir="2700000" algn="tl">
                    <a:srgbClr val="000000"/>
                  </a:outerShdw>
                </a:effectLst>
                <a:latin typeface="Times New Roman" pitchFamily="18" charset="0"/>
                <a:ea typeface="宋体" pitchFamily="2" charset="-122"/>
              </a:rPr>
              <a:t>·</a:t>
            </a:r>
            <a:r>
              <a:rPr kumimoji="1" lang="zh-CN" altLang="en-US" sz="2000" dirty="0" smtClean="0">
                <a:solidFill>
                  <a:schemeClr val="tx1"/>
                </a:solidFill>
                <a:effectLst>
                  <a:outerShdw blurRad="38100" dist="38100" dir="2700000" algn="tl">
                    <a:srgbClr val="000000"/>
                  </a:outerShdw>
                </a:effectLst>
                <a:latin typeface="Times New Roman" pitchFamily="18" charset="0"/>
                <a:ea typeface="宋体" pitchFamily="2" charset="-122"/>
              </a:rPr>
              <a:t>，在</a:t>
            </a:r>
            <a:r>
              <a:rPr kumimoji="1" lang="en-US" altLang="zh-CN" sz="2000" dirty="0" smtClean="0">
                <a:solidFill>
                  <a:schemeClr val="tx1"/>
                </a:solidFill>
                <a:effectLst>
                  <a:outerShdw blurRad="38100" dist="38100" dir="2700000" algn="tl">
                    <a:srgbClr val="000000"/>
                  </a:outerShdw>
                </a:effectLst>
                <a:latin typeface="Times New Roman" pitchFamily="18" charset="0"/>
                <a:ea typeface="宋体" pitchFamily="2" charset="-122"/>
              </a:rPr>
              <a:t>#</a:t>
            </a:r>
            <a:r>
              <a:rPr kumimoji="1" lang="zh-CN" altLang="en-US" sz="2000" dirty="0" smtClean="0">
                <a:solidFill>
                  <a:schemeClr val="tx1"/>
                </a:solidFill>
                <a:effectLst>
                  <a:outerShdw blurRad="38100" dist="38100" dir="2700000" algn="tl">
                    <a:srgbClr val="000000"/>
                  </a:outerShdw>
                </a:effectLst>
                <a:latin typeface="Times New Roman" pitchFamily="18" charset="0"/>
                <a:ea typeface="宋体" pitchFamily="2" charset="-122"/>
              </a:rPr>
              <a:t>位置填入</a:t>
            </a:r>
            <a:r>
              <a:rPr kumimoji="1" lang="en-US" altLang="zh-CN" sz="2000" dirty="0" err="1" smtClean="0">
                <a:solidFill>
                  <a:schemeClr val="tx1"/>
                </a:solidFill>
                <a:effectLst>
                  <a:outerShdw blurRad="38100" dist="38100" dir="2700000" algn="tl">
                    <a:srgbClr val="000000"/>
                  </a:outerShdw>
                </a:effectLst>
                <a:latin typeface="Times New Roman" pitchFamily="18" charset="0"/>
                <a:ea typeface="宋体" pitchFamily="2" charset="-122"/>
              </a:rPr>
              <a:t>acc</a:t>
            </a:r>
            <a:endParaRPr lang="zh-CN" altLang="en-US" sz="2000" dirty="0"/>
          </a:p>
        </p:txBody>
      </p:sp>
    </p:spTree>
    <p:extLst>
      <p:ext uri="{BB962C8B-B14F-4D97-AF65-F5344CB8AC3E}">
        <p14:creationId xmlns:p14="http://schemas.microsoft.com/office/powerpoint/2010/main" val="22747129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79F6CC20-A9E9-4D56-B69E-2EEE536F641E}" type="slidenum">
              <a:rPr lang="en-US" altLang="zh-CN"/>
              <a:pPr>
                <a:defRPr/>
              </a:pPr>
              <a:t>81</a:t>
            </a:fld>
            <a:endParaRPr lang="en-US" altLang="zh-CN"/>
          </a:p>
        </p:txBody>
      </p:sp>
      <p:sp>
        <p:nvSpPr>
          <p:cNvPr id="80899" name="Rectangle 2"/>
          <p:cNvSpPr>
            <a:spLocks noGrp="1" noChangeArrowheads="1"/>
          </p:cNvSpPr>
          <p:nvPr>
            <p:ph type="body" idx="1"/>
          </p:nvPr>
        </p:nvSpPr>
        <p:spPr>
          <a:xfrm>
            <a:off x="228600" y="1295400"/>
            <a:ext cx="8686800" cy="1600200"/>
          </a:xfrm>
        </p:spPr>
        <p:txBody>
          <a:bodyPr/>
          <a:lstStyle/>
          <a:p>
            <a:pPr eaLnBrk="1" hangingPunct="1">
              <a:buFont typeface="Wingdings" pitchFamily="2" charset="2"/>
              <a:buNone/>
            </a:pPr>
            <a:r>
              <a:rPr lang="en-US" altLang="zh-CN" sz="2000" b="1" dirty="0" smtClean="0">
                <a:solidFill>
                  <a:srgbClr val="00FFFF"/>
                </a:solidFill>
                <a:latin typeface="Times New Roman" pitchFamily="18" charset="0"/>
              </a:rPr>
              <a:t>(7) LR</a:t>
            </a:r>
            <a:r>
              <a:rPr lang="zh-CN" altLang="en-US" sz="2000" b="1" dirty="0" smtClean="0">
                <a:solidFill>
                  <a:srgbClr val="00FFFF"/>
                </a:solidFill>
                <a:latin typeface="Times New Roman" pitchFamily="18" charset="0"/>
              </a:rPr>
              <a:t>（</a:t>
            </a:r>
            <a:r>
              <a:rPr lang="en-US" altLang="zh-CN" sz="2000" b="1" dirty="0" smtClean="0">
                <a:solidFill>
                  <a:srgbClr val="00FFFF"/>
                </a:solidFill>
                <a:latin typeface="Times New Roman" pitchFamily="18" charset="0"/>
              </a:rPr>
              <a:t>0</a:t>
            </a:r>
            <a:r>
              <a:rPr lang="zh-CN" altLang="en-US" sz="2000" b="1" dirty="0" smtClean="0">
                <a:solidFill>
                  <a:srgbClr val="00FFFF"/>
                </a:solidFill>
                <a:latin typeface="Times New Roman" pitchFamily="18" charset="0"/>
              </a:rPr>
              <a:t>）分析表的构造</a:t>
            </a:r>
          </a:p>
          <a:p>
            <a:pPr algn="just" eaLnBrk="1" hangingPunct="1">
              <a:buFont typeface="Wingdings" pitchFamily="2" charset="2"/>
              <a:buNone/>
            </a:pPr>
            <a:r>
              <a:rPr lang="zh-CN" altLang="en-US" sz="1800" dirty="0" smtClean="0">
                <a:latin typeface="Times New Roman" pitchFamily="18" charset="0"/>
              </a:rPr>
              <a:t>  </a:t>
            </a:r>
            <a:r>
              <a:rPr lang="zh-CN" altLang="en-US" sz="1800" b="1" dirty="0" smtClean="0">
                <a:latin typeface="Times New Roman" pitchFamily="18" charset="0"/>
              </a:rPr>
              <a:t>对于ＬＲ（０）文法，我们构造出识别活前缀</a:t>
            </a:r>
            <a:r>
              <a:rPr lang="en-US" altLang="zh-CN" sz="1800" b="1" dirty="0" smtClean="0">
                <a:latin typeface="Times New Roman" pitchFamily="18" charset="0"/>
              </a:rPr>
              <a:t>DFA</a:t>
            </a:r>
            <a:r>
              <a:rPr lang="zh-CN" altLang="en-US" sz="1800" b="1" dirty="0" smtClean="0">
                <a:latin typeface="Times New Roman" pitchFamily="18" charset="0"/>
              </a:rPr>
              <a:t>后，我们就可以根据</a:t>
            </a:r>
            <a:r>
              <a:rPr lang="en-US" altLang="zh-CN" sz="1800" b="1" dirty="0" smtClean="0">
                <a:latin typeface="Times New Roman" pitchFamily="18" charset="0"/>
              </a:rPr>
              <a:t>DFA</a:t>
            </a:r>
            <a:r>
              <a:rPr lang="zh-CN" altLang="en-US" sz="1800" b="1" dirty="0" smtClean="0">
                <a:latin typeface="Times New Roman" pitchFamily="18" charset="0"/>
              </a:rPr>
              <a:t>的状态转换图来构造</a:t>
            </a:r>
            <a:r>
              <a:rPr lang="en-US" altLang="zh-CN" sz="1800" b="1" dirty="0" smtClean="0">
                <a:latin typeface="Times New Roman" pitchFamily="18" charset="0"/>
              </a:rPr>
              <a:t>LR</a:t>
            </a:r>
            <a:r>
              <a:rPr lang="zh-CN" altLang="en-US" sz="1800" b="1" dirty="0" smtClean="0">
                <a:latin typeface="Times New Roman" pitchFamily="18" charset="0"/>
              </a:rPr>
              <a:t>（</a:t>
            </a:r>
            <a:r>
              <a:rPr lang="en-US" altLang="zh-CN" sz="1800" b="1" dirty="0" smtClean="0">
                <a:latin typeface="Times New Roman" pitchFamily="18" charset="0"/>
              </a:rPr>
              <a:t>0</a:t>
            </a:r>
            <a:r>
              <a:rPr lang="zh-CN" altLang="en-US" sz="1800" b="1" dirty="0" smtClean="0">
                <a:latin typeface="Times New Roman" pitchFamily="18" charset="0"/>
              </a:rPr>
              <a:t>）分析表。</a:t>
            </a:r>
          </a:p>
          <a:p>
            <a:pPr algn="just" eaLnBrk="1" hangingPunct="1">
              <a:buFont typeface="Wingdings" pitchFamily="2" charset="2"/>
              <a:buNone/>
            </a:pPr>
            <a:r>
              <a:rPr lang="zh-CN" altLang="en-US" sz="1800" b="1" dirty="0" smtClean="0">
                <a:latin typeface="Times New Roman" pitchFamily="18" charset="0"/>
              </a:rPr>
              <a:t>  下面给出构造ＬＲ（０）分析表的算法 </a:t>
            </a:r>
            <a:endParaRPr lang="zh-CN" altLang="en-US" sz="1800" dirty="0" smtClean="0">
              <a:latin typeface="Times New Roman" pitchFamily="18" charset="0"/>
            </a:endParaRPr>
          </a:p>
        </p:txBody>
      </p:sp>
      <p:sp>
        <p:nvSpPr>
          <p:cNvPr id="732163" name="Text Box 3"/>
          <p:cNvSpPr txBox="1">
            <a:spLocks noChangeArrowheads="1"/>
          </p:cNvSpPr>
          <p:nvPr/>
        </p:nvSpPr>
        <p:spPr bwMode="auto">
          <a:xfrm>
            <a:off x="304800" y="2819400"/>
            <a:ext cx="8429625" cy="3444875"/>
          </a:xfrm>
          <a:prstGeom prst="rect">
            <a:avLst/>
          </a:prstGeom>
          <a:noFill/>
          <a:ln w="9525">
            <a:noFill/>
            <a:miter lim="800000"/>
            <a:headEnd/>
            <a:tailEnd/>
          </a:ln>
          <a:effectLst/>
        </p:spPr>
        <p:txBody>
          <a:bodyPr>
            <a:spAutoFit/>
          </a:bodyPr>
          <a:lstStyle/>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假定Ｃ＝</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n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，为了方便起见，我们用整数</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n</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表示状态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n</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buFontTx/>
              <a:buChar char="•"/>
              <a:defRPr/>
            </a:pPr>
            <a:endPar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Aft>
                <a:spcPct val="0"/>
              </a:spcAft>
              <a:defRPr/>
            </a:pPr>
            <a:r>
              <a:rPr kumimoji="1"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a:solidFill>
                  <a:srgbClr val="FFFF00"/>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对于每个项目集</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中有形如Ａ∷＝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·Xβ</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项目，且</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GO</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,X</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若</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X</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a∈V</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，则置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ACTION</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若</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X∈V</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N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，则置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GOTO[i,X]=j</a:t>
            </a:r>
          </a:p>
          <a:p>
            <a:pPr algn="l" eaLnBrk="1" hangingPunct="1">
              <a:spcAft>
                <a:spcPct val="0"/>
              </a:spcAft>
              <a:defRPr/>
            </a:pP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如： </a:t>
            </a:r>
          </a:p>
          <a:p>
            <a:pPr algn="l" eaLnBrk="1" hangingPunct="1">
              <a:spcAft>
                <a:spcPct val="0"/>
              </a:spcAft>
              <a:buClr>
                <a:srgbClr val="FF0066"/>
              </a:buClr>
              <a:buSzPct val="130000"/>
              <a:buFont typeface="Wingdings" pitchFamily="2" charset="2"/>
              <a:buChar char="Ø"/>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中有</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E∷=·aA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GO</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a∈V</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所以置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ACTION</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0,a</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p125</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4.17</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buClr>
                <a:srgbClr val="FF0066"/>
              </a:buClr>
              <a:buSzPct val="130000"/>
              <a:buFont typeface="Wingdings" pitchFamily="2" charset="2"/>
              <a:buChar char="Ø"/>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中有</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E∷=a·A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GO</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A∈V</a:t>
            </a:r>
            <a:r>
              <a:rPr kumimoji="1"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N</a:t>
            </a:r>
          </a:p>
          <a:p>
            <a:pPr algn="l" eaLnBrk="1" hangingPunct="1">
              <a:spcAft>
                <a:spcPct val="0"/>
              </a:spcAft>
              <a:buClr>
                <a:srgbClr val="FF0066"/>
              </a:buClr>
              <a:buSzPct val="130000"/>
              <a:buFont typeface="Wingdings" pitchFamily="2" charset="2"/>
              <a:buNone/>
              <a:defRPr/>
            </a:pP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所以置</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GOTO[2</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A]=6 (</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见</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p125</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4.17</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sp>
        <p:nvSpPr>
          <p:cNvPr id="732164" name="AutoShape 4"/>
          <p:cNvSpPr>
            <a:spLocks noChangeArrowheads="1"/>
          </p:cNvSpPr>
          <p:nvPr/>
        </p:nvSpPr>
        <p:spPr bwMode="auto">
          <a:xfrm>
            <a:off x="152400" y="762000"/>
            <a:ext cx="88392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2165" name="AutoShape 5"/>
          <p:cNvSpPr>
            <a:spLocks noChangeArrowheads="1"/>
          </p:cNvSpPr>
          <p:nvPr/>
        </p:nvSpPr>
        <p:spPr bwMode="gray">
          <a:xfrm>
            <a:off x="9906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3. LR(0)</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p>
        </p:txBody>
      </p:sp>
      <p:grpSp>
        <p:nvGrpSpPr>
          <p:cNvPr id="2" name="Group 6"/>
          <p:cNvGrpSpPr>
            <a:grpSpLocks/>
          </p:cNvGrpSpPr>
          <p:nvPr/>
        </p:nvGrpSpPr>
        <p:grpSpPr bwMode="auto">
          <a:xfrm>
            <a:off x="8229600" y="152400"/>
            <a:ext cx="717550" cy="881063"/>
            <a:chOff x="2272" y="2026"/>
            <a:chExt cx="740" cy="987"/>
          </a:xfrm>
        </p:grpSpPr>
        <p:pic>
          <p:nvPicPr>
            <p:cNvPr id="80904"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5"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2163"/>
                                        </p:tgtEl>
                                        <p:attrNameLst>
                                          <p:attrName>style.visibility</p:attrName>
                                        </p:attrNameLst>
                                      </p:cBhvr>
                                      <p:to>
                                        <p:strVal val="visible"/>
                                      </p:to>
                                    </p:set>
                                    <p:anim calcmode="lin" valueType="num">
                                      <p:cBhvr additive="base">
                                        <p:cTn id="7" dur="500" fill="hold"/>
                                        <p:tgtEl>
                                          <p:spTgt spid="732163"/>
                                        </p:tgtEl>
                                        <p:attrNameLst>
                                          <p:attrName>ppt_x</p:attrName>
                                        </p:attrNameLst>
                                      </p:cBhvr>
                                      <p:tavLst>
                                        <p:tav tm="0">
                                          <p:val>
                                            <p:strVal val="0-#ppt_w/2"/>
                                          </p:val>
                                        </p:tav>
                                        <p:tav tm="100000">
                                          <p:val>
                                            <p:strVal val="#ppt_x"/>
                                          </p:val>
                                        </p:tav>
                                      </p:tavLst>
                                    </p:anim>
                                    <p:anim calcmode="lin" valueType="num">
                                      <p:cBhvr additive="base">
                                        <p:cTn id="8" dur="500" fill="hold"/>
                                        <p:tgtEl>
                                          <p:spTgt spid="73216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F873B02F-954B-4080-9C4B-E0D607C5ECBB}" type="slidenum">
              <a:rPr lang="en-US" altLang="zh-CN"/>
              <a:pPr>
                <a:defRPr/>
              </a:pPr>
              <a:t>82</a:t>
            </a:fld>
            <a:endParaRPr lang="en-US" altLang="zh-CN"/>
          </a:p>
        </p:txBody>
      </p:sp>
      <p:sp>
        <p:nvSpPr>
          <p:cNvPr id="81923" name="Rectangle 2"/>
          <p:cNvSpPr>
            <a:spLocks noGrp="1" noChangeArrowheads="1"/>
          </p:cNvSpPr>
          <p:nvPr>
            <p:ph type="body" idx="1"/>
          </p:nvPr>
        </p:nvSpPr>
        <p:spPr>
          <a:xfrm>
            <a:off x="250825" y="533400"/>
            <a:ext cx="8650288" cy="2819400"/>
          </a:xfrm>
        </p:spPr>
        <p:txBody>
          <a:bodyPr/>
          <a:lstStyle/>
          <a:p>
            <a:pPr algn="just" eaLnBrk="1" hangingPunct="1">
              <a:buFont typeface="Wingdings" pitchFamily="2" charset="2"/>
              <a:buNone/>
            </a:pPr>
            <a:r>
              <a:rPr lang="en-US" altLang="zh-CN" sz="2000" b="1" smtClean="0">
                <a:solidFill>
                  <a:srgbClr val="FFFF00"/>
                </a:solidFill>
                <a:latin typeface="Times New Roman" pitchFamily="18" charset="0"/>
              </a:rPr>
              <a:t>2)</a:t>
            </a:r>
            <a:r>
              <a:rPr lang="zh-CN" altLang="en-US" sz="1800" b="1" smtClean="0">
                <a:latin typeface="Times New Roman" pitchFamily="18" charset="0"/>
              </a:rPr>
              <a:t>若归约项目Ａ∷＝</a:t>
            </a:r>
            <a:r>
              <a:rPr lang="en-US" altLang="zh-CN" sz="1800" b="1" smtClean="0">
                <a:latin typeface="Times New Roman" pitchFamily="18" charset="0"/>
              </a:rPr>
              <a:t>β·</a:t>
            </a:r>
            <a:r>
              <a:rPr lang="zh-CN" altLang="en-US" sz="1800" b="1" smtClean="0">
                <a:latin typeface="Times New Roman" pitchFamily="18" charset="0"/>
              </a:rPr>
              <a:t>属于Ｉ</a:t>
            </a:r>
            <a:r>
              <a:rPr lang="en-US" altLang="zh-CN" sz="1800" b="1" baseline="-25000" smtClean="0">
                <a:latin typeface="Times New Roman" pitchFamily="18" charset="0"/>
              </a:rPr>
              <a:t>i</a:t>
            </a:r>
            <a:r>
              <a:rPr lang="zh-CN" altLang="en-US" sz="1800" b="1" smtClean="0">
                <a:latin typeface="Times New Roman" pitchFamily="18" charset="0"/>
              </a:rPr>
              <a:t>，设Ａ∷＝</a:t>
            </a:r>
            <a:r>
              <a:rPr lang="en-US" altLang="zh-CN" sz="1800" b="1" smtClean="0">
                <a:latin typeface="Times New Roman" pitchFamily="18" charset="0"/>
              </a:rPr>
              <a:t>β</a:t>
            </a:r>
            <a:r>
              <a:rPr lang="zh-CN" altLang="en-US" sz="1800" b="1" smtClean="0">
                <a:latin typeface="Times New Roman" pitchFamily="18" charset="0"/>
              </a:rPr>
              <a:t>是文法第</a:t>
            </a:r>
            <a:r>
              <a:rPr lang="en-US" altLang="zh-CN" sz="1800" b="1" smtClean="0">
                <a:latin typeface="Times New Roman" pitchFamily="18" charset="0"/>
              </a:rPr>
              <a:t>j</a:t>
            </a:r>
            <a:r>
              <a:rPr lang="zh-CN" altLang="en-US" sz="1800" b="1" smtClean="0">
                <a:latin typeface="Times New Roman" pitchFamily="18" charset="0"/>
              </a:rPr>
              <a:t>个规则，则对任意终结符</a:t>
            </a:r>
            <a:r>
              <a:rPr lang="en-US" altLang="zh-CN" sz="1800" b="1" smtClean="0">
                <a:latin typeface="Times New Roman" pitchFamily="18" charset="0"/>
              </a:rPr>
              <a:t>a</a:t>
            </a:r>
            <a:r>
              <a:rPr lang="zh-CN" altLang="en-US" sz="1800" b="1" smtClean="0">
                <a:latin typeface="Times New Roman" pitchFamily="18" charset="0"/>
              </a:rPr>
              <a:t>和句子右界符</a:t>
            </a:r>
            <a:r>
              <a:rPr lang="en-US" altLang="zh-CN" sz="1800" b="1" smtClean="0">
                <a:latin typeface="Times New Roman" pitchFamily="18" charset="0"/>
              </a:rPr>
              <a:t>#</a:t>
            </a:r>
            <a:r>
              <a:rPr lang="zh-CN" altLang="en-US" sz="1800" b="1" smtClean="0">
                <a:latin typeface="Times New Roman" pitchFamily="18" charset="0"/>
              </a:rPr>
              <a:t>，均置</a:t>
            </a:r>
            <a:r>
              <a:rPr lang="en-US" altLang="zh-CN" sz="1800" b="1" smtClean="0">
                <a:latin typeface="Times New Roman" pitchFamily="18" charset="0"/>
              </a:rPr>
              <a:t>ACTION</a:t>
            </a:r>
            <a:r>
              <a:rPr lang="zh-CN" altLang="en-US" sz="1800" b="1" smtClean="0">
                <a:latin typeface="Times New Roman" pitchFamily="18" charset="0"/>
              </a:rPr>
              <a:t>［</a:t>
            </a:r>
            <a:r>
              <a:rPr lang="en-US" altLang="zh-CN" sz="1800" b="1" smtClean="0">
                <a:latin typeface="Times New Roman" pitchFamily="18" charset="0"/>
              </a:rPr>
              <a:t>i,a</a:t>
            </a:r>
            <a:r>
              <a:rPr lang="zh-CN" altLang="en-US" sz="1800" b="1" smtClean="0">
                <a:latin typeface="Times New Roman" pitchFamily="18" charset="0"/>
              </a:rPr>
              <a:t>或</a:t>
            </a:r>
            <a:r>
              <a:rPr lang="en-US" altLang="zh-CN" sz="1800" b="1" smtClean="0">
                <a:latin typeface="Times New Roman" pitchFamily="18" charset="0"/>
              </a:rPr>
              <a:t>#</a:t>
            </a:r>
            <a:r>
              <a:rPr lang="zh-CN" altLang="en-US" sz="1800" b="1" smtClean="0">
                <a:latin typeface="Times New Roman" pitchFamily="18" charset="0"/>
              </a:rPr>
              <a:t>］＝</a:t>
            </a:r>
            <a:r>
              <a:rPr lang="en-US" altLang="zh-CN" sz="2000" b="1" smtClean="0">
                <a:latin typeface="Times New Roman" pitchFamily="18" charset="0"/>
              </a:rPr>
              <a:t>r</a:t>
            </a:r>
            <a:r>
              <a:rPr lang="en-US" altLang="zh-CN" sz="1400" b="1" baseline="-25000" smtClean="0">
                <a:latin typeface="Times New Roman" pitchFamily="18" charset="0"/>
              </a:rPr>
              <a:t>j</a:t>
            </a:r>
            <a:r>
              <a:rPr lang="zh-CN" altLang="en-US" sz="1800" b="1" smtClean="0">
                <a:latin typeface="Times New Roman" pitchFamily="18" charset="0"/>
              </a:rPr>
              <a:t>，表示按文法第</a:t>
            </a:r>
            <a:r>
              <a:rPr lang="en-US" altLang="zh-CN" sz="1800" b="1" smtClean="0">
                <a:latin typeface="Times New Roman" pitchFamily="18" charset="0"/>
              </a:rPr>
              <a:t>j</a:t>
            </a:r>
            <a:r>
              <a:rPr lang="zh-CN" altLang="en-US" sz="1800" b="1" smtClean="0">
                <a:latin typeface="Times New Roman" pitchFamily="18" charset="0"/>
              </a:rPr>
              <a:t>条规则将符号栈顶符号串</a:t>
            </a:r>
            <a:r>
              <a:rPr lang="en-US" altLang="zh-CN" sz="1800" b="1" smtClean="0">
                <a:latin typeface="Times New Roman" pitchFamily="18" charset="0"/>
              </a:rPr>
              <a:t>β</a:t>
            </a:r>
            <a:r>
              <a:rPr lang="zh-CN" altLang="en-US" sz="1800" b="1" smtClean="0">
                <a:latin typeface="Times New Roman" pitchFamily="18" charset="0"/>
              </a:rPr>
              <a:t>归约为Ａ。</a:t>
            </a:r>
          </a:p>
          <a:p>
            <a:pPr algn="just" eaLnBrk="1" hangingPunct="1">
              <a:buFont typeface="Wingdings" pitchFamily="2" charset="2"/>
              <a:buNone/>
            </a:pPr>
            <a:r>
              <a:rPr lang="zh-CN" altLang="en-US" sz="1800" b="1" smtClean="0">
                <a:latin typeface="Times New Roman" pitchFamily="18" charset="0"/>
              </a:rPr>
              <a:t>  如：</a:t>
            </a:r>
          </a:p>
          <a:p>
            <a:pPr algn="just" eaLnBrk="1" hangingPunct="1">
              <a:buClr>
                <a:srgbClr val="FF0066"/>
              </a:buClr>
              <a:buSzPct val="130000"/>
            </a:pPr>
            <a:r>
              <a:rPr lang="zh-CN" altLang="en-US" sz="1800" b="1" smtClean="0">
                <a:latin typeface="Times New Roman" pitchFamily="18" charset="0"/>
              </a:rPr>
              <a:t>  </a:t>
            </a:r>
            <a:r>
              <a:rPr lang="en-US" altLang="zh-CN" sz="1800" b="1" smtClean="0">
                <a:latin typeface="Times New Roman" pitchFamily="18" charset="0"/>
              </a:rPr>
              <a:t>I</a:t>
            </a:r>
            <a:r>
              <a:rPr lang="en-US" altLang="zh-CN" sz="1800" b="1" baseline="-25000" smtClean="0">
                <a:latin typeface="Times New Roman" pitchFamily="18" charset="0"/>
              </a:rPr>
              <a:t>6</a:t>
            </a:r>
            <a:r>
              <a:rPr lang="zh-CN" altLang="en-US" sz="1800" b="1" smtClean="0">
                <a:latin typeface="Times New Roman" pitchFamily="18" charset="0"/>
              </a:rPr>
              <a:t>有项目</a:t>
            </a:r>
            <a:r>
              <a:rPr lang="en-US" altLang="zh-CN" sz="1800" b="1" smtClean="0">
                <a:latin typeface="Times New Roman" pitchFamily="18" charset="0"/>
              </a:rPr>
              <a:t>E∷=aA· ,</a:t>
            </a:r>
            <a:r>
              <a:rPr lang="zh-CN" altLang="en-US" sz="1800" b="1" smtClean="0">
                <a:latin typeface="Times New Roman" pitchFamily="18" charset="0"/>
              </a:rPr>
              <a:t>其规则</a:t>
            </a:r>
            <a:r>
              <a:rPr lang="en-US" altLang="zh-CN" sz="1800" b="1" smtClean="0">
                <a:latin typeface="Times New Roman" pitchFamily="18" charset="0"/>
              </a:rPr>
              <a:t>E∷=aA </a:t>
            </a:r>
            <a:r>
              <a:rPr lang="zh-CN" altLang="en-US" sz="1800" b="1" smtClean="0">
                <a:latin typeface="Times New Roman" pitchFamily="18" charset="0"/>
              </a:rPr>
              <a:t>是文法的第一个规则</a:t>
            </a:r>
          </a:p>
          <a:p>
            <a:pPr algn="just" eaLnBrk="1" hangingPunct="1">
              <a:buFont typeface="Wingdings" pitchFamily="2" charset="2"/>
              <a:buNone/>
            </a:pPr>
            <a:r>
              <a:rPr lang="zh-CN" altLang="en-US" sz="1800" b="1" smtClean="0">
                <a:latin typeface="Times New Roman" pitchFamily="18" charset="0"/>
              </a:rPr>
              <a:t>    所以置</a:t>
            </a:r>
            <a:r>
              <a:rPr lang="en-US" altLang="zh-CN" sz="1800" b="1" smtClean="0">
                <a:latin typeface="Times New Roman" pitchFamily="18" charset="0"/>
              </a:rPr>
              <a:t>ACTION[6,a]=ACTION[6,b]=ACTION[6,c]=ACTION[6,d]</a:t>
            </a:r>
          </a:p>
          <a:p>
            <a:pPr algn="just" eaLnBrk="1" hangingPunct="1">
              <a:buFont typeface="Wingdings" pitchFamily="2" charset="2"/>
              <a:buNone/>
            </a:pPr>
            <a:r>
              <a:rPr lang="en-US" altLang="zh-CN" sz="1800" b="1" smtClean="0">
                <a:latin typeface="Times New Roman" pitchFamily="18" charset="0"/>
              </a:rPr>
              <a:t>                     =ACTION[6,#]=r</a:t>
            </a:r>
            <a:r>
              <a:rPr lang="en-US" altLang="zh-CN" sz="1800" b="1" baseline="-25000" smtClean="0">
                <a:latin typeface="Times New Roman" pitchFamily="18" charset="0"/>
              </a:rPr>
              <a:t>1 </a:t>
            </a:r>
            <a:r>
              <a:rPr kumimoji="1" lang="en-US" altLang="zh-CN" sz="1800" b="1" smtClean="0">
                <a:latin typeface="Times New Roman" pitchFamily="18" charset="0"/>
              </a:rPr>
              <a:t>(</a:t>
            </a:r>
            <a:r>
              <a:rPr kumimoji="1" lang="zh-CN" altLang="en-US" sz="1800" b="1" smtClean="0">
                <a:latin typeface="Times New Roman" pitchFamily="18" charset="0"/>
              </a:rPr>
              <a:t>见</a:t>
            </a:r>
            <a:r>
              <a:rPr kumimoji="1" lang="en-US" altLang="zh-CN" sz="1800" b="1" smtClean="0">
                <a:latin typeface="Times New Roman" pitchFamily="18" charset="0"/>
              </a:rPr>
              <a:t>p125</a:t>
            </a:r>
            <a:r>
              <a:rPr kumimoji="1" lang="zh-CN" altLang="en-US" sz="1800" b="1" smtClean="0">
                <a:latin typeface="Times New Roman" pitchFamily="18" charset="0"/>
              </a:rPr>
              <a:t>表</a:t>
            </a:r>
            <a:r>
              <a:rPr kumimoji="1" lang="en-US" altLang="zh-CN" sz="1800" b="1" smtClean="0">
                <a:latin typeface="Times New Roman" pitchFamily="18" charset="0"/>
              </a:rPr>
              <a:t>4.17</a:t>
            </a:r>
            <a:r>
              <a:rPr kumimoji="1" lang="zh-CN" altLang="en-US" sz="1800" b="1" smtClean="0">
                <a:latin typeface="Times New Roman" pitchFamily="18" charset="0"/>
              </a:rPr>
              <a:t>）</a:t>
            </a:r>
          </a:p>
        </p:txBody>
      </p:sp>
      <p:sp>
        <p:nvSpPr>
          <p:cNvPr id="733187" name="Text Box 3"/>
          <p:cNvSpPr txBox="1">
            <a:spLocks noChangeArrowheads="1"/>
          </p:cNvSpPr>
          <p:nvPr/>
        </p:nvSpPr>
        <p:spPr bwMode="auto">
          <a:xfrm>
            <a:off x="228600" y="3429000"/>
            <a:ext cx="8667750" cy="1371600"/>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dirty="0">
                <a:solidFill>
                  <a:srgbClr val="FFFF00"/>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若接受项目</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属于Ｉ</a:t>
            </a:r>
            <a:r>
              <a:rPr lang="en-US" altLang="zh-CN" sz="2000" baseline="-25000" dirty="0" err="1">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，则置</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ACTION[</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ｉ</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err="1">
                <a:solidFill>
                  <a:schemeClr val="tx1"/>
                </a:solidFill>
                <a:effectLst>
                  <a:outerShdw blurRad="38100" dist="38100" dir="2700000" algn="tl">
                    <a:srgbClr val="000000"/>
                  </a:outerShdw>
                </a:effectLst>
                <a:latin typeface="Times New Roman" pitchFamily="18" charset="0"/>
                <a:ea typeface="宋体" pitchFamily="2" charset="-122"/>
                <a:cs typeface="+mn-cs"/>
              </a:rPr>
              <a:t>acc</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p>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表示接受    </a:t>
            </a:r>
          </a:p>
          <a:p>
            <a:pPr algn="l" eaLnBrk="1" hangingPunct="1">
              <a:spcAft>
                <a:spcPct val="0"/>
              </a:spcAft>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如：</a:t>
            </a:r>
          </a:p>
          <a:p>
            <a:pPr algn="l" eaLnBrk="1" hangingPunct="1">
              <a:spcAft>
                <a:spcPct val="0"/>
              </a:spcAft>
              <a:buClr>
                <a:srgbClr val="FF0066"/>
              </a:buClr>
              <a:buSzPct val="130000"/>
              <a:buFont typeface="Wingdings" pitchFamily="2" charset="2"/>
              <a:buChar char="Ø"/>
              <a:defRPr/>
            </a:pP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E·</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属于</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sz="2000" baseline="-25000" dirty="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，所以</a:t>
            </a:r>
            <a:r>
              <a:rPr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置</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ACTION[1</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dirty="0" err="1">
                <a:solidFill>
                  <a:schemeClr val="tx1"/>
                </a:solidFill>
                <a:effectLst>
                  <a:outerShdw blurRad="38100" dist="38100" dir="2700000" algn="tl">
                    <a:srgbClr val="000000"/>
                  </a:outerShdw>
                </a:effectLst>
                <a:latin typeface="Times New Roman" pitchFamily="18" charset="0"/>
                <a:ea typeface="宋体" pitchFamily="2" charset="-122"/>
                <a:cs typeface="+mn-cs"/>
              </a:rPr>
              <a:t>acc</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见</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p125</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表</a:t>
            </a:r>
            <a:r>
              <a:rPr kumimoji="1" lang="en-US" altLang="zh-CN"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4.17</a:t>
            </a:r>
            <a:r>
              <a:rPr kumimoji="1" lang="zh-CN" altLang="en-US" sz="2000"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p>
        </p:txBody>
      </p:sp>
      <p:sp>
        <p:nvSpPr>
          <p:cNvPr id="733188" name="Text Box 4"/>
          <p:cNvSpPr txBox="1">
            <a:spLocks noChangeArrowheads="1"/>
          </p:cNvSpPr>
          <p:nvPr/>
        </p:nvSpPr>
        <p:spPr bwMode="auto">
          <a:xfrm>
            <a:off x="304800" y="5334000"/>
            <a:ext cx="7208838" cy="822325"/>
          </a:xfrm>
          <a:prstGeom prst="rect">
            <a:avLst/>
          </a:prstGeom>
          <a:noFill/>
          <a:ln w="9525">
            <a:noFill/>
            <a:miter lim="800000"/>
            <a:headEnd/>
            <a:tailEnd/>
          </a:ln>
          <a:effectLst/>
        </p:spPr>
        <p:txBody>
          <a:bodyPr>
            <a:spAutoFit/>
          </a:bodyPr>
          <a:lstStyle/>
          <a:p>
            <a:pPr algn="l" eaLnBrk="1" hangingPunct="1">
              <a:spcAft>
                <a:spcPct val="0"/>
              </a:spcAft>
              <a:defRPr/>
            </a:pPr>
            <a:r>
              <a:rPr kumimoji="1" lang="en-US" altLang="zh-CN">
                <a:solidFill>
                  <a:srgbClr val="FFFF00"/>
                </a:solidFill>
                <a:effectLst>
                  <a:outerShdw blurRad="38100" dist="38100" dir="2700000" algn="tl">
                    <a:srgbClr val="000000"/>
                  </a:outerShdw>
                </a:effectLst>
                <a:latin typeface="Times New Roman" pitchFamily="18" charset="0"/>
                <a:ea typeface="宋体" pitchFamily="2" charset="-122"/>
                <a:cs typeface="+mn-cs"/>
              </a:rPr>
              <a:t>4)</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分析表中，凡不能用前</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个规则填入信息的空白格位置上，</a:t>
            </a:r>
          </a:p>
          <a:p>
            <a:pPr algn="l" eaLnBrk="1" hangingPunct="1">
              <a:spcAft>
                <a:spcPct val="0"/>
              </a:spcAft>
              <a:defRPr/>
            </a:pP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均表示出错</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a:solidFill>
                  <a:schemeClr val="tx1"/>
                </a:solidFill>
                <a:effectLst>
                  <a:outerShdw blurRad="38100" dist="38100" dir="2700000" algn="tl">
                    <a:srgbClr val="000000"/>
                  </a:outerShdw>
                </a:effectLst>
                <a:latin typeface="Tahoma" pitchFamily="34" charset="0"/>
                <a:ea typeface="宋体"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3187"/>
                                        </p:tgtEl>
                                        <p:attrNameLst>
                                          <p:attrName>style.visibility</p:attrName>
                                        </p:attrNameLst>
                                      </p:cBhvr>
                                      <p:to>
                                        <p:strVal val="visible"/>
                                      </p:to>
                                    </p:set>
                                    <p:anim calcmode="lin" valueType="num">
                                      <p:cBhvr additive="base">
                                        <p:cTn id="7" dur="500" fill="hold"/>
                                        <p:tgtEl>
                                          <p:spTgt spid="733187"/>
                                        </p:tgtEl>
                                        <p:attrNameLst>
                                          <p:attrName>ppt_x</p:attrName>
                                        </p:attrNameLst>
                                      </p:cBhvr>
                                      <p:tavLst>
                                        <p:tav tm="0">
                                          <p:val>
                                            <p:strVal val="0-#ppt_w/2"/>
                                          </p:val>
                                        </p:tav>
                                        <p:tav tm="100000">
                                          <p:val>
                                            <p:strVal val="#ppt_x"/>
                                          </p:val>
                                        </p:tav>
                                      </p:tavLst>
                                    </p:anim>
                                    <p:anim calcmode="lin" valueType="num">
                                      <p:cBhvr additive="base">
                                        <p:cTn id="8" dur="500" fill="hold"/>
                                        <p:tgtEl>
                                          <p:spTgt spid="7331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3188"/>
                                        </p:tgtEl>
                                        <p:attrNameLst>
                                          <p:attrName>style.visibility</p:attrName>
                                        </p:attrNameLst>
                                      </p:cBhvr>
                                      <p:to>
                                        <p:strVal val="visible"/>
                                      </p:to>
                                    </p:set>
                                    <p:anim calcmode="lin" valueType="num">
                                      <p:cBhvr additive="base">
                                        <p:cTn id="13" dur="500" fill="hold"/>
                                        <p:tgtEl>
                                          <p:spTgt spid="733188"/>
                                        </p:tgtEl>
                                        <p:attrNameLst>
                                          <p:attrName>ppt_x</p:attrName>
                                        </p:attrNameLst>
                                      </p:cBhvr>
                                      <p:tavLst>
                                        <p:tav tm="0">
                                          <p:val>
                                            <p:strVal val="0-#ppt_w/2"/>
                                          </p:val>
                                        </p:tav>
                                        <p:tav tm="100000">
                                          <p:val>
                                            <p:strVal val="#ppt_x"/>
                                          </p:val>
                                        </p:tav>
                                      </p:tavLst>
                                    </p:anim>
                                    <p:anim calcmode="lin" valueType="num">
                                      <p:cBhvr additive="base">
                                        <p:cTn id="14" dur="500" fill="hold"/>
                                        <p:tgtEl>
                                          <p:spTgt spid="733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7" grpId="0" autoUpdateAnimBg="0"/>
      <p:bldP spid="73318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16D95A2F-ECF6-4BE9-9678-B7941C203323}" type="slidenum">
              <a:rPr lang="en-US" altLang="zh-CN"/>
              <a:pPr>
                <a:defRPr/>
              </a:pPr>
              <a:t>83</a:t>
            </a:fld>
            <a:endParaRPr lang="en-US" altLang="zh-CN"/>
          </a:p>
        </p:txBody>
      </p:sp>
      <p:sp>
        <p:nvSpPr>
          <p:cNvPr id="82947" name="Rectangle 2"/>
          <p:cNvSpPr>
            <a:spLocks noGrp="1" noChangeArrowheads="1"/>
          </p:cNvSpPr>
          <p:nvPr>
            <p:ph type="body" idx="1"/>
          </p:nvPr>
        </p:nvSpPr>
        <p:spPr>
          <a:xfrm>
            <a:off x="381000" y="1447800"/>
            <a:ext cx="8421688" cy="4800600"/>
          </a:xfrm>
        </p:spPr>
        <p:txBody>
          <a:bodyPr/>
          <a:lstStyle/>
          <a:p>
            <a:pPr eaLnBrk="1" hangingPunct="1">
              <a:buFont typeface="Wingdings" pitchFamily="2" charset="2"/>
              <a:buNone/>
            </a:pPr>
            <a:endParaRPr lang="en-US" altLang="zh-CN" sz="1800" b="1" smtClean="0">
              <a:latin typeface="Times New Roman" pitchFamily="18" charset="0"/>
            </a:endParaRPr>
          </a:p>
          <a:p>
            <a:pPr eaLnBrk="1" hangingPunct="1">
              <a:buFont typeface="Wingdings" pitchFamily="2" charset="2"/>
              <a:buNone/>
            </a:pPr>
            <a:r>
              <a:rPr lang="en-US" altLang="zh-CN" sz="1800" b="1" smtClean="0">
                <a:latin typeface="Times New Roman" pitchFamily="18" charset="0"/>
              </a:rPr>
              <a:t>   </a:t>
            </a:r>
            <a:r>
              <a:rPr lang="en-US" altLang="zh-CN" sz="2000" b="1" smtClean="0">
                <a:latin typeface="Times New Roman" pitchFamily="18" charset="0"/>
              </a:rPr>
              <a:t>(1) </a:t>
            </a:r>
            <a:r>
              <a:rPr lang="zh-CN" altLang="en-US" sz="2000" b="1" smtClean="0">
                <a:latin typeface="Times New Roman" pitchFamily="18" charset="0"/>
              </a:rPr>
              <a:t>写出给定文法</a:t>
            </a:r>
            <a:r>
              <a:rPr lang="en-US" altLang="zh-CN" sz="2000" b="1" smtClean="0">
                <a:latin typeface="Times New Roman" pitchFamily="18" charset="0"/>
              </a:rPr>
              <a:t>G</a:t>
            </a:r>
            <a:r>
              <a:rPr lang="zh-CN" altLang="en-US" sz="2000" b="1" smtClean="0">
                <a:latin typeface="Times New Roman" pitchFamily="18" charset="0"/>
              </a:rPr>
              <a:t>的拓广文法</a:t>
            </a:r>
            <a:r>
              <a:rPr lang="en-US" altLang="zh-CN" sz="2000" b="1" smtClean="0">
                <a:latin typeface="Times New Roman" pitchFamily="18" charset="0"/>
              </a:rPr>
              <a:t>G’</a:t>
            </a:r>
            <a:r>
              <a:rPr lang="zh-CN" altLang="en-US" sz="2000" b="1" smtClean="0">
                <a:latin typeface="Times New Roman" pitchFamily="18" charset="0"/>
              </a:rPr>
              <a:t>并编号，同时写出全部项</a:t>
            </a:r>
            <a:r>
              <a:rPr lang="zh-CN" altLang="en-US" sz="2000" b="1" smtClean="0">
                <a:latin typeface="Times New Roman" pitchFamily="18" charset="0"/>
                <a:cs typeface="Arial" charset="0"/>
              </a:rPr>
              <a:t>目</a:t>
            </a:r>
          </a:p>
          <a:p>
            <a:pPr eaLnBrk="1" hangingPunct="1">
              <a:buFont typeface="Wingdings" pitchFamily="2" charset="2"/>
              <a:buNone/>
            </a:pPr>
            <a:endParaRPr lang="zh-CN" altLang="en-US" sz="2000" b="1" smtClean="0">
              <a:latin typeface="Times New Roman" pitchFamily="18" charset="0"/>
              <a:cs typeface="Arial" charset="0"/>
            </a:endParaRPr>
          </a:p>
          <a:p>
            <a:pPr eaLnBrk="1" hangingPunct="1">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(2) </a:t>
            </a:r>
            <a:r>
              <a:rPr lang="zh-CN" altLang="en-US" sz="2000" b="1" smtClean="0">
                <a:latin typeface="Times New Roman" pitchFamily="18" charset="0"/>
              </a:rPr>
              <a:t>写出</a:t>
            </a:r>
            <a:r>
              <a:rPr lang="en-US" altLang="zh-CN" sz="2000" b="1" smtClean="0">
                <a:latin typeface="Times New Roman" pitchFamily="18" charset="0"/>
              </a:rPr>
              <a:t>G’</a:t>
            </a:r>
            <a:r>
              <a:rPr lang="zh-CN" altLang="en-US" sz="2000" b="1" smtClean="0">
                <a:latin typeface="Times New Roman" pitchFamily="18" charset="0"/>
              </a:rPr>
              <a:t>初始状态</a:t>
            </a:r>
            <a:r>
              <a:rPr lang="en-US" altLang="zh-CN" sz="2000" b="1" smtClean="0">
                <a:latin typeface="Times New Roman" pitchFamily="18" charset="0"/>
              </a:rPr>
              <a:t>I</a:t>
            </a:r>
            <a:r>
              <a:rPr lang="en-US" altLang="zh-CN" sz="2000" b="1" baseline="-25000" smtClean="0">
                <a:latin typeface="Times New Roman" pitchFamily="18" charset="0"/>
              </a:rPr>
              <a:t>0</a:t>
            </a:r>
            <a:r>
              <a:rPr lang="zh-CN" altLang="en-US" sz="2000" b="1" smtClean="0">
                <a:latin typeface="Times New Roman" pitchFamily="18" charset="0"/>
              </a:rPr>
              <a:t>，项目集基本项目</a:t>
            </a:r>
            <a:r>
              <a:rPr lang="en-US" altLang="zh-CN" sz="2000" b="1" smtClean="0">
                <a:latin typeface="Times New Roman" pitchFamily="18" charset="0"/>
              </a:rPr>
              <a:t>S′∷=·S</a:t>
            </a:r>
            <a:r>
              <a:rPr lang="zh-CN" altLang="en-US" sz="2000" b="1" smtClean="0">
                <a:latin typeface="Times New Roman" pitchFamily="18" charset="0"/>
              </a:rPr>
              <a:t>，并由此基本项目</a:t>
            </a:r>
          </a:p>
          <a:p>
            <a:pPr eaLnBrk="1" hangingPunct="1">
              <a:buFont typeface="Wingdings" pitchFamily="2" charset="2"/>
              <a:buNone/>
            </a:pPr>
            <a:r>
              <a:rPr lang="zh-CN" altLang="en-US" sz="2000" b="1" smtClean="0">
                <a:latin typeface="Times New Roman" pitchFamily="18" charset="0"/>
              </a:rPr>
              <a:t>       求</a:t>
            </a:r>
            <a:r>
              <a:rPr lang="en-US" altLang="zh-CN" sz="2000" b="1" smtClean="0">
                <a:latin typeface="Times New Roman" pitchFamily="18" charset="0"/>
              </a:rPr>
              <a:t>I</a:t>
            </a:r>
            <a:r>
              <a:rPr lang="en-US" altLang="zh-CN" sz="2000" b="1" baseline="-25000" smtClean="0">
                <a:latin typeface="Times New Roman" pitchFamily="18" charset="0"/>
              </a:rPr>
              <a:t>0</a:t>
            </a:r>
            <a:r>
              <a:rPr lang="zh-CN" altLang="en-US" sz="2000" b="1" smtClean="0">
                <a:latin typeface="Times New Roman" pitchFamily="18" charset="0"/>
              </a:rPr>
              <a:t>项目集合。</a:t>
            </a:r>
          </a:p>
          <a:p>
            <a:pPr eaLnBrk="1" hangingPunct="1">
              <a:buFont typeface="Wingdings" pitchFamily="2" charset="2"/>
              <a:buNone/>
            </a:pPr>
            <a:endParaRPr lang="zh-CN" altLang="en-US" sz="2000" b="1" smtClean="0">
              <a:latin typeface="Times New Roman" pitchFamily="18" charset="0"/>
            </a:endParaRPr>
          </a:p>
          <a:p>
            <a:pPr eaLnBrk="1" hangingPunct="1">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(3) </a:t>
            </a:r>
            <a:r>
              <a:rPr lang="zh-CN" altLang="en-US" sz="2000" b="1" smtClean="0">
                <a:latin typeface="Times New Roman" pitchFamily="18" charset="0"/>
              </a:rPr>
              <a:t>由</a:t>
            </a:r>
            <a:r>
              <a:rPr lang="en-US" altLang="zh-CN" sz="2000" b="1" smtClean="0">
                <a:latin typeface="Times New Roman" pitchFamily="18" charset="0"/>
              </a:rPr>
              <a:t>I</a:t>
            </a:r>
            <a:r>
              <a:rPr lang="en-US" altLang="zh-CN" sz="2000" b="1" baseline="-25000" smtClean="0">
                <a:latin typeface="Times New Roman" pitchFamily="18" charset="0"/>
              </a:rPr>
              <a:t>0</a:t>
            </a:r>
            <a:r>
              <a:rPr lang="zh-CN" altLang="en-US" sz="2000" b="1" smtClean="0">
                <a:latin typeface="Times New Roman" pitchFamily="18" charset="0"/>
              </a:rPr>
              <a:t>项目集合，再根据</a:t>
            </a:r>
            <a:r>
              <a:rPr lang="en-US" altLang="zh-CN" sz="2000" b="1" smtClean="0">
                <a:latin typeface="Times New Roman" pitchFamily="18" charset="0"/>
              </a:rPr>
              <a:t>GO</a:t>
            </a:r>
            <a:r>
              <a:rPr lang="zh-CN" altLang="en-US" sz="2000" b="1" smtClean="0">
                <a:latin typeface="Times New Roman" pitchFamily="18" charset="0"/>
              </a:rPr>
              <a:t>函数和</a:t>
            </a:r>
            <a:r>
              <a:rPr lang="en-US" altLang="zh-CN" sz="2000" b="1" smtClean="0">
                <a:latin typeface="Times New Roman" pitchFamily="18" charset="0"/>
              </a:rPr>
              <a:t>CLOSURE</a:t>
            </a:r>
            <a:r>
              <a:rPr lang="zh-CN" altLang="en-US" sz="2000" b="1" smtClean="0">
                <a:latin typeface="Times New Roman" pitchFamily="18" charset="0"/>
              </a:rPr>
              <a:t>求</a:t>
            </a:r>
            <a:r>
              <a:rPr lang="en-US" altLang="zh-CN" sz="2000" b="1" smtClean="0">
                <a:latin typeface="Times New Roman" pitchFamily="18" charset="0"/>
              </a:rPr>
              <a:t>LR</a:t>
            </a:r>
            <a:r>
              <a:rPr lang="zh-CN" altLang="en-US" sz="2000" b="1" smtClean="0">
                <a:latin typeface="Times New Roman" pitchFamily="18" charset="0"/>
              </a:rPr>
              <a:t>（</a:t>
            </a:r>
            <a:r>
              <a:rPr lang="en-US" altLang="zh-CN" sz="2000" b="1" smtClean="0">
                <a:latin typeface="Times New Roman" pitchFamily="18" charset="0"/>
              </a:rPr>
              <a:t>0</a:t>
            </a:r>
            <a:r>
              <a:rPr lang="zh-CN" altLang="en-US" sz="2000" b="1" smtClean="0">
                <a:latin typeface="Times New Roman" pitchFamily="18" charset="0"/>
              </a:rPr>
              <a:t>）项目其它项目集   </a:t>
            </a:r>
          </a:p>
          <a:p>
            <a:pPr eaLnBrk="1" hangingPunct="1">
              <a:buFont typeface="Wingdings" pitchFamily="2" charset="2"/>
              <a:buNone/>
            </a:pPr>
            <a:r>
              <a:rPr lang="zh-CN" altLang="en-US" sz="2000" b="1" smtClean="0">
                <a:latin typeface="Times New Roman" pitchFamily="18" charset="0"/>
              </a:rPr>
              <a:t>        </a:t>
            </a:r>
            <a:r>
              <a:rPr lang="en-US" altLang="zh-CN" sz="2000" b="1" smtClean="0">
                <a:latin typeface="Times New Roman" pitchFamily="18" charset="0"/>
              </a:rPr>
              <a:t>I</a:t>
            </a:r>
            <a:r>
              <a:rPr lang="en-US" altLang="zh-CN" sz="2000" b="1" baseline="-25000" smtClean="0">
                <a:latin typeface="Times New Roman" pitchFamily="18" charset="0"/>
              </a:rPr>
              <a:t>1 </a:t>
            </a:r>
            <a:r>
              <a:rPr lang="en-US" altLang="zh-CN" sz="2000" b="1" smtClean="0">
                <a:latin typeface="Times New Roman" pitchFamily="18" charset="0"/>
              </a:rPr>
              <a:t>,I</a:t>
            </a:r>
            <a:r>
              <a:rPr lang="en-US" altLang="zh-CN" sz="2000" b="1" baseline="-25000" smtClean="0">
                <a:latin typeface="Times New Roman" pitchFamily="18" charset="0"/>
              </a:rPr>
              <a:t>2</a:t>
            </a:r>
            <a:r>
              <a:rPr lang="en-US" altLang="zh-CN" sz="2000" b="1" smtClean="0">
                <a:latin typeface="Times New Roman" pitchFamily="18" charset="0"/>
              </a:rPr>
              <a:t>…</a:t>
            </a:r>
          </a:p>
          <a:p>
            <a:pPr eaLnBrk="1" hangingPunct="1">
              <a:buFont typeface="Wingdings" pitchFamily="2" charset="2"/>
              <a:buNone/>
            </a:pPr>
            <a:endParaRPr lang="en-US" altLang="zh-CN" sz="2000" b="1" smtClean="0">
              <a:latin typeface="Times New Roman" pitchFamily="18" charset="0"/>
            </a:endParaRPr>
          </a:p>
          <a:p>
            <a:pPr eaLnBrk="1" hangingPunct="1">
              <a:buFont typeface="Wingdings" pitchFamily="2" charset="2"/>
              <a:buNone/>
            </a:pPr>
            <a:r>
              <a:rPr lang="en-US" altLang="zh-CN" sz="2000" b="1" smtClean="0">
                <a:latin typeface="Times New Roman" pitchFamily="18" charset="0"/>
              </a:rPr>
              <a:t>   (4) </a:t>
            </a:r>
            <a:r>
              <a:rPr lang="zh-CN" altLang="en-US" sz="2000" b="1" smtClean="0">
                <a:latin typeface="Times New Roman" pitchFamily="18" charset="0"/>
              </a:rPr>
              <a:t>构造识别活前缀的</a:t>
            </a:r>
            <a:r>
              <a:rPr lang="en-US" altLang="zh-CN" sz="2000" b="1" smtClean="0">
                <a:latin typeface="Times New Roman" pitchFamily="18" charset="0"/>
              </a:rPr>
              <a:t>DFA</a:t>
            </a:r>
          </a:p>
          <a:p>
            <a:pPr eaLnBrk="1" hangingPunct="1">
              <a:buFont typeface="Wingdings" pitchFamily="2" charset="2"/>
              <a:buNone/>
            </a:pPr>
            <a:endParaRPr lang="en-US" altLang="zh-CN" sz="2000" b="1" smtClean="0">
              <a:latin typeface="Times New Roman" pitchFamily="18" charset="0"/>
            </a:endParaRPr>
          </a:p>
          <a:p>
            <a:pPr eaLnBrk="1" hangingPunct="1">
              <a:buFont typeface="Wingdings" pitchFamily="2" charset="2"/>
              <a:buNone/>
            </a:pPr>
            <a:r>
              <a:rPr lang="en-US" altLang="zh-CN" sz="2000" b="1" smtClean="0">
                <a:latin typeface="Times New Roman" pitchFamily="18" charset="0"/>
              </a:rPr>
              <a:t>   (5) </a:t>
            </a:r>
            <a:r>
              <a:rPr lang="zh-CN" altLang="en-US" sz="2000" b="1" smtClean="0">
                <a:latin typeface="Times New Roman" pitchFamily="18" charset="0"/>
              </a:rPr>
              <a:t>由</a:t>
            </a:r>
            <a:r>
              <a:rPr lang="en-US" altLang="zh-CN" sz="2000" b="1" smtClean="0">
                <a:latin typeface="Times New Roman" pitchFamily="18" charset="0"/>
              </a:rPr>
              <a:t>DFA</a:t>
            </a:r>
            <a:r>
              <a:rPr lang="zh-CN" altLang="en-US" sz="2000" b="1" smtClean="0">
                <a:latin typeface="Times New Roman" pitchFamily="18" charset="0"/>
              </a:rPr>
              <a:t>根据算法构造</a:t>
            </a:r>
            <a:r>
              <a:rPr lang="en-US" altLang="zh-CN" sz="2000" b="1" smtClean="0">
                <a:latin typeface="Times New Roman" pitchFamily="18" charset="0"/>
              </a:rPr>
              <a:t>LR</a:t>
            </a:r>
            <a:r>
              <a:rPr lang="zh-CN" altLang="en-US" sz="2000" b="1" smtClean="0">
                <a:latin typeface="Times New Roman" pitchFamily="18" charset="0"/>
              </a:rPr>
              <a:t>（</a:t>
            </a:r>
            <a:r>
              <a:rPr lang="en-US" altLang="zh-CN" sz="2000" b="1" smtClean="0">
                <a:latin typeface="Times New Roman" pitchFamily="18" charset="0"/>
              </a:rPr>
              <a:t>0</a:t>
            </a:r>
            <a:r>
              <a:rPr lang="zh-CN" altLang="en-US" sz="2000" b="1" smtClean="0">
                <a:latin typeface="Times New Roman" pitchFamily="18" charset="0"/>
              </a:rPr>
              <a:t>）分析表</a:t>
            </a:r>
          </a:p>
        </p:txBody>
      </p:sp>
      <p:sp>
        <p:nvSpPr>
          <p:cNvPr id="734211" name="AutoShape 3"/>
          <p:cNvSpPr>
            <a:spLocks noChangeArrowheads="1"/>
          </p:cNvSpPr>
          <p:nvPr/>
        </p:nvSpPr>
        <p:spPr bwMode="auto">
          <a:xfrm>
            <a:off x="152400" y="762000"/>
            <a:ext cx="88392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4212" name="AutoShape 4"/>
          <p:cNvSpPr>
            <a:spLocks noChangeArrowheads="1"/>
          </p:cNvSpPr>
          <p:nvPr/>
        </p:nvSpPr>
        <p:spPr bwMode="gray">
          <a:xfrm>
            <a:off x="9906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构造</a:t>
            </a: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LR</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0</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）分析表小结</a:t>
            </a:r>
          </a:p>
        </p:txBody>
      </p:sp>
      <p:grpSp>
        <p:nvGrpSpPr>
          <p:cNvPr id="2" name="Group 5"/>
          <p:cNvGrpSpPr>
            <a:grpSpLocks/>
          </p:cNvGrpSpPr>
          <p:nvPr/>
        </p:nvGrpSpPr>
        <p:grpSpPr bwMode="auto">
          <a:xfrm>
            <a:off x="8229600" y="152400"/>
            <a:ext cx="717550" cy="881063"/>
            <a:chOff x="2272" y="2026"/>
            <a:chExt cx="740" cy="987"/>
          </a:xfrm>
        </p:grpSpPr>
        <p:pic>
          <p:nvPicPr>
            <p:cNvPr id="82951"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B6ED52F3-1682-4359-A88E-C074A3E067E6}" type="slidenum">
              <a:rPr lang="en-US" altLang="zh-CN"/>
              <a:pPr>
                <a:defRPr/>
              </a:pPr>
              <a:t>84</a:t>
            </a:fld>
            <a:endParaRPr lang="en-US" altLang="zh-CN"/>
          </a:p>
        </p:txBody>
      </p:sp>
      <p:sp>
        <p:nvSpPr>
          <p:cNvPr id="83971" name="Rectangle 2"/>
          <p:cNvSpPr>
            <a:spLocks noGrp="1" noChangeArrowheads="1"/>
          </p:cNvSpPr>
          <p:nvPr>
            <p:ph type="body" idx="1"/>
          </p:nvPr>
        </p:nvSpPr>
        <p:spPr>
          <a:xfrm>
            <a:off x="1219200" y="1752600"/>
            <a:ext cx="7704138" cy="5256213"/>
          </a:xfrm>
        </p:spPr>
        <p:txBody>
          <a:bodyPr/>
          <a:lstStyle/>
          <a:p>
            <a:pPr eaLnBrk="1" hangingPunct="1">
              <a:lnSpc>
                <a:spcPct val="90000"/>
              </a:lnSpc>
              <a:buFont typeface="Wingdings" pitchFamily="2" charset="2"/>
              <a:buNone/>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pPr>
            <a:r>
              <a:rPr lang="zh-CN" altLang="en-US" sz="1800" b="1" smtClean="0">
                <a:latin typeface="宋体" pitchFamily="2" charset="-122"/>
              </a:rPr>
              <a:t>一、简单优先文法分析法        三、优先函数及其构造</a:t>
            </a:r>
          </a:p>
          <a:p>
            <a:pPr algn="just"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与文法有关的一些关系定义       </a:t>
            </a:r>
            <a:r>
              <a:rPr lang="en-US" altLang="zh-CN" sz="1600" b="1" smtClean="0">
                <a:latin typeface="宋体" pitchFamily="2" charset="-122"/>
              </a:rPr>
              <a:t>1.</a:t>
            </a:r>
            <a:r>
              <a:rPr lang="zh-CN" altLang="en-US" sz="1600" b="1" smtClean="0">
                <a:latin typeface="宋体" pitchFamily="2" charset="-122"/>
              </a:rPr>
              <a:t>优先函数定义                           </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构造文法关系传递闭包           </a:t>
            </a:r>
            <a:r>
              <a:rPr lang="en-US" altLang="zh-CN" sz="1600" b="1" smtClean="0">
                <a:latin typeface="宋体" pitchFamily="2" charset="-122"/>
              </a:rPr>
              <a:t>2.</a:t>
            </a:r>
            <a:r>
              <a:rPr lang="zh-CN" altLang="en-US" sz="1600" b="1" smtClean="0">
                <a:latin typeface="宋体" pitchFamily="2" charset="-122"/>
              </a:rPr>
              <a:t>优先函数矩阵的构造 </a:t>
            </a:r>
          </a:p>
          <a:p>
            <a:pPr algn="just" eaLnBrk="1" hangingPunct="1">
              <a:lnSpc>
                <a:spcPct val="90000"/>
              </a:lnSpc>
              <a:buFont typeface="Wingdings" pitchFamily="2" charset="2"/>
              <a:buNone/>
            </a:pPr>
            <a:r>
              <a:rPr lang="zh-CN" altLang="en-US" sz="1600" b="1" smtClean="0">
                <a:latin typeface="宋体" pitchFamily="2" charset="-122"/>
              </a:rPr>
              <a:t>    和自反传递闭包                 </a:t>
            </a:r>
            <a:r>
              <a:rPr lang="en-US" altLang="zh-CN" sz="1600" b="1" smtClean="0">
                <a:latin typeface="宋体" pitchFamily="2" charset="-122"/>
              </a:rPr>
              <a:t>3.</a:t>
            </a:r>
            <a:r>
              <a:rPr lang="zh-CN" altLang="en-US" sz="1600" b="1" smtClean="0">
                <a:latin typeface="宋体" pitchFamily="2" charset="-122"/>
              </a:rPr>
              <a:t>利用优先函数矩阵进行语法分析</a:t>
            </a:r>
          </a:p>
          <a:p>
            <a:pPr algn="just"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文法优先关系概念              </a:t>
            </a:r>
            <a:r>
              <a:rPr lang="zh-CN" altLang="en-US" sz="1800" b="1" smtClean="0">
                <a:solidFill>
                  <a:srgbClr val="FFFF00"/>
                </a:solidFill>
                <a:latin typeface="宋体" pitchFamily="2" charset="-122"/>
              </a:rPr>
              <a:t>四、</a:t>
            </a:r>
            <a:r>
              <a:rPr lang="en-US" altLang="zh-CN" sz="1800" b="1" smtClean="0">
                <a:solidFill>
                  <a:srgbClr val="FFFF00"/>
                </a:solidFill>
                <a:latin typeface="宋体" pitchFamily="2" charset="-122"/>
              </a:rPr>
              <a:t>LR</a:t>
            </a:r>
            <a:r>
              <a:rPr lang="zh-CN" altLang="en-US" sz="1800" b="1" smtClean="0">
                <a:solidFill>
                  <a:srgbClr val="FFFF00"/>
                </a:solidFill>
                <a:latin typeface="宋体" pitchFamily="2" charset="-122"/>
              </a:rPr>
              <a:t>分析法</a:t>
            </a:r>
            <a:endParaRPr lang="zh-CN" altLang="en-US" sz="1600" b="1" smtClean="0">
              <a:solidFill>
                <a:srgbClr val="FFFF00"/>
              </a:solidFill>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文法优先关系的构造              </a:t>
            </a:r>
            <a:r>
              <a:rPr lang="en-US" altLang="zh-CN" sz="1600" b="1" smtClean="0">
                <a:latin typeface="宋体" pitchFamily="2" charset="-122"/>
              </a:rPr>
              <a:t>1. LR</a:t>
            </a:r>
            <a:r>
              <a:rPr lang="zh-CN" altLang="en-US" sz="1600" b="1" smtClean="0">
                <a:latin typeface="宋体" pitchFamily="2" charset="-122"/>
              </a:rPr>
              <a:t>分析法一般概述</a:t>
            </a:r>
          </a:p>
          <a:p>
            <a:pPr eaLnBrk="1" hangingPunct="1">
              <a:lnSpc>
                <a:spcPct val="90000"/>
              </a:lnSpc>
              <a:spcBef>
                <a:spcPct val="0"/>
              </a:spcBef>
              <a:buFontTx/>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简单优先文法                    </a:t>
            </a:r>
            <a:r>
              <a:rPr lang="en-US" altLang="zh-CN" sz="1600" b="1" smtClean="0">
                <a:latin typeface="宋体" pitchFamily="2" charset="-122"/>
              </a:rPr>
              <a:t>2. LR</a:t>
            </a:r>
            <a:r>
              <a:rPr lang="zh-CN" altLang="en-US" sz="1600" b="1" smtClean="0">
                <a:latin typeface="宋体" pitchFamily="2" charset="-122"/>
              </a:rPr>
              <a:t>分析器工作原理  </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6. </a:t>
            </a:r>
            <a:r>
              <a:rPr lang="zh-CN" altLang="en-US" sz="1600" b="1" smtClean="0">
                <a:latin typeface="宋体" pitchFamily="2" charset="-122"/>
              </a:rPr>
              <a:t>简单优先文法分析算法            </a:t>
            </a:r>
            <a:r>
              <a:rPr lang="en-US" altLang="zh-CN" sz="1600" b="1" smtClean="0">
                <a:latin typeface="宋体" pitchFamily="2" charset="-122"/>
              </a:rPr>
              <a:t>3. LR</a:t>
            </a:r>
            <a:r>
              <a:rPr lang="zh-CN" altLang="en-US" sz="1600" b="1" smtClean="0">
                <a:latin typeface="宋体" pitchFamily="2" charset="-122"/>
              </a:rPr>
              <a:t>（</a:t>
            </a:r>
            <a:r>
              <a:rPr lang="en-US" altLang="zh-CN" sz="1600" b="1" smtClean="0">
                <a:latin typeface="宋体" pitchFamily="2" charset="-122"/>
              </a:rPr>
              <a:t>0</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800" b="1" smtClean="0">
                <a:latin typeface="宋体" pitchFamily="2" charset="-122"/>
              </a:rPr>
              <a:t>二、算符优先分析法              </a:t>
            </a:r>
            <a:r>
              <a:rPr lang="en-US" altLang="zh-CN" sz="1600" b="1" smtClean="0">
                <a:solidFill>
                  <a:schemeClr val="hlink"/>
                </a:solidFill>
                <a:latin typeface="宋体" pitchFamily="2" charset="-122"/>
              </a:rPr>
              <a:t>4. SLR</a:t>
            </a:r>
            <a:r>
              <a:rPr lang="zh-CN" altLang="en-US" sz="1600" b="1" smtClean="0">
                <a:solidFill>
                  <a:schemeClr val="hlink"/>
                </a:solidFill>
                <a:latin typeface="宋体" pitchFamily="2" charset="-122"/>
              </a:rPr>
              <a:t>（</a:t>
            </a:r>
            <a:r>
              <a:rPr lang="en-US" altLang="zh-CN" sz="1600" b="1" smtClean="0">
                <a:solidFill>
                  <a:schemeClr val="hlink"/>
                </a:solidFill>
                <a:latin typeface="宋体" pitchFamily="2" charset="-122"/>
              </a:rPr>
              <a:t>1</a:t>
            </a:r>
            <a:r>
              <a:rPr lang="zh-CN" altLang="en-US" sz="1600" b="1" smtClean="0">
                <a:solidFill>
                  <a:schemeClr val="hlink"/>
                </a:solidFill>
                <a:latin typeface="宋体" pitchFamily="2" charset="-122"/>
              </a:rPr>
              <a:t>）分析表构造</a:t>
            </a:r>
            <a:endParaRPr lang="zh-CN" altLang="en-US" sz="1800" b="1" smtClean="0">
              <a:solidFill>
                <a:schemeClr val="hlink"/>
              </a:solidFill>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算符优先关系概念                </a:t>
            </a:r>
            <a:r>
              <a:rPr lang="en-US" altLang="zh-CN" sz="1600" b="1" smtClean="0">
                <a:latin typeface="宋体" pitchFamily="2" charset="-122"/>
              </a:rPr>
              <a:t>5. 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算符优先文法                    </a:t>
            </a:r>
            <a:r>
              <a:rPr lang="en-US" altLang="zh-CN" sz="1600" b="1" smtClean="0">
                <a:latin typeface="宋体" pitchFamily="2" charset="-122"/>
              </a:rPr>
              <a:t>6. LALR</a:t>
            </a:r>
            <a:r>
              <a:rPr lang="zh-CN" altLang="en-US" sz="1600" b="1" smtClean="0">
                <a:latin typeface="宋体" pitchFamily="2" charset="-122"/>
              </a:rPr>
              <a:t>分析表构造</a:t>
            </a: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算符优先关系的构造方法        </a:t>
            </a:r>
            <a:r>
              <a:rPr lang="zh-CN" altLang="en-US" sz="1800" b="1" smtClean="0">
                <a:latin typeface="宋体" pitchFamily="2" charset="-122"/>
              </a:rPr>
              <a:t>五、二义性文法的应用</a:t>
            </a:r>
            <a:endParaRPr lang="zh-CN" altLang="en-US" sz="16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最左素短语                      </a:t>
            </a:r>
            <a:r>
              <a:rPr lang="en-US" altLang="zh-CN" sz="1600" b="1" smtClean="0">
                <a:latin typeface="宋体" pitchFamily="2" charset="-122"/>
              </a:rPr>
              <a:t>1.</a:t>
            </a:r>
            <a:r>
              <a:rPr lang="zh-CN" altLang="en-US" sz="1600" b="1" smtClean="0">
                <a:latin typeface="宋体" pitchFamily="2" charset="-122"/>
              </a:rPr>
              <a:t>问题的提出</a:t>
            </a:r>
            <a:r>
              <a:rPr lang="zh-CN" altLang="en-US" sz="1600" b="1" smtClean="0">
                <a:solidFill>
                  <a:srgbClr val="66FF33"/>
                </a:solidFill>
                <a:latin typeface="宋体" pitchFamily="2" charset="-122"/>
              </a:rPr>
              <a:t> </a:t>
            </a:r>
            <a:endParaRPr lang="zh-CN" altLang="en-US" sz="1600" b="1" smtClean="0">
              <a:latin typeface="宋体" pitchFamily="2" charset="-122"/>
            </a:endParaRPr>
          </a:p>
          <a:p>
            <a:pPr eaLnBrk="1" hangingPunct="1">
              <a:lnSpc>
                <a:spcPct val="90000"/>
              </a:lnSpc>
              <a:buFont typeface="Wingdings" pitchFamily="2" charset="2"/>
              <a:buNone/>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算符优先分析算法                </a:t>
            </a:r>
            <a:r>
              <a:rPr lang="en-US" altLang="zh-CN" sz="1600" b="1" smtClean="0">
                <a:latin typeface="宋体" pitchFamily="2" charset="-122"/>
              </a:rPr>
              <a:t>2.</a:t>
            </a:r>
            <a:r>
              <a:rPr lang="zh-CN" altLang="en-US" sz="1600" b="1" smtClean="0">
                <a:latin typeface="宋体" pitchFamily="2" charset="-122"/>
              </a:rPr>
              <a:t>二义性文法分析表的构造</a:t>
            </a:r>
          </a:p>
        </p:txBody>
      </p:sp>
      <p:sp>
        <p:nvSpPr>
          <p:cNvPr id="83972" name="Rectangle 3"/>
          <p:cNvSpPr>
            <a:spLocks noGrp="1" noChangeArrowheads="1"/>
          </p:cNvSpPr>
          <p:nvPr>
            <p:ph type="title"/>
          </p:nvPr>
        </p:nvSpPr>
        <p:spPr>
          <a:xfrm>
            <a:off x="1182688" y="225425"/>
            <a:ext cx="6305550" cy="457200"/>
          </a:xfrm>
          <a:noFill/>
        </p:spPr>
        <p:txBody>
          <a:bodyPr anchorCtr="1"/>
          <a:lstStyle/>
          <a:p>
            <a:pPr eaLnBrk="1" hangingPunct="1"/>
            <a:r>
              <a:rPr lang="zh-CN" altLang="en-US" sz="4000" b="0" smtClean="0">
                <a:solidFill>
                  <a:schemeClr val="tx1"/>
                </a:solidFill>
                <a:latin typeface="宋体" pitchFamily="2" charset="-122"/>
              </a:rPr>
              <a:t>第四章 语法分析</a:t>
            </a:r>
          </a:p>
        </p:txBody>
      </p:sp>
      <p:sp>
        <p:nvSpPr>
          <p:cNvPr id="735236" name="Line 4"/>
          <p:cNvSpPr>
            <a:spLocks noChangeShapeType="1"/>
          </p:cNvSpPr>
          <p:nvPr/>
        </p:nvSpPr>
        <p:spPr bwMode="auto">
          <a:xfrm>
            <a:off x="4419600" y="19050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35239" name="AutoShape 7"/>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5240" name="AutoShape 8"/>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a:t>
            </a:r>
          </a:p>
        </p:txBody>
      </p:sp>
      <p:grpSp>
        <p:nvGrpSpPr>
          <p:cNvPr id="2" name="Group 9"/>
          <p:cNvGrpSpPr>
            <a:grpSpLocks/>
          </p:cNvGrpSpPr>
          <p:nvPr/>
        </p:nvGrpSpPr>
        <p:grpSpPr bwMode="auto">
          <a:xfrm>
            <a:off x="8229600" y="152400"/>
            <a:ext cx="717550" cy="881063"/>
            <a:chOff x="2272" y="2026"/>
            <a:chExt cx="740" cy="987"/>
          </a:xfrm>
        </p:grpSpPr>
        <p:pic>
          <p:nvPicPr>
            <p:cNvPr id="83977" name="Picture 10"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8" name="Picture 11"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BBF470B9-02B9-4E61-AC0B-2F21EEA7D476}" type="slidenum">
              <a:rPr lang="en-US" altLang="zh-CN"/>
              <a:pPr>
                <a:defRPr/>
              </a:pPr>
              <a:t>85</a:t>
            </a:fld>
            <a:endParaRPr lang="en-US" altLang="zh-CN"/>
          </a:p>
        </p:txBody>
      </p:sp>
      <p:sp>
        <p:nvSpPr>
          <p:cNvPr id="736258" name="Rectangle 2"/>
          <p:cNvSpPr>
            <a:spLocks noGrp="1" noChangeArrowheads="1"/>
          </p:cNvSpPr>
          <p:nvPr>
            <p:ph type="body" idx="1"/>
          </p:nvPr>
        </p:nvSpPr>
        <p:spPr>
          <a:xfrm>
            <a:off x="304800" y="152400"/>
            <a:ext cx="8229600" cy="838200"/>
          </a:xfrm>
        </p:spPr>
        <p:txBody>
          <a:bodyPr/>
          <a:lstStyle/>
          <a:p>
            <a:pPr algn="ctr" eaLnBrk="1" hangingPunct="1">
              <a:lnSpc>
                <a:spcPct val="90000"/>
              </a:lnSpc>
              <a:buClr>
                <a:schemeClr val="folHlink"/>
              </a:buClr>
              <a:buSzPct val="60000"/>
              <a:buFont typeface="Wingdings" pitchFamily="2" charset="2"/>
              <a:buNone/>
              <a:defRPr/>
            </a:pPr>
            <a:r>
              <a:rPr lang="en-US" altLang="zh-CN" sz="4000" smtClean="0">
                <a:latin typeface="Times New Roman" pitchFamily="18" charset="0"/>
                <a:ea typeface="黑体" pitchFamily="2" charset="-122"/>
              </a:rPr>
              <a:t>§4.3 </a:t>
            </a:r>
            <a:r>
              <a:rPr lang="zh-CN" altLang="en-US" sz="4000" smtClean="0">
                <a:latin typeface="Times New Roman" pitchFamily="18" charset="0"/>
                <a:ea typeface="黑体" pitchFamily="2" charset="-122"/>
                <a:cs typeface="Arial" charset="0"/>
              </a:rPr>
              <a:t>自底向上</a:t>
            </a:r>
            <a:r>
              <a:rPr lang="zh-CN" altLang="en-US" sz="4000" smtClean="0">
                <a:latin typeface="Times New Roman" pitchFamily="18" charset="0"/>
                <a:ea typeface="黑体" pitchFamily="2" charset="-122"/>
              </a:rPr>
              <a:t>语法分析</a:t>
            </a:r>
            <a:endParaRPr lang="zh-CN" altLang="en-US" b="1" smtClean="0">
              <a:solidFill>
                <a:srgbClr val="99FF66"/>
              </a:solidFill>
              <a:effectLst>
                <a:outerShdw blurRad="38100" dist="38100" dir="2700000" algn="tl">
                  <a:srgbClr val="000000"/>
                </a:outerShdw>
              </a:effectLst>
              <a:latin typeface="Times New Roman" pitchFamily="18" charset="0"/>
              <a:cs typeface="Arial" charset="0"/>
            </a:endParaRPr>
          </a:p>
        </p:txBody>
      </p:sp>
      <p:sp>
        <p:nvSpPr>
          <p:cNvPr id="736259" name="Rectangle 3"/>
          <p:cNvSpPr>
            <a:spLocks noChangeArrowheads="1"/>
          </p:cNvSpPr>
          <p:nvPr/>
        </p:nvSpPr>
        <p:spPr bwMode="auto">
          <a:xfrm>
            <a:off x="304800" y="2133600"/>
            <a:ext cx="8280400" cy="4138613"/>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l" eaLnBrk="1" hangingPunct="1">
              <a:lnSpc>
                <a:spcPct val="90000"/>
              </a:lnSpc>
              <a:spcBef>
                <a:spcPct val="20000"/>
              </a:spcBef>
              <a:spcAft>
                <a:spcPct val="0"/>
              </a:spcAft>
              <a:buClr>
                <a:schemeClr val="hlink"/>
              </a:buClr>
              <a:buSzPct val="80000"/>
              <a:buFont typeface="Wingdings" pitchFamily="2" charset="2"/>
              <a:buNone/>
              <a:defRPr/>
            </a:pPr>
            <a:r>
              <a:rPr lang="zh-CN" altLang="en-US">
                <a:solidFill>
                  <a:srgbClr val="FF0066"/>
                </a:solidFill>
                <a:effectLst>
                  <a:outerShdw blurRad="38100" dist="38100" dir="2700000" algn="tl">
                    <a:srgbClr val="000000"/>
                  </a:outerShdw>
                </a:effectLst>
                <a:latin typeface="Times New Roman" pitchFamily="18" charset="0"/>
                <a:ea typeface="宋体" pitchFamily="2" charset="-122"/>
                <a:cs typeface="+mn-cs"/>
              </a:rPr>
              <a:t>（</a:t>
            </a:r>
            <a:r>
              <a:rPr lang="en-US" altLang="zh-CN">
                <a:solidFill>
                  <a:srgbClr val="FF0066"/>
                </a:solidFill>
                <a:effectLst>
                  <a:outerShdw blurRad="38100" dist="38100" dir="2700000" algn="tl">
                    <a:srgbClr val="000000"/>
                  </a:outerShdw>
                </a:effectLst>
                <a:latin typeface="Times New Roman" pitchFamily="18" charset="0"/>
                <a:ea typeface="宋体" pitchFamily="2" charset="-122"/>
                <a:cs typeface="+mn-cs"/>
              </a:rPr>
              <a:t>1</a:t>
            </a:r>
            <a:r>
              <a:rPr lang="zh-CN" altLang="en-US">
                <a:solidFill>
                  <a:srgbClr val="FF0066"/>
                </a:solidFill>
                <a:effectLst>
                  <a:outerShdw blurRad="38100" dist="38100" dir="2700000" algn="tl">
                    <a:srgbClr val="000000"/>
                  </a:outerShdw>
                </a:effectLst>
                <a:latin typeface="Times New Roman" pitchFamily="18" charset="0"/>
                <a:ea typeface="宋体" pitchFamily="2" charset="-122"/>
                <a:cs typeface="+mn-cs"/>
              </a:rPr>
              <a:t>）</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问题提出</a:t>
            </a:r>
          </a:p>
          <a:p>
            <a:pPr algn="l" eaLnBrk="1" hangingPunct="1">
              <a:lnSpc>
                <a:spcPct val="90000"/>
              </a:lnSpc>
              <a:spcBef>
                <a:spcPct val="20000"/>
              </a:spcBef>
              <a:spcAft>
                <a:spcPct val="0"/>
              </a:spcAft>
              <a:buClr>
                <a:schemeClr val="hlink"/>
              </a:buClr>
              <a:buSzPct val="80000"/>
              <a:buFont typeface="Wingdings" pitchFamily="2" charset="2"/>
              <a:buNone/>
              <a:defRPr/>
            </a:pPr>
            <a:endPar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just" eaLnBrk="1" hangingPunct="1">
              <a:lnSpc>
                <a:spcPct val="90000"/>
              </a:lnSpc>
              <a:spcBef>
                <a:spcPct val="20000"/>
              </a:spcBef>
              <a:spcAft>
                <a:spcPct val="0"/>
              </a:spcAft>
              <a:buClr>
                <a:schemeClr val="hlink"/>
              </a:buClr>
              <a:buSzPct val="80000"/>
              <a:buFont typeface="Wingdings" pitchFamily="2" charset="2"/>
              <a:buNone/>
              <a:defRPr/>
            </a:pPr>
            <a:r>
              <a:rPr lang="zh-CN" altLang="en-US" sz="2000" b="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上面介绍的</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方法，是从左向右扫描源程序，当到达某规则右部最右符号时，便识别出这条规则，并且对于每一句柄，无需查看句柄之外任何输入符号。这种分析方法要求文法的每一个项目集都不含冲突性的项目。但通常程序设计语言文法不一定符合这种要求。</a:t>
            </a:r>
          </a:p>
          <a:p>
            <a:pPr algn="just" eaLnBrk="1" hangingPunct="1">
              <a:lnSpc>
                <a:spcPct val="9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例如  </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项目集规范族中有这样一个项目集</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just" eaLnBrk="1" hangingPunct="1">
              <a:lnSpc>
                <a:spcPct val="90000"/>
              </a:lnSpc>
              <a:spcBef>
                <a:spcPct val="20000"/>
              </a:spcBef>
              <a:spcAft>
                <a:spcPct val="0"/>
              </a:spcAft>
              <a:buClr>
                <a:schemeClr val="hlink"/>
              </a:buClr>
              <a:buSzPct val="80000"/>
              <a:buFont typeface="Wingdings" pitchFamily="2" charset="2"/>
              <a:buNone/>
              <a:defRPr/>
            </a:pP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I</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＝｛Ａ∷＝</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·bβ</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，Ｂ∷＝</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，Ｃ∷＝</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just" eaLnBrk="1" hangingPunct="1">
              <a:lnSpc>
                <a:spcPct val="90000"/>
              </a:lnSpc>
              <a:spcBef>
                <a:spcPct val="20000"/>
              </a:spcBef>
              <a:spcAft>
                <a:spcPct val="0"/>
              </a:spcAft>
              <a:buClr>
                <a:schemeClr val="hlink"/>
              </a:buClr>
              <a:buSzPct val="80000"/>
              <a:buFont typeface="Wingdings" pitchFamily="2" charset="2"/>
              <a:buNone/>
              <a:defRPr/>
            </a:pPr>
            <a:endPar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just" eaLnBrk="1" hangingPunct="1">
              <a:lnSpc>
                <a:spcPct val="9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其中第一个项目是移进项目，第二、三个项目是归约项目。仔细分析</a:t>
            </a:r>
          </a:p>
          <a:p>
            <a:pPr algn="just" eaLnBrk="1" hangingPunct="1">
              <a:lnSpc>
                <a:spcPct val="9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前面讨论的</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）分析表的构造可以知道，由于这三个项目相互冲突，因而使得ＬＲ（０）分析表中出现多重定义的分析动作。其原因在于</a:t>
            </a:r>
          </a:p>
        </p:txBody>
      </p:sp>
      <p:sp>
        <p:nvSpPr>
          <p:cNvPr id="736260" name="AutoShape 4"/>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6261" name="AutoShape 5"/>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4. SLR(1)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分析表构造</a:t>
            </a:r>
          </a:p>
        </p:txBody>
      </p:sp>
      <p:grpSp>
        <p:nvGrpSpPr>
          <p:cNvPr id="2" name="Group 6"/>
          <p:cNvGrpSpPr>
            <a:grpSpLocks/>
          </p:cNvGrpSpPr>
          <p:nvPr/>
        </p:nvGrpSpPr>
        <p:grpSpPr bwMode="auto">
          <a:xfrm>
            <a:off x="8229600" y="152400"/>
            <a:ext cx="717550" cy="881063"/>
            <a:chOff x="2272" y="2026"/>
            <a:chExt cx="740" cy="987"/>
          </a:xfrm>
        </p:grpSpPr>
        <p:pic>
          <p:nvPicPr>
            <p:cNvPr id="85000"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1"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6B401738-2201-4F54-B742-9C7EDC1A270A}" type="slidenum">
              <a:rPr lang="en-US" altLang="zh-CN"/>
              <a:pPr>
                <a:defRPr/>
              </a:pPr>
              <a:t>86</a:t>
            </a:fld>
            <a:endParaRPr lang="en-US" altLang="zh-CN"/>
          </a:p>
        </p:txBody>
      </p:sp>
      <p:sp>
        <p:nvSpPr>
          <p:cNvPr id="86019" name="Rectangle 2"/>
          <p:cNvSpPr>
            <a:spLocks noGrp="1" noChangeArrowheads="1"/>
          </p:cNvSpPr>
          <p:nvPr>
            <p:ph type="body" idx="1"/>
          </p:nvPr>
        </p:nvSpPr>
        <p:spPr>
          <a:xfrm>
            <a:off x="457200" y="533400"/>
            <a:ext cx="8497888" cy="5943600"/>
          </a:xfrm>
        </p:spPr>
        <p:txBody>
          <a:bodyPr/>
          <a:lstStyle/>
          <a:p>
            <a:pPr algn="just" eaLnBrk="1" hangingPunct="1">
              <a:lnSpc>
                <a:spcPct val="90000"/>
              </a:lnSpc>
              <a:buFont typeface="Wingdings" pitchFamily="2" charset="2"/>
              <a:buNone/>
            </a:pPr>
            <a:r>
              <a:rPr lang="en-US" altLang="zh-CN" sz="2000" b="1" smtClean="0">
                <a:latin typeface="Times New Roman" pitchFamily="18" charset="0"/>
              </a:rPr>
              <a:t>LR(0)</a:t>
            </a:r>
            <a:r>
              <a:rPr lang="zh-CN" altLang="en-US" sz="2000" b="1" smtClean="0">
                <a:latin typeface="Times New Roman" pitchFamily="18" charset="0"/>
              </a:rPr>
              <a:t>分析表构造规则</a:t>
            </a:r>
            <a:r>
              <a:rPr lang="en-US" altLang="zh-CN" sz="2000" b="1" smtClean="0">
                <a:latin typeface="Times New Roman" pitchFamily="18" charset="0"/>
              </a:rPr>
              <a:t>2)</a:t>
            </a:r>
            <a:r>
              <a:rPr lang="zh-CN" altLang="en-US" sz="2000" b="1" smtClean="0">
                <a:latin typeface="Times New Roman" pitchFamily="18" charset="0"/>
              </a:rPr>
              <a:t>，当有归约项目Ｂ∷＝</a:t>
            </a:r>
            <a:r>
              <a:rPr lang="en-US" altLang="zh-CN" sz="2000" b="1" smtClean="0">
                <a:latin typeface="Times New Roman" pitchFamily="18" charset="0"/>
              </a:rPr>
              <a:t>β·</a:t>
            </a:r>
            <a:r>
              <a:rPr lang="zh-CN" altLang="en-US" sz="2000" b="1" smtClean="0">
                <a:latin typeface="Times New Roman" pitchFamily="18" charset="0"/>
              </a:rPr>
              <a:t>时，不论当前输入</a:t>
            </a:r>
          </a:p>
          <a:p>
            <a:pPr algn="just" eaLnBrk="1" hangingPunct="1">
              <a:lnSpc>
                <a:spcPct val="90000"/>
              </a:lnSpc>
              <a:buFont typeface="Wingdings" pitchFamily="2" charset="2"/>
              <a:buNone/>
            </a:pPr>
            <a:r>
              <a:rPr lang="zh-CN" altLang="en-US" sz="2000" b="1" smtClean="0">
                <a:latin typeface="Times New Roman" pitchFamily="18" charset="0"/>
              </a:rPr>
              <a:t>符号是什么，在</a:t>
            </a:r>
            <a:r>
              <a:rPr lang="en-US" altLang="zh-CN" sz="2000" b="1" smtClean="0">
                <a:latin typeface="Times New Roman" pitchFamily="18" charset="0"/>
              </a:rPr>
              <a:t>LR(0)</a:t>
            </a:r>
            <a:r>
              <a:rPr lang="zh-CN" altLang="en-US" sz="2000" b="1" smtClean="0">
                <a:latin typeface="Times New Roman" pitchFamily="18" charset="0"/>
              </a:rPr>
              <a:t>分析表的第</a:t>
            </a:r>
            <a:r>
              <a:rPr lang="en-US" altLang="zh-CN" sz="2000" b="1" smtClean="0">
                <a:latin typeface="Times New Roman" pitchFamily="18" charset="0"/>
              </a:rPr>
              <a:t>i</a:t>
            </a:r>
            <a:r>
              <a:rPr lang="zh-CN" altLang="en-US" sz="2000" b="1" smtClean="0">
                <a:latin typeface="Times New Roman" pitchFamily="18" charset="0"/>
              </a:rPr>
              <a:t>行上均置</a:t>
            </a:r>
            <a:r>
              <a:rPr lang="en-US" altLang="zh-CN" sz="2000" b="1" smtClean="0">
                <a:latin typeface="Times New Roman" pitchFamily="18" charset="0"/>
              </a:rPr>
              <a:t>r</a:t>
            </a:r>
            <a:r>
              <a:rPr lang="en-US" altLang="zh-CN" sz="2000" b="1" baseline="-25000" smtClean="0">
                <a:latin typeface="Times New Roman" pitchFamily="18" charset="0"/>
              </a:rPr>
              <a:t>j</a:t>
            </a:r>
            <a:r>
              <a:rPr lang="en-US" altLang="zh-CN" sz="2000" b="1" smtClean="0">
                <a:latin typeface="Times New Roman" pitchFamily="18" charset="0"/>
              </a:rPr>
              <a:t>(</a:t>
            </a:r>
            <a:r>
              <a:rPr lang="zh-CN" altLang="en-US" sz="2000" b="1" smtClean="0">
                <a:latin typeface="Times New Roman" pitchFamily="18" charset="0"/>
              </a:rPr>
              <a:t>假定Ｂ∷＝</a:t>
            </a:r>
            <a:r>
              <a:rPr lang="en-US" altLang="zh-CN" sz="2000" b="1" smtClean="0">
                <a:latin typeface="Times New Roman" pitchFamily="18" charset="0"/>
              </a:rPr>
              <a:t>β</a:t>
            </a:r>
            <a:r>
              <a:rPr lang="zh-CN" altLang="en-US" sz="2000" b="1" smtClean="0">
                <a:latin typeface="Times New Roman" pitchFamily="18" charset="0"/>
              </a:rPr>
              <a:t>是文法</a:t>
            </a:r>
          </a:p>
          <a:p>
            <a:pPr algn="just" eaLnBrk="1" hangingPunct="1">
              <a:lnSpc>
                <a:spcPct val="90000"/>
              </a:lnSpc>
              <a:buFont typeface="Wingdings" pitchFamily="2" charset="2"/>
              <a:buNone/>
            </a:pPr>
            <a:r>
              <a:rPr lang="zh-CN" altLang="en-US" sz="2000" b="1" smtClean="0">
                <a:latin typeface="Times New Roman" pitchFamily="18" charset="0"/>
              </a:rPr>
              <a:t>第</a:t>
            </a:r>
            <a:r>
              <a:rPr lang="en-US" altLang="zh-CN" sz="2000" b="1" smtClean="0">
                <a:latin typeface="Times New Roman" pitchFamily="18" charset="0"/>
              </a:rPr>
              <a:t>j</a:t>
            </a:r>
            <a:r>
              <a:rPr lang="zh-CN" altLang="en-US" sz="2000" b="1" smtClean="0">
                <a:latin typeface="Times New Roman" pitchFamily="18" charset="0"/>
              </a:rPr>
              <a:t>个规则</a:t>
            </a:r>
            <a:r>
              <a:rPr lang="en-US" altLang="zh-CN" sz="2000" b="1" smtClean="0">
                <a:latin typeface="Times New Roman" pitchFamily="18" charset="0"/>
              </a:rPr>
              <a:t>)</a:t>
            </a:r>
            <a:r>
              <a:rPr lang="zh-CN" altLang="en-US" sz="2000" b="1" smtClean="0">
                <a:latin typeface="Times New Roman" pitchFamily="18" charset="0"/>
              </a:rPr>
              <a:t>，同样道理，对于项目Ｃ∷＝</a:t>
            </a:r>
            <a:r>
              <a:rPr lang="en-US" altLang="zh-CN" sz="2000" b="1" smtClean="0">
                <a:latin typeface="Times New Roman" pitchFamily="18" charset="0"/>
              </a:rPr>
              <a:t>β·</a:t>
            </a:r>
            <a:r>
              <a:rPr lang="zh-CN" altLang="en-US" sz="2000" b="1" smtClean="0">
                <a:latin typeface="Times New Roman" pitchFamily="18" charset="0"/>
              </a:rPr>
              <a:t>，仍在</a:t>
            </a:r>
            <a:r>
              <a:rPr lang="en-US" altLang="zh-CN" sz="2000" b="1" smtClean="0">
                <a:latin typeface="Times New Roman" pitchFamily="18" charset="0"/>
              </a:rPr>
              <a:t>LR(0)</a:t>
            </a:r>
            <a:r>
              <a:rPr lang="zh-CN" altLang="en-US" sz="2000" b="1" smtClean="0">
                <a:latin typeface="Times New Roman" pitchFamily="18" charset="0"/>
              </a:rPr>
              <a:t>分析表第</a:t>
            </a:r>
            <a:r>
              <a:rPr lang="en-US" altLang="zh-CN" sz="2000" b="1" smtClean="0">
                <a:latin typeface="Times New Roman" pitchFamily="18" charset="0"/>
              </a:rPr>
              <a:t>i</a:t>
            </a:r>
          </a:p>
          <a:p>
            <a:pPr algn="just" eaLnBrk="1" hangingPunct="1">
              <a:lnSpc>
                <a:spcPct val="90000"/>
              </a:lnSpc>
              <a:buFont typeface="Wingdings" pitchFamily="2" charset="2"/>
              <a:buNone/>
            </a:pPr>
            <a:r>
              <a:rPr lang="zh-CN" altLang="en-US" sz="2000" b="1" smtClean="0">
                <a:latin typeface="Times New Roman" pitchFamily="18" charset="0"/>
              </a:rPr>
              <a:t>行上置</a:t>
            </a:r>
            <a:r>
              <a:rPr lang="en-US" altLang="zh-CN" sz="2000" b="1" smtClean="0">
                <a:latin typeface="Times New Roman" pitchFamily="18" charset="0"/>
              </a:rPr>
              <a:t>r</a:t>
            </a:r>
            <a:r>
              <a:rPr lang="en-US" altLang="zh-CN" sz="2000" b="1" baseline="-25000" smtClean="0">
                <a:latin typeface="Times New Roman" pitchFamily="18" charset="0"/>
              </a:rPr>
              <a:t>m</a:t>
            </a:r>
            <a:r>
              <a:rPr lang="en-US" altLang="zh-CN" sz="2000" b="1" smtClean="0">
                <a:latin typeface="Times New Roman" pitchFamily="18" charset="0"/>
              </a:rPr>
              <a:t>(</a:t>
            </a:r>
            <a:r>
              <a:rPr lang="zh-CN" altLang="en-US" sz="2000" b="1" smtClean="0">
                <a:latin typeface="Times New Roman" pitchFamily="18" charset="0"/>
              </a:rPr>
              <a:t>假定Ｃ∷＝</a:t>
            </a:r>
            <a:r>
              <a:rPr lang="en-US" altLang="zh-CN" sz="2000" b="1" smtClean="0">
                <a:latin typeface="Times New Roman" pitchFamily="18" charset="0"/>
              </a:rPr>
              <a:t>β</a:t>
            </a:r>
            <a:r>
              <a:rPr lang="zh-CN" altLang="en-US" sz="2000" b="1" smtClean="0">
                <a:latin typeface="Times New Roman" pitchFamily="18" charset="0"/>
              </a:rPr>
              <a:t>是文法第</a:t>
            </a:r>
            <a:r>
              <a:rPr lang="en-US" altLang="zh-CN" sz="2000" b="1" smtClean="0">
                <a:latin typeface="Times New Roman" pitchFamily="18" charset="0"/>
              </a:rPr>
              <a:t>m</a:t>
            </a:r>
            <a:r>
              <a:rPr lang="zh-CN" altLang="en-US" sz="2000" b="1" smtClean="0">
                <a:latin typeface="Times New Roman" pitchFamily="18" charset="0"/>
              </a:rPr>
              <a:t>个规则</a:t>
            </a:r>
            <a:r>
              <a:rPr lang="en-US" altLang="zh-CN" sz="2000" b="1" smtClean="0">
                <a:latin typeface="Times New Roman" pitchFamily="18" charset="0"/>
              </a:rPr>
              <a:t>)</a:t>
            </a:r>
            <a:r>
              <a:rPr lang="zh-CN" altLang="en-US" sz="2000" b="1" smtClean="0">
                <a:latin typeface="Times New Roman" pitchFamily="18" charset="0"/>
              </a:rPr>
              <a:t>。而Ｉ</a:t>
            </a:r>
            <a:r>
              <a:rPr lang="en-US" altLang="zh-CN" sz="2000" b="1" smtClean="0">
                <a:latin typeface="Times New Roman" pitchFamily="18" charset="0"/>
              </a:rPr>
              <a:t>i</a:t>
            </a:r>
            <a:r>
              <a:rPr lang="zh-CN" altLang="en-US" sz="2000" b="1" smtClean="0">
                <a:latin typeface="Times New Roman" pitchFamily="18" charset="0"/>
              </a:rPr>
              <a:t>中第一个项目</a:t>
            </a:r>
          </a:p>
          <a:p>
            <a:pPr algn="just" eaLnBrk="1" hangingPunct="1">
              <a:lnSpc>
                <a:spcPct val="90000"/>
              </a:lnSpc>
              <a:buFont typeface="Wingdings" pitchFamily="2" charset="2"/>
              <a:buNone/>
            </a:pPr>
            <a:r>
              <a:rPr lang="zh-CN" altLang="en-US" sz="2000" b="1" smtClean="0">
                <a:latin typeface="Times New Roman" pitchFamily="18" charset="0"/>
              </a:rPr>
              <a:t>Ａ∷＝</a:t>
            </a:r>
            <a:r>
              <a:rPr lang="en-US" altLang="zh-CN" sz="2000" b="1" smtClean="0">
                <a:latin typeface="Times New Roman" pitchFamily="18" charset="0"/>
              </a:rPr>
              <a:t>β</a:t>
            </a:r>
            <a:r>
              <a:rPr lang="zh-CN" altLang="en-US" sz="2000" b="1" baseline="-25000" smtClean="0">
                <a:latin typeface="Times New Roman" pitchFamily="18" charset="0"/>
              </a:rPr>
              <a:t>１</a:t>
            </a:r>
            <a:r>
              <a:rPr lang="en-US" altLang="zh-CN" sz="2000" b="1" smtClean="0">
                <a:latin typeface="Times New Roman" pitchFamily="18" charset="0"/>
              </a:rPr>
              <a:t>·bβ</a:t>
            </a:r>
            <a:r>
              <a:rPr lang="zh-CN" altLang="en-US" sz="2000" b="1" baseline="-25000" smtClean="0">
                <a:latin typeface="Times New Roman" pitchFamily="18" charset="0"/>
              </a:rPr>
              <a:t>２</a:t>
            </a:r>
            <a:r>
              <a:rPr lang="zh-CN" altLang="en-US" sz="2000" b="1" smtClean="0">
                <a:latin typeface="Times New Roman" pitchFamily="18" charset="0"/>
              </a:rPr>
              <a:t>，指出将下一输入符</a:t>
            </a:r>
            <a:r>
              <a:rPr lang="en-US" altLang="zh-CN" sz="2000" b="1" smtClean="0">
                <a:latin typeface="Times New Roman" pitchFamily="18" charset="0"/>
              </a:rPr>
              <a:t>b</a:t>
            </a:r>
            <a:r>
              <a:rPr lang="zh-CN" altLang="en-US" sz="2000" b="1" smtClean="0">
                <a:latin typeface="Times New Roman" pitchFamily="18" charset="0"/>
              </a:rPr>
              <a:t>移入分析栈，于是发生了是</a:t>
            </a:r>
          </a:p>
          <a:p>
            <a:pPr algn="just" eaLnBrk="1" hangingPunct="1">
              <a:lnSpc>
                <a:spcPct val="90000"/>
              </a:lnSpc>
              <a:buFont typeface="Wingdings" pitchFamily="2" charset="2"/>
              <a:buNone/>
            </a:pPr>
            <a:r>
              <a:rPr lang="zh-CN" altLang="en-US" sz="2000" b="1" smtClean="0">
                <a:latin typeface="Times New Roman" pitchFamily="18" charset="0"/>
              </a:rPr>
              <a:t>归约还是移进，如果归约是将栈顶</a:t>
            </a:r>
            <a:r>
              <a:rPr lang="en-US" altLang="zh-CN" sz="2000" b="1" smtClean="0">
                <a:latin typeface="Times New Roman" pitchFamily="18" charset="0"/>
              </a:rPr>
              <a:t>β</a:t>
            </a:r>
            <a:r>
              <a:rPr lang="zh-CN" altLang="en-US" sz="2000" b="1" smtClean="0">
                <a:latin typeface="Times New Roman" pitchFamily="18" charset="0"/>
              </a:rPr>
              <a:t>归约为Ｂ，还是归约为Ｃ。这样使</a:t>
            </a:r>
          </a:p>
          <a:p>
            <a:pPr algn="just" eaLnBrk="1" hangingPunct="1">
              <a:lnSpc>
                <a:spcPct val="90000"/>
              </a:lnSpc>
              <a:buFont typeface="Wingdings" pitchFamily="2" charset="2"/>
              <a:buNone/>
            </a:pPr>
            <a:r>
              <a:rPr lang="zh-CN" altLang="en-US" sz="2000" b="1" smtClean="0">
                <a:latin typeface="Times New Roman" pitchFamily="18" charset="0"/>
              </a:rPr>
              <a:t>得在</a:t>
            </a:r>
            <a:r>
              <a:rPr lang="en-US" altLang="zh-CN" sz="2000" b="1" smtClean="0">
                <a:latin typeface="Times New Roman" pitchFamily="18" charset="0"/>
              </a:rPr>
              <a:t>LR(0)</a:t>
            </a:r>
            <a:r>
              <a:rPr lang="zh-CN" altLang="en-US" sz="2000" b="1" smtClean="0">
                <a:latin typeface="Times New Roman" pitchFamily="18" charset="0"/>
              </a:rPr>
              <a:t>分析表第</a:t>
            </a:r>
            <a:r>
              <a:rPr lang="en-US" altLang="zh-CN" sz="2000" b="1" smtClean="0">
                <a:latin typeface="Times New Roman" pitchFamily="18" charset="0"/>
              </a:rPr>
              <a:t>i</a:t>
            </a:r>
            <a:r>
              <a:rPr lang="zh-CN" altLang="en-US" sz="2000" b="1" smtClean="0">
                <a:latin typeface="Times New Roman" pitchFamily="18" charset="0"/>
              </a:rPr>
              <a:t>行上造成多重定义。</a:t>
            </a:r>
          </a:p>
          <a:p>
            <a:pPr algn="just" eaLnBrk="1" hangingPunct="1">
              <a:lnSpc>
                <a:spcPct val="90000"/>
              </a:lnSpc>
              <a:buFont typeface="Wingdings" pitchFamily="2" charset="2"/>
              <a:buNone/>
            </a:pPr>
            <a:endParaRPr lang="zh-CN" altLang="en-US" sz="1800" b="1" smtClean="0">
              <a:latin typeface="宋体" pitchFamily="2" charset="-122"/>
            </a:endParaRPr>
          </a:p>
          <a:p>
            <a:pPr algn="just" eaLnBrk="1" hangingPunct="1">
              <a:lnSpc>
                <a:spcPct val="90000"/>
              </a:lnSpc>
              <a:buFont typeface="Wingdings" pitchFamily="2" charset="2"/>
              <a:buNone/>
            </a:pPr>
            <a:r>
              <a:rPr lang="zh-CN" altLang="en-US" sz="1800" b="1" smtClean="0">
                <a:solidFill>
                  <a:srgbClr val="66FF33"/>
                </a:solidFill>
                <a:latin typeface="宋体" pitchFamily="2" charset="-122"/>
              </a:rPr>
              <a:t>       </a:t>
            </a:r>
            <a:r>
              <a:rPr lang="en-US" altLang="zh-CN" sz="1800" b="1" smtClean="0">
                <a:solidFill>
                  <a:srgbClr val="66FF33"/>
                </a:solidFill>
                <a:latin typeface="宋体" pitchFamily="2" charset="-122"/>
              </a:rPr>
              <a:t>a         b         c          d </a:t>
            </a:r>
            <a:r>
              <a:rPr lang="en-US" altLang="zh-CN" sz="1800" b="1" smtClean="0">
                <a:solidFill>
                  <a:srgbClr val="66FF33"/>
                </a:solidFill>
                <a:latin typeface="Courier New" pitchFamily="49" charset="0"/>
              </a:rPr>
              <a:t>………………</a:t>
            </a:r>
            <a:r>
              <a:rPr lang="en-US" altLang="zh-CN" sz="1800" b="1" smtClean="0">
                <a:solidFill>
                  <a:srgbClr val="66FF33"/>
                </a:solidFill>
                <a:latin typeface="宋体" pitchFamily="2" charset="-122"/>
              </a:rPr>
              <a:t>  #</a:t>
            </a:r>
          </a:p>
          <a:p>
            <a:pPr algn="just" eaLnBrk="1" hangingPunct="1">
              <a:lnSpc>
                <a:spcPct val="90000"/>
              </a:lnSpc>
              <a:buFont typeface="Wingdings" pitchFamily="2" charset="2"/>
              <a:buNone/>
            </a:pPr>
            <a:r>
              <a:rPr lang="en-US" altLang="zh-CN" sz="1800" b="1" smtClean="0">
                <a:solidFill>
                  <a:srgbClr val="66FF33"/>
                </a:solidFill>
                <a:latin typeface="宋体" pitchFamily="2" charset="-122"/>
              </a:rPr>
              <a:t>  0</a:t>
            </a:r>
          </a:p>
          <a:p>
            <a:pPr algn="just" eaLnBrk="1" hangingPunct="1">
              <a:lnSpc>
                <a:spcPct val="90000"/>
              </a:lnSpc>
              <a:buFont typeface="Wingdings" pitchFamily="2" charset="2"/>
              <a:buNone/>
            </a:pPr>
            <a:r>
              <a:rPr lang="en-US" altLang="zh-CN" sz="1800" b="1" smtClean="0">
                <a:solidFill>
                  <a:srgbClr val="66FF33"/>
                </a:solidFill>
                <a:latin typeface="宋体" pitchFamily="2" charset="-122"/>
              </a:rPr>
              <a:t>  1</a:t>
            </a:r>
          </a:p>
          <a:p>
            <a:pPr algn="just" eaLnBrk="1" hangingPunct="1">
              <a:lnSpc>
                <a:spcPct val="90000"/>
              </a:lnSpc>
              <a:buFont typeface="Wingdings" pitchFamily="2" charset="2"/>
              <a:buNone/>
            </a:pPr>
            <a:r>
              <a:rPr lang="en-US" altLang="zh-CN" sz="1800" b="1" smtClean="0">
                <a:solidFill>
                  <a:srgbClr val="66FF33"/>
                </a:solidFill>
                <a:latin typeface="宋体" pitchFamily="2" charset="-122"/>
              </a:rPr>
              <a:t>  2</a:t>
            </a:r>
          </a:p>
          <a:p>
            <a:pPr algn="just" eaLnBrk="1" hangingPunct="1">
              <a:lnSpc>
                <a:spcPct val="90000"/>
              </a:lnSpc>
              <a:buFont typeface="Wingdings" pitchFamily="2" charset="2"/>
              <a:buNone/>
            </a:pPr>
            <a:r>
              <a:rPr lang="en-US" altLang="zh-CN" sz="1800" b="1" smtClean="0">
                <a:solidFill>
                  <a:srgbClr val="66FF33"/>
                </a:solidFill>
                <a:latin typeface="宋体" pitchFamily="2" charset="-122"/>
              </a:rPr>
              <a:t>  .</a:t>
            </a:r>
          </a:p>
          <a:p>
            <a:pPr algn="just" eaLnBrk="1" hangingPunct="1">
              <a:lnSpc>
                <a:spcPct val="90000"/>
              </a:lnSpc>
              <a:buFont typeface="Wingdings" pitchFamily="2" charset="2"/>
              <a:buNone/>
            </a:pPr>
            <a:r>
              <a:rPr lang="en-US" altLang="zh-CN" sz="1800" b="1" smtClean="0">
                <a:solidFill>
                  <a:srgbClr val="66FF33"/>
                </a:solidFill>
                <a:latin typeface="宋体" pitchFamily="2" charset="-122"/>
              </a:rPr>
              <a:t>  .</a:t>
            </a:r>
          </a:p>
          <a:p>
            <a:pPr algn="just" eaLnBrk="1" hangingPunct="1">
              <a:lnSpc>
                <a:spcPct val="90000"/>
              </a:lnSpc>
              <a:buFont typeface="Wingdings" pitchFamily="2" charset="2"/>
              <a:buNone/>
            </a:pPr>
            <a:r>
              <a:rPr lang="en-US" altLang="zh-CN" sz="1800" b="1" smtClean="0">
                <a:solidFill>
                  <a:srgbClr val="66FF33"/>
                </a:solidFill>
                <a:latin typeface="宋体" pitchFamily="2" charset="-122"/>
              </a:rPr>
              <a:t>     r</a:t>
            </a:r>
            <a:r>
              <a:rPr lang="en-US" altLang="zh-CN" sz="1800" b="1" baseline="-25000" smtClean="0">
                <a:solidFill>
                  <a:srgbClr val="66FF33"/>
                </a:solidFill>
                <a:latin typeface="宋体" pitchFamily="2" charset="-122"/>
              </a:rPr>
              <a:t>j</a:t>
            </a:r>
            <a:r>
              <a:rPr lang="en-US" altLang="zh-CN" sz="1800" b="1" smtClean="0">
                <a:solidFill>
                  <a:srgbClr val="66FF33"/>
                </a:solidFill>
                <a:latin typeface="宋体" pitchFamily="2" charset="-122"/>
              </a:rPr>
              <a:t>         r</a:t>
            </a:r>
            <a:r>
              <a:rPr lang="en-US" altLang="zh-CN" sz="1800" b="1" baseline="-25000" smtClean="0">
                <a:solidFill>
                  <a:srgbClr val="66FF33"/>
                </a:solidFill>
                <a:latin typeface="宋体" pitchFamily="2" charset="-122"/>
              </a:rPr>
              <a:t>j               </a:t>
            </a:r>
            <a:r>
              <a:rPr lang="en-US" altLang="zh-CN" sz="1800" b="1" smtClean="0">
                <a:solidFill>
                  <a:srgbClr val="66FF33"/>
                </a:solidFill>
                <a:latin typeface="宋体" pitchFamily="2" charset="-122"/>
              </a:rPr>
              <a:t>r</a:t>
            </a:r>
            <a:r>
              <a:rPr lang="en-US" altLang="zh-CN" sz="1800" b="1" baseline="-25000" smtClean="0">
                <a:solidFill>
                  <a:srgbClr val="66FF33"/>
                </a:solidFill>
                <a:latin typeface="宋体" pitchFamily="2" charset="-122"/>
              </a:rPr>
              <a:t>j               </a:t>
            </a:r>
            <a:r>
              <a:rPr lang="en-US" altLang="zh-CN" sz="1800" b="1" smtClean="0">
                <a:solidFill>
                  <a:srgbClr val="66FF33"/>
                </a:solidFill>
                <a:latin typeface="宋体" pitchFamily="2" charset="-122"/>
              </a:rPr>
              <a:t>r</a:t>
            </a:r>
            <a:r>
              <a:rPr lang="en-US" altLang="zh-CN" sz="1800" b="1" baseline="-25000" smtClean="0">
                <a:solidFill>
                  <a:srgbClr val="66FF33"/>
                </a:solidFill>
                <a:latin typeface="宋体" pitchFamily="2" charset="-122"/>
              </a:rPr>
              <a:t>j .</a:t>
            </a:r>
            <a:r>
              <a:rPr lang="en-US" altLang="zh-CN" sz="1800" b="1" baseline="-25000" smtClean="0">
                <a:solidFill>
                  <a:srgbClr val="66FF33"/>
                </a:solidFill>
                <a:latin typeface="Courier New" pitchFamily="49" charset="0"/>
              </a:rPr>
              <a:t>…</a:t>
            </a:r>
            <a:r>
              <a:rPr lang="en-US" altLang="zh-CN" sz="1800" b="1" baseline="-25000" smtClean="0">
                <a:solidFill>
                  <a:srgbClr val="66FF33"/>
                </a:solidFill>
                <a:latin typeface="宋体" pitchFamily="2" charset="-122"/>
              </a:rPr>
              <a:t>.           </a:t>
            </a:r>
            <a:r>
              <a:rPr lang="en-US" altLang="zh-CN" sz="1800" b="1" smtClean="0">
                <a:solidFill>
                  <a:srgbClr val="66FF33"/>
                </a:solidFill>
                <a:latin typeface="宋体" pitchFamily="2" charset="-122"/>
              </a:rPr>
              <a:t>r</a:t>
            </a:r>
            <a:r>
              <a:rPr lang="en-US" altLang="zh-CN" sz="1800" b="1" baseline="-25000" smtClean="0">
                <a:solidFill>
                  <a:srgbClr val="66FF33"/>
                </a:solidFill>
                <a:latin typeface="宋体" pitchFamily="2" charset="-122"/>
              </a:rPr>
              <a:t>j</a:t>
            </a:r>
            <a:endParaRPr lang="en-US" altLang="zh-CN" sz="1800" b="1" smtClean="0">
              <a:solidFill>
                <a:srgbClr val="66FF33"/>
              </a:solidFill>
              <a:latin typeface="宋体" pitchFamily="2" charset="-122"/>
            </a:endParaRPr>
          </a:p>
          <a:p>
            <a:pPr algn="just" eaLnBrk="1" hangingPunct="1">
              <a:lnSpc>
                <a:spcPct val="90000"/>
              </a:lnSpc>
              <a:buFont typeface="Wingdings" pitchFamily="2" charset="2"/>
              <a:buNone/>
            </a:pPr>
            <a:r>
              <a:rPr lang="en-US" altLang="zh-CN" sz="1800" b="1" smtClean="0">
                <a:solidFill>
                  <a:srgbClr val="66FF33"/>
                </a:solidFill>
                <a:latin typeface="宋体" pitchFamily="2" charset="-122"/>
              </a:rPr>
              <a:t>  i  r</a:t>
            </a:r>
            <a:r>
              <a:rPr lang="en-US" altLang="zh-CN" sz="1800" b="1" baseline="-25000" smtClean="0">
                <a:solidFill>
                  <a:srgbClr val="66FF33"/>
                </a:solidFill>
                <a:latin typeface="宋体" pitchFamily="2" charset="-122"/>
              </a:rPr>
              <a:t>m              </a:t>
            </a:r>
            <a:r>
              <a:rPr lang="en-US" altLang="zh-CN" sz="1800" b="1" smtClean="0">
                <a:solidFill>
                  <a:srgbClr val="66FF33"/>
                </a:solidFill>
                <a:latin typeface="宋体" pitchFamily="2" charset="-122"/>
              </a:rPr>
              <a:t>r</a:t>
            </a:r>
            <a:r>
              <a:rPr lang="en-US" altLang="zh-CN" sz="1800" b="1" baseline="-25000" smtClean="0">
                <a:solidFill>
                  <a:srgbClr val="66FF33"/>
                </a:solidFill>
                <a:latin typeface="宋体" pitchFamily="2" charset="-122"/>
              </a:rPr>
              <a:t>m</a:t>
            </a:r>
            <a:r>
              <a:rPr lang="en-US" altLang="zh-CN" sz="1800" b="1" smtClean="0">
                <a:solidFill>
                  <a:srgbClr val="66FF33"/>
                </a:solidFill>
                <a:latin typeface="宋体" pitchFamily="2" charset="-122"/>
              </a:rPr>
              <a:t>/ S</a:t>
            </a:r>
            <a:r>
              <a:rPr lang="en-US" altLang="zh-CN" sz="1800" b="1" baseline="-25000" smtClean="0">
                <a:solidFill>
                  <a:srgbClr val="66FF33"/>
                </a:solidFill>
                <a:latin typeface="宋体" pitchFamily="2" charset="-122"/>
              </a:rPr>
              <a:t>j          </a:t>
            </a:r>
            <a:r>
              <a:rPr lang="en-US" altLang="zh-CN" sz="1800" b="1" smtClean="0">
                <a:solidFill>
                  <a:srgbClr val="66FF33"/>
                </a:solidFill>
                <a:latin typeface="宋体" pitchFamily="2" charset="-122"/>
              </a:rPr>
              <a:t>r</a:t>
            </a:r>
            <a:r>
              <a:rPr lang="en-US" altLang="zh-CN" sz="1800" b="1" baseline="-25000" smtClean="0">
                <a:solidFill>
                  <a:srgbClr val="66FF33"/>
                </a:solidFill>
                <a:latin typeface="宋体" pitchFamily="2" charset="-122"/>
              </a:rPr>
              <a:t>m               </a:t>
            </a:r>
            <a:r>
              <a:rPr lang="en-US" altLang="zh-CN" sz="1800" b="1" smtClean="0">
                <a:solidFill>
                  <a:srgbClr val="66FF33"/>
                </a:solidFill>
                <a:latin typeface="宋体" pitchFamily="2" charset="-122"/>
              </a:rPr>
              <a:t>r</a:t>
            </a:r>
            <a:r>
              <a:rPr lang="en-US" altLang="zh-CN" sz="1800" b="1" baseline="-25000" smtClean="0">
                <a:solidFill>
                  <a:srgbClr val="66FF33"/>
                </a:solidFill>
                <a:latin typeface="宋体" pitchFamily="2" charset="-122"/>
              </a:rPr>
              <a:t>m               </a:t>
            </a:r>
            <a:r>
              <a:rPr lang="en-US" altLang="zh-CN" sz="1800" b="1" smtClean="0">
                <a:solidFill>
                  <a:srgbClr val="66FF33"/>
                </a:solidFill>
                <a:latin typeface="宋体" pitchFamily="2" charset="-122"/>
              </a:rPr>
              <a:t>r</a:t>
            </a:r>
            <a:r>
              <a:rPr lang="en-US" altLang="zh-CN" sz="1800" b="1" baseline="-25000" smtClean="0">
                <a:solidFill>
                  <a:srgbClr val="66FF33"/>
                </a:solidFill>
                <a:latin typeface="宋体" pitchFamily="2" charset="-122"/>
              </a:rPr>
              <a:t>m</a:t>
            </a:r>
            <a:endParaRPr lang="en-US" altLang="zh-CN" sz="1800" b="1" smtClean="0">
              <a:solidFill>
                <a:srgbClr val="66FF33"/>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D4699A24-E082-4B19-8495-468B907DCB6A}" type="slidenum">
              <a:rPr lang="en-US" altLang="zh-CN"/>
              <a:pPr>
                <a:defRPr/>
              </a:pPr>
              <a:t>87</a:t>
            </a:fld>
            <a:endParaRPr lang="en-US" altLang="zh-CN"/>
          </a:p>
        </p:txBody>
      </p:sp>
      <p:sp>
        <p:nvSpPr>
          <p:cNvPr id="87043" name="Rectangle 2"/>
          <p:cNvSpPr>
            <a:spLocks noGrp="1" noChangeArrowheads="1"/>
          </p:cNvSpPr>
          <p:nvPr>
            <p:ph type="body" idx="1"/>
          </p:nvPr>
        </p:nvSpPr>
        <p:spPr>
          <a:xfrm>
            <a:off x="228600" y="2286000"/>
            <a:ext cx="8640763" cy="4248150"/>
          </a:xfrm>
        </p:spPr>
        <p:txBody>
          <a:bodyPr/>
          <a:lstStyle/>
          <a:p>
            <a:pPr algn="just" eaLnBrk="1" hangingPunct="1">
              <a:lnSpc>
                <a:spcPct val="120000"/>
              </a:lnSpc>
              <a:buFont typeface="Wingdings" pitchFamily="2" charset="2"/>
              <a:buNone/>
            </a:pPr>
            <a:r>
              <a:rPr lang="zh-CN" altLang="en-US" sz="2400" b="1" smtClean="0">
                <a:solidFill>
                  <a:srgbClr val="FF0066"/>
                </a:solidFill>
                <a:latin typeface="Times New Roman" pitchFamily="18" charset="0"/>
              </a:rPr>
              <a:t>为什么</a:t>
            </a:r>
            <a:r>
              <a:rPr lang="en-US" altLang="zh-CN" sz="2400" b="1" smtClean="0">
                <a:solidFill>
                  <a:srgbClr val="FF0066"/>
                </a:solidFill>
                <a:latin typeface="Times New Roman" pitchFamily="18" charset="0"/>
              </a:rPr>
              <a:t>LR(0)</a:t>
            </a:r>
            <a:r>
              <a:rPr lang="zh-CN" altLang="en-US" sz="2400" b="1" smtClean="0">
                <a:solidFill>
                  <a:srgbClr val="FF0066"/>
                </a:solidFill>
                <a:latin typeface="Times New Roman" pitchFamily="18" charset="0"/>
              </a:rPr>
              <a:t>分析表构造会出现多重定义？</a:t>
            </a:r>
          </a:p>
          <a:p>
            <a:pPr algn="just" eaLnBrk="1" hangingPunct="1">
              <a:lnSpc>
                <a:spcPct val="120000"/>
              </a:lnSpc>
              <a:buFont typeface="Wingdings" pitchFamily="2" charset="2"/>
              <a:buNone/>
            </a:pPr>
            <a:r>
              <a:rPr lang="zh-CN" altLang="en-US" sz="2000" b="1" smtClean="0">
                <a:latin typeface="Times New Roman" pitchFamily="18" charset="0"/>
              </a:rPr>
              <a:t>由于</a:t>
            </a:r>
            <a:r>
              <a:rPr lang="en-US" altLang="zh-CN" sz="2000" b="1" smtClean="0">
                <a:latin typeface="Times New Roman" pitchFamily="18" charset="0"/>
              </a:rPr>
              <a:t>LR(0)</a:t>
            </a:r>
            <a:r>
              <a:rPr lang="zh-CN" altLang="en-US" sz="2000" b="1" smtClean="0">
                <a:latin typeface="Times New Roman" pitchFamily="18" charset="0"/>
              </a:rPr>
              <a:t>分析表构造时，若是归约项目</a:t>
            </a:r>
            <a:r>
              <a:rPr lang="en-US" altLang="zh-CN" sz="2000" b="1" smtClean="0">
                <a:latin typeface="Times New Roman" pitchFamily="18" charset="0"/>
              </a:rPr>
              <a:t>A∷</a:t>
            </a:r>
            <a:r>
              <a:rPr lang="zh-CN" altLang="en-US" sz="2000" b="1" smtClean="0">
                <a:latin typeface="Times New Roman" pitchFamily="18" charset="0"/>
              </a:rPr>
              <a:t>＝</a:t>
            </a:r>
            <a:r>
              <a:rPr lang="en-US" altLang="zh-CN" sz="2000" b="1" smtClean="0">
                <a:latin typeface="Times New Roman" pitchFamily="18" charset="0"/>
              </a:rPr>
              <a:t>β·</a:t>
            </a:r>
            <a:r>
              <a:rPr lang="zh-CN" altLang="en-US" sz="2000" b="1" smtClean="0">
                <a:latin typeface="Times New Roman" pitchFamily="18" charset="0"/>
              </a:rPr>
              <a:t>属于</a:t>
            </a:r>
            <a:r>
              <a:rPr lang="en-US" altLang="zh-CN" sz="2000" b="1" smtClean="0">
                <a:latin typeface="Times New Roman" pitchFamily="18" charset="0"/>
              </a:rPr>
              <a:t>I</a:t>
            </a:r>
            <a:r>
              <a:rPr lang="en-US" altLang="zh-CN" sz="2000" b="1" baseline="-25000" smtClean="0">
                <a:latin typeface="Times New Roman" pitchFamily="18" charset="0"/>
              </a:rPr>
              <a:t>i</a:t>
            </a:r>
            <a:r>
              <a:rPr lang="zh-CN" altLang="en-US" sz="2000" b="1" smtClean="0">
                <a:latin typeface="Times New Roman" pitchFamily="18" charset="0"/>
              </a:rPr>
              <a:t>时， </a:t>
            </a:r>
            <a:r>
              <a:rPr lang="en-US" altLang="zh-CN" sz="2000" b="1" smtClean="0">
                <a:latin typeface="Times New Roman" pitchFamily="18" charset="0"/>
              </a:rPr>
              <a:t>A∷</a:t>
            </a:r>
            <a:r>
              <a:rPr lang="zh-CN" altLang="en-US" sz="2000" b="1" smtClean="0">
                <a:latin typeface="Times New Roman" pitchFamily="18" charset="0"/>
              </a:rPr>
              <a:t>＝</a:t>
            </a:r>
            <a:r>
              <a:rPr lang="en-US" altLang="zh-CN" sz="2000" b="1" smtClean="0">
                <a:latin typeface="Times New Roman" pitchFamily="18" charset="0"/>
              </a:rPr>
              <a:t>β</a:t>
            </a:r>
            <a:r>
              <a:rPr lang="zh-CN" altLang="en-US" sz="2000" b="1" smtClean="0">
                <a:latin typeface="Times New Roman" pitchFamily="18" charset="0"/>
              </a:rPr>
              <a:t>是文法</a:t>
            </a:r>
          </a:p>
          <a:p>
            <a:pPr algn="just" eaLnBrk="1" hangingPunct="1">
              <a:lnSpc>
                <a:spcPct val="120000"/>
              </a:lnSpc>
              <a:buFont typeface="Wingdings" pitchFamily="2" charset="2"/>
              <a:buNone/>
            </a:pPr>
            <a:r>
              <a:rPr lang="zh-CN" altLang="en-US" sz="2000" b="1" smtClean="0">
                <a:latin typeface="Times New Roman" pitchFamily="18" charset="0"/>
              </a:rPr>
              <a:t>第</a:t>
            </a:r>
            <a:r>
              <a:rPr lang="en-US" altLang="zh-CN" sz="2000" b="1" smtClean="0">
                <a:latin typeface="Times New Roman" pitchFamily="18" charset="0"/>
              </a:rPr>
              <a:t>j</a:t>
            </a:r>
            <a:r>
              <a:rPr lang="zh-CN" altLang="en-US" sz="2000" b="1" smtClean="0">
                <a:latin typeface="Times New Roman" pitchFamily="18" charset="0"/>
              </a:rPr>
              <a:t>个规则，对任意终结符</a:t>
            </a:r>
            <a:r>
              <a:rPr lang="en-US" altLang="zh-CN" sz="2000" b="1" smtClean="0">
                <a:latin typeface="Times New Roman" pitchFamily="18" charset="0"/>
              </a:rPr>
              <a:t>a</a:t>
            </a:r>
            <a:r>
              <a:rPr lang="zh-CN" altLang="en-US" sz="2000" b="1" smtClean="0">
                <a:latin typeface="Times New Roman" pitchFamily="18" charset="0"/>
              </a:rPr>
              <a:t>和句子右界符</a:t>
            </a:r>
            <a:r>
              <a:rPr lang="en-US" altLang="zh-CN" sz="2000" b="1" smtClean="0">
                <a:latin typeface="Times New Roman" pitchFamily="18" charset="0"/>
              </a:rPr>
              <a:t>#</a:t>
            </a:r>
            <a:r>
              <a:rPr lang="zh-CN" altLang="en-US" sz="2000" b="1" smtClean="0">
                <a:latin typeface="Times New Roman" pitchFamily="18" charset="0"/>
              </a:rPr>
              <a:t>，均置</a:t>
            </a:r>
            <a:r>
              <a:rPr lang="en-US" altLang="zh-CN" sz="2000" b="1" smtClean="0">
                <a:latin typeface="Times New Roman" pitchFamily="18" charset="0"/>
              </a:rPr>
              <a:t>ACTION</a:t>
            </a:r>
            <a:r>
              <a:rPr lang="zh-CN" altLang="en-US" sz="2000" b="1" smtClean="0">
                <a:latin typeface="Times New Roman" pitchFamily="18" charset="0"/>
              </a:rPr>
              <a:t>［</a:t>
            </a:r>
            <a:r>
              <a:rPr lang="en-US" altLang="zh-CN" sz="2000" b="1" smtClean="0">
                <a:latin typeface="Times New Roman" pitchFamily="18" charset="0"/>
              </a:rPr>
              <a:t>i,a</a:t>
            </a:r>
            <a:r>
              <a:rPr lang="zh-CN" altLang="en-US" sz="2000" b="1" smtClean="0">
                <a:latin typeface="Times New Roman" pitchFamily="18" charset="0"/>
              </a:rPr>
              <a:t>或</a:t>
            </a:r>
            <a:r>
              <a:rPr lang="en-US" altLang="zh-CN" sz="2000" b="1" smtClean="0">
                <a:latin typeface="Times New Roman" pitchFamily="18" charset="0"/>
              </a:rPr>
              <a:t>#</a:t>
            </a:r>
            <a:r>
              <a:rPr lang="zh-CN" altLang="en-US" sz="2000" b="1" smtClean="0">
                <a:latin typeface="Times New Roman" pitchFamily="18" charset="0"/>
              </a:rPr>
              <a:t>］＝</a:t>
            </a:r>
            <a:r>
              <a:rPr lang="en-US" altLang="zh-CN" sz="2000" b="1" smtClean="0">
                <a:latin typeface="Times New Roman" pitchFamily="18" charset="0"/>
              </a:rPr>
              <a:t>r</a:t>
            </a:r>
            <a:r>
              <a:rPr lang="en-US" altLang="zh-CN" sz="2000" b="1" baseline="-25000" smtClean="0">
                <a:latin typeface="Times New Roman" pitchFamily="18" charset="0"/>
              </a:rPr>
              <a:t>j</a:t>
            </a:r>
            <a:r>
              <a:rPr lang="zh-CN" altLang="en-US" sz="2000" b="1" smtClean="0">
                <a:latin typeface="Times New Roman" pitchFamily="18" charset="0"/>
              </a:rPr>
              <a:t>，</a:t>
            </a:r>
          </a:p>
          <a:p>
            <a:pPr algn="just" eaLnBrk="1" hangingPunct="1">
              <a:lnSpc>
                <a:spcPct val="120000"/>
              </a:lnSpc>
              <a:buFont typeface="Wingdings" pitchFamily="2" charset="2"/>
              <a:buNone/>
            </a:pPr>
            <a:r>
              <a:rPr lang="zh-CN" altLang="en-US" sz="2000" b="1" smtClean="0">
                <a:latin typeface="Times New Roman" pitchFamily="18" charset="0"/>
              </a:rPr>
              <a:t>表示按文法第</a:t>
            </a:r>
            <a:r>
              <a:rPr lang="en-US" altLang="zh-CN" sz="2000" b="1" smtClean="0">
                <a:latin typeface="Times New Roman" pitchFamily="18" charset="0"/>
              </a:rPr>
              <a:t>j</a:t>
            </a:r>
            <a:r>
              <a:rPr lang="zh-CN" altLang="en-US" sz="2000" b="1" smtClean="0">
                <a:latin typeface="Times New Roman" pitchFamily="18" charset="0"/>
              </a:rPr>
              <a:t>条规则将符号栈顶符号串</a:t>
            </a:r>
            <a:r>
              <a:rPr lang="en-US" altLang="zh-CN" sz="2000" b="1" smtClean="0">
                <a:latin typeface="Times New Roman" pitchFamily="18" charset="0"/>
              </a:rPr>
              <a:t>β</a:t>
            </a:r>
            <a:r>
              <a:rPr lang="zh-CN" altLang="en-US" sz="2000" b="1" smtClean="0">
                <a:latin typeface="Times New Roman" pitchFamily="18" charset="0"/>
              </a:rPr>
              <a:t>归约为Ａ。由于不考虑句柄后任</a:t>
            </a:r>
          </a:p>
          <a:p>
            <a:pPr algn="just" eaLnBrk="1" hangingPunct="1">
              <a:lnSpc>
                <a:spcPct val="120000"/>
              </a:lnSpc>
              <a:buFont typeface="Wingdings" pitchFamily="2" charset="2"/>
              <a:buNone/>
            </a:pPr>
            <a:r>
              <a:rPr lang="zh-CN" altLang="en-US" sz="2000" b="1" smtClean="0">
                <a:latin typeface="Times New Roman" pitchFamily="18" charset="0"/>
              </a:rPr>
              <a:t>一符号，即不向前看符号，一律为</a:t>
            </a:r>
            <a:r>
              <a:rPr lang="en-US" altLang="zh-CN" sz="2000" b="1" smtClean="0">
                <a:latin typeface="Times New Roman" pitchFamily="18" charset="0"/>
              </a:rPr>
              <a:t>r</a:t>
            </a:r>
            <a:r>
              <a:rPr lang="en-US" altLang="zh-CN" sz="2000" b="1" baseline="-25000" smtClean="0">
                <a:latin typeface="Times New Roman" pitchFamily="18" charset="0"/>
              </a:rPr>
              <a:t>j</a:t>
            </a:r>
            <a:r>
              <a:rPr lang="zh-CN" altLang="en-US" sz="2000" b="1" smtClean="0">
                <a:latin typeface="Times New Roman" pitchFamily="18" charset="0"/>
              </a:rPr>
              <a:t>，所以当有两个以上归约项目时会出现</a:t>
            </a:r>
          </a:p>
          <a:p>
            <a:pPr algn="just" eaLnBrk="1" hangingPunct="1">
              <a:lnSpc>
                <a:spcPct val="120000"/>
              </a:lnSpc>
              <a:buFont typeface="Wingdings" pitchFamily="2" charset="2"/>
              <a:buNone/>
            </a:pPr>
            <a:r>
              <a:rPr lang="zh-CN" altLang="en-US" sz="2000" b="1" smtClean="0">
                <a:latin typeface="Times New Roman" pitchFamily="18" charset="0"/>
              </a:rPr>
              <a:t>冲突。</a:t>
            </a:r>
          </a:p>
          <a:p>
            <a:pPr algn="just" eaLnBrk="1" hangingPunct="1">
              <a:lnSpc>
                <a:spcPct val="120000"/>
              </a:lnSpc>
              <a:buFont typeface="Wingdings" pitchFamily="2" charset="2"/>
              <a:buNone/>
            </a:pPr>
            <a:r>
              <a:rPr lang="zh-CN" altLang="en-US" sz="2000" b="1" smtClean="0">
                <a:latin typeface="Times New Roman" pitchFamily="18" charset="0"/>
              </a:rPr>
              <a:t>解决这种矛盾办法是在</a:t>
            </a:r>
            <a:r>
              <a:rPr lang="en-US" altLang="zh-CN" sz="2000" b="1" smtClean="0">
                <a:latin typeface="Times New Roman" pitchFamily="18" charset="0"/>
              </a:rPr>
              <a:t>i</a:t>
            </a:r>
            <a:r>
              <a:rPr lang="zh-CN" altLang="en-US" sz="2000" b="1" smtClean="0">
                <a:latin typeface="Times New Roman" pitchFamily="18" charset="0"/>
              </a:rPr>
              <a:t>行上根据输入符号</a:t>
            </a:r>
            <a:r>
              <a:rPr lang="en-US" altLang="zh-CN" sz="2000" b="1" smtClean="0">
                <a:latin typeface="Times New Roman" pitchFamily="18" charset="0"/>
              </a:rPr>
              <a:t>a</a:t>
            </a:r>
            <a:r>
              <a:rPr lang="zh-CN" altLang="en-US" sz="2000" b="1" smtClean="0">
                <a:latin typeface="Times New Roman" pitchFamily="18" charset="0"/>
              </a:rPr>
              <a:t>决定在第</a:t>
            </a:r>
            <a:r>
              <a:rPr lang="en-US" altLang="zh-CN" sz="2000" b="1" smtClean="0">
                <a:latin typeface="Times New Roman" pitchFamily="18" charset="0"/>
              </a:rPr>
              <a:t>i</a:t>
            </a:r>
            <a:r>
              <a:rPr lang="zh-CN" altLang="en-US" sz="2000" b="1" smtClean="0">
                <a:latin typeface="Times New Roman" pitchFamily="18" charset="0"/>
              </a:rPr>
              <a:t>行置上唯一元素。为此</a:t>
            </a:r>
          </a:p>
          <a:p>
            <a:pPr algn="just" eaLnBrk="1" hangingPunct="1">
              <a:lnSpc>
                <a:spcPct val="120000"/>
              </a:lnSpc>
              <a:buFont typeface="Wingdings" pitchFamily="2" charset="2"/>
              <a:buNone/>
            </a:pPr>
            <a:r>
              <a:rPr lang="zh-CN" altLang="en-US" sz="2000" b="1" smtClean="0">
                <a:latin typeface="Times New Roman" pitchFamily="18" charset="0"/>
              </a:rPr>
              <a:t>我们引入</a:t>
            </a:r>
            <a:r>
              <a:rPr lang="en-US" altLang="zh-CN" sz="2000" b="1" smtClean="0">
                <a:latin typeface="Times New Roman" pitchFamily="18" charset="0"/>
              </a:rPr>
              <a:t>SLR</a:t>
            </a:r>
            <a:r>
              <a:rPr lang="zh-CN" altLang="en-US" sz="2000" b="1" smtClean="0">
                <a:latin typeface="Times New Roman" pitchFamily="18" charset="0"/>
              </a:rPr>
              <a:t>分析法，下面介绍</a:t>
            </a:r>
            <a:r>
              <a:rPr lang="en-US" altLang="zh-CN" sz="2000" b="1" smtClean="0">
                <a:latin typeface="Times New Roman" pitchFamily="18" charset="0"/>
              </a:rPr>
              <a:t>SLR</a:t>
            </a:r>
            <a:r>
              <a:rPr lang="zh-CN" altLang="en-US" sz="2000" b="1" smtClean="0">
                <a:latin typeface="Times New Roman" pitchFamily="18" charset="0"/>
              </a:rPr>
              <a:t>（</a:t>
            </a:r>
            <a:r>
              <a:rPr lang="en-US" altLang="zh-CN" sz="2000" b="1" smtClean="0">
                <a:latin typeface="Times New Roman" pitchFamily="18" charset="0"/>
              </a:rPr>
              <a:t>1</a:t>
            </a:r>
            <a:r>
              <a:rPr lang="zh-CN" altLang="en-US" sz="2000" b="1" smtClean="0">
                <a:latin typeface="Times New Roman" pitchFamily="18" charset="0"/>
              </a:rPr>
              <a:t>）分析表的构造。 </a:t>
            </a:r>
          </a:p>
        </p:txBody>
      </p:sp>
      <p:sp>
        <p:nvSpPr>
          <p:cNvPr id="738308" name="AutoShape 4"/>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8309" name="AutoShape 5"/>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 4. SLR(1)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分析表构造</a:t>
            </a:r>
          </a:p>
        </p:txBody>
      </p:sp>
      <p:sp>
        <p:nvSpPr>
          <p:cNvPr id="738310" name="Rectangle 6"/>
          <p:cNvSpPr>
            <a:spLocks noChangeArrowheads="1"/>
          </p:cNvSpPr>
          <p:nvPr/>
        </p:nvSpPr>
        <p:spPr bwMode="auto">
          <a:xfrm>
            <a:off x="457200" y="228600"/>
            <a:ext cx="8229600" cy="762000"/>
          </a:xfrm>
          <a:prstGeom prst="rect">
            <a:avLst/>
          </a:prstGeom>
          <a:noFill/>
          <a:ln w="9525">
            <a:noFill/>
            <a:miter lim="800000"/>
            <a:headEnd/>
            <a:tailEnd/>
          </a:ln>
          <a:effectLst/>
        </p:spPr>
        <p:txBody>
          <a:bodyPr/>
          <a:lstStyle/>
          <a:p>
            <a:pPr marL="342900" indent="-342900" eaLnBrk="1" hangingPunct="1">
              <a:lnSpc>
                <a:spcPct val="90000"/>
              </a:lnSpc>
              <a:spcBef>
                <a:spcPct val="20000"/>
              </a:spcBef>
              <a:spcAft>
                <a:spcPct val="0"/>
              </a:spcAft>
              <a:buClr>
                <a:schemeClr val="folHlink"/>
              </a:buClr>
              <a:buSzPct val="60000"/>
              <a:buFont typeface="Wingdings" pitchFamily="2" charset="2"/>
              <a:buNone/>
              <a:defRPr/>
            </a:pPr>
            <a:r>
              <a:rPr lang="en-US" altLang="zh-CN" sz="4000" b="0">
                <a:solidFill>
                  <a:schemeClr val="tx1"/>
                </a:solidFill>
                <a:latin typeface="Times New Roman" pitchFamily="18" charset="0"/>
                <a:cs typeface="+mn-cs"/>
              </a:rPr>
              <a:t>§4.3 </a:t>
            </a:r>
            <a:r>
              <a:rPr lang="zh-CN" altLang="en-US" sz="4000" b="0">
                <a:solidFill>
                  <a:schemeClr val="tx1"/>
                </a:solidFill>
                <a:latin typeface="Times New Roman" pitchFamily="18" charset="0"/>
              </a:rPr>
              <a:t>自底向上</a:t>
            </a:r>
            <a:r>
              <a:rPr lang="zh-CN" altLang="en-US" sz="4000" b="0">
                <a:solidFill>
                  <a:schemeClr val="tx1"/>
                </a:solidFill>
                <a:latin typeface="Times New Roman" pitchFamily="18" charset="0"/>
                <a:cs typeface="+mn-cs"/>
              </a:rPr>
              <a:t>语法分析</a:t>
            </a:r>
            <a:endParaRPr lang="zh-CN" altLang="en-US" sz="2800">
              <a:solidFill>
                <a:srgbClr val="FFFF00"/>
              </a:solidFill>
              <a:effectLst>
                <a:outerShdw blurRad="38100" dist="38100" dir="2700000" algn="tl">
                  <a:srgbClr val="000000"/>
                </a:outerShdw>
              </a:effectLst>
              <a:latin typeface="Times New Roman" pitchFamily="18" charset="0"/>
              <a:ea typeface="宋体" pitchFamily="2" charset="-122"/>
            </a:endParaRPr>
          </a:p>
        </p:txBody>
      </p:sp>
      <p:grpSp>
        <p:nvGrpSpPr>
          <p:cNvPr id="2" name="Group 7"/>
          <p:cNvGrpSpPr>
            <a:grpSpLocks/>
          </p:cNvGrpSpPr>
          <p:nvPr/>
        </p:nvGrpSpPr>
        <p:grpSpPr bwMode="auto">
          <a:xfrm>
            <a:off x="8229600" y="152400"/>
            <a:ext cx="717550" cy="881063"/>
            <a:chOff x="2272" y="2026"/>
            <a:chExt cx="740" cy="987"/>
          </a:xfrm>
        </p:grpSpPr>
        <p:pic>
          <p:nvPicPr>
            <p:cNvPr id="87048"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9"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2AB7D8D3-B373-4FFE-BFE7-45576BBAC3BF}" type="slidenum">
              <a:rPr lang="en-US" altLang="zh-CN"/>
              <a:pPr>
                <a:defRPr/>
              </a:pPr>
              <a:t>88</a:t>
            </a:fld>
            <a:endParaRPr lang="en-US" altLang="zh-CN"/>
          </a:p>
        </p:txBody>
      </p:sp>
      <p:sp>
        <p:nvSpPr>
          <p:cNvPr id="88067" name="Rectangle 2"/>
          <p:cNvSpPr>
            <a:spLocks noGrp="1" noChangeArrowheads="1"/>
          </p:cNvSpPr>
          <p:nvPr>
            <p:ph type="body" idx="1"/>
          </p:nvPr>
        </p:nvSpPr>
        <p:spPr>
          <a:xfrm>
            <a:off x="304800" y="3124200"/>
            <a:ext cx="8610600" cy="3624263"/>
          </a:xfrm>
        </p:spPr>
        <p:txBody>
          <a:bodyPr/>
          <a:lstStyle/>
          <a:p>
            <a:pPr algn="just" eaLnBrk="1" hangingPunct="1">
              <a:lnSpc>
                <a:spcPct val="90000"/>
              </a:lnSpc>
              <a:buFont typeface="Wingdings" pitchFamily="2" charset="2"/>
              <a:buNone/>
            </a:pPr>
            <a:r>
              <a:rPr lang="en-US" altLang="zh-CN" sz="1800" b="1" smtClean="0">
                <a:latin typeface="Times New Roman" pitchFamily="18" charset="0"/>
              </a:rPr>
              <a:t>①</a:t>
            </a:r>
            <a:r>
              <a:rPr lang="zh-CN" altLang="en-US" sz="1800" b="1" smtClean="0">
                <a:latin typeface="Times New Roman" pitchFamily="18" charset="0"/>
              </a:rPr>
              <a:t>当</a:t>
            </a:r>
            <a:r>
              <a:rPr lang="en-US" altLang="zh-CN" sz="1800" b="1" smtClean="0">
                <a:latin typeface="Times New Roman" pitchFamily="18" charset="0"/>
              </a:rPr>
              <a:t>a=b</a:t>
            </a:r>
            <a:r>
              <a:rPr lang="zh-CN" altLang="en-US" sz="1800" b="1" smtClean="0">
                <a:latin typeface="Times New Roman" pitchFamily="18" charset="0"/>
              </a:rPr>
              <a:t>时，则移进，置ＡＣＴＩＯＮ［</a:t>
            </a:r>
            <a:r>
              <a:rPr lang="en-US" altLang="zh-CN" sz="1800" b="1" smtClean="0">
                <a:latin typeface="Times New Roman" pitchFamily="18" charset="0"/>
              </a:rPr>
              <a:t>i,a</a:t>
            </a:r>
            <a:r>
              <a:rPr lang="zh-CN" altLang="en-US" sz="1800" b="1" smtClean="0">
                <a:latin typeface="Times New Roman" pitchFamily="18" charset="0"/>
              </a:rPr>
              <a:t>］</a:t>
            </a:r>
            <a:r>
              <a:rPr lang="en-US" altLang="zh-CN" sz="1800" b="1" smtClean="0">
                <a:latin typeface="Times New Roman" pitchFamily="18" charset="0"/>
              </a:rPr>
              <a:t>=S</a:t>
            </a:r>
            <a:r>
              <a:rPr lang="en-US" altLang="zh-CN" sz="1800" b="1" baseline="-25000" smtClean="0">
                <a:latin typeface="Times New Roman" pitchFamily="18" charset="0"/>
              </a:rPr>
              <a:t>j</a:t>
            </a:r>
            <a:r>
              <a:rPr lang="en-US" altLang="zh-CN" sz="1800" b="1" smtClean="0">
                <a:latin typeface="Times New Roman" pitchFamily="18" charset="0"/>
              </a:rPr>
              <a:t></a:t>
            </a:r>
          </a:p>
          <a:p>
            <a:pPr algn="just" eaLnBrk="1" hangingPunct="1">
              <a:lnSpc>
                <a:spcPct val="90000"/>
              </a:lnSpc>
              <a:buFont typeface="Wingdings" pitchFamily="2" charset="2"/>
              <a:buNone/>
            </a:pPr>
            <a:r>
              <a:rPr lang="en-US" altLang="zh-CN" sz="1800" b="1" smtClean="0">
                <a:latin typeface="Times New Roman" pitchFamily="18" charset="0"/>
              </a:rPr>
              <a:t>②</a:t>
            </a:r>
            <a:r>
              <a:rPr lang="zh-CN" altLang="en-US" sz="1800" b="1" smtClean="0">
                <a:latin typeface="Times New Roman" pitchFamily="18" charset="0"/>
              </a:rPr>
              <a:t>当</a:t>
            </a:r>
            <a:r>
              <a:rPr lang="en-US" altLang="zh-CN" sz="1800" b="1" smtClean="0">
                <a:latin typeface="Times New Roman" pitchFamily="18" charset="0"/>
              </a:rPr>
              <a:t>a∈</a:t>
            </a:r>
            <a:r>
              <a:rPr lang="zh-CN" altLang="en-US" sz="1800" b="1" smtClean="0">
                <a:latin typeface="Times New Roman" pitchFamily="18" charset="0"/>
              </a:rPr>
              <a:t>ＦＯＬＬＯＷ（Ｂ）时，置ＡＣＴＩＯＮ［</a:t>
            </a:r>
            <a:r>
              <a:rPr lang="en-US" altLang="zh-CN" sz="1800" b="1" smtClean="0">
                <a:latin typeface="Times New Roman" pitchFamily="18" charset="0"/>
              </a:rPr>
              <a:t>i,a</a:t>
            </a:r>
            <a:r>
              <a:rPr lang="zh-CN" altLang="en-US" sz="1800" b="1" smtClean="0">
                <a:latin typeface="Times New Roman" pitchFamily="18" charset="0"/>
              </a:rPr>
              <a:t>］</a:t>
            </a:r>
            <a:r>
              <a:rPr lang="en-US" altLang="zh-CN" sz="1800" b="1" smtClean="0">
                <a:latin typeface="Times New Roman" pitchFamily="18" charset="0"/>
              </a:rPr>
              <a:t>=r</a:t>
            </a:r>
            <a:r>
              <a:rPr lang="en-US" altLang="zh-CN" sz="1800" b="1" baseline="-25000" smtClean="0">
                <a:latin typeface="Times New Roman" pitchFamily="18" charset="0"/>
              </a:rPr>
              <a:t>j</a:t>
            </a:r>
            <a:r>
              <a:rPr lang="en-US" altLang="zh-CN" sz="1800" b="1" smtClean="0">
                <a:latin typeface="Times New Roman" pitchFamily="18" charset="0"/>
              </a:rPr>
              <a:t></a:t>
            </a:r>
          </a:p>
          <a:p>
            <a:pPr algn="just" eaLnBrk="1" hangingPunct="1">
              <a:lnSpc>
                <a:spcPct val="90000"/>
              </a:lnSpc>
              <a:buFont typeface="Wingdings" pitchFamily="2" charset="2"/>
              <a:buNone/>
            </a:pPr>
            <a:r>
              <a:rPr lang="en-US" altLang="zh-CN" sz="1800" b="1" smtClean="0">
                <a:latin typeface="Times New Roman" pitchFamily="18" charset="0"/>
              </a:rPr>
              <a:t>③</a:t>
            </a:r>
            <a:r>
              <a:rPr lang="zh-CN" altLang="en-US" sz="1800" b="1" smtClean="0">
                <a:latin typeface="Times New Roman" pitchFamily="18" charset="0"/>
              </a:rPr>
              <a:t>当</a:t>
            </a:r>
            <a:r>
              <a:rPr lang="en-US" altLang="zh-CN" sz="1800" b="1" smtClean="0">
                <a:latin typeface="Times New Roman" pitchFamily="18" charset="0"/>
              </a:rPr>
              <a:t>a∈</a:t>
            </a:r>
            <a:r>
              <a:rPr lang="zh-CN" altLang="en-US" sz="1800" b="1" smtClean="0">
                <a:latin typeface="Times New Roman" pitchFamily="18" charset="0"/>
              </a:rPr>
              <a:t>ＦＯＬＬＯＷ（Ｃ）时，置ＡＣＴＩＯＮ［</a:t>
            </a:r>
            <a:r>
              <a:rPr lang="en-US" altLang="zh-CN" sz="1800" b="1" smtClean="0">
                <a:latin typeface="Times New Roman" pitchFamily="18" charset="0"/>
              </a:rPr>
              <a:t>i,a</a:t>
            </a:r>
            <a:r>
              <a:rPr lang="zh-CN" altLang="en-US" sz="1800" b="1" smtClean="0">
                <a:latin typeface="Times New Roman" pitchFamily="18" charset="0"/>
              </a:rPr>
              <a:t>］＝</a:t>
            </a:r>
            <a:r>
              <a:rPr lang="en-US" altLang="zh-CN" sz="1800" b="1" smtClean="0">
                <a:latin typeface="Times New Roman" pitchFamily="18" charset="0"/>
              </a:rPr>
              <a:t>r</a:t>
            </a:r>
            <a:r>
              <a:rPr lang="en-US" altLang="zh-CN" sz="1800" b="1" baseline="-25000" smtClean="0">
                <a:latin typeface="Times New Roman" pitchFamily="18" charset="0"/>
              </a:rPr>
              <a:t>m</a:t>
            </a:r>
            <a:r>
              <a:rPr lang="en-US" altLang="zh-CN" sz="1800" b="1" smtClean="0">
                <a:latin typeface="Times New Roman" pitchFamily="18" charset="0"/>
              </a:rPr>
              <a:t></a:t>
            </a:r>
          </a:p>
          <a:p>
            <a:pPr eaLnBrk="1" hangingPunct="1">
              <a:lnSpc>
                <a:spcPct val="90000"/>
              </a:lnSpc>
              <a:buFont typeface="Wingdings" pitchFamily="2" charset="2"/>
              <a:buNone/>
            </a:pPr>
            <a:r>
              <a:rPr lang="en-US" altLang="zh-CN" sz="1800" b="1" smtClean="0">
                <a:latin typeface="Times New Roman" pitchFamily="18" charset="0"/>
              </a:rPr>
              <a:t>④</a:t>
            </a:r>
            <a:r>
              <a:rPr lang="zh-CN" altLang="en-US" sz="1800" b="1" smtClean="0">
                <a:latin typeface="Times New Roman" pitchFamily="18" charset="0"/>
              </a:rPr>
              <a:t>当</a:t>
            </a:r>
            <a:r>
              <a:rPr lang="en-US" altLang="zh-CN" sz="1800" b="1" smtClean="0">
                <a:latin typeface="Times New Roman" pitchFamily="18" charset="0"/>
              </a:rPr>
              <a:t>a</a:t>
            </a:r>
            <a:r>
              <a:rPr lang="zh-CN" altLang="en-US" sz="1800" b="1" smtClean="0">
                <a:latin typeface="Times New Roman" pitchFamily="18" charset="0"/>
              </a:rPr>
              <a:t>不属于三种情况之一，置ＡＣＴＩＯＮ［</a:t>
            </a:r>
            <a:r>
              <a:rPr lang="en-US" altLang="zh-CN" sz="1800" b="1" smtClean="0">
                <a:latin typeface="Times New Roman" pitchFamily="18" charset="0"/>
              </a:rPr>
              <a:t>i,a</a:t>
            </a:r>
            <a:r>
              <a:rPr lang="zh-CN" altLang="en-US" sz="1800" b="1" smtClean="0">
                <a:latin typeface="Times New Roman" pitchFamily="18" charset="0"/>
              </a:rPr>
              <a:t>］＝“ＥＲＲＯＲ” </a:t>
            </a:r>
          </a:p>
          <a:p>
            <a:pPr algn="just" eaLnBrk="1" hangingPunct="1">
              <a:lnSpc>
                <a:spcPct val="90000"/>
              </a:lnSpc>
              <a:buFont typeface="Wingdings" pitchFamily="2" charset="2"/>
              <a:buNone/>
            </a:pPr>
            <a:r>
              <a:rPr lang="zh-CN" altLang="en-US" sz="1800" b="1" smtClean="0">
                <a:latin typeface="Times New Roman" pitchFamily="18" charset="0"/>
              </a:rPr>
              <a:t>一般地，若一个项目集Ｉ</a:t>
            </a:r>
            <a:r>
              <a:rPr lang="en-US" altLang="zh-CN" sz="1800" b="1" baseline="-25000" smtClean="0">
                <a:latin typeface="Times New Roman" pitchFamily="18" charset="0"/>
              </a:rPr>
              <a:t>i</a:t>
            </a:r>
            <a:r>
              <a:rPr lang="zh-CN" altLang="en-US" sz="1800" b="1" smtClean="0">
                <a:latin typeface="Times New Roman" pitchFamily="18" charset="0"/>
              </a:rPr>
              <a:t>含有多个移进项目和归约项目，例如</a:t>
            </a:r>
          </a:p>
          <a:p>
            <a:pPr algn="just" eaLnBrk="1" hangingPunct="1">
              <a:lnSpc>
                <a:spcPct val="90000"/>
              </a:lnSpc>
              <a:buFont typeface="Wingdings" pitchFamily="2" charset="2"/>
              <a:buNone/>
            </a:pPr>
            <a:r>
              <a:rPr lang="en-US" altLang="zh-CN" sz="1800" b="1" smtClean="0">
                <a:latin typeface="Times New Roman" pitchFamily="18" charset="0"/>
              </a:rPr>
              <a:t>I</a:t>
            </a:r>
            <a:r>
              <a:rPr lang="en-US" altLang="zh-CN" sz="1800" b="1" baseline="-25000" smtClean="0">
                <a:latin typeface="Times New Roman" pitchFamily="18" charset="0"/>
              </a:rPr>
              <a:t>i</a:t>
            </a:r>
            <a:r>
              <a:rPr lang="zh-CN" altLang="en-US" sz="1800" b="1" smtClean="0">
                <a:latin typeface="Times New Roman" pitchFamily="18" charset="0"/>
              </a:rPr>
              <a:t>＝｛</a:t>
            </a:r>
            <a:r>
              <a:rPr lang="en-US" altLang="zh-CN" sz="1800" b="1" smtClean="0">
                <a:latin typeface="Times New Roman" pitchFamily="18" charset="0"/>
              </a:rPr>
              <a:t>A</a:t>
            </a:r>
            <a:r>
              <a:rPr lang="en-US" altLang="zh-CN" sz="1800" b="1" baseline="-25000" smtClean="0">
                <a:latin typeface="Times New Roman" pitchFamily="18" charset="0"/>
              </a:rPr>
              <a:t>1</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α·a</a:t>
            </a:r>
            <a:r>
              <a:rPr lang="en-US" altLang="zh-CN" sz="1800" b="1" baseline="-25000" smtClean="0">
                <a:latin typeface="Times New Roman" pitchFamily="18" charset="0"/>
              </a:rPr>
              <a:t>1</a:t>
            </a:r>
            <a:r>
              <a:rPr lang="en-US" altLang="zh-CN" sz="1800" b="1" smtClean="0">
                <a:latin typeface="Times New Roman" pitchFamily="18" charset="0"/>
              </a:rPr>
              <a:t>β</a:t>
            </a:r>
            <a:r>
              <a:rPr lang="en-US" altLang="zh-CN" sz="1800" b="1" baseline="-25000" smtClean="0">
                <a:latin typeface="Times New Roman" pitchFamily="18" charset="0"/>
              </a:rPr>
              <a:t>1</a:t>
            </a:r>
            <a:r>
              <a:rPr lang="zh-CN" altLang="en-US" sz="1800" b="1" smtClean="0">
                <a:latin typeface="Times New Roman" pitchFamily="18" charset="0"/>
              </a:rPr>
              <a:t>，</a:t>
            </a:r>
            <a:r>
              <a:rPr lang="en-US" altLang="zh-CN" sz="1800" b="1" smtClean="0">
                <a:latin typeface="Times New Roman" pitchFamily="18" charset="0"/>
              </a:rPr>
              <a:t>A</a:t>
            </a:r>
            <a:r>
              <a:rPr lang="en-US" altLang="zh-CN" sz="1800" b="1" baseline="-25000" smtClean="0">
                <a:latin typeface="Times New Roman" pitchFamily="18" charset="0"/>
              </a:rPr>
              <a:t>2</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α·a</a:t>
            </a:r>
            <a:r>
              <a:rPr lang="en-US" altLang="zh-CN" sz="1800" b="1" baseline="-25000" smtClean="0">
                <a:latin typeface="Times New Roman" pitchFamily="18" charset="0"/>
              </a:rPr>
              <a:t>2</a:t>
            </a:r>
            <a:r>
              <a:rPr lang="en-US" altLang="zh-CN" sz="1800" b="1" smtClean="0">
                <a:latin typeface="Times New Roman" pitchFamily="18" charset="0"/>
              </a:rPr>
              <a:t>β</a:t>
            </a:r>
            <a:r>
              <a:rPr lang="en-US" altLang="zh-CN" sz="1800" b="1" baseline="-25000" smtClean="0">
                <a:latin typeface="Times New Roman" pitchFamily="18" charset="0"/>
              </a:rPr>
              <a:t>2</a:t>
            </a:r>
            <a:r>
              <a:rPr lang="zh-CN" altLang="en-US" sz="1800" b="1" smtClean="0">
                <a:latin typeface="Times New Roman" pitchFamily="18" charset="0"/>
              </a:rPr>
              <a:t>，</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A</a:t>
            </a:r>
            <a:r>
              <a:rPr lang="en-US" altLang="zh-CN" sz="1800" b="1" baseline="-25000" smtClean="0">
                <a:latin typeface="Times New Roman" pitchFamily="18" charset="0"/>
              </a:rPr>
              <a:t>m</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α·a</a:t>
            </a:r>
            <a:r>
              <a:rPr lang="en-US" altLang="zh-CN" sz="1800" b="1" baseline="-25000" smtClean="0">
                <a:latin typeface="Times New Roman" pitchFamily="18" charset="0"/>
              </a:rPr>
              <a:t>m</a:t>
            </a:r>
            <a:r>
              <a:rPr lang="en-US" altLang="zh-CN" sz="1800" b="1" smtClean="0">
                <a:latin typeface="Times New Roman" pitchFamily="18" charset="0"/>
              </a:rPr>
              <a:t>β</a:t>
            </a:r>
            <a:r>
              <a:rPr lang="en-US" altLang="zh-CN" sz="1800" b="1" baseline="-25000" smtClean="0">
                <a:latin typeface="Times New Roman" pitchFamily="18" charset="0"/>
              </a:rPr>
              <a:t>m</a:t>
            </a:r>
            <a:r>
              <a:rPr lang="zh-CN" altLang="en-US" sz="1800" b="1" smtClean="0">
                <a:latin typeface="Times New Roman" pitchFamily="18" charset="0"/>
              </a:rPr>
              <a:t>，</a:t>
            </a:r>
          </a:p>
          <a:p>
            <a:pPr algn="just" eaLnBrk="1" hangingPunct="1">
              <a:lnSpc>
                <a:spcPct val="90000"/>
              </a:lnSpc>
              <a:buFont typeface="Wingdings" pitchFamily="2" charset="2"/>
              <a:buNone/>
            </a:pPr>
            <a:r>
              <a:rPr lang="en-US" altLang="zh-CN" sz="1800" b="1" smtClean="0">
                <a:latin typeface="Times New Roman" pitchFamily="18" charset="0"/>
              </a:rPr>
              <a:t>B</a:t>
            </a:r>
            <a:r>
              <a:rPr lang="en-US" altLang="zh-CN" sz="1800" b="1" baseline="-25000" smtClean="0">
                <a:latin typeface="Times New Roman" pitchFamily="18" charset="0"/>
              </a:rPr>
              <a:t>1</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α·</a:t>
            </a:r>
            <a:r>
              <a:rPr lang="zh-CN" altLang="en-US" sz="1800" b="1" smtClean="0">
                <a:latin typeface="Times New Roman" pitchFamily="18" charset="0"/>
              </a:rPr>
              <a:t>，</a:t>
            </a:r>
            <a:r>
              <a:rPr lang="en-US" altLang="zh-CN" sz="1800" b="1" smtClean="0">
                <a:latin typeface="Times New Roman" pitchFamily="18" charset="0"/>
              </a:rPr>
              <a:t>B</a:t>
            </a:r>
            <a:r>
              <a:rPr lang="en-US" altLang="zh-CN" sz="1800" b="1" baseline="-25000" smtClean="0">
                <a:latin typeface="Times New Roman" pitchFamily="18" charset="0"/>
              </a:rPr>
              <a:t>2</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α·</a:t>
            </a:r>
            <a:r>
              <a:rPr lang="zh-CN" altLang="en-US" sz="1800" b="1" smtClean="0">
                <a:latin typeface="Times New Roman" pitchFamily="18" charset="0"/>
              </a:rPr>
              <a:t>，</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B</a:t>
            </a:r>
            <a:r>
              <a:rPr lang="en-US" altLang="zh-CN" sz="1800" b="1" baseline="-25000" smtClean="0">
                <a:latin typeface="Times New Roman" pitchFamily="18" charset="0"/>
              </a:rPr>
              <a:t>n</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α·</a:t>
            </a:r>
            <a:r>
              <a:rPr lang="zh-CN" altLang="en-US" sz="1800" b="1" smtClean="0">
                <a:latin typeface="Times New Roman" pitchFamily="18" charset="0"/>
              </a:rPr>
              <a:t>｝</a:t>
            </a:r>
          </a:p>
          <a:p>
            <a:pPr eaLnBrk="1" hangingPunct="1">
              <a:lnSpc>
                <a:spcPct val="90000"/>
              </a:lnSpc>
              <a:buFont typeface="Wingdings" pitchFamily="2" charset="2"/>
              <a:buNone/>
            </a:pPr>
            <a:r>
              <a:rPr lang="zh-CN" altLang="en-US" sz="1800" b="1" smtClean="0">
                <a:latin typeface="Times New Roman" pitchFamily="18" charset="0"/>
              </a:rPr>
              <a:t>如果集合｛</a:t>
            </a:r>
            <a:r>
              <a:rPr lang="en-US" altLang="zh-CN" sz="1800" b="1" smtClean="0">
                <a:latin typeface="Times New Roman" pitchFamily="18" charset="0"/>
              </a:rPr>
              <a:t>a</a:t>
            </a:r>
            <a:r>
              <a:rPr lang="en-US" altLang="zh-CN" sz="1800" b="1" baseline="-25000" smtClean="0">
                <a:latin typeface="Times New Roman" pitchFamily="18" charset="0"/>
              </a:rPr>
              <a:t>1</a:t>
            </a:r>
            <a:r>
              <a:rPr lang="en-US" altLang="zh-CN" sz="1800" b="1" smtClean="0">
                <a:latin typeface="Times New Roman" pitchFamily="18" charset="0"/>
              </a:rPr>
              <a:t>,a</a:t>
            </a:r>
            <a:r>
              <a:rPr lang="en-US" altLang="zh-CN" sz="1800" b="1" baseline="-25000" smtClean="0">
                <a:latin typeface="Times New Roman" pitchFamily="18" charset="0"/>
              </a:rPr>
              <a:t>2</a:t>
            </a:r>
            <a:r>
              <a:rPr lang="en-US" altLang="zh-CN" sz="1800" b="1" smtClean="0">
                <a:latin typeface="Times New Roman" pitchFamily="18" charset="0"/>
              </a:rPr>
              <a:t>,…</a:t>
            </a:r>
            <a:r>
              <a:rPr lang="zh-CN" altLang="en-US" sz="1800" b="1" smtClean="0">
                <a:latin typeface="Times New Roman" pitchFamily="18" charset="0"/>
              </a:rPr>
              <a:t>，</a:t>
            </a:r>
            <a:r>
              <a:rPr lang="en-US" altLang="zh-CN" sz="1800" b="1" smtClean="0">
                <a:latin typeface="Times New Roman" pitchFamily="18" charset="0"/>
              </a:rPr>
              <a:t>a</a:t>
            </a:r>
            <a:r>
              <a:rPr lang="en-US" altLang="zh-CN" sz="1800" b="1" baseline="-25000" smtClean="0">
                <a:latin typeface="Times New Roman" pitchFamily="18" charset="0"/>
              </a:rPr>
              <a:t>m</a:t>
            </a:r>
            <a:r>
              <a:rPr lang="zh-CN" altLang="en-US" sz="1800" b="1" smtClean="0">
                <a:latin typeface="Times New Roman" pitchFamily="18" charset="0"/>
              </a:rPr>
              <a:t>｝，</a:t>
            </a:r>
            <a:r>
              <a:rPr lang="en-US" altLang="zh-CN" sz="1800" b="1" smtClean="0">
                <a:latin typeface="Times New Roman" pitchFamily="18" charset="0"/>
              </a:rPr>
              <a:t>FOLLOW</a:t>
            </a:r>
            <a:r>
              <a:rPr lang="zh-CN" altLang="en-US" sz="1800" b="1" smtClean="0">
                <a:latin typeface="Times New Roman" pitchFamily="18" charset="0"/>
              </a:rPr>
              <a:t>（</a:t>
            </a:r>
            <a:r>
              <a:rPr lang="en-US" altLang="zh-CN" sz="1800" b="1" smtClean="0">
                <a:latin typeface="Times New Roman" pitchFamily="18" charset="0"/>
              </a:rPr>
              <a:t>B</a:t>
            </a:r>
            <a:r>
              <a:rPr lang="en-US" altLang="zh-CN" sz="1800" b="1" baseline="-25000" smtClean="0">
                <a:latin typeface="Times New Roman" pitchFamily="18" charset="0"/>
              </a:rPr>
              <a:t>1</a:t>
            </a:r>
            <a:r>
              <a:rPr lang="zh-CN" altLang="en-US" sz="1800" b="1" smtClean="0">
                <a:latin typeface="Times New Roman" pitchFamily="18" charset="0"/>
              </a:rPr>
              <a:t>），</a:t>
            </a:r>
            <a:r>
              <a:rPr lang="en-US" altLang="zh-CN" sz="1800" b="1" smtClean="0">
                <a:latin typeface="Times New Roman" pitchFamily="18" charset="0"/>
              </a:rPr>
              <a:t>FOLLOW</a:t>
            </a:r>
            <a:r>
              <a:rPr lang="zh-CN" altLang="en-US" sz="1800" b="1" smtClean="0">
                <a:latin typeface="Times New Roman" pitchFamily="18" charset="0"/>
              </a:rPr>
              <a:t>（</a:t>
            </a:r>
            <a:r>
              <a:rPr lang="en-US" altLang="zh-CN" sz="1800" b="1" smtClean="0">
                <a:latin typeface="Times New Roman" pitchFamily="18" charset="0"/>
              </a:rPr>
              <a:t>B</a:t>
            </a:r>
            <a:r>
              <a:rPr lang="en-US" altLang="zh-CN" sz="1800" b="1" baseline="-25000" smtClean="0">
                <a:latin typeface="Times New Roman" pitchFamily="18" charset="0"/>
              </a:rPr>
              <a:t>2</a:t>
            </a:r>
            <a:r>
              <a:rPr lang="zh-CN" altLang="en-US" sz="1800" b="1" smtClean="0">
                <a:latin typeface="Times New Roman" pitchFamily="18" charset="0"/>
              </a:rPr>
              <a:t>），</a:t>
            </a:r>
            <a:r>
              <a:rPr lang="en-US" altLang="zh-CN" sz="1800" b="1" smtClean="0">
                <a:latin typeface="Times New Roman" pitchFamily="18" charset="0"/>
              </a:rPr>
              <a:t>…</a:t>
            </a:r>
          </a:p>
          <a:p>
            <a:pPr eaLnBrk="1" hangingPunct="1">
              <a:lnSpc>
                <a:spcPct val="90000"/>
              </a:lnSpc>
              <a:buFont typeface="Wingdings" pitchFamily="2" charset="2"/>
              <a:buNone/>
            </a:pPr>
            <a:r>
              <a:rPr lang="en-US" altLang="zh-CN" sz="1800" b="1" smtClean="0">
                <a:latin typeface="Times New Roman" pitchFamily="18" charset="0"/>
              </a:rPr>
              <a:t>      </a:t>
            </a:r>
          </a:p>
          <a:p>
            <a:pPr eaLnBrk="1" hangingPunct="1">
              <a:lnSpc>
                <a:spcPct val="90000"/>
              </a:lnSpc>
              <a:buFont typeface="Wingdings" pitchFamily="2" charset="2"/>
              <a:buNone/>
            </a:pPr>
            <a:r>
              <a:rPr lang="en-US" altLang="zh-CN" sz="1800" b="1" smtClean="0">
                <a:latin typeface="Times New Roman" pitchFamily="18" charset="0"/>
              </a:rPr>
              <a:t>FOLLOW</a:t>
            </a:r>
            <a:r>
              <a:rPr lang="zh-CN" altLang="en-US" sz="1800" b="1" smtClean="0">
                <a:latin typeface="Times New Roman" pitchFamily="18" charset="0"/>
              </a:rPr>
              <a:t>（</a:t>
            </a:r>
            <a:r>
              <a:rPr lang="en-US" altLang="zh-CN" sz="1800" b="1" smtClean="0">
                <a:latin typeface="Times New Roman" pitchFamily="18" charset="0"/>
              </a:rPr>
              <a:t>B</a:t>
            </a:r>
            <a:r>
              <a:rPr lang="en-US" altLang="zh-CN" sz="1800" b="1" baseline="-25000" smtClean="0">
                <a:latin typeface="Times New Roman" pitchFamily="18" charset="0"/>
              </a:rPr>
              <a:t>n</a:t>
            </a:r>
            <a:r>
              <a:rPr lang="zh-CN" altLang="en-US" sz="1800" b="1" smtClean="0">
                <a:latin typeface="Times New Roman" pitchFamily="18" charset="0"/>
              </a:rPr>
              <a:t>）两两不相交时，可类似地根据不同的当前符号，对状态为</a:t>
            </a:r>
            <a:r>
              <a:rPr lang="en-US" altLang="zh-CN" sz="1800" b="1" smtClean="0">
                <a:latin typeface="Times New Roman" pitchFamily="18" charset="0"/>
              </a:rPr>
              <a:t>i</a:t>
            </a:r>
            <a:r>
              <a:rPr lang="zh-CN" altLang="en-US" sz="1800" b="1" smtClean="0">
                <a:latin typeface="Times New Roman" pitchFamily="18" charset="0"/>
              </a:rPr>
              <a:t>中的冲突</a:t>
            </a:r>
          </a:p>
          <a:p>
            <a:pPr eaLnBrk="1" hangingPunct="1">
              <a:lnSpc>
                <a:spcPct val="90000"/>
              </a:lnSpc>
              <a:buFont typeface="Wingdings" pitchFamily="2" charset="2"/>
              <a:buNone/>
            </a:pPr>
            <a:r>
              <a:rPr lang="zh-CN" altLang="en-US" sz="1800" b="1" smtClean="0">
                <a:latin typeface="Times New Roman" pitchFamily="18" charset="0"/>
              </a:rPr>
              <a:t>动作进行区分。这种解决“移进</a:t>
            </a:r>
            <a:r>
              <a:rPr lang="en-US" altLang="zh-CN" sz="1800" b="1" smtClean="0">
                <a:latin typeface="Times New Roman" pitchFamily="18" charset="0"/>
              </a:rPr>
              <a:t>---</a:t>
            </a:r>
            <a:r>
              <a:rPr lang="zh-CN" altLang="en-US" sz="1800" b="1" smtClean="0">
                <a:latin typeface="Times New Roman" pitchFamily="18" charset="0"/>
              </a:rPr>
              <a:t>归约”冲突的方法称作</a:t>
            </a:r>
            <a:r>
              <a:rPr lang="en-US" altLang="zh-CN" sz="1800" b="1" smtClean="0">
                <a:latin typeface="Times New Roman" pitchFamily="18" charset="0"/>
              </a:rPr>
              <a:t>S</a:t>
            </a:r>
            <a:r>
              <a:rPr lang="zh-CN" altLang="en-US" sz="1800" b="1" smtClean="0">
                <a:latin typeface="Times New Roman" pitchFamily="18" charset="0"/>
              </a:rPr>
              <a:t>ＬＲ方法。</a:t>
            </a:r>
          </a:p>
        </p:txBody>
      </p:sp>
      <p:sp>
        <p:nvSpPr>
          <p:cNvPr id="739331" name="Rectangle 3"/>
          <p:cNvSpPr>
            <a:spLocks noChangeArrowheads="1"/>
          </p:cNvSpPr>
          <p:nvPr/>
        </p:nvSpPr>
        <p:spPr bwMode="auto">
          <a:xfrm>
            <a:off x="214313" y="914400"/>
            <a:ext cx="8929687" cy="2171700"/>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just" eaLnBrk="1" hangingPunct="1">
              <a:lnSpc>
                <a:spcPct val="120000"/>
              </a:lnSpc>
              <a:spcBef>
                <a:spcPct val="20000"/>
              </a:spcBef>
              <a:spcAft>
                <a:spcPct val="0"/>
              </a:spcAft>
              <a:buClr>
                <a:schemeClr val="hlink"/>
              </a:buClr>
              <a:buSzPct val="80000"/>
              <a:buFont typeface="Wingdings" pitchFamily="2" charset="2"/>
              <a:buNone/>
              <a:defRPr/>
            </a:pPr>
            <a:endParaRPr lang="en-US" altLang="zh-CN">
              <a:solidFill>
                <a:srgbClr val="00FF00"/>
              </a:solidFill>
              <a:effectLst>
                <a:outerShdw blurRad="38100" dist="38100" dir="2700000" algn="tl">
                  <a:srgbClr val="000000"/>
                </a:outerShdw>
              </a:effectLst>
              <a:latin typeface="宋体" pitchFamily="2" charset="-122"/>
              <a:ea typeface="宋体" pitchFamily="2" charset="-122"/>
              <a:cs typeface="+mn-cs"/>
            </a:endParaRPr>
          </a:p>
          <a:p>
            <a:pPr algn="just" eaLnBrk="1" hangingPunct="1">
              <a:lnSpc>
                <a:spcPct val="120000"/>
              </a:lnSpc>
              <a:spcBef>
                <a:spcPct val="20000"/>
              </a:spcBef>
              <a:spcAft>
                <a:spcPct val="0"/>
              </a:spcAft>
              <a:buClr>
                <a:schemeClr val="hlink"/>
              </a:buClr>
              <a:buSzPct val="80000"/>
              <a:buFont typeface="Wingdings" pitchFamily="2" charset="2"/>
              <a:buNone/>
              <a:defRPr/>
            </a:pPr>
            <a:r>
              <a:rPr lang="en-US" altLang="zh-CN" sz="2000">
                <a:solidFill>
                  <a:srgbClr val="FFFF00"/>
                </a:solidFill>
                <a:effectLst>
                  <a:outerShdw blurRad="38100" dist="38100" dir="2700000" algn="tl">
                    <a:srgbClr val="000000"/>
                  </a:outerShdw>
                </a:effectLst>
                <a:latin typeface="Times New Roman" pitchFamily="18" charset="0"/>
                <a:ea typeface="宋体" pitchFamily="2" charset="-122"/>
                <a:cs typeface="+mn-cs"/>
              </a:rPr>
              <a:t>     1</a:t>
            </a:r>
            <a:r>
              <a:rPr lang="zh-CN" altLang="en-US" sz="2000">
                <a:solidFill>
                  <a:srgbClr val="FFFF00"/>
                </a:solidFill>
                <a:effectLst>
                  <a:outerShdw blurRad="38100" dist="38100" dir="2700000" algn="tl">
                    <a:srgbClr val="000000"/>
                  </a:outerShdw>
                </a:effectLst>
                <a:latin typeface="Times New Roman" pitchFamily="18" charset="0"/>
                <a:ea typeface="宋体" pitchFamily="2" charset="-122"/>
                <a:cs typeface="+mn-cs"/>
              </a:rPr>
              <a: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解决冲突项目</a:t>
            </a:r>
          </a:p>
          <a:p>
            <a:pPr algn="just" eaLnBrk="1" hangingPunct="1">
              <a:lnSpc>
                <a:spcPct val="120000"/>
              </a:lnSpc>
              <a:spcBef>
                <a:spcPct val="20000"/>
              </a:spcBef>
              <a:spcAft>
                <a:spcPct val="0"/>
              </a:spcAft>
              <a:buClr>
                <a:schemeClr val="hlink"/>
              </a:buClr>
              <a:buSzPct val="80000"/>
              <a:buFont typeface="Wingdings" pitchFamily="2" charset="2"/>
              <a:buNone/>
              <a:defRPr/>
            </a:pPr>
            <a:r>
              <a:rPr lang="zh-CN" altLang="en-US" sz="2000" b="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对于Ｉ</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＝｛Ａ∷＝</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１</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·bβ</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２，Ｂ∷＝</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，Ｃ∷＝</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β·</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just" eaLnBrk="1" hangingPunct="1">
              <a:lnSpc>
                <a:spcPct val="12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     如果集合</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FOLLOW</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）和</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FOLLOW</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C</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）不相交，而且不包含</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，那么，当状态Ｉ</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面临任何输入符号</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时，可采用如下“移进</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归约”的决策。</a:t>
            </a:r>
          </a:p>
        </p:txBody>
      </p:sp>
      <p:sp>
        <p:nvSpPr>
          <p:cNvPr id="739332" name="AutoShape 4"/>
          <p:cNvSpPr>
            <a:spLocks noChangeArrowheads="1"/>
          </p:cNvSpPr>
          <p:nvPr/>
        </p:nvSpPr>
        <p:spPr bwMode="auto">
          <a:xfrm>
            <a:off x="152400" y="762000"/>
            <a:ext cx="87630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39333" name="AutoShape 5"/>
          <p:cNvSpPr>
            <a:spLocks noChangeArrowheads="1"/>
          </p:cNvSpPr>
          <p:nvPr/>
        </p:nvSpPr>
        <p:spPr bwMode="gray">
          <a:xfrm>
            <a:off x="9144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4. SLR(1)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分析表构造</a:t>
            </a:r>
          </a:p>
        </p:txBody>
      </p:sp>
      <p:grpSp>
        <p:nvGrpSpPr>
          <p:cNvPr id="2" name="Group 6"/>
          <p:cNvGrpSpPr>
            <a:grpSpLocks/>
          </p:cNvGrpSpPr>
          <p:nvPr/>
        </p:nvGrpSpPr>
        <p:grpSpPr bwMode="auto">
          <a:xfrm>
            <a:off x="8229600" y="152400"/>
            <a:ext cx="717550" cy="881063"/>
            <a:chOff x="2272" y="2026"/>
            <a:chExt cx="740" cy="987"/>
          </a:xfrm>
        </p:grpSpPr>
        <p:pic>
          <p:nvPicPr>
            <p:cNvPr id="88072"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781DE94D-516F-4A0A-A61E-73F4B4EE0BEE}" type="slidenum">
              <a:rPr lang="en-US" altLang="zh-CN"/>
              <a:pPr>
                <a:defRPr/>
              </a:pPr>
              <a:t>89</a:t>
            </a:fld>
            <a:endParaRPr lang="en-US" altLang="zh-CN"/>
          </a:p>
        </p:txBody>
      </p:sp>
      <p:sp>
        <p:nvSpPr>
          <p:cNvPr id="740354" name="Rectangle 2"/>
          <p:cNvSpPr>
            <a:spLocks noChangeArrowheads="1"/>
          </p:cNvSpPr>
          <p:nvPr/>
        </p:nvSpPr>
        <p:spPr bwMode="auto">
          <a:xfrm>
            <a:off x="228600" y="1752600"/>
            <a:ext cx="8497888" cy="1579563"/>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indent="365125" algn="l" eaLnBrk="1" hangingPunct="1">
              <a:lnSpc>
                <a:spcPct val="90000"/>
              </a:lnSpc>
              <a:spcBef>
                <a:spcPct val="20000"/>
              </a:spcBef>
              <a:spcAft>
                <a:spcPct val="0"/>
              </a:spcAft>
              <a:buClr>
                <a:schemeClr val="hlink"/>
              </a:buClr>
              <a:buSzPct val="80000"/>
              <a:buFont typeface="Wingdings" pitchFamily="2" charset="2"/>
              <a:buNone/>
              <a:defRPr/>
            </a:pPr>
            <a:r>
              <a:rPr lang="en-US" altLang="zh-CN">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a:solidFill>
                  <a:srgbClr val="FFFF00"/>
                </a:solidFill>
                <a:effectLst>
                  <a:outerShdw blurRad="38100" dist="38100" dir="2700000" algn="tl">
                    <a:srgbClr val="000000"/>
                  </a:outerShdw>
                </a:effectLst>
                <a:latin typeface="Times New Roman" pitchFamily="18" charset="0"/>
                <a:ea typeface="宋体" pitchFamily="2" charset="-122"/>
                <a:cs typeface="+mn-cs"/>
              </a:rPr>
              <a:t>SLR</a:t>
            </a:r>
            <a:r>
              <a:rPr lang="zh-CN" altLang="en-US">
                <a:solidFill>
                  <a:srgbClr val="FFFF00"/>
                </a:solidFill>
                <a:effectLst>
                  <a:outerShdw blurRad="38100" dist="38100" dir="2700000" algn="tl">
                    <a:srgbClr val="000000"/>
                  </a:outerShdw>
                </a:effectLst>
                <a:latin typeface="Times New Roman" pitchFamily="18" charset="0"/>
                <a:ea typeface="宋体" pitchFamily="2" charset="-122"/>
                <a:cs typeface="+mn-cs"/>
              </a:rPr>
              <a:t>（</a:t>
            </a:r>
            <a:r>
              <a:rPr lang="en-US" altLang="zh-CN">
                <a:solidFill>
                  <a:srgbClr val="FFFF00"/>
                </a:solidFill>
                <a:effectLst>
                  <a:outerShdw blurRad="38100" dist="38100" dir="2700000" algn="tl">
                    <a:srgbClr val="000000"/>
                  </a:outerShdw>
                </a:effectLst>
                <a:latin typeface="Times New Roman" pitchFamily="18" charset="0"/>
                <a:ea typeface="宋体" pitchFamily="2" charset="-122"/>
                <a:cs typeface="+mn-cs"/>
              </a:rPr>
              <a:t>1</a:t>
            </a:r>
            <a:r>
              <a:rPr lang="zh-CN" altLang="en-US">
                <a:solidFill>
                  <a:srgbClr val="FFFF00"/>
                </a:solidFill>
                <a:effectLst>
                  <a:outerShdw blurRad="38100" dist="38100" dir="2700000" algn="tl">
                    <a:srgbClr val="000000"/>
                  </a:outerShdw>
                </a:effectLst>
                <a:latin typeface="Times New Roman" pitchFamily="18" charset="0"/>
                <a:ea typeface="宋体" pitchFamily="2" charset="-122"/>
                <a:cs typeface="+mn-cs"/>
              </a:rPr>
              <a:t>）分析表构造</a:t>
            </a:r>
          </a:p>
          <a:p>
            <a:pPr indent="365125" algn="l" eaLnBrk="1" hangingPunct="1">
              <a:lnSpc>
                <a:spcPct val="90000"/>
              </a:lnSpc>
              <a:spcBef>
                <a:spcPct val="20000"/>
              </a:spcBef>
              <a:spcAft>
                <a:spcPct val="0"/>
              </a:spcAft>
              <a:buClr>
                <a:schemeClr val="hlink"/>
              </a:buClr>
              <a:buSzPct val="80000"/>
              <a:buFont typeface="Wingdings" pitchFamily="2" charset="2"/>
              <a:buNone/>
              <a:defRPr/>
            </a:pP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有了</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方法之后，只须对</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LR(0)</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分析表构造方法②进行修改，其它方法保持不变。即若归约项目Ａ∷＝</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α·</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属于Ｉ</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，设Ａ∷＝</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α</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是文法第</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个规则，则对于属于</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FOLLOW(A)</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的输入符号</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，置于</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ACTION</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i,a</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r</a:t>
            </a:r>
            <a:r>
              <a:rPr lang="en-US" altLang="zh-CN" sz="20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，表示按文法的第</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j</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条规则Ａ∷＝</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α</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将栈顶符号串</a:t>
            </a: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α</a:t>
            </a:r>
            <a:r>
              <a:rPr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归约成Ａ。</a:t>
            </a:r>
          </a:p>
        </p:txBody>
      </p:sp>
      <p:sp>
        <p:nvSpPr>
          <p:cNvPr id="89092" name="Rectangle 3"/>
          <p:cNvSpPr>
            <a:spLocks noChangeArrowheads="1"/>
          </p:cNvSpPr>
          <p:nvPr/>
        </p:nvSpPr>
        <p:spPr bwMode="auto">
          <a:xfrm>
            <a:off x="304800" y="4038600"/>
            <a:ext cx="82089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spcBef>
                <a:spcPct val="20000"/>
              </a:spcBef>
              <a:spcAft>
                <a:spcPct val="0"/>
              </a:spcAft>
              <a:buFont typeface="Wingdings" pitchFamily="2" charset="2"/>
              <a:buNone/>
            </a:pPr>
            <a:r>
              <a:rPr lang="en-US" altLang="zh-CN" sz="2000" dirty="0">
                <a:solidFill>
                  <a:srgbClr val="FFFF00"/>
                </a:solidFill>
                <a:latin typeface="Times New Roman" pitchFamily="18" charset="0"/>
                <a:ea typeface="宋体" pitchFamily="2" charset="-122"/>
              </a:rPr>
              <a:t>3) </a:t>
            </a:r>
            <a:r>
              <a:rPr lang="en-US" altLang="zh-CN" sz="2000" dirty="0">
                <a:solidFill>
                  <a:schemeClr val="tx1"/>
                </a:solidFill>
                <a:latin typeface="Times New Roman" pitchFamily="18" charset="0"/>
                <a:ea typeface="宋体" pitchFamily="2" charset="-122"/>
              </a:rPr>
              <a:t>SLR(1)</a:t>
            </a:r>
            <a:r>
              <a:rPr lang="zh-CN" altLang="en-US" sz="2000" dirty="0">
                <a:solidFill>
                  <a:schemeClr val="tx1"/>
                </a:solidFill>
                <a:latin typeface="Times New Roman" pitchFamily="18" charset="0"/>
                <a:ea typeface="宋体" pitchFamily="2" charset="-122"/>
              </a:rPr>
              <a:t>文法</a:t>
            </a:r>
          </a:p>
          <a:p>
            <a:pPr marL="342900" indent="-342900" algn="just" eaLnBrk="1" hangingPunct="1">
              <a:spcBef>
                <a:spcPct val="20000"/>
              </a:spcBef>
              <a:spcAft>
                <a:spcPct val="0"/>
              </a:spcAft>
              <a:buFont typeface="Wingdings" pitchFamily="2" charset="2"/>
              <a:buNone/>
            </a:pPr>
            <a:r>
              <a:rPr lang="zh-CN" altLang="en-US" sz="1800" dirty="0">
                <a:solidFill>
                  <a:schemeClr val="tx1"/>
                </a:solidFill>
                <a:latin typeface="Times New Roman" pitchFamily="18" charset="0"/>
                <a:ea typeface="宋体" pitchFamily="2" charset="-122"/>
              </a:rPr>
              <a:t>对于给定的文法Ｇ，若按上述方法构造的分析表不含多重定义的元素，</a:t>
            </a:r>
          </a:p>
          <a:p>
            <a:pPr marL="342900" indent="-342900" algn="just" eaLnBrk="1" hangingPunct="1">
              <a:spcBef>
                <a:spcPct val="20000"/>
              </a:spcBef>
              <a:spcAft>
                <a:spcPct val="0"/>
              </a:spcAft>
              <a:buFont typeface="Wingdings" pitchFamily="2" charset="2"/>
              <a:buNone/>
            </a:pPr>
            <a:r>
              <a:rPr lang="zh-CN" altLang="en-US" sz="1800" dirty="0">
                <a:solidFill>
                  <a:schemeClr val="tx1"/>
                </a:solidFill>
                <a:latin typeface="Times New Roman" pitchFamily="18" charset="0"/>
                <a:ea typeface="宋体" pitchFamily="2" charset="-122"/>
              </a:rPr>
              <a:t>则称文法Ｇ是</a:t>
            </a:r>
            <a:r>
              <a:rPr lang="en-US" altLang="zh-CN" sz="1800" dirty="0">
                <a:solidFill>
                  <a:schemeClr val="tx1"/>
                </a:solidFill>
                <a:latin typeface="Times New Roman" pitchFamily="18" charset="0"/>
                <a:ea typeface="宋体" pitchFamily="2" charset="-122"/>
              </a:rPr>
              <a:t>SLR(1)</a:t>
            </a:r>
            <a:r>
              <a:rPr lang="zh-CN" altLang="en-US" sz="1800" dirty="0">
                <a:solidFill>
                  <a:schemeClr val="tx1"/>
                </a:solidFill>
                <a:latin typeface="Times New Roman" pitchFamily="18" charset="0"/>
                <a:ea typeface="宋体" pitchFamily="2" charset="-122"/>
              </a:rPr>
              <a:t>文法。这里</a:t>
            </a:r>
            <a:r>
              <a:rPr lang="en-US" altLang="zh-CN" sz="1800" dirty="0">
                <a:solidFill>
                  <a:schemeClr val="tx1"/>
                </a:solidFill>
                <a:latin typeface="Times New Roman" pitchFamily="18" charset="0"/>
                <a:ea typeface="宋体" pitchFamily="2" charset="-122"/>
              </a:rPr>
              <a:t>SLR(</a:t>
            </a:r>
            <a:r>
              <a:rPr lang="zh-CN" altLang="en-US" sz="1800" dirty="0">
                <a:solidFill>
                  <a:schemeClr val="tx1"/>
                </a:solidFill>
                <a:latin typeface="Times New Roman" pitchFamily="18" charset="0"/>
                <a:ea typeface="宋体" pitchFamily="2" charset="-122"/>
              </a:rPr>
              <a:t>１</a:t>
            </a:r>
            <a:r>
              <a:rPr lang="en-US" altLang="zh-CN" sz="1800" dirty="0">
                <a:solidFill>
                  <a:schemeClr val="tx1"/>
                </a:solidFill>
                <a:latin typeface="Times New Roman" pitchFamily="18" charset="0"/>
                <a:ea typeface="宋体" pitchFamily="2" charset="-122"/>
              </a:rPr>
              <a:t>)</a:t>
            </a:r>
            <a:r>
              <a:rPr lang="zh-CN" altLang="en-US" sz="1800" dirty="0">
                <a:solidFill>
                  <a:schemeClr val="tx1"/>
                </a:solidFill>
                <a:latin typeface="Times New Roman" pitchFamily="18" charset="0"/>
                <a:ea typeface="宋体" pitchFamily="2" charset="-122"/>
              </a:rPr>
              <a:t>中的</a:t>
            </a:r>
            <a:r>
              <a:rPr lang="en-US" altLang="zh-CN" sz="1800" dirty="0">
                <a:solidFill>
                  <a:schemeClr val="tx1"/>
                </a:solidFill>
                <a:latin typeface="Times New Roman" pitchFamily="18" charset="0"/>
                <a:ea typeface="宋体" pitchFamily="2" charset="-122"/>
              </a:rPr>
              <a:t>S</a:t>
            </a:r>
            <a:r>
              <a:rPr lang="zh-CN" altLang="en-US" sz="1800" dirty="0">
                <a:solidFill>
                  <a:schemeClr val="tx1"/>
                </a:solidFill>
                <a:latin typeface="Times New Roman" pitchFamily="18" charset="0"/>
                <a:ea typeface="宋体" pitchFamily="2" charset="-122"/>
              </a:rPr>
              <a:t>代表</a:t>
            </a:r>
            <a:r>
              <a:rPr lang="en-US" altLang="zh-CN" sz="1800" dirty="0">
                <a:solidFill>
                  <a:schemeClr val="tx1"/>
                </a:solidFill>
                <a:latin typeface="Times New Roman" pitchFamily="18" charset="0"/>
                <a:ea typeface="宋体" pitchFamily="2" charset="-122"/>
              </a:rPr>
              <a:t>Simple(</a:t>
            </a:r>
            <a:r>
              <a:rPr lang="zh-CN" altLang="en-US" sz="1800" dirty="0">
                <a:solidFill>
                  <a:schemeClr val="tx1"/>
                </a:solidFill>
                <a:latin typeface="Times New Roman" pitchFamily="18" charset="0"/>
                <a:ea typeface="宋体" pitchFamily="2" charset="-122"/>
              </a:rPr>
              <a:t>简单</a:t>
            </a:r>
            <a:r>
              <a:rPr lang="en-US" altLang="zh-CN" sz="1800" dirty="0">
                <a:solidFill>
                  <a:schemeClr val="tx1"/>
                </a:solidFill>
                <a:latin typeface="Times New Roman" pitchFamily="18" charset="0"/>
                <a:ea typeface="宋体" pitchFamily="2" charset="-122"/>
              </a:rPr>
              <a:t>)</a:t>
            </a:r>
            <a:r>
              <a:rPr lang="zh-CN" altLang="en-US" sz="1800" dirty="0">
                <a:solidFill>
                  <a:schemeClr val="tx1"/>
                </a:solidFill>
                <a:latin typeface="Times New Roman" pitchFamily="18" charset="0"/>
                <a:ea typeface="宋体" pitchFamily="2" charset="-122"/>
              </a:rPr>
              <a:t>的意</a:t>
            </a:r>
          </a:p>
          <a:p>
            <a:pPr marL="342900" indent="-342900" algn="just" eaLnBrk="1" hangingPunct="1">
              <a:spcBef>
                <a:spcPct val="20000"/>
              </a:spcBef>
              <a:spcAft>
                <a:spcPct val="0"/>
              </a:spcAft>
              <a:buFont typeface="Wingdings" pitchFamily="2" charset="2"/>
              <a:buNone/>
            </a:pPr>
            <a:r>
              <a:rPr lang="zh-CN" altLang="en-US" sz="1800" dirty="0">
                <a:solidFill>
                  <a:schemeClr val="tx1"/>
                </a:solidFill>
                <a:latin typeface="Times New Roman" pitchFamily="18" charset="0"/>
                <a:ea typeface="宋体" pitchFamily="2" charset="-122"/>
              </a:rPr>
              <a:t>思，而数字１代表查看句柄外一个输入符号，即在分析过程中至多只需要向前</a:t>
            </a:r>
          </a:p>
          <a:p>
            <a:pPr marL="342900" indent="-342900" algn="just" eaLnBrk="1" hangingPunct="1">
              <a:spcBef>
                <a:spcPct val="20000"/>
              </a:spcBef>
              <a:spcAft>
                <a:spcPct val="0"/>
              </a:spcAft>
              <a:buFont typeface="Wingdings" pitchFamily="2" charset="2"/>
              <a:buNone/>
            </a:pPr>
            <a:r>
              <a:rPr lang="zh-CN" altLang="en-US" sz="1800" dirty="0">
                <a:solidFill>
                  <a:schemeClr val="tx1"/>
                </a:solidFill>
                <a:latin typeface="Times New Roman" pitchFamily="18" charset="0"/>
                <a:ea typeface="宋体" pitchFamily="2" charset="-122"/>
              </a:rPr>
              <a:t>查看一个</a:t>
            </a:r>
            <a:r>
              <a:rPr lang="zh-CN" altLang="en-US" sz="1800" dirty="0" smtClean="0">
                <a:solidFill>
                  <a:schemeClr val="tx1"/>
                </a:solidFill>
                <a:latin typeface="Times New Roman" pitchFamily="18" charset="0"/>
                <a:ea typeface="宋体" pitchFamily="2" charset="-122"/>
              </a:rPr>
              <a:t>符号（看规约规则左部非终结符号的</a:t>
            </a:r>
            <a:r>
              <a:rPr lang="en-US" altLang="zh-CN" sz="1800" dirty="0" smtClean="0">
                <a:solidFill>
                  <a:schemeClr val="tx1"/>
                </a:solidFill>
                <a:latin typeface="Times New Roman" pitchFamily="18" charset="0"/>
                <a:ea typeface="宋体" pitchFamily="2" charset="-122"/>
              </a:rPr>
              <a:t>FOLLOW</a:t>
            </a:r>
            <a:r>
              <a:rPr lang="zh-CN" altLang="en-US" sz="1800" dirty="0" smtClean="0">
                <a:solidFill>
                  <a:schemeClr val="tx1"/>
                </a:solidFill>
                <a:latin typeface="Times New Roman" pitchFamily="18" charset="0"/>
                <a:ea typeface="宋体" pitchFamily="2" charset="-122"/>
              </a:rPr>
              <a:t>集）。</a:t>
            </a:r>
            <a:endParaRPr lang="zh-CN" altLang="en-US" sz="1800" dirty="0">
              <a:solidFill>
                <a:schemeClr val="tx1"/>
              </a:solidFill>
              <a:latin typeface="Times New Roman" pitchFamily="18" charset="0"/>
              <a:ea typeface="宋体" pitchFamily="2" charset="-122"/>
            </a:endParaRPr>
          </a:p>
          <a:p>
            <a:pPr marL="342900" indent="-342900" algn="l" eaLnBrk="1" hangingPunct="1">
              <a:spcBef>
                <a:spcPct val="20000"/>
              </a:spcBef>
              <a:spcAft>
                <a:spcPct val="0"/>
              </a:spcAft>
              <a:buFont typeface="Wingdings" pitchFamily="2" charset="2"/>
              <a:buNone/>
            </a:pPr>
            <a:endParaRPr lang="en-US" altLang="zh-CN" sz="1800" b="0" dirty="0">
              <a:solidFill>
                <a:schemeClr val="tx1"/>
              </a:solidFill>
              <a:latin typeface="Arial" charset="0"/>
              <a:ea typeface="宋体" pitchFamily="2" charset="-122"/>
            </a:endParaRPr>
          </a:p>
        </p:txBody>
      </p:sp>
      <p:sp>
        <p:nvSpPr>
          <p:cNvPr id="740356" name="AutoShape 4"/>
          <p:cNvSpPr>
            <a:spLocks noChangeArrowheads="1"/>
          </p:cNvSpPr>
          <p:nvPr/>
        </p:nvSpPr>
        <p:spPr bwMode="auto">
          <a:xfrm>
            <a:off x="152400" y="762000"/>
            <a:ext cx="8763000" cy="5943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40357" name="AutoShape 5"/>
          <p:cNvSpPr>
            <a:spLocks noChangeArrowheads="1"/>
          </p:cNvSpPr>
          <p:nvPr/>
        </p:nvSpPr>
        <p:spPr bwMode="gray">
          <a:xfrm>
            <a:off x="914400" y="381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4. SLR(1)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分析表构造</a:t>
            </a:r>
          </a:p>
        </p:txBody>
      </p:sp>
      <p:grpSp>
        <p:nvGrpSpPr>
          <p:cNvPr id="2" name="Group 6"/>
          <p:cNvGrpSpPr>
            <a:grpSpLocks/>
          </p:cNvGrpSpPr>
          <p:nvPr/>
        </p:nvGrpSpPr>
        <p:grpSpPr bwMode="auto">
          <a:xfrm>
            <a:off x="8229600" y="152400"/>
            <a:ext cx="717550" cy="881063"/>
            <a:chOff x="2272" y="2026"/>
            <a:chExt cx="740" cy="987"/>
          </a:xfrm>
        </p:grpSpPr>
        <p:pic>
          <p:nvPicPr>
            <p:cNvPr id="89096" name="Picture 7"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7" name="Picture 8"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C9194840-715F-4F8F-B7F8-BBCAEA6BB34F}" type="slidenum">
              <a:rPr lang="en-US" altLang="zh-CN"/>
              <a:pPr>
                <a:defRPr/>
              </a:pPr>
              <a:t>9</a:t>
            </a:fld>
            <a:endParaRPr lang="en-US" altLang="zh-CN"/>
          </a:p>
        </p:txBody>
      </p:sp>
      <p:sp>
        <p:nvSpPr>
          <p:cNvPr id="11267" name="Rectangle 2"/>
          <p:cNvSpPr>
            <a:spLocks noGrp="1" noChangeArrowheads="1"/>
          </p:cNvSpPr>
          <p:nvPr>
            <p:ph type="body" idx="1"/>
          </p:nvPr>
        </p:nvSpPr>
        <p:spPr>
          <a:xfrm>
            <a:off x="228600" y="228600"/>
            <a:ext cx="8686800" cy="1905000"/>
          </a:xfrm>
        </p:spPr>
        <p:txBody>
          <a:bodyPr/>
          <a:lstStyle/>
          <a:p>
            <a:pPr algn="ctr" eaLnBrk="1" hangingPunct="1">
              <a:lnSpc>
                <a:spcPct val="90000"/>
              </a:lnSpc>
              <a:buClr>
                <a:schemeClr val="folHlink"/>
              </a:buClr>
              <a:buSzPct val="60000"/>
              <a:buFont typeface="Wingdings" pitchFamily="2" charset="2"/>
              <a:buNone/>
            </a:pPr>
            <a:r>
              <a:rPr lang="en-US" altLang="zh-CN" sz="4400" b="1" smtClean="0">
                <a:solidFill>
                  <a:schemeClr val="tx2"/>
                </a:solidFill>
                <a:latin typeface="High Tower Text" pitchFamily="18" charset="0"/>
                <a:ea typeface="黑体" pitchFamily="2" charset="-122"/>
              </a:rPr>
              <a:t>§4.3 </a:t>
            </a:r>
            <a:r>
              <a:rPr lang="zh-CN" altLang="en-US" sz="4400" b="1" smtClean="0">
                <a:solidFill>
                  <a:schemeClr val="tx2"/>
                </a:solidFill>
                <a:latin typeface="High Tower Text" pitchFamily="18" charset="0"/>
                <a:ea typeface="黑体" pitchFamily="2" charset="-122"/>
              </a:rPr>
              <a:t>自底向上语法分析</a:t>
            </a:r>
          </a:p>
        </p:txBody>
      </p:sp>
      <p:sp>
        <p:nvSpPr>
          <p:cNvPr id="809989"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809990" name="AutoShape 6"/>
          <p:cNvSpPr>
            <a:spLocks noChangeArrowheads="1"/>
          </p:cNvSpPr>
          <p:nvPr/>
        </p:nvSpPr>
        <p:spPr bwMode="gray">
          <a:xfrm>
            <a:off x="846138"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3</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分析器的组成</a:t>
            </a:r>
          </a:p>
        </p:txBody>
      </p:sp>
      <p:sp>
        <p:nvSpPr>
          <p:cNvPr id="11270" name="Rectangle 7"/>
          <p:cNvSpPr>
            <a:spLocks noChangeArrowheads="1"/>
          </p:cNvSpPr>
          <p:nvPr/>
        </p:nvSpPr>
        <p:spPr bwMode="auto">
          <a:xfrm>
            <a:off x="228600" y="2286000"/>
            <a:ext cx="8650288"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1" hangingPunct="1">
              <a:lnSpc>
                <a:spcPct val="90000"/>
              </a:lnSpc>
              <a:spcBef>
                <a:spcPct val="20000"/>
              </a:spcBef>
              <a:spcAft>
                <a:spcPct val="0"/>
              </a:spcAft>
              <a:buClr>
                <a:schemeClr val="folHlink"/>
              </a:buClr>
              <a:buSzPct val="60000"/>
              <a:buFont typeface="Wingdings" pitchFamily="2" charset="2"/>
              <a:buNone/>
            </a:pPr>
            <a:endParaRPr kumimoji="1" lang="en-US" altLang="zh-CN" sz="2000">
              <a:solidFill>
                <a:schemeClr val="tx1"/>
              </a:solidFill>
              <a:latin typeface="宋体" pitchFamily="2" charset="-122"/>
              <a:ea typeface="宋体" pitchFamily="2" charset="-122"/>
            </a:endParaRPr>
          </a:p>
          <a:p>
            <a:pPr marL="342900" indent="-342900" algn="l" eaLnBrk="1" hangingPunct="1">
              <a:lnSpc>
                <a:spcPct val="90000"/>
              </a:lnSpc>
              <a:spcBef>
                <a:spcPct val="20000"/>
              </a:spcBef>
              <a:spcAft>
                <a:spcPct val="0"/>
              </a:spcAft>
              <a:buClr>
                <a:schemeClr val="folHlink"/>
              </a:buClr>
              <a:buSzPct val="60000"/>
              <a:buFont typeface="Wingdings" pitchFamily="2" charset="2"/>
              <a:buNone/>
            </a:pPr>
            <a:endParaRPr kumimoji="1" lang="en-US" altLang="zh-CN" sz="1800">
              <a:solidFill>
                <a:schemeClr val="tx1"/>
              </a:solidFill>
              <a:latin typeface="宋体" pitchFamily="2" charset="-122"/>
              <a:ea typeface="宋体" pitchFamily="2" charset="-122"/>
            </a:endParaRPr>
          </a:p>
          <a:p>
            <a:pPr marL="342900" indent="-342900" algn="just" eaLnBrk="1" hangingPunct="1">
              <a:lnSpc>
                <a:spcPct val="90000"/>
              </a:lnSpc>
              <a:spcBef>
                <a:spcPct val="20000"/>
              </a:spcBef>
              <a:spcAft>
                <a:spcPct val="0"/>
              </a:spcAft>
              <a:buClr>
                <a:schemeClr val="folHlink"/>
              </a:buClr>
              <a:buSzPct val="60000"/>
              <a:buFont typeface="Wingdings" pitchFamily="2" charset="2"/>
              <a:buNone/>
            </a:pPr>
            <a:r>
              <a:rPr kumimoji="1" lang="en-US" altLang="zh-CN" sz="1800">
                <a:solidFill>
                  <a:schemeClr val="tx1"/>
                </a:solidFill>
                <a:latin typeface="宋体" pitchFamily="2" charset="-122"/>
                <a:ea typeface="宋体" pitchFamily="2" charset="-122"/>
              </a:rPr>
              <a:t>   </a:t>
            </a:r>
            <a:r>
              <a:rPr kumimoji="1" lang="zh-CN" altLang="en-US">
                <a:solidFill>
                  <a:schemeClr val="tx1"/>
                </a:solidFill>
                <a:latin typeface="Times New Roman" pitchFamily="18" charset="0"/>
                <a:ea typeface="宋体" pitchFamily="2" charset="-122"/>
              </a:rPr>
              <a:t>从逻辑上说，一个</a:t>
            </a:r>
            <a:r>
              <a:rPr kumimoji="1" lang="en-US" altLang="zh-CN">
                <a:solidFill>
                  <a:schemeClr val="tx1"/>
                </a:solidFill>
                <a:latin typeface="Times New Roman" pitchFamily="18" charset="0"/>
                <a:ea typeface="宋体" pitchFamily="2" charset="-122"/>
              </a:rPr>
              <a:t>LR</a:t>
            </a:r>
            <a:r>
              <a:rPr kumimoji="1" lang="zh-CN" altLang="en-US">
                <a:solidFill>
                  <a:schemeClr val="tx1"/>
                </a:solidFill>
                <a:latin typeface="Times New Roman" pitchFamily="18" charset="0"/>
                <a:ea typeface="宋体" pitchFamily="2" charset="-122"/>
              </a:rPr>
              <a:t>分析器包括两部分：一个</a:t>
            </a:r>
            <a:r>
              <a:rPr kumimoji="1" lang="zh-CN" altLang="en-US">
                <a:solidFill>
                  <a:srgbClr val="FF0066"/>
                </a:solidFill>
                <a:latin typeface="Times New Roman" pitchFamily="18" charset="0"/>
                <a:ea typeface="宋体" pitchFamily="2" charset="-122"/>
              </a:rPr>
              <a:t>总控程序</a:t>
            </a:r>
            <a:r>
              <a:rPr kumimoji="1" lang="zh-CN" altLang="en-US">
                <a:solidFill>
                  <a:schemeClr val="tx1"/>
                </a:solidFill>
                <a:latin typeface="Times New Roman" pitchFamily="18" charset="0"/>
                <a:ea typeface="宋体" pitchFamily="2" charset="-122"/>
              </a:rPr>
              <a:t>和一张</a:t>
            </a:r>
            <a:r>
              <a:rPr kumimoji="1" lang="zh-CN" altLang="en-US">
                <a:solidFill>
                  <a:srgbClr val="FF0066"/>
                </a:solidFill>
                <a:latin typeface="Times New Roman" pitchFamily="18" charset="0"/>
                <a:ea typeface="宋体" pitchFamily="2" charset="-122"/>
              </a:rPr>
              <a:t>分析表。</a:t>
            </a:r>
          </a:p>
          <a:p>
            <a:pPr marL="342900" indent="-342900" algn="just" eaLnBrk="1" hangingPunct="1">
              <a:lnSpc>
                <a:spcPct val="90000"/>
              </a:lnSpc>
              <a:spcBef>
                <a:spcPct val="20000"/>
              </a:spcBef>
              <a:spcAft>
                <a:spcPct val="0"/>
              </a:spcAft>
              <a:buClr>
                <a:schemeClr val="folHlink"/>
              </a:buClr>
              <a:buSzPct val="60000"/>
              <a:buFont typeface="Wingdings" pitchFamily="2" charset="2"/>
              <a:buNone/>
            </a:pPr>
            <a:r>
              <a:rPr kumimoji="1" lang="zh-CN" altLang="en-US">
                <a:solidFill>
                  <a:srgbClr val="FF0066"/>
                </a:solidFill>
                <a:latin typeface="Times New Roman" pitchFamily="18" charset="0"/>
                <a:ea typeface="宋体" pitchFamily="2" charset="-122"/>
              </a:rPr>
              <a:t>   </a:t>
            </a:r>
          </a:p>
          <a:p>
            <a:pPr marL="342900" indent="-342900" algn="just" eaLnBrk="1" hangingPunct="1">
              <a:lnSpc>
                <a:spcPct val="90000"/>
              </a:lnSpc>
              <a:spcBef>
                <a:spcPct val="20000"/>
              </a:spcBef>
              <a:spcAft>
                <a:spcPct val="0"/>
              </a:spcAft>
              <a:buClr>
                <a:schemeClr val="folHlink"/>
              </a:buClr>
              <a:buSzPct val="60000"/>
              <a:buFont typeface="Wingdings" pitchFamily="2" charset="2"/>
              <a:buNone/>
            </a:pPr>
            <a:r>
              <a:rPr kumimoji="1" lang="zh-CN" altLang="en-US">
                <a:solidFill>
                  <a:srgbClr val="FF0066"/>
                </a:solidFill>
                <a:latin typeface="Times New Roman" pitchFamily="18" charset="0"/>
                <a:ea typeface="宋体" pitchFamily="2" charset="-122"/>
              </a:rPr>
              <a:t>   </a:t>
            </a:r>
            <a:r>
              <a:rPr kumimoji="1" lang="zh-CN" altLang="en-US">
                <a:solidFill>
                  <a:schemeClr val="tx1"/>
                </a:solidFill>
                <a:latin typeface="Times New Roman" pitchFamily="18" charset="0"/>
                <a:ea typeface="宋体" pitchFamily="2" charset="-122"/>
              </a:rPr>
              <a:t>一般说来，所有</a:t>
            </a:r>
            <a:r>
              <a:rPr kumimoji="1" lang="en-US" altLang="zh-CN">
                <a:solidFill>
                  <a:schemeClr val="tx1"/>
                </a:solidFill>
                <a:latin typeface="Times New Roman" pitchFamily="18" charset="0"/>
                <a:ea typeface="宋体" pitchFamily="2" charset="-122"/>
              </a:rPr>
              <a:t>LR</a:t>
            </a:r>
            <a:r>
              <a:rPr kumimoji="1" lang="zh-CN" altLang="en-US">
                <a:solidFill>
                  <a:schemeClr val="tx1"/>
                </a:solidFill>
                <a:latin typeface="Times New Roman" pitchFamily="18" charset="0"/>
                <a:ea typeface="宋体" pitchFamily="2" charset="-122"/>
              </a:rPr>
              <a:t>分析器总控程序是一样的，只是分析表各不相同。</a:t>
            </a:r>
          </a:p>
          <a:p>
            <a:pPr marL="342900" indent="-342900" algn="l" eaLnBrk="1" hangingPunct="1">
              <a:lnSpc>
                <a:spcPct val="90000"/>
              </a:lnSpc>
              <a:spcBef>
                <a:spcPct val="20000"/>
              </a:spcBef>
              <a:spcAft>
                <a:spcPct val="0"/>
              </a:spcAft>
              <a:buFont typeface="Wingdings" pitchFamily="2" charset="2"/>
              <a:buNone/>
            </a:pPr>
            <a:endParaRPr lang="zh-CN" altLang="en-US" b="0">
              <a:solidFill>
                <a:srgbClr val="FF0066"/>
              </a:solidFill>
              <a:latin typeface="Times New Roman" pitchFamily="18" charset="0"/>
              <a:ea typeface="宋体" pitchFamily="2" charset="-122"/>
            </a:endParaRPr>
          </a:p>
          <a:p>
            <a:pPr marL="342900" indent="-342900" algn="l" eaLnBrk="1" hangingPunct="1">
              <a:lnSpc>
                <a:spcPct val="90000"/>
              </a:lnSpc>
              <a:spcBef>
                <a:spcPct val="20000"/>
              </a:spcBef>
              <a:spcAft>
                <a:spcPct val="0"/>
              </a:spcAft>
              <a:buFont typeface="Wingdings" pitchFamily="2" charset="2"/>
              <a:buNone/>
            </a:pPr>
            <a:endParaRPr lang="zh-CN" altLang="en-US" b="0">
              <a:solidFill>
                <a:srgbClr val="FF0066"/>
              </a:solidFill>
              <a:latin typeface="Times New Roman" pitchFamily="18" charset="0"/>
              <a:ea typeface="宋体" pitchFamily="2" charset="-122"/>
            </a:endParaRPr>
          </a:p>
          <a:p>
            <a:pPr marL="342900" indent="-342900" algn="l" eaLnBrk="1" hangingPunct="1">
              <a:lnSpc>
                <a:spcPct val="90000"/>
              </a:lnSpc>
              <a:spcBef>
                <a:spcPct val="20000"/>
              </a:spcBef>
              <a:spcAft>
                <a:spcPct val="0"/>
              </a:spcAft>
              <a:buFont typeface="Wingdings" pitchFamily="2" charset="2"/>
              <a:buNone/>
            </a:pPr>
            <a:r>
              <a:rPr lang="zh-CN" altLang="en-US" sz="1800" b="0">
                <a:solidFill>
                  <a:schemeClr val="tx1"/>
                </a:solidFill>
                <a:latin typeface="宋体" pitchFamily="2" charset="-122"/>
                <a:ea typeface="宋体" pitchFamily="2" charset="-122"/>
              </a:rPr>
              <a:t></a:t>
            </a:r>
          </a:p>
          <a:p>
            <a:pPr marL="342900" indent="-342900" algn="just" eaLnBrk="1" hangingPunct="1">
              <a:lnSpc>
                <a:spcPct val="90000"/>
              </a:lnSpc>
              <a:spcBef>
                <a:spcPct val="20000"/>
              </a:spcBef>
              <a:spcAft>
                <a:spcPct val="0"/>
              </a:spcAft>
              <a:buFont typeface="Wingdings" pitchFamily="2" charset="2"/>
              <a:buChar char="Ø"/>
            </a:pPr>
            <a:endParaRPr lang="en-US" altLang="zh-CN" sz="1800" b="0">
              <a:solidFill>
                <a:schemeClr val="tx1"/>
              </a:solidFill>
              <a:latin typeface="宋体" pitchFamily="2" charset="-122"/>
              <a:ea typeface="宋体" pitchFamily="2" charset="-122"/>
            </a:endParaRPr>
          </a:p>
        </p:txBody>
      </p:sp>
      <p:grpSp>
        <p:nvGrpSpPr>
          <p:cNvPr id="2" name="Group 8"/>
          <p:cNvGrpSpPr>
            <a:grpSpLocks/>
          </p:cNvGrpSpPr>
          <p:nvPr/>
        </p:nvGrpSpPr>
        <p:grpSpPr bwMode="auto">
          <a:xfrm>
            <a:off x="8229600" y="152400"/>
            <a:ext cx="717550" cy="881063"/>
            <a:chOff x="2272" y="2026"/>
            <a:chExt cx="740" cy="987"/>
          </a:xfrm>
        </p:grpSpPr>
        <p:pic>
          <p:nvPicPr>
            <p:cNvPr id="11272" name="Picture 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F92AAB21-B44E-4C65-BFF7-F9ACE913AC93}" type="slidenum">
              <a:rPr lang="en-US" altLang="zh-CN"/>
              <a:pPr>
                <a:defRPr/>
              </a:pPr>
              <a:t>90</a:t>
            </a:fld>
            <a:endParaRPr lang="en-US" altLang="zh-CN"/>
          </a:p>
        </p:txBody>
      </p:sp>
      <p:sp>
        <p:nvSpPr>
          <p:cNvPr id="741378" name="Text Box 2"/>
          <p:cNvSpPr txBox="1">
            <a:spLocks noChangeArrowheads="1"/>
          </p:cNvSpPr>
          <p:nvPr/>
        </p:nvSpPr>
        <p:spPr bwMode="auto">
          <a:xfrm>
            <a:off x="1905000" y="2667000"/>
            <a:ext cx="5976938" cy="2830513"/>
          </a:xfrm>
          <a:prstGeom prst="rect">
            <a:avLst/>
          </a:prstGeom>
          <a:noFill/>
          <a:ln w="9525">
            <a:noFill/>
            <a:miter lim="800000"/>
            <a:headEnd/>
            <a:tailEnd/>
          </a:ln>
          <a:effectLst/>
        </p:spPr>
        <p:txBody>
          <a:bodyPr>
            <a:spAutoFit/>
          </a:bodyPr>
          <a:lstStyle/>
          <a:p>
            <a:pPr algn="l" eaLnBrk="1" hangingPunct="1">
              <a:lnSpc>
                <a:spcPct val="90000"/>
              </a:lnSpc>
              <a:spcBef>
                <a:spcPct val="20000"/>
              </a:spcBef>
              <a:spcAft>
                <a:spcPct val="0"/>
              </a:spcAft>
              <a:buClr>
                <a:schemeClr val="folHlink"/>
              </a:buClr>
              <a:buSzPct val="60000"/>
              <a:buFont typeface="Wingdings" pitchFamily="2" charset="2"/>
              <a:buNone/>
              <a:defRPr/>
            </a:pPr>
            <a:r>
              <a:rPr kumimoji="1" lang="en-US" altLang="zh-CN" dirty="0">
                <a:solidFill>
                  <a:srgbClr val="FFFF00"/>
                </a:solidFill>
                <a:effectLst>
                  <a:outerShdw blurRad="38100" dist="38100" dir="2700000" algn="tl">
                    <a:srgbClr val="000000"/>
                  </a:outerShdw>
                </a:effectLst>
                <a:latin typeface="Times New Roman" pitchFamily="18" charset="0"/>
                <a:ea typeface="宋体" pitchFamily="2" charset="-122"/>
                <a:cs typeface="+mn-cs"/>
              </a:rPr>
              <a:t>4)  </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）分析表构造举例</a:t>
            </a:r>
          </a:p>
          <a:p>
            <a:pPr algn="l" eaLnBrk="1" hangingPunct="1">
              <a:lnSpc>
                <a:spcPct val="90000"/>
              </a:lnSpc>
              <a:spcBef>
                <a:spcPct val="20000"/>
              </a:spcBef>
              <a:spcAft>
                <a:spcPct val="0"/>
              </a:spcAft>
              <a:buClr>
                <a:schemeClr val="folHlink"/>
              </a:buClr>
              <a:buSzPct val="60000"/>
              <a:buFont typeface="Wingdings" pitchFamily="2" charset="2"/>
              <a:buNone/>
              <a:defRPr/>
            </a:pPr>
            <a:endPar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     例</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4.17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设有文法Ｇ［Ｅ］：</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        Ｅ∷＝Ｅ＋Ｔ｜Ｔ</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        Ｔ∷＝Ｔ*Ｆ｜Ｆ</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        Ｆ∷＝（Ｅ）｜</a:t>
            </a:r>
            <a:r>
              <a:rPr kumimoji="1" lang="en-US" altLang="zh-CN" dirty="0" err="1">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构造该文法</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ＬＲ</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１</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分析表。</a:t>
            </a:r>
          </a:p>
        </p:txBody>
      </p:sp>
      <p:sp>
        <p:nvSpPr>
          <p:cNvPr id="741379" name="AutoShape 3"/>
          <p:cNvSpPr>
            <a:spLocks noChangeArrowheads="1"/>
          </p:cNvSpPr>
          <p:nvPr/>
        </p:nvSpPr>
        <p:spPr bwMode="auto">
          <a:xfrm>
            <a:off x="152400" y="1524000"/>
            <a:ext cx="8686800" cy="518160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41380" name="AutoShape 4"/>
          <p:cNvSpPr>
            <a:spLocks noChangeArrowheads="1"/>
          </p:cNvSpPr>
          <p:nvPr/>
        </p:nvSpPr>
        <p:spPr bwMode="gray">
          <a:xfrm>
            <a:off x="990600" y="11430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宋体" pitchFamily="2" charset="-122"/>
                <a:ea typeface="宋体" pitchFamily="2" charset="-122"/>
              </a:rPr>
              <a:t> </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4. SLR(1)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分析表构造</a:t>
            </a:r>
          </a:p>
        </p:txBody>
      </p:sp>
      <p:grpSp>
        <p:nvGrpSpPr>
          <p:cNvPr id="2" name="Group 5"/>
          <p:cNvGrpSpPr>
            <a:grpSpLocks/>
          </p:cNvGrpSpPr>
          <p:nvPr/>
        </p:nvGrpSpPr>
        <p:grpSpPr bwMode="auto">
          <a:xfrm>
            <a:off x="8229600" y="152400"/>
            <a:ext cx="717550" cy="881063"/>
            <a:chOff x="2272" y="2026"/>
            <a:chExt cx="740" cy="987"/>
          </a:xfrm>
        </p:grpSpPr>
        <p:pic>
          <p:nvPicPr>
            <p:cNvPr id="90120" name="Picture 6"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1" name="Picture 7"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41384" name="Rectangle 8"/>
          <p:cNvSpPr>
            <a:spLocks noChangeArrowheads="1"/>
          </p:cNvSpPr>
          <p:nvPr/>
        </p:nvSpPr>
        <p:spPr bwMode="auto">
          <a:xfrm>
            <a:off x="381000" y="228600"/>
            <a:ext cx="8229600" cy="609600"/>
          </a:xfrm>
          <a:prstGeom prst="rect">
            <a:avLst/>
          </a:prstGeom>
          <a:noFill/>
          <a:ln w="9525">
            <a:noFill/>
            <a:miter lim="800000"/>
            <a:headEnd/>
            <a:tailEnd/>
          </a:ln>
          <a:effectLst/>
        </p:spPr>
        <p:txBody>
          <a:bodyPr/>
          <a:lstStyle/>
          <a:p>
            <a:pPr marL="342900" indent="-342900" eaLnBrk="1" hangingPunct="1">
              <a:lnSpc>
                <a:spcPct val="90000"/>
              </a:lnSpc>
              <a:spcBef>
                <a:spcPct val="20000"/>
              </a:spcBef>
              <a:spcAft>
                <a:spcPct val="0"/>
              </a:spcAft>
              <a:buClr>
                <a:schemeClr val="folHlink"/>
              </a:buClr>
              <a:buSzPct val="60000"/>
              <a:buFont typeface="Wingdings" pitchFamily="2" charset="2"/>
              <a:buNone/>
              <a:defRPr/>
            </a:pPr>
            <a:r>
              <a:rPr lang="en-US" altLang="zh-CN" sz="4000" b="0">
                <a:solidFill>
                  <a:schemeClr val="tx1"/>
                </a:solidFill>
                <a:latin typeface="Times New Roman" pitchFamily="18" charset="0"/>
                <a:cs typeface="+mn-cs"/>
              </a:rPr>
              <a:t>§4.3 </a:t>
            </a:r>
            <a:r>
              <a:rPr lang="zh-CN" altLang="en-US" sz="4000" b="0">
                <a:solidFill>
                  <a:schemeClr val="tx1"/>
                </a:solidFill>
                <a:latin typeface="Times New Roman" pitchFamily="18" charset="0"/>
              </a:rPr>
              <a:t>自底向上</a:t>
            </a:r>
            <a:r>
              <a:rPr lang="zh-CN" altLang="en-US" sz="4000" b="0">
                <a:solidFill>
                  <a:schemeClr val="tx1"/>
                </a:solidFill>
                <a:latin typeface="Times New Roman" pitchFamily="18" charset="0"/>
                <a:cs typeface="+mn-cs"/>
              </a:rPr>
              <a:t>语法分析</a:t>
            </a:r>
            <a:endParaRPr lang="zh-CN" altLang="en-US" sz="2800">
              <a:solidFill>
                <a:srgbClr val="FFFF00"/>
              </a:solidFill>
              <a:effectLst>
                <a:outerShdw blurRad="38100" dist="38100" dir="2700000" algn="tl">
                  <a:srgbClr val="000000"/>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1378"/>
                                        </p:tgtEl>
                                        <p:attrNameLst>
                                          <p:attrName>style.visibility</p:attrName>
                                        </p:attrNameLst>
                                      </p:cBhvr>
                                      <p:to>
                                        <p:strVal val="visible"/>
                                      </p:to>
                                    </p:set>
                                    <p:anim calcmode="lin" valueType="num">
                                      <p:cBhvr additive="base">
                                        <p:cTn id="7" dur="500" fill="hold"/>
                                        <p:tgtEl>
                                          <p:spTgt spid="741378"/>
                                        </p:tgtEl>
                                        <p:attrNameLst>
                                          <p:attrName>ppt_x</p:attrName>
                                        </p:attrNameLst>
                                      </p:cBhvr>
                                      <p:tavLst>
                                        <p:tav tm="0">
                                          <p:val>
                                            <p:strVal val="0-#ppt_w/2"/>
                                          </p:val>
                                        </p:tav>
                                        <p:tav tm="100000">
                                          <p:val>
                                            <p:strVal val="#ppt_x"/>
                                          </p:val>
                                        </p:tav>
                                      </p:tavLst>
                                    </p:anim>
                                    <p:anim calcmode="lin" valueType="num">
                                      <p:cBhvr additive="base">
                                        <p:cTn id="8" dur="500" fill="hold"/>
                                        <p:tgtEl>
                                          <p:spTgt spid="74137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F48D23B3-89FE-4756-A06D-F64BC30BEDE2}" type="slidenum">
              <a:rPr lang="en-US" altLang="zh-CN"/>
              <a:pPr>
                <a:defRPr/>
              </a:pPr>
              <a:t>91</a:t>
            </a:fld>
            <a:endParaRPr lang="en-US" altLang="zh-CN"/>
          </a:p>
        </p:txBody>
      </p:sp>
      <p:sp>
        <p:nvSpPr>
          <p:cNvPr id="91139" name="Rectangle 2"/>
          <p:cNvSpPr>
            <a:spLocks noGrp="1" noChangeArrowheads="1"/>
          </p:cNvSpPr>
          <p:nvPr>
            <p:ph type="body" idx="1"/>
          </p:nvPr>
        </p:nvSpPr>
        <p:spPr>
          <a:xfrm>
            <a:off x="395288" y="723900"/>
            <a:ext cx="7489825" cy="2057400"/>
          </a:xfrm>
        </p:spPr>
        <p:txBody>
          <a:bodyPr/>
          <a:lstStyle/>
          <a:p>
            <a:pPr eaLnBrk="1" hangingPunct="1">
              <a:lnSpc>
                <a:spcPct val="80000"/>
              </a:lnSpc>
              <a:buFont typeface="Wingdings" pitchFamily="2" charset="2"/>
              <a:buNone/>
            </a:pPr>
            <a:r>
              <a:rPr lang="en-US" altLang="zh-CN" sz="2000" b="1" dirty="0" smtClean="0">
                <a:solidFill>
                  <a:schemeClr val="hlink"/>
                </a:solidFill>
              </a:rPr>
              <a:t>①</a:t>
            </a:r>
            <a:r>
              <a:rPr lang="en-US" altLang="zh-CN" sz="2000" b="1" dirty="0" smtClean="0"/>
              <a:t> </a:t>
            </a:r>
            <a:r>
              <a:rPr lang="zh-CN" altLang="en-US" sz="2000" b="1" dirty="0" smtClean="0"/>
              <a:t>将</a:t>
            </a:r>
            <a:r>
              <a:rPr lang="zh-CN" altLang="en-US" sz="2000" b="1" dirty="0" smtClean="0">
                <a:latin typeface="Times New Roman" pitchFamily="18" charset="0"/>
              </a:rPr>
              <a:t>文法Ｇ拓广为Ｇ</a:t>
            </a:r>
            <a:r>
              <a:rPr lang="en-US" altLang="zh-CN" sz="2000" b="1" dirty="0" smtClean="0">
                <a:latin typeface="Times New Roman" pitchFamily="18" charset="0"/>
              </a:rPr>
              <a:t>′</a:t>
            </a:r>
            <a:r>
              <a:rPr lang="zh-CN" altLang="en-US" sz="2000" b="1" dirty="0" smtClean="0">
                <a:latin typeface="Times New Roman" pitchFamily="18" charset="0"/>
              </a:rPr>
              <a:t>，同时对每一规则进行编号</a:t>
            </a:r>
          </a:p>
          <a:p>
            <a:pPr eaLnBrk="1" hangingPunct="1">
              <a:lnSpc>
                <a:spcPct val="80000"/>
              </a:lnSpc>
              <a:buFont typeface="Wingdings" pitchFamily="2" charset="2"/>
              <a:buNone/>
            </a:pPr>
            <a:r>
              <a:rPr lang="zh-CN" altLang="en-US" sz="1800" b="1" dirty="0" smtClean="0">
                <a:latin typeface="Times New Roman" pitchFamily="18" charset="0"/>
              </a:rPr>
              <a:t>（</a:t>
            </a:r>
            <a:r>
              <a:rPr lang="en-US" altLang="zh-CN" sz="1800" b="1" dirty="0" smtClean="0">
                <a:latin typeface="Times New Roman" pitchFamily="18" charset="0"/>
              </a:rPr>
              <a:t>0</a:t>
            </a:r>
            <a:r>
              <a:rPr lang="zh-CN" altLang="en-US" sz="1800" b="1" dirty="0" smtClean="0">
                <a:latin typeface="Times New Roman" pitchFamily="18" charset="0"/>
              </a:rPr>
              <a:t>）</a:t>
            </a:r>
            <a:r>
              <a:rPr lang="en-US" altLang="zh-CN" sz="1800" b="1" dirty="0" smtClean="0">
                <a:latin typeface="Times New Roman" pitchFamily="18" charset="0"/>
              </a:rPr>
              <a:t>S′∷</a:t>
            </a:r>
            <a:r>
              <a:rPr lang="zh-CN" altLang="en-US" sz="1800" b="1" dirty="0" smtClean="0">
                <a:latin typeface="Times New Roman" pitchFamily="18" charset="0"/>
              </a:rPr>
              <a:t>＝Ｅ             （</a:t>
            </a:r>
            <a:r>
              <a:rPr lang="en-US" altLang="zh-CN" sz="1800" b="1" dirty="0" smtClean="0">
                <a:latin typeface="Times New Roman" pitchFamily="18" charset="0"/>
              </a:rPr>
              <a:t>4</a:t>
            </a:r>
            <a:r>
              <a:rPr lang="zh-CN" altLang="en-US" sz="1800" b="1" dirty="0" smtClean="0">
                <a:latin typeface="Times New Roman" pitchFamily="18" charset="0"/>
              </a:rPr>
              <a:t>）Ｔ∷＝Ｆ</a:t>
            </a:r>
          </a:p>
          <a:p>
            <a:pPr algn="just" eaLnBrk="1" hangingPunct="1">
              <a:lnSpc>
                <a:spcPct val="80000"/>
              </a:lnSpc>
              <a:buFont typeface="Wingdings" pitchFamily="2" charset="2"/>
              <a:buNone/>
            </a:pPr>
            <a:r>
              <a:rPr lang="zh-CN" altLang="en-US" sz="1800" b="1" dirty="0" smtClean="0">
                <a:latin typeface="Times New Roman" pitchFamily="18" charset="0"/>
              </a:rPr>
              <a:t>（</a:t>
            </a:r>
            <a:r>
              <a:rPr lang="en-US" altLang="zh-CN" sz="1800" b="1" dirty="0" smtClean="0">
                <a:latin typeface="Times New Roman" pitchFamily="18" charset="0"/>
              </a:rPr>
              <a:t>1</a:t>
            </a:r>
            <a:r>
              <a:rPr lang="zh-CN" altLang="en-US" sz="1800" b="1" dirty="0" smtClean="0">
                <a:latin typeface="Times New Roman" pitchFamily="18" charset="0"/>
              </a:rPr>
              <a:t>）Ｅ∷＝Ｅ＋Ｔ         （</a:t>
            </a:r>
            <a:r>
              <a:rPr lang="en-US" altLang="zh-CN" sz="1800" b="1" dirty="0" smtClean="0">
                <a:latin typeface="Times New Roman" pitchFamily="18" charset="0"/>
              </a:rPr>
              <a:t>5</a:t>
            </a:r>
            <a:r>
              <a:rPr lang="zh-CN" altLang="en-US" sz="1800" b="1" dirty="0" smtClean="0">
                <a:latin typeface="Times New Roman" pitchFamily="18" charset="0"/>
              </a:rPr>
              <a:t>）Ｆ∷＝（Ｅ）</a:t>
            </a:r>
          </a:p>
          <a:p>
            <a:pPr algn="just" eaLnBrk="1" hangingPunct="1">
              <a:lnSpc>
                <a:spcPct val="80000"/>
              </a:lnSpc>
              <a:buFont typeface="Wingdings" pitchFamily="2" charset="2"/>
              <a:buNone/>
            </a:pPr>
            <a:r>
              <a:rPr lang="zh-CN" altLang="en-US" sz="1800" b="1" dirty="0" smtClean="0">
                <a:latin typeface="Times New Roman" pitchFamily="18" charset="0"/>
              </a:rPr>
              <a:t>（</a:t>
            </a:r>
            <a:r>
              <a:rPr lang="en-US" altLang="zh-CN" sz="1800" b="1" dirty="0" smtClean="0">
                <a:latin typeface="Times New Roman" pitchFamily="18" charset="0"/>
              </a:rPr>
              <a:t>2</a:t>
            </a:r>
            <a:r>
              <a:rPr lang="zh-CN" altLang="en-US" sz="1800" b="1" dirty="0" smtClean="0">
                <a:latin typeface="Times New Roman" pitchFamily="18" charset="0"/>
              </a:rPr>
              <a:t>）Ｅ∷＝Ｔ                （</a:t>
            </a:r>
            <a:r>
              <a:rPr lang="en-US" altLang="zh-CN" sz="1800" b="1" dirty="0" smtClean="0">
                <a:latin typeface="Times New Roman" pitchFamily="18" charset="0"/>
              </a:rPr>
              <a:t>6</a:t>
            </a:r>
            <a:r>
              <a:rPr lang="zh-CN" altLang="en-US" sz="1800" b="1" dirty="0" smtClean="0">
                <a:latin typeface="Times New Roman" pitchFamily="18" charset="0"/>
              </a:rPr>
              <a:t>）Ｆ∷＝</a:t>
            </a:r>
            <a:r>
              <a:rPr lang="en-US" altLang="zh-CN" sz="1800" b="1" dirty="0" err="1" smtClean="0">
                <a:latin typeface="Times New Roman" pitchFamily="18" charset="0"/>
              </a:rPr>
              <a:t>i</a:t>
            </a:r>
            <a:endParaRPr lang="en-US" altLang="zh-CN" sz="1800" b="1" dirty="0" smtClean="0">
              <a:latin typeface="Times New Roman" pitchFamily="18" charset="0"/>
            </a:endParaRPr>
          </a:p>
          <a:p>
            <a:pPr algn="just" eaLnBrk="1" hangingPunct="1">
              <a:lnSpc>
                <a:spcPct val="80000"/>
              </a:lnSpc>
              <a:buFont typeface="Wingdings" pitchFamily="2" charset="2"/>
              <a:buNone/>
            </a:pPr>
            <a:r>
              <a:rPr lang="zh-CN" altLang="en-US" sz="1800" b="1" dirty="0" smtClean="0">
                <a:latin typeface="Times New Roman" pitchFamily="18" charset="0"/>
              </a:rPr>
              <a:t>（</a:t>
            </a:r>
            <a:r>
              <a:rPr lang="en-US" altLang="zh-CN" sz="1800" b="1" dirty="0" smtClean="0">
                <a:latin typeface="Times New Roman" pitchFamily="18" charset="0"/>
              </a:rPr>
              <a:t>3</a:t>
            </a:r>
            <a:r>
              <a:rPr lang="zh-CN" altLang="en-US" sz="1800" b="1" dirty="0" smtClean="0">
                <a:latin typeface="Times New Roman" pitchFamily="18" charset="0"/>
              </a:rPr>
              <a:t>）Ｔ∷＝Ｔ*Ｆ</a:t>
            </a:r>
          </a:p>
          <a:p>
            <a:pPr eaLnBrk="1" hangingPunct="1">
              <a:lnSpc>
                <a:spcPct val="80000"/>
              </a:lnSpc>
              <a:buFont typeface="Wingdings" pitchFamily="2" charset="2"/>
              <a:buNone/>
            </a:pPr>
            <a:r>
              <a:rPr lang="zh-CN" altLang="en-US" sz="2000" b="1" dirty="0" smtClean="0">
                <a:solidFill>
                  <a:schemeClr val="hlink"/>
                </a:solidFill>
                <a:latin typeface="Times New Roman" pitchFamily="18" charset="0"/>
              </a:rPr>
              <a:t>②</a:t>
            </a:r>
            <a:r>
              <a:rPr lang="zh-CN" altLang="en-US" sz="2000" b="1" dirty="0" smtClean="0">
                <a:latin typeface="Times New Roman" pitchFamily="18" charset="0"/>
              </a:rPr>
              <a:t>对Ｇ</a:t>
            </a:r>
            <a:r>
              <a:rPr lang="en-US" altLang="zh-CN" sz="2000" b="1" dirty="0" smtClean="0">
                <a:latin typeface="Times New Roman" pitchFamily="18" charset="0"/>
              </a:rPr>
              <a:t>′</a:t>
            </a:r>
            <a:r>
              <a:rPr lang="zh-CN" altLang="en-US" sz="2000" b="1" dirty="0" smtClean="0">
                <a:latin typeface="Times New Roman" pitchFamily="18" charset="0"/>
              </a:rPr>
              <a:t>构造文法ＬＲ（０）项目集规范族如下：</a:t>
            </a:r>
          </a:p>
        </p:txBody>
      </p:sp>
      <p:sp>
        <p:nvSpPr>
          <p:cNvPr id="742403" name="Text Box 3"/>
          <p:cNvSpPr txBox="1">
            <a:spLocks noChangeArrowheads="1"/>
          </p:cNvSpPr>
          <p:nvPr/>
        </p:nvSpPr>
        <p:spPr bwMode="auto">
          <a:xfrm>
            <a:off x="106363" y="3289300"/>
            <a:ext cx="2225675" cy="2598738"/>
          </a:xfrm>
          <a:prstGeom prst="rect">
            <a:avLst/>
          </a:prstGeom>
          <a:noFill/>
          <a:ln w="9525">
            <a:noFill/>
            <a:miter lim="800000"/>
            <a:headEnd/>
            <a:tailEnd/>
          </a:ln>
          <a:effectLst/>
        </p:spPr>
        <p:txBody>
          <a:bodyPr>
            <a:spAutoFit/>
          </a:bodyPr>
          <a:lstStyle/>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０</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S′→</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Ｅ             Ｅ→</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Ｅ＋Ｔ              </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         Ｅ→</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Ｔ                     </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         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Ｔ*Ｆ                         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Ｆ                              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（Ｅ）        </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         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i                            </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１</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S′→</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Ｅ</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 </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         </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Ｅ→Ｅ</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＋Ｔ        </a:t>
            </a:r>
          </a:p>
        </p:txBody>
      </p:sp>
      <p:sp>
        <p:nvSpPr>
          <p:cNvPr id="742404" name="Text Box 4"/>
          <p:cNvSpPr txBox="1">
            <a:spLocks noChangeArrowheads="1"/>
          </p:cNvSpPr>
          <p:nvPr/>
        </p:nvSpPr>
        <p:spPr bwMode="auto">
          <a:xfrm>
            <a:off x="2392363" y="3289300"/>
            <a:ext cx="2209800" cy="2838450"/>
          </a:xfrm>
          <a:prstGeom prst="rect">
            <a:avLst/>
          </a:prstGeom>
          <a:noFill/>
          <a:ln w="9525">
            <a:noFill/>
            <a:miter lim="800000"/>
            <a:headEnd/>
            <a:tailEnd/>
          </a:ln>
          <a:effectLst/>
        </p:spPr>
        <p:txBody>
          <a:bodyPr>
            <a:spAutoFit/>
          </a:bodyPr>
          <a:lstStyle/>
          <a:p>
            <a:pPr algn="l" eaLnBrk="1" hangingPunct="1">
              <a:spcAft>
                <a:spcPct val="0"/>
              </a:spcAft>
              <a:defRPr/>
            </a:pP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２</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：Ｅ→Ｔ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endParaRPr kumimoji="1" lang="en-US" altLang="zh-CN" sz="1800">
              <a:solidFill>
                <a:schemeClr val="tx1"/>
              </a:solidFill>
              <a:effectLst>
                <a:outerShdw blurRad="38100" dist="38100" dir="2700000" algn="tl">
                  <a:srgbClr val="000000"/>
                </a:outerShdw>
              </a:effectLst>
              <a:latin typeface="宋体" pitchFamily="2" charset="-122"/>
              <a:ea typeface="宋体" pitchFamily="2" charset="-122"/>
              <a:cs typeface="+mn-cs"/>
            </a:endParaRPr>
          </a:p>
          <a:p>
            <a:pPr algn="l" eaLnBrk="1" hangingPunct="1">
              <a:spcAft>
                <a:spcPct val="0"/>
              </a:spcAft>
              <a:defRPr/>
            </a:pPr>
            <a:r>
              <a:rPr kumimoji="1" lang="en-US" altLang="zh-CN" sz="1800">
                <a:solidFill>
                  <a:schemeClr val="tx1"/>
                </a:solidFill>
                <a:effectLst>
                  <a:outerShdw blurRad="38100" dist="38100" dir="2700000" algn="tl">
                    <a:srgbClr val="000000"/>
                  </a:outerShdw>
                </a:effectLst>
                <a:latin typeface="宋体" pitchFamily="2" charset="-122"/>
                <a:ea typeface="宋体" pitchFamily="2" charset="-122"/>
                <a:cs typeface="+mn-cs"/>
              </a:rPr>
              <a:t>     </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Ｔ→Ｔ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en-US" altLang="zh-CN" sz="1800">
                <a:solidFill>
                  <a:schemeClr val="tx1"/>
                </a:solidFill>
                <a:effectLst>
                  <a:outerShdw blurRad="38100" dist="38100" dir="2700000" algn="tl">
                    <a:srgbClr val="000000"/>
                  </a:outerShdw>
                </a:effectLst>
                <a:latin typeface="宋体" pitchFamily="2" charset="-122"/>
                <a:ea typeface="宋体" pitchFamily="2" charset="-122"/>
                <a:cs typeface="+mn-cs"/>
              </a:rPr>
              <a:t>*</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Ｆ</a:t>
            </a:r>
          </a:p>
          <a:p>
            <a:pPr algn="l" eaLnBrk="1" hangingPunct="1">
              <a:spcAft>
                <a:spcPct val="0"/>
              </a:spcAft>
              <a:defRPr/>
            </a:pP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３</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：Ｔ→Ｆ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endParaRPr kumimoji="1" lang="en-US" altLang="zh-CN" sz="1800">
              <a:solidFill>
                <a:schemeClr val="tx1"/>
              </a:solidFill>
              <a:effectLst>
                <a:outerShdw blurRad="38100" dist="38100" dir="2700000" algn="tl">
                  <a:srgbClr val="000000"/>
                </a:outerShdw>
              </a:effectLst>
              <a:latin typeface="宋体" pitchFamily="2" charset="-122"/>
              <a:ea typeface="宋体" pitchFamily="2" charset="-122"/>
              <a:cs typeface="+mn-cs"/>
            </a:endParaRPr>
          </a:p>
          <a:p>
            <a:pPr algn="l" eaLnBrk="1" hangingPunct="1">
              <a:spcAft>
                <a:spcPct val="0"/>
              </a:spcAft>
              <a:defRPr/>
            </a:pP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４</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Ｅ）    Ｅ→</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Ｅ＋Ｔ    Ｅ→</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Ｔ</a:t>
            </a:r>
          </a:p>
          <a:p>
            <a:pPr algn="l" eaLnBrk="1" hangingPunct="1">
              <a:spcAft>
                <a:spcPct val="0"/>
              </a:spcAft>
              <a:defRPr/>
            </a:pP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      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Ｔ*Ｆ    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Ｆ</a:t>
            </a:r>
          </a:p>
          <a:p>
            <a:pPr algn="l" eaLnBrk="1" hangingPunct="1">
              <a:spcAft>
                <a:spcPct val="0"/>
              </a:spcAft>
              <a:defRPr/>
            </a:pP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      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（Ｅ）    Ｆ→</a:t>
            </a:r>
            <a:r>
              <a:rPr kumimoji="1" lang="en-US" altLang="zh-CN" sz="1800">
                <a:solidFill>
                  <a:schemeClr val="tx1"/>
                </a:solidFill>
                <a:effectLst>
                  <a:outerShdw blurRad="38100" dist="38100" dir="2700000" algn="tl">
                    <a:srgbClr val="000000"/>
                  </a:outerShdw>
                </a:effectLst>
                <a:latin typeface="Times New Roman"/>
                <a:ea typeface="宋体" pitchFamily="2" charset="-122"/>
                <a:cs typeface="+mn-cs"/>
              </a:rPr>
              <a:t>·</a:t>
            </a:r>
            <a:r>
              <a:rPr kumimoji="1" lang="en-US" altLang="zh-CN" sz="1800">
                <a:solidFill>
                  <a:schemeClr val="tx1"/>
                </a:solidFill>
                <a:effectLst>
                  <a:outerShdw blurRad="38100" dist="38100" dir="2700000" algn="tl">
                    <a:srgbClr val="000000"/>
                  </a:outerShdw>
                </a:effectLst>
                <a:latin typeface="宋体" pitchFamily="2" charset="-122"/>
                <a:ea typeface="宋体" pitchFamily="2" charset="-122"/>
                <a:cs typeface="+mn-cs"/>
              </a:rPr>
              <a:t>i </a:t>
            </a:r>
          </a:p>
        </p:txBody>
      </p:sp>
      <p:sp>
        <p:nvSpPr>
          <p:cNvPr id="742405" name="Text Box 5"/>
          <p:cNvSpPr txBox="1">
            <a:spLocks noChangeArrowheads="1"/>
          </p:cNvSpPr>
          <p:nvPr/>
        </p:nvSpPr>
        <p:spPr bwMode="auto">
          <a:xfrm>
            <a:off x="4602163" y="3289300"/>
            <a:ext cx="2286000" cy="2625725"/>
          </a:xfrm>
          <a:prstGeom prst="rect">
            <a:avLst/>
          </a:prstGeom>
          <a:noFill/>
          <a:ln w="9525">
            <a:noFill/>
            <a:miter lim="800000"/>
            <a:headEnd/>
            <a:tailEnd/>
          </a:ln>
          <a:effectLst/>
        </p:spPr>
        <p:txBody>
          <a:bodyPr>
            <a:spAutoFit/>
          </a:bodyPr>
          <a:lstStyle/>
          <a:p>
            <a:pPr algn="l" eaLnBrk="1" hangingPunct="1">
              <a:spcAft>
                <a:spcPct val="0"/>
              </a:spcAft>
              <a:defRPr/>
            </a:pP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５</a:t>
            </a:r>
            <a:r>
              <a:rPr kumimoji="1" lang="zh-CN" altLang="en-US" sz="1800">
                <a:solidFill>
                  <a:schemeClr val="tx1"/>
                </a:solidFill>
                <a:effectLst>
                  <a:outerShdw blurRad="38100" dist="38100" dir="2700000" algn="tl">
                    <a:srgbClr val="000000"/>
                  </a:outerShdw>
                </a:effectLst>
                <a:latin typeface="宋体" pitchFamily="2" charset="-122"/>
                <a:ea typeface="宋体" pitchFamily="2" charset="-122"/>
                <a:cs typeface="+mn-cs"/>
              </a:rPr>
              <a:t>：Ｆ→</a:t>
            </a:r>
            <a:r>
              <a:rPr kumimoji="1" lang="en-US" altLang="zh-CN" sz="1800">
                <a:solidFill>
                  <a:schemeClr val="tx1"/>
                </a:solidFill>
                <a:effectLst>
                  <a:outerShdw blurRad="38100" dist="38100" dir="2700000" algn="tl">
                    <a:srgbClr val="000000"/>
                  </a:outerShdw>
                </a:effectLst>
                <a:latin typeface="宋体" pitchFamily="2" charset="-122"/>
                <a:ea typeface="宋体" pitchFamily="2" charset="-122"/>
                <a:cs typeface="+mn-cs"/>
              </a:rPr>
              <a:t>i</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endParaRPr kumimoji="1" lang="en-US" altLang="zh-CN" sz="1800">
              <a:solidFill>
                <a:schemeClr val="tx1"/>
              </a:solidFill>
              <a:effectLst>
                <a:outerShdw blurRad="38100" dist="38100" dir="2700000" algn="tl">
                  <a:srgbClr val="000000"/>
                </a:outerShdw>
              </a:effectLst>
              <a:latin typeface="宋体" pitchFamily="2" charset="-122"/>
              <a:ea typeface="宋体" pitchFamily="2" charset="-122"/>
              <a:cs typeface="+mn-cs"/>
            </a:endParaRP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６</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：Ｅ→Ｅ＋</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Ｔ     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Ｔ*Ｆ</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         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Ｆ</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         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（Ｅ）      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i</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７</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：Ｔ→Ｔ*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Ｆ</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         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（Ｅ）      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i</a:t>
            </a:r>
            <a:endParaRPr kumimoji="1" lang="en-US" altLang="zh-CN" sz="1800">
              <a:solidFill>
                <a:schemeClr val="tx1"/>
              </a:solidFill>
              <a:effectLst>
                <a:outerShdw blurRad="38100" dist="38100" dir="2700000" algn="tl">
                  <a:srgbClr val="000000"/>
                </a:outerShdw>
              </a:effectLst>
              <a:latin typeface="宋体" pitchFamily="2" charset="-122"/>
              <a:ea typeface="宋体" pitchFamily="2" charset="-122"/>
              <a:cs typeface="+mn-cs"/>
            </a:endParaRPr>
          </a:p>
        </p:txBody>
      </p:sp>
      <p:sp>
        <p:nvSpPr>
          <p:cNvPr id="742406" name="Text Box 6"/>
          <p:cNvSpPr txBox="1">
            <a:spLocks noChangeArrowheads="1"/>
          </p:cNvSpPr>
          <p:nvPr/>
        </p:nvSpPr>
        <p:spPr bwMode="auto">
          <a:xfrm>
            <a:off x="6727825" y="3270250"/>
            <a:ext cx="2381250" cy="2103438"/>
          </a:xfrm>
          <a:prstGeom prst="rect">
            <a:avLst/>
          </a:prstGeom>
          <a:noFill/>
          <a:ln w="9525">
            <a:noFill/>
            <a:miter lim="800000"/>
            <a:headEnd/>
            <a:tailEnd/>
          </a:ln>
          <a:effectLst/>
        </p:spPr>
        <p:txBody>
          <a:bodyPr>
            <a:spAutoFit/>
          </a:bodyPr>
          <a:lstStyle/>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８</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：Ｆ→（Ｅ</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         Ｅ→Ｅ</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＋Ｔ</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Ｉ</a:t>
            </a:r>
            <a:r>
              <a:rPr kumimoji="1" lang="zh-CN" altLang="en-US" sz="1800" baseline="-25000">
                <a:solidFill>
                  <a:schemeClr val="tx1"/>
                </a:solidFill>
                <a:effectLst>
                  <a:outerShdw blurRad="38100" dist="38100" dir="2700000" algn="tl">
                    <a:srgbClr val="000000"/>
                  </a:outerShdw>
                </a:effectLst>
                <a:latin typeface="Tahoma" pitchFamily="34" charset="0"/>
                <a:ea typeface="宋体" pitchFamily="2" charset="-122"/>
                <a:cs typeface="+mn-cs"/>
              </a:rPr>
              <a:t>９</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：Ｅ→Ｅ＋Ｔ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         </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Ｔ→Ｔ</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Ｆ</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Ｉ</a:t>
            </a:r>
            <a:r>
              <a:rPr kumimoji="1" lang="en-US" altLang="zh-CN" sz="1800" baseline="-25000">
                <a:solidFill>
                  <a:schemeClr val="tx1"/>
                </a:solidFill>
                <a:effectLst>
                  <a:outerShdw blurRad="38100" dist="38100" dir="2700000" algn="tl">
                    <a:srgbClr val="000000"/>
                  </a:outerShdw>
                </a:effectLst>
                <a:latin typeface="Tahoma" pitchFamily="34" charset="0"/>
                <a:ea typeface="宋体" pitchFamily="2" charset="-122"/>
                <a:cs typeface="+mn-cs"/>
              </a:rPr>
              <a:t>10</a:t>
            </a:r>
            <a:r>
              <a:rPr kumimoji="1" lang="zh-CN" altLang="en-US" sz="1800">
                <a:solidFill>
                  <a:schemeClr val="tx1"/>
                </a:solidFill>
                <a:effectLst>
                  <a:outerShdw blurRad="38100" dist="38100" dir="2700000" algn="tl">
                    <a:srgbClr val="000000"/>
                  </a:outerShdw>
                </a:effectLst>
                <a:latin typeface="Tahoma" pitchFamily="34" charset="0"/>
                <a:ea typeface="宋体" pitchFamily="2" charset="-122"/>
                <a:cs typeface="+mn-cs"/>
              </a:rPr>
              <a:t>：Ｔ→Ｔ*Ｆ</a:t>
            </a:r>
            <a:r>
              <a:rPr kumimoji="1" lang="en-US" altLang="zh-CN" sz="1800">
                <a:solidFill>
                  <a:schemeClr val="tx1"/>
                </a:solidFill>
                <a:effectLst>
                  <a:outerShdw blurRad="38100" dist="38100" dir="2700000" algn="tl">
                    <a:srgbClr val="000000"/>
                  </a:outerShdw>
                </a:effectLst>
                <a:latin typeface="Courier New"/>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a:t>
            </a:r>
          </a:p>
          <a:p>
            <a:pPr algn="l" eaLnBrk="1" hangingPunct="1">
              <a:lnSpc>
                <a:spcPct val="90000"/>
              </a:lnSpc>
              <a:spcBef>
                <a:spcPct val="20000"/>
              </a:spcBef>
              <a:spcAft>
                <a:spcPct val="0"/>
              </a:spcAft>
              <a:buClr>
                <a:schemeClr val="folHlink"/>
              </a:buClr>
              <a:buSzPct val="60000"/>
              <a:buFont typeface="Wingdings" pitchFamily="2" charset="2"/>
              <a:buNone/>
              <a:defRPr/>
            </a:pP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Ｉ</a:t>
            </a:r>
            <a:r>
              <a:rPr kumimoji="1" lang="en-US" altLang="zh-CN" sz="1800" baseline="-25000">
                <a:solidFill>
                  <a:schemeClr val="tx1"/>
                </a:solidFill>
                <a:effectLst>
                  <a:outerShdw blurRad="38100" dist="38100" dir="2700000" algn="tl">
                    <a:srgbClr val="000000"/>
                  </a:outerShdw>
                </a:effectLst>
                <a:latin typeface="Tahoma" pitchFamily="34" charset="0"/>
                <a:ea typeface="宋体" pitchFamily="2" charset="-122"/>
                <a:cs typeface="+mn-cs"/>
              </a:rPr>
              <a:t>11</a:t>
            </a:r>
            <a:r>
              <a:rPr kumimoji="1" lang="zh-CN" altLang="en-US" sz="1800">
                <a:solidFill>
                  <a:schemeClr val="tx1"/>
                </a:solidFill>
                <a:effectLst>
                  <a:outerShdw blurRad="38100" dist="38100" dir="2700000" algn="tl">
                    <a:srgbClr val="000000"/>
                  </a:outerShdw>
                </a:effectLst>
                <a:latin typeface="Times New Roman" pitchFamily="18" charset="0"/>
                <a:ea typeface="宋体" pitchFamily="2" charset="-122"/>
                <a:cs typeface="+mn-cs"/>
              </a:rPr>
              <a:t>：Ｆ→（Ｅ）</a:t>
            </a:r>
            <a:r>
              <a:rPr kumimoji="1"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1800">
                <a:solidFill>
                  <a:schemeClr val="tx1"/>
                </a:solidFill>
                <a:effectLst>
                  <a:outerShdw blurRad="38100" dist="38100" dir="2700000" algn="tl">
                    <a:srgbClr val="000000"/>
                  </a:outerShdw>
                </a:effectLst>
                <a:latin typeface="Tahoma" pitchFamily="34" charset="0"/>
                <a:ea typeface="宋体" pitchFamily="2" charset="-122"/>
                <a:cs typeface="+mn-cs"/>
              </a:rPr>
              <a:t> </a:t>
            </a:r>
          </a:p>
        </p:txBody>
      </p:sp>
      <p:sp>
        <p:nvSpPr>
          <p:cNvPr id="742407" name="Line 7"/>
          <p:cNvSpPr>
            <a:spLocks noChangeShapeType="1"/>
          </p:cNvSpPr>
          <p:nvPr/>
        </p:nvSpPr>
        <p:spPr bwMode="auto">
          <a:xfrm>
            <a:off x="2411413" y="3213100"/>
            <a:ext cx="0" cy="3168650"/>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42408" name="Line 8"/>
          <p:cNvSpPr>
            <a:spLocks noChangeShapeType="1"/>
          </p:cNvSpPr>
          <p:nvPr/>
        </p:nvSpPr>
        <p:spPr bwMode="auto">
          <a:xfrm>
            <a:off x="4572000" y="3141663"/>
            <a:ext cx="0" cy="3168650"/>
          </a:xfrm>
          <a:prstGeom prst="line">
            <a:avLst/>
          </a:prstGeom>
          <a:noFill/>
          <a:ln w="2857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42409" name="Line 9"/>
          <p:cNvSpPr>
            <a:spLocks noChangeShapeType="1"/>
          </p:cNvSpPr>
          <p:nvPr/>
        </p:nvSpPr>
        <p:spPr bwMode="auto">
          <a:xfrm>
            <a:off x="6732588" y="3141663"/>
            <a:ext cx="0" cy="3168650"/>
          </a:xfrm>
          <a:prstGeom prst="line">
            <a:avLst/>
          </a:prstGeom>
          <a:no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12"/>
          </p:nvPr>
        </p:nvSpPr>
        <p:spPr/>
        <p:txBody>
          <a:bodyPr/>
          <a:lstStyle/>
          <a:p>
            <a:pPr>
              <a:defRPr/>
            </a:pPr>
            <a:fld id="{C6EC2048-AC79-4174-8494-2F155B0F76FD}" type="slidenum">
              <a:rPr lang="en-US" altLang="zh-CN"/>
              <a:pPr>
                <a:defRPr/>
              </a:pPr>
              <a:t>92</a:t>
            </a:fld>
            <a:endParaRPr lang="en-US" altLang="zh-CN"/>
          </a:p>
        </p:txBody>
      </p:sp>
      <p:sp>
        <p:nvSpPr>
          <p:cNvPr id="92163" name="Rectangle 2"/>
          <p:cNvSpPr>
            <a:spLocks noGrp="1" noChangeArrowheads="1"/>
          </p:cNvSpPr>
          <p:nvPr>
            <p:ph type="body" idx="1"/>
          </p:nvPr>
        </p:nvSpPr>
        <p:spPr>
          <a:xfrm>
            <a:off x="468313" y="312738"/>
            <a:ext cx="8153400" cy="739775"/>
          </a:xfrm>
        </p:spPr>
        <p:txBody>
          <a:bodyPr/>
          <a:lstStyle/>
          <a:p>
            <a:pPr algn="just" eaLnBrk="1" hangingPunct="1">
              <a:buFont typeface="Wingdings" pitchFamily="2" charset="2"/>
              <a:buNone/>
            </a:pPr>
            <a:r>
              <a:rPr lang="en-US" altLang="zh-CN" sz="2000" b="1" smtClean="0">
                <a:solidFill>
                  <a:schemeClr val="hlink"/>
                </a:solidFill>
                <a:latin typeface="宋体" pitchFamily="2" charset="-122"/>
              </a:rPr>
              <a:t>③</a:t>
            </a:r>
            <a:r>
              <a:rPr lang="en-US" altLang="zh-CN" sz="2000" b="1" smtClean="0">
                <a:latin typeface="宋体" pitchFamily="2" charset="-122"/>
              </a:rPr>
              <a:t> </a:t>
            </a:r>
            <a:r>
              <a:rPr lang="zh-CN" altLang="en-US" sz="2000" b="1" smtClean="0">
                <a:latin typeface="宋体" pitchFamily="2" charset="-122"/>
              </a:rPr>
              <a:t>取这些项目集作为各状态，并根据转换函数ＧＯ画出识别文法Ｇ</a:t>
            </a:r>
            <a:r>
              <a:rPr lang="en-US" altLang="zh-CN" sz="2000" b="1" smtClean="0">
                <a:latin typeface="宋体" pitchFamily="2" charset="-122"/>
              </a:rPr>
              <a:t>′</a:t>
            </a:r>
            <a:r>
              <a:rPr lang="zh-CN" altLang="en-US" sz="2000" b="1" smtClean="0">
                <a:latin typeface="宋体" pitchFamily="2" charset="-122"/>
              </a:rPr>
              <a:t>的有穷自动机，</a:t>
            </a:r>
            <a:endParaRPr lang="zh-CN" altLang="en-US" sz="2000" b="1" smtClean="0">
              <a:solidFill>
                <a:srgbClr val="FF0066"/>
              </a:solidFill>
              <a:latin typeface="宋体" pitchFamily="2" charset="-122"/>
            </a:endParaRPr>
          </a:p>
        </p:txBody>
      </p:sp>
      <p:sp>
        <p:nvSpPr>
          <p:cNvPr id="743427" name="Text Box 3"/>
          <p:cNvSpPr txBox="1">
            <a:spLocks noChangeArrowheads="1"/>
          </p:cNvSpPr>
          <p:nvPr/>
        </p:nvSpPr>
        <p:spPr bwMode="auto">
          <a:xfrm>
            <a:off x="395288" y="2782888"/>
            <a:ext cx="1296987" cy="20574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E+T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 T*F</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 F</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 i</a:t>
            </a:r>
          </a:p>
        </p:txBody>
      </p:sp>
      <p:sp>
        <p:nvSpPr>
          <p:cNvPr id="743428" name="Text Box 4"/>
          <p:cNvSpPr txBox="1">
            <a:spLocks noChangeArrowheads="1"/>
          </p:cNvSpPr>
          <p:nvPr/>
        </p:nvSpPr>
        <p:spPr bwMode="auto">
          <a:xfrm>
            <a:off x="395288" y="1412875"/>
            <a:ext cx="1296987" cy="83502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 </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+T</a:t>
            </a:r>
          </a:p>
        </p:txBody>
      </p:sp>
      <p:sp>
        <p:nvSpPr>
          <p:cNvPr id="743429" name="Text Box 5"/>
          <p:cNvSpPr txBox="1">
            <a:spLocks noChangeArrowheads="1"/>
          </p:cNvSpPr>
          <p:nvPr/>
        </p:nvSpPr>
        <p:spPr bwMode="auto">
          <a:xfrm>
            <a:off x="395288" y="5402263"/>
            <a:ext cx="1296987" cy="83502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T •</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T • *F</a:t>
            </a:r>
          </a:p>
        </p:txBody>
      </p:sp>
      <p:grpSp>
        <p:nvGrpSpPr>
          <p:cNvPr id="92167" name="Group 6"/>
          <p:cNvGrpSpPr>
            <a:grpSpLocks/>
          </p:cNvGrpSpPr>
          <p:nvPr/>
        </p:nvGrpSpPr>
        <p:grpSpPr bwMode="auto">
          <a:xfrm>
            <a:off x="1044575" y="2276475"/>
            <a:ext cx="287338" cy="504825"/>
            <a:chOff x="1156" y="1389"/>
            <a:chExt cx="181" cy="272"/>
          </a:xfrm>
        </p:grpSpPr>
        <p:sp>
          <p:nvSpPr>
            <p:cNvPr id="743431" name="Line 7"/>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32" name="Text Box 8"/>
            <p:cNvSpPr txBox="1">
              <a:spLocks noChangeArrowheads="1"/>
            </p:cNvSpPr>
            <p:nvPr/>
          </p:nvSpPr>
          <p:spPr bwMode="auto">
            <a:xfrm>
              <a:off x="1156" y="1430"/>
              <a:ext cx="181" cy="198"/>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grpSp>
      <p:grpSp>
        <p:nvGrpSpPr>
          <p:cNvPr id="92168" name="Group 9"/>
          <p:cNvGrpSpPr>
            <a:grpSpLocks/>
          </p:cNvGrpSpPr>
          <p:nvPr/>
        </p:nvGrpSpPr>
        <p:grpSpPr bwMode="auto">
          <a:xfrm>
            <a:off x="1042988" y="4868863"/>
            <a:ext cx="288925" cy="504825"/>
            <a:chOff x="1156" y="1389"/>
            <a:chExt cx="181" cy="272"/>
          </a:xfrm>
        </p:grpSpPr>
        <p:sp>
          <p:nvSpPr>
            <p:cNvPr id="743434" name="Line 10"/>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35" name="Text Box 11"/>
            <p:cNvSpPr txBox="1">
              <a:spLocks noChangeArrowheads="1"/>
            </p:cNvSpPr>
            <p:nvPr/>
          </p:nvSpPr>
          <p:spPr bwMode="auto">
            <a:xfrm>
              <a:off x="1156" y="1430"/>
              <a:ext cx="181" cy="198"/>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T</a:t>
              </a:r>
            </a:p>
          </p:txBody>
        </p:sp>
      </p:grpSp>
      <p:sp>
        <p:nvSpPr>
          <p:cNvPr id="743436" name="Text Box 12"/>
          <p:cNvSpPr txBox="1">
            <a:spLocks noChangeArrowheads="1"/>
          </p:cNvSpPr>
          <p:nvPr/>
        </p:nvSpPr>
        <p:spPr bwMode="auto">
          <a:xfrm>
            <a:off x="2771775" y="2708275"/>
            <a:ext cx="1079500"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F • </a:t>
            </a:r>
          </a:p>
        </p:txBody>
      </p:sp>
      <p:sp>
        <p:nvSpPr>
          <p:cNvPr id="743437" name="Text Box 13"/>
          <p:cNvSpPr txBox="1">
            <a:spLocks noChangeArrowheads="1"/>
          </p:cNvSpPr>
          <p:nvPr/>
        </p:nvSpPr>
        <p:spPr bwMode="auto">
          <a:xfrm>
            <a:off x="2771775" y="3748088"/>
            <a:ext cx="1296988" cy="20574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4</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 • E)</a:t>
            </a:r>
            <a:endParaRPr lang="en-US" altLang="zh-CN" sz="16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 E+T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 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 T*F</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 F</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 i</a:t>
            </a:r>
          </a:p>
        </p:txBody>
      </p:sp>
      <p:sp>
        <p:nvSpPr>
          <p:cNvPr id="743438" name="Text Box 14"/>
          <p:cNvSpPr txBox="1">
            <a:spLocks noChangeArrowheads="1"/>
          </p:cNvSpPr>
          <p:nvPr/>
        </p:nvSpPr>
        <p:spPr bwMode="auto">
          <a:xfrm>
            <a:off x="2770188" y="1700213"/>
            <a:ext cx="1296987"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i •</a:t>
            </a:r>
          </a:p>
        </p:txBody>
      </p:sp>
      <p:sp>
        <p:nvSpPr>
          <p:cNvPr id="743439" name="Text Box 15"/>
          <p:cNvSpPr txBox="1">
            <a:spLocks noChangeArrowheads="1"/>
          </p:cNvSpPr>
          <p:nvPr/>
        </p:nvSpPr>
        <p:spPr bwMode="auto">
          <a:xfrm>
            <a:off x="5148263" y="1412875"/>
            <a:ext cx="1296987" cy="15684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E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 T*F</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 F</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 i</a:t>
            </a:r>
          </a:p>
        </p:txBody>
      </p:sp>
      <p:sp>
        <p:nvSpPr>
          <p:cNvPr id="743440" name="Text Box 16"/>
          <p:cNvSpPr txBox="1">
            <a:spLocks noChangeArrowheads="1"/>
          </p:cNvSpPr>
          <p:nvPr/>
        </p:nvSpPr>
        <p:spPr bwMode="auto">
          <a:xfrm>
            <a:off x="5148263" y="5157788"/>
            <a:ext cx="1296987" cy="1079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T → T* • F</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 (E)</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 i</a:t>
            </a:r>
          </a:p>
        </p:txBody>
      </p:sp>
      <p:sp>
        <p:nvSpPr>
          <p:cNvPr id="743441" name="Text Box 17"/>
          <p:cNvSpPr txBox="1">
            <a:spLocks noChangeArrowheads="1"/>
          </p:cNvSpPr>
          <p:nvPr/>
        </p:nvSpPr>
        <p:spPr bwMode="auto">
          <a:xfrm>
            <a:off x="5148263" y="3716338"/>
            <a:ext cx="1296987" cy="83502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(E • )</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E • +T</a:t>
            </a:r>
          </a:p>
        </p:txBody>
      </p:sp>
      <p:sp>
        <p:nvSpPr>
          <p:cNvPr id="743442" name="Text Box 18"/>
          <p:cNvSpPr txBox="1">
            <a:spLocks noChangeArrowheads="1"/>
          </p:cNvSpPr>
          <p:nvPr/>
        </p:nvSpPr>
        <p:spPr bwMode="auto">
          <a:xfrm>
            <a:off x="7524750" y="3357563"/>
            <a:ext cx="1296988" cy="83502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E → E+T •</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T • *F</a:t>
            </a:r>
          </a:p>
        </p:txBody>
      </p:sp>
      <p:sp>
        <p:nvSpPr>
          <p:cNvPr id="743443" name="Text Box 19"/>
          <p:cNvSpPr txBox="1">
            <a:spLocks noChangeArrowheads="1"/>
          </p:cNvSpPr>
          <p:nvPr/>
        </p:nvSpPr>
        <p:spPr bwMode="auto">
          <a:xfrm>
            <a:off x="7596188" y="5575300"/>
            <a:ext cx="1296987"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10</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T → T*F • </a:t>
            </a:r>
          </a:p>
        </p:txBody>
      </p:sp>
      <p:sp>
        <p:nvSpPr>
          <p:cNvPr id="743444" name="Text Box 20"/>
          <p:cNvSpPr txBox="1">
            <a:spLocks noChangeArrowheads="1"/>
          </p:cNvSpPr>
          <p:nvPr/>
        </p:nvSpPr>
        <p:spPr bwMode="auto">
          <a:xfrm>
            <a:off x="7451725" y="1412875"/>
            <a:ext cx="1296988" cy="5905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6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11</a:t>
            </a: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600">
                <a:solidFill>
                  <a:schemeClr val="tx1"/>
                </a:solidFill>
                <a:effectLst>
                  <a:outerShdw blurRad="38100" dist="38100" dir="2700000" algn="tl">
                    <a:srgbClr val="000000"/>
                  </a:outerShdw>
                </a:effectLst>
                <a:latin typeface="Times New Roman" pitchFamily="18" charset="0"/>
                <a:ea typeface="宋体" pitchFamily="2" charset="-122"/>
                <a:cs typeface="+mn-cs"/>
              </a:rPr>
              <a:t>  F → (E) •</a:t>
            </a:r>
          </a:p>
        </p:txBody>
      </p:sp>
      <p:grpSp>
        <p:nvGrpSpPr>
          <p:cNvPr id="92178" name="Group 21"/>
          <p:cNvGrpSpPr>
            <a:grpSpLocks/>
          </p:cNvGrpSpPr>
          <p:nvPr/>
        </p:nvGrpSpPr>
        <p:grpSpPr bwMode="auto">
          <a:xfrm>
            <a:off x="1692275" y="3567113"/>
            <a:ext cx="1079500" cy="366712"/>
            <a:chOff x="1837" y="436"/>
            <a:chExt cx="589" cy="231"/>
          </a:xfrm>
        </p:grpSpPr>
        <p:sp>
          <p:nvSpPr>
            <p:cNvPr id="743446" name="Line 22"/>
            <p:cNvSpPr>
              <a:spLocks noChangeShapeType="1"/>
            </p:cNvSpPr>
            <p:nvPr/>
          </p:nvSpPr>
          <p:spPr bwMode="auto">
            <a:xfrm>
              <a:off x="1837" y="663"/>
              <a:ext cx="58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47" name="Text Box 23"/>
            <p:cNvSpPr txBox="1">
              <a:spLocks noChangeArrowheads="1"/>
            </p:cNvSpPr>
            <p:nvPr/>
          </p:nvSpPr>
          <p:spPr bwMode="auto">
            <a:xfrm>
              <a:off x="2018" y="436"/>
              <a:ext cx="227"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grpSp>
      <p:sp>
        <p:nvSpPr>
          <p:cNvPr id="743448" name="Line 24"/>
          <p:cNvSpPr>
            <a:spLocks noChangeShapeType="1"/>
          </p:cNvSpPr>
          <p:nvPr/>
        </p:nvSpPr>
        <p:spPr bwMode="auto">
          <a:xfrm flipV="1">
            <a:off x="1692275" y="1989138"/>
            <a:ext cx="1079500" cy="79216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49" name="Text Box 25"/>
          <p:cNvSpPr txBox="1">
            <a:spLocks noChangeArrowheads="1"/>
          </p:cNvSpPr>
          <p:nvPr/>
        </p:nvSpPr>
        <p:spPr bwMode="auto">
          <a:xfrm>
            <a:off x="1979613" y="2444750"/>
            <a:ext cx="360362"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43450" name="Line 26"/>
          <p:cNvSpPr>
            <a:spLocks noChangeShapeType="1"/>
          </p:cNvSpPr>
          <p:nvPr/>
        </p:nvSpPr>
        <p:spPr bwMode="auto">
          <a:xfrm flipV="1">
            <a:off x="1692275" y="2997200"/>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51" name="Text Box 27"/>
          <p:cNvSpPr txBox="1">
            <a:spLocks noChangeArrowheads="1"/>
          </p:cNvSpPr>
          <p:nvPr/>
        </p:nvSpPr>
        <p:spPr bwMode="auto">
          <a:xfrm>
            <a:off x="1979613" y="2997200"/>
            <a:ext cx="360362"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F</a:t>
            </a:r>
          </a:p>
        </p:txBody>
      </p:sp>
      <p:sp>
        <p:nvSpPr>
          <p:cNvPr id="743452" name="Line 28"/>
          <p:cNvSpPr>
            <a:spLocks noChangeShapeType="1"/>
          </p:cNvSpPr>
          <p:nvPr/>
        </p:nvSpPr>
        <p:spPr bwMode="auto">
          <a:xfrm>
            <a:off x="1692275" y="1557338"/>
            <a:ext cx="3455988"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53" name="Text Box 29"/>
          <p:cNvSpPr txBox="1">
            <a:spLocks noChangeArrowheads="1"/>
          </p:cNvSpPr>
          <p:nvPr/>
        </p:nvSpPr>
        <p:spPr bwMode="auto">
          <a:xfrm>
            <a:off x="3276600" y="1196975"/>
            <a:ext cx="360363" cy="366713"/>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43454" name="Line 30"/>
          <p:cNvSpPr>
            <a:spLocks noChangeShapeType="1"/>
          </p:cNvSpPr>
          <p:nvPr/>
        </p:nvSpPr>
        <p:spPr bwMode="auto">
          <a:xfrm flipH="1">
            <a:off x="4067175" y="1989138"/>
            <a:ext cx="1081088"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55" name="Text Box 31"/>
          <p:cNvSpPr txBox="1">
            <a:spLocks noChangeArrowheads="1"/>
          </p:cNvSpPr>
          <p:nvPr/>
        </p:nvSpPr>
        <p:spPr bwMode="auto">
          <a:xfrm>
            <a:off x="4427538" y="1652588"/>
            <a:ext cx="360362"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43456" name="Line 32"/>
          <p:cNvSpPr>
            <a:spLocks noChangeShapeType="1"/>
          </p:cNvSpPr>
          <p:nvPr/>
        </p:nvSpPr>
        <p:spPr bwMode="auto">
          <a:xfrm flipH="1">
            <a:off x="1692275" y="4797425"/>
            <a:ext cx="1079500" cy="1008063"/>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57" name="Text Box 33"/>
          <p:cNvSpPr txBox="1">
            <a:spLocks noChangeArrowheads="1"/>
          </p:cNvSpPr>
          <p:nvPr/>
        </p:nvSpPr>
        <p:spPr bwMode="auto">
          <a:xfrm>
            <a:off x="1979613" y="4964113"/>
            <a:ext cx="360362"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T</a:t>
            </a:r>
          </a:p>
        </p:txBody>
      </p:sp>
      <p:sp>
        <p:nvSpPr>
          <p:cNvPr id="743458" name="Line 34"/>
          <p:cNvSpPr>
            <a:spLocks noChangeShapeType="1"/>
          </p:cNvSpPr>
          <p:nvPr/>
        </p:nvSpPr>
        <p:spPr bwMode="auto">
          <a:xfrm>
            <a:off x="1692275" y="5949950"/>
            <a:ext cx="3455988"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59" name="Text Box 35"/>
          <p:cNvSpPr txBox="1">
            <a:spLocks noChangeArrowheads="1"/>
          </p:cNvSpPr>
          <p:nvPr/>
        </p:nvSpPr>
        <p:spPr bwMode="auto">
          <a:xfrm>
            <a:off x="3275013" y="5911850"/>
            <a:ext cx="360362" cy="396875"/>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20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43460" name="Line 36"/>
          <p:cNvSpPr>
            <a:spLocks noChangeShapeType="1"/>
          </p:cNvSpPr>
          <p:nvPr/>
        </p:nvSpPr>
        <p:spPr bwMode="auto">
          <a:xfrm flipV="1">
            <a:off x="3997325" y="2276475"/>
            <a:ext cx="0" cy="1439863"/>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61" name="Text Box 37"/>
          <p:cNvSpPr txBox="1">
            <a:spLocks noChangeArrowheads="1"/>
          </p:cNvSpPr>
          <p:nvPr/>
        </p:nvSpPr>
        <p:spPr bwMode="auto">
          <a:xfrm>
            <a:off x="3924300" y="2732088"/>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grpSp>
        <p:nvGrpSpPr>
          <p:cNvPr id="92193" name="Group 38"/>
          <p:cNvGrpSpPr>
            <a:grpSpLocks/>
          </p:cNvGrpSpPr>
          <p:nvPr/>
        </p:nvGrpSpPr>
        <p:grpSpPr bwMode="auto">
          <a:xfrm>
            <a:off x="5797550" y="2997200"/>
            <a:ext cx="287338" cy="647700"/>
            <a:chOff x="1156" y="1389"/>
            <a:chExt cx="181" cy="272"/>
          </a:xfrm>
        </p:grpSpPr>
        <p:sp>
          <p:nvSpPr>
            <p:cNvPr id="743463" name="Line 39"/>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64" name="Text Box 40"/>
            <p:cNvSpPr txBox="1">
              <a:spLocks noChangeArrowheads="1"/>
            </p:cNvSpPr>
            <p:nvPr/>
          </p:nvSpPr>
          <p:spPr bwMode="auto">
            <a:xfrm>
              <a:off x="1156" y="1430"/>
              <a:ext cx="181" cy="154"/>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grpSp>
      <p:sp>
        <p:nvSpPr>
          <p:cNvPr id="743465" name="Line 41"/>
          <p:cNvSpPr>
            <a:spLocks noChangeShapeType="1"/>
          </p:cNvSpPr>
          <p:nvPr/>
        </p:nvSpPr>
        <p:spPr bwMode="auto">
          <a:xfrm flipV="1">
            <a:off x="4068763" y="4076700"/>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66" name="Text Box 42"/>
          <p:cNvSpPr txBox="1">
            <a:spLocks noChangeArrowheads="1"/>
          </p:cNvSpPr>
          <p:nvPr/>
        </p:nvSpPr>
        <p:spPr bwMode="auto">
          <a:xfrm>
            <a:off x="4211638" y="4076700"/>
            <a:ext cx="360362"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E</a:t>
            </a:r>
          </a:p>
        </p:txBody>
      </p:sp>
      <p:sp>
        <p:nvSpPr>
          <p:cNvPr id="743467" name="Line 43"/>
          <p:cNvSpPr>
            <a:spLocks noChangeShapeType="1"/>
          </p:cNvSpPr>
          <p:nvPr/>
        </p:nvSpPr>
        <p:spPr bwMode="auto">
          <a:xfrm flipH="1" flipV="1">
            <a:off x="4067175" y="2276475"/>
            <a:ext cx="1081088" cy="2881313"/>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68" name="Text Box 44"/>
          <p:cNvSpPr txBox="1">
            <a:spLocks noChangeArrowheads="1"/>
          </p:cNvSpPr>
          <p:nvPr/>
        </p:nvSpPr>
        <p:spPr bwMode="auto">
          <a:xfrm>
            <a:off x="4500563" y="3524250"/>
            <a:ext cx="360362"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43469" name="Line 45"/>
          <p:cNvSpPr>
            <a:spLocks noChangeShapeType="1"/>
          </p:cNvSpPr>
          <p:nvPr/>
        </p:nvSpPr>
        <p:spPr bwMode="auto">
          <a:xfrm flipH="1">
            <a:off x="4067175" y="5516563"/>
            <a:ext cx="1081088"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70" name="Text Box 46"/>
          <p:cNvSpPr txBox="1">
            <a:spLocks noChangeArrowheads="1"/>
          </p:cNvSpPr>
          <p:nvPr/>
        </p:nvSpPr>
        <p:spPr bwMode="auto">
          <a:xfrm>
            <a:off x="4427538" y="5180013"/>
            <a:ext cx="360362"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43471" name="Line 47"/>
          <p:cNvSpPr>
            <a:spLocks noChangeShapeType="1"/>
          </p:cNvSpPr>
          <p:nvPr/>
        </p:nvSpPr>
        <p:spPr bwMode="auto">
          <a:xfrm flipV="1">
            <a:off x="6443663" y="1989138"/>
            <a:ext cx="1008062" cy="172720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72" name="Text Box 48"/>
          <p:cNvSpPr txBox="1">
            <a:spLocks noChangeArrowheads="1"/>
          </p:cNvSpPr>
          <p:nvPr/>
        </p:nvSpPr>
        <p:spPr bwMode="auto">
          <a:xfrm>
            <a:off x="6804025" y="2876550"/>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43473" name="Line 49"/>
          <p:cNvSpPr>
            <a:spLocks noChangeShapeType="1"/>
          </p:cNvSpPr>
          <p:nvPr/>
        </p:nvSpPr>
        <p:spPr bwMode="auto">
          <a:xfrm flipH="1">
            <a:off x="6443663" y="4221163"/>
            <a:ext cx="1081087" cy="93662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74" name="Text Box 50"/>
          <p:cNvSpPr txBox="1">
            <a:spLocks noChangeArrowheads="1"/>
          </p:cNvSpPr>
          <p:nvPr/>
        </p:nvSpPr>
        <p:spPr bwMode="auto">
          <a:xfrm>
            <a:off x="6804025" y="4724400"/>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
        <p:nvSpPr>
          <p:cNvPr id="743475" name="Line 51"/>
          <p:cNvSpPr>
            <a:spLocks noChangeShapeType="1"/>
          </p:cNvSpPr>
          <p:nvPr/>
        </p:nvSpPr>
        <p:spPr bwMode="auto">
          <a:xfrm>
            <a:off x="6443663" y="1412875"/>
            <a:ext cx="1081087" cy="1944688"/>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76" name="Text Box 52"/>
          <p:cNvSpPr txBox="1">
            <a:spLocks noChangeArrowheads="1"/>
          </p:cNvSpPr>
          <p:nvPr/>
        </p:nvSpPr>
        <p:spPr bwMode="auto">
          <a:xfrm>
            <a:off x="7308850" y="2876550"/>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T</a:t>
            </a:r>
          </a:p>
        </p:txBody>
      </p:sp>
      <p:sp>
        <p:nvSpPr>
          <p:cNvPr id="743477" name="Line 53"/>
          <p:cNvSpPr>
            <a:spLocks noChangeShapeType="1"/>
          </p:cNvSpPr>
          <p:nvPr/>
        </p:nvSpPr>
        <p:spPr bwMode="auto">
          <a:xfrm flipV="1">
            <a:off x="6443663" y="5829300"/>
            <a:ext cx="1079500"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78" name="Text Box 54"/>
          <p:cNvSpPr txBox="1">
            <a:spLocks noChangeArrowheads="1"/>
          </p:cNvSpPr>
          <p:nvPr/>
        </p:nvSpPr>
        <p:spPr bwMode="auto">
          <a:xfrm>
            <a:off x="6731000" y="5829300"/>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F</a:t>
            </a:r>
          </a:p>
        </p:txBody>
      </p:sp>
      <p:sp>
        <p:nvSpPr>
          <p:cNvPr id="743479" name="Line 55"/>
          <p:cNvSpPr>
            <a:spLocks noChangeShapeType="1"/>
          </p:cNvSpPr>
          <p:nvPr/>
        </p:nvSpPr>
        <p:spPr bwMode="auto">
          <a:xfrm flipH="1">
            <a:off x="4067175" y="2997200"/>
            <a:ext cx="1081088" cy="719138"/>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80" name="Text Box 56"/>
          <p:cNvSpPr txBox="1">
            <a:spLocks noChangeArrowheads="1"/>
          </p:cNvSpPr>
          <p:nvPr/>
        </p:nvSpPr>
        <p:spPr bwMode="auto">
          <a:xfrm>
            <a:off x="4572000" y="2852738"/>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grpSp>
        <p:nvGrpSpPr>
          <p:cNvPr id="92210" name="Group 57"/>
          <p:cNvGrpSpPr>
            <a:grpSpLocks/>
          </p:cNvGrpSpPr>
          <p:nvPr/>
        </p:nvGrpSpPr>
        <p:grpSpPr bwMode="auto">
          <a:xfrm>
            <a:off x="3276600" y="3284538"/>
            <a:ext cx="287338" cy="431800"/>
            <a:chOff x="1156" y="1389"/>
            <a:chExt cx="181" cy="273"/>
          </a:xfrm>
        </p:grpSpPr>
        <p:sp>
          <p:nvSpPr>
            <p:cNvPr id="743482" name="Line 58"/>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83" name="Text Box 59"/>
            <p:cNvSpPr txBox="1">
              <a:spLocks noChangeArrowheads="1"/>
            </p:cNvSpPr>
            <p:nvPr/>
          </p:nvSpPr>
          <p:spPr bwMode="auto">
            <a:xfrm>
              <a:off x="1156" y="1430"/>
              <a:ext cx="181" cy="232"/>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F</a:t>
              </a:r>
            </a:p>
          </p:txBody>
        </p:sp>
      </p:grpSp>
      <p:sp>
        <p:nvSpPr>
          <p:cNvPr id="743484" name="Line 60"/>
          <p:cNvSpPr>
            <a:spLocks noChangeShapeType="1"/>
          </p:cNvSpPr>
          <p:nvPr/>
        </p:nvSpPr>
        <p:spPr bwMode="auto">
          <a:xfrm flipH="1">
            <a:off x="3851275" y="2420938"/>
            <a:ext cx="1296988" cy="287337"/>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85" name="Text Box 61"/>
          <p:cNvSpPr txBox="1">
            <a:spLocks noChangeArrowheads="1"/>
          </p:cNvSpPr>
          <p:nvPr/>
        </p:nvSpPr>
        <p:spPr bwMode="auto">
          <a:xfrm>
            <a:off x="4572000" y="2228850"/>
            <a:ext cx="360363"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i</a:t>
            </a:r>
          </a:p>
        </p:txBody>
      </p:sp>
      <p:sp>
        <p:nvSpPr>
          <p:cNvPr id="743486" name="Freeform 62"/>
          <p:cNvSpPr>
            <a:spLocks/>
          </p:cNvSpPr>
          <p:nvPr/>
        </p:nvSpPr>
        <p:spPr bwMode="auto">
          <a:xfrm>
            <a:off x="4067175" y="4413250"/>
            <a:ext cx="433388" cy="541338"/>
          </a:xfrm>
          <a:custGeom>
            <a:avLst/>
            <a:gdLst/>
            <a:ahLst/>
            <a:cxnLst>
              <a:cxn ang="0">
                <a:pos x="0" y="106"/>
              </a:cxn>
              <a:cxn ang="0">
                <a:pos x="137" y="15"/>
              </a:cxn>
              <a:cxn ang="0">
                <a:pos x="273" y="196"/>
              </a:cxn>
              <a:cxn ang="0">
                <a:pos x="137" y="333"/>
              </a:cxn>
              <a:cxn ang="0">
                <a:pos x="0" y="242"/>
              </a:cxn>
            </a:cxnLst>
            <a:rect l="0" t="0" r="r" b="b"/>
            <a:pathLst>
              <a:path w="273" h="341">
                <a:moveTo>
                  <a:pt x="0" y="106"/>
                </a:moveTo>
                <a:cubicBezTo>
                  <a:pt x="46" y="53"/>
                  <a:pt x="92" y="0"/>
                  <a:pt x="137" y="15"/>
                </a:cubicBezTo>
                <a:cubicBezTo>
                  <a:pt x="182" y="30"/>
                  <a:pt x="273" y="143"/>
                  <a:pt x="273" y="196"/>
                </a:cubicBezTo>
                <a:cubicBezTo>
                  <a:pt x="273" y="249"/>
                  <a:pt x="182" y="325"/>
                  <a:pt x="137" y="333"/>
                </a:cubicBezTo>
                <a:cubicBezTo>
                  <a:pt x="92" y="341"/>
                  <a:pt x="46" y="291"/>
                  <a:pt x="0" y="242"/>
                </a:cubicBezTo>
              </a:path>
            </a:pathLst>
          </a:custGeom>
          <a:noFill/>
          <a:ln w="9525" cap="flat" cmpd="sng">
            <a:solidFill>
              <a:schemeClr val="tx1"/>
            </a:solidFill>
            <a:prstDash val="solid"/>
            <a:round/>
            <a:headEnd type="none" w="med" len="me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3487" name="Text Box 63"/>
          <p:cNvSpPr txBox="1">
            <a:spLocks noChangeArrowheads="1"/>
          </p:cNvSpPr>
          <p:nvPr/>
        </p:nvSpPr>
        <p:spPr bwMode="auto">
          <a:xfrm>
            <a:off x="4427538" y="4532313"/>
            <a:ext cx="360362" cy="336550"/>
          </a:xfrm>
          <a:prstGeom prst="rect">
            <a:avLst/>
          </a:prstGeom>
          <a:noFill/>
          <a:ln w="9525" algn="ctr">
            <a:noFill/>
            <a:miter lim="800000"/>
            <a:headEnd/>
            <a:tailEnd/>
          </a:ln>
          <a:effectLst>
            <a:prstShdw prst="shdw18" dist="17961" dir="13500000">
              <a:srgbClr val="FFFFFF">
                <a:gamma/>
                <a:shade val="60000"/>
                <a:invGamma/>
              </a:srgbClr>
            </a:prstShdw>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spcBef>
                <a:spcPct val="50000"/>
              </a:spcBef>
              <a:spcAft>
                <a:spcPct val="0"/>
              </a:spcAft>
              <a:defRPr/>
            </a:pPr>
            <a:r>
              <a:rPr lang="en-US" altLang="zh-CN" sz="1600" smtClean="0">
                <a:solidFill>
                  <a:schemeClr val="tx1"/>
                </a:solidFill>
                <a:effectLst>
                  <a:outerShdw blurRad="38100" dist="38100" dir="2700000" algn="tl">
                    <a:srgbClr val="000000"/>
                  </a:outerShdw>
                </a:effectLst>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B9B562F6-C137-45B8-BF77-7BC5D3C00636}" type="slidenum">
              <a:rPr lang="en-US" altLang="zh-CN"/>
              <a:pPr>
                <a:defRPr/>
              </a:pPr>
              <a:t>93</a:t>
            </a:fld>
            <a:endParaRPr lang="en-US" altLang="zh-CN"/>
          </a:p>
        </p:txBody>
      </p:sp>
      <p:sp>
        <p:nvSpPr>
          <p:cNvPr id="93187" name="Rectangle 2"/>
          <p:cNvSpPr>
            <a:spLocks noGrp="1" noChangeArrowheads="1"/>
          </p:cNvSpPr>
          <p:nvPr>
            <p:ph type="body" idx="1"/>
          </p:nvPr>
        </p:nvSpPr>
        <p:spPr>
          <a:xfrm>
            <a:off x="250825" y="762000"/>
            <a:ext cx="8664575" cy="5403850"/>
          </a:xfrm>
        </p:spPr>
        <p:txBody>
          <a:bodyPr/>
          <a:lstStyle/>
          <a:p>
            <a:pPr algn="just" eaLnBrk="1" hangingPunct="1">
              <a:lnSpc>
                <a:spcPct val="110000"/>
              </a:lnSpc>
              <a:buFont typeface="Wingdings" pitchFamily="2" charset="2"/>
              <a:buNone/>
            </a:pPr>
            <a:r>
              <a:rPr lang="en-US" altLang="zh-CN" sz="2000" b="1" smtClean="0">
                <a:solidFill>
                  <a:srgbClr val="00FF00"/>
                </a:solidFill>
                <a:latin typeface="Times New Roman" pitchFamily="18" charset="0"/>
              </a:rPr>
              <a:t>④</a:t>
            </a:r>
            <a:r>
              <a:rPr lang="en-US" altLang="zh-CN" sz="2000" b="1" smtClean="0">
                <a:latin typeface="Times New Roman" pitchFamily="18" charset="0"/>
              </a:rPr>
              <a:t> </a:t>
            </a:r>
            <a:r>
              <a:rPr lang="zh-CN" altLang="en-US" sz="2000" b="1" smtClean="0">
                <a:latin typeface="Times New Roman" pitchFamily="18" charset="0"/>
              </a:rPr>
              <a:t>用</a:t>
            </a:r>
            <a:r>
              <a:rPr lang="en-US" altLang="zh-CN" sz="2000" b="1" smtClean="0">
                <a:latin typeface="Times New Roman" pitchFamily="18" charset="0"/>
              </a:rPr>
              <a:t>S</a:t>
            </a:r>
            <a:r>
              <a:rPr lang="zh-CN" altLang="en-US" sz="2000" b="1" smtClean="0">
                <a:latin typeface="Times New Roman" pitchFamily="18" charset="0"/>
              </a:rPr>
              <a:t>ＬＲ方法解决“移进</a:t>
            </a:r>
            <a:r>
              <a:rPr lang="en-US" altLang="zh-CN" sz="2000" b="1" smtClean="0">
                <a:latin typeface="Times New Roman" pitchFamily="18" charset="0"/>
              </a:rPr>
              <a:t>---</a:t>
            </a:r>
            <a:r>
              <a:rPr lang="zh-CN" altLang="en-US" sz="2000" b="1" smtClean="0">
                <a:latin typeface="Times New Roman" pitchFamily="18" charset="0"/>
              </a:rPr>
              <a:t>归约”冲突。</a:t>
            </a:r>
            <a:r>
              <a:rPr lang="en-US" altLang="zh-CN" sz="2000" b="1" smtClean="0">
                <a:latin typeface="Times New Roman" pitchFamily="18" charset="0"/>
              </a:rPr>
              <a:t>(</a:t>
            </a:r>
            <a:r>
              <a:rPr lang="zh-CN" altLang="en-US" sz="2000" b="1" smtClean="0">
                <a:latin typeface="Times New Roman" pitchFamily="18" charset="0"/>
              </a:rPr>
              <a:t>验证</a:t>
            </a:r>
            <a:r>
              <a:rPr lang="en-US" altLang="zh-CN" sz="2000" b="1" smtClean="0">
                <a:latin typeface="Times New Roman" pitchFamily="18" charset="0"/>
              </a:rPr>
              <a:t>P118</a:t>
            </a:r>
            <a:r>
              <a:rPr lang="zh-CN" altLang="en-US" sz="2000" b="1" smtClean="0">
                <a:latin typeface="Times New Roman" pitchFamily="18" charset="0"/>
              </a:rPr>
              <a:t>表</a:t>
            </a:r>
            <a:r>
              <a:rPr lang="en-US" altLang="zh-CN" sz="2000" b="1" smtClean="0">
                <a:latin typeface="Times New Roman" pitchFamily="18" charset="0"/>
              </a:rPr>
              <a:t>4.15)</a:t>
            </a:r>
          </a:p>
          <a:p>
            <a:pPr algn="just" eaLnBrk="1" hangingPunct="1">
              <a:lnSpc>
                <a:spcPct val="110000"/>
              </a:lnSpc>
              <a:buFont typeface="Wingdings" pitchFamily="2" charset="2"/>
              <a:buNone/>
            </a:pPr>
            <a:r>
              <a:rPr lang="en-US" altLang="zh-CN" sz="1800" b="1" smtClean="0">
                <a:latin typeface="Times New Roman" pitchFamily="18" charset="0"/>
              </a:rPr>
              <a:t>   </a:t>
            </a:r>
            <a:r>
              <a:rPr lang="zh-CN" altLang="en-US" sz="1800" b="1" smtClean="0">
                <a:latin typeface="Times New Roman" pitchFamily="18" charset="0"/>
              </a:rPr>
              <a:t>在十二个项目集中，Ｉ１、Ｉ２和Ｉ９都含有“移进</a:t>
            </a:r>
            <a:r>
              <a:rPr lang="en-US" altLang="zh-CN" sz="1800" b="1" smtClean="0">
                <a:latin typeface="Times New Roman" pitchFamily="18" charset="0"/>
              </a:rPr>
              <a:t>---</a:t>
            </a:r>
            <a:r>
              <a:rPr lang="zh-CN" altLang="en-US" sz="1800" b="1" smtClean="0">
                <a:latin typeface="Times New Roman" pitchFamily="18" charset="0"/>
              </a:rPr>
              <a:t>归约”冲突，其解决办法是：</a:t>
            </a:r>
          </a:p>
          <a:p>
            <a:pPr algn="just" eaLnBrk="1" hangingPunct="1">
              <a:lnSpc>
                <a:spcPct val="110000"/>
              </a:lnSpc>
              <a:buFont typeface="Wingdings" pitchFamily="2" charset="2"/>
              <a:buNone/>
            </a:pPr>
            <a:r>
              <a:rPr lang="zh-CN" altLang="en-US" sz="1800" b="1" smtClean="0">
                <a:latin typeface="Times New Roman" pitchFamily="18" charset="0"/>
              </a:rPr>
              <a:t>  对于项目集Ｉ</a:t>
            </a:r>
            <a:r>
              <a:rPr lang="en-US" altLang="zh-CN" sz="1800" b="1" baseline="-25000" smtClean="0">
                <a:latin typeface="Times New Roman" pitchFamily="18" charset="0"/>
              </a:rPr>
              <a:t>1</a:t>
            </a:r>
            <a:r>
              <a:rPr lang="zh-CN" altLang="en-US" sz="1800" b="1" smtClean="0">
                <a:latin typeface="Times New Roman" pitchFamily="18" charset="0"/>
              </a:rPr>
              <a:t>＝｛</a:t>
            </a:r>
            <a:r>
              <a:rPr lang="en-US" altLang="zh-CN" sz="1800" b="1" smtClean="0">
                <a:latin typeface="Times New Roman" pitchFamily="18" charset="0"/>
              </a:rPr>
              <a:t>S′∷</a:t>
            </a:r>
            <a:r>
              <a:rPr lang="zh-CN" altLang="en-US" sz="1800" b="1" smtClean="0">
                <a:latin typeface="Times New Roman" pitchFamily="18" charset="0"/>
              </a:rPr>
              <a:t>＝Ｅ</a:t>
            </a:r>
            <a:r>
              <a:rPr lang="en-US" altLang="zh-CN" sz="1800" b="1" smtClean="0">
                <a:latin typeface="Times New Roman" pitchFamily="18" charset="0"/>
              </a:rPr>
              <a:t>·</a:t>
            </a:r>
            <a:r>
              <a:rPr lang="zh-CN" altLang="en-US" sz="1800" b="1" smtClean="0">
                <a:latin typeface="Times New Roman" pitchFamily="18" charset="0"/>
              </a:rPr>
              <a:t>，Ｅ ∷＝Ｅ</a:t>
            </a:r>
            <a:r>
              <a:rPr lang="en-US" altLang="zh-CN" sz="1800" b="1" smtClean="0">
                <a:latin typeface="Times New Roman" pitchFamily="18" charset="0"/>
              </a:rPr>
              <a:t>·</a:t>
            </a:r>
            <a:r>
              <a:rPr lang="zh-CN" altLang="en-US" sz="1800" b="1" smtClean="0">
                <a:latin typeface="Times New Roman" pitchFamily="18" charset="0"/>
              </a:rPr>
              <a:t>＋Ｔ｝，由于集合</a:t>
            </a:r>
          </a:p>
          <a:p>
            <a:pPr algn="just" eaLnBrk="1" hangingPunct="1">
              <a:lnSpc>
                <a:spcPct val="110000"/>
              </a:lnSpc>
              <a:buFont typeface="Wingdings" pitchFamily="2" charset="2"/>
              <a:buNone/>
            </a:pPr>
            <a:r>
              <a:rPr lang="zh-CN" altLang="en-US" sz="1800" b="1" smtClean="0">
                <a:latin typeface="Times New Roman" pitchFamily="18" charset="0"/>
              </a:rPr>
              <a:t>  ＦＯＬＬＯＷ（</a:t>
            </a:r>
            <a:r>
              <a:rPr lang="en-US" altLang="zh-CN" sz="1800" b="1" smtClean="0">
                <a:latin typeface="Times New Roman" pitchFamily="18" charset="0"/>
              </a:rPr>
              <a:t>S′</a:t>
            </a:r>
            <a:r>
              <a:rPr lang="zh-CN" altLang="en-US" sz="1800" b="1" smtClean="0">
                <a:latin typeface="Times New Roman" pitchFamily="18" charset="0"/>
              </a:rPr>
              <a:t>）＝｛＃｝与集合｛＋｝不相交，所以当状态为１时，面临着输入符号为＋时便移进，而面临着输入符号为＃时，则按规则</a:t>
            </a:r>
            <a:r>
              <a:rPr lang="en-US" altLang="zh-CN" sz="1800" b="1" smtClean="0">
                <a:latin typeface="Times New Roman" pitchFamily="18" charset="0"/>
              </a:rPr>
              <a:t>S′∷</a:t>
            </a:r>
            <a:r>
              <a:rPr lang="zh-CN" altLang="en-US" sz="1800" b="1" smtClean="0">
                <a:latin typeface="Times New Roman" pitchFamily="18" charset="0"/>
              </a:rPr>
              <a:t>＝Ｅ归约。</a:t>
            </a:r>
          </a:p>
          <a:p>
            <a:pPr algn="just" eaLnBrk="1" hangingPunct="1">
              <a:lnSpc>
                <a:spcPct val="110000"/>
              </a:lnSpc>
              <a:buFont typeface="Wingdings" pitchFamily="2" charset="2"/>
              <a:buNone/>
            </a:pPr>
            <a:r>
              <a:rPr lang="zh-CN" altLang="en-US" sz="1800" b="1" smtClean="0">
                <a:latin typeface="Times New Roman" pitchFamily="18" charset="0"/>
              </a:rPr>
              <a:t>  对于项目集Ｉ</a:t>
            </a:r>
            <a:r>
              <a:rPr lang="en-US" altLang="zh-CN" sz="1800" b="1" baseline="-25000" smtClean="0">
                <a:latin typeface="Times New Roman" pitchFamily="18" charset="0"/>
              </a:rPr>
              <a:t>2</a:t>
            </a:r>
            <a:r>
              <a:rPr lang="zh-CN" altLang="en-US" sz="1800" b="1" smtClean="0">
                <a:latin typeface="Times New Roman" pitchFamily="18" charset="0"/>
              </a:rPr>
              <a:t>＝｛Ｅ∷＝Ｔ</a:t>
            </a:r>
            <a:r>
              <a:rPr lang="en-US" altLang="zh-CN" sz="1800" b="1" smtClean="0">
                <a:latin typeface="Times New Roman" pitchFamily="18" charset="0"/>
              </a:rPr>
              <a:t>·</a:t>
            </a:r>
            <a:r>
              <a:rPr lang="zh-CN" altLang="en-US" sz="1800" b="1" smtClean="0">
                <a:latin typeface="Times New Roman" pitchFamily="18" charset="0"/>
              </a:rPr>
              <a:t>，Ｔ∷＝Ｔ</a:t>
            </a:r>
            <a:r>
              <a:rPr lang="en-US" altLang="zh-CN" sz="1800" b="1" smtClean="0">
                <a:latin typeface="Times New Roman" pitchFamily="18" charset="0"/>
              </a:rPr>
              <a:t>·*</a:t>
            </a:r>
            <a:r>
              <a:rPr lang="zh-CN" altLang="en-US" sz="1800" b="1" smtClean="0">
                <a:latin typeface="Times New Roman" pitchFamily="18" charset="0"/>
              </a:rPr>
              <a:t>Ｆ｝，由于集合</a:t>
            </a:r>
          </a:p>
          <a:p>
            <a:pPr algn="just" eaLnBrk="1" hangingPunct="1">
              <a:lnSpc>
                <a:spcPct val="110000"/>
              </a:lnSpc>
              <a:buFont typeface="Wingdings" pitchFamily="2" charset="2"/>
              <a:buNone/>
            </a:pPr>
            <a:r>
              <a:rPr lang="zh-CN" altLang="en-US" sz="1800" b="1" smtClean="0">
                <a:latin typeface="Times New Roman" pitchFamily="18" charset="0"/>
              </a:rPr>
              <a:t>  ＦＯＬＬＯＷ（Ｅ）＝｛＋，），＃｝与集合｛*｝不相交，</a:t>
            </a:r>
          </a:p>
          <a:p>
            <a:pPr algn="just" eaLnBrk="1" hangingPunct="1">
              <a:lnSpc>
                <a:spcPct val="110000"/>
              </a:lnSpc>
              <a:buFont typeface="Wingdings" pitchFamily="2" charset="2"/>
              <a:buNone/>
            </a:pPr>
            <a:r>
              <a:rPr lang="zh-CN" altLang="en-US" sz="1800" b="1" smtClean="0">
                <a:latin typeface="Times New Roman" pitchFamily="18" charset="0"/>
              </a:rPr>
              <a:t>  因此状态２面临输入符号为*时移进，而面临输入符号为＋或）或＃时，按规则Ｅ∷＝Ｔ归约。</a:t>
            </a:r>
          </a:p>
          <a:p>
            <a:pPr algn="just" eaLnBrk="1" hangingPunct="1">
              <a:lnSpc>
                <a:spcPct val="110000"/>
              </a:lnSpc>
              <a:buFont typeface="Wingdings" pitchFamily="2" charset="2"/>
              <a:buNone/>
            </a:pPr>
            <a:r>
              <a:rPr lang="zh-CN" altLang="en-US" sz="1800" b="1" smtClean="0">
                <a:latin typeface="Times New Roman" pitchFamily="18" charset="0"/>
              </a:rPr>
              <a:t>  对于项目集Ｉ</a:t>
            </a:r>
            <a:r>
              <a:rPr lang="en-US" altLang="zh-CN" sz="1800" b="1" baseline="-25000" smtClean="0">
                <a:latin typeface="Times New Roman" pitchFamily="18" charset="0"/>
              </a:rPr>
              <a:t>9</a:t>
            </a:r>
            <a:r>
              <a:rPr lang="zh-CN" altLang="en-US" sz="1800" b="1" smtClean="0">
                <a:latin typeface="Times New Roman" pitchFamily="18" charset="0"/>
              </a:rPr>
              <a:t>＝｛Ｅ ∷＝Ｅ＋Ｔ</a:t>
            </a:r>
            <a:r>
              <a:rPr lang="en-US" altLang="zh-CN" sz="1800" b="1" smtClean="0">
                <a:latin typeface="Times New Roman" pitchFamily="18" charset="0"/>
              </a:rPr>
              <a:t>·</a:t>
            </a:r>
            <a:r>
              <a:rPr lang="zh-CN" altLang="en-US" sz="1800" b="1" smtClean="0">
                <a:latin typeface="Times New Roman" pitchFamily="18" charset="0"/>
              </a:rPr>
              <a:t>，Ｔ ∷＝Ｔ</a:t>
            </a:r>
            <a:r>
              <a:rPr lang="en-US" altLang="zh-CN" sz="1800" b="1" smtClean="0">
                <a:latin typeface="Times New Roman" pitchFamily="18" charset="0"/>
              </a:rPr>
              <a:t>·*</a:t>
            </a:r>
            <a:r>
              <a:rPr lang="zh-CN" altLang="en-US" sz="1800" b="1" smtClean="0">
                <a:latin typeface="Times New Roman" pitchFamily="18" charset="0"/>
              </a:rPr>
              <a:t>Ｆ｝，同样由于</a:t>
            </a:r>
            <a:r>
              <a:rPr lang="en-US" altLang="zh-CN" sz="1800" b="1" smtClean="0">
                <a:latin typeface="Times New Roman" pitchFamily="18" charset="0"/>
              </a:rPr>
              <a:t>FOLLOW</a:t>
            </a:r>
            <a:r>
              <a:rPr lang="zh-CN" altLang="en-US" sz="1800" b="1" smtClean="0">
                <a:latin typeface="Times New Roman" pitchFamily="18" charset="0"/>
              </a:rPr>
              <a:t>（Ｅ</a:t>
            </a:r>
            <a:r>
              <a:rPr lang="en-US" altLang="zh-CN" sz="1800" b="1" smtClean="0">
                <a:latin typeface="Times New Roman" pitchFamily="18" charset="0"/>
              </a:rPr>
              <a:t>)={+,),#}</a:t>
            </a:r>
            <a:r>
              <a:rPr lang="zh-CN" altLang="en-US" sz="1800" b="1" smtClean="0">
                <a:latin typeface="Times New Roman" pitchFamily="18" charset="0"/>
              </a:rPr>
              <a:t>与集合｛*｝不相交，因此状态９面临着输入符号为*时移进，面临着输入符号为＋或）或＃ 时，按规则</a:t>
            </a:r>
            <a:r>
              <a:rPr lang="en-US" altLang="zh-CN" sz="1800" b="1" smtClean="0">
                <a:latin typeface="Times New Roman" pitchFamily="18" charset="0"/>
              </a:rPr>
              <a:t>E∷</a:t>
            </a:r>
            <a:r>
              <a:rPr lang="zh-CN" altLang="en-US" sz="1800" b="1" smtClean="0">
                <a:latin typeface="Times New Roman" pitchFamily="18" charset="0"/>
              </a:rPr>
              <a:t>＝</a:t>
            </a:r>
            <a:r>
              <a:rPr lang="en-US" altLang="zh-CN" sz="1800" b="1" smtClean="0">
                <a:latin typeface="Times New Roman" pitchFamily="18" charset="0"/>
              </a:rPr>
              <a:t>E</a:t>
            </a:r>
            <a:r>
              <a:rPr lang="zh-CN" altLang="en-US" sz="1800" b="1" smtClean="0">
                <a:latin typeface="Times New Roman" pitchFamily="18" charset="0"/>
              </a:rPr>
              <a:t>＋</a:t>
            </a:r>
            <a:r>
              <a:rPr lang="en-US" altLang="zh-CN" sz="1800" b="1" smtClean="0">
                <a:latin typeface="Times New Roman" pitchFamily="18" charset="0"/>
              </a:rPr>
              <a:t>T</a:t>
            </a:r>
            <a:r>
              <a:rPr lang="zh-CN" altLang="en-US" sz="1800" b="1" smtClean="0">
                <a:latin typeface="Times New Roman" pitchFamily="18" charset="0"/>
              </a:rPr>
              <a:t>归约。</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灯片编号占位符 5"/>
          <p:cNvSpPr>
            <a:spLocks noGrp="1"/>
          </p:cNvSpPr>
          <p:nvPr>
            <p:ph type="sldNum" sz="quarter" idx="12"/>
          </p:nvPr>
        </p:nvSpPr>
        <p:spPr/>
        <p:txBody>
          <a:bodyPr/>
          <a:lstStyle/>
          <a:p>
            <a:pPr>
              <a:defRPr/>
            </a:pPr>
            <a:fld id="{1475CD10-9A04-493A-8462-79B1FA0F657B}" type="slidenum">
              <a:rPr lang="en-US" altLang="zh-CN"/>
              <a:pPr>
                <a:defRPr/>
              </a:pPr>
              <a:t>94</a:t>
            </a:fld>
            <a:endParaRPr lang="en-US" altLang="zh-CN"/>
          </a:p>
        </p:txBody>
      </p:sp>
      <p:sp>
        <p:nvSpPr>
          <p:cNvPr id="94211" name="Rectangle 2"/>
          <p:cNvSpPr>
            <a:spLocks noGrp="1" noChangeArrowheads="1"/>
          </p:cNvSpPr>
          <p:nvPr>
            <p:ph type="body" idx="1"/>
          </p:nvPr>
        </p:nvSpPr>
        <p:spPr>
          <a:xfrm>
            <a:off x="468313" y="142875"/>
            <a:ext cx="8153400" cy="1341438"/>
          </a:xfrm>
        </p:spPr>
        <p:txBody>
          <a:bodyPr/>
          <a:lstStyle/>
          <a:p>
            <a:pPr marL="274638" indent="-274638" eaLnBrk="1" hangingPunct="1">
              <a:lnSpc>
                <a:spcPct val="80000"/>
              </a:lnSpc>
              <a:buFont typeface="Wingdings" pitchFamily="2" charset="2"/>
              <a:buNone/>
            </a:pPr>
            <a:r>
              <a:rPr lang="en-US" altLang="zh-CN" sz="2000" b="1" smtClean="0">
                <a:solidFill>
                  <a:srgbClr val="FFFF00"/>
                </a:solidFill>
                <a:latin typeface="Times New Roman" pitchFamily="18" charset="0"/>
              </a:rPr>
              <a:t>⑤</a:t>
            </a:r>
            <a:r>
              <a:rPr lang="en-US" altLang="zh-CN" sz="2000" b="1" smtClean="0">
                <a:latin typeface="Times New Roman" pitchFamily="18" charset="0"/>
              </a:rPr>
              <a:t> </a:t>
            </a:r>
            <a:r>
              <a:rPr lang="zh-CN" altLang="en-US" sz="2000" b="1" smtClean="0">
                <a:latin typeface="Times New Roman" pitchFamily="18" charset="0"/>
              </a:rPr>
              <a:t>根据</a:t>
            </a:r>
            <a:r>
              <a:rPr lang="en-US" altLang="zh-CN" sz="2000" b="1" smtClean="0">
                <a:latin typeface="Times New Roman" pitchFamily="18" charset="0"/>
              </a:rPr>
              <a:t>SLR(</a:t>
            </a:r>
            <a:r>
              <a:rPr lang="zh-CN" altLang="en-US" sz="2000" b="1" smtClean="0">
                <a:latin typeface="Times New Roman" pitchFamily="18" charset="0"/>
              </a:rPr>
              <a:t>１）分析表构造方法构造</a:t>
            </a:r>
            <a:r>
              <a:rPr lang="en-US" altLang="zh-CN" sz="2000" b="1" smtClean="0">
                <a:latin typeface="Times New Roman" pitchFamily="18" charset="0"/>
              </a:rPr>
              <a:t>SLR(</a:t>
            </a:r>
            <a:r>
              <a:rPr lang="zh-CN" altLang="en-US" sz="2000" b="1" smtClean="0">
                <a:latin typeface="Times New Roman" pitchFamily="18" charset="0"/>
              </a:rPr>
              <a:t>１）分析表</a:t>
            </a:r>
            <a:r>
              <a:rPr lang="en-US" altLang="zh-CN" sz="2000" b="1" smtClean="0">
                <a:solidFill>
                  <a:srgbClr val="FFFF00"/>
                </a:solidFill>
                <a:latin typeface="Times New Roman" pitchFamily="18" charset="0"/>
              </a:rPr>
              <a:t>.</a:t>
            </a:r>
            <a:r>
              <a:rPr lang="zh-CN" altLang="en-US" sz="2000" b="1" smtClean="0">
                <a:solidFill>
                  <a:srgbClr val="FFFF00"/>
                </a:solidFill>
                <a:latin typeface="Times New Roman" pitchFamily="18" charset="0"/>
              </a:rPr>
              <a:t>（书</a:t>
            </a:r>
            <a:r>
              <a:rPr lang="en-US" altLang="zh-CN" sz="2000" b="1" smtClean="0">
                <a:solidFill>
                  <a:srgbClr val="FFFF00"/>
                </a:solidFill>
                <a:latin typeface="Times New Roman" pitchFamily="18" charset="0"/>
              </a:rPr>
              <a:t>P118</a:t>
            </a:r>
            <a:r>
              <a:rPr lang="zh-CN" altLang="en-US" sz="2000" b="1" smtClean="0">
                <a:solidFill>
                  <a:srgbClr val="FFFF00"/>
                </a:solidFill>
                <a:latin typeface="Times New Roman" pitchFamily="18" charset="0"/>
              </a:rPr>
              <a:t>表</a:t>
            </a:r>
            <a:r>
              <a:rPr lang="en-US" altLang="zh-CN" sz="2000" b="1" smtClean="0">
                <a:solidFill>
                  <a:srgbClr val="FFFF00"/>
                </a:solidFill>
                <a:latin typeface="Times New Roman" pitchFamily="18" charset="0"/>
              </a:rPr>
              <a:t>4.15</a:t>
            </a:r>
            <a:r>
              <a:rPr lang="zh-CN" altLang="en-US" sz="2000" b="1" smtClean="0">
                <a:solidFill>
                  <a:srgbClr val="FFFF00"/>
                </a:solidFill>
                <a:latin typeface="Times New Roman" pitchFamily="18" charset="0"/>
              </a:rPr>
              <a:t>）</a:t>
            </a:r>
          </a:p>
          <a:p>
            <a:pPr marL="274638" indent="-274638" eaLnBrk="1" hangingPunct="1">
              <a:lnSpc>
                <a:spcPct val="80000"/>
              </a:lnSpc>
              <a:buClr>
                <a:srgbClr val="FF0066"/>
              </a:buClr>
              <a:buSzPct val="130000"/>
            </a:pPr>
            <a:r>
              <a:rPr lang="zh-CN" altLang="en-US" sz="1800" b="1" smtClean="0">
                <a:latin typeface="Times New Roman" pitchFamily="18" charset="0"/>
              </a:rPr>
              <a:t>对于冲突项目的状态，如状态</a:t>
            </a:r>
            <a:r>
              <a:rPr lang="en-US" altLang="zh-CN" sz="1800" b="1" smtClean="0">
                <a:latin typeface="Times New Roman" pitchFamily="18" charset="0"/>
              </a:rPr>
              <a:t>1</a:t>
            </a:r>
            <a:r>
              <a:rPr lang="zh-CN" altLang="en-US" sz="1800" b="1" smtClean="0">
                <a:latin typeface="Times New Roman" pitchFamily="18" charset="0"/>
              </a:rPr>
              <a:t>，</a:t>
            </a:r>
            <a:r>
              <a:rPr lang="en-US" altLang="zh-CN" sz="1800" b="1" smtClean="0">
                <a:latin typeface="Times New Roman" pitchFamily="18" charset="0"/>
              </a:rPr>
              <a:t>2</a:t>
            </a:r>
            <a:r>
              <a:rPr lang="zh-CN" altLang="en-US" sz="1800" b="1" smtClean="0">
                <a:latin typeface="Times New Roman" pitchFamily="18" charset="0"/>
              </a:rPr>
              <a:t>，</a:t>
            </a:r>
            <a:r>
              <a:rPr lang="en-US" altLang="zh-CN" sz="1800" b="1" smtClean="0">
                <a:latin typeface="Times New Roman" pitchFamily="18" charset="0"/>
              </a:rPr>
              <a:t>9</a:t>
            </a:r>
            <a:r>
              <a:rPr lang="zh-CN" altLang="en-US" sz="1800" b="1" smtClean="0">
                <a:latin typeface="Times New Roman" pitchFamily="18" charset="0"/>
              </a:rPr>
              <a:t>，按用</a:t>
            </a:r>
            <a:r>
              <a:rPr lang="en-US" altLang="zh-CN" sz="1800" b="1" smtClean="0">
                <a:latin typeface="Times New Roman" pitchFamily="18" charset="0"/>
              </a:rPr>
              <a:t>S</a:t>
            </a:r>
            <a:r>
              <a:rPr lang="zh-CN" altLang="en-US" sz="1800" b="1" smtClean="0">
                <a:latin typeface="Times New Roman" pitchFamily="18" charset="0"/>
              </a:rPr>
              <a:t>ＬＲ方法解决构造</a:t>
            </a:r>
            <a:r>
              <a:rPr lang="en-US" altLang="zh-CN" sz="1800" b="1" smtClean="0">
                <a:latin typeface="Times New Roman" pitchFamily="18" charset="0"/>
              </a:rPr>
              <a:t>SLR(</a:t>
            </a:r>
            <a:r>
              <a:rPr lang="zh-CN" altLang="en-US" sz="1800" b="1" smtClean="0">
                <a:latin typeface="Times New Roman" pitchFamily="18" charset="0"/>
              </a:rPr>
              <a:t>１）分析表</a:t>
            </a:r>
            <a:r>
              <a:rPr lang="en-US" altLang="zh-CN" sz="1800" b="1" smtClean="0">
                <a:solidFill>
                  <a:srgbClr val="FFFF00"/>
                </a:solidFill>
                <a:latin typeface="Times New Roman" pitchFamily="18" charset="0"/>
              </a:rPr>
              <a:t>.</a:t>
            </a:r>
          </a:p>
          <a:p>
            <a:pPr marL="274638" indent="-274638" eaLnBrk="1" hangingPunct="1">
              <a:lnSpc>
                <a:spcPct val="80000"/>
              </a:lnSpc>
              <a:buClr>
                <a:srgbClr val="FF0066"/>
              </a:buClr>
              <a:buSzPct val="130000"/>
            </a:pPr>
            <a:r>
              <a:rPr lang="en-US" altLang="zh-CN" sz="1800" b="1" smtClean="0">
                <a:latin typeface="Times New Roman" pitchFamily="18" charset="0"/>
              </a:rPr>
              <a:t> </a:t>
            </a:r>
            <a:r>
              <a:rPr lang="zh-CN" altLang="en-US" sz="1800" b="1" smtClean="0">
                <a:latin typeface="Times New Roman" pitchFamily="18" charset="0"/>
              </a:rPr>
              <a:t>对于其他状态项目集，只有一个归约项目，也是按照修改后构造</a:t>
            </a:r>
            <a:r>
              <a:rPr lang="en-US" altLang="zh-CN" sz="1800" b="1" smtClean="0">
                <a:latin typeface="Times New Roman" pitchFamily="18" charset="0"/>
              </a:rPr>
              <a:t>SLR(</a:t>
            </a:r>
            <a:r>
              <a:rPr lang="zh-CN" altLang="en-US" sz="1800" b="1" smtClean="0">
                <a:latin typeface="Times New Roman" pitchFamily="18" charset="0"/>
              </a:rPr>
              <a:t>１）分析表方法进行构造</a:t>
            </a:r>
            <a:endParaRPr lang="zh-CN" altLang="en-US" sz="1800" b="1" smtClean="0">
              <a:solidFill>
                <a:srgbClr val="FF0066"/>
              </a:solidFill>
              <a:latin typeface="Times New Roman" pitchFamily="18" charset="0"/>
            </a:endParaRPr>
          </a:p>
        </p:txBody>
      </p:sp>
      <p:graphicFrame>
        <p:nvGraphicFramePr>
          <p:cNvPr id="745634" name="Group 162"/>
          <p:cNvGraphicFramePr>
            <a:graphicFrameLocks noGrp="1"/>
          </p:cNvGraphicFramePr>
          <p:nvPr/>
        </p:nvGraphicFramePr>
        <p:xfrm>
          <a:off x="900113" y="1812925"/>
          <a:ext cx="7272337" cy="4297384"/>
        </p:xfrm>
        <a:graphic>
          <a:graphicData uri="http://schemas.openxmlformats.org/drawingml/2006/table">
            <a:tbl>
              <a:tblPr/>
              <a:tblGrid>
                <a:gridCol w="727075">
                  <a:extLst>
                    <a:ext uri="{9D8B030D-6E8A-4147-A177-3AD203B41FA5}">
                      <a16:colId xmlns="" xmlns:a16="http://schemas.microsoft.com/office/drawing/2014/main" val="20000"/>
                    </a:ext>
                  </a:extLst>
                </a:gridCol>
                <a:gridCol w="727075">
                  <a:extLst>
                    <a:ext uri="{9D8B030D-6E8A-4147-A177-3AD203B41FA5}">
                      <a16:colId xmlns="" xmlns:a16="http://schemas.microsoft.com/office/drawing/2014/main" val="20001"/>
                    </a:ext>
                  </a:extLst>
                </a:gridCol>
                <a:gridCol w="727075">
                  <a:extLst>
                    <a:ext uri="{9D8B030D-6E8A-4147-A177-3AD203B41FA5}">
                      <a16:colId xmlns="" xmlns:a16="http://schemas.microsoft.com/office/drawing/2014/main" val="20002"/>
                    </a:ext>
                  </a:extLst>
                </a:gridCol>
                <a:gridCol w="727075">
                  <a:extLst>
                    <a:ext uri="{9D8B030D-6E8A-4147-A177-3AD203B41FA5}">
                      <a16:colId xmlns="" xmlns:a16="http://schemas.microsoft.com/office/drawing/2014/main" val="20003"/>
                    </a:ext>
                  </a:extLst>
                </a:gridCol>
                <a:gridCol w="728662">
                  <a:extLst>
                    <a:ext uri="{9D8B030D-6E8A-4147-A177-3AD203B41FA5}">
                      <a16:colId xmlns="" xmlns:a16="http://schemas.microsoft.com/office/drawing/2014/main" val="20004"/>
                    </a:ext>
                  </a:extLst>
                </a:gridCol>
                <a:gridCol w="727075">
                  <a:extLst>
                    <a:ext uri="{9D8B030D-6E8A-4147-A177-3AD203B41FA5}">
                      <a16:colId xmlns="" xmlns:a16="http://schemas.microsoft.com/office/drawing/2014/main" val="20005"/>
                    </a:ext>
                  </a:extLst>
                </a:gridCol>
                <a:gridCol w="727075">
                  <a:extLst>
                    <a:ext uri="{9D8B030D-6E8A-4147-A177-3AD203B41FA5}">
                      <a16:colId xmlns="" xmlns:a16="http://schemas.microsoft.com/office/drawing/2014/main" val="20006"/>
                    </a:ext>
                  </a:extLst>
                </a:gridCol>
                <a:gridCol w="727075">
                  <a:extLst>
                    <a:ext uri="{9D8B030D-6E8A-4147-A177-3AD203B41FA5}">
                      <a16:colId xmlns="" xmlns:a16="http://schemas.microsoft.com/office/drawing/2014/main" val="20007"/>
                    </a:ext>
                  </a:extLst>
                </a:gridCol>
                <a:gridCol w="727075">
                  <a:extLst>
                    <a:ext uri="{9D8B030D-6E8A-4147-A177-3AD203B41FA5}">
                      <a16:colId xmlns="" xmlns:a16="http://schemas.microsoft.com/office/drawing/2014/main" val="20008"/>
                    </a:ext>
                  </a:extLst>
                </a:gridCol>
                <a:gridCol w="727075">
                  <a:extLst>
                    <a:ext uri="{9D8B030D-6E8A-4147-A177-3AD203B41FA5}">
                      <a16:colId xmlns="" xmlns:a16="http://schemas.microsoft.com/office/drawing/2014/main" val="20009"/>
                    </a:ext>
                  </a:extLst>
                </a:gridCol>
              </a:tblGrid>
              <a:tr h="306955">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状态</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gridSpan="6">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ACTION</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（动作）</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GOTO</a:t>
                      </a:r>
                      <a:r>
                        <a:rPr kumimoji="0" lang="zh-CN" altLang="en-US" sz="1400" b="1" i="0" u="none" strike="noStrike" cap="none" normalizeH="0" baseline="0" smtClean="0">
                          <a:ln>
                            <a:noFill/>
                          </a:ln>
                          <a:solidFill>
                            <a:schemeClr val="tx1"/>
                          </a:solidFill>
                          <a:effectLst/>
                          <a:latin typeface="Times New Roman" pitchFamily="18" charset="0"/>
                          <a:ea typeface="宋体" pitchFamily="2" charset="-122"/>
                        </a:rPr>
                        <a:t>（状态转换）</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30695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i</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E</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T</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F</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1"/>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2"/>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acc</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3"/>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4"/>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5"/>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8</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6"/>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7"/>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9</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8"/>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7</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10</a:t>
                      </a: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09"/>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8</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6</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0"/>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9</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7</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1"/>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10</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2"/>
                  </a:ext>
                </a:extLst>
              </a:tr>
              <a:tr h="30695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11</a:t>
                      </a:r>
                    </a:p>
                  </a:txBody>
                  <a:tcPr marL="90000" marR="90000" marT="46798" marB="467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Times New Roman" pitchFamily="18" charset="0"/>
                          <a:ea typeface="宋体" pitchFamily="2" charset="-122"/>
                        </a:rPr>
                        <a:t>r</a:t>
                      </a:r>
                      <a:r>
                        <a:rPr kumimoji="0" lang="en-US" altLang="zh-CN" sz="1400" b="1" i="0" u="none" strike="noStrike" cap="none" normalizeH="0" baseline="-25000" smtClean="0">
                          <a:ln>
                            <a:noFill/>
                          </a:ln>
                          <a:solidFill>
                            <a:schemeClr val="tx1"/>
                          </a:solidFill>
                          <a:effectLst/>
                          <a:latin typeface="Times New Roman" pitchFamily="18" charset="0"/>
                          <a:ea typeface="宋体" pitchFamily="2" charset="-122"/>
                        </a:rPr>
                        <a:t>5</a:t>
                      </a:r>
                      <a:endParaRPr kumimoji="0" lang="en-US"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zh-CN" sz="1400" b="1" i="0" u="none" strike="noStrike" cap="none" normalizeH="0" baseline="0" smtClean="0">
                        <a:ln>
                          <a:noFill/>
                        </a:ln>
                        <a:solidFill>
                          <a:schemeClr val="tx1"/>
                        </a:solidFill>
                        <a:effectLst/>
                        <a:latin typeface="Times New Roman" pitchFamily="18" charset="0"/>
                        <a:ea typeface="宋体" pitchFamily="2" charset="-122"/>
                      </a:endParaRPr>
                    </a:p>
                  </a:txBody>
                  <a:tcPr marL="90000" marR="90000" marT="46798" marB="467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00CC"/>
                    </a:solidFill>
                  </a:tcPr>
                </a:tc>
                <a:extLst>
                  <a:ext uri="{0D108BD9-81ED-4DB2-BD59-A6C34878D82A}">
                    <a16:rowId xmlns=""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45634"/>
                                        </p:tgtEl>
                                        <p:attrNameLst>
                                          <p:attrName>style.visibility</p:attrName>
                                        </p:attrNameLst>
                                      </p:cBhvr>
                                      <p:to>
                                        <p:strVal val="visible"/>
                                      </p:to>
                                    </p:set>
                                    <p:anim calcmode="lin" valueType="num">
                                      <p:cBhvr additive="base">
                                        <p:cTn id="7" dur="500" fill="hold"/>
                                        <p:tgtEl>
                                          <p:spTgt spid="745634"/>
                                        </p:tgtEl>
                                        <p:attrNameLst>
                                          <p:attrName>ppt_x</p:attrName>
                                        </p:attrNameLst>
                                      </p:cBhvr>
                                      <p:tavLst>
                                        <p:tav tm="0">
                                          <p:val>
                                            <p:strVal val="0-#ppt_w/2"/>
                                          </p:val>
                                        </p:tav>
                                        <p:tav tm="100000">
                                          <p:val>
                                            <p:strVal val="#ppt_x"/>
                                          </p:val>
                                        </p:tav>
                                      </p:tavLst>
                                    </p:anim>
                                    <p:anim calcmode="lin" valueType="num">
                                      <p:cBhvr additive="base">
                                        <p:cTn id="8" dur="500" fill="hold"/>
                                        <p:tgtEl>
                                          <p:spTgt spid="7456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E4D459F4-DA4F-4BB4-A0F2-3AD85E2244A2}" type="slidenum">
              <a:rPr lang="en-US" altLang="zh-CN"/>
              <a:pPr>
                <a:defRPr/>
              </a:pPr>
              <a:t>95</a:t>
            </a:fld>
            <a:endParaRPr lang="en-US" altLang="zh-CN"/>
          </a:p>
        </p:txBody>
      </p:sp>
      <p:sp>
        <p:nvSpPr>
          <p:cNvPr id="746498" name="Rectangle 2"/>
          <p:cNvSpPr>
            <a:spLocks noGrp="1" noChangeArrowheads="1"/>
          </p:cNvSpPr>
          <p:nvPr>
            <p:ph type="body" idx="1"/>
          </p:nvPr>
        </p:nvSpPr>
        <p:spPr>
          <a:xfrm>
            <a:off x="1219200" y="990600"/>
            <a:ext cx="7704138" cy="5005388"/>
          </a:xfrm>
        </p:spPr>
        <p:txBody>
          <a:bodyPr/>
          <a:lstStyle/>
          <a:p>
            <a:pPr eaLnBrk="1" hangingPunct="1">
              <a:lnSpc>
                <a:spcPct val="90000"/>
              </a:lnSpc>
              <a:buFont typeface="Wingdings" pitchFamily="2" charset="2"/>
              <a:buNone/>
              <a:defRPr/>
            </a:pPr>
            <a:r>
              <a:rPr lang="en-US" altLang="zh-CN" sz="2000" b="1" smtClean="0">
                <a:solidFill>
                  <a:schemeClr val="hlink"/>
                </a:solidFill>
                <a:latin typeface="宋体" pitchFamily="2" charset="-122"/>
              </a:rPr>
              <a:t>        </a:t>
            </a:r>
          </a:p>
          <a:p>
            <a:pPr eaLnBrk="1" hangingPunct="1">
              <a:lnSpc>
                <a:spcPct val="90000"/>
              </a:lnSpc>
              <a:buFont typeface="Wingdings" pitchFamily="2" charset="2"/>
              <a:buNone/>
              <a:defRPr/>
            </a:pPr>
            <a:endParaRPr lang="en-US" altLang="zh-CN" b="1" smtClean="0">
              <a:solidFill>
                <a:srgbClr val="99FF66"/>
              </a:solidFill>
              <a:effectLst>
                <a:outerShdw blurRad="38100" dist="38100" dir="2700000" algn="tl">
                  <a:srgbClr val="000000"/>
                </a:outerShdw>
              </a:effectLst>
              <a:latin typeface="Times New Roman" pitchFamily="18" charset="0"/>
              <a:cs typeface="Arial" charset="0"/>
            </a:endParaRPr>
          </a:p>
          <a:p>
            <a:pPr eaLnBrk="1" hangingPunct="1">
              <a:lnSpc>
                <a:spcPct val="90000"/>
              </a:lnSpc>
              <a:buFont typeface="Wingdings" pitchFamily="2" charset="2"/>
              <a:buNone/>
              <a:defRPr/>
            </a:pPr>
            <a:endParaRPr lang="en-US" altLang="zh-CN" sz="2000" b="1" smtClean="0">
              <a:solidFill>
                <a:srgbClr val="FF0066"/>
              </a:solidFill>
              <a:latin typeface="宋体" pitchFamily="2" charset="-122"/>
            </a:endParaRPr>
          </a:p>
          <a:p>
            <a:pPr eaLnBrk="1" hangingPunct="1">
              <a:lnSpc>
                <a:spcPct val="90000"/>
              </a:lnSpc>
              <a:buFont typeface="Wingdings" pitchFamily="2" charset="2"/>
              <a:buNone/>
              <a:defRPr/>
            </a:pPr>
            <a:r>
              <a:rPr lang="zh-CN" altLang="en-US" sz="1800" b="1" smtClean="0">
                <a:latin typeface="宋体" pitchFamily="2" charset="-122"/>
              </a:rPr>
              <a:t>一、简单优先文法分析法        三、优先函</a:t>
            </a:r>
            <a:r>
              <a:rPr lang="zh-CN" altLang="en-US" sz="1800" b="1" smtClean="0">
                <a:latin typeface="宋体" pitchFamily="2" charset="-122"/>
                <a:cs typeface="Arial" charset="0"/>
              </a:rPr>
              <a:t>数</a:t>
            </a:r>
            <a:r>
              <a:rPr lang="zh-CN" altLang="en-US" sz="1800" b="1" smtClean="0">
                <a:latin typeface="宋体" pitchFamily="2" charset="-122"/>
              </a:rPr>
              <a:t>及其构造</a:t>
            </a:r>
          </a:p>
          <a:p>
            <a:pPr algn="just"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与文法有关的一些关系定义       </a:t>
            </a:r>
            <a:r>
              <a:rPr lang="en-US" altLang="zh-CN" sz="1600" b="1" smtClean="0">
                <a:latin typeface="宋体" pitchFamily="2" charset="-122"/>
              </a:rPr>
              <a:t>1.</a:t>
            </a:r>
            <a:r>
              <a:rPr lang="zh-CN" altLang="en-US" sz="1600" b="1" smtClean="0">
                <a:latin typeface="宋体" pitchFamily="2" charset="-122"/>
              </a:rPr>
              <a:t>优先函数定义                           </a:t>
            </a:r>
          </a:p>
          <a:p>
            <a:pPr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构造文法关系传递闭包           </a:t>
            </a:r>
            <a:r>
              <a:rPr lang="en-US" altLang="zh-CN" sz="1600" b="1" smtClean="0">
                <a:latin typeface="宋体" pitchFamily="2" charset="-122"/>
              </a:rPr>
              <a:t>2.</a:t>
            </a:r>
            <a:r>
              <a:rPr lang="zh-CN" altLang="en-US" sz="1600" b="1" smtClean="0">
                <a:latin typeface="宋体" pitchFamily="2" charset="-122"/>
              </a:rPr>
              <a:t>优先函数矩阵的构造 </a:t>
            </a:r>
          </a:p>
          <a:p>
            <a:pPr algn="just" eaLnBrk="1" hangingPunct="1">
              <a:lnSpc>
                <a:spcPct val="90000"/>
              </a:lnSpc>
              <a:buFont typeface="Wingdings" pitchFamily="2" charset="2"/>
              <a:buNone/>
              <a:defRPr/>
            </a:pPr>
            <a:r>
              <a:rPr lang="zh-CN" altLang="en-US" sz="1600" b="1" smtClean="0">
                <a:latin typeface="宋体" pitchFamily="2" charset="-122"/>
              </a:rPr>
              <a:t>    和自反传递闭包                 </a:t>
            </a:r>
            <a:r>
              <a:rPr lang="en-US" altLang="zh-CN" sz="1600" b="1" smtClean="0">
                <a:latin typeface="宋体" pitchFamily="2" charset="-122"/>
              </a:rPr>
              <a:t>3.</a:t>
            </a:r>
            <a:r>
              <a:rPr lang="zh-CN" altLang="en-US" sz="1600" b="1" smtClean="0">
                <a:latin typeface="宋体" pitchFamily="2" charset="-122"/>
              </a:rPr>
              <a:t>利用优先函数矩阵进行语法分析</a:t>
            </a:r>
          </a:p>
          <a:p>
            <a:pPr algn="just"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文法优先关系概念              </a:t>
            </a:r>
            <a:r>
              <a:rPr lang="zh-CN" altLang="en-US" sz="1800" b="1" smtClean="0">
                <a:solidFill>
                  <a:srgbClr val="FFFF00"/>
                </a:solidFill>
                <a:latin typeface="宋体" pitchFamily="2" charset="-122"/>
              </a:rPr>
              <a:t>四、</a:t>
            </a:r>
            <a:r>
              <a:rPr lang="en-US" altLang="zh-CN" sz="1800" b="1" smtClean="0">
                <a:solidFill>
                  <a:srgbClr val="FFFF00"/>
                </a:solidFill>
                <a:latin typeface="宋体" pitchFamily="2" charset="-122"/>
              </a:rPr>
              <a:t>LR</a:t>
            </a:r>
            <a:r>
              <a:rPr lang="zh-CN" altLang="en-US" sz="1800" b="1" smtClean="0">
                <a:solidFill>
                  <a:srgbClr val="FFFF00"/>
                </a:solidFill>
                <a:latin typeface="宋体" pitchFamily="2" charset="-122"/>
              </a:rPr>
              <a:t>分析法</a:t>
            </a:r>
            <a:endParaRPr lang="zh-CN" altLang="en-US" sz="1600" b="1" smtClean="0">
              <a:solidFill>
                <a:srgbClr val="FFFF00"/>
              </a:solidFill>
              <a:latin typeface="宋体" pitchFamily="2" charset="-122"/>
            </a:endParaRPr>
          </a:p>
          <a:p>
            <a:pPr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文法优先关系的构造              </a:t>
            </a:r>
            <a:r>
              <a:rPr lang="en-US" altLang="zh-CN" sz="1600" b="1" smtClean="0">
                <a:latin typeface="宋体" pitchFamily="2" charset="-122"/>
              </a:rPr>
              <a:t>1. LR</a:t>
            </a:r>
            <a:r>
              <a:rPr lang="zh-CN" altLang="en-US" sz="1600" b="1" smtClean="0">
                <a:latin typeface="宋体" pitchFamily="2" charset="-122"/>
              </a:rPr>
              <a:t>分析法一般概述</a:t>
            </a:r>
          </a:p>
          <a:p>
            <a:pPr eaLnBrk="1" hangingPunct="1">
              <a:lnSpc>
                <a:spcPct val="90000"/>
              </a:lnSpc>
              <a:spcBef>
                <a:spcPct val="0"/>
              </a:spcBef>
              <a:buFontTx/>
              <a:buNone/>
              <a:defRPr/>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简单优先文法                    </a:t>
            </a:r>
            <a:r>
              <a:rPr lang="en-US" altLang="zh-CN" sz="1600" b="1" smtClean="0">
                <a:latin typeface="宋体" pitchFamily="2" charset="-122"/>
              </a:rPr>
              <a:t>2. LR</a:t>
            </a:r>
            <a:r>
              <a:rPr lang="zh-CN" altLang="en-US" sz="1600" b="1" smtClean="0">
                <a:latin typeface="宋体" pitchFamily="2" charset="-122"/>
              </a:rPr>
              <a:t>分析器工作原理  </a:t>
            </a:r>
          </a:p>
          <a:p>
            <a:pPr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6. </a:t>
            </a:r>
            <a:r>
              <a:rPr lang="zh-CN" altLang="en-US" sz="1600" b="1" smtClean="0">
                <a:latin typeface="宋体" pitchFamily="2" charset="-122"/>
              </a:rPr>
              <a:t>简单优先文法分析算法            </a:t>
            </a:r>
            <a:r>
              <a:rPr lang="en-US" altLang="zh-CN" sz="1600" b="1" smtClean="0">
                <a:latin typeface="宋体" pitchFamily="2" charset="-122"/>
              </a:rPr>
              <a:t>3. LR</a:t>
            </a:r>
            <a:r>
              <a:rPr lang="zh-CN" altLang="en-US" sz="1600" b="1" smtClean="0">
                <a:latin typeface="宋体" pitchFamily="2" charset="-122"/>
              </a:rPr>
              <a:t>（</a:t>
            </a:r>
            <a:r>
              <a:rPr lang="en-US" altLang="zh-CN" sz="1600" b="1" smtClean="0">
                <a:latin typeface="宋体" pitchFamily="2" charset="-122"/>
              </a:rPr>
              <a:t>0</a:t>
            </a:r>
            <a:r>
              <a:rPr lang="zh-CN" altLang="en-US" sz="1600" b="1" smtClean="0">
                <a:latin typeface="宋体" pitchFamily="2" charset="-122"/>
              </a:rPr>
              <a:t>）分析表构造</a:t>
            </a:r>
          </a:p>
          <a:p>
            <a:pPr eaLnBrk="1" hangingPunct="1">
              <a:lnSpc>
                <a:spcPct val="90000"/>
              </a:lnSpc>
              <a:buFont typeface="Wingdings" pitchFamily="2" charset="2"/>
              <a:buNone/>
              <a:defRPr/>
            </a:pPr>
            <a:r>
              <a:rPr lang="zh-CN" altLang="en-US" sz="1800" b="1" smtClean="0">
                <a:latin typeface="宋体" pitchFamily="2" charset="-122"/>
              </a:rPr>
              <a:t>二、算符优先分析法              </a:t>
            </a:r>
            <a:r>
              <a:rPr lang="en-US" altLang="zh-CN" sz="1600" b="1" smtClean="0">
                <a:latin typeface="宋体" pitchFamily="2" charset="-122"/>
              </a:rPr>
              <a:t>4. SLR</a:t>
            </a:r>
            <a:r>
              <a:rPr lang="zh-CN" altLang="en-US" sz="1600" b="1" smtClean="0">
                <a:latin typeface="宋体" pitchFamily="2" charset="-122"/>
              </a:rPr>
              <a:t>（</a:t>
            </a:r>
            <a:r>
              <a:rPr lang="en-US" altLang="zh-CN" sz="1600" b="1" smtClean="0">
                <a:latin typeface="宋体" pitchFamily="2" charset="-122"/>
              </a:rPr>
              <a:t>1</a:t>
            </a:r>
            <a:r>
              <a:rPr lang="zh-CN" altLang="en-US" sz="1600" b="1" smtClean="0">
                <a:latin typeface="宋体" pitchFamily="2" charset="-122"/>
              </a:rPr>
              <a:t>）分析表构造</a:t>
            </a:r>
            <a:endParaRPr lang="zh-CN" altLang="en-US" sz="1800" b="1" smtClean="0">
              <a:latin typeface="宋体" pitchFamily="2" charset="-122"/>
            </a:endParaRPr>
          </a:p>
          <a:p>
            <a:pPr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1. </a:t>
            </a:r>
            <a:r>
              <a:rPr lang="zh-CN" altLang="en-US" sz="1600" b="1" smtClean="0">
                <a:latin typeface="宋体" pitchFamily="2" charset="-122"/>
              </a:rPr>
              <a:t>算符优先关系概念                </a:t>
            </a:r>
            <a:r>
              <a:rPr lang="en-US" altLang="zh-CN" sz="1600" b="1" smtClean="0">
                <a:solidFill>
                  <a:schemeClr val="hlink"/>
                </a:solidFill>
                <a:latin typeface="宋体" pitchFamily="2" charset="-122"/>
              </a:rPr>
              <a:t>5. LR</a:t>
            </a:r>
            <a:r>
              <a:rPr lang="zh-CN" altLang="en-US" sz="1600" b="1" smtClean="0">
                <a:solidFill>
                  <a:schemeClr val="hlink"/>
                </a:solidFill>
                <a:latin typeface="宋体" pitchFamily="2" charset="-122"/>
              </a:rPr>
              <a:t>（</a:t>
            </a:r>
            <a:r>
              <a:rPr lang="en-US" altLang="zh-CN" sz="1600" b="1" smtClean="0">
                <a:solidFill>
                  <a:schemeClr val="hlink"/>
                </a:solidFill>
                <a:latin typeface="宋体" pitchFamily="2" charset="-122"/>
              </a:rPr>
              <a:t>1</a:t>
            </a:r>
            <a:r>
              <a:rPr lang="zh-CN" altLang="en-US" sz="1600" b="1" smtClean="0">
                <a:solidFill>
                  <a:schemeClr val="hlink"/>
                </a:solidFill>
                <a:latin typeface="宋体" pitchFamily="2" charset="-122"/>
              </a:rPr>
              <a:t>）分析表构造</a:t>
            </a:r>
          </a:p>
          <a:p>
            <a:pPr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2. </a:t>
            </a:r>
            <a:r>
              <a:rPr lang="zh-CN" altLang="en-US" sz="1600" b="1" smtClean="0">
                <a:latin typeface="宋体" pitchFamily="2" charset="-122"/>
              </a:rPr>
              <a:t>算符优先文法                    </a:t>
            </a:r>
            <a:r>
              <a:rPr lang="en-US" altLang="zh-CN" sz="1600" b="1" smtClean="0">
                <a:latin typeface="宋体" pitchFamily="2" charset="-122"/>
              </a:rPr>
              <a:t>6. LALR</a:t>
            </a:r>
            <a:r>
              <a:rPr lang="zh-CN" altLang="en-US" sz="1600" b="1" smtClean="0">
                <a:latin typeface="宋体" pitchFamily="2" charset="-122"/>
              </a:rPr>
              <a:t>分析表构造</a:t>
            </a:r>
          </a:p>
          <a:p>
            <a:pPr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3. </a:t>
            </a:r>
            <a:r>
              <a:rPr lang="zh-CN" altLang="en-US" sz="1600" b="1" smtClean="0">
                <a:latin typeface="宋体" pitchFamily="2" charset="-122"/>
              </a:rPr>
              <a:t>算符优先关系的构造方法        </a:t>
            </a:r>
            <a:r>
              <a:rPr lang="zh-CN" altLang="en-US" sz="1800" b="1" smtClean="0">
                <a:latin typeface="宋体" pitchFamily="2" charset="-122"/>
              </a:rPr>
              <a:t>五、二义性文法的应用</a:t>
            </a:r>
            <a:endParaRPr lang="zh-CN" altLang="en-US" sz="1600" b="1" smtClean="0">
              <a:latin typeface="宋体" pitchFamily="2" charset="-122"/>
            </a:endParaRPr>
          </a:p>
          <a:p>
            <a:pPr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4. </a:t>
            </a:r>
            <a:r>
              <a:rPr lang="zh-CN" altLang="en-US" sz="1600" b="1" smtClean="0">
                <a:latin typeface="宋体" pitchFamily="2" charset="-122"/>
              </a:rPr>
              <a:t>最左素短语                      </a:t>
            </a:r>
            <a:r>
              <a:rPr lang="en-US" altLang="zh-CN" sz="1600" b="1" smtClean="0">
                <a:latin typeface="宋体" pitchFamily="2" charset="-122"/>
              </a:rPr>
              <a:t>1.</a:t>
            </a:r>
            <a:r>
              <a:rPr lang="zh-CN" altLang="en-US" sz="1600" b="1" smtClean="0">
                <a:latin typeface="宋体" pitchFamily="2" charset="-122"/>
              </a:rPr>
              <a:t>问题的提出</a:t>
            </a:r>
            <a:r>
              <a:rPr lang="zh-CN" altLang="en-US" sz="1600" b="1" smtClean="0">
                <a:solidFill>
                  <a:srgbClr val="66FF33"/>
                </a:solidFill>
                <a:latin typeface="宋体" pitchFamily="2" charset="-122"/>
              </a:rPr>
              <a:t> </a:t>
            </a:r>
            <a:endParaRPr lang="zh-CN" altLang="en-US" sz="1600" b="1" smtClean="0">
              <a:latin typeface="宋体" pitchFamily="2" charset="-122"/>
            </a:endParaRPr>
          </a:p>
          <a:p>
            <a:pPr eaLnBrk="1" hangingPunct="1">
              <a:lnSpc>
                <a:spcPct val="90000"/>
              </a:lnSpc>
              <a:buFont typeface="Wingdings" pitchFamily="2" charset="2"/>
              <a:buNone/>
              <a:defRPr/>
            </a:pPr>
            <a:r>
              <a:rPr lang="zh-CN" altLang="en-US" sz="1600" b="1" smtClean="0">
                <a:latin typeface="宋体" pitchFamily="2" charset="-122"/>
              </a:rPr>
              <a:t> </a:t>
            </a:r>
            <a:r>
              <a:rPr lang="en-US" altLang="zh-CN" sz="1600" b="1" smtClean="0">
                <a:latin typeface="宋体" pitchFamily="2" charset="-122"/>
              </a:rPr>
              <a:t>5. </a:t>
            </a:r>
            <a:r>
              <a:rPr lang="zh-CN" altLang="en-US" sz="1600" b="1" smtClean="0">
                <a:latin typeface="宋体" pitchFamily="2" charset="-122"/>
              </a:rPr>
              <a:t>算符优先分析算法                </a:t>
            </a:r>
            <a:r>
              <a:rPr lang="en-US" altLang="zh-CN" sz="1600" b="1" smtClean="0">
                <a:latin typeface="宋体" pitchFamily="2" charset="-122"/>
              </a:rPr>
              <a:t>2.</a:t>
            </a:r>
            <a:r>
              <a:rPr lang="zh-CN" altLang="en-US" sz="1600" b="1" smtClean="0">
                <a:latin typeface="宋体" pitchFamily="2" charset="-122"/>
              </a:rPr>
              <a:t>二义性文法分析表的构造</a:t>
            </a:r>
          </a:p>
        </p:txBody>
      </p:sp>
      <p:sp>
        <p:nvSpPr>
          <p:cNvPr id="95236" name="Rectangle 3"/>
          <p:cNvSpPr>
            <a:spLocks noGrp="1" noChangeArrowheads="1"/>
          </p:cNvSpPr>
          <p:nvPr>
            <p:ph type="title"/>
          </p:nvPr>
        </p:nvSpPr>
        <p:spPr>
          <a:xfrm>
            <a:off x="1182688" y="225425"/>
            <a:ext cx="6305550" cy="457200"/>
          </a:xfrm>
          <a:noFill/>
        </p:spPr>
        <p:txBody>
          <a:bodyPr anchorCtr="1"/>
          <a:lstStyle/>
          <a:p>
            <a:pPr eaLnBrk="1" hangingPunct="1"/>
            <a:r>
              <a:rPr lang="zh-CN" altLang="en-US" sz="4000" b="0" smtClean="0">
                <a:solidFill>
                  <a:schemeClr val="tx1"/>
                </a:solidFill>
                <a:latin typeface="宋体" pitchFamily="2" charset="-122"/>
              </a:rPr>
              <a:t>第四章 语法分析</a:t>
            </a:r>
          </a:p>
        </p:txBody>
      </p:sp>
      <p:sp>
        <p:nvSpPr>
          <p:cNvPr id="746500" name="Line 4"/>
          <p:cNvSpPr>
            <a:spLocks noChangeShapeType="1"/>
          </p:cNvSpPr>
          <p:nvPr/>
        </p:nvSpPr>
        <p:spPr bwMode="auto">
          <a:xfrm>
            <a:off x="4419600" y="1905000"/>
            <a:ext cx="0" cy="4645025"/>
          </a:xfrm>
          <a:prstGeom prst="line">
            <a:avLst/>
          </a:prstGeom>
          <a:noFill/>
          <a:ln w="28575">
            <a:solidFill>
              <a:srgbClr val="FFFF00"/>
            </a:solidFill>
            <a:round/>
            <a:headEnd/>
            <a:tailEnd/>
          </a:ln>
          <a:effectLst>
            <a:prstShdw prst="shdw17" dist="17961" dir="2700000">
              <a:srgbClr val="FFFF00">
                <a:gamma/>
                <a:shade val="60000"/>
                <a:invGamma/>
              </a:srgbClr>
            </a:prstShdw>
          </a:effectLst>
        </p:spPr>
        <p:txBody>
          <a:bodyPr lIns="0" tIns="0" rIns="0" bIns="0" anchor="ct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6501" name="AutoShape 5"/>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46502" name="AutoShape 6"/>
          <p:cNvSpPr>
            <a:spLocks noChangeArrowheads="1"/>
          </p:cNvSpPr>
          <p:nvPr/>
        </p:nvSpPr>
        <p:spPr bwMode="gray">
          <a:xfrm>
            <a:off x="914400" y="10668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§4.3  </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自底向上语法分析  </a:t>
            </a:r>
          </a:p>
        </p:txBody>
      </p:sp>
      <p:grpSp>
        <p:nvGrpSpPr>
          <p:cNvPr id="2" name="Group 7"/>
          <p:cNvGrpSpPr>
            <a:grpSpLocks/>
          </p:cNvGrpSpPr>
          <p:nvPr/>
        </p:nvGrpSpPr>
        <p:grpSpPr bwMode="auto">
          <a:xfrm>
            <a:off x="8229600" y="152400"/>
            <a:ext cx="717550" cy="881063"/>
            <a:chOff x="2272" y="2026"/>
            <a:chExt cx="740" cy="987"/>
          </a:xfrm>
        </p:grpSpPr>
        <p:pic>
          <p:nvPicPr>
            <p:cNvPr id="95241"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42"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pPr>
              <a:defRPr/>
            </a:pPr>
            <a:fld id="{8894ABEF-C5C4-4706-B39C-3DDE1CC7DC99}" type="slidenum">
              <a:rPr lang="en-US" altLang="zh-CN"/>
              <a:pPr>
                <a:defRPr/>
              </a:pPr>
              <a:t>96</a:t>
            </a:fld>
            <a:endParaRPr lang="en-US" altLang="zh-CN"/>
          </a:p>
        </p:txBody>
      </p:sp>
      <p:sp>
        <p:nvSpPr>
          <p:cNvPr id="747522" name="Text Box 2"/>
          <p:cNvSpPr txBox="1">
            <a:spLocks noChangeArrowheads="1"/>
          </p:cNvSpPr>
          <p:nvPr/>
        </p:nvSpPr>
        <p:spPr bwMode="auto">
          <a:xfrm>
            <a:off x="228600" y="304800"/>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lnSpc>
                <a:spcPct val="9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
        <p:nvSpPr>
          <p:cNvPr id="747523" name="Rectangle 3"/>
          <p:cNvSpPr>
            <a:spLocks noChangeArrowheads="1"/>
          </p:cNvSpPr>
          <p:nvPr/>
        </p:nvSpPr>
        <p:spPr bwMode="auto">
          <a:xfrm>
            <a:off x="762000" y="2971800"/>
            <a:ext cx="7632700" cy="1127125"/>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l" eaLnBrk="1" hangingPunct="1">
              <a:spcBef>
                <a:spcPct val="20000"/>
              </a:spcBef>
              <a:spcAft>
                <a:spcPct val="0"/>
              </a:spcAft>
              <a:buClr>
                <a:schemeClr val="folHlink"/>
              </a:buClr>
              <a:buSzPct val="60000"/>
              <a:buFont typeface="Wingdings" pitchFamily="2" charset="2"/>
              <a:buNone/>
              <a:defRPr/>
            </a:pPr>
            <a:r>
              <a:rPr kumimoji="1" lang="zh-CN" altLang="en-US">
                <a:solidFill>
                  <a:srgbClr val="FF0066"/>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a:solidFill>
                  <a:srgbClr val="FF0066"/>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a:solidFill>
                  <a:srgbClr val="FF0066"/>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a:solidFill>
                  <a:schemeClr val="tx1"/>
                </a:solidFill>
                <a:effectLst>
                  <a:outerShdw blurRad="38100" dist="38100" dir="2700000" algn="tl">
                    <a:srgbClr val="000000"/>
                  </a:outerShdw>
                </a:effectLst>
                <a:latin typeface="Times New Roman" pitchFamily="18" charset="0"/>
                <a:ea typeface="宋体" pitchFamily="2" charset="-122"/>
                <a:cs typeface="+mn-cs"/>
              </a:rPr>
              <a:t>问题的提出</a:t>
            </a:r>
          </a:p>
          <a:p>
            <a:pPr algn="l" eaLnBrk="1" hangingPunct="1">
              <a:spcBef>
                <a:spcPct val="20000"/>
              </a:spcBef>
              <a:spcAft>
                <a:spcPct val="0"/>
              </a:spcAft>
              <a:buClr>
                <a:schemeClr val="folHlink"/>
              </a:buClr>
              <a:buSzPct val="60000"/>
              <a:buFont typeface="Wingdings" pitchFamily="2" charset="2"/>
              <a:buNone/>
              <a:defRPr/>
            </a:pP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SLR</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）也存在</a:t>
            </a:r>
            <a:r>
              <a:rPr kumimoji="1" lang="zh-CN" altLang="en-US" sz="2000">
                <a:solidFill>
                  <a:schemeClr val="tx2"/>
                </a:solidFill>
                <a:effectLst>
                  <a:outerShdw blurRad="38100" dist="38100" dir="2700000" algn="tl">
                    <a:srgbClr val="000000"/>
                  </a:outerShdw>
                </a:effectLst>
                <a:latin typeface="Times New Roman" pitchFamily="18" charset="0"/>
                <a:ea typeface="宋体" pitchFamily="2" charset="-122"/>
                <a:cs typeface="+mn-cs"/>
              </a:rPr>
              <a:t>不足</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，即如果</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Courier New" pitchFamily="49" charset="0"/>
              </a:rPr>
              <a:t>冲突项目的非终</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结符</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FOLLOW</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集与有关集合相交时，就不能用</a:t>
            </a:r>
            <a:r>
              <a:rPr kumimoji="1"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sz="2000">
                <a:solidFill>
                  <a:schemeClr val="tx1"/>
                </a:solidFill>
                <a:effectLst>
                  <a:outerShdw blurRad="38100" dist="38100" dir="2700000" algn="tl">
                    <a:srgbClr val="000000"/>
                  </a:outerShdw>
                </a:effectLst>
                <a:latin typeface="Times New Roman" pitchFamily="18" charset="0"/>
                <a:ea typeface="宋体" pitchFamily="2" charset="-122"/>
                <a:cs typeface="+mn-cs"/>
              </a:rPr>
              <a:t>ＬＲ（１）方法解决。</a:t>
            </a:r>
          </a:p>
        </p:txBody>
      </p:sp>
      <p:sp>
        <p:nvSpPr>
          <p:cNvPr id="747524" name="AutoShape 4"/>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47525" name="AutoShape 5"/>
          <p:cNvSpPr>
            <a:spLocks noChangeArrowheads="1"/>
          </p:cNvSpPr>
          <p:nvPr/>
        </p:nvSpPr>
        <p:spPr bwMode="gray">
          <a:xfrm>
            <a:off x="990600" y="9906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四、</a:t>
            </a:r>
            <a:r>
              <a:rPr lang="en-US" altLang="zh-CN" sz="2800">
                <a:solidFill>
                  <a:srgbClr val="99FF66"/>
                </a:solidFill>
                <a:effectLst>
                  <a:outerShdw blurRad="38100" dist="38100" dir="2700000" algn="tl">
                    <a:srgbClr val="000000"/>
                  </a:outerShdw>
                </a:effectLst>
                <a:latin typeface="Times New Roman" pitchFamily="18" charset="0"/>
                <a:ea typeface="宋体" pitchFamily="2" charset="-122"/>
              </a:rPr>
              <a:t>LR</a:t>
            </a:r>
            <a:r>
              <a:rPr lang="zh-CN" altLang="en-US" sz="2800">
                <a:solidFill>
                  <a:srgbClr val="99FF66"/>
                </a:solidFill>
                <a:effectLst>
                  <a:outerShdw blurRad="38100" dist="38100" dir="2700000" algn="tl">
                    <a:srgbClr val="000000"/>
                  </a:outerShdw>
                </a:effectLst>
                <a:latin typeface="Times New Roman" pitchFamily="18" charset="0"/>
                <a:ea typeface="宋体" pitchFamily="2" charset="-122"/>
              </a:rPr>
              <a:t>分析法  </a:t>
            </a:r>
          </a:p>
        </p:txBody>
      </p:sp>
      <p:sp>
        <p:nvSpPr>
          <p:cNvPr id="747526" name="Rectangle 6"/>
          <p:cNvSpPr>
            <a:spLocks noChangeArrowheads="1"/>
          </p:cNvSpPr>
          <p:nvPr/>
        </p:nvSpPr>
        <p:spPr bwMode="auto">
          <a:xfrm>
            <a:off x="314325" y="2151063"/>
            <a:ext cx="3516313" cy="328612"/>
          </a:xfrm>
          <a:prstGeom prst="rect">
            <a:avLst/>
          </a:prstGeom>
          <a:noFill/>
          <a:ln w="19050" algn="ctr">
            <a:noFill/>
            <a:miter lim="800000"/>
            <a:headEnd/>
            <a:tailEnd/>
          </a:ln>
          <a:effectLst/>
        </p:spPr>
        <p:txBody>
          <a:bodyPr wrap="none" tIns="0" bIns="0">
            <a:spAutoFit/>
          </a:bodyPr>
          <a:lstStyle/>
          <a:p>
            <a:pPr marL="233363" indent="-233363" eaLnBrk="1" hangingPunct="1">
              <a:lnSpc>
                <a:spcPct val="90000"/>
              </a:lnSpc>
              <a:spcBef>
                <a:spcPct val="20000"/>
              </a:spcBef>
              <a:spcAft>
                <a:spcPct val="0"/>
              </a:spcAft>
              <a:buClr>
                <a:schemeClr val="folHlink"/>
              </a:buClr>
              <a:buSzPct val="60000"/>
              <a:buFont typeface="Wingdings" pitchFamily="2" charset="2"/>
              <a:buNone/>
              <a:defRPr/>
            </a:pPr>
            <a:r>
              <a:rPr kumimoji="1" lang="en-US" altLang="zh-CN">
                <a:solidFill>
                  <a:schemeClr val="hlink"/>
                </a:solidFill>
                <a:effectLst>
                  <a:outerShdw blurRad="38100" dist="38100" dir="2700000" algn="tl">
                    <a:srgbClr val="000000"/>
                  </a:outerShdw>
                </a:effectLst>
                <a:latin typeface="Times New Roman" pitchFamily="18" charset="0"/>
              </a:rPr>
              <a:t>5. LR</a:t>
            </a:r>
            <a:r>
              <a:rPr kumimoji="1" lang="zh-CN" altLang="en-US">
                <a:solidFill>
                  <a:schemeClr val="hlink"/>
                </a:solidFill>
                <a:effectLst>
                  <a:outerShdw blurRad="38100" dist="38100" dir="2700000" algn="tl">
                    <a:srgbClr val="000000"/>
                  </a:outerShdw>
                </a:effectLst>
                <a:latin typeface="Times New Roman" pitchFamily="18" charset="0"/>
              </a:rPr>
              <a:t>（</a:t>
            </a:r>
            <a:r>
              <a:rPr kumimoji="1" lang="en-US" altLang="zh-CN">
                <a:solidFill>
                  <a:schemeClr val="hlink"/>
                </a:solidFill>
                <a:effectLst>
                  <a:outerShdw blurRad="38100" dist="38100" dir="2700000" algn="tl">
                    <a:srgbClr val="000000"/>
                  </a:outerShdw>
                </a:effectLst>
                <a:latin typeface="Times New Roman" pitchFamily="18" charset="0"/>
              </a:rPr>
              <a:t>1</a:t>
            </a:r>
            <a:r>
              <a:rPr kumimoji="1" lang="zh-CN" altLang="en-US">
                <a:solidFill>
                  <a:schemeClr val="hlink"/>
                </a:solidFill>
                <a:effectLst>
                  <a:outerShdw blurRad="38100" dist="38100" dir="2700000" algn="tl">
                    <a:srgbClr val="000000"/>
                  </a:outerShdw>
                </a:effectLst>
                <a:latin typeface="Times New Roman" pitchFamily="18" charset="0"/>
              </a:rPr>
              <a:t>）分析表的构造</a:t>
            </a:r>
          </a:p>
        </p:txBody>
      </p:sp>
      <p:grpSp>
        <p:nvGrpSpPr>
          <p:cNvPr id="2" name="Group 7"/>
          <p:cNvGrpSpPr>
            <a:grpSpLocks/>
          </p:cNvGrpSpPr>
          <p:nvPr/>
        </p:nvGrpSpPr>
        <p:grpSpPr bwMode="auto">
          <a:xfrm>
            <a:off x="8229600" y="152400"/>
            <a:ext cx="717550" cy="881063"/>
            <a:chOff x="2272" y="2026"/>
            <a:chExt cx="740" cy="987"/>
          </a:xfrm>
        </p:grpSpPr>
        <p:pic>
          <p:nvPicPr>
            <p:cNvPr id="96265" name="Picture 8"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6" name="Picture 9"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22"/>
                                        </p:tgtEl>
                                        <p:attrNameLst>
                                          <p:attrName>style.visibility</p:attrName>
                                        </p:attrNameLst>
                                      </p:cBhvr>
                                      <p:to>
                                        <p:strVal val="visible"/>
                                      </p:to>
                                    </p:set>
                                    <p:anim calcmode="lin" valueType="num">
                                      <p:cBhvr additive="base">
                                        <p:cTn id="7" dur="500" fill="hold"/>
                                        <p:tgtEl>
                                          <p:spTgt spid="747522"/>
                                        </p:tgtEl>
                                        <p:attrNameLst>
                                          <p:attrName>ppt_x</p:attrName>
                                        </p:attrNameLst>
                                      </p:cBhvr>
                                      <p:tavLst>
                                        <p:tav tm="0">
                                          <p:val>
                                            <p:strVal val="0-#ppt_w/2"/>
                                          </p:val>
                                        </p:tav>
                                        <p:tav tm="100000">
                                          <p:val>
                                            <p:strVal val="#ppt_x"/>
                                          </p:val>
                                        </p:tav>
                                      </p:tavLst>
                                    </p:anim>
                                    <p:anim calcmode="lin" valueType="num">
                                      <p:cBhvr additive="base">
                                        <p:cTn id="8" dur="500" fill="hold"/>
                                        <p:tgtEl>
                                          <p:spTgt spid="74752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pPr>
              <a:defRPr/>
            </a:pPr>
            <a:fld id="{5F09DDC1-DD33-4ADF-9CF9-819537B8AF97}" type="slidenum">
              <a:rPr lang="en-US" altLang="zh-CN"/>
              <a:pPr>
                <a:defRPr/>
              </a:pPr>
              <a:t>97</a:t>
            </a:fld>
            <a:endParaRPr lang="en-US" altLang="zh-CN"/>
          </a:p>
        </p:txBody>
      </p:sp>
      <p:sp>
        <p:nvSpPr>
          <p:cNvPr id="748546" name="Rectangle 2"/>
          <p:cNvSpPr>
            <a:spLocks noChangeArrowheads="1"/>
          </p:cNvSpPr>
          <p:nvPr/>
        </p:nvSpPr>
        <p:spPr bwMode="auto">
          <a:xfrm>
            <a:off x="914400" y="2514600"/>
            <a:ext cx="6985000" cy="3120854"/>
          </a:xfrm>
          <a:prstGeom prst="rect">
            <a:avLst/>
          </a:prstGeom>
          <a:noFill/>
          <a:ln w="9525" algn="ctr">
            <a:noFill/>
            <a:miter lim="800000"/>
            <a:headEnd/>
            <a:tailEnd/>
          </a:ln>
          <a:effectLst>
            <a:prstShdw prst="shdw18" dist="17961" dir="13500000">
              <a:srgbClr val="0066FF">
                <a:gamma/>
                <a:shade val="60000"/>
                <a:invGamma/>
              </a:srgbClr>
            </a:prstShdw>
          </a:effectLst>
        </p:spPr>
        <p:txBody>
          <a:bodyPr>
            <a:spAutoFit/>
          </a:bodyPr>
          <a:lstStyle/>
          <a:p>
            <a:pPr algn="just" eaLnBrk="1" hangingPunct="1">
              <a:spcBef>
                <a:spcPct val="20000"/>
              </a:spcBef>
              <a:spcAft>
                <a:spcPct val="0"/>
              </a:spcAft>
              <a:buClr>
                <a:schemeClr val="folHlink"/>
              </a:buClr>
              <a:buSzPct val="60000"/>
              <a:buFont typeface="Wingdings" pitchFamily="2" charset="2"/>
              <a:buNone/>
              <a:defRPr/>
            </a:pP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例</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4.18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设拓广文法Ｇ［</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zh-CN" altLang="en-US"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kumimoji="1" lang="zh-CN" altLang="en-US" b="0" dirty="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just" eaLnBrk="1" hangingPunct="1">
              <a:spcBef>
                <a:spcPct val="20000"/>
              </a:spcBef>
              <a:spcAft>
                <a:spcPct val="0"/>
              </a:spcAft>
              <a:buClr>
                <a:schemeClr val="folHlink"/>
              </a:buClr>
              <a:buSzPct val="60000"/>
              <a:buFont typeface="Wingdings" pitchFamily="2" charset="2"/>
              <a:buNone/>
              <a:defRPr/>
            </a:pP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S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4</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）Ｂ∷＝Ｃ </a:t>
            </a:r>
          </a:p>
          <a:p>
            <a:pPr algn="just" eaLnBrk="1" hangingPunct="1">
              <a:spcBef>
                <a:spcPct val="20000"/>
              </a:spcBef>
              <a:spcAft>
                <a:spcPct val="0"/>
              </a:spcAft>
              <a:buClr>
                <a:schemeClr val="folHlink"/>
              </a:buClr>
              <a:buSzPct val="60000"/>
              <a:buFont typeface="Wingdings" pitchFamily="2" charset="2"/>
              <a:buNone/>
              <a:defRPr/>
            </a:pP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S∷</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＝Ｃ</a:t>
            </a:r>
            <a:r>
              <a:rPr kumimoji="1" lang="en-US" altLang="zh-CN" dirty="0" err="1">
                <a:solidFill>
                  <a:schemeClr val="tx1"/>
                </a:solidFill>
                <a:effectLst>
                  <a:outerShdw blurRad="38100" dist="38100" dir="2700000" algn="tl">
                    <a:srgbClr val="000000"/>
                  </a:outerShdw>
                </a:effectLst>
                <a:latin typeface="Times New Roman" pitchFamily="18" charset="0"/>
                <a:ea typeface="宋体" pitchFamily="2" charset="-122"/>
                <a:cs typeface="+mn-cs"/>
              </a:rPr>
              <a:t>bBA</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）Ｂ∷＝Ｄ</a:t>
            </a:r>
            <a:r>
              <a:rPr kumimoji="1" lang="en-US" altLang="zh-CN"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b</a:t>
            </a:r>
            <a:endPar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just" eaLnBrk="1" hangingPunct="1">
              <a:spcBef>
                <a:spcPct val="20000"/>
              </a:spcBef>
              <a:spcAft>
                <a:spcPct val="0"/>
              </a:spcAft>
              <a:buClr>
                <a:schemeClr val="folHlink"/>
              </a:buClr>
              <a:buSzPct val="60000"/>
              <a:buFont typeface="Wingdings" pitchFamily="2" charset="2"/>
              <a:buNone/>
              <a:defRPr/>
            </a:pP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）Ａ∷＝</a:t>
            </a:r>
            <a:r>
              <a:rPr kumimoji="1" lang="en-US" altLang="zh-CN" dirty="0" err="1">
                <a:solidFill>
                  <a:schemeClr val="tx1"/>
                </a:solidFill>
                <a:effectLst>
                  <a:outerShdw blurRad="38100" dist="38100" dir="2700000" algn="tl">
                    <a:srgbClr val="000000"/>
                  </a:outerShdw>
                </a:effectLst>
                <a:latin typeface="Times New Roman" pitchFamily="18" charset="0"/>
                <a:ea typeface="宋体" pitchFamily="2" charset="-122"/>
                <a:cs typeface="+mn-cs"/>
              </a:rPr>
              <a:t>Aab</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）Ｃ∷＝</a:t>
            </a:r>
            <a:r>
              <a:rPr kumimoji="1" lang="en-US" altLang="zh-CN"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a</a:t>
            </a:r>
            <a:endPar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just" eaLnBrk="1" hangingPunct="1">
              <a:spcBef>
                <a:spcPct val="20000"/>
              </a:spcBef>
              <a:spcAft>
                <a:spcPct val="0"/>
              </a:spcAft>
              <a:buClr>
                <a:schemeClr val="folHlink"/>
              </a:buClr>
              <a:buSzPct val="60000"/>
              <a:buFont typeface="Wingdings" pitchFamily="2" charset="2"/>
              <a:buNone/>
              <a:defRPr/>
            </a:pP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）Ａ∷＝</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ab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a:t>
            </a: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）Ｄ∷＝</a:t>
            </a:r>
            <a:r>
              <a:rPr kumimoji="1" lang="en-US" altLang="zh-CN" dirty="0" smtClean="0">
                <a:solidFill>
                  <a:schemeClr val="tx1"/>
                </a:solidFill>
                <a:effectLst>
                  <a:outerShdw blurRad="38100" dist="38100" dir="2700000" algn="tl">
                    <a:srgbClr val="000000"/>
                  </a:outerShdw>
                </a:effectLst>
                <a:latin typeface="Times New Roman" pitchFamily="18" charset="0"/>
                <a:ea typeface="宋体" pitchFamily="2" charset="-122"/>
                <a:cs typeface="+mn-cs"/>
              </a:rPr>
              <a:t>a</a:t>
            </a:r>
            <a:endPar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Bef>
                <a:spcPct val="20000"/>
              </a:spcBef>
              <a:spcAft>
                <a:spcPct val="0"/>
              </a:spcAft>
              <a:buClr>
                <a:schemeClr val="folHlink"/>
              </a:buClr>
              <a:buSzPct val="60000"/>
              <a:buFont typeface="Wingdings" pitchFamily="2" charset="2"/>
              <a:buNone/>
              <a:defRPr/>
            </a:pPr>
            <a:endPar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endParaRPr>
          </a:p>
          <a:p>
            <a:pPr algn="l" eaLnBrk="1" hangingPunct="1">
              <a:spcBef>
                <a:spcPct val="20000"/>
              </a:spcBef>
              <a:spcAft>
                <a:spcPct val="0"/>
              </a:spcAft>
              <a:buClr>
                <a:schemeClr val="folHlink"/>
              </a:buClr>
              <a:buSzPct val="60000"/>
              <a:buFont typeface="Wingdings" pitchFamily="2" charset="2"/>
              <a:buNone/>
              <a:defRPr/>
            </a:pPr>
            <a:r>
              <a:rPr kumimoji="1" lang="en-US" altLang="zh-CN" dirty="0">
                <a:solidFill>
                  <a:schemeClr val="tx1"/>
                </a:solidFill>
                <a:effectLst>
                  <a:outerShdw blurRad="38100" dist="38100" dir="2700000" algn="tl">
                    <a:srgbClr val="000000"/>
                  </a:outerShdw>
                </a:effectLst>
                <a:latin typeface="Times New Roman" pitchFamily="18" charset="0"/>
                <a:ea typeface="宋体" pitchFamily="2" charset="-122"/>
                <a:cs typeface="+mn-cs"/>
              </a:rPr>
              <a:t>        </a:t>
            </a:r>
            <a:r>
              <a:rPr kumimoji="1" lang="zh-CN" altLang="en-US" dirty="0">
                <a:solidFill>
                  <a:schemeClr val="tx1"/>
                </a:solidFill>
                <a:effectLst>
                  <a:outerShdw blurRad="38100" dist="38100" dir="2700000" algn="tl">
                    <a:srgbClr val="000000"/>
                  </a:outerShdw>
                </a:effectLst>
                <a:latin typeface="Times New Roman" pitchFamily="18" charset="0"/>
                <a:ea typeface="宋体" pitchFamily="2" charset="-122"/>
                <a:cs typeface="+mn-cs"/>
              </a:rPr>
              <a:t>识别此文法的全部活前缀的ＤＦＡ如下图所示</a:t>
            </a:r>
          </a:p>
        </p:txBody>
      </p:sp>
      <p:grpSp>
        <p:nvGrpSpPr>
          <p:cNvPr id="2" name="Group 3"/>
          <p:cNvGrpSpPr>
            <a:grpSpLocks/>
          </p:cNvGrpSpPr>
          <p:nvPr/>
        </p:nvGrpSpPr>
        <p:grpSpPr bwMode="auto">
          <a:xfrm>
            <a:off x="8229600" y="152400"/>
            <a:ext cx="717550" cy="881063"/>
            <a:chOff x="2272" y="2026"/>
            <a:chExt cx="740" cy="987"/>
          </a:xfrm>
        </p:grpSpPr>
        <p:pic>
          <p:nvPicPr>
            <p:cNvPr id="97288" name="Picture 4"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9" name="Picture 5"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48550" name="AutoShape 6"/>
          <p:cNvSpPr>
            <a:spLocks noChangeArrowheads="1"/>
          </p:cNvSpPr>
          <p:nvPr/>
        </p:nvSpPr>
        <p:spPr bwMode="auto">
          <a:xfrm>
            <a:off x="152400" y="1428750"/>
            <a:ext cx="8839200" cy="5276850"/>
          </a:xfrm>
          <a:prstGeom prst="roundRect">
            <a:avLst>
              <a:gd name="adj" fmla="val 4690"/>
            </a:avLst>
          </a:prstGeom>
          <a:noFill/>
          <a:ln w="57150">
            <a:solidFill>
              <a:srgbClr val="5FB6F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cs typeface="+mn-cs"/>
            </a:endParaRPr>
          </a:p>
        </p:txBody>
      </p:sp>
      <p:sp>
        <p:nvSpPr>
          <p:cNvPr id="748551" name="AutoShape 7"/>
          <p:cNvSpPr>
            <a:spLocks noChangeArrowheads="1"/>
          </p:cNvSpPr>
          <p:nvPr/>
        </p:nvSpPr>
        <p:spPr bwMode="gray">
          <a:xfrm>
            <a:off x="990600" y="990600"/>
            <a:ext cx="7299325" cy="787400"/>
          </a:xfrm>
          <a:prstGeom prst="roundRect">
            <a:avLst>
              <a:gd name="adj" fmla="val 50000"/>
            </a:avLst>
          </a:prstGeom>
          <a:gradFill rotWithShape="1">
            <a:gsLst>
              <a:gs pos="0">
                <a:srgbClr val="138CDF">
                  <a:gamma/>
                  <a:shade val="46275"/>
                  <a:invGamma/>
                </a:srgbClr>
              </a:gs>
              <a:gs pos="50000">
                <a:srgbClr val="138CDF"/>
              </a:gs>
              <a:gs pos="100000">
                <a:srgbClr val="138CDF">
                  <a:gamma/>
                  <a:shade val="46275"/>
                  <a:invGamma/>
                </a:srgbClr>
              </a:gs>
            </a:gsLst>
            <a:lin ang="5400000" scaled="1"/>
          </a:gradFill>
          <a:ln w="9525">
            <a:noFill/>
            <a:round/>
            <a:headEnd/>
            <a:tailEnd/>
          </a:ln>
          <a:effectLst/>
        </p:spPr>
        <p:txBody>
          <a:bodyPr wrap="none" anchor="ctr"/>
          <a:lstStyle/>
          <a:p>
            <a:pPr marL="233363" indent="-233363">
              <a:defRPr/>
            </a:pP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5. LR</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a:t>
            </a:r>
            <a:r>
              <a:rPr lang="en-US" altLang="zh-CN" sz="2800">
                <a:solidFill>
                  <a:srgbClr val="FFFF00"/>
                </a:solidFill>
                <a:effectLst>
                  <a:outerShdw blurRad="38100" dist="38100" dir="2700000" algn="tl">
                    <a:srgbClr val="000000"/>
                  </a:outerShdw>
                </a:effectLst>
                <a:latin typeface="Times New Roman" pitchFamily="18" charset="0"/>
                <a:ea typeface="宋体" pitchFamily="2" charset="-122"/>
              </a:rPr>
              <a:t>1</a:t>
            </a:r>
            <a:r>
              <a:rPr lang="zh-CN" altLang="en-US" sz="2800">
                <a:solidFill>
                  <a:srgbClr val="FFFF00"/>
                </a:solidFill>
                <a:effectLst>
                  <a:outerShdw blurRad="38100" dist="38100" dir="2700000" algn="tl">
                    <a:srgbClr val="000000"/>
                  </a:outerShdw>
                </a:effectLst>
                <a:latin typeface="Times New Roman" pitchFamily="18" charset="0"/>
                <a:ea typeface="宋体" pitchFamily="2" charset="-122"/>
              </a:rPr>
              <a:t>）分析表的构造</a:t>
            </a:r>
            <a:r>
              <a:rPr lang="zh-CN" altLang="en-US" sz="2800">
                <a:solidFill>
                  <a:srgbClr val="FFFF00"/>
                </a:solidFill>
                <a:effectLst>
                  <a:outerShdw blurRad="38100" dist="38100" dir="2700000" algn="tl">
                    <a:srgbClr val="000000"/>
                  </a:outerShdw>
                </a:effectLst>
                <a:latin typeface="宋体" pitchFamily="2" charset="-122"/>
                <a:ea typeface="宋体" pitchFamily="2" charset="-122"/>
              </a:rPr>
              <a:t> </a:t>
            </a:r>
          </a:p>
        </p:txBody>
      </p:sp>
      <p:sp>
        <p:nvSpPr>
          <p:cNvPr id="748552" name="Text Box 8"/>
          <p:cNvSpPr txBox="1">
            <a:spLocks noChangeArrowheads="1"/>
          </p:cNvSpPr>
          <p:nvPr/>
        </p:nvSpPr>
        <p:spPr bwMode="auto">
          <a:xfrm>
            <a:off x="228600" y="304800"/>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eaLnBrk="1" hangingPunct="1">
              <a:lnSpc>
                <a:spcPct val="90000"/>
              </a:lnSpc>
              <a:spcBef>
                <a:spcPct val="20000"/>
              </a:spcBef>
              <a:spcAft>
                <a:spcPct val="0"/>
              </a:spcAft>
              <a:buClr>
                <a:schemeClr val="folHlink"/>
              </a:buClr>
              <a:buSzPct val="60000"/>
              <a:buFont typeface="Wingdings" pitchFamily="2" charset="2"/>
              <a:buNone/>
            </a:pPr>
            <a:r>
              <a:rPr lang="en-US" altLang="zh-CN" sz="4000" b="0">
                <a:solidFill>
                  <a:schemeClr val="tx1"/>
                </a:solidFill>
                <a:latin typeface="Times New Roman" pitchFamily="18" charset="0"/>
              </a:rPr>
              <a:t>§4.3 </a:t>
            </a:r>
            <a:r>
              <a:rPr lang="zh-CN" altLang="en-US" sz="4000" b="0">
                <a:solidFill>
                  <a:schemeClr val="tx1"/>
                </a:solidFill>
                <a:latin typeface="Times New Roman" pitchFamily="18" charset="0"/>
              </a:rPr>
              <a:t>自底向上语法分析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48552"/>
                                        </p:tgtEl>
                                        <p:attrNameLst>
                                          <p:attrName>style.visibility</p:attrName>
                                        </p:attrNameLst>
                                      </p:cBhvr>
                                      <p:to>
                                        <p:strVal val="visible"/>
                                      </p:to>
                                    </p:set>
                                    <p:anim calcmode="lin" valueType="num">
                                      <p:cBhvr additive="base">
                                        <p:cTn id="12" dur="500" fill="hold"/>
                                        <p:tgtEl>
                                          <p:spTgt spid="748552"/>
                                        </p:tgtEl>
                                        <p:attrNameLst>
                                          <p:attrName>ppt_x</p:attrName>
                                        </p:attrNameLst>
                                      </p:cBhvr>
                                      <p:tavLst>
                                        <p:tav tm="0">
                                          <p:val>
                                            <p:strVal val="0-#ppt_w/2"/>
                                          </p:val>
                                        </p:tav>
                                        <p:tav tm="100000">
                                          <p:val>
                                            <p:strVal val="#ppt_x"/>
                                          </p:val>
                                        </p:tav>
                                      </p:tavLst>
                                    </p:anim>
                                    <p:anim calcmode="lin" valueType="num">
                                      <p:cBhvr additive="base">
                                        <p:cTn id="13" dur="500" fill="hold"/>
                                        <p:tgtEl>
                                          <p:spTgt spid="7485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52"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5"/>
          <p:cNvSpPr>
            <a:spLocks noGrp="1"/>
          </p:cNvSpPr>
          <p:nvPr>
            <p:ph type="sldNum" sz="quarter" idx="12"/>
          </p:nvPr>
        </p:nvSpPr>
        <p:spPr/>
        <p:txBody>
          <a:bodyPr/>
          <a:lstStyle/>
          <a:p>
            <a:pPr>
              <a:defRPr/>
            </a:pPr>
            <a:fld id="{2CB85C6A-8701-44BD-8919-B7B71B1C5CF1}" type="slidenum">
              <a:rPr lang="en-US" altLang="zh-CN"/>
              <a:pPr>
                <a:defRPr/>
              </a:pPr>
              <a:t>98</a:t>
            </a:fld>
            <a:endParaRPr lang="en-US" altLang="zh-CN"/>
          </a:p>
        </p:txBody>
      </p:sp>
      <p:grpSp>
        <p:nvGrpSpPr>
          <p:cNvPr id="98307" name="Group 2"/>
          <p:cNvGrpSpPr>
            <a:grpSpLocks/>
          </p:cNvGrpSpPr>
          <p:nvPr/>
        </p:nvGrpSpPr>
        <p:grpSpPr bwMode="auto">
          <a:xfrm>
            <a:off x="7164388" y="5729288"/>
            <a:ext cx="288925" cy="431800"/>
            <a:chOff x="1156" y="1389"/>
            <a:chExt cx="181" cy="272"/>
          </a:xfrm>
        </p:grpSpPr>
        <p:sp>
          <p:nvSpPr>
            <p:cNvPr id="749571" name="Line 3"/>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572" name="Text Box 4"/>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98308" name="Group 5"/>
          <p:cNvGrpSpPr>
            <a:grpSpLocks/>
          </p:cNvGrpSpPr>
          <p:nvPr/>
        </p:nvGrpSpPr>
        <p:grpSpPr bwMode="auto">
          <a:xfrm>
            <a:off x="7164388" y="3281363"/>
            <a:ext cx="288925" cy="504825"/>
            <a:chOff x="1156" y="1389"/>
            <a:chExt cx="181" cy="272"/>
          </a:xfrm>
        </p:grpSpPr>
        <p:sp>
          <p:nvSpPr>
            <p:cNvPr id="749574" name="Line 6"/>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575" name="Text Box 7"/>
            <p:cNvSpPr txBox="1">
              <a:spLocks noChangeArrowheads="1"/>
            </p:cNvSpPr>
            <p:nvPr/>
          </p:nvSpPr>
          <p:spPr bwMode="auto">
            <a:xfrm>
              <a:off x="1156" y="1430"/>
              <a:ext cx="181" cy="198"/>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grpSp>
        <p:nvGrpSpPr>
          <p:cNvPr id="98309" name="Group 8"/>
          <p:cNvGrpSpPr>
            <a:grpSpLocks/>
          </p:cNvGrpSpPr>
          <p:nvPr/>
        </p:nvGrpSpPr>
        <p:grpSpPr bwMode="auto">
          <a:xfrm>
            <a:off x="7164388" y="2070100"/>
            <a:ext cx="287337" cy="431800"/>
            <a:chOff x="1156" y="1389"/>
            <a:chExt cx="181" cy="272"/>
          </a:xfrm>
        </p:grpSpPr>
        <p:sp>
          <p:nvSpPr>
            <p:cNvPr id="749577" name="Line 9"/>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578" name="Text Box 10"/>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grpSp>
        <p:nvGrpSpPr>
          <p:cNvPr id="98310" name="Group 11"/>
          <p:cNvGrpSpPr>
            <a:grpSpLocks/>
          </p:cNvGrpSpPr>
          <p:nvPr/>
        </p:nvGrpSpPr>
        <p:grpSpPr bwMode="auto">
          <a:xfrm>
            <a:off x="7164388" y="977900"/>
            <a:ext cx="287337" cy="431800"/>
            <a:chOff x="1156" y="1389"/>
            <a:chExt cx="181" cy="272"/>
          </a:xfrm>
        </p:grpSpPr>
        <p:sp>
          <p:nvSpPr>
            <p:cNvPr id="749580" name="Line 12"/>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581" name="Text Box 13"/>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sp>
        <p:nvSpPr>
          <p:cNvPr id="98311" name="Rectangle 14"/>
          <p:cNvSpPr>
            <a:spLocks noGrp="1" noChangeArrowheads="1"/>
          </p:cNvSpPr>
          <p:nvPr>
            <p:ph type="body" idx="1"/>
          </p:nvPr>
        </p:nvSpPr>
        <p:spPr>
          <a:xfrm>
            <a:off x="395288" y="260350"/>
            <a:ext cx="5689600" cy="447675"/>
          </a:xfrm>
          <a:noFill/>
        </p:spPr>
        <p:txBody>
          <a:bodyPr/>
          <a:lstStyle/>
          <a:p>
            <a:pPr algn="just" eaLnBrk="1" hangingPunct="1">
              <a:lnSpc>
                <a:spcPct val="80000"/>
              </a:lnSpc>
              <a:buFont typeface="Wingdings" pitchFamily="2" charset="2"/>
              <a:buNone/>
            </a:pPr>
            <a:r>
              <a:rPr lang="zh-CN" altLang="en-US" sz="2400" b="1" smtClean="0"/>
              <a:t>识别文法</a:t>
            </a:r>
            <a:r>
              <a:rPr lang="en-US" altLang="zh-CN" sz="2400" b="1" smtClean="0"/>
              <a:t>G[S’]</a:t>
            </a:r>
            <a:r>
              <a:rPr lang="zh-CN" altLang="en-US" sz="2400" b="1" smtClean="0"/>
              <a:t>全部活前缀的</a:t>
            </a:r>
            <a:r>
              <a:rPr lang="en-US" altLang="zh-CN" sz="2400" b="1" smtClean="0"/>
              <a:t>DFA</a:t>
            </a:r>
          </a:p>
        </p:txBody>
      </p:sp>
      <p:sp>
        <p:nvSpPr>
          <p:cNvPr id="749583" name="Text Box 15"/>
          <p:cNvSpPr txBox="1">
            <a:spLocks noChangeArrowheads="1"/>
          </p:cNvSpPr>
          <p:nvPr/>
        </p:nvSpPr>
        <p:spPr bwMode="auto">
          <a:xfrm>
            <a:off x="684213" y="833438"/>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p>
        </p:txBody>
      </p:sp>
      <p:sp>
        <p:nvSpPr>
          <p:cNvPr id="749584" name="Text Box 16"/>
          <p:cNvSpPr txBox="1">
            <a:spLocks noChangeArrowheads="1"/>
          </p:cNvSpPr>
          <p:nvPr/>
        </p:nvSpPr>
        <p:spPr bwMode="auto">
          <a:xfrm>
            <a:off x="684213" y="2009775"/>
            <a:ext cx="1873250" cy="120015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S’</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 S</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 CbBA</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 a, b</a:t>
            </a:r>
          </a:p>
        </p:txBody>
      </p:sp>
      <p:grpSp>
        <p:nvGrpSpPr>
          <p:cNvPr id="98314" name="Group 17"/>
          <p:cNvGrpSpPr>
            <a:grpSpLocks/>
          </p:cNvGrpSpPr>
          <p:nvPr/>
        </p:nvGrpSpPr>
        <p:grpSpPr bwMode="auto">
          <a:xfrm>
            <a:off x="1620838" y="1554163"/>
            <a:ext cx="287337" cy="431800"/>
            <a:chOff x="1156" y="1389"/>
            <a:chExt cx="181" cy="272"/>
          </a:xfrm>
        </p:grpSpPr>
        <p:sp>
          <p:nvSpPr>
            <p:cNvPr id="749586" name="Line 18"/>
            <p:cNvSpPr>
              <a:spLocks noChangeShapeType="1"/>
            </p:cNvSpPr>
            <p:nvPr/>
          </p:nvSpPr>
          <p:spPr bwMode="auto">
            <a:xfrm>
              <a:off x="1156" y="1389"/>
              <a:ext cx="0" cy="272"/>
            </a:xfrm>
            <a:prstGeom prst="line">
              <a:avLst/>
            </a:prstGeom>
            <a:noFill/>
            <a:ln w="9525">
              <a:solidFill>
                <a:schemeClr val="tx1"/>
              </a:solidFill>
              <a:round/>
              <a:headEnd type="triangle" w="med" len="med"/>
              <a:tailEn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587" name="Text Box 19"/>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S</a:t>
              </a:r>
            </a:p>
          </p:txBody>
        </p:sp>
      </p:grpSp>
      <p:grpSp>
        <p:nvGrpSpPr>
          <p:cNvPr id="98315" name="Group 20"/>
          <p:cNvGrpSpPr>
            <a:grpSpLocks/>
          </p:cNvGrpSpPr>
          <p:nvPr/>
        </p:nvGrpSpPr>
        <p:grpSpPr bwMode="auto">
          <a:xfrm>
            <a:off x="1619250" y="3281363"/>
            <a:ext cx="288925" cy="504825"/>
            <a:chOff x="1156" y="1389"/>
            <a:chExt cx="181" cy="272"/>
          </a:xfrm>
        </p:grpSpPr>
        <p:sp>
          <p:nvSpPr>
            <p:cNvPr id="749589" name="Line 21"/>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590" name="Text Box 22"/>
            <p:cNvSpPr txBox="1">
              <a:spLocks noChangeArrowheads="1"/>
            </p:cNvSpPr>
            <p:nvPr/>
          </p:nvSpPr>
          <p:spPr bwMode="auto">
            <a:xfrm>
              <a:off x="1156" y="1430"/>
              <a:ext cx="181" cy="198"/>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sp>
        <p:nvSpPr>
          <p:cNvPr id="749591" name="Text Box 23"/>
          <p:cNvSpPr txBox="1">
            <a:spLocks noChangeArrowheads="1"/>
          </p:cNvSpPr>
          <p:nvPr/>
        </p:nvSpPr>
        <p:spPr bwMode="auto">
          <a:xfrm>
            <a:off x="684213" y="3859213"/>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3</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a •</a:t>
            </a:r>
          </a:p>
        </p:txBody>
      </p:sp>
      <p:sp>
        <p:nvSpPr>
          <p:cNvPr id="749592" name="Text Box 24"/>
          <p:cNvSpPr txBox="1">
            <a:spLocks noChangeArrowheads="1"/>
          </p:cNvSpPr>
          <p:nvPr/>
        </p:nvSpPr>
        <p:spPr bwMode="auto">
          <a:xfrm>
            <a:off x="684213" y="4864100"/>
            <a:ext cx="1873250" cy="925513"/>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a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D → a •</a:t>
            </a:r>
          </a:p>
        </p:txBody>
      </p:sp>
      <p:sp>
        <p:nvSpPr>
          <p:cNvPr id="749593" name="Text Box 25"/>
          <p:cNvSpPr txBox="1">
            <a:spLocks noChangeArrowheads="1"/>
          </p:cNvSpPr>
          <p:nvPr/>
        </p:nvSpPr>
        <p:spPr bwMode="auto">
          <a:xfrm>
            <a:off x="682625" y="6016625"/>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6</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C •</a:t>
            </a:r>
          </a:p>
        </p:txBody>
      </p:sp>
      <p:sp>
        <p:nvSpPr>
          <p:cNvPr id="749594" name="Text Box 26"/>
          <p:cNvSpPr txBox="1">
            <a:spLocks noChangeArrowheads="1"/>
          </p:cNvSpPr>
          <p:nvPr/>
        </p:nvSpPr>
        <p:spPr bwMode="auto">
          <a:xfrm>
            <a:off x="3490913" y="1625600"/>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bBA</a:t>
            </a:r>
          </a:p>
        </p:txBody>
      </p:sp>
      <p:sp>
        <p:nvSpPr>
          <p:cNvPr id="749595" name="Text Box 27"/>
          <p:cNvSpPr txBox="1">
            <a:spLocks noChangeArrowheads="1"/>
          </p:cNvSpPr>
          <p:nvPr/>
        </p:nvSpPr>
        <p:spPr bwMode="auto">
          <a:xfrm>
            <a:off x="3489325" y="2705100"/>
            <a:ext cx="1873250" cy="174942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4</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Cb • BA</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C</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 Db</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 → • a</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D → • a</a:t>
            </a:r>
          </a:p>
        </p:txBody>
      </p:sp>
      <p:sp>
        <p:nvSpPr>
          <p:cNvPr id="749596" name="Text Box 28"/>
          <p:cNvSpPr txBox="1">
            <a:spLocks noChangeArrowheads="1"/>
          </p:cNvSpPr>
          <p:nvPr/>
        </p:nvSpPr>
        <p:spPr bwMode="auto">
          <a:xfrm>
            <a:off x="3490913" y="4935538"/>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7</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D • b</a:t>
            </a:r>
          </a:p>
        </p:txBody>
      </p:sp>
      <p:sp>
        <p:nvSpPr>
          <p:cNvPr id="749597" name="Text Box 29"/>
          <p:cNvSpPr txBox="1">
            <a:spLocks noChangeArrowheads="1"/>
          </p:cNvSpPr>
          <p:nvPr/>
        </p:nvSpPr>
        <p:spPr bwMode="auto">
          <a:xfrm>
            <a:off x="3490913" y="6015038"/>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9</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 → Db • </a:t>
            </a:r>
          </a:p>
        </p:txBody>
      </p:sp>
      <p:grpSp>
        <p:nvGrpSpPr>
          <p:cNvPr id="98323" name="Group 30"/>
          <p:cNvGrpSpPr>
            <a:grpSpLocks/>
          </p:cNvGrpSpPr>
          <p:nvPr/>
        </p:nvGrpSpPr>
        <p:grpSpPr bwMode="auto">
          <a:xfrm>
            <a:off x="4354513" y="2273300"/>
            <a:ext cx="287337" cy="431800"/>
            <a:chOff x="1156" y="1389"/>
            <a:chExt cx="181" cy="272"/>
          </a:xfrm>
        </p:grpSpPr>
        <p:sp>
          <p:nvSpPr>
            <p:cNvPr id="749599" name="Line 31"/>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600" name="Text Box 32"/>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98324" name="Group 33"/>
          <p:cNvGrpSpPr>
            <a:grpSpLocks/>
          </p:cNvGrpSpPr>
          <p:nvPr/>
        </p:nvGrpSpPr>
        <p:grpSpPr bwMode="auto">
          <a:xfrm>
            <a:off x="4354513" y="4505325"/>
            <a:ext cx="287337" cy="431800"/>
            <a:chOff x="1156" y="1389"/>
            <a:chExt cx="181" cy="272"/>
          </a:xfrm>
        </p:grpSpPr>
        <p:sp>
          <p:nvSpPr>
            <p:cNvPr id="749602" name="Line 34"/>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603" name="Text Box 35"/>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D</a:t>
              </a:r>
            </a:p>
          </p:txBody>
        </p:sp>
      </p:grpSp>
      <p:grpSp>
        <p:nvGrpSpPr>
          <p:cNvPr id="98325" name="Group 36"/>
          <p:cNvGrpSpPr>
            <a:grpSpLocks/>
          </p:cNvGrpSpPr>
          <p:nvPr/>
        </p:nvGrpSpPr>
        <p:grpSpPr bwMode="auto">
          <a:xfrm>
            <a:off x="4354513" y="5586413"/>
            <a:ext cx="287337" cy="431800"/>
            <a:chOff x="1156" y="1389"/>
            <a:chExt cx="181" cy="272"/>
          </a:xfrm>
        </p:grpSpPr>
        <p:sp>
          <p:nvSpPr>
            <p:cNvPr id="749605" name="Line 37"/>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606" name="Text Box 38"/>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grpSp>
        <p:nvGrpSpPr>
          <p:cNvPr id="98326" name="Group 39"/>
          <p:cNvGrpSpPr>
            <a:grpSpLocks/>
          </p:cNvGrpSpPr>
          <p:nvPr/>
        </p:nvGrpSpPr>
        <p:grpSpPr bwMode="auto">
          <a:xfrm>
            <a:off x="2555875" y="1835150"/>
            <a:ext cx="936625" cy="366713"/>
            <a:chOff x="1837" y="436"/>
            <a:chExt cx="589" cy="231"/>
          </a:xfrm>
        </p:grpSpPr>
        <p:sp>
          <p:nvSpPr>
            <p:cNvPr id="749608" name="Line 40"/>
            <p:cNvSpPr>
              <a:spLocks noChangeShapeType="1"/>
            </p:cNvSpPr>
            <p:nvPr/>
          </p:nvSpPr>
          <p:spPr bwMode="auto">
            <a:xfrm>
              <a:off x="1837" y="663"/>
              <a:ext cx="58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609" name="Text Box 41"/>
            <p:cNvSpPr txBox="1">
              <a:spLocks noChangeArrowheads="1"/>
            </p:cNvSpPr>
            <p:nvPr/>
          </p:nvSpPr>
          <p:spPr bwMode="auto">
            <a:xfrm>
              <a:off x="2018" y="436"/>
              <a:ext cx="232"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grpSp>
      <p:sp>
        <p:nvSpPr>
          <p:cNvPr id="749610" name="Line 42"/>
          <p:cNvSpPr>
            <a:spLocks noChangeShapeType="1"/>
          </p:cNvSpPr>
          <p:nvPr/>
        </p:nvSpPr>
        <p:spPr bwMode="auto">
          <a:xfrm flipH="1">
            <a:off x="2555875" y="3713163"/>
            <a:ext cx="936625" cy="1800225"/>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611" name="Text Box 43"/>
          <p:cNvSpPr txBox="1">
            <a:spLocks noChangeArrowheads="1"/>
          </p:cNvSpPr>
          <p:nvPr/>
        </p:nvSpPr>
        <p:spPr bwMode="auto">
          <a:xfrm>
            <a:off x="2700338" y="4427538"/>
            <a:ext cx="433387" cy="366712"/>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sp>
        <p:nvSpPr>
          <p:cNvPr id="749612" name="Line 44"/>
          <p:cNvSpPr>
            <a:spLocks noChangeShapeType="1"/>
          </p:cNvSpPr>
          <p:nvPr/>
        </p:nvSpPr>
        <p:spPr bwMode="auto">
          <a:xfrm flipH="1">
            <a:off x="2555875" y="4433888"/>
            <a:ext cx="936625" cy="1944687"/>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613" name="Text Box 45"/>
          <p:cNvSpPr txBox="1">
            <a:spLocks noChangeArrowheads="1"/>
          </p:cNvSpPr>
          <p:nvPr/>
        </p:nvSpPr>
        <p:spPr bwMode="auto">
          <a:xfrm>
            <a:off x="2916238" y="5435600"/>
            <a:ext cx="433387" cy="366713"/>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C</a:t>
            </a:r>
          </a:p>
        </p:txBody>
      </p:sp>
      <p:sp>
        <p:nvSpPr>
          <p:cNvPr id="749614" name="Text Box 46"/>
          <p:cNvSpPr txBox="1">
            <a:spLocks noChangeArrowheads="1"/>
          </p:cNvSpPr>
          <p:nvPr/>
        </p:nvSpPr>
        <p:spPr bwMode="auto">
          <a:xfrm>
            <a:off x="6300788" y="315913"/>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12</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A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ab •  </a:t>
            </a:r>
          </a:p>
        </p:txBody>
      </p:sp>
      <p:grpSp>
        <p:nvGrpSpPr>
          <p:cNvPr id="98332" name="Group 47"/>
          <p:cNvGrpSpPr>
            <a:grpSpLocks/>
          </p:cNvGrpSpPr>
          <p:nvPr/>
        </p:nvGrpSpPr>
        <p:grpSpPr bwMode="auto">
          <a:xfrm>
            <a:off x="5364163" y="2613025"/>
            <a:ext cx="936625" cy="366713"/>
            <a:chOff x="1837" y="436"/>
            <a:chExt cx="589" cy="231"/>
          </a:xfrm>
        </p:grpSpPr>
        <p:sp>
          <p:nvSpPr>
            <p:cNvPr id="749616" name="Line 48"/>
            <p:cNvSpPr>
              <a:spLocks noChangeShapeType="1"/>
            </p:cNvSpPr>
            <p:nvPr/>
          </p:nvSpPr>
          <p:spPr bwMode="auto">
            <a:xfrm>
              <a:off x="1837" y="663"/>
              <a:ext cx="589" cy="0"/>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617" name="Text Box 49"/>
            <p:cNvSpPr txBox="1">
              <a:spLocks noChangeArrowheads="1"/>
            </p:cNvSpPr>
            <p:nvPr/>
          </p:nvSpPr>
          <p:spPr bwMode="auto">
            <a:xfrm>
              <a:off x="2018" y="436"/>
              <a:ext cx="232"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B</a:t>
              </a:r>
            </a:p>
          </p:txBody>
        </p:sp>
      </p:grpSp>
      <p:sp>
        <p:nvSpPr>
          <p:cNvPr id="749618" name="Text Box 50"/>
          <p:cNvSpPr txBox="1">
            <a:spLocks noChangeArrowheads="1"/>
          </p:cNvSpPr>
          <p:nvPr/>
        </p:nvSpPr>
        <p:spPr bwMode="auto">
          <a:xfrm>
            <a:off x="6300788" y="1409700"/>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11</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A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 • b</a:t>
            </a:r>
          </a:p>
        </p:txBody>
      </p:sp>
      <p:sp>
        <p:nvSpPr>
          <p:cNvPr id="749619" name="Text Box 51"/>
          <p:cNvSpPr txBox="1">
            <a:spLocks noChangeArrowheads="1"/>
          </p:cNvSpPr>
          <p:nvPr/>
        </p:nvSpPr>
        <p:spPr bwMode="auto">
          <a:xfrm>
            <a:off x="6300788" y="2441575"/>
            <a:ext cx="1873250" cy="952500"/>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5</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lnSpc>
                <a:spcPct val="7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CbB • A</a:t>
            </a:r>
          </a:p>
          <a:p>
            <a:pPr algn="l" eaLnBrk="1" hangingPunct="1">
              <a:lnSpc>
                <a:spcPct val="7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 → • Aab</a:t>
            </a:r>
          </a:p>
          <a:p>
            <a:pPr algn="l" eaLnBrk="1" hangingPunct="1">
              <a:lnSpc>
                <a:spcPct val="70000"/>
              </a:lnSpc>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 → • ab</a:t>
            </a:r>
          </a:p>
        </p:txBody>
      </p:sp>
      <p:sp>
        <p:nvSpPr>
          <p:cNvPr id="749620" name="Text Box 52"/>
          <p:cNvSpPr txBox="1">
            <a:spLocks noChangeArrowheads="1"/>
          </p:cNvSpPr>
          <p:nvPr/>
        </p:nvSpPr>
        <p:spPr bwMode="auto">
          <a:xfrm>
            <a:off x="6299200" y="3784600"/>
            <a:ext cx="1873250" cy="925513"/>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10</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S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CbBA • </a:t>
            </a: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 → A • ab</a:t>
            </a:r>
          </a:p>
        </p:txBody>
      </p:sp>
      <p:sp>
        <p:nvSpPr>
          <p:cNvPr id="749621" name="Text Box 53"/>
          <p:cNvSpPr txBox="1">
            <a:spLocks noChangeArrowheads="1"/>
          </p:cNvSpPr>
          <p:nvPr/>
        </p:nvSpPr>
        <p:spPr bwMode="auto">
          <a:xfrm>
            <a:off x="6299200" y="5149850"/>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13</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 → Aa • b</a:t>
            </a:r>
          </a:p>
        </p:txBody>
      </p:sp>
      <p:sp>
        <p:nvSpPr>
          <p:cNvPr id="749622" name="Text Box 54"/>
          <p:cNvSpPr txBox="1">
            <a:spLocks noChangeArrowheads="1"/>
          </p:cNvSpPr>
          <p:nvPr/>
        </p:nvSpPr>
        <p:spPr bwMode="auto">
          <a:xfrm>
            <a:off x="6300788" y="6162675"/>
            <a:ext cx="1873250" cy="650875"/>
          </a:xfrm>
          <a:prstGeom prst="rect">
            <a:avLst/>
          </a:prstGeom>
          <a:solidFill>
            <a:srgbClr val="9933FF"/>
          </a:solidFill>
          <a:ln w="9525">
            <a:solidFill>
              <a:schemeClr val="tx1"/>
            </a:solidFill>
            <a:miter lim="800000"/>
            <a:headEnd/>
            <a:tailEnd/>
          </a:ln>
          <a:effectLst/>
        </p:spPr>
        <p:txBody>
          <a:bodyPr>
            <a:spAutoFit/>
          </a:bodyPr>
          <a:lstStyle/>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14</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t>
            </a:r>
            <a:endParaRPr lang="en-US" altLang="zh-CN" sz="1800">
              <a:solidFill>
                <a:schemeClr val="tx1"/>
              </a:solidFill>
              <a:effectLst>
                <a:outerShdw blurRad="38100" dist="38100" dir="2700000" algn="tl">
                  <a:srgbClr val="000000"/>
                </a:outerShdw>
              </a:effectLst>
              <a:latin typeface="Times New Roman" pitchFamily="18" charset="0"/>
              <a:ea typeface="宋体" pitchFamily="2" charset="-122"/>
            </a:endParaRPr>
          </a:p>
          <a:p>
            <a:pPr algn="l" eaLnBrk="1" hangingPunct="1">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rPr>
              <a:t>  </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A → Aab • </a:t>
            </a:r>
          </a:p>
        </p:txBody>
      </p:sp>
      <p:grpSp>
        <p:nvGrpSpPr>
          <p:cNvPr id="98338" name="Group 55"/>
          <p:cNvGrpSpPr>
            <a:grpSpLocks/>
          </p:cNvGrpSpPr>
          <p:nvPr/>
        </p:nvGrpSpPr>
        <p:grpSpPr bwMode="auto">
          <a:xfrm>
            <a:off x="7164388" y="4719638"/>
            <a:ext cx="288925" cy="431800"/>
            <a:chOff x="1156" y="1389"/>
            <a:chExt cx="181" cy="272"/>
          </a:xfrm>
        </p:grpSpPr>
        <p:sp>
          <p:nvSpPr>
            <p:cNvPr id="749624" name="Line 56"/>
            <p:cNvSpPr>
              <a:spLocks noChangeShapeType="1"/>
            </p:cNvSpPr>
            <p:nvPr/>
          </p:nvSpPr>
          <p:spPr bwMode="auto">
            <a:xfrm>
              <a:off x="1156" y="1389"/>
              <a:ext cx="0" cy="272"/>
            </a:xfrm>
            <a:prstGeom prst="line">
              <a:avLst/>
            </a:prstGeom>
            <a:noFill/>
            <a:ln w="9525">
              <a:solidFill>
                <a:schemeClr val="tx1"/>
              </a:solidFill>
              <a:round/>
              <a:headEnd/>
              <a:tailEnd type="triangle" w="med" len="med"/>
            </a:ln>
            <a:effectLst>
              <a:prstShdw prst="shdw18" dist="17961" dir="13500000">
                <a:schemeClr val="tx1">
                  <a:gamma/>
                  <a:shade val="60000"/>
                  <a:invGamma/>
                </a:schemeClr>
              </a:prstShdw>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49625" name="Text Box 57"/>
            <p:cNvSpPr txBox="1">
              <a:spLocks noChangeArrowheads="1"/>
            </p:cNvSpPr>
            <p:nvPr/>
          </p:nvSpPr>
          <p:spPr bwMode="auto">
            <a:xfrm>
              <a:off x="1156" y="1430"/>
              <a:ext cx="181" cy="231"/>
            </a:xfrm>
            <a:prstGeom prst="rect">
              <a:avLst/>
            </a:prstGeom>
            <a:noFill/>
            <a:ln w="9525" algn="ctr">
              <a:noFill/>
              <a:miter lim="800000"/>
              <a:headEnd/>
              <a:tailEnd/>
            </a:ln>
            <a:effectLst/>
          </p:spPr>
          <p:txBody>
            <a:bodyPr>
              <a:spAutoFit/>
            </a:bodyPr>
            <a:lstStyle>
              <a:lvl1pPr>
                <a:defRPr sz="2400" b="1">
                  <a:solidFill>
                    <a:srgbClr val="FFFFFF"/>
                  </a:solidFill>
                  <a:latin typeface="黑体" pitchFamily="2" charset="-122"/>
                  <a:ea typeface="黑体" pitchFamily="2" charset="-122"/>
                </a:defRPr>
              </a:lvl1pPr>
              <a:lvl2pPr marL="742950" indent="-285750">
                <a:defRPr sz="2400" b="1">
                  <a:solidFill>
                    <a:srgbClr val="FFFFFF"/>
                  </a:solidFill>
                  <a:latin typeface="黑体" pitchFamily="2" charset="-122"/>
                  <a:ea typeface="黑体" pitchFamily="2" charset="-122"/>
                </a:defRPr>
              </a:lvl2pPr>
              <a:lvl3pPr marL="1143000" indent="-228600">
                <a:defRPr sz="2400" b="1">
                  <a:solidFill>
                    <a:srgbClr val="FFFFFF"/>
                  </a:solidFill>
                  <a:latin typeface="黑体" pitchFamily="2" charset="-122"/>
                  <a:ea typeface="黑体" pitchFamily="2" charset="-122"/>
                </a:defRPr>
              </a:lvl3pPr>
              <a:lvl4pPr marL="1600200" indent="-228600">
                <a:defRPr sz="2400" b="1">
                  <a:solidFill>
                    <a:srgbClr val="FFFFFF"/>
                  </a:solidFill>
                  <a:latin typeface="黑体" pitchFamily="2" charset="-122"/>
                  <a:ea typeface="黑体" pitchFamily="2" charset="-122"/>
                </a:defRPr>
              </a:lvl4pPr>
              <a:lvl5pPr marL="2057400" indent="-228600">
                <a:defRPr sz="2400" b="1">
                  <a:solidFill>
                    <a:srgbClr val="FFFFFF"/>
                  </a:solidFill>
                  <a:latin typeface="黑体" pitchFamily="2" charset="-122"/>
                  <a:ea typeface="黑体" pitchFamily="2" charset="-122"/>
                </a:defRPr>
              </a:lvl5pPr>
              <a:lvl6pPr marL="25146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6pPr>
              <a:lvl7pPr marL="29718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7pPr>
              <a:lvl8pPr marL="34290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8pPr>
              <a:lvl9pPr marL="3886200" indent="-228600" algn="ctr" eaLnBrk="0" fontAlgn="base" hangingPunct="0">
                <a:spcBef>
                  <a:spcPct val="0"/>
                </a:spcBef>
                <a:spcAft>
                  <a:spcPct val="20000"/>
                </a:spcAft>
                <a:defRPr sz="2400" b="1">
                  <a:solidFill>
                    <a:srgbClr val="FFFFFF"/>
                  </a:solidFill>
                  <a:latin typeface="黑体" pitchFamily="2" charset="-122"/>
                  <a:ea typeface="黑体" pitchFamily="2" charset="-122"/>
                </a:defRPr>
              </a:lvl9pPr>
            </a:lstStyle>
            <a:p>
              <a:pPr algn="l" eaLnBrk="1" hangingPunct="1">
                <a:spcBef>
                  <a:spcPct val="50000"/>
                </a:spcBef>
                <a:spcAft>
                  <a:spcPct val="0"/>
                </a:spcAft>
                <a:defRPr/>
              </a:pPr>
              <a:r>
                <a:rPr lang="en-US" altLang="zh-CN" sz="1800" smtClean="0">
                  <a:solidFill>
                    <a:schemeClr val="tx1"/>
                  </a:solidFill>
                  <a:effectLst>
                    <a:outerShdw blurRad="38100" dist="38100" dir="2700000" algn="tl">
                      <a:srgbClr val="000000"/>
                    </a:outerShdw>
                  </a:effectLst>
                  <a:latin typeface="Times New Roman" pitchFamily="18" charset="0"/>
                  <a:ea typeface="宋体" pitchFamily="2" charset="-122"/>
                </a:rPr>
                <a:t>a</a:t>
              </a:r>
            </a:p>
          </p:txBody>
        </p:sp>
      </p:grpSp>
      <p:grpSp>
        <p:nvGrpSpPr>
          <p:cNvPr id="14" name="Group 58"/>
          <p:cNvGrpSpPr>
            <a:grpSpLocks/>
          </p:cNvGrpSpPr>
          <p:nvPr/>
        </p:nvGrpSpPr>
        <p:grpSpPr bwMode="auto">
          <a:xfrm>
            <a:off x="8229600" y="152400"/>
            <a:ext cx="717550" cy="881063"/>
            <a:chOff x="2272" y="2026"/>
            <a:chExt cx="740" cy="987"/>
          </a:xfrm>
        </p:grpSpPr>
        <p:pic>
          <p:nvPicPr>
            <p:cNvPr id="98340" name="Picture 59"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41" name="Picture 60"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pPr>
              <a:defRPr/>
            </a:pPr>
            <a:fld id="{9FE84F8B-D07E-41FF-82E5-C5AD86D6173D}" type="slidenum">
              <a:rPr lang="en-US" altLang="zh-CN"/>
              <a:pPr>
                <a:defRPr/>
              </a:pPr>
              <a:t>99</a:t>
            </a:fld>
            <a:endParaRPr lang="en-US" altLang="zh-CN"/>
          </a:p>
        </p:txBody>
      </p:sp>
      <p:sp>
        <p:nvSpPr>
          <p:cNvPr id="99331" name="Rectangle 2"/>
          <p:cNvSpPr>
            <a:spLocks noGrp="1" noChangeArrowheads="1"/>
          </p:cNvSpPr>
          <p:nvPr>
            <p:ph type="body" idx="1"/>
          </p:nvPr>
        </p:nvSpPr>
        <p:spPr>
          <a:xfrm>
            <a:off x="381000" y="520700"/>
            <a:ext cx="8382000" cy="3052763"/>
          </a:xfrm>
        </p:spPr>
        <p:txBody>
          <a:bodyPr/>
          <a:lstStyle/>
          <a:p>
            <a:pPr algn="just" eaLnBrk="1" hangingPunct="1">
              <a:buFont typeface="Wingdings" pitchFamily="2" charset="2"/>
              <a:buNone/>
            </a:pPr>
            <a:r>
              <a:rPr lang="zh-CN" altLang="en-US" sz="1800" b="1" smtClean="0">
                <a:latin typeface="Times New Roman" pitchFamily="18" charset="0"/>
              </a:rPr>
              <a:t>由图可知，项目集</a:t>
            </a:r>
            <a:r>
              <a:rPr lang="en-US" altLang="zh-CN" sz="1800" b="1" smtClean="0">
                <a:latin typeface="Times New Roman" pitchFamily="18" charset="0"/>
              </a:rPr>
              <a:t>I</a:t>
            </a:r>
            <a:r>
              <a:rPr lang="en-US" altLang="zh-CN" sz="1800" b="1" baseline="-25000" smtClean="0">
                <a:latin typeface="Times New Roman" pitchFamily="18" charset="0"/>
              </a:rPr>
              <a:t>10</a:t>
            </a:r>
            <a:r>
              <a:rPr lang="zh-CN" altLang="en-US" sz="1800" b="1" smtClean="0">
                <a:latin typeface="Times New Roman" pitchFamily="18" charset="0"/>
              </a:rPr>
              <a:t>＝｛</a:t>
            </a:r>
            <a:r>
              <a:rPr lang="en-US" altLang="zh-CN" sz="1800" b="1" smtClean="0">
                <a:latin typeface="Times New Roman" pitchFamily="18" charset="0"/>
              </a:rPr>
              <a:t>S ∷</a:t>
            </a:r>
            <a:r>
              <a:rPr lang="zh-CN" altLang="en-US" sz="1800" b="1" smtClean="0">
                <a:latin typeface="Times New Roman" pitchFamily="18" charset="0"/>
              </a:rPr>
              <a:t>＝Ｃ</a:t>
            </a:r>
            <a:r>
              <a:rPr lang="en-US" altLang="zh-CN" sz="1800" b="1" smtClean="0">
                <a:latin typeface="Times New Roman" pitchFamily="18" charset="0"/>
              </a:rPr>
              <a:t>bBA· </a:t>
            </a:r>
            <a:r>
              <a:rPr lang="zh-CN" altLang="en-US" sz="1800" b="1" smtClean="0">
                <a:latin typeface="Times New Roman" pitchFamily="18" charset="0"/>
              </a:rPr>
              <a:t>，Ａ ∷＝Ａ</a:t>
            </a:r>
            <a:r>
              <a:rPr lang="en-US" altLang="zh-CN" sz="1800" b="1" smtClean="0">
                <a:latin typeface="Times New Roman" pitchFamily="18" charset="0"/>
              </a:rPr>
              <a:t>·ab</a:t>
            </a:r>
            <a:r>
              <a:rPr lang="zh-CN" altLang="en-US" sz="1800" b="1" smtClean="0">
                <a:latin typeface="Times New Roman" pitchFamily="18" charset="0"/>
              </a:rPr>
              <a:t>｝</a:t>
            </a:r>
          </a:p>
          <a:p>
            <a:pPr algn="just" eaLnBrk="1" hangingPunct="1">
              <a:buFont typeface="Wingdings" pitchFamily="2" charset="2"/>
              <a:buNone/>
            </a:pPr>
            <a:r>
              <a:rPr lang="zh-CN" altLang="en-US" sz="1800" b="1" smtClean="0">
                <a:latin typeface="Times New Roman" pitchFamily="18" charset="0"/>
              </a:rPr>
              <a:t>存在“移进</a:t>
            </a:r>
            <a:r>
              <a:rPr lang="en-US" altLang="zh-CN" sz="1800" b="1" smtClean="0">
                <a:latin typeface="Times New Roman" pitchFamily="18" charset="0"/>
              </a:rPr>
              <a:t>---</a:t>
            </a:r>
            <a:r>
              <a:rPr lang="zh-CN" altLang="en-US" sz="1800" b="1" smtClean="0">
                <a:latin typeface="Times New Roman" pitchFamily="18" charset="0"/>
              </a:rPr>
              <a:t>归约”冲突，由于</a:t>
            </a:r>
            <a:r>
              <a:rPr lang="en-US" altLang="zh-CN" sz="1800" b="1" smtClean="0">
                <a:latin typeface="Times New Roman" pitchFamily="18" charset="0"/>
              </a:rPr>
              <a:t>FOLLOW</a:t>
            </a:r>
            <a:r>
              <a:rPr lang="zh-CN" altLang="en-US" sz="1800" b="1" smtClean="0">
                <a:latin typeface="Times New Roman" pitchFamily="18" charset="0"/>
              </a:rPr>
              <a:t>（</a:t>
            </a:r>
            <a:r>
              <a:rPr lang="en-US" altLang="zh-CN" sz="1800" b="1" smtClean="0">
                <a:latin typeface="Times New Roman" pitchFamily="18" charset="0"/>
              </a:rPr>
              <a:t>S</a:t>
            </a:r>
            <a:r>
              <a:rPr lang="zh-CN" altLang="en-US" sz="1800" b="1" smtClean="0">
                <a:latin typeface="Times New Roman" pitchFamily="18" charset="0"/>
              </a:rPr>
              <a:t>）＝｛＃｝与｛</a:t>
            </a:r>
            <a:r>
              <a:rPr lang="en-US" altLang="zh-CN" sz="1800" b="1" smtClean="0">
                <a:latin typeface="Times New Roman" pitchFamily="18" charset="0"/>
              </a:rPr>
              <a:t>a</a:t>
            </a:r>
            <a:r>
              <a:rPr lang="zh-CN" altLang="en-US" sz="1800" b="1" smtClean="0">
                <a:latin typeface="Times New Roman" pitchFamily="18" charset="0"/>
              </a:rPr>
              <a:t>｝</a:t>
            </a:r>
            <a:r>
              <a:rPr lang="zh-CN" altLang="en-US" sz="1800" b="1" smtClean="0">
                <a:solidFill>
                  <a:srgbClr val="FF0066"/>
                </a:solidFill>
                <a:latin typeface="Times New Roman" pitchFamily="18" charset="0"/>
              </a:rPr>
              <a:t>不相交</a:t>
            </a:r>
            <a:r>
              <a:rPr lang="zh-CN" altLang="en-US" sz="1800" b="1" smtClean="0">
                <a:latin typeface="Times New Roman" pitchFamily="18" charset="0"/>
              </a:rPr>
              <a:t>，</a:t>
            </a:r>
          </a:p>
          <a:p>
            <a:pPr algn="just" eaLnBrk="1" hangingPunct="1">
              <a:buFont typeface="Wingdings" pitchFamily="2" charset="2"/>
              <a:buNone/>
            </a:pPr>
            <a:r>
              <a:rPr lang="zh-CN" altLang="en-US" sz="1800" b="1" smtClean="0">
                <a:latin typeface="Times New Roman" pitchFamily="18" charset="0"/>
              </a:rPr>
              <a:t>故上述冲突可通过</a:t>
            </a:r>
            <a:r>
              <a:rPr lang="en-US" altLang="zh-CN" sz="1800" b="1" smtClean="0">
                <a:latin typeface="Times New Roman" pitchFamily="18" charset="0"/>
              </a:rPr>
              <a:t>SLR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）规则得到解决 </a:t>
            </a:r>
            <a:r>
              <a:rPr lang="en-US" altLang="zh-CN" sz="1800" b="1" smtClean="0">
                <a:latin typeface="Times New Roman" pitchFamily="18" charset="0"/>
              </a:rPr>
              <a:t>.</a:t>
            </a:r>
          </a:p>
          <a:p>
            <a:pPr algn="just" eaLnBrk="1" hangingPunct="1">
              <a:buFont typeface="Wingdings" pitchFamily="2" charset="2"/>
              <a:buNone/>
            </a:pPr>
            <a:r>
              <a:rPr lang="zh-CN" altLang="en-US" sz="1800" b="1" smtClean="0">
                <a:latin typeface="Times New Roman" pitchFamily="18" charset="0"/>
              </a:rPr>
              <a:t>项目集</a:t>
            </a:r>
            <a:r>
              <a:rPr lang="en-US" altLang="zh-CN" sz="1800" b="1" smtClean="0">
                <a:latin typeface="Times New Roman" pitchFamily="18" charset="0"/>
              </a:rPr>
              <a:t>I</a:t>
            </a:r>
            <a:r>
              <a:rPr lang="en-US" altLang="zh-CN" sz="1800" b="1" baseline="-25000" smtClean="0">
                <a:latin typeface="Times New Roman" pitchFamily="18" charset="0"/>
              </a:rPr>
              <a:t>8</a:t>
            </a:r>
            <a:r>
              <a:rPr lang="zh-CN" altLang="en-US" sz="1800" b="1" smtClean="0">
                <a:latin typeface="Times New Roman" pitchFamily="18" charset="0"/>
              </a:rPr>
              <a:t>＝｛Ｃ ∷＝</a:t>
            </a:r>
            <a:r>
              <a:rPr lang="en-US" altLang="zh-CN" sz="1800" b="1" smtClean="0">
                <a:latin typeface="Times New Roman" pitchFamily="18" charset="0"/>
              </a:rPr>
              <a:t>a·</a:t>
            </a:r>
            <a:r>
              <a:rPr lang="zh-CN" altLang="en-US" sz="1800" b="1" smtClean="0">
                <a:latin typeface="Times New Roman" pitchFamily="18" charset="0"/>
              </a:rPr>
              <a:t>，Ｄ ∷＝</a:t>
            </a:r>
            <a:r>
              <a:rPr lang="en-US" altLang="zh-CN" sz="1800" b="1" smtClean="0">
                <a:latin typeface="Times New Roman" pitchFamily="18" charset="0"/>
              </a:rPr>
              <a:t>a·</a:t>
            </a:r>
            <a:r>
              <a:rPr lang="zh-CN" altLang="en-US" sz="1800" b="1" smtClean="0">
                <a:latin typeface="Times New Roman" pitchFamily="18" charset="0"/>
              </a:rPr>
              <a:t>｝中，含有归约冲突项目，由于</a:t>
            </a:r>
          </a:p>
          <a:p>
            <a:pPr algn="just" eaLnBrk="1" hangingPunct="1">
              <a:buFont typeface="Wingdings" pitchFamily="2" charset="2"/>
              <a:buNone/>
            </a:pPr>
            <a:r>
              <a:rPr lang="en-US" altLang="zh-CN" sz="1800" b="1" smtClean="0">
                <a:latin typeface="Times New Roman" pitchFamily="18" charset="0"/>
              </a:rPr>
              <a:t>FOLLOW</a:t>
            </a:r>
            <a:r>
              <a:rPr lang="zh-CN" altLang="en-US" sz="1800" b="1" smtClean="0">
                <a:latin typeface="Times New Roman" pitchFamily="18" charset="0"/>
              </a:rPr>
              <a:t>（Ｃ）＝｛</a:t>
            </a:r>
            <a:r>
              <a:rPr lang="en-US" altLang="zh-CN" sz="1800" b="1" smtClean="0">
                <a:latin typeface="Times New Roman" pitchFamily="18" charset="0"/>
              </a:rPr>
              <a:t>b,a</a:t>
            </a:r>
            <a:r>
              <a:rPr lang="zh-CN" altLang="en-US" sz="1800" b="1" smtClean="0">
                <a:latin typeface="Times New Roman" pitchFamily="18" charset="0"/>
              </a:rPr>
              <a:t>｝与</a:t>
            </a:r>
            <a:r>
              <a:rPr lang="en-US" altLang="zh-CN" sz="1800" b="1" smtClean="0">
                <a:latin typeface="Times New Roman" pitchFamily="18" charset="0"/>
              </a:rPr>
              <a:t>FOLLOW</a:t>
            </a:r>
            <a:r>
              <a:rPr lang="zh-CN" altLang="en-US" sz="1800" b="1" smtClean="0">
                <a:latin typeface="Times New Roman" pitchFamily="18" charset="0"/>
              </a:rPr>
              <a:t>（Ｄ）＝｛</a:t>
            </a:r>
            <a:r>
              <a:rPr lang="en-US" altLang="zh-CN" sz="1800" b="1" smtClean="0">
                <a:latin typeface="Times New Roman" pitchFamily="18" charset="0"/>
              </a:rPr>
              <a:t>b</a:t>
            </a:r>
            <a:r>
              <a:rPr lang="zh-CN" altLang="en-US" sz="1800" b="1" smtClean="0">
                <a:latin typeface="Times New Roman" pitchFamily="18" charset="0"/>
              </a:rPr>
              <a:t>｝</a:t>
            </a:r>
            <a:r>
              <a:rPr lang="zh-CN" altLang="en-US" sz="1800" b="1" smtClean="0">
                <a:solidFill>
                  <a:srgbClr val="FF0066"/>
                </a:solidFill>
                <a:latin typeface="Times New Roman" pitchFamily="18" charset="0"/>
              </a:rPr>
              <a:t>相交</a:t>
            </a:r>
            <a:r>
              <a:rPr lang="zh-CN" altLang="en-US" sz="1800" b="1" smtClean="0">
                <a:latin typeface="Times New Roman" pitchFamily="18" charset="0"/>
              </a:rPr>
              <a:t>，</a:t>
            </a:r>
          </a:p>
          <a:p>
            <a:pPr algn="just" eaLnBrk="1" hangingPunct="1">
              <a:buFont typeface="Wingdings" pitchFamily="2" charset="2"/>
              <a:buNone/>
            </a:pPr>
            <a:r>
              <a:rPr lang="zh-CN" altLang="en-US" sz="1800" b="1" smtClean="0">
                <a:latin typeface="Times New Roman" pitchFamily="18" charset="0"/>
              </a:rPr>
              <a:t>故不能用</a:t>
            </a:r>
            <a:r>
              <a:rPr lang="en-US" altLang="zh-CN" sz="1800" b="1" smtClean="0">
                <a:latin typeface="Times New Roman" pitchFamily="18" charset="0"/>
              </a:rPr>
              <a:t>S</a:t>
            </a:r>
            <a:r>
              <a:rPr lang="zh-CN" altLang="en-US" sz="1800" b="1" smtClean="0">
                <a:latin typeface="Times New Roman" pitchFamily="18" charset="0"/>
              </a:rPr>
              <a:t>ＬＲ（１）方法简单地解决项目冲突。产生这种困境的原因是</a:t>
            </a:r>
          </a:p>
          <a:p>
            <a:pPr algn="just" eaLnBrk="1" hangingPunct="1">
              <a:buFont typeface="Wingdings" pitchFamily="2" charset="2"/>
              <a:buNone/>
            </a:pPr>
            <a:r>
              <a:rPr lang="en-US" altLang="zh-CN" sz="1800" b="1" smtClean="0">
                <a:latin typeface="Times New Roman" pitchFamily="18" charset="0"/>
              </a:rPr>
              <a:t>SLR</a:t>
            </a:r>
            <a:r>
              <a:rPr lang="zh-CN" altLang="en-US" sz="1800" b="1" smtClean="0">
                <a:latin typeface="Times New Roman" pitchFamily="18" charset="0"/>
              </a:rPr>
              <a:t>（</a:t>
            </a:r>
            <a:r>
              <a:rPr lang="en-US" altLang="zh-CN" sz="1800" b="1" smtClean="0">
                <a:latin typeface="Times New Roman" pitchFamily="18" charset="0"/>
              </a:rPr>
              <a:t>1</a:t>
            </a:r>
            <a:r>
              <a:rPr lang="zh-CN" altLang="en-US" sz="1800" b="1" smtClean="0">
                <a:latin typeface="Times New Roman" pitchFamily="18" charset="0"/>
              </a:rPr>
              <a:t>）分析方法包含的信息还不够。例如，在分析某一个时刻：</a:t>
            </a:r>
            <a:endParaRPr lang="zh-CN" altLang="en-US" sz="1800" b="1" smtClean="0">
              <a:solidFill>
                <a:srgbClr val="FF0066"/>
              </a:solidFill>
              <a:latin typeface="Times New Roman" pitchFamily="18" charset="0"/>
            </a:endParaRPr>
          </a:p>
        </p:txBody>
      </p:sp>
      <p:grpSp>
        <p:nvGrpSpPr>
          <p:cNvPr id="99332" name="Group 3"/>
          <p:cNvGrpSpPr>
            <a:grpSpLocks/>
          </p:cNvGrpSpPr>
          <p:nvPr/>
        </p:nvGrpSpPr>
        <p:grpSpPr bwMode="auto">
          <a:xfrm>
            <a:off x="2986088" y="3716338"/>
            <a:ext cx="1439862" cy="2089150"/>
            <a:chOff x="1202" y="2205"/>
            <a:chExt cx="907" cy="1316"/>
          </a:xfrm>
        </p:grpSpPr>
        <p:sp>
          <p:nvSpPr>
            <p:cNvPr id="750596" name="Text Box 4"/>
            <p:cNvSpPr txBox="1">
              <a:spLocks noChangeArrowheads="1"/>
            </p:cNvSpPr>
            <p:nvPr/>
          </p:nvSpPr>
          <p:spPr bwMode="auto">
            <a:xfrm>
              <a:off x="1247" y="2478"/>
              <a:ext cx="862" cy="1011"/>
            </a:xfrm>
            <a:prstGeom prst="rect">
              <a:avLst/>
            </a:prstGeom>
            <a:noFill/>
            <a:ln w="38100" algn="ctr">
              <a:noFill/>
              <a:miter lim="800000"/>
              <a:headEnd/>
              <a:tailEnd/>
            </a:ln>
            <a:effectLst/>
          </p:spPr>
          <p:txBody>
            <a:bodyPr>
              <a:spAutoFit/>
            </a:bodyPr>
            <a:lstStyle/>
            <a:p>
              <a:pPr algn="l" eaLnBrk="1" hangingPunct="1">
                <a:spcBef>
                  <a:spcPct val="50000"/>
                </a:spcBef>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8 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8</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a:t>
              </a:r>
            </a:p>
            <a:p>
              <a:pPr algn="l" eaLnBrk="1" hangingPunct="1">
                <a:spcBef>
                  <a:spcPct val="50000"/>
                </a:spcBef>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4 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4</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b</a:t>
              </a:r>
            </a:p>
            <a:p>
              <a:pPr algn="l" eaLnBrk="1" hangingPunct="1">
                <a:spcBef>
                  <a:spcPct val="50000"/>
                </a:spcBef>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2 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2</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C</a:t>
              </a:r>
            </a:p>
            <a:p>
              <a:pPr algn="l" eaLnBrk="1" hangingPunct="1">
                <a:spcBef>
                  <a:spcPct val="50000"/>
                </a:spcBef>
                <a:spcAft>
                  <a:spcPct val="0"/>
                </a:spcAft>
                <a:defRPr/>
              </a:pP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0 I</a:t>
              </a:r>
              <a:r>
                <a:rPr lang="en-US" altLang="zh-CN" sz="1800" baseline="-25000">
                  <a:solidFill>
                    <a:schemeClr val="tx1"/>
                  </a:solidFill>
                  <a:effectLst>
                    <a:outerShdw blurRad="38100" dist="38100" dir="2700000" algn="tl">
                      <a:srgbClr val="000000"/>
                    </a:outerShdw>
                  </a:effectLst>
                  <a:latin typeface="Times New Roman" pitchFamily="18" charset="0"/>
                  <a:ea typeface="宋体" pitchFamily="2" charset="-122"/>
                  <a:cs typeface="+mn-cs"/>
                </a:rPr>
                <a:t>0</a:t>
              </a:r>
              <a:r>
                <a:rPr lang="en-US" altLang="zh-CN" sz="1800">
                  <a:solidFill>
                    <a:schemeClr val="tx1"/>
                  </a:solidFill>
                  <a:effectLst>
                    <a:outerShdw blurRad="38100" dist="38100" dir="2700000" algn="tl">
                      <a:srgbClr val="000000"/>
                    </a:outerShdw>
                  </a:effectLst>
                  <a:latin typeface="Times New Roman" pitchFamily="18" charset="0"/>
                  <a:ea typeface="宋体" pitchFamily="2" charset="-122"/>
                  <a:cs typeface="+mn-cs"/>
                </a:rPr>
                <a:t>         #</a:t>
              </a:r>
            </a:p>
          </p:txBody>
        </p:sp>
        <p:grpSp>
          <p:nvGrpSpPr>
            <p:cNvPr id="99339" name="Group 5"/>
            <p:cNvGrpSpPr>
              <a:grpSpLocks/>
            </p:cNvGrpSpPr>
            <p:nvPr/>
          </p:nvGrpSpPr>
          <p:grpSpPr bwMode="auto">
            <a:xfrm>
              <a:off x="1202" y="2205"/>
              <a:ext cx="907" cy="1315"/>
              <a:chOff x="1202" y="2478"/>
              <a:chExt cx="907" cy="997"/>
            </a:xfrm>
          </p:grpSpPr>
          <p:sp>
            <p:nvSpPr>
              <p:cNvPr id="750598" name="Line 6"/>
              <p:cNvSpPr>
                <a:spLocks noChangeShapeType="1"/>
              </p:cNvSpPr>
              <p:nvPr/>
            </p:nvSpPr>
            <p:spPr bwMode="auto">
              <a:xfrm>
                <a:off x="1202" y="2478"/>
                <a:ext cx="0" cy="997"/>
              </a:xfrm>
              <a:prstGeom prst="line">
                <a:avLst/>
              </a:prstGeom>
              <a:noFill/>
              <a:ln w="38100">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0599" name="Line 7"/>
              <p:cNvSpPr>
                <a:spLocks noChangeShapeType="1"/>
              </p:cNvSpPr>
              <p:nvPr/>
            </p:nvSpPr>
            <p:spPr bwMode="auto">
              <a:xfrm>
                <a:off x="1655" y="2478"/>
                <a:ext cx="0" cy="997"/>
              </a:xfrm>
              <a:prstGeom prst="line">
                <a:avLst/>
              </a:prstGeom>
              <a:noFill/>
              <a:ln w="38100">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sp>
            <p:nvSpPr>
              <p:cNvPr id="750600" name="Line 8"/>
              <p:cNvSpPr>
                <a:spLocks noChangeShapeType="1"/>
              </p:cNvSpPr>
              <p:nvPr/>
            </p:nvSpPr>
            <p:spPr bwMode="auto">
              <a:xfrm>
                <a:off x="2109" y="2478"/>
                <a:ext cx="0" cy="997"/>
              </a:xfrm>
              <a:prstGeom prst="line">
                <a:avLst/>
              </a:prstGeom>
              <a:noFill/>
              <a:ln w="38100">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grpSp>
        <p:sp>
          <p:nvSpPr>
            <p:cNvPr id="750601" name="Line 9"/>
            <p:cNvSpPr>
              <a:spLocks noChangeShapeType="1"/>
            </p:cNvSpPr>
            <p:nvPr/>
          </p:nvSpPr>
          <p:spPr bwMode="auto">
            <a:xfrm>
              <a:off x="1202" y="3521"/>
              <a:ext cx="907" cy="0"/>
            </a:xfrm>
            <a:prstGeom prst="line">
              <a:avLst/>
            </a:prstGeom>
            <a:noFill/>
            <a:ln w="38100">
              <a:solidFill>
                <a:schemeClr val="tx1"/>
              </a:solidFill>
              <a:round/>
              <a:headEnd/>
              <a:tailEn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grpSp>
      <p:sp>
        <p:nvSpPr>
          <p:cNvPr id="750602" name="Text Box 10"/>
          <p:cNvSpPr txBox="1">
            <a:spLocks noChangeArrowheads="1"/>
          </p:cNvSpPr>
          <p:nvPr/>
        </p:nvSpPr>
        <p:spPr bwMode="auto">
          <a:xfrm>
            <a:off x="5291138" y="3933825"/>
            <a:ext cx="649287" cy="396875"/>
          </a:xfrm>
          <a:prstGeom prst="rect">
            <a:avLst/>
          </a:prstGeom>
          <a:noFill/>
          <a:ln w="9525" algn="ctr">
            <a:noFill/>
            <a:miter lim="800000"/>
            <a:headEnd/>
            <a:tailEnd/>
          </a:ln>
          <a:effectLst/>
        </p:spPr>
        <p:txBody>
          <a:bodyPr>
            <a:spAutoFit/>
          </a:bodyPr>
          <a:lstStyle/>
          <a:p>
            <a:pPr algn="l" eaLnBrk="1" hangingPunct="1">
              <a:spcBef>
                <a:spcPct val="50000"/>
              </a:spcBef>
              <a:spcAft>
                <a:spcPct val="0"/>
              </a:spcAft>
              <a:defRPr/>
            </a:pPr>
            <a:r>
              <a:rPr lang="en-US" altLang="zh-CN" sz="2000">
                <a:solidFill>
                  <a:schemeClr val="tx1"/>
                </a:solidFill>
                <a:effectLst>
                  <a:outerShdw blurRad="38100" dist="38100" dir="2700000" algn="tl">
                    <a:srgbClr val="000000"/>
                  </a:outerShdw>
                </a:effectLst>
                <a:latin typeface="Times New Roman" pitchFamily="18" charset="0"/>
                <a:ea typeface="宋体" pitchFamily="2" charset="-122"/>
                <a:cs typeface="+mn-cs"/>
              </a:rPr>
              <a:t>bab</a:t>
            </a:r>
          </a:p>
        </p:txBody>
      </p:sp>
      <p:sp>
        <p:nvSpPr>
          <p:cNvPr id="750603" name="Line 11"/>
          <p:cNvSpPr>
            <a:spLocks noChangeShapeType="1"/>
          </p:cNvSpPr>
          <p:nvPr/>
        </p:nvSpPr>
        <p:spPr bwMode="auto">
          <a:xfrm flipV="1">
            <a:off x="5434013" y="4292600"/>
            <a:ext cx="0" cy="360363"/>
          </a:xfrm>
          <a:prstGeom prst="line">
            <a:avLst/>
          </a:prstGeom>
          <a:noFill/>
          <a:ln w="9525">
            <a:solidFill>
              <a:schemeClr val="tx1"/>
            </a:solidFill>
            <a:round/>
            <a:headEnd/>
            <a:tailEnd type="triangle" w="med" len="med"/>
          </a:ln>
          <a:effectLst/>
        </p:spPr>
        <p:txBody>
          <a:bodyPr>
            <a:spAutoFit/>
          </a:bodyPr>
          <a:lstStyle/>
          <a:p>
            <a:pPr>
              <a:defRPr/>
            </a:pPr>
            <a:endParaRPr lang="zh-CN" altLang="en-US">
              <a:effectLst>
                <a:outerShdw blurRad="38100" dist="38100" dir="2700000" algn="tl">
                  <a:srgbClr val="000000">
                    <a:alpha val="43137"/>
                  </a:srgbClr>
                </a:outerShdw>
              </a:effectLst>
              <a:cs typeface="+mn-cs"/>
            </a:endParaRPr>
          </a:p>
        </p:txBody>
      </p:sp>
      <p:grpSp>
        <p:nvGrpSpPr>
          <p:cNvPr id="4" name="Group 12"/>
          <p:cNvGrpSpPr>
            <a:grpSpLocks/>
          </p:cNvGrpSpPr>
          <p:nvPr/>
        </p:nvGrpSpPr>
        <p:grpSpPr bwMode="auto">
          <a:xfrm>
            <a:off x="8229600" y="152400"/>
            <a:ext cx="717550" cy="881063"/>
            <a:chOff x="2272" y="2026"/>
            <a:chExt cx="740" cy="987"/>
          </a:xfrm>
        </p:grpSpPr>
        <p:pic>
          <p:nvPicPr>
            <p:cNvPr id="99336" name="Picture 13" descr="UserWithDesktopComputer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 y="2325"/>
              <a:ext cx="5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7" name="Picture 14" descr="Software-Update-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13728">
              <a:off x="2272" y="2026"/>
              <a:ext cx="517"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蓝色凝胶设计模板">
  <a:themeElements>
    <a:clrScheme name="蓝色凝胶设计模板 11">
      <a:dk1>
        <a:srgbClr val="005A58"/>
      </a:dk1>
      <a:lt1>
        <a:srgbClr val="FFFFFF"/>
      </a:lt1>
      <a:dk2>
        <a:srgbClr val="0099CC"/>
      </a:dk2>
      <a:lt2>
        <a:srgbClr val="CCECFF"/>
      </a:lt2>
      <a:accent1>
        <a:srgbClr val="005EAC"/>
      </a:accent1>
      <a:accent2>
        <a:srgbClr val="6D6FC7"/>
      </a:accent2>
      <a:accent3>
        <a:srgbClr val="AACAE2"/>
      </a:accent3>
      <a:accent4>
        <a:srgbClr val="DADADA"/>
      </a:accent4>
      <a:accent5>
        <a:srgbClr val="AAB6D2"/>
      </a:accent5>
      <a:accent6>
        <a:srgbClr val="6264B4"/>
      </a:accent6>
      <a:hlink>
        <a:srgbClr val="99CCFF"/>
      </a:hlink>
      <a:folHlink>
        <a:srgbClr val="CCCCFF"/>
      </a:folHlink>
    </a:clrScheme>
    <a:fontScheme name="蓝色凝胶设计模板">
      <a:majorFont>
        <a:latin typeface="High Tower Text"/>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FFFF00"/>
          </a:solid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233363" marR="0" indent="-233363" algn="ctr" defTabSz="914400" rtl="0" eaLnBrk="0" fontAlgn="base" latinLnBrk="0" hangingPunct="0">
          <a:lnSpc>
            <a:spcPct val="100000"/>
          </a:lnSpc>
          <a:spcBef>
            <a:spcPct val="0"/>
          </a:spcBef>
          <a:spcAft>
            <a:spcPct val="20000"/>
          </a:spcAft>
          <a:buClrTx/>
          <a:buSzTx/>
          <a:buFontTx/>
          <a:buNone/>
          <a:tabLst/>
          <a:defRPr kumimoji="0" lang="zh-CN" altLang="en-US" sz="2400" b="1" i="0" u="none" strike="noStrike" cap="none" normalizeH="0" baseline="0" smtClean="0">
            <a:ln>
              <a:noFill/>
            </a:ln>
            <a:solidFill>
              <a:srgbClr val="FFFFFF"/>
            </a:solidFill>
            <a:effectLst>
              <a:outerShdw blurRad="38100" dist="38100" dir="2700000" algn="tl">
                <a:srgbClr val="000000">
                  <a:alpha val="43137"/>
                </a:srgbClr>
              </a:outerShdw>
            </a:effectLst>
            <a:latin typeface="黑体" pitchFamily="2" charset="-122"/>
            <a:ea typeface="黑体" pitchFamily="2" charset="-122"/>
            <a:cs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rgbClr val="FFFF00"/>
          </a:solid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233363" marR="0" indent="-233363" algn="ctr" defTabSz="914400" rtl="0" eaLnBrk="0" fontAlgn="base" latinLnBrk="0" hangingPunct="0">
          <a:lnSpc>
            <a:spcPct val="100000"/>
          </a:lnSpc>
          <a:spcBef>
            <a:spcPct val="0"/>
          </a:spcBef>
          <a:spcAft>
            <a:spcPct val="20000"/>
          </a:spcAft>
          <a:buClrTx/>
          <a:buSzTx/>
          <a:buFontTx/>
          <a:buNone/>
          <a:tabLst/>
          <a:defRPr kumimoji="0" lang="zh-CN" altLang="en-US" sz="2400" b="1" i="0" u="none" strike="noStrike" cap="none" normalizeH="0" baseline="0" smtClean="0">
            <a:ln>
              <a:noFill/>
            </a:ln>
            <a:solidFill>
              <a:srgbClr val="FFFFFF"/>
            </a:solidFill>
            <a:effectLst>
              <a:outerShdw blurRad="38100" dist="38100" dir="2700000" algn="tl">
                <a:srgbClr val="000000">
                  <a:alpha val="43137"/>
                </a:srgbClr>
              </a:outerShdw>
            </a:effectLst>
            <a:latin typeface="黑体" pitchFamily="2" charset="-122"/>
            <a:ea typeface="黑体" pitchFamily="2" charset="-122"/>
            <a:cs typeface="Arial" charset="0"/>
          </a:defRPr>
        </a:defPPr>
      </a:lstStyle>
    </a:lnDef>
  </a:objectDefaults>
  <a:extraClrSchemeLst>
    <a:extraClrScheme>
      <a:clrScheme name="蓝色凝胶设计模板 1">
        <a:dk1>
          <a:srgbClr val="003366"/>
        </a:dk1>
        <a:lt1>
          <a:srgbClr val="FFFFFF"/>
        </a:lt1>
        <a:dk2>
          <a:srgbClr val="0099FF"/>
        </a:dk2>
        <a:lt2>
          <a:srgbClr val="CCFFFF"/>
        </a:lt2>
        <a:accent1>
          <a:srgbClr val="3366CC"/>
        </a:accent1>
        <a:accent2>
          <a:srgbClr val="00B000"/>
        </a:accent2>
        <a:accent3>
          <a:srgbClr val="AACAFF"/>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蓝色凝胶设计模板 2">
        <a:dk1>
          <a:srgbClr val="777777"/>
        </a:dk1>
        <a:lt1>
          <a:srgbClr val="FFFFFF"/>
        </a:lt1>
        <a:dk2>
          <a:srgbClr val="999C8E"/>
        </a:dk2>
        <a:lt2>
          <a:srgbClr val="D1D1CB"/>
        </a:lt2>
        <a:accent1>
          <a:srgbClr val="658DA9"/>
        </a:accent1>
        <a:accent2>
          <a:srgbClr val="809EA8"/>
        </a:accent2>
        <a:accent3>
          <a:srgbClr val="CACBC6"/>
        </a:accent3>
        <a:accent4>
          <a:srgbClr val="DADADA"/>
        </a:accent4>
        <a:accent5>
          <a:srgbClr val="B8C5D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蓝色凝胶设计模板 3">
        <a:dk1>
          <a:srgbClr val="E6EAD8"/>
        </a:dk1>
        <a:lt1>
          <a:srgbClr val="F4F4E8"/>
        </a:lt1>
        <a:dk2>
          <a:srgbClr val="EAE9DE"/>
        </a:dk2>
        <a:lt2>
          <a:srgbClr val="969696"/>
        </a:lt2>
        <a:accent1>
          <a:srgbClr val="E68B2C"/>
        </a:accent1>
        <a:accent2>
          <a:srgbClr val="F2C977"/>
        </a:accent2>
        <a:accent3>
          <a:srgbClr val="F8F8F2"/>
        </a:accent3>
        <a:accent4>
          <a:srgbClr val="C4C8B8"/>
        </a:accent4>
        <a:accent5>
          <a:srgbClr val="F0C4AC"/>
        </a:accent5>
        <a:accent6>
          <a:srgbClr val="DBB66B"/>
        </a:accent6>
        <a:hlink>
          <a:srgbClr val="980000"/>
        </a:hlink>
        <a:folHlink>
          <a:srgbClr val="660000"/>
        </a:folHlink>
      </a:clrScheme>
      <a:clrMap bg1="lt1" tx1="dk1" bg2="lt2" tx2="dk2" accent1="accent1" accent2="accent2" accent3="accent3" accent4="accent4" accent5="accent5" accent6="accent6" hlink="hlink" folHlink="folHlink"/>
    </a:extraClrScheme>
    <a:extraClrScheme>
      <a:clrScheme name="蓝色凝胶设计模板 4">
        <a:dk1>
          <a:srgbClr val="6289D8"/>
        </a:dk1>
        <a:lt1>
          <a:srgbClr val="FFFFFF"/>
        </a:lt1>
        <a:dk2>
          <a:srgbClr val="99CCFF"/>
        </a:dk2>
        <a:lt2>
          <a:srgbClr val="969696"/>
        </a:lt2>
        <a:accent1>
          <a:srgbClr val="C7DABE"/>
        </a:accent1>
        <a:accent2>
          <a:srgbClr val="FF9966"/>
        </a:accent2>
        <a:accent3>
          <a:srgbClr val="FFFFFF"/>
        </a:accent3>
        <a:accent4>
          <a:srgbClr val="5374B8"/>
        </a:accent4>
        <a:accent5>
          <a:srgbClr val="E0EADB"/>
        </a:accent5>
        <a:accent6>
          <a:srgbClr val="E78A5C"/>
        </a:accent6>
        <a:hlink>
          <a:srgbClr val="A8451A"/>
        </a:hlink>
        <a:folHlink>
          <a:srgbClr val="996600"/>
        </a:folHlink>
      </a:clrScheme>
      <a:clrMap bg1="lt1" tx1="dk1" bg2="lt2" tx2="dk2" accent1="accent1" accent2="accent2" accent3="accent3" accent4="accent4" accent5="accent5" accent6="accent6" hlink="hlink" folHlink="folHlink"/>
    </a:extraClrScheme>
    <a:extraClrScheme>
      <a:clrScheme name="蓝色凝胶设计模板 5">
        <a:dk1>
          <a:srgbClr val="3E3E5C"/>
        </a:dk1>
        <a:lt1>
          <a:srgbClr val="FFFFFF"/>
        </a:lt1>
        <a:dk2>
          <a:srgbClr val="CCCCFF"/>
        </a:dk2>
        <a:lt2>
          <a:srgbClr val="FFFFFF"/>
        </a:lt2>
        <a:accent1>
          <a:srgbClr val="60597B"/>
        </a:accent1>
        <a:accent2>
          <a:srgbClr val="6666FF"/>
        </a:accent2>
        <a:accent3>
          <a:srgbClr val="E2E2FF"/>
        </a:accent3>
        <a:accent4>
          <a:srgbClr val="DADADA"/>
        </a:accent4>
        <a:accent5>
          <a:srgbClr val="B6B5BF"/>
        </a:accent5>
        <a:accent6>
          <a:srgbClr val="5C5CE7"/>
        </a:accent6>
        <a:hlink>
          <a:srgbClr val="99CCFF"/>
        </a:hlink>
        <a:folHlink>
          <a:srgbClr val="CCECFF"/>
        </a:folHlink>
      </a:clrScheme>
      <a:clrMap bg1="dk2" tx1="lt1" bg2="dk1" tx2="lt2" accent1="accent1" accent2="accent2" accent3="accent3" accent4="accent4" accent5="accent5" accent6="accent6" hlink="hlink" folHlink="folHlink"/>
    </a:extraClrScheme>
    <a:extraClrScheme>
      <a:clrScheme name="蓝色凝胶设计模板 6">
        <a:dk1>
          <a:srgbClr val="81DEFF"/>
        </a:dk1>
        <a:lt1>
          <a:srgbClr val="FFFFFF"/>
        </a:lt1>
        <a:dk2>
          <a:srgbClr val="CCECFF"/>
        </a:dk2>
        <a:lt2>
          <a:srgbClr val="808080"/>
        </a:lt2>
        <a:accent1>
          <a:srgbClr val="0099CC"/>
        </a:accent1>
        <a:accent2>
          <a:srgbClr val="CCCCFF"/>
        </a:accent2>
        <a:accent3>
          <a:srgbClr val="FFFFFF"/>
        </a:accent3>
        <a:accent4>
          <a:srgbClr val="6DBDDA"/>
        </a:accent4>
        <a:accent5>
          <a:srgbClr val="AACAE2"/>
        </a:accent5>
        <a:accent6>
          <a:srgbClr val="B9B9E7"/>
        </a:accent6>
        <a:hlink>
          <a:srgbClr val="3333CC"/>
        </a:hlink>
        <a:folHlink>
          <a:srgbClr val="CCCCFF"/>
        </a:folHlink>
      </a:clrScheme>
      <a:clrMap bg1="lt1" tx1="dk1" bg2="lt2" tx2="dk2" accent1="accent1" accent2="accent2" accent3="accent3" accent4="accent4" accent5="accent5" accent6="accent6" hlink="hlink" folHlink="folHlink"/>
    </a:extraClrScheme>
    <a:extraClrScheme>
      <a:clrScheme name="蓝色凝胶设计模板 7">
        <a:dk1>
          <a:srgbClr val="777777"/>
        </a:dk1>
        <a:lt1>
          <a:srgbClr val="FFFFFF"/>
        </a:lt1>
        <a:dk2>
          <a:srgbClr val="FFFFD9"/>
        </a:dk2>
        <a:lt2>
          <a:srgbClr val="EAEAEA"/>
        </a:lt2>
        <a:accent1>
          <a:srgbClr val="0099CC"/>
        </a:accent1>
        <a:accent2>
          <a:srgbClr val="33CCCC"/>
        </a:accent2>
        <a:accent3>
          <a:srgbClr val="FFFFE9"/>
        </a:accent3>
        <a:accent4>
          <a:srgbClr val="DADADA"/>
        </a:accent4>
        <a:accent5>
          <a:srgbClr val="AACAE2"/>
        </a:accent5>
        <a:accent6>
          <a:srgbClr val="2DB9B9"/>
        </a:accent6>
        <a:hlink>
          <a:srgbClr val="FFCC66"/>
        </a:hlink>
        <a:folHlink>
          <a:srgbClr val="CCFFFF"/>
        </a:folHlink>
      </a:clrScheme>
      <a:clrMap bg1="dk2" tx1="lt1" bg2="dk1" tx2="lt2" accent1="accent1" accent2="accent2" accent3="accent3" accent4="accent4" accent5="accent5" accent6="accent6" hlink="hlink" folHlink="folHlink"/>
    </a:extraClrScheme>
    <a:extraClrScheme>
      <a:clrScheme name="蓝色凝胶设计模板 8">
        <a:dk1>
          <a:srgbClr val="969696"/>
        </a:dk1>
        <a:lt1>
          <a:srgbClr val="FFFFFF"/>
        </a:lt1>
        <a:dk2>
          <a:srgbClr val="DDDDDD"/>
        </a:dk2>
        <a:lt2>
          <a:srgbClr val="333333"/>
        </a:lt2>
        <a:accent1>
          <a:srgbClr val="EAEAEA"/>
        </a:accent1>
        <a:accent2>
          <a:srgbClr val="808080"/>
        </a:accent2>
        <a:accent3>
          <a:srgbClr val="FFFFFF"/>
        </a:accent3>
        <a:accent4>
          <a:srgbClr val="7F7F7F"/>
        </a:accent4>
        <a:accent5>
          <a:srgbClr val="F3F3F3"/>
        </a:accent5>
        <a:accent6>
          <a:srgbClr val="737373"/>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蓝色凝胶设计模板 9">
        <a:dk1>
          <a:srgbClr val="5886B4"/>
        </a:dk1>
        <a:lt1>
          <a:srgbClr val="FFFFFF"/>
        </a:lt1>
        <a:dk2>
          <a:srgbClr val="CDF1FF"/>
        </a:dk2>
        <a:lt2>
          <a:srgbClr val="808080"/>
        </a:lt2>
        <a:accent1>
          <a:srgbClr val="BBE0E3"/>
        </a:accent1>
        <a:accent2>
          <a:srgbClr val="333399"/>
        </a:accent2>
        <a:accent3>
          <a:srgbClr val="FFFFFF"/>
        </a:accent3>
        <a:accent4>
          <a:srgbClr val="4A7299"/>
        </a:accent4>
        <a:accent5>
          <a:srgbClr val="DAEDEF"/>
        </a:accent5>
        <a:accent6>
          <a:srgbClr val="2D2D8A"/>
        </a:accent6>
        <a:hlink>
          <a:srgbClr val="009999"/>
        </a:hlink>
        <a:folHlink>
          <a:srgbClr val="000099"/>
        </a:folHlink>
      </a:clrScheme>
      <a:clrMap bg1="lt1" tx1="dk1" bg2="lt2" tx2="dk2" accent1="accent1" accent2="accent2" accent3="accent3" accent4="accent4" accent5="accent5" accent6="accent6" hlink="hlink" folHlink="folHlink"/>
    </a:extraClrScheme>
    <a:extraClrScheme>
      <a:clrScheme name="蓝色凝胶设计模板 10">
        <a:dk1>
          <a:srgbClr val="5886B4"/>
        </a:dk1>
        <a:lt1>
          <a:srgbClr val="F4F4E8"/>
        </a:lt1>
        <a:dk2>
          <a:srgbClr val="00AAE6"/>
        </a:dk2>
        <a:lt2>
          <a:srgbClr val="808080"/>
        </a:lt2>
        <a:accent1>
          <a:srgbClr val="D0E2F5"/>
        </a:accent1>
        <a:accent2>
          <a:srgbClr val="6699CC"/>
        </a:accent2>
        <a:accent3>
          <a:srgbClr val="F8F8F2"/>
        </a:accent3>
        <a:accent4>
          <a:srgbClr val="4A7299"/>
        </a:accent4>
        <a:accent5>
          <a:srgbClr val="E4EEF9"/>
        </a:accent5>
        <a:accent6>
          <a:srgbClr val="5C8AB9"/>
        </a:accent6>
        <a:hlink>
          <a:srgbClr val="FF6600"/>
        </a:hlink>
        <a:folHlink>
          <a:srgbClr val="993300"/>
        </a:folHlink>
      </a:clrScheme>
      <a:clrMap bg1="lt1" tx1="dk1" bg2="lt2" tx2="dk2" accent1="accent1" accent2="accent2" accent3="accent3" accent4="accent4" accent5="accent5" accent6="accent6" hlink="hlink" folHlink="folHlink"/>
    </a:extraClrScheme>
    <a:extraClrScheme>
      <a:clrScheme name="蓝色凝胶设计模板 11">
        <a:dk1>
          <a:srgbClr val="005A58"/>
        </a:dk1>
        <a:lt1>
          <a:srgbClr val="FFFFFF"/>
        </a:lt1>
        <a:dk2>
          <a:srgbClr val="0099CC"/>
        </a:dk2>
        <a:lt2>
          <a:srgbClr val="CCECFF"/>
        </a:lt2>
        <a:accent1>
          <a:srgbClr val="005EAC"/>
        </a:accent1>
        <a:accent2>
          <a:srgbClr val="6D6FC7"/>
        </a:accent2>
        <a:accent3>
          <a:srgbClr val="AACAE2"/>
        </a:accent3>
        <a:accent4>
          <a:srgbClr val="DADADA"/>
        </a:accent4>
        <a:accent5>
          <a:srgbClr val="AAB6D2"/>
        </a:accent5>
        <a:accent6>
          <a:srgbClr val="6264B4"/>
        </a:accent6>
        <a:hlink>
          <a:srgbClr val="99CCFF"/>
        </a:hlink>
        <a:folHlink>
          <a:srgbClr val="CCCCFF"/>
        </a:folHlink>
      </a:clrScheme>
      <a:clrMap bg1="dk2" tx1="lt1" bg2="dk1" tx2="lt2" accent1="accent1" accent2="accent2" accent3="accent3" accent4="accent4" accent5="accent5" accent6="accent6" hlink="hlink" folHlink="folHlink"/>
    </a:extraClrScheme>
    <a:extraClrScheme>
      <a:clrScheme name="蓝色凝胶设计模板 12">
        <a:dk1>
          <a:srgbClr val="336699"/>
        </a:dk1>
        <a:lt1>
          <a:srgbClr val="FFFFFF"/>
        </a:lt1>
        <a:dk2>
          <a:srgbClr val="99CCFF"/>
        </a:dk2>
        <a:lt2>
          <a:srgbClr val="E3EBF1"/>
        </a:lt2>
        <a:accent1>
          <a:srgbClr val="003399"/>
        </a:accent1>
        <a:accent2>
          <a:srgbClr val="457A8B"/>
        </a:accent2>
        <a:accent3>
          <a:srgbClr val="CAE2FF"/>
        </a:accent3>
        <a:accent4>
          <a:srgbClr val="DADADA"/>
        </a:accent4>
        <a:accent5>
          <a:srgbClr val="AAADCA"/>
        </a:accent5>
        <a:accent6>
          <a:srgbClr val="3E6E7D"/>
        </a:accent6>
        <a:hlink>
          <a:srgbClr val="66CCFF"/>
        </a:hlink>
        <a:folHlink>
          <a:srgbClr val="CCECFF"/>
        </a:folHlink>
      </a:clrScheme>
      <a:clrMap bg1="dk2" tx1="lt1" bg2="dk1" tx2="lt2" accent1="accent1" accent2="accent2" accent3="accent3" accent4="accent4" accent5="accent5" accent6="accent6" hlink="hlink" folHlink="folHlink"/>
    </a:extraClrScheme>
    <a:extraClrScheme>
      <a:clrScheme name="蓝色凝胶设计模板 13">
        <a:dk1>
          <a:srgbClr val="003366"/>
        </a:dk1>
        <a:lt1>
          <a:srgbClr val="CCFFFF"/>
        </a:lt1>
        <a:dk2>
          <a:srgbClr val="6699FF"/>
        </a:dk2>
        <a:lt2>
          <a:srgbClr val="0785DB"/>
        </a:lt2>
        <a:accent1>
          <a:srgbClr val="4B78D3"/>
        </a:accent1>
        <a:accent2>
          <a:srgbClr val="00B000"/>
        </a:accent2>
        <a:accent3>
          <a:srgbClr val="B8CAFF"/>
        </a:accent3>
        <a:accent4>
          <a:srgbClr val="AEDADA"/>
        </a:accent4>
        <a:accent5>
          <a:srgbClr val="B1BEE6"/>
        </a:accent5>
        <a:accent6>
          <a:srgbClr val="009F00"/>
        </a:accent6>
        <a:hlink>
          <a:srgbClr val="66CCFF"/>
        </a:hlink>
        <a:folHlink>
          <a:srgbClr val="CCFFCC"/>
        </a:folHlink>
      </a:clrScheme>
      <a:clrMap bg1="dk2" tx1="lt1" bg2="dk1" tx2="lt2" accent1="accent1" accent2="accent2" accent3="accent3" accent4="accent4" accent5="accent5" accent6="accent6" hlink="hlink" folHlink="folHlink"/>
    </a:extraClrScheme>
    <a:extraClrScheme>
      <a:clrScheme name="蓝色凝胶设计模板 14">
        <a:dk1>
          <a:srgbClr val="81DEFF"/>
        </a:dk1>
        <a:lt1>
          <a:srgbClr val="FFFFFF"/>
        </a:lt1>
        <a:dk2>
          <a:srgbClr val="CCECFF"/>
        </a:dk2>
        <a:lt2>
          <a:srgbClr val="808080"/>
        </a:lt2>
        <a:accent1>
          <a:srgbClr val="0B6FC1"/>
        </a:accent1>
        <a:accent2>
          <a:srgbClr val="CCCCFF"/>
        </a:accent2>
        <a:accent3>
          <a:srgbClr val="FFFFFF"/>
        </a:accent3>
        <a:accent4>
          <a:srgbClr val="6DBDDA"/>
        </a:accent4>
        <a:accent5>
          <a:srgbClr val="AABBDD"/>
        </a:accent5>
        <a:accent6>
          <a:srgbClr val="B9B9E7"/>
        </a:accent6>
        <a:hlink>
          <a:srgbClr val="3333CC"/>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蓝色凝胶设计模板 11">
    <a:dk1>
      <a:srgbClr val="005A58"/>
    </a:dk1>
    <a:lt1>
      <a:srgbClr val="FFFFFF"/>
    </a:lt1>
    <a:dk2>
      <a:srgbClr val="0099CC"/>
    </a:dk2>
    <a:lt2>
      <a:srgbClr val="CCECFF"/>
    </a:lt2>
    <a:accent1>
      <a:srgbClr val="005EAC"/>
    </a:accent1>
    <a:accent2>
      <a:srgbClr val="6D6FC7"/>
    </a:accent2>
    <a:accent3>
      <a:srgbClr val="AACAE2"/>
    </a:accent3>
    <a:accent4>
      <a:srgbClr val="DADADA"/>
    </a:accent4>
    <a:accent5>
      <a:srgbClr val="AAB6D2"/>
    </a:accent5>
    <a:accent6>
      <a:srgbClr val="6264B4"/>
    </a:accent6>
    <a:hlink>
      <a:srgbClr val="99CCFF"/>
    </a:hlink>
    <a:folHlink>
      <a:srgbClr val="CCCCFF"/>
    </a:folHlink>
  </a:clrScheme>
</a:themeOverride>
</file>

<file path=docProps/app.xml><?xml version="1.0" encoding="utf-8"?>
<Properties xmlns="http://schemas.openxmlformats.org/officeDocument/2006/extended-properties" xmlns:vt="http://schemas.openxmlformats.org/officeDocument/2006/docPropsVTypes">
  <Template/>
  <TotalTime>10583</TotalTime>
  <Words>24251</Words>
  <Application>Microsoft Office PowerPoint</Application>
  <PresentationFormat>全屏显示(4:3)</PresentationFormat>
  <Paragraphs>3378</Paragraphs>
  <Slides>156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156</vt:i4>
      </vt:variant>
    </vt:vector>
  </HeadingPairs>
  <TitlesOfParts>
    <vt:vector size="168" baseType="lpstr">
      <vt:lpstr>黑体</vt:lpstr>
      <vt:lpstr>华文行楷</vt:lpstr>
      <vt:lpstr>宋体</vt:lpstr>
      <vt:lpstr>Arial</vt:lpstr>
      <vt:lpstr>Cambria Math</vt:lpstr>
      <vt:lpstr>Courier New</vt:lpstr>
      <vt:lpstr>High Tower Text</vt:lpstr>
      <vt:lpstr>Symbol</vt:lpstr>
      <vt:lpstr>Tahoma</vt:lpstr>
      <vt:lpstr>Times New Roman</vt:lpstr>
      <vt:lpstr>Wingdings</vt:lpstr>
      <vt:lpstr>蓝色凝胶设计模板</vt:lpstr>
      <vt:lpstr>PowerPoint 演示文稿</vt:lpstr>
      <vt:lpstr>PowerPoint 演示文稿</vt:lpstr>
      <vt:lpstr>   第四章 语法分析</vt:lpstr>
      <vt:lpstr>   第四章 语法分析</vt:lpstr>
      <vt:lpstr>   第四章 语法分析</vt:lpstr>
      <vt:lpstr>PowerPoint 演示文稿</vt:lpstr>
      <vt:lpstr>PowerPoint 演示文稿</vt:lpstr>
      <vt:lpstr>PowerPoint 演示文稿</vt:lpstr>
      <vt:lpstr>PowerPoint 演示文稿</vt:lpstr>
      <vt:lpstr>PowerPoint 演示文稿</vt:lpstr>
      <vt:lpstr>   第四章 语法分析</vt:lpstr>
      <vt:lpstr>PowerPoint 演示文稿</vt:lpstr>
      <vt:lpstr>一个LR分析表的例子</vt:lpstr>
      <vt:lpstr>PowerPoint 演示文稿</vt:lpstr>
      <vt:lpstr>PowerPoint 演示文稿</vt:lpstr>
      <vt:lpstr>PowerPoint 演示文稿</vt:lpstr>
      <vt:lpstr>PowerPoint 演示文稿</vt:lpstr>
      <vt:lpstr>PowerPoint 演示文稿</vt:lpstr>
      <vt:lpstr>总结</vt:lpstr>
      <vt:lpstr>PowerPoint 演示文稿</vt:lpstr>
      <vt:lpstr>PowerPoint 演示文稿</vt:lpstr>
      <vt:lpstr>PowerPoint 演示文稿</vt:lpstr>
      <vt:lpstr>PowerPoint 演示文稿</vt:lpstr>
      <vt:lpstr>   第四章 语法分析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直接从LR(0)项目构造DFA的两个核心步骤：</vt:lpstr>
      <vt:lpstr>PowerPoint 演示文稿</vt:lpstr>
      <vt:lpstr>构造ＬＲ（０）分析表的算法</vt:lpstr>
      <vt:lpstr>PowerPoint 演示文稿</vt:lpstr>
      <vt:lpstr>PowerPoint 演示文稿</vt:lpstr>
      <vt:lpstr>PowerPoint 演示文稿</vt:lpstr>
      <vt:lpstr>第四章 语法分析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语法分析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语法分析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第四章 语法分析</vt:lpstr>
      <vt:lpstr>   第四章 语法分析</vt:lpstr>
      <vt:lpstr>   第四章 语法分析</vt:lpstr>
      <vt:lpstr>PowerPoint 演示文稿</vt:lpstr>
      <vt:lpstr>PowerPoint 演示文稿</vt:lpstr>
      <vt:lpstr>PowerPoint 演示文稿</vt:lpstr>
      <vt:lpstr>   第四章 语法分析</vt:lpstr>
      <vt:lpstr>PowerPoint 演示文稿</vt:lpstr>
      <vt:lpstr>PowerPoint 演示文稿</vt:lpstr>
      <vt:lpstr>PowerPoint 演示文稿</vt:lpstr>
      <vt:lpstr>PowerPoint 演示文稿</vt:lpstr>
      <vt:lpstr>PowerPoint 演示文稿</vt:lpstr>
      <vt:lpstr>PowerPoint 演示文稿</vt:lpstr>
      <vt:lpstr>   第四章 语法分析</vt:lpstr>
      <vt:lpstr>   第四章 语法分析</vt:lpstr>
      <vt:lpstr>   第四章 语法分析</vt:lpstr>
      <vt:lpstr>   第四章 语法分析</vt:lpstr>
      <vt:lpstr>PowerPoint 演示文稿</vt:lpstr>
      <vt:lpstr>   第四章 语法分析</vt:lpstr>
      <vt:lpstr>PowerPoint 演示文稿</vt:lpstr>
      <vt:lpstr>PowerPoint 演示文稿</vt:lpstr>
      <vt:lpstr>   第四章 语法分析</vt:lpstr>
      <vt:lpstr>PowerPoint 演示文稿</vt:lpstr>
      <vt:lpstr>PowerPoint 演示文稿</vt:lpstr>
      <vt:lpstr>PowerPoint 演示文稿</vt:lpstr>
      <vt:lpstr>PowerPoint 演示文稿</vt:lpstr>
      <vt:lpstr>   第四章 语法分析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Eric</cp:lastModifiedBy>
  <cp:revision>1565</cp:revision>
  <cp:lastPrinted>1601-01-01T00:00:00Z</cp:lastPrinted>
  <dcterms:created xsi:type="dcterms:W3CDTF">1601-01-01T00:00:00Z</dcterms:created>
  <dcterms:modified xsi:type="dcterms:W3CDTF">2020-08-27T14:53:00Z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