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0" r:id="rId4"/>
    <p:sldId id="267" r:id="rId5"/>
    <p:sldId id="268" r:id="rId6"/>
    <p:sldId id="269" r:id="rId7"/>
    <p:sldId id="275" r:id="rId8"/>
    <p:sldId id="258" r:id="rId9"/>
    <p:sldId id="256" r:id="rId10"/>
    <p:sldId id="264" r:id="rId11"/>
    <p:sldId id="27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9148C8"/>
    <a:srgbClr val="D17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47" autoAdjust="0"/>
  </p:normalViewPr>
  <p:slideViewPr>
    <p:cSldViewPr>
      <p:cViewPr varScale="1">
        <p:scale>
          <a:sx n="77" d="100"/>
          <a:sy n="77" d="100"/>
        </p:scale>
        <p:origin x="14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2EA9-1E09-4195-A749-437DC3E9ADAE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D6E2-96B4-4962-BBCD-A7FBE14E4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순서도: 대체 처리 6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3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순서도: 대체 처리 7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순서도: 대체 처리 6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1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순서도: 대체 처리 7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0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대체 처리 9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대체 처리 5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순서도: 대체 처리 4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순서도: 대체 처리 7"/>
          <p:cNvSpPr/>
          <p:nvPr userDrawn="1"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09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FFE8-B1B2-4381-9363-E21A8AEA307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6AAD-5C6E-4472-AC73-38691D65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Hr8-e6MXdAhVD6LwKHSkPDnwQjRx6BAgBEAU&amp;url=https://medium.com/fast-track-asia/%EB%8C%80%EA%B8%B0%EC%97%85-vs-%EC%8A%A4%ED%83%80%ED%8A%B8%EC%97%85-100%EC%84%B8-%EC%8B%9C%EB%8C%80-%EC%84%B1%EC%9D%B8-%EC%8B%A4%EB%AC%B4-%EA%B5%90%EC%9C%A1-%EC%8B%9C%EC%9E%A5%EC%9D%84-%EB%91%98%EB%9F%AC%EC%8B%BC-%EC%84%9C%EB%A1%9C-%EB%8B%A4%EB%A5%B8-%EC%A0%91%EA%B7%BC-%EB%B0%A9%EB%B2%95-edd1bc63a1f&amp;psig=AOvVaw3suzH6xW7OgDUdwa7ToAAa&amp;ust=153740342999947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jFs-Pz6cXdAhUN5rwKHfLUDIQQjRx6BAgBEAU&amp;url=https://www.bluestacks.com/ko/apps/board/marvel-of-all-for-kakao-on-pc.html&amp;psig=AOvVaw2DW_W97Q_WVnhkcmeVNpXV&amp;ust=153740387779866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Hr8-e6MXdAhVD6LwKHSkPDnwQjRx6BAgBEAU&amp;url=https://medium.com/fast-track-asia/%EB%8C%80%EA%B8%B0%EC%97%85-vs-%EC%8A%A4%ED%83%80%ED%8A%B8%EC%97%85-100%EC%84%B8-%EC%8B%9C%EB%8C%80-%EC%84%B1%EC%9D%B8-%EC%8B%A4%EB%AC%B4-%EA%B5%90%EC%9C%A1-%EC%8B%9C%EC%9E%A5%EC%9D%84-%EB%91%98%EB%9F%AC%EC%8B%BC-%EC%84%9C%EB%A1%9C-%EB%8B%A4%EB%A5%B8-%EC%A0%91%EA%B7%BC-%EB%B0%A9%EB%B2%95-edd1bc63a1f&amp;psig=AOvVaw3suzH6xW7OgDUdwa7ToAAa&amp;ust=153740342999947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hyperlink" Target="https://www.google.com/url?sa=i&amp;rct=j&amp;q=&amp;esrc=s&amp;source=images&amp;cd=&amp;cad=rja&amp;uact=8&amp;ved=2ahUKEwjVo9Dw9sXdAhUBwrwKHYbgB0QQjRx6BAgBEAU&amp;url=https://en.bitcoinwiki.org/wiki/Ethereum&amp;psig=AOvVaw2lU63R7JwZYCqnSRv3Abtx&amp;ust=153740736460905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www.google.com/url?sa=i&amp;rct=j&amp;q=&amp;esrc=s&amp;source=images&amp;cd=&amp;cad=rja&amp;uact=8&amp;ved=2ahUKEwjdsPDC9sXdAhVEgrwKHcK2AvAQjRx6BAgBEAU&amp;url=https://bcfocus.com/news/github-should-be-free-from-btc-code-bitcoin-core-developer/12318/&amp;psig=AOvVaw08BAPAf8XoiJF-KzJYH9XF&amp;ust=1537407266872142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jpeg"/><Relationship Id="rId9" Type="http://schemas.openxmlformats.org/officeDocument/2006/relationships/hyperlink" Target="https://www.google.com/url?sa=i&amp;rct=j&amp;q=&amp;esrc=s&amp;source=images&amp;cd=&amp;cad=rja&amp;uact=8&amp;ved=2ahUKEwjrlaiA98XdAhVFu7wKHTpDCn4QjRx6BAgBEAU&amp;url=https://www.quora.com/What-IDE-or-text-editor-can-I-use-for-solidity-in-ethereum&amp;psig=AOvVaw3uR99R8OUFoo4hLuqytpSf&amp;ust=153740739303782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8"/>
          <a:stretch/>
        </p:blipFill>
        <p:spPr bwMode="auto">
          <a:xfrm>
            <a:off x="0" y="1101406"/>
            <a:ext cx="9144000" cy="466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0140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00CC99"/>
                </a:solidFill>
              </a:rPr>
              <a:t>BLOCK MARBLE</a:t>
            </a:r>
            <a:endParaRPr lang="ko-KR" altLang="en-US" b="1" dirty="0">
              <a:solidFill>
                <a:srgbClr val="00CC99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5764100"/>
            <a:ext cx="9144000" cy="1101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5756594"/>
            <a:ext cx="9144000" cy="110140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ko-KR" altLang="en-US" sz="3200" b="1" dirty="0"/>
          </a:p>
        </p:txBody>
      </p:sp>
      <p:pic>
        <p:nvPicPr>
          <p:cNvPr id="1028" name="Picture 4" descr="멀티캠퍼스 png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61" y="6344435"/>
            <a:ext cx="1812751" cy="5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모두의 마블 로고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20" y="404664"/>
            <a:ext cx="1074432" cy="55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68768" y="525040"/>
            <a:ext cx="137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Inspired by</a:t>
            </a:r>
            <a:endParaRPr lang="ko-KR" altLang="en-US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4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3E34-A191-4267-8AB5-0048DB2E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Schedule</a:t>
            </a:r>
            <a:endParaRPr lang="ko-KR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BAFEFE8-AF81-4F5F-ACE5-839D55FCA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" y="17211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A531F1E-A537-48DB-99E4-FB9CE8DD02F3}"/>
              </a:ext>
            </a:extLst>
          </p:cNvPr>
          <p:cNvSpPr txBox="1">
            <a:spLocks/>
          </p:cNvSpPr>
          <p:nvPr/>
        </p:nvSpPr>
        <p:spPr>
          <a:xfrm>
            <a:off x="179512" y="14187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/>
              <a:t>Timeline:</a:t>
            </a:r>
            <a:endParaRPr lang="ko-KR" altLang="en-US" sz="3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39C029-5F82-43AF-8023-C6B1BF304077}"/>
              </a:ext>
            </a:extLst>
          </p:cNvPr>
          <p:cNvSpPr/>
          <p:nvPr/>
        </p:nvSpPr>
        <p:spPr>
          <a:xfrm>
            <a:off x="594117" y="2556193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fontAlgn="base">
              <a:lnSpc>
                <a:spcPct val="160000"/>
              </a:lnSpc>
            </a:pPr>
            <a:r>
              <a:rPr lang="en-US" altLang="ko-KR" sz="2000" b="1" kern="0" spc="-20" dirty="0">
                <a:solidFill>
                  <a:srgbClr val="000000"/>
                </a:solidFill>
              </a:rPr>
              <a:t>Project Period: 18.10.01 ~ 18.10.31</a:t>
            </a:r>
            <a:endParaRPr lang="ko-KR" altLang="en-US" sz="12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11D82E-6896-4865-BA9A-9DC18CC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3140968"/>
            <a:ext cx="7324725" cy="2200275"/>
          </a:xfrm>
          <a:prstGeom prst="rect">
            <a:avLst/>
          </a:prstGeom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024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3E34-A191-4267-8AB5-0048DB2E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Members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EC3EDF-9FD5-4325-BCBF-F4FC65F8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5" y="1735745"/>
            <a:ext cx="2219325" cy="4010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EC3DED-31D7-4995-9337-9DB11FBD4F4D}"/>
              </a:ext>
            </a:extLst>
          </p:cNvPr>
          <p:cNvSpPr/>
          <p:nvPr/>
        </p:nvSpPr>
        <p:spPr>
          <a:xfrm>
            <a:off x="4613530" y="187976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https://github.com/dbql110481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A5C5C3-5CB9-4871-BED9-AD9060A02C10}"/>
              </a:ext>
            </a:extLst>
          </p:cNvPr>
          <p:cNvSpPr/>
          <p:nvPr/>
        </p:nvSpPr>
        <p:spPr>
          <a:xfrm>
            <a:off x="4617118" y="2724106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https://github.com/fkalar747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83E2EE-4D88-43C4-9BD5-4B185CE5C713}"/>
              </a:ext>
            </a:extLst>
          </p:cNvPr>
          <p:cNvSpPr/>
          <p:nvPr/>
        </p:nvSpPr>
        <p:spPr>
          <a:xfrm>
            <a:off x="4593072" y="3556091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https://github.com/gulatnaru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13A2-8913-4926-ACB4-6DD3DA6EA313}"/>
              </a:ext>
            </a:extLst>
          </p:cNvPr>
          <p:cNvSpPr/>
          <p:nvPr/>
        </p:nvSpPr>
        <p:spPr>
          <a:xfrm>
            <a:off x="4593072" y="4451485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/>
              <a:t>k2seok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D4AB3F-EEF3-421F-A01E-431CD6EBB8C5}"/>
              </a:ext>
            </a:extLst>
          </p:cNvPr>
          <p:cNvSpPr/>
          <p:nvPr/>
        </p:nvSpPr>
        <p:spPr>
          <a:xfrm>
            <a:off x="4593072" y="5232421"/>
            <a:ext cx="35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/>
              <a:t>mentillo125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EC3DED-31D7-4995-9337-9DB11FBD4F4D}"/>
              </a:ext>
            </a:extLst>
          </p:cNvPr>
          <p:cNvSpPr/>
          <p:nvPr/>
        </p:nvSpPr>
        <p:spPr>
          <a:xfrm>
            <a:off x="920050" y="18474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조상훈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5C5C3-5CB9-4871-BED9-AD9060A02C10}"/>
              </a:ext>
            </a:extLst>
          </p:cNvPr>
          <p:cNvSpPr/>
          <p:nvPr/>
        </p:nvSpPr>
        <p:spPr>
          <a:xfrm>
            <a:off x="923638" y="269184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이남호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3E2EE-4D88-43C4-9BD5-4B185CE5C713}"/>
              </a:ext>
            </a:extLst>
          </p:cNvPr>
          <p:cNvSpPr/>
          <p:nvPr/>
        </p:nvSpPr>
        <p:spPr>
          <a:xfrm>
            <a:off x="899592" y="35238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양흥영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4813A2-8913-4926-ACB4-6DD3DA6EA313}"/>
              </a:ext>
            </a:extLst>
          </p:cNvPr>
          <p:cNvSpPr/>
          <p:nvPr/>
        </p:nvSpPr>
        <p:spPr>
          <a:xfrm>
            <a:off x="899592" y="44192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윤기석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4AB3F-EEF3-421F-A01E-431CD6EBB8C5}"/>
              </a:ext>
            </a:extLst>
          </p:cNvPr>
          <p:cNvSpPr/>
          <p:nvPr/>
        </p:nvSpPr>
        <p:spPr>
          <a:xfrm>
            <a:off x="899592" y="52001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허경환</a:t>
            </a:r>
          </a:p>
        </p:txBody>
      </p:sp>
    </p:spTree>
    <p:extLst>
      <p:ext uri="{BB962C8B-B14F-4D97-AF65-F5344CB8AC3E}">
        <p14:creationId xmlns:p14="http://schemas.microsoft.com/office/powerpoint/2010/main" val="203061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8"/>
          <a:stretch/>
        </p:blipFill>
        <p:spPr bwMode="auto">
          <a:xfrm>
            <a:off x="0" y="1101406"/>
            <a:ext cx="9144000" cy="466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0140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00CC99"/>
                </a:solidFill>
              </a:rPr>
              <a:t>Thank you</a:t>
            </a:r>
            <a:endParaRPr lang="ko-KR" altLang="en-US" b="1" dirty="0">
              <a:solidFill>
                <a:srgbClr val="00CC99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5764100"/>
            <a:ext cx="9144000" cy="1101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CC6002-53C0-4169-B1FB-C77A86A765B0}"/>
              </a:ext>
            </a:extLst>
          </p:cNvPr>
          <p:cNvSpPr txBox="1">
            <a:spLocks/>
          </p:cNvSpPr>
          <p:nvPr/>
        </p:nvSpPr>
        <p:spPr>
          <a:xfrm>
            <a:off x="0" y="5756594"/>
            <a:ext cx="9144000" cy="110140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ko-KR" altLang="en-US" sz="3200" b="1" dirty="0"/>
          </a:p>
        </p:txBody>
      </p:sp>
      <p:pic>
        <p:nvPicPr>
          <p:cNvPr id="1028" name="Picture 4" descr="멀티캠퍼스 png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61" y="6344435"/>
            <a:ext cx="1812751" cy="5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5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/>
              <a:t>Index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/>
              <a:t>Service Architecture</a:t>
            </a:r>
          </a:p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/>
              <a:t>Proposal</a:t>
            </a:r>
          </a:p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/>
              <a:t>Demo</a:t>
            </a:r>
          </a:p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/>
              <a:t>Schedule</a:t>
            </a:r>
            <a:endParaRPr lang="en-US" altLang="ko-KR" sz="1200" b="1" dirty="0"/>
          </a:p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/>
              <a:t>Members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-108520" y="1211561"/>
            <a:ext cx="4968552" cy="45719"/>
          </a:xfrm>
          <a:prstGeom prst="flowChartAlternate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940" y="0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6289" y="6488668"/>
            <a:ext cx="915393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48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16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Service Architecture</a:t>
            </a:r>
          </a:p>
        </p:txBody>
      </p:sp>
      <p:sp>
        <p:nvSpPr>
          <p:cNvPr id="10" name="위쪽 화살표 9"/>
          <p:cNvSpPr/>
          <p:nvPr/>
        </p:nvSpPr>
        <p:spPr>
          <a:xfrm rot="2293748">
            <a:off x="4885663" y="4185124"/>
            <a:ext cx="588163" cy="857820"/>
          </a:xfrm>
          <a:prstGeom prst="up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06690" y="5646439"/>
            <a:ext cx="201622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/>
              <a:t>Game configuration info</a:t>
            </a:r>
          </a:p>
        </p:txBody>
      </p:sp>
      <p:pic>
        <p:nvPicPr>
          <p:cNvPr id="25" name="Picture 2" descr="art, creative, plan, planning icon">
            <a:extLst>
              <a:ext uri="{FF2B5EF4-FFF2-40B4-BE49-F238E27FC236}">
                <a16:creationId xmlns:a16="http://schemas.microsoft.com/office/drawing/2014/main" id="{E0D9B9AF-3CD2-4D9F-977C-F8974E92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49" y="4102475"/>
            <a:ext cx="1507306" cy="15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rew, group, people, team, users icon">
            <a:extLst>
              <a:ext uri="{FF2B5EF4-FFF2-40B4-BE49-F238E27FC236}">
                <a16:creationId xmlns:a16="http://schemas.microsoft.com/office/drawing/2014/main" id="{CC4D22B4-A827-492A-B539-83CC6BAF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913057"/>
            <a:ext cx="201622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24128" y="4272548"/>
            <a:ext cx="2240652" cy="919565"/>
            <a:chOff x="5724128" y="4272548"/>
            <a:chExt cx="2240652" cy="91956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3FB3987-761A-4D9F-93A4-C80983B08AAE}"/>
                </a:ext>
              </a:extLst>
            </p:cNvPr>
            <p:cNvGrpSpPr/>
            <p:nvPr/>
          </p:nvGrpSpPr>
          <p:grpSpPr>
            <a:xfrm>
              <a:off x="5847207" y="4272548"/>
              <a:ext cx="2059915" cy="919565"/>
              <a:chOff x="5360309" y="3698696"/>
              <a:chExt cx="2059915" cy="919565"/>
            </a:xfrm>
          </p:grpSpPr>
          <p:sp>
            <p:nvSpPr>
              <p:cNvPr id="8" name="위쪽 화살표 7"/>
              <p:cNvSpPr/>
              <p:nvPr/>
            </p:nvSpPr>
            <p:spPr>
              <a:xfrm rot="20750611">
                <a:off x="6844160" y="3718125"/>
                <a:ext cx="576064" cy="864096"/>
              </a:xfrm>
              <a:prstGeom prst="upArrow">
                <a:avLst/>
              </a:prstGeom>
              <a:solidFill>
                <a:srgbClr val="00206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29" name="위쪽 화살표 7">
                <a:extLst>
                  <a:ext uri="{FF2B5EF4-FFF2-40B4-BE49-F238E27FC236}">
                    <a16:creationId xmlns:a16="http://schemas.microsoft.com/office/drawing/2014/main" id="{0518E057-4E1B-4722-A55D-3B837B2DA205}"/>
                  </a:ext>
                </a:extLst>
              </p:cNvPr>
              <p:cNvSpPr/>
              <p:nvPr/>
            </p:nvSpPr>
            <p:spPr>
              <a:xfrm>
                <a:off x="6060829" y="3754165"/>
                <a:ext cx="576064" cy="864096"/>
              </a:xfrm>
              <a:prstGeom prst="upArrow">
                <a:avLst/>
              </a:prstGeom>
              <a:solidFill>
                <a:srgbClr val="00206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30" name="위쪽 화살표 7">
                <a:extLst>
                  <a:ext uri="{FF2B5EF4-FFF2-40B4-BE49-F238E27FC236}">
                    <a16:creationId xmlns:a16="http://schemas.microsoft.com/office/drawing/2014/main" id="{BDDA20B4-E070-4939-BC17-F58750353E3A}"/>
                  </a:ext>
                </a:extLst>
              </p:cNvPr>
              <p:cNvSpPr/>
              <p:nvPr/>
            </p:nvSpPr>
            <p:spPr>
              <a:xfrm rot="1353386">
                <a:off x="5360309" y="3698696"/>
                <a:ext cx="576064" cy="864096"/>
              </a:xfrm>
              <a:prstGeom prst="upArrow">
                <a:avLst/>
              </a:prstGeom>
              <a:solidFill>
                <a:srgbClr val="00206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pic>
          <p:nvPicPr>
            <p:cNvPr id="28" name="Picture 8" descr="bank, bitcoin, coin, money icon">
              <a:extLst>
                <a:ext uri="{FF2B5EF4-FFF2-40B4-BE49-F238E27FC236}">
                  <a16:creationId xmlns:a16="http://schemas.microsoft.com/office/drawing/2014/main" id="{A5989A31-E2CF-46D4-A5D0-FD2CDCE0D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600448"/>
              <a:ext cx="533552" cy="53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 descr="bank, bitcoin, coin, money icon">
              <a:extLst>
                <a:ext uri="{FF2B5EF4-FFF2-40B4-BE49-F238E27FC236}">
                  <a16:creationId xmlns:a16="http://schemas.microsoft.com/office/drawing/2014/main" id="{BBF50247-6662-4690-ABF8-BAB92CA49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983" y="4658561"/>
              <a:ext cx="533552" cy="53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bank, bitcoin, coin, money icon">
              <a:extLst>
                <a:ext uri="{FF2B5EF4-FFF2-40B4-BE49-F238E27FC236}">
                  <a16:creationId xmlns:a16="http://schemas.microsoft.com/office/drawing/2014/main" id="{7D3941B5-FFF9-48A1-8466-A5C3EEFB2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1228" y="4658561"/>
              <a:ext cx="533552" cy="53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5DA8E27-2C50-4DC1-833E-B2E117396150}"/>
              </a:ext>
            </a:extLst>
          </p:cNvPr>
          <p:cNvGrpSpPr/>
          <p:nvPr/>
        </p:nvGrpSpPr>
        <p:grpSpPr>
          <a:xfrm>
            <a:off x="4788024" y="1847387"/>
            <a:ext cx="2934374" cy="2146935"/>
            <a:chOff x="5120525" y="2014222"/>
            <a:chExt cx="2934374" cy="21469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F0A0793-B5AC-466E-B4F1-E46873E4B6EC}"/>
                </a:ext>
              </a:extLst>
            </p:cNvPr>
            <p:cNvSpPr/>
            <p:nvPr/>
          </p:nvSpPr>
          <p:spPr>
            <a:xfrm>
              <a:off x="5208372" y="2014222"/>
              <a:ext cx="2846527" cy="2146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Game Room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27" name="Picture 6" descr="document, file, folder, home icon">
              <a:extLst>
                <a:ext uri="{FF2B5EF4-FFF2-40B4-BE49-F238E27FC236}">
                  <a16:creationId xmlns:a16="http://schemas.microsoft.com/office/drawing/2014/main" id="{B080B214-9F6B-4C18-923E-A9159E963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903" y="2816960"/>
              <a:ext cx="1000715" cy="100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B8A41D1-EB09-43F5-B2DB-1F4978F63148}"/>
                </a:ext>
              </a:extLst>
            </p:cNvPr>
            <p:cNvGrpSpPr/>
            <p:nvPr/>
          </p:nvGrpSpPr>
          <p:grpSpPr>
            <a:xfrm>
              <a:off x="5120525" y="2485675"/>
              <a:ext cx="1219200" cy="1561439"/>
              <a:chOff x="4678472" y="2482148"/>
              <a:chExt cx="1219200" cy="1561439"/>
            </a:xfrm>
          </p:grpSpPr>
          <p:pic>
            <p:nvPicPr>
              <p:cNvPr id="1040" name="Picture 16" descr="administrator, employee, male, man, manager, operator, personal, user icon">
                <a:extLst>
                  <a:ext uri="{FF2B5EF4-FFF2-40B4-BE49-F238E27FC236}">
                    <a16:creationId xmlns:a16="http://schemas.microsoft.com/office/drawing/2014/main" id="{5920B923-C42E-4558-BA22-2D30E40E94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8472" y="2482148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925914" y="3581922"/>
                <a:ext cx="79891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Super user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ECE706A-895B-4269-94D3-4C60CA78AA6E}"/>
                </a:ext>
              </a:extLst>
            </p:cNvPr>
            <p:cNvSpPr/>
            <p:nvPr/>
          </p:nvSpPr>
          <p:spPr>
            <a:xfrm>
              <a:off x="6098279" y="3892769"/>
              <a:ext cx="1956620" cy="25824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Address of new game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942010-C265-4BB1-A989-446CC24F1731}"/>
                </a:ext>
              </a:extLst>
            </p:cNvPr>
            <p:cNvSpPr txBox="1"/>
            <p:nvPr/>
          </p:nvSpPr>
          <p:spPr>
            <a:xfrm>
              <a:off x="6802708" y="2622755"/>
              <a:ext cx="100071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Map Info</a:t>
              </a:r>
              <a:endParaRPr lang="ko-KR" altLang="en-US" sz="12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01EA6D-9D83-4245-8E38-CFC2EF95FFC6}"/>
              </a:ext>
            </a:extLst>
          </p:cNvPr>
          <p:cNvGrpSpPr/>
          <p:nvPr/>
        </p:nvGrpSpPr>
        <p:grpSpPr>
          <a:xfrm>
            <a:off x="663559" y="4013701"/>
            <a:ext cx="1358156" cy="1632738"/>
            <a:chOff x="2908934" y="2147942"/>
            <a:chExt cx="1358156" cy="16327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3E9B738-70D2-45CB-B043-5E7BB18C753A}"/>
                </a:ext>
              </a:extLst>
            </p:cNvPr>
            <p:cNvGrpSpPr/>
            <p:nvPr/>
          </p:nvGrpSpPr>
          <p:grpSpPr>
            <a:xfrm>
              <a:off x="2908934" y="2147942"/>
              <a:ext cx="1358156" cy="1411545"/>
              <a:chOff x="2922209" y="2214824"/>
              <a:chExt cx="1358156" cy="1411545"/>
            </a:xfrm>
          </p:grpSpPr>
          <p:pic>
            <p:nvPicPr>
              <p:cNvPr id="1046" name="Picture 22" descr="avatar, man, person, profile, user, worker icon">
                <a:extLst>
                  <a:ext uri="{FF2B5EF4-FFF2-40B4-BE49-F238E27FC236}">
                    <a16:creationId xmlns:a16="http://schemas.microsoft.com/office/drawing/2014/main" id="{0BE762DA-7C91-4E7F-9723-9490B1798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209" y="2214824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andy, handyman, tool, tool in hand, wrench icon">
                <a:extLst>
                  <a:ext uri="{FF2B5EF4-FFF2-40B4-BE49-F238E27FC236}">
                    <a16:creationId xmlns:a16="http://schemas.microsoft.com/office/drawing/2014/main" id="{CE1951AB-5AC3-4822-97F6-ED2644AA7E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8345" y="2974349"/>
                <a:ext cx="652020" cy="652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720B65-7A62-4B6A-8B06-7ADB6081B03F}"/>
                </a:ext>
              </a:extLst>
            </p:cNvPr>
            <p:cNvSpPr/>
            <p:nvPr/>
          </p:nvSpPr>
          <p:spPr>
            <a:xfrm>
              <a:off x="2973827" y="3257460"/>
              <a:ext cx="90358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Game</a:t>
              </a:r>
            </a:p>
            <a:p>
              <a:pPr algn="ctr"/>
              <a:r>
                <a:rPr lang="en-US" altLang="ko-KR" sz="1400" dirty="0"/>
                <a:t>Architect</a:t>
              </a:r>
              <a:endParaRPr lang="ko-KR" altLang="en-US" sz="14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37022" y="1633488"/>
            <a:ext cx="1931855" cy="2240926"/>
            <a:chOff x="106016" y="1526374"/>
            <a:chExt cx="2264745" cy="2632268"/>
          </a:xfrm>
        </p:grpSpPr>
        <p:sp>
          <p:nvSpPr>
            <p:cNvPr id="13" name="직사각형 12"/>
            <p:cNvSpPr/>
            <p:nvPr/>
          </p:nvSpPr>
          <p:spPr>
            <a:xfrm>
              <a:off x="106016" y="1526374"/>
              <a:ext cx="2264745" cy="2632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8" name="Picture 4" descr="cloud, cloud computing, disk, hard, hdd, network icon">
              <a:extLst>
                <a:ext uri="{FF2B5EF4-FFF2-40B4-BE49-F238E27FC236}">
                  <a16:creationId xmlns:a16="http://schemas.microsoft.com/office/drawing/2014/main" id="{3F70200C-D632-43D0-8691-3AB6F34A1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6" y="2156664"/>
              <a:ext cx="1974811" cy="149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4DE680-C016-4305-B90C-12B4D53E066F}"/>
                </a:ext>
              </a:extLst>
            </p:cNvPr>
            <p:cNvSpPr txBox="1"/>
            <p:nvPr/>
          </p:nvSpPr>
          <p:spPr>
            <a:xfrm>
              <a:off x="254112" y="1787332"/>
              <a:ext cx="2034309" cy="10845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Block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Marble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Platform Service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위쪽 화살표 19">
            <a:extLst>
              <a:ext uri="{FF2B5EF4-FFF2-40B4-BE49-F238E27FC236}">
                <a16:creationId xmlns:a16="http://schemas.microsoft.com/office/drawing/2014/main" id="{4A4726D5-3F24-440F-B3E9-1F66053E7704}"/>
              </a:ext>
            </a:extLst>
          </p:cNvPr>
          <p:cNvSpPr/>
          <p:nvPr/>
        </p:nvSpPr>
        <p:spPr>
          <a:xfrm rot="5400000">
            <a:off x="2214339" y="4403386"/>
            <a:ext cx="652018" cy="1046143"/>
          </a:xfrm>
          <a:prstGeom prst="up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12개 50">
            <a:extLst>
              <a:ext uri="{FF2B5EF4-FFF2-40B4-BE49-F238E27FC236}">
                <a16:creationId xmlns:a16="http://schemas.microsoft.com/office/drawing/2014/main" id="{63E78936-3292-46A0-8D46-3710CB32E2D3}"/>
              </a:ext>
            </a:extLst>
          </p:cNvPr>
          <p:cNvSpPr/>
          <p:nvPr/>
        </p:nvSpPr>
        <p:spPr>
          <a:xfrm>
            <a:off x="5919869" y="5784938"/>
            <a:ext cx="1820483" cy="546653"/>
          </a:xfrm>
          <a:prstGeom prst="star1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Let’s Play!</a:t>
            </a:r>
            <a:endParaRPr lang="ko-KR" altLang="en-US" sz="1400" dirty="0"/>
          </a:p>
        </p:txBody>
      </p:sp>
      <p:sp>
        <p:nvSpPr>
          <p:cNvPr id="35" name="위쪽 화살표 19">
            <a:extLst>
              <a:ext uri="{FF2B5EF4-FFF2-40B4-BE49-F238E27FC236}">
                <a16:creationId xmlns:a16="http://schemas.microsoft.com/office/drawing/2014/main" id="{97F9BD8B-81CC-46DF-A289-C375FF8F96EA}"/>
              </a:ext>
            </a:extLst>
          </p:cNvPr>
          <p:cNvSpPr/>
          <p:nvPr/>
        </p:nvSpPr>
        <p:spPr>
          <a:xfrm rot="10800000">
            <a:off x="2010427" y="3994322"/>
            <a:ext cx="785044" cy="509810"/>
          </a:xfrm>
          <a:prstGeom prst="up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/>
              <a:t>Proposal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16592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1. Free of charge service 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err="1"/>
              <a:t>컨트랙트</a:t>
            </a:r>
            <a:r>
              <a:rPr lang="ko-KR" altLang="en-US" sz="2000" dirty="0"/>
              <a:t> 계약주소 혹은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배포주소에 부여되는 수수료 </a:t>
            </a:r>
            <a:r>
              <a:rPr lang="en-US" altLang="ko-KR" sz="2000" dirty="0"/>
              <a:t>0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>
              <a:buFontTx/>
              <a:buChar char="-"/>
            </a:pPr>
            <a:r>
              <a:rPr lang="ko-KR" altLang="en-US" sz="2000" dirty="0"/>
              <a:t>계약 수수료</a:t>
            </a:r>
            <a:r>
              <a:rPr lang="en-US" altLang="ko-KR" sz="2000" dirty="0"/>
              <a:t>: map </a:t>
            </a:r>
            <a:r>
              <a:rPr lang="ko-KR" altLang="en-US" sz="2000" dirty="0"/>
              <a:t>을 만드는데 드는 비용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  <a:p>
            <a:pPr fontAlgn="base">
              <a:buFontTx/>
              <a:buChar char="-"/>
            </a:pPr>
            <a:r>
              <a:rPr lang="ko-KR" altLang="en-US" sz="2000" dirty="0"/>
              <a:t>배포 수수료</a:t>
            </a:r>
            <a:r>
              <a:rPr lang="en-US" altLang="ko-KR" sz="2000" dirty="0"/>
              <a:t>: map </a:t>
            </a:r>
            <a:r>
              <a:rPr lang="ko-KR" altLang="en-US" sz="2000" dirty="0"/>
              <a:t>기반으로 게임을 개설하는데 드는 비용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6C2A61-8DBC-4E16-BBCE-64FF44113672}"/>
              </a:ext>
            </a:extLst>
          </p:cNvPr>
          <p:cNvSpPr/>
          <p:nvPr/>
        </p:nvSpPr>
        <p:spPr>
          <a:xfrm>
            <a:off x="2555776" y="5188638"/>
            <a:ext cx="4032448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 Free!!</a:t>
            </a:r>
          </a:p>
          <a:p>
            <a:pPr algn="ctr"/>
            <a:r>
              <a:rPr lang="ko-KR" altLang="en-US" dirty="0"/>
              <a:t>비용이 들지 않음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92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/>
              <a:t>Proposal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완전한 개방성</a:t>
            </a:r>
            <a:endParaRPr lang="en-US" altLang="ko-KR" b="1" dirty="0"/>
          </a:p>
          <a:p>
            <a:pPr marL="0" indent="0" fontAlgn="base">
              <a:buNone/>
            </a:pPr>
            <a:endParaRPr lang="ko-KR" altLang="en-US" b="1" dirty="0"/>
          </a:p>
          <a:p>
            <a:pPr fontAlgn="base">
              <a:buFontTx/>
              <a:buChar char="-"/>
            </a:pPr>
            <a:r>
              <a:rPr lang="ko-KR" altLang="en-US" sz="2000" dirty="0" err="1"/>
              <a:t>이더리움</a:t>
            </a:r>
            <a:r>
              <a:rPr lang="ko-KR" altLang="en-US" sz="2000" dirty="0"/>
              <a:t> 기반의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개발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  <a:p>
            <a:pPr fontAlgn="base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으로 소스 오픈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  <a:p>
            <a:pPr fontAlgn="base">
              <a:buFontTx/>
              <a:buChar char="-"/>
            </a:pPr>
            <a:r>
              <a:rPr lang="ko-KR" altLang="en-US" sz="2000" dirty="0"/>
              <a:t>독립적인 서버 없는 단순 플랫폼 서비스</a:t>
            </a:r>
          </a:p>
        </p:txBody>
      </p:sp>
    </p:spTree>
    <p:extLst>
      <p:ext uri="{BB962C8B-B14F-4D97-AF65-F5344CB8AC3E}">
        <p14:creationId xmlns:p14="http://schemas.microsoft.com/office/powerpoint/2010/main" val="196067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/>
              <a:t>Proposal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구현 용이성</a:t>
            </a:r>
            <a:endParaRPr lang="en-US" altLang="ko-KR" b="1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/>
              <a:t>사용자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 개발자</a:t>
            </a:r>
            <a:r>
              <a:rPr lang="en-US" altLang="ko-KR" sz="2000" dirty="0"/>
              <a:t>)</a:t>
            </a:r>
            <a:r>
              <a:rPr lang="ko-KR" altLang="en-US" sz="2000" dirty="0"/>
              <a:t>를 위한 편리한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호출 모듈 개발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  <a:p>
            <a:pPr marL="857250" lvl="1" indent="-457200" fontAlgn="base">
              <a:buAutoNum type="arabicPeriod"/>
            </a:pPr>
            <a:r>
              <a:rPr lang="ko-KR" altLang="en-US" sz="2000" dirty="0"/>
              <a:t>사용하기 쉬운 개발환경 </a:t>
            </a:r>
            <a:r>
              <a:rPr lang="en-US" altLang="ko-KR" sz="2000" dirty="0"/>
              <a:t>UI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marL="857250" lvl="1" indent="-457200" fontAlgn="base">
              <a:buAutoNum type="arabicPeriod"/>
            </a:pPr>
            <a:endParaRPr lang="en-US" altLang="ko-KR" sz="2000" dirty="0"/>
          </a:p>
          <a:p>
            <a:pPr marL="857250" lvl="1" indent="-457200" fontAlgn="base">
              <a:buAutoNum type="arabicPeriod"/>
            </a:pPr>
            <a:r>
              <a:rPr lang="ko-KR" altLang="en-US" sz="2000" dirty="0"/>
              <a:t>맵 생성에 대한 템플릿 제공</a:t>
            </a:r>
            <a:endParaRPr lang="en-US" altLang="ko-KR" sz="2000" dirty="0"/>
          </a:p>
          <a:p>
            <a:pPr marL="857250" lvl="1" indent="-457200" fontAlgn="base">
              <a:buAutoNum type="arabicPeriod"/>
            </a:pPr>
            <a:endParaRPr lang="en-US" altLang="ko-KR" sz="2000" dirty="0"/>
          </a:p>
          <a:p>
            <a:pPr marL="857250" lvl="1" indent="-457200" fontAlgn="base">
              <a:buAutoNum type="arabicPeriod"/>
            </a:pPr>
            <a:r>
              <a:rPr lang="ko-KR" altLang="en-US" sz="2000" dirty="0"/>
              <a:t>사용자 </a:t>
            </a:r>
            <a:r>
              <a:rPr lang="ko-KR" altLang="en-US" sz="2000" dirty="0" err="1"/>
              <a:t>커스터마이징</a:t>
            </a:r>
            <a:r>
              <a:rPr lang="ko-KR" altLang="en-US" sz="2000" dirty="0"/>
              <a:t> 가능</a:t>
            </a:r>
            <a:endParaRPr lang="en-US" altLang="ko-KR" sz="2000" dirty="0"/>
          </a:p>
          <a:p>
            <a:pPr marL="0" indent="0" fontAlgn="base">
              <a:buNone/>
            </a:pPr>
            <a:endParaRPr lang="en-US" altLang="ko-KR" sz="2400" dirty="0"/>
          </a:p>
          <a:p>
            <a:pPr marL="457200" lvl="1" indent="0" fontAlgn="base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1593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/>
              <a:t>개발 환경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Language &amp; Frameworks:</a:t>
            </a:r>
            <a:endParaRPr lang="ko-KR" altLang="en-US" dirty="0"/>
          </a:p>
        </p:txBody>
      </p:sp>
      <p:pic>
        <p:nvPicPr>
          <p:cNvPr id="6" name="Picture 6" descr="java 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5" y="2363521"/>
            <a:ext cx="1754270" cy="10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05" y="3603428"/>
            <a:ext cx="1426865" cy="10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jquery AJAX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15" y="4951229"/>
            <a:ext cx="1935582" cy="7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36274"/>
            <a:ext cx="2445682" cy="13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thereum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63521"/>
            <a:ext cx="1563340" cy="10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lidity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66" y="4581128"/>
            <a:ext cx="1492929" cy="149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/>
              <a:t>Demo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게임 개설 클라이언트 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Ether </a:t>
            </a:r>
            <a:r>
              <a:rPr lang="ko-KR" altLang="en-US" sz="2000" dirty="0"/>
              <a:t>방 토큰 방 </a:t>
            </a:r>
            <a:r>
              <a:rPr lang="en-US" altLang="ko-KR" sz="2000" dirty="0"/>
              <a:t>ether</a:t>
            </a:r>
            <a:r>
              <a:rPr lang="ko-KR" altLang="en-US" sz="2000" dirty="0"/>
              <a:t>방은 점당 몇 </a:t>
            </a:r>
            <a:r>
              <a:rPr lang="ko-KR" altLang="en-US" sz="2000" dirty="0" err="1"/>
              <a:t>이더</a:t>
            </a:r>
            <a:r>
              <a:rPr lang="ko-KR" altLang="en-US" sz="2000" dirty="0"/>
              <a:t> 설정 가능 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맵의</a:t>
            </a:r>
            <a:r>
              <a:rPr lang="ko-KR" altLang="en-US" sz="2000" dirty="0"/>
              <a:t> 크기 및 장애물 설정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땅의 가격 설정 </a:t>
            </a:r>
            <a:r>
              <a:rPr lang="en-US" altLang="ko-KR" sz="2000" dirty="0"/>
              <a:t>, </a:t>
            </a:r>
            <a:r>
              <a:rPr lang="ko-KR" altLang="en-US" sz="2000" dirty="0"/>
              <a:t>주사위 성능 설정 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b="1" dirty="0"/>
              <a:t>게임 클라이언트 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개설된 게임의 규칙에 따라 다양한 클라이언트가 나올 수 있음 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프로젝트 내에서는 가장 기본 룰을 기본으로 클라이언트 프로그램 제작 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.fanpop.com/image/photos/13900000/grassy-field-distant-mountains-beautiful-places-13908065-1440-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57173"/>
              </p:ext>
            </p:extLst>
          </p:nvPr>
        </p:nvGraphicFramePr>
        <p:xfrm>
          <a:off x="323528" y="404464"/>
          <a:ext cx="6096000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7F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7F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7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웃는 얼굴 6"/>
          <p:cNvSpPr/>
          <p:nvPr/>
        </p:nvSpPr>
        <p:spPr>
          <a:xfrm>
            <a:off x="2874720" y="486744"/>
            <a:ext cx="432048" cy="432048"/>
          </a:xfrm>
          <a:prstGeom prst="smileyF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3471332" y="2228017"/>
            <a:ext cx="432048" cy="432048"/>
          </a:xfrm>
          <a:prstGeom prst="smileyFac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웃는 얼굴 8"/>
          <p:cNvSpPr/>
          <p:nvPr/>
        </p:nvSpPr>
        <p:spPr>
          <a:xfrm>
            <a:off x="395536" y="3953492"/>
            <a:ext cx="432048" cy="432048"/>
          </a:xfrm>
          <a:prstGeom prst="smileyFac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/>
          <p:cNvSpPr/>
          <p:nvPr/>
        </p:nvSpPr>
        <p:spPr>
          <a:xfrm>
            <a:off x="3460521" y="4488280"/>
            <a:ext cx="432048" cy="432048"/>
          </a:xfrm>
          <a:prstGeom prst="smileyFace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3422014" y="5667830"/>
            <a:ext cx="432048" cy="432048"/>
          </a:xfrm>
          <a:prstGeom prst="smileyFac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74898" y="1628598"/>
            <a:ext cx="432048" cy="432048"/>
          </a:xfrm>
          <a:prstGeom prst="smileyFac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38080" y="5863306"/>
            <a:ext cx="1800200" cy="7334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Aharoni" pitchFamily="2" charset="-79"/>
                <a:cs typeface="Aharoni" pitchFamily="2" charset="-79"/>
              </a:rPr>
              <a:t>ROLL </a:t>
            </a:r>
            <a:r>
              <a:rPr lang="en-US" altLang="ko-KR" sz="3200" b="1" dirty="0">
                <a:latin typeface="Aharoni" pitchFamily="2" charset="-79"/>
                <a:cs typeface="Aharoni" pitchFamily="2" charset="-79"/>
              </a:rPr>
              <a:t>!</a:t>
            </a:r>
            <a:endParaRPr lang="ko-KR" altLang="en-US" sz="3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1274" y="920690"/>
            <a:ext cx="26952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25639194812 Wei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6773282" y="381625"/>
            <a:ext cx="432048" cy="432048"/>
          </a:xfrm>
          <a:prstGeom prst="smileyFac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7338" y="4230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0x14adk24…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1274" y="1998131"/>
            <a:ext cx="26952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39193481983 Wei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웃는 얼굴 33"/>
          <p:cNvSpPr/>
          <p:nvPr/>
        </p:nvSpPr>
        <p:spPr>
          <a:xfrm>
            <a:off x="6773282" y="1459066"/>
            <a:ext cx="432048" cy="432048"/>
          </a:xfrm>
          <a:prstGeom prst="smileyFac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7338" y="15004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0x14adk24…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1274" y="3075572"/>
            <a:ext cx="26952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25122194812 Wei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웃는 얼굴 49"/>
          <p:cNvSpPr/>
          <p:nvPr/>
        </p:nvSpPr>
        <p:spPr>
          <a:xfrm>
            <a:off x="6773282" y="2536507"/>
            <a:ext cx="432048" cy="432048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77338" y="257792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0x14adk24…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01274" y="5230455"/>
            <a:ext cx="26952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111391948442 Wei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웃는 얼굴 53"/>
          <p:cNvSpPr/>
          <p:nvPr/>
        </p:nvSpPr>
        <p:spPr>
          <a:xfrm>
            <a:off x="6773282" y="4691390"/>
            <a:ext cx="432048" cy="432048"/>
          </a:xfrm>
          <a:prstGeom prst="smileyFace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77338" y="47328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0x14adk24…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1274" y="4153013"/>
            <a:ext cx="26952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123040123412 Wei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웃는 얼굴 57"/>
          <p:cNvSpPr/>
          <p:nvPr/>
        </p:nvSpPr>
        <p:spPr>
          <a:xfrm>
            <a:off x="6773282" y="3613948"/>
            <a:ext cx="432048" cy="432048"/>
          </a:xfrm>
          <a:prstGeom prst="smileyFac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77338" y="36553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0x14adk24…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251</Words>
  <Application>Microsoft Office PowerPoint</Application>
  <PresentationFormat>화면 슬라이드 쇼(4:3)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Aharoni</vt:lpstr>
      <vt:lpstr>Arial</vt:lpstr>
      <vt:lpstr>Office 테마</vt:lpstr>
      <vt:lpstr>PowerPoint 프레젠테이션</vt:lpstr>
      <vt:lpstr>Index </vt:lpstr>
      <vt:lpstr>Service Architecture</vt:lpstr>
      <vt:lpstr>Proposal </vt:lpstr>
      <vt:lpstr>Proposal </vt:lpstr>
      <vt:lpstr>Proposal </vt:lpstr>
      <vt:lpstr>개발 환경</vt:lpstr>
      <vt:lpstr>Demo</vt:lpstr>
      <vt:lpstr>PowerPoint 프레젠테이션</vt:lpstr>
      <vt:lpstr>Schedule</vt:lpstr>
      <vt:lpstr>Members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윤기석</cp:lastModifiedBy>
  <cp:revision>125</cp:revision>
  <dcterms:created xsi:type="dcterms:W3CDTF">2018-09-13T06:26:06Z</dcterms:created>
  <dcterms:modified xsi:type="dcterms:W3CDTF">2018-09-19T04:50:42Z</dcterms:modified>
</cp:coreProperties>
</file>