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6800" cy="30243463"/>
  <p:notesSz cx="20929600" cy="29819600"/>
  <p:defaultTextStyle>
    <a:defPPr>
      <a:defRPr lang="en-US"/>
    </a:defPPr>
    <a:lvl1pPr marL="0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64251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528504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92757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5057009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321260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585513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849764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0114018" algn="l" defTabSz="252850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0">
          <p15:clr>
            <a:srgbClr val="A4A3A4"/>
          </p15:clr>
        </p15:guide>
        <p15:guide id="2" pos="4526">
          <p15:clr>
            <a:srgbClr val="A4A3A4"/>
          </p15:clr>
        </p15:guide>
        <p15:guide id="3" orient="horz" pos="9526">
          <p15:clr>
            <a:srgbClr val="A4A3A4"/>
          </p15:clr>
        </p15:guide>
        <p15:guide id="4" orient="horz" pos="18735">
          <p15:clr>
            <a:srgbClr val="A4A3A4"/>
          </p15:clr>
        </p15:guide>
        <p15:guide id="5" orient="horz" pos="358" userDrawn="1">
          <p15:clr>
            <a:srgbClr val="A4A3A4"/>
          </p15:clr>
        </p15:guide>
        <p15:guide id="6" orient="horz" pos="1080">
          <p15:clr>
            <a:srgbClr val="A4A3A4"/>
          </p15:clr>
        </p15:guide>
        <p15:guide id="7" orient="horz" pos="1207">
          <p15:clr>
            <a:srgbClr val="A4A3A4"/>
          </p15:clr>
        </p15:guide>
        <p15:guide id="8" orient="horz" pos="2947">
          <p15:clr>
            <a:srgbClr val="A4A3A4"/>
          </p15:clr>
        </p15:guide>
        <p15:guide id="9" orient="horz" pos="3371">
          <p15:clr>
            <a:srgbClr val="A4A3A4"/>
          </p15:clr>
        </p15:guide>
        <p15:guide id="10" orient="horz" pos="6894">
          <p15:clr>
            <a:srgbClr val="A4A3A4"/>
          </p15:clr>
        </p15:guide>
        <p15:guide id="11" orient="horz" pos="3626">
          <p15:clr>
            <a:srgbClr val="A4A3A4"/>
          </p15:clr>
        </p15:guide>
        <p15:guide id="12" orient="horz" pos="8252">
          <p15:clr>
            <a:srgbClr val="A4A3A4"/>
          </p15:clr>
        </p15:guide>
        <p15:guide id="13" orient="horz" pos="8846">
          <p15:clr>
            <a:srgbClr val="A4A3A4"/>
          </p15:clr>
        </p15:guide>
        <p15:guide id="14" orient="horz" pos="9059">
          <p15:clr>
            <a:srgbClr val="A4A3A4"/>
          </p15:clr>
        </p15:guide>
        <p15:guide id="15" orient="horz" pos="12412">
          <p15:clr>
            <a:srgbClr val="A4A3A4"/>
          </p15:clr>
        </p15:guide>
        <p15:guide id="16" orient="horz" pos="14746">
          <p15:clr>
            <a:srgbClr val="A4A3A4"/>
          </p15:clr>
        </p15:guide>
        <p15:guide id="17" orient="horz" pos="10544">
          <p15:clr>
            <a:srgbClr val="A4A3A4"/>
          </p15:clr>
        </p15:guide>
        <p15:guide id="18" orient="horz" pos="11350">
          <p15:clr>
            <a:srgbClr val="A4A3A4"/>
          </p15:clr>
        </p15:guide>
        <p15:guide id="19" orient="horz" pos="17123">
          <p15:clr>
            <a:srgbClr val="A4A3A4"/>
          </p15:clr>
        </p15:guide>
        <p15:guide id="20" orient="horz" pos="2735">
          <p15:clr>
            <a:srgbClr val="A4A3A4"/>
          </p15:clr>
        </p15:guide>
        <p15:guide id="21" orient="horz" pos="11775">
          <p15:clr>
            <a:srgbClr val="A4A3A4"/>
          </p15:clr>
        </p15:guide>
        <p15:guide id="22" orient="horz" pos="12166" userDrawn="1">
          <p15:clr>
            <a:srgbClr val="A4A3A4"/>
          </p15:clr>
        </p15:guide>
        <p15:guide id="23" orient="horz" pos="14958">
          <p15:clr>
            <a:srgbClr val="A4A3A4"/>
          </p15:clr>
        </p15:guide>
        <p15:guide id="24" orient="horz" pos="15510">
          <p15:clr>
            <a:srgbClr val="A4A3A4"/>
          </p15:clr>
        </p15:guide>
        <p15:guide id="25" orient="horz" pos="10756">
          <p15:clr>
            <a:srgbClr val="A4A3A4"/>
          </p15:clr>
        </p15:guide>
        <p15:guide id="26" orient="horz" pos="2777">
          <p15:clr>
            <a:srgbClr val="A4A3A4"/>
          </p15:clr>
        </p15:guide>
        <p15:guide id="27" pos="6736">
          <p15:clr>
            <a:srgbClr val="A4A3A4"/>
          </p15:clr>
        </p15:guide>
        <p15:guide id="28" pos="249">
          <p15:clr>
            <a:srgbClr val="A4A3A4"/>
          </p15:clr>
        </p15:guide>
        <p15:guide id="29" pos="13258">
          <p15:clr>
            <a:srgbClr val="A4A3A4"/>
          </p15:clr>
        </p15:guide>
        <p15:guide id="30" pos="3279">
          <p15:clr>
            <a:srgbClr val="A4A3A4"/>
          </p15:clr>
        </p15:guide>
        <p15:guide id="31" pos="3528">
          <p15:clr>
            <a:srgbClr val="A4A3A4"/>
          </p15:clr>
        </p15:guide>
        <p15:guide id="32" pos="10193">
          <p15:clr>
            <a:srgbClr val="A4A3A4"/>
          </p15:clr>
        </p15:guide>
        <p15:guide id="33" pos="9944">
          <p15:clr>
            <a:srgbClr val="A4A3A4"/>
          </p15:clr>
        </p15:guide>
        <p15:guide id="34" pos="1925">
          <p15:clr>
            <a:srgbClr val="A4A3A4"/>
          </p15:clr>
        </p15:guide>
        <p15:guide id="35" pos="285">
          <p15:clr>
            <a:srgbClr val="A4A3A4"/>
          </p15:clr>
        </p15:guide>
        <p15:guide id="36" pos="1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07"/>
    <a:srgbClr val="A83E30"/>
    <a:srgbClr val="C00000"/>
    <a:srgbClr val="87CAAF"/>
    <a:srgbClr val="3D225E"/>
    <a:srgbClr val="5B4576"/>
    <a:srgbClr val="1A4BA9"/>
    <a:srgbClr val="C4172F"/>
    <a:srgbClr val="385D88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32D12-006E-4661-BA1B-6D1AD32CDA2A}" v="2" dt="2024-03-24T08:17:26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6327" autoAdjust="0"/>
  </p:normalViewPr>
  <p:slideViewPr>
    <p:cSldViewPr>
      <p:cViewPr>
        <p:scale>
          <a:sx n="25" d="100"/>
          <a:sy n="25" d="100"/>
        </p:scale>
        <p:origin x="2040" y="-1626"/>
      </p:cViewPr>
      <p:guideLst>
        <p:guide orient="horz" pos="9800"/>
        <p:guide pos="4526"/>
        <p:guide orient="horz" pos="9526"/>
        <p:guide orient="horz" pos="18735"/>
        <p:guide orient="horz" pos="358"/>
        <p:guide orient="horz" pos="1080"/>
        <p:guide orient="horz" pos="1207"/>
        <p:guide orient="horz" pos="2947"/>
        <p:guide orient="horz" pos="3371"/>
        <p:guide orient="horz" pos="6894"/>
        <p:guide orient="horz" pos="3626"/>
        <p:guide orient="horz" pos="8252"/>
        <p:guide orient="horz" pos="8846"/>
        <p:guide orient="horz" pos="9059"/>
        <p:guide orient="horz" pos="12412"/>
        <p:guide orient="horz" pos="14746"/>
        <p:guide orient="horz" pos="10544"/>
        <p:guide orient="horz" pos="11350"/>
        <p:guide orient="horz" pos="17123"/>
        <p:guide orient="horz" pos="2735"/>
        <p:guide orient="horz" pos="11775"/>
        <p:guide orient="horz" pos="12166"/>
        <p:guide orient="horz" pos="14958"/>
        <p:guide orient="horz" pos="15510"/>
        <p:guide orient="horz" pos="10756"/>
        <p:guide orient="horz" pos="2777"/>
        <p:guide pos="6736"/>
        <p:guide pos="249"/>
        <p:guide pos="13258"/>
        <p:guide pos="3279"/>
        <p:guide pos="3528"/>
        <p:guide pos="10193"/>
        <p:guide pos="9944"/>
        <p:guide pos="1925"/>
        <p:guide pos="285"/>
        <p:guide pos="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29" d="100"/>
          <a:sy n="29" d="100"/>
        </p:scale>
        <p:origin x="4568" y="3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9069493" cy="1490980"/>
          </a:xfrm>
          <a:prstGeom prst="rect">
            <a:avLst/>
          </a:prstGeom>
        </p:spPr>
        <p:txBody>
          <a:bodyPr vert="horz" lIns="288520" tIns="144261" rIns="288520" bIns="144261" rtlCol="0"/>
          <a:lstStyle>
            <a:lvl1pPr algn="l">
              <a:defRPr sz="3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1855266" y="2"/>
            <a:ext cx="9069493" cy="1490980"/>
          </a:xfrm>
          <a:prstGeom prst="rect">
            <a:avLst/>
          </a:prstGeom>
        </p:spPr>
        <p:txBody>
          <a:bodyPr vert="horz" lIns="288520" tIns="144261" rIns="288520" bIns="144261" rtlCol="0"/>
          <a:lstStyle>
            <a:lvl1pPr algn="r">
              <a:defRPr sz="3700"/>
            </a:lvl1pPr>
          </a:lstStyle>
          <a:p>
            <a:fld id="{8A27B708-2555-834C-97B8-35CDF758D65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28323444"/>
            <a:ext cx="9069493" cy="1490980"/>
          </a:xfrm>
          <a:prstGeom prst="rect">
            <a:avLst/>
          </a:prstGeom>
        </p:spPr>
        <p:txBody>
          <a:bodyPr vert="horz" lIns="288520" tIns="144261" rIns="288520" bIns="144261" rtlCol="0" anchor="b"/>
          <a:lstStyle>
            <a:lvl1pPr algn="l">
              <a:defRPr sz="3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855266" y="28323444"/>
            <a:ext cx="9069493" cy="1490980"/>
          </a:xfrm>
          <a:prstGeom prst="rect">
            <a:avLst/>
          </a:prstGeom>
        </p:spPr>
        <p:txBody>
          <a:bodyPr vert="horz" lIns="288520" tIns="144261" rIns="288520" bIns="144261" rtlCol="0" anchor="b"/>
          <a:lstStyle>
            <a:lvl1pPr algn="r">
              <a:defRPr sz="3700"/>
            </a:lvl1pPr>
          </a:lstStyle>
          <a:p>
            <a:fld id="{C2314C12-B17B-E54E-8510-11A7CCA69E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450" y="0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62E38-5939-C740-9E68-B6A41F3EADE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25" y="3727450"/>
            <a:ext cx="7118350" cy="1006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325" y="14351000"/>
            <a:ext cx="16744950" cy="11741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450" y="28324175"/>
            <a:ext cx="9069388" cy="1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9169E-0209-7640-B8F7-0CB3882D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4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&quot; x 42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418778" y="4678432"/>
            <a:ext cx="4940621" cy="757982"/>
          </a:xfrm>
          <a:prstGeom prst="rect">
            <a:avLst/>
          </a:prstGeom>
          <a:solidFill>
            <a:srgbClr val="A83E30"/>
          </a:solidFill>
          <a:ln>
            <a:noFill/>
          </a:ln>
        </p:spPr>
        <p:txBody>
          <a:bodyPr vert="horz" lIns="113461" tIns="56732" rIns="113461" bIns="56732" anchor="ctr"/>
          <a:lstStyle>
            <a:lvl1pPr marL="0" indent="0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3300" dirty="0"/>
              <a:t>Introduction</a:t>
            </a:r>
            <a:endParaRPr lang="en-US" sz="3300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96052" y="5436414"/>
            <a:ext cx="4963347" cy="7725093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indent="0" algn="just">
              <a:buNone/>
              <a:defRPr sz="2500" baseline="0">
                <a:latin typeface="+mj-lt"/>
              </a:defRPr>
            </a:lvl1pPr>
            <a:lvl2pPr marL="287595" indent="0">
              <a:buNone/>
              <a:defRPr sz="2000" baseline="0"/>
            </a:lvl2pPr>
            <a:lvl3pPr marL="559432" indent="0">
              <a:buNone/>
              <a:defRPr sz="2000" baseline="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393540" y="13441540"/>
            <a:ext cx="4963347" cy="628491"/>
          </a:xfrm>
          <a:prstGeom prst="rect">
            <a:avLst/>
          </a:prstGeom>
          <a:solidFill>
            <a:srgbClr val="A83E30"/>
          </a:solidFill>
          <a:ln>
            <a:noFill/>
          </a:ln>
        </p:spPr>
        <p:txBody>
          <a:bodyPr vert="horz" lIns="113461" tIns="56732" rIns="113461" bIns="56732" anchor="ctr"/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300" dirty="0"/>
              <a:t>Problem &amp; Motivation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418778" y="14070031"/>
            <a:ext cx="4940621" cy="7352422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just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95160" y="21702485"/>
            <a:ext cx="4959991" cy="561117"/>
          </a:xfrm>
          <a:prstGeom prst="rect">
            <a:avLst/>
          </a:prstGeom>
          <a:solidFill>
            <a:srgbClr val="A83E30"/>
          </a:solidFill>
          <a:ln>
            <a:noFill/>
          </a:ln>
        </p:spPr>
        <p:txBody>
          <a:bodyPr vert="horz" lIns="113461" tIns="56732" rIns="113461" bIns="56732" anchor="ctr"/>
          <a:lstStyle>
            <a:lvl1pPr marL="0" indent="0" algn="ctr">
              <a:buNone/>
              <a:defRPr sz="3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z="3000" dirty="0"/>
              <a:t>Approach &amp; Technologies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95160" y="22330977"/>
            <a:ext cx="4961727" cy="6735354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l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601305" y="4678432"/>
            <a:ext cx="10184190" cy="757982"/>
          </a:xfrm>
          <a:prstGeom prst="rect">
            <a:avLst/>
          </a:prstGeom>
          <a:solidFill>
            <a:srgbClr val="A83E30"/>
          </a:solidFill>
          <a:ln>
            <a:noFill/>
          </a:ln>
        </p:spPr>
        <p:txBody>
          <a:bodyPr vert="horz" lIns="113461" tIns="56732" rIns="113461" bIns="56732" anchor="ctr"/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300" dirty="0"/>
              <a:t>System Model and Architecture</a:t>
            </a:r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16027401" y="22263602"/>
            <a:ext cx="4963348" cy="6802729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indent="0">
              <a:buNone/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16027401" y="4682331"/>
            <a:ext cx="4963347" cy="757982"/>
          </a:xfrm>
          <a:prstGeom prst="rect">
            <a:avLst/>
          </a:prstGeom>
          <a:solidFill>
            <a:srgbClr val="A83E30"/>
          </a:solidFill>
          <a:ln>
            <a:noFill/>
          </a:ln>
        </p:spPr>
        <p:txBody>
          <a:bodyPr vert="horz" lIns="113461" tIns="56732" rIns="113461" bIns="56732" anchor="ctr"/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300" dirty="0"/>
              <a:t>Results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16027402" y="5436414"/>
            <a:ext cx="4963346" cy="15986039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323850" indent="-323850">
              <a:tabLst/>
              <a:defRPr sz="2000">
                <a:latin typeface="+mj-lt"/>
              </a:defRPr>
            </a:lvl1pPr>
            <a:lvl2pPr marL="728663" indent="-350838">
              <a:tabLst/>
              <a:defRPr sz="2000">
                <a:latin typeface="+mj-lt"/>
              </a:defRPr>
            </a:lvl2pPr>
            <a:lvl3pPr marL="1133475" indent="-377825">
              <a:tabLst/>
              <a:defRPr sz="2000">
                <a:latin typeface="+mj-lt"/>
              </a:defRPr>
            </a:lvl3pPr>
            <a:lvl4pPr marL="1512888" indent="-298450">
              <a:tabLst/>
              <a:defRPr sz="2000">
                <a:latin typeface="+mj-lt"/>
              </a:defRPr>
            </a:lvl4pPr>
            <a:lvl5pPr marL="1890713" indent="-242888">
              <a:tabLst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16027401" y="21702485"/>
            <a:ext cx="4963347" cy="561117"/>
          </a:xfrm>
          <a:prstGeom prst="rect">
            <a:avLst/>
          </a:prstGeom>
          <a:solidFill>
            <a:srgbClr val="A83E30"/>
          </a:solidFill>
          <a:ln>
            <a:noFill/>
          </a:ln>
        </p:spPr>
        <p:txBody>
          <a:bodyPr vert="horz" lIns="113461" tIns="56732" rIns="113461" bIns="56732" anchor="ctr"/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sz="3300" dirty="0"/>
              <a:t>Conclusion</a:t>
            </a:r>
            <a:endParaRPr lang="en-US" sz="3300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5601305" y="5436414"/>
            <a:ext cx="10184190" cy="23706117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indent="0" algn="just">
              <a:buNone/>
              <a:defRPr sz="2500" baseline="0">
                <a:latin typeface="+mj-lt"/>
              </a:defRPr>
            </a:lvl1pPr>
            <a:lvl2pPr marL="287595" indent="0">
              <a:buNone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5601305" y="19582436"/>
            <a:ext cx="10184190" cy="9483896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l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396052" y="9192631"/>
            <a:ext cx="17482860" cy="829710"/>
          </a:xfrm>
          <a:prstGeom prst="rect">
            <a:avLst/>
          </a:prstGeom>
          <a:noFill/>
        </p:spPr>
        <p:txBody>
          <a:bodyPr wrap="square" lIns="74926" tIns="37463" rIns="74926" bIns="37463" rtlCol="0">
            <a:spAutoFit/>
          </a:bodyPr>
          <a:lstStyle/>
          <a:p>
            <a:endParaRPr lang="en-US" dirty="0"/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xmlns="" id="{9990A79A-3E57-4F2A-979C-EAA9B56AC06B}"/>
              </a:ext>
            </a:extLst>
          </p:cNvPr>
          <p:cNvSpPr>
            <a:spLocks noGrp="1"/>
          </p:cNvSpPr>
          <p:nvPr>
            <p:ph type="body" sz="quarter" idx="139" hasCustomPrompt="1"/>
          </p:nvPr>
        </p:nvSpPr>
        <p:spPr>
          <a:xfrm>
            <a:off x="5601305" y="18824454"/>
            <a:ext cx="10184190" cy="757982"/>
          </a:xfrm>
          <a:prstGeom prst="rect">
            <a:avLst/>
          </a:prstGeom>
          <a:solidFill>
            <a:srgbClr val="A83E30"/>
          </a:solidFill>
          <a:ln>
            <a:noFill/>
          </a:ln>
        </p:spPr>
        <p:txBody>
          <a:bodyPr vert="horz" lIns="113461" tIns="56732" rIns="113461" bIns="56732" anchor="ctr"/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300" dirty="0"/>
              <a:t>System Prototype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and red background with text&#10;&#10;Description automatically generated with medium confidence">
            <a:extLst>
              <a:ext uri="{FF2B5EF4-FFF2-40B4-BE49-F238E27FC236}">
                <a16:creationId xmlns:a16="http://schemas.microsoft.com/office/drawing/2014/main" xmlns="" id="{6102746B-752D-3136-6B30-18FE73862E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" t="29893" r="298" b="43287"/>
          <a:stretch/>
        </p:blipFill>
        <p:spPr>
          <a:xfrm>
            <a:off x="-54409" y="18464"/>
            <a:ext cx="21415809" cy="7130534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0" y="7273130"/>
            <a:ext cx="5359400" cy="218492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3D2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926" tIns="37463" rIns="74926" bIns="37463"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16085874" y="7273130"/>
            <a:ext cx="5205252" cy="218492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3D2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926" tIns="37463" rIns="74926" bIns="37463"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 userDrawn="1"/>
        </p:nvSpPr>
        <p:spPr>
          <a:xfrm>
            <a:off x="5601305" y="7273131"/>
            <a:ext cx="10184190" cy="218492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3D2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926" tIns="37463" rIns="74926" bIns="37463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8334752" y="-1"/>
            <a:ext cx="8181556" cy="30243463"/>
            <a:chOff x="-11225189" y="576286"/>
            <a:chExt cx="11018865" cy="33627989"/>
          </a:xfrm>
        </p:grpSpPr>
        <p:sp>
          <p:nvSpPr>
            <p:cNvPr id="7" name="Rectangle 6"/>
            <p:cNvSpPr/>
            <p:nvPr/>
          </p:nvSpPr>
          <p:spPr>
            <a:xfrm>
              <a:off x="-11216136" y="576286"/>
              <a:ext cx="11009812" cy="3362798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288000" rIns="288000" bIns="0" rtlCol="0" anchor="t" anchorCtr="0"/>
            <a:lstStyle/>
            <a:p>
              <a:pPr marL="0" marR="0" indent="0" algn="ctr" defTabSz="12441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600" b="1" spc="0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indent="0" algn="ctr" defTabSz="12441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600" b="1" spc="0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indent="0" algn="ctr" defTabSz="124412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600" b="1" spc="0" dirty="0">
                  <a:solidFill>
                    <a:srgbClr val="FFFF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(—THIS</a:t>
              </a:r>
              <a:r>
                <a:rPr lang="en-US" sz="2600" b="1" spc="0" baseline="0" dirty="0">
                  <a:solidFill>
                    <a:srgbClr val="FFFF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PAGE IS invisible when PRINTING</a:t>
              </a:r>
              <a:r>
                <a:rPr lang="en-US" sz="2600" b="1" spc="0" dirty="0">
                  <a:solidFill>
                    <a:srgbClr val="FFFF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—)</a:t>
              </a:r>
              <a:endParaRPr lang="en-US" sz="2600" b="1" spc="492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algn="ctr" defTabSz="2528504" rtl="0" eaLnBrk="1" latinLnBrk="0" hangingPunct="1"/>
              <a:endParaRPr lang="en-US" sz="3300" b="1" kern="1200" spc="492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algn="ctr" defTabSz="2528504" rtl="0" eaLnBrk="1" latinLnBrk="0" hangingPunct="1"/>
              <a:r>
                <a:rPr lang="en-US" sz="3300" b="1" kern="1200" spc="492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Brief Instructions</a:t>
              </a:r>
            </a:p>
            <a:p>
              <a:pPr algn="ctr"/>
              <a:endParaRPr lang="en-US" sz="2800" b="1" dirty="0">
                <a:latin typeface="Trebuchet MS" pitchFamily="34" charset="0"/>
              </a:endParaRPr>
            </a:p>
            <a:p>
              <a:pPr marL="0" marR="0" lvl="0" indent="0" algn="just" defTabSz="3085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This template</a:t>
              </a:r>
              <a:r>
                <a:rPr lang="en-US" sz="2300" i="0" baseline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can be used for preparing for poster presentation at the Symposium on Smart, Sustainable, and Secure Internet of Things (S</a:t>
              </a:r>
              <a:r>
                <a:rPr lang="en-US" sz="2300" i="0" baseline="300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4</a:t>
              </a:r>
              <a:r>
                <a:rPr lang="en-US" sz="2300" i="0" baseline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IoT’2024). The template is set to be printable with a typical poster of size </a:t>
              </a:r>
              <a:r>
                <a:rPr lang="en-U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A1</a:t>
              </a:r>
              <a:r>
                <a:rPr lang="sr-Latn-R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(59.4</a:t>
              </a:r>
              <a:r>
                <a:rPr lang="sr-Latn-R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x</a:t>
              </a:r>
              <a:r>
                <a:rPr lang="en-U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84.0c</a:t>
              </a:r>
              <a:r>
                <a:rPr lang="sr-Latn-R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m</a:t>
              </a:r>
              <a:r>
                <a:rPr lang="en-U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)</a:t>
              </a:r>
              <a:r>
                <a:rPr lang="sr-Latn-R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r>
                <a:rPr lang="en-U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Please use this template to create your poster for the this symposium</a:t>
              </a:r>
              <a:r>
                <a:rPr lang="sr-Latn-RS" sz="2300" i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endParaRPr lang="en-US" sz="23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/>
              <a:r>
                <a:rPr lang="en-US" sz="3300" b="1" spc="492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General Guidelines</a:t>
              </a:r>
            </a:p>
            <a:p>
              <a:pPr marL="0" marR="0" lvl="0" indent="0" algn="l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sr-Latn-RS" sz="2300" b="0" baseline="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342900" marR="0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Your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poster is a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summary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of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your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work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not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every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little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detail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needs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to be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included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</a:p>
            <a:p>
              <a:pPr marL="342900" marR="0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Project team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details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must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be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included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at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poster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heading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should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include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</a:p>
            <a:p>
              <a:pPr marL="1607151" marR="0" lvl="1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Author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name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</a:p>
            <a:p>
              <a:pPr marL="1607151" marR="0" lvl="1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Affiliation</a:t>
              </a:r>
              <a:endParaRPr lang="sr-Latn-R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1607151" marR="0" lvl="1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Student ID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Study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Program (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if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)</a:t>
              </a:r>
            </a:p>
            <a:p>
              <a:pPr marL="1607151" marR="0" lvl="1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Project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supervisor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(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if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).</a:t>
              </a:r>
            </a:p>
            <a:p>
              <a:pPr marL="342900" marR="0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Visuals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(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e.g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figures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schematic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diagrams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images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charts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graphs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tables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etc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.) are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key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in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producing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quality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poster.</a:t>
              </a:r>
            </a:p>
            <a:p>
              <a:pPr marL="342900" marR="0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Poster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header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(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with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logos)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author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details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at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top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must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not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be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altered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  <a:p>
              <a:pPr marL="342900" marR="0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You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may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choose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to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organise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some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sections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differently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  <a:p>
              <a:pPr marL="342900" marR="0" indent="-34290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Poster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content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should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be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readable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from a distance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of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1-2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meters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  <a:p>
              <a:pPr algn="l"/>
              <a:endParaRPr lang="en-U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indent="0" algn="ctr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300" b="1" spc="492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Poster Contents</a:t>
              </a:r>
            </a:p>
            <a:p>
              <a:pPr algn="l"/>
              <a:endParaRPr lang="sr-Latn-R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The Poster content can be organized in 3 columns with adequate number of sections for work presentation that should include briefings on the following:</a:t>
              </a:r>
              <a:endParaRPr lang="sr-Latn-R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892175" lvl="1" indent="-238125" algn="just">
                <a:buFont typeface="+mj-lt"/>
                <a:buAutoNum type="arabicPeriod"/>
                <a:tabLst/>
              </a:pPr>
              <a:r>
                <a:rPr lang="en-AU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Introduction</a:t>
              </a:r>
            </a:p>
            <a:p>
              <a:pPr marL="892175" lvl="1" indent="-238125" algn="just">
                <a:buFont typeface="+mj-lt"/>
                <a:buAutoNum type="arabicPeriod"/>
                <a:tabLst/>
              </a:pPr>
              <a:r>
                <a:rPr lang="en-U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Problem Definition and Motivation</a:t>
              </a:r>
              <a:endParaRPr lang="sr-Latn-R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892175" lvl="1" indent="-238125" algn="just">
                <a:buFont typeface="+mj-lt"/>
                <a:buAutoNum type="arabicPeriod"/>
                <a:tabLst/>
              </a:pPr>
              <a:r>
                <a:rPr lang="en-U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Approach and Technologies considered </a:t>
              </a:r>
              <a:endParaRPr lang="sr-Latn-R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892175" lvl="1" indent="-238125" algn="just">
                <a:buFont typeface="+mj-lt"/>
                <a:buAutoNum type="arabicPeriod"/>
                <a:tabLst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System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Architecture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Design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/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Modelling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</a:p>
            <a:p>
              <a:pPr marL="892175" lvl="1" indent="-238125" algn="just">
                <a:buFont typeface="+mj-lt"/>
                <a:buAutoNum type="arabicPeriod"/>
                <a:tabLst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System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Implementation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Prototyping</a:t>
              </a:r>
              <a:endParaRPr lang="sr-Latn-R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892175" lvl="1" indent="-238125" algn="just">
                <a:buFont typeface="+mj-lt"/>
                <a:buAutoNum type="arabicPeriod"/>
                <a:tabLst/>
              </a:pPr>
              <a:r>
                <a:rPr lang="en-U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Result discussion on Findings</a:t>
              </a:r>
            </a:p>
            <a:p>
              <a:pPr marL="892175" lvl="1" indent="-238125" algn="just">
                <a:buFont typeface="+mj-lt"/>
                <a:buAutoNum type="arabicPeriod"/>
                <a:tabLst/>
              </a:pPr>
              <a:r>
                <a:rPr lang="en-U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Conclusion</a:t>
              </a:r>
            </a:p>
            <a:p>
              <a:pPr marL="654050" lvl="1" indent="0" algn="just">
                <a:buFont typeface="+mj-lt"/>
                <a:buNone/>
                <a:tabLst/>
              </a:pPr>
              <a:endParaRPr lang="en-U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654050" lvl="1" indent="0" algn="just">
                <a:buFont typeface="+mj-lt"/>
                <a:buNone/>
                <a:tabLst/>
              </a:pPr>
              <a:endParaRPr lang="en-U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266700" lvl="1" indent="0" algn="just">
                <a:buFont typeface="+mj-lt"/>
                <a:buNone/>
                <a:tabLst/>
              </a:pPr>
              <a:r>
                <a:rPr lang="en-U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You can rename the sections provided on the template to better fit your work. You can resize different columns to fit the content of </a:t>
              </a:r>
              <a:r>
                <a:rPr lang="en-US" sz="2300" b="0" baseline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your sections</a:t>
              </a:r>
            </a:p>
            <a:p>
              <a:pPr marL="266700" lvl="1" indent="0" algn="just">
                <a:buFont typeface="+mj-lt"/>
                <a:buNone/>
                <a:tabLst/>
              </a:pPr>
              <a:endParaRPr lang="en-U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421458" indent="-421458" algn="just">
                <a:buFont typeface="Arial" panose="020B0604020202020204" pitchFamily="34" charset="0"/>
                <a:buChar char="•"/>
              </a:pPr>
              <a:r>
                <a:rPr lang="en-AU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Images for system architecture design and prototype must be included with detailed listing of system components.</a:t>
              </a:r>
            </a:p>
            <a:p>
              <a:pPr marL="421458" indent="-421458" algn="just">
                <a:buFont typeface="Arial" panose="020B0604020202020204" pitchFamily="34" charset="0"/>
                <a:buChar char="•"/>
              </a:pPr>
              <a:r>
                <a:rPr lang="en-AU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All images must be of </a:t>
              </a:r>
              <a:r>
                <a:rPr lang="en-AU" sz="2300" b="1" i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high resolution </a:t>
              </a:r>
              <a:r>
                <a:rPr lang="en-AU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 of sufficient scale for readability.</a:t>
              </a:r>
            </a:p>
            <a:p>
              <a:pPr marL="421458" indent="-421458" algn="just">
                <a:buFont typeface="Arial" panose="020B0604020202020204" pitchFamily="34" charset="0"/>
                <a:buChar char="•"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Solution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proposed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should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highlight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system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functional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non-functional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requirements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constraints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assumed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technologies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considered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for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system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implementation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,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operating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environment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wherein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system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is to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function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  <a:p>
              <a:pPr marL="421458" indent="-421458" algn="just">
                <a:buFont typeface="Arial" panose="020B0604020202020204" pitchFamily="34" charset="0"/>
                <a:buChar char="•"/>
              </a:pP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Results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and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outcome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can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be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briefly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sr-Latn-RS" sz="2300" b="0" baseline="0" dirty="0" err="1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highlighted</a:t>
              </a:r>
              <a:r>
                <a:rPr lang="sr-Latn-RS" sz="2300" b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.</a:t>
              </a:r>
            </a:p>
            <a:p>
              <a:pPr marL="0" indent="0" algn="just">
                <a:buNone/>
              </a:pPr>
              <a:endParaRPr lang="sr-Latn-RS" sz="2300" b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indent="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300" b="0" spc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lvl="0" indent="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spc="0" dirty="0">
                  <a:solidFill>
                    <a:srgbClr val="FFFF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(TIP: Poster content should focus on visuals that are descriptive enough)</a:t>
              </a:r>
              <a:endParaRPr lang="en-US" sz="2400" b="1" spc="492" dirty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0" marR="0" indent="0" algn="just" defTabSz="25285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2300" b="0" spc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just"/>
              <a:endParaRPr lang="en-US" sz="2300" b="0" spc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just"/>
              <a:endParaRPr lang="en-US" sz="2300" b="0" spc="0" baseline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ctr"/>
              <a:r>
                <a:rPr lang="en-US" sz="2400" b="0" spc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With regards,</a:t>
              </a:r>
            </a:p>
            <a:p>
              <a:pPr algn="ctr"/>
              <a:r>
                <a:rPr lang="en-US" sz="2400" i="0" baseline="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S4IoT 2024</a:t>
              </a:r>
              <a:r>
                <a:rPr lang="en-US" sz="2400" b="0" spc="0" baseline="0" dirty="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organizing team</a:t>
              </a:r>
              <a:endParaRPr lang="en-US" sz="2300" b="0" spc="0" baseline="0" dirty="0">
                <a:solidFill>
                  <a:schemeClr val="bg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algn="l"/>
              <a:r>
                <a:rPr lang="en-US" sz="2300" b="1" baseline="0" dirty="0">
                  <a:solidFill>
                    <a:schemeClr val="bg1"/>
                  </a:solidFill>
                  <a:latin typeface="Trebuchet MS" pitchFamily="34" charset="0"/>
                </a:rPr>
                <a:t/>
              </a:r>
              <a:br>
                <a:rPr lang="en-US" sz="2300" b="1" baseline="0" dirty="0">
                  <a:solidFill>
                    <a:schemeClr val="bg1"/>
                  </a:solidFill>
                  <a:latin typeface="Trebuchet MS" pitchFamily="34" charset="0"/>
                </a:rPr>
              </a:br>
              <a:endParaRPr lang="en-US" sz="2300" b="1" dirty="0">
                <a:solidFill>
                  <a:schemeClr val="bg1"/>
                </a:solidFill>
                <a:latin typeface="Trebuchet MS" pitchFamily="34" charset="0"/>
              </a:endParaRPr>
            </a:p>
            <a:p>
              <a:pPr algn="ctr"/>
              <a:endParaRPr lang="en-US" sz="2300" b="1" dirty="0">
                <a:solidFill>
                  <a:srgbClr val="FFC000"/>
                </a:solidFill>
                <a:latin typeface="Trebuchet MS" pitchFamily="34" charset="0"/>
              </a:endParaRPr>
            </a:p>
            <a:p>
              <a:pPr algn="ctr"/>
              <a:endParaRPr lang="en-US" sz="2300" b="1" dirty="0">
                <a:solidFill>
                  <a:srgbClr val="FFC000"/>
                </a:solidFill>
                <a:latin typeface="Trebuchet MS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11225189" y="8422500"/>
              <a:ext cx="10999746" cy="334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white and red background with text&#10;&#10;Description automatically generated with medium confidence">
            <a:extLst>
              <a:ext uri="{FF2B5EF4-FFF2-40B4-BE49-F238E27FC236}">
                <a16:creationId xmlns:a16="http://schemas.microsoft.com/office/drawing/2014/main" xmlns="" id="{98B49797-BCF8-DF30-27C8-9AD659260F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72" t="3516" r="2138" b="70219"/>
          <a:stretch/>
        </p:blipFill>
        <p:spPr>
          <a:xfrm>
            <a:off x="18272197" y="16131"/>
            <a:ext cx="3116704" cy="2304000"/>
          </a:xfrm>
          <a:prstGeom prst="rect">
            <a:avLst/>
          </a:prstGeom>
        </p:spPr>
      </p:pic>
      <p:pic>
        <p:nvPicPr>
          <p:cNvPr id="28" name="Picture 2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xmlns="" id="{BBED8692-372A-2DC9-794C-B569F5A073F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45" y="29246562"/>
            <a:ext cx="4838700" cy="850900"/>
          </a:xfrm>
          <a:prstGeom prst="rect">
            <a:avLst/>
          </a:prstGeom>
        </p:spPr>
      </p:pic>
      <p:pic>
        <p:nvPicPr>
          <p:cNvPr id="15" name="Picture 14" descr="A black and orange text&#10;&#10;AI-generated content may be incorrect.">
            <a:extLst>
              <a:ext uri="{FF2B5EF4-FFF2-40B4-BE49-F238E27FC236}">
                <a16:creationId xmlns:a16="http://schemas.microsoft.com/office/drawing/2014/main" xmlns="" id="{DFE97CC0-7184-1218-B990-6D98E69F479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196" y="16131"/>
            <a:ext cx="6609756" cy="21116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528504" rtl="0" eaLnBrk="1" latinLnBrk="0" hangingPunct="1">
        <a:spcBef>
          <a:spcPct val="0"/>
        </a:spcBef>
        <a:buNone/>
        <a:defRPr sz="1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8190" indent="-948190" algn="l" defTabSz="2528504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4410" indent="-790157" algn="l" defTabSz="2528504" rtl="0" eaLnBrk="1" latinLnBrk="0" hangingPunct="1">
        <a:spcBef>
          <a:spcPct val="20000"/>
        </a:spcBef>
        <a:buFont typeface="Arial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160631" indent="-632126" algn="l" defTabSz="2528504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4424883" indent="-632126" algn="l" defTabSz="2528504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689135" indent="-632126" algn="l" defTabSz="2528504" rtl="0" eaLnBrk="1" latinLnBrk="0" hangingPunct="1">
        <a:spcBef>
          <a:spcPct val="20000"/>
        </a:spcBef>
        <a:buFont typeface="Arial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6953387" indent="-632126" algn="l" defTabSz="2528504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217638" indent="-632126" algn="l" defTabSz="2528504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481892" indent="-632126" algn="l" defTabSz="2528504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0746143" indent="-632126" algn="l" defTabSz="2528504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64251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528504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92757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57009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321260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585513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849764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10114018" algn="l" defTabSz="2528504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5">
            <a:extLst>
              <a:ext uri="{FF2B5EF4-FFF2-40B4-BE49-F238E27FC236}">
                <a16:creationId xmlns:a16="http://schemas.microsoft.com/office/drawing/2014/main" xmlns="" id="{754BBAF0-9C27-03CD-E003-653869641F73}"/>
              </a:ext>
            </a:extLst>
          </p:cNvPr>
          <p:cNvSpPr txBox="1">
            <a:spLocks/>
          </p:cNvSpPr>
          <p:nvPr/>
        </p:nvSpPr>
        <p:spPr>
          <a:xfrm>
            <a:off x="194196" y="17442285"/>
            <a:ext cx="4895385" cy="4114798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just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High-risk </a:t>
            </a:r>
            <a:r>
              <a:rPr lang="en-US" sz="3200" dirty="0"/>
              <a:t>zones like </a:t>
            </a:r>
            <a:r>
              <a:rPr lang="en-US" sz="3200" b="1" dirty="0"/>
              <a:t>pipelines, mines, </a:t>
            </a:r>
            <a:r>
              <a:rPr lang="en-US" sz="3200" b="1" dirty="0" err="1" smtClean="0"/>
              <a:t>borewells</a:t>
            </a:r>
            <a:r>
              <a:rPr lang="en-US" sz="3200" b="1" dirty="0" smtClean="0"/>
              <a:t> and </a:t>
            </a:r>
            <a:r>
              <a:rPr lang="en-US" sz="3200" b="1" dirty="0"/>
              <a:t>military </a:t>
            </a:r>
            <a:r>
              <a:rPr lang="en-US" sz="3200" b="1" dirty="0" smtClean="0"/>
              <a:t>areas  </a:t>
            </a:r>
            <a:r>
              <a:rPr lang="en-US" sz="3200" dirty="0" smtClean="0"/>
              <a:t>endanger </a:t>
            </a:r>
            <a:r>
              <a:rPr lang="en-US" sz="3200" dirty="0"/>
              <a:t>lives due to lack of real-time </a:t>
            </a:r>
            <a:r>
              <a:rPr lang="en-US" sz="3200" dirty="0" smtClean="0"/>
              <a:t>monitoring </a:t>
            </a:r>
            <a:r>
              <a:rPr lang="en-US" sz="3200" dirty="0" err="1" smtClean="0"/>
              <a:t>survilleance</a:t>
            </a:r>
            <a:r>
              <a:rPr lang="en-US" sz="3200" dirty="0"/>
              <a:t>.</a:t>
            </a:r>
            <a:endParaRPr lang="en-US" sz="3200" dirty="0" smtClean="0"/>
          </a:p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An </a:t>
            </a:r>
            <a:r>
              <a:rPr lang="en-US" sz="3200" dirty="0"/>
              <a:t>autonomous system is needed to </a:t>
            </a:r>
            <a:r>
              <a:rPr lang="en-US" sz="3200" b="1" dirty="0"/>
              <a:t>detect threats, gather intelligence</a:t>
            </a:r>
            <a:r>
              <a:rPr lang="en-US" sz="3200" dirty="0"/>
              <a:t>, and provide </a:t>
            </a:r>
            <a:r>
              <a:rPr lang="en-US" sz="3200" b="1" dirty="0"/>
              <a:t>live feedback</a:t>
            </a:r>
            <a:r>
              <a:rPr lang="en-US" sz="3200" dirty="0"/>
              <a:t>, minimizing human exposure and enhancing safety.</a:t>
            </a:r>
            <a:endParaRPr lang="en-US" sz="3200" dirty="0" smtClean="0">
              <a:solidFill>
                <a:prstClr val="black"/>
              </a:solidFill>
              <a:latin typeface="Calibri" panose="020F0502020204030204"/>
            </a:endParaRPr>
          </a:p>
          <a:p>
            <a:endParaRPr lang="en-US" dirty="0"/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xmlns="" id="{1B4978F6-25F3-BFE5-18A0-99E51439159A}"/>
              </a:ext>
            </a:extLst>
          </p:cNvPr>
          <p:cNvSpPr txBox="1">
            <a:spLocks/>
          </p:cNvSpPr>
          <p:nvPr/>
        </p:nvSpPr>
        <p:spPr>
          <a:xfrm>
            <a:off x="5735376" y="8499511"/>
            <a:ext cx="9890949" cy="10127419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indent="0" algn="just" defTabSz="2528504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7595" indent="0" algn="l" defTabSz="252850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DBD9C8A-8ABF-7BFE-B9AB-166F8BD379B3}"/>
              </a:ext>
            </a:extLst>
          </p:cNvPr>
          <p:cNvSpPr txBox="1"/>
          <p:nvPr/>
        </p:nvSpPr>
        <p:spPr>
          <a:xfrm>
            <a:off x="0" y="2364483"/>
            <a:ext cx="2111819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/>
            <a:r>
              <a:rPr lang="en-US" sz="5900" b="1" dirty="0" err="1"/>
              <a:t>IntelliGuard</a:t>
            </a:r>
            <a:r>
              <a:rPr lang="en-US" sz="5900" b="1" dirty="0"/>
              <a:t>: </a:t>
            </a:r>
            <a:r>
              <a:rPr lang="en-US" sz="5900" b="1" dirty="0" err="1"/>
              <a:t>IoT</a:t>
            </a:r>
            <a:r>
              <a:rPr lang="en-US" sz="5900" b="1" dirty="0"/>
              <a:t>-Enabled Autonomous Spybot Intelligence for Real-Time Surveillance in Next-Generation Security Applications</a:t>
            </a:r>
            <a:endParaRPr lang="en-IN" sz="59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EA00E32-546C-1665-7D7E-12DB2CB10417}"/>
              </a:ext>
            </a:extLst>
          </p:cNvPr>
          <p:cNvSpPr txBox="1"/>
          <p:nvPr/>
        </p:nvSpPr>
        <p:spPr>
          <a:xfrm>
            <a:off x="823593" y="4304316"/>
            <a:ext cx="20294600" cy="287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9322"/>
            <a:r>
              <a:rPr lang="en-US" sz="4522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Dhruv Dhayal, dhayaldhruv271@gmail.com, Pratham Aggarwal,   aggarwalpratham2602@gmail.com</a:t>
            </a:r>
          </a:p>
          <a:p>
            <a:pPr algn="ctr" defTabSz="459322"/>
            <a:r>
              <a:rPr lang="en-US" sz="4522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4522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4522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Manzoor Ansari</a:t>
            </a:r>
            <a:endParaRPr lang="en-US" sz="4522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9322"/>
            <a:r>
              <a:rPr lang="en-US" sz="4522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Information Technology and Management (IITM)</a:t>
            </a:r>
            <a:endParaRPr lang="en-CA" sz="4522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2585B80-F2C2-9E2C-583B-562676F7EFD9}"/>
              </a:ext>
            </a:extLst>
          </p:cNvPr>
          <p:cNvSpPr txBox="1"/>
          <p:nvPr/>
        </p:nvSpPr>
        <p:spPr>
          <a:xfrm>
            <a:off x="194196" y="7459960"/>
            <a:ext cx="4895387" cy="830997"/>
          </a:xfrm>
          <a:prstGeom prst="rect">
            <a:avLst/>
          </a:prstGeom>
          <a:solidFill>
            <a:srgbClr val="A83E3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9322">
              <a:defRPr sz="4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B7D2FB9-3E33-05E4-14A0-797C224BA24B}"/>
              </a:ext>
            </a:extLst>
          </p:cNvPr>
          <p:cNvSpPr txBox="1"/>
          <p:nvPr/>
        </p:nvSpPr>
        <p:spPr>
          <a:xfrm>
            <a:off x="5739218" y="7595790"/>
            <a:ext cx="9678582" cy="830997"/>
          </a:xfrm>
          <a:prstGeom prst="rect">
            <a:avLst/>
          </a:prstGeom>
          <a:solidFill>
            <a:srgbClr val="A83E30"/>
          </a:solidFill>
        </p:spPr>
        <p:txBody>
          <a:bodyPr wrap="square" rtlCol="0">
            <a:spAutoFit/>
          </a:bodyPr>
          <a:lstStyle/>
          <a:p>
            <a:pPr algn="ctr" defTabSz="459322"/>
            <a:r>
              <a:rPr lang="en-US" sz="48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System Architecture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A3C348C-FC7E-3FEA-3576-547B58F7F524}"/>
              </a:ext>
            </a:extLst>
          </p:cNvPr>
          <p:cNvSpPr txBox="1"/>
          <p:nvPr/>
        </p:nvSpPr>
        <p:spPr>
          <a:xfrm>
            <a:off x="16247638" y="7585133"/>
            <a:ext cx="4895387" cy="769441"/>
          </a:xfrm>
          <a:prstGeom prst="rect">
            <a:avLst/>
          </a:prstGeom>
          <a:solidFill>
            <a:srgbClr val="A83E3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9322">
              <a:defRPr sz="4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4400" dirty="0"/>
              <a:t>Selected Results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79F52F9-D869-4BF7-5F81-ABF899C8E886}"/>
              </a:ext>
            </a:extLst>
          </p:cNvPr>
          <p:cNvSpPr txBox="1"/>
          <p:nvPr/>
        </p:nvSpPr>
        <p:spPr>
          <a:xfrm>
            <a:off x="152504" y="23550581"/>
            <a:ext cx="5103152" cy="646331"/>
          </a:xfrm>
          <a:prstGeom prst="rect">
            <a:avLst/>
          </a:prstGeom>
          <a:solidFill>
            <a:srgbClr val="A83E3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9322">
              <a:defRPr sz="4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600" dirty="0"/>
              <a:t>Approach &amp; Technology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1ECBACD-05F6-2388-A711-571A095BEE87}"/>
              </a:ext>
            </a:extLst>
          </p:cNvPr>
          <p:cNvSpPr txBox="1"/>
          <p:nvPr/>
        </p:nvSpPr>
        <p:spPr>
          <a:xfrm>
            <a:off x="5807402" y="8709678"/>
            <a:ext cx="9574479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603370BF-10DE-A4F5-7213-1186A08C549E}"/>
              </a:ext>
            </a:extLst>
          </p:cNvPr>
          <p:cNvSpPr txBox="1"/>
          <p:nvPr/>
        </p:nvSpPr>
        <p:spPr>
          <a:xfrm>
            <a:off x="177484" y="16778786"/>
            <a:ext cx="4994926" cy="646332"/>
          </a:xfrm>
          <a:prstGeom prst="rect">
            <a:avLst/>
          </a:prstGeom>
          <a:solidFill>
            <a:srgbClr val="A83E3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9322">
              <a:defRPr sz="4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600" dirty="0"/>
              <a:t>Problem &amp; Motivation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ED17868-116A-72A7-51F4-71F408FA1314}"/>
              </a:ext>
            </a:extLst>
          </p:cNvPr>
          <p:cNvSpPr txBox="1"/>
          <p:nvPr/>
        </p:nvSpPr>
        <p:spPr>
          <a:xfrm>
            <a:off x="5807402" y="19129209"/>
            <a:ext cx="9679914" cy="830997"/>
          </a:xfrm>
          <a:prstGeom prst="rect">
            <a:avLst/>
          </a:prstGeom>
          <a:solidFill>
            <a:srgbClr val="A83E3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9322">
              <a:defRPr sz="4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System Prototype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ACFF8F7-8280-CE56-7772-58D5282E91D9}"/>
              </a:ext>
            </a:extLst>
          </p:cNvPr>
          <p:cNvSpPr txBox="1"/>
          <p:nvPr/>
        </p:nvSpPr>
        <p:spPr>
          <a:xfrm>
            <a:off x="16197678" y="22105905"/>
            <a:ext cx="4895387" cy="707886"/>
          </a:xfrm>
          <a:prstGeom prst="rect">
            <a:avLst/>
          </a:prstGeom>
          <a:solidFill>
            <a:srgbClr val="A83E3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9322">
              <a:defRPr sz="4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4000" dirty="0"/>
              <a:t>Conclusion</a:t>
            </a:r>
          </a:p>
        </p:txBody>
      </p:sp>
      <p:sp>
        <p:nvSpPr>
          <p:cNvPr id="43" name="Text Placeholder 1">
            <a:extLst>
              <a:ext uri="{FF2B5EF4-FFF2-40B4-BE49-F238E27FC236}">
                <a16:creationId xmlns:a16="http://schemas.microsoft.com/office/drawing/2014/main" xmlns="" id="{FEABFAFE-5FE4-C744-9F80-51EEA2B82B38}"/>
              </a:ext>
            </a:extLst>
          </p:cNvPr>
          <p:cNvSpPr txBox="1">
            <a:spLocks/>
          </p:cNvSpPr>
          <p:nvPr/>
        </p:nvSpPr>
        <p:spPr>
          <a:xfrm>
            <a:off x="127525" y="8467274"/>
            <a:ext cx="5153111" cy="9298625"/>
          </a:xfrm>
          <a:prstGeom prst="rect">
            <a:avLst/>
          </a:prstGeom>
          <a:noFill/>
        </p:spPr>
        <p:txBody>
          <a:bodyPr vert="horz" wrap="square" lIns="113461" tIns="56732" rIns="113461" bIns="56732" rtlCol="0">
            <a:spAutoFit/>
          </a:bodyPr>
          <a:lstStyle>
            <a:lvl1pPr marL="0" indent="0" algn="just" defTabSz="2528504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7595" indent="0" algn="l" defTabSz="252850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9432" indent="0" algn="l" defTabSz="2528504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Designed for </a:t>
            </a:r>
            <a:r>
              <a:rPr lang="en-US" sz="3200" b="1" dirty="0" smtClean="0"/>
              <a:t>remote monitoring in high-risk areas</a:t>
            </a:r>
            <a:r>
              <a:rPr lang="en-US" sz="3200" dirty="0" smtClean="0"/>
              <a:t> with </a:t>
            </a:r>
            <a:r>
              <a:rPr lang="en-US" sz="3200" b="1" dirty="0" smtClean="0"/>
              <a:t>no human intervention</a:t>
            </a:r>
            <a:r>
              <a:rPr lang="en-US" sz="3200" dirty="0"/>
              <a:t> </a:t>
            </a:r>
            <a:r>
              <a:rPr lang="en-US" sz="3200" dirty="0" smtClean="0"/>
              <a:t>reduce the risk of human causalities. </a:t>
            </a:r>
          </a:p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 smtClean="0"/>
              <a:t>Radar-based obstacle detection</a:t>
            </a:r>
            <a:r>
              <a:rPr lang="en-US" sz="3200" dirty="0" smtClean="0"/>
              <a:t> displaying location, distance, and angle with GUI Interface.</a:t>
            </a:r>
          </a:p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 smtClean="0"/>
              <a:t>Real-time surveillance </a:t>
            </a:r>
            <a:r>
              <a:rPr lang="en-US" sz="3200" dirty="0" smtClean="0"/>
              <a:t>and enemy tracking with private IP integration on a secure tablet GUI for </a:t>
            </a:r>
            <a:r>
              <a:rPr lang="en-US" sz="3200" b="1" dirty="0" smtClean="0"/>
              <a:t>government &amp; </a:t>
            </a:r>
            <a:r>
              <a:rPr lang="en-US" sz="3200" b="1" dirty="0" err="1" smtClean="0"/>
              <a:t>Millitary</a:t>
            </a:r>
            <a:r>
              <a:rPr lang="en-US" sz="3200" b="1" dirty="0" smtClean="0"/>
              <a:t> use so on</a:t>
            </a:r>
            <a:r>
              <a:rPr lang="en-US" sz="3200" dirty="0" smtClean="0"/>
              <a:t>, to reduce the problem by </a:t>
            </a:r>
            <a:r>
              <a:rPr lang="en-US" sz="3200" b="1" dirty="0" err="1" smtClean="0"/>
              <a:t>Iot</a:t>
            </a:r>
            <a:r>
              <a:rPr lang="en-US" sz="3200" b="1" dirty="0" smtClean="0"/>
              <a:t>-Based solutions.</a:t>
            </a:r>
            <a:endParaRPr lang="en-US" sz="3200" b="1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lvl="1" algn="just" defTabSz="459322">
              <a:buClr>
                <a:srgbClr val="C00000"/>
              </a:buClr>
            </a:pPr>
            <a:endParaRPr lang="en-US" sz="3000" dirty="0" smtClean="0">
              <a:solidFill>
                <a:prstClr val="black"/>
              </a:solidFill>
              <a:latin typeface="Calibri" panose="020F0502020204030204"/>
            </a:endParaRPr>
          </a:p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3000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95143E0-6777-7ACC-249C-6F52B8B8C5E9}"/>
              </a:ext>
            </a:extLst>
          </p:cNvPr>
          <p:cNvSpPr txBox="1"/>
          <p:nvPr/>
        </p:nvSpPr>
        <p:spPr>
          <a:xfrm>
            <a:off x="16197678" y="14090621"/>
            <a:ext cx="4994926" cy="646332"/>
          </a:xfrm>
          <a:prstGeom prst="rect">
            <a:avLst/>
          </a:prstGeom>
          <a:solidFill>
            <a:srgbClr val="A83E3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459322">
              <a:defRPr sz="48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600" dirty="0"/>
              <a:t>Achieved Goals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xmlns="" id="{E419B98A-4DD1-FC7C-E055-0A80724E68C2}"/>
              </a:ext>
            </a:extLst>
          </p:cNvPr>
          <p:cNvSpPr txBox="1">
            <a:spLocks/>
          </p:cNvSpPr>
          <p:nvPr/>
        </p:nvSpPr>
        <p:spPr>
          <a:xfrm>
            <a:off x="16247640" y="14829838"/>
            <a:ext cx="4895385" cy="7086448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just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273050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Enhanced security</a:t>
            </a:r>
            <a:r>
              <a:rPr lang="en-US" sz="3200" dirty="0"/>
              <a:t> in high-risk environments with real-time threat detection</a:t>
            </a:r>
            <a:r>
              <a:rPr lang="en-US" sz="3200" dirty="0" smtClean="0"/>
              <a:t>.</a:t>
            </a:r>
          </a:p>
          <a:p>
            <a:pPr marL="0" lvl="1" indent="273050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Minimized human exposure</a:t>
            </a:r>
            <a:r>
              <a:rPr lang="en-US" sz="3200" dirty="0"/>
              <a:t> through autonomous </a:t>
            </a:r>
            <a:r>
              <a:rPr lang="en-US" sz="3200" dirty="0" smtClean="0"/>
              <a:t>monitoring to reduce risks and enhance safety in worse situations.</a:t>
            </a:r>
          </a:p>
          <a:p>
            <a:pPr marL="0" lvl="1" indent="273050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Long-range remote monitoring</a:t>
            </a:r>
            <a:r>
              <a:rPr lang="en-US" sz="3200" dirty="0"/>
              <a:t> via private IP and </a:t>
            </a:r>
            <a:r>
              <a:rPr lang="en-US" sz="3200" b="1" dirty="0" smtClean="0"/>
              <a:t>without EMF (&gt;40m).</a:t>
            </a:r>
          </a:p>
          <a:p>
            <a:pPr marL="0" lvl="1" indent="273050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/>
              <a:t>Reliable autonomous operations</a:t>
            </a:r>
            <a:r>
              <a:rPr lang="en-US" sz="3200" dirty="0"/>
              <a:t> with AI-driven decision-making.</a:t>
            </a:r>
            <a:endParaRPr lang="en-US" sz="3200" dirty="0" smtClean="0"/>
          </a:p>
          <a:p>
            <a:pPr marL="0" lvl="1" indent="273050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US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xmlns="" id="{2A322193-0D66-1362-7BFB-F69B962B288A}"/>
              </a:ext>
            </a:extLst>
          </p:cNvPr>
          <p:cNvSpPr txBox="1">
            <a:spLocks/>
          </p:cNvSpPr>
          <p:nvPr/>
        </p:nvSpPr>
        <p:spPr>
          <a:xfrm>
            <a:off x="16247640" y="8544442"/>
            <a:ext cx="4895385" cy="5286510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just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xmlns="" id="{AE461CE8-F7CD-8E43-D2D9-A0394227DD5E}"/>
              </a:ext>
            </a:extLst>
          </p:cNvPr>
          <p:cNvSpPr txBox="1">
            <a:spLocks/>
          </p:cNvSpPr>
          <p:nvPr/>
        </p:nvSpPr>
        <p:spPr>
          <a:xfrm>
            <a:off x="5907435" y="21494303"/>
            <a:ext cx="9510365" cy="7495827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just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xmlns="" id="{08823DB4-5CA7-2855-DE0C-F9841A173F44}"/>
              </a:ext>
            </a:extLst>
          </p:cNvPr>
          <p:cNvSpPr txBox="1">
            <a:spLocks/>
          </p:cNvSpPr>
          <p:nvPr/>
        </p:nvSpPr>
        <p:spPr>
          <a:xfrm>
            <a:off x="16392052" y="8614243"/>
            <a:ext cx="4701014" cy="5216710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just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xmlns="" id="{1A80432E-FF72-9F82-1504-E42FFB2F4A03}"/>
              </a:ext>
            </a:extLst>
          </p:cNvPr>
          <p:cNvSpPr txBox="1">
            <a:spLocks/>
          </p:cNvSpPr>
          <p:nvPr/>
        </p:nvSpPr>
        <p:spPr>
          <a:xfrm>
            <a:off x="5924737" y="20284362"/>
            <a:ext cx="9260752" cy="8400969"/>
          </a:xfrm>
          <a:prstGeom prst="rect">
            <a:avLst/>
          </a:prstGeom>
        </p:spPr>
        <p:txBody>
          <a:bodyPr vert="horz" lIns="113461" tIns="56732" rIns="113461" bIns="56732"/>
          <a:lstStyle>
            <a:lvl1pPr marL="0" marR="0" indent="0" algn="just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1" name="Half Frame 70"/>
          <p:cNvSpPr/>
          <p:nvPr/>
        </p:nvSpPr>
        <p:spPr>
          <a:xfrm>
            <a:off x="-70338" y="7180231"/>
            <a:ext cx="654346" cy="1579244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2" name="Half Frame 71"/>
          <p:cNvSpPr/>
          <p:nvPr/>
        </p:nvSpPr>
        <p:spPr>
          <a:xfrm flipV="1">
            <a:off x="-35252" y="27739399"/>
            <a:ext cx="654346" cy="1579244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3" name="Half Frame 72"/>
          <p:cNvSpPr/>
          <p:nvPr/>
        </p:nvSpPr>
        <p:spPr>
          <a:xfrm rot="16200000" flipV="1">
            <a:off x="20139145" y="27910083"/>
            <a:ext cx="1697748" cy="797562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4" name="Half Frame 73"/>
          <p:cNvSpPr/>
          <p:nvPr/>
        </p:nvSpPr>
        <p:spPr>
          <a:xfrm flipH="1">
            <a:off x="20718012" y="7221666"/>
            <a:ext cx="654346" cy="1579244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6" name="Picture 7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7"/>
          <a:stretch/>
        </p:blipFill>
        <p:spPr bwMode="auto">
          <a:xfrm rot="5400000">
            <a:off x="7128130" y="10631016"/>
            <a:ext cx="7055478" cy="9940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7" name="Picture 7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32" y="8603595"/>
            <a:ext cx="4729787" cy="3927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8" name="Picture 7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789" y="8604744"/>
            <a:ext cx="5129536" cy="3926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0" name="Picture 79" descr="C:\Users\Admin\Desktop\Semester-6th\TechnoSapiens2K25\IOT Project ExPo (TechnoSapiens)\Images\IntelliScout5.jp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31840" b="31370"/>
          <a:stretch/>
        </p:blipFill>
        <p:spPr bwMode="auto">
          <a:xfrm>
            <a:off x="5840040" y="20048762"/>
            <a:ext cx="4763964" cy="4045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1" name="Picture 80" descr="C:\Users\Admin\Desktop\Semester-6th\TechnoSapiens2K25\IOT Project ExPo (TechnoSapiens)\Images\IntelliScout2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9" b="30714"/>
          <a:stretch/>
        </p:blipFill>
        <p:spPr bwMode="auto">
          <a:xfrm>
            <a:off x="10749019" y="20072471"/>
            <a:ext cx="4736178" cy="4045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3" name="Picture 8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09"/>
          <a:stretch/>
        </p:blipFill>
        <p:spPr bwMode="auto">
          <a:xfrm>
            <a:off x="10749019" y="24227233"/>
            <a:ext cx="4736178" cy="4531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3175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5" name="Picture 8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488" y="24227233"/>
            <a:ext cx="4791646" cy="4531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7" name="Picture 86" descr="How to Make Radar at Home | Computer projects, Electronics projects diy ...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599" y="24182486"/>
            <a:ext cx="2189063" cy="1380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8" name="Text Placeholder 5">
            <a:extLst>
              <a:ext uri="{FF2B5EF4-FFF2-40B4-BE49-F238E27FC236}">
                <a16:creationId xmlns:a16="http://schemas.microsoft.com/office/drawing/2014/main" xmlns="" id="{E419B98A-4DD1-FC7C-E055-0A80724E68C2}"/>
              </a:ext>
            </a:extLst>
          </p:cNvPr>
          <p:cNvSpPr txBox="1">
            <a:spLocks/>
          </p:cNvSpPr>
          <p:nvPr/>
        </p:nvSpPr>
        <p:spPr>
          <a:xfrm>
            <a:off x="16222808" y="8544441"/>
            <a:ext cx="4895385" cy="54179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113461" tIns="56732" rIns="113461" bIns="56732"/>
          <a:lstStyle>
            <a:lvl1pPr marL="0" marR="0" indent="0" algn="just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000" dirty="0"/>
              <a:t>Successful implementation of </a:t>
            </a:r>
            <a:r>
              <a:rPr lang="en-US" sz="3000" dirty="0" err="1"/>
              <a:t>IoT</a:t>
            </a:r>
            <a:r>
              <a:rPr lang="en-US" sz="3000" dirty="0"/>
              <a:t>-based real-time </a:t>
            </a:r>
            <a:r>
              <a:rPr lang="en-US" sz="3000" dirty="0" smtClean="0"/>
              <a:t>monitoring </a:t>
            </a:r>
            <a:r>
              <a:rPr lang="en-US" sz="3000" b="1" dirty="0" smtClean="0"/>
              <a:t>&gt;40m of range without EMF Signal/Wi-Fi.</a:t>
            </a:r>
          </a:p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3000" dirty="0" smtClean="0"/>
              <a:t>Accurate </a:t>
            </a:r>
            <a:r>
              <a:rPr lang="en-US" sz="3000" dirty="0"/>
              <a:t>obstacle detection using radar and ultrasonic </a:t>
            </a:r>
            <a:r>
              <a:rPr lang="en-US" sz="3000" dirty="0" smtClean="0"/>
              <a:t>sensors</a:t>
            </a:r>
            <a:r>
              <a:rPr lang="en-US" sz="3000" dirty="0"/>
              <a:t> </a:t>
            </a:r>
            <a:r>
              <a:rPr lang="en-US" sz="3000" dirty="0" smtClean="0"/>
              <a:t>give distance &amp; angle.</a:t>
            </a:r>
          </a:p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000" dirty="0" smtClean="0"/>
              <a:t>Continuous Operation with </a:t>
            </a:r>
            <a:r>
              <a:rPr lang="en-US" sz="3000" b="1" dirty="0" smtClean="0"/>
              <a:t>less time latency </a:t>
            </a:r>
            <a:r>
              <a:rPr lang="en-US" sz="3000" dirty="0" smtClean="0"/>
              <a:t>with the proper optimized power supply management.</a:t>
            </a:r>
          </a:p>
          <a:p>
            <a:pPr marL="0" lvl="1" indent="273050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endParaRPr lang="en-US" sz="3000" dirty="0"/>
          </a:p>
        </p:txBody>
      </p:sp>
      <p:sp>
        <p:nvSpPr>
          <p:cNvPr id="3" name="Rounded Rectangle 2"/>
          <p:cNvSpPr/>
          <p:nvPr/>
        </p:nvSpPr>
        <p:spPr>
          <a:xfrm>
            <a:off x="16222808" y="22931777"/>
            <a:ext cx="4870257" cy="609772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F0679050-1B4C-0042-0A9E-F8CEA3EC1A00}"/>
              </a:ext>
            </a:extLst>
          </p:cNvPr>
          <p:cNvSpPr txBox="1">
            <a:spLocks/>
          </p:cNvSpPr>
          <p:nvPr/>
        </p:nvSpPr>
        <p:spPr>
          <a:xfrm>
            <a:off x="16342693" y="22931777"/>
            <a:ext cx="4605356" cy="5908103"/>
          </a:xfrm>
          <a:prstGeom prst="rect">
            <a:avLst/>
          </a:prstGeom>
        </p:spPr>
        <p:txBody>
          <a:bodyPr vert="horz" lIns="113461" tIns="56732" rIns="113461" bIns="56732" numCol="1"/>
          <a:lstStyle>
            <a:lvl1pPr marL="0" marR="0" indent="0" algn="l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273050" algn="ctr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3200" b="1" dirty="0"/>
              <a:t>Autonomous surveillance</a:t>
            </a:r>
            <a:r>
              <a:rPr lang="en-IN" sz="3200" dirty="0"/>
              <a:t> </a:t>
            </a:r>
            <a:endParaRPr lang="en-IN" sz="3200" dirty="0" smtClean="0"/>
          </a:p>
          <a:p>
            <a:pPr marL="0" lvl="1" indent="273050" algn="ctr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 smtClean="0"/>
              <a:t>Minimized </a:t>
            </a:r>
            <a:r>
              <a:rPr lang="en-US" sz="3200" b="1" dirty="0"/>
              <a:t>human </a:t>
            </a:r>
            <a:r>
              <a:rPr lang="en-US" sz="3200" b="1" dirty="0" smtClean="0"/>
              <a:t>exposure</a:t>
            </a:r>
            <a:r>
              <a:rPr lang="en-US" sz="3200" dirty="0" smtClean="0"/>
              <a:t> </a:t>
            </a:r>
          </a:p>
          <a:p>
            <a:pPr marL="0" lvl="1" indent="273050" algn="ctr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 smtClean="0"/>
              <a:t>Optimized </a:t>
            </a:r>
            <a:r>
              <a:rPr lang="en-US" sz="3200" b="1" dirty="0"/>
              <a:t>power efficiency</a:t>
            </a:r>
            <a:r>
              <a:rPr lang="en-US" sz="3200" dirty="0"/>
              <a:t> </a:t>
            </a:r>
            <a:endParaRPr lang="en-US" sz="3200" dirty="0" smtClean="0"/>
          </a:p>
          <a:p>
            <a:pPr marL="0" lvl="1" indent="273050" algn="ctr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 smtClean="0"/>
              <a:t>Real-world application</a:t>
            </a:r>
          </a:p>
          <a:p>
            <a:pPr marL="0" lvl="1" indent="273050" algn="ctr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3200" b="1" dirty="0"/>
              <a:t>Secure remote </a:t>
            </a:r>
            <a:r>
              <a:rPr lang="en-IN" sz="3200" b="1" dirty="0" smtClean="0"/>
              <a:t>access</a:t>
            </a:r>
          </a:p>
          <a:p>
            <a:pPr marL="0" lvl="1" indent="273050" algn="ctr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3200" b="1" dirty="0"/>
              <a:t>Real-time threat </a:t>
            </a:r>
            <a:r>
              <a:rPr lang="en-IN" sz="3200" b="1" dirty="0" smtClean="0"/>
              <a:t>detection</a:t>
            </a:r>
          </a:p>
          <a:p>
            <a:pPr marL="0" lvl="1" indent="273050" algn="ctr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3200" b="1" dirty="0"/>
              <a:t>Cost-effective solution</a:t>
            </a:r>
            <a:endParaRPr lang="en-US" sz="3200" b="1" dirty="0">
              <a:solidFill>
                <a:prstClr val="black"/>
              </a:solidFill>
              <a:latin typeface="Calibri" panose="020F0502020204030204"/>
            </a:endParaRPr>
          </a:p>
          <a:p>
            <a:pPr algn="ctr"/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xmlns="" id="{14E1271E-B4F6-913D-0069-C8BD0C737783}"/>
              </a:ext>
            </a:extLst>
          </p:cNvPr>
          <p:cNvSpPr txBox="1">
            <a:spLocks/>
          </p:cNvSpPr>
          <p:nvPr/>
        </p:nvSpPr>
        <p:spPr>
          <a:xfrm>
            <a:off x="254000" y="24182487"/>
            <a:ext cx="5001655" cy="48470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113461" tIns="56732" rIns="113461" bIns="56732"/>
          <a:lstStyle>
            <a:lvl1pPr marL="0" marR="0" indent="0" algn="l" defTabSz="252850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054410" indent="-790157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160631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488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89135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953387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17638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81892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46143" indent="-632126" algn="l" defTabSz="252850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b="1" dirty="0" err="1"/>
              <a:t>IoT</a:t>
            </a:r>
            <a:r>
              <a:rPr lang="en-US" sz="3200" b="1" dirty="0"/>
              <a:t>-Based Real-Time Monitoring</a:t>
            </a:r>
            <a:r>
              <a:rPr lang="en-US" sz="3200" dirty="0"/>
              <a:t> for autonomous surveillance and decision-making</a:t>
            </a:r>
            <a:r>
              <a:rPr lang="en-US" sz="3200" dirty="0" smtClean="0"/>
              <a:t>.</a:t>
            </a:r>
          </a:p>
          <a:p>
            <a:pPr marL="0" lvl="1" indent="273050" algn="just" defTabSz="459322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I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L288N, ESP32-CAM</a:t>
            </a:r>
            <a:r>
              <a:rPr lang="en-I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Radar System, </a:t>
            </a:r>
            <a:r>
              <a:rPr lang="en-I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HCSR04, SG-90, Dual Shaft BO Gear Motor 12V(100 </a:t>
            </a:r>
            <a:r>
              <a:rPr lang="en-I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RPM</a:t>
            </a:r>
            <a:r>
              <a:rPr lang="en-I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Lithium Li-Ion </a:t>
            </a:r>
            <a:r>
              <a:rPr lang="en-I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I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2000mAh, ESP8266 Node MCU, </a:t>
            </a: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IP, GUI.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indent="0" algn="just" defTabSz="459322">
              <a:buClr>
                <a:srgbClr val="C00000"/>
              </a:buClr>
              <a:buNone/>
            </a:pPr>
            <a:endParaRPr lang="en-US" sz="3000" dirty="0">
              <a:solidFill>
                <a:prstClr val="black"/>
              </a:solidFill>
              <a:latin typeface="Calibri" panose="020F0502020204030204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2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308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Tahoma</vt:lpstr>
      <vt:lpstr>Times New Roman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Microsoft account</cp:lastModifiedBy>
  <cp:revision>276</cp:revision>
  <cp:lastPrinted>2024-03-20T08:57:39Z</cp:lastPrinted>
  <dcterms:created xsi:type="dcterms:W3CDTF">2013-01-28T22:40:39Z</dcterms:created>
  <dcterms:modified xsi:type="dcterms:W3CDTF">2025-03-31T04:32:08Z</dcterms:modified>
</cp:coreProperties>
</file>