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59" r:id="rId4"/>
    <p:sldId id="257" r:id="rId5"/>
    <p:sldId id="258"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580"/>
  </p:normalViewPr>
  <p:slideViewPr>
    <p:cSldViewPr snapToGrid="0" snapToObjects="1">
      <p:cViewPr varScale="1">
        <p:scale>
          <a:sx n="111" d="100"/>
          <a:sy n="111" d="100"/>
        </p:scale>
        <p:origin x="632"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BA46E9-020A-6942-A8F5-EADC4D4AED38}" type="datetimeFigureOut">
              <a:rPr lang="en-US" smtClean="0"/>
              <a:t>3/3/22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7C47A-4D6E-3C4E-A9FE-6F14F8EF307C}" type="slidenum">
              <a:rPr lang="en-US" smtClean="0"/>
              <a:t>‹#›</a:t>
            </a:fld>
            <a:endParaRPr lang="en-US"/>
          </a:p>
        </p:txBody>
      </p:sp>
    </p:spTree>
    <p:extLst>
      <p:ext uri="{BB962C8B-B14F-4D97-AF65-F5344CB8AC3E}">
        <p14:creationId xmlns:p14="http://schemas.microsoft.com/office/powerpoint/2010/main" val="141941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BA46E9-020A-6942-A8F5-EADC4D4AED38}" type="datetimeFigureOut">
              <a:rPr lang="en-US" smtClean="0"/>
              <a:t>3/3/22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7C47A-4D6E-3C4E-A9FE-6F14F8EF307C}" type="slidenum">
              <a:rPr lang="en-US" smtClean="0"/>
              <a:t>‹#›</a:t>
            </a:fld>
            <a:endParaRPr lang="en-US"/>
          </a:p>
        </p:txBody>
      </p:sp>
    </p:spTree>
    <p:extLst>
      <p:ext uri="{BB962C8B-B14F-4D97-AF65-F5344CB8AC3E}">
        <p14:creationId xmlns:p14="http://schemas.microsoft.com/office/powerpoint/2010/main" val="138724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BA46E9-020A-6942-A8F5-EADC4D4AED38}" type="datetimeFigureOut">
              <a:rPr lang="en-US" smtClean="0"/>
              <a:t>3/3/22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7C47A-4D6E-3C4E-A9FE-6F14F8EF307C}" type="slidenum">
              <a:rPr lang="en-US" smtClean="0"/>
              <a:t>‹#›</a:t>
            </a:fld>
            <a:endParaRPr lang="en-US"/>
          </a:p>
        </p:txBody>
      </p:sp>
    </p:spTree>
    <p:extLst>
      <p:ext uri="{BB962C8B-B14F-4D97-AF65-F5344CB8AC3E}">
        <p14:creationId xmlns:p14="http://schemas.microsoft.com/office/powerpoint/2010/main" val="270138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BA46E9-020A-6942-A8F5-EADC4D4AED38}" type="datetimeFigureOut">
              <a:rPr lang="en-US" smtClean="0"/>
              <a:t>3/3/22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7C47A-4D6E-3C4E-A9FE-6F14F8EF307C}" type="slidenum">
              <a:rPr lang="en-US" smtClean="0"/>
              <a:t>‹#›</a:t>
            </a:fld>
            <a:endParaRPr lang="en-US"/>
          </a:p>
        </p:txBody>
      </p:sp>
    </p:spTree>
    <p:extLst>
      <p:ext uri="{BB962C8B-B14F-4D97-AF65-F5344CB8AC3E}">
        <p14:creationId xmlns:p14="http://schemas.microsoft.com/office/powerpoint/2010/main" val="134752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A46E9-020A-6942-A8F5-EADC4D4AED38}" type="datetimeFigureOut">
              <a:rPr lang="en-US" smtClean="0"/>
              <a:t>3/3/22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7C47A-4D6E-3C4E-A9FE-6F14F8EF307C}" type="slidenum">
              <a:rPr lang="en-US" smtClean="0"/>
              <a:t>‹#›</a:t>
            </a:fld>
            <a:endParaRPr lang="en-US"/>
          </a:p>
        </p:txBody>
      </p:sp>
    </p:spTree>
    <p:extLst>
      <p:ext uri="{BB962C8B-B14F-4D97-AF65-F5344CB8AC3E}">
        <p14:creationId xmlns:p14="http://schemas.microsoft.com/office/powerpoint/2010/main" val="61691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BA46E9-020A-6942-A8F5-EADC4D4AED38}" type="datetimeFigureOut">
              <a:rPr lang="en-US" smtClean="0"/>
              <a:t>3/3/22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7C47A-4D6E-3C4E-A9FE-6F14F8EF307C}" type="slidenum">
              <a:rPr lang="en-US" smtClean="0"/>
              <a:t>‹#›</a:t>
            </a:fld>
            <a:endParaRPr lang="en-US"/>
          </a:p>
        </p:txBody>
      </p:sp>
    </p:spTree>
    <p:extLst>
      <p:ext uri="{BB962C8B-B14F-4D97-AF65-F5344CB8AC3E}">
        <p14:creationId xmlns:p14="http://schemas.microsoft.com/office/powerpoint/2010/main" val="426936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BA46E9-020A-6942-A8F5-EADC4D4AED38}" type="datetimeFigureOut">
              <a:rPr lang="en-US" smtClean="0"/>
              <a:t>3/3/22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B7C47A-4D6E-3C4E-A9FE-6F14F8EF307C}" type="slidenum">
              <a:rPr lang="en-US" smtClean="0"/>
              <a:t>‹#›</a:t>
            </a:fld>
            <a:endParaRPr lang="en-US"/>
          </a:p>
        </p:txBody>
      </p:sp>
    </p:spTree>
    <p:extLst>
      <p:ext uri="{BB962C8B-B14F-4D97-AF65-F5344CB8AC3E}">
        <p14:creationId xmlns:p14="http://schemas.microsoft.com/office/powerpoint/2010/main" val="78579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BA46E9-020A-6942-A8F5-EADC4D4AED38}" type="datetimeFigureOut">
              <a:rPr lang="en-US" smtClean="0"/>
              <a:t>3/3/22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B7C47A-4D6E-3C4E-A9FE-6F14F8EF307C}" type="slidenum">
              <a:rPr lang="en-US" smtClean="0"/>
              <a:t>‹#›</a:t>
            </a:fld>
            <a:endParaRPr lang="en-US"/>
          </a:p>
        </p:txBody>
      </p:sp>
    </p:spTree>
    <p:extLst>
      <p:ext uri="{BB962C8B-B14F-4D97-AF65-F5344CB8AC3E}">
        <p14:creationId xmlns:p14="http://schemas.microsoft.com/office/powerpoint/2010/main" val="2039284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A46E9-020A-6942-A8F5-EADC4D4AED38}" type="datetimeFigureOut">
              <a:rPr lang="en-US" smtClean="0"/>
              <a:t>3/3/22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B7C47A-4D6E-3C4E-A9FE-6F14F8EF307C}" type="slidenum">
              <a:rPr lang="en-US" smtClean="0"/>
              <a:t>‹#›</a:t>
            </a:fld>
            <a:endParaRPr lang="en-US"/>
          </a:p>
        </p:txBody>
      </p:sp>
    </p:spTree>
    <p:extLst>
      <p:ext uri="{BB962C8B-B14F-4D97-AF65-F5344CB8AC3E}">
        <p14:creationId xmlns:p14="http://schemas.microsoft.com/office/powerpoint/2010/main" val="41469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A46E9-020A-6942-A8F5-EADC4D4AED38}" type="datetimeFigureOut">
              <a:rPr lang="en-US" smtClean="0"/>
              <a:t>3/3/22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7C47A-4D6E-3C4E-A9FE-6F14F8EF307C}" type="slidenum">
              <a:rPr lang="en-US" smtClean="0"/>
              <a:t>‹#›</a:t>
            </a:fld>
            <a:endParaRPr lang="en-US"/>
          </a:p>
        </p:txBody>
      </p:sp>
    </p:spTree>
    <p:extLst>
      <p:ext uri="{BB962C8B-B14F-4D97-AF65-F5344CB8AC3E}">
        <p14:creationId xmlns:p14="http://schemas.microsoft.com/office/powerpoint/2010/main" val="1187858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A46E9-020A-6942-A8F5-EADC4D4AED38}" type="datetimeFigureOut">
              <a:rPr lang="en-US" smtClean="0"/>
              <a:t>3/3/22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7C47A-4D6E-3C4E-A9FE-6F14F8EF307C}" type="slidenum">
              <a:rPr lang="en-US" smtClean="0"/>
              <a:t>‹#›</a:t>
            </a:fld>
            <a:endParaRPr lang="en-US"/>
          </a:p>
        </p:txBody>
      </p:sp>
    </p:spTree>
    <p:extLst>
      <p:ext uri="{BB962C8B-B14F-4D97-AF65-F5344CB8AC3E}">
        <p14:creationId xmlns:p14="http://schemas.microsoft.com/office/powerpoint/2010/main" val="133735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A46E9-020A-6942-A8F5-EADC4D4AED38}" type="datetimeFigureOut">
              <a:rPr lang="en-US" smtClean="0"/>
              <a:t>3/3/22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7C47A-4D6E-3C4E-A9FE-6F14F8EF307C}" type="slidenum">
              <a:rPr lang="en-US" smtClean="0"/>
              <a:t>‹#›</a:t>
            </a:fld>
            <a:endParaRPr lang="en-US"/>
          </a:p>
        </p:txBody>
      </p:sp>
    </p:spTree>
    <p:extLst>
      <p:ext uri="{BB962C8B-B14F-4D97-AF65-F5344CB8AC3E}">
        <p14:creationId xmlns:p14="http://schemas.microsoft.com/office/powerpoint/2010/main" val="884530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Time Series Forecasting</a:t>
            </a:r>
          </a:p>
        </p:txBody>
      </p:sp>
      <p:sp>
        <p:nvSpPr>
          <p:cNvPr id="3" name="Subtitle 2"/>
          <p:cNvSpPr>
            <a:spLocks noGrp="1"/>
          </p:cNvSpPr>
          <p:nvPr>
            <p:ph type="subTitle" idx="1"/>
          </p:nvPr>
        </p:nvSpPr>
        <p:spPr/>
        <p:txBody>
          <a:bodyPr/>
          <a:lstStyle/>
          <a:p>
            <a:r>
              <a:rPr lang="en-US" dirty="0"/>
              <a:t>Python</a:t>
            </a:r>
          </a:p>
        </p:txBody>
      </p:sp>
    </p:spTree>
    <p:extLst>
      <p:ext uri="{BB962C8B-B14F-4D97-AF65-F5344CB8AC3E}">
        <p14:creationId xmlns:p14="http://schemas.microsoft.com/office/powerpoint/2010/main" val="191269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90B2-9DE3-E74C-BA51-B8261B593030}"/>
              </a:ext>
            </a:extLst>
          </p:cNvPr>
          <p:cNvSpPr>
            <a:spLocks noGrp="1"/>
          </p:cNvSpPr>
          <p:nvPr>
            <p:ph type="title"/>
          </p:nvPr>
        </p:nvSpPr>
        <p:spPr/>
        <p:txBody>
          <a:bodyPr/>
          <a:lstStyle/>
          <a:p>
            <a:r>
              <a:rPr lang="en-US" dirty="0"/>
              <a:t>Time Series Forecasting</a:t>
            </a:r>
          </a:p>
        </p:txBody>
      </p:sp>
      <p:sp>
        <p:nvSpPr>
          <p:cNvPr id="3" name="Content Placeholder 2">
            <a:extLst>
              <a:ext uri="{FF2B5EF4-FFF2-40B4-BE49-F238E27FC236}">
                <a16:creationId xmlns:a16="http://schemas.microsoft.com/office/drawing/2014/main" id="{B3783BC9-470C-1543-8620-05F4338DF599}"/>
              </a:ext>
            </a:extLst>
          </p:cNvPr>
          <p:cNvSpPr>
            <a:spLocks noGrp="1"/>
          </p:cNvSpPr>
          <p:nvPr>
            <p:ph idx="1"/>
          </p:nvPr>
        </p:nvSpPr>
        <p:spPr/>
        <p:txBody>
          <a:bodyPr/>
          <a:lstStyle/>
          <a:p>
            <a:r>
              <a:rPr lang="en-US" dirty="0"/>
              <a:t>A </a:t>
            </a:r>
            <a:r>
              <a:rPr lang="en-US" b="1" dirty="0"/>
              <a:t>Time Series</a:t>
            </a:r>
            <a:r>
              <a:rPr lang="en-US" dirty="0"/>
              <a:t> is defined as a series of data points recorded at different time intervals. The time order can be daily, monthly, or even yearly.</a:t>
            </a:r>
          </a:p>
          <a:p>
            <a:r>
              <a:rPr lang="en-US" dirty="0"/>
              <a:t>Time Series forecasting is the process of using a statistical model to predict future values of a time series based on past results.</a:t>
            </a:r>
          </a:p>
          <a:p>
            <a:r>
              <a:rPr lang="en-US" dirty="0"/>
              <a:t>Forecasting is the step where we want to predict the future values the series is going to take. </a:t>
            </a:r>
          </a:p>
          <a:p>
            <a:r>
              <a:rPr lang="en-US" dirty="0"/>
              <a:t>Forecasting a time series is often of tremendous commercial value.</a:t>
            </a:r>
          </a:p>
          <a:p>
            <a:endParaRPr lang="en-US" dirty="0"/>
          </a:p>
        </p:txBody>
      </p:sp>
    </p:spTree>
    <p:extLst>
      <p:ext uri="{BB962C8B-B14F-4D97-AF65-F5344CB8AC3E}">
        <p14:creationId xmlns:p14="http://schemas.microsoft.com/office/powerpoint/2010/main" val="334885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Forecasting</a:t>
            </a:r>
          </a:p>
        </p:txBody>
      </p:sp>
      <p:sp>
        <p:nvSpPr>
          <p:cNvPr id="3" name="Content Placeholder 2"/>
          <p:cNvSpPr>
            <a:spLocks noGrp="1"/>
          </p:cNvSpPr>
          <p:nvPr>
            <p:ph idx="1"/>
          </p:nvPr>
        </p:nvSpPr>
        <p:spPr/>
        <p:txBody>
          <a:bodyPr/>
          <a:lstStyle/>
          <a:p>
            <a:pPr marL="457200" lvl="1" indent="0">
              <a:buNone/>
            </a:pPr>
            <a:r>
              <a:rPr lang="en-US" dirty="0"/>
              <a:t>There are 2 major reasons behind non-stationarity of a Time Series:</a:t>
            </a:r>
          </a:p>
          <a:p>
            <a:pPr marL="457200" lvl="1" indent="0">
              <a:buNone/>
            </a:pPr>
            <a:endParaRPr lang="en-US" dirty="0"/>
          </a:p>
          <a:p>
            <a:pPr marL="457200" lvl="1" indent="0" algn="just">
              <a:buNone/>
            </a:pPr>
            <a:r>
              <a:rPr lang="en-US" dirty="0"/>
              <a:t>1. </a:t>
            </a:r>
            <a:r>
              <a:rPr lang="en-US" b="1" dirty="0"/>
              <a:t>Trend</a:t>
            </a:r>
            <a:r>
              <a:rPr lang="en-US" dirty="0"/>
              <a:t> – varying mean over time. For </a:t>
            </a:r>
            <a:r>
              <a:rPr lang="en-US" dirty="0" err="1"/>
              <a:t>eg</a:t>
            </a:r>
            <a:r>
              <a:rPr lang="en-US" dirty="0"/>
              <a:t>., in this case we saw that on average, the number of passengers was growing over time.</a:t>
            </a:r>
          </a:p>
          <a:p>
            <a:pPr marL="457200" lvl="1" indent="0" algn="just">
              <a:buNone/>
            </a:pPr>
            <a:r>
              <a:rPr lang="en-US" dirty="0"/>
              <a:t> </a:t>
            </a:r>
          </a:p>
          <a:p>
            <a:pPr marL="457200" lvl="1" indent="0" algn="just">
              <a:buNone/>
            </a:pPr>
            <a:endParaRPr lang="en-US" dirty="0"/>
          </a:p>
          <a:p>
            <a:pPr marL="457200" lvl="1" indent="0" algn="just">
              <a:buNone/>
            </a:pPr>
            <a:endParaRPr lang="en-US" dirty="0"/>
          </a:p>
          <a:p>
            <a:pPr marL="457200" lvl="1" indent="0" algn="just">
              <a:buNone/>
            </a:pPr>
            <a:br>
              <a:rPr lang="en-US" dirty="0"/>
            </a:br>
            <a:r>
              <a:rPr lang="en-US" dirty="0"/>
              <a:t>2. </a:t>
            </a:r>
            <a:r>
              <a:rPr lang="en-US" b="1" dirty="0"/>
              <a:t>Seasonality</a:t>
            </a:r>
            <a:r>
              <a:rPr lang="en-US" dirty="0"/>
              <a:t> – variations at specific time-frames. </a:t>
            </a:r>
            <a:r>
              <a:rPr lang="en-US" dirty="0" err="1"/>
              <a:t>eg</a:t>
            </a:r>
            <a:r>
              <a:rPr lang="en-US" dirty="0"/>
              <a:t> people might have a tendency to buy cars in a particular month because of pay increment or festivals.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9725" y="3179427"/>
            <a:ext cx="3616689" cy="1546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675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120"/>
            <a:ext cx="10515600" cy="1325563"/>
          </a:xfrm>
        </p:spPr>
        <p:txBody>
          <a:bodyPr/>
          <a:lstStyle/>
          <a:p>
            <a:r>
              <a:rPr lang="en-US" dirty="0"/>
              <a:t>ARIMA </a:t>
            </a:r>
            <a:r>
              <a:rPr lang="en-US" sz="2300" dirty="0"/>
              <a:t>(autoregressive integrated moving average) </a:t>
            </a:r>
            <a:r>
              <a:rPr lang="en-US" dirty="0"/>
              <a:t>Model</a:t>
            </a:r>
          </a:p>
        </p:txBody>
      </p:sp>
      <p:sp>
        <p:nvSpPr>
          <p:cNvPr id="3" name="Content Placeholder 2"/>
          <p:cNvSpPr>
            <a:spLocks noGrp="1"/>
          </p:cNvSpPr>
          <p:nvPr>
            <p:ph idx="1"/>
          </p:nvPr>
        </p:nvSpPr>
        <p:spPr>
          <a:xfrm>
            <a:off x="838200" y="1524683"/>
            <a:ext cx="10515600" cy="4351338"/>
          </a:xfrm>
        </p:spPr>
        <p:txBody>
          <a:bodyPr>
            <a:normAutofit/>
          </a:bodyPr>
          <a:lstStyle/>
          <a:p>
            <a:pPr algn="just" fontAlgn="base"/>
            <a:r>
              <a:rPr lang="en-US" b="1" dirty="0">
                <a:latin typeface="Times New Roman" charset="0"/>
                <a:ea typeface="Times New Roman" charset="0"/>
                <a:cs typeface="Times New Roman" charset="0"/>
              </a:rPr>
              <a:t>Model Identification</a:t>
            </a:r>
            <a:r>
              <a:rPr lang="en-US" dirty="0">
                <a:latin typeface="Times New Roman" charset="0"/>
                <a:ea typeface="Times New Roman" charset="0"/>
                <a:cs typeface="Times New Roman" charset="0"/>
              </a:rPr>
              <a:t>. Use plots and summary statistics to identify trends, seasonality, and auto-regression elements to get an idea of the amount of differencing and the size of the lag that will be required.</a:t>
            </a:r>
          </a:p>
          <a:p>
            <a:pPr algn="just" fontAlgn="base"/>
            <a:r>
              <a:rPr lang="en-US" b="1" dirty="0">
                <a:latin typeface="Times New Roman" charset="0"/>
                <a:ea typeface="Times New Roman" charset="0"/>
                <a:cs typeface="Times New Roman" charset="0"/>
              </a:rPr>
              <a:t>Parameter Estimation</a:t>
            </a:r>
            <a:r>
              <a:rPr lang="en-US" dirty="0">
                <a:latin typeface="Times New Roman" charset="0"/>
                <a:ea typeface="Times New Roman" charset="0"/>
                <a:cs typeface="Times New Roman" charset="0"/>
              </a:rPr>
              <a:t>. Use a fitting procedure to find the coefficients of the regression model.</a:t>
            </a:r>
          </a:p>
          <a:p>
            <a:pPr algn="just" fontAlgn="base"/>
            <a:r>
              <a:rPr lang="en-US" b="1" dirty="0">
                <a:latin typeface="Times New Roman" charset="0"/>
                <a:ea typeface="Times New Roman" charset="0"/>
                <a:cs typeface="Times New Roman" charset="0"/>
              </a:rPr>
              <a:t>Model Checking</a:t>
            </a:r>
            <a:r>
              <a:rPr lang="en-US" dirty="0">
                <a:latin typeface="Times New Roman" charset="0"/>
                <a:ea typeface="Times New Roman" charset="0"/>
                <a:cs typeface="Times New Roman" charset="0"/>
              </a:rPr>
              <a:t>. Use plots and statistical tests of the residual errors to determine the amount and type of temporal structure not captured by the model.</a:t>
            </a:r>
          </a:p>
        </p:txBody>
      </p:sp>
    </p:spTree>
    <p:extLst>
      <p:ext uri="{BB962C8B-B14F-4D97-AF65-F5344CB8AC3E}">
        <p14:creationId xmlns:p14="http://schemas.microsoft.com/office/powerpoint/2010/main" val="54941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1888"/>
          </a:xfrm>
        </p:spPr>
        <p:txBody>
          <a:bodyPr>
            <a:normAutofit fontScale="90000"/>
          </a:bodyPr>
          <a:lstStyle/>
          <a:p>
            <a:r>
              <a:rPr lang="en-US" dirty="0"/>
              <a:t>ARIMA</a:t>
            </a:r>
          </a:p>
        </p:txBody>
      </p:sp>
      <p:sp>
        <p:nvSpPr>
          <p:cNvPr id="3" name="Content Placeholder 2"/>
          <p:cNvSpPr>
            <a:spLocks noGrp="1"/>
          </p:cNvSpPr>
          <p:nvPr>
            <p:ph idx="1"/>
          </p:nvPr>
        </p:nvSpPr>
        <p:spPr>
          <a:xfrm>
            <a:off x="838200" y="1057013"/>
            <a:ext cx="10515600" cy="5119950"/>
          </a:xfrm>
        </p:spPr>
        <p:txBody>
          <a:bodyPr>
            <a:normAutofit fontScale="92500"/>
          </a:bodyPr>
          <a:lstStyle/>
          <a:p>
            <a:pPr algn="just"/>
            <a:r>
              <a:rPr lang="en-US" b="1" dirty="0"/>
              <a:t>AR(p) Autoregression</a:t>
            </a:r>
            <a:r>
              <a:rPr lang="en-US" dirty="0"/>
              <a:t> – a regression model that utilizes the dependent relationship between a current observation and observations over a previous period. An auto regressive (AR(p)) component refers to the use of past values in the regression equation for the time series.</a:t>
            </a:r>
          </a:p>
          <a:p>
            <a:pPr algn="just"/>
            <a:r>
              <a:rPr lang="en-US" b="1" dirty="0"/>
              <a:t>I(d) Integration</a:t>
            </a:r>
            <a:r>
              <a:rPr lang="en-US" dirty="0"/>
              <a:t> – uses differencing of observations (subtracting an observation from observation at the previous time step) in order to make the time series stationary. Differencing involves the subtraction of the current values of a series with its previous values d number of times.</a:t>
            </a:r>
          </a:p>
          <a:p>
            <a:pPr algn="just"/>
            <a:r>
              <a:rPr lang="en-US" b="1" dirty="0"/>
              <a:t>MA(q) Moving Average</a:t>
            </a:r>
            <a:r>
              <a:rPr lang="en-US" dirty="0"/>
              <a:t> – a model that uses the dependency between an observation and a residual error from a moving average model applied to lagged observations. A moving average component depicts the error of the model as a combination of previous error terms. The order q represents the number of terms to be included in the model.</a:t>
            </a:r>
          </a:p>
          <a:p>
            <a:pPr marL="0" indent="0" algn="just">
              <a:buNone/>
            </a:pPr>
            <a:endParaRPr lang="en-US" dirty="0"/>
          </a:p>
        </p:txBody>
      </p:sp>
    </p:spTree>
    <p:extLst>
      <p:ext uri="{BB962C8B-B14F-4D97-AF65-F5344CB8AC3E}">
        <p14:creationId xmlns:p14="http://schemas.microsoft.com/office/powerpoint/2010/main" val="121189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ARIMA PARAMETERS</a:t>
            </a:r>
          </a:p>
        </p:txBody>
      </p:sp>
      <p:sp>
        <p:nvSpPr>
          <p:cNvPr id="3" name="Content Placeholder 2"/>
          <p:cNvSpPr>
            <a:spLocks noGrp="1"/>
          </p:cNvSpPr>
          <p:nvPr>
            <p:ph idx="1"/>
          </p:nvPr>
        </p:nvSpPr>
        <p:spPr/>
        <p:txBody>
          <a:bodyPr/>
          <a:lstStyle/>
          <a:p>
            <a:pPr algn="just" fontAlgn="base"/>
            <a:r>
              <a:rPr lang="en-US" dirty="0">
                <a:latin typeface="Times New Roman" charset="0"/>
                <a:ea typeface="Times New Roman" charset="0"/>
                <a:cs typeface="Times New Roman" charset="0"/>
              </a:rPr>
              <a:t>The parameters of the ARIMA model are defined as follows:</a:t>
            </a:r>
          </a:p>
          <a:p>
            <a:pPr algn="just" fontAlgn="base"/>
            <a:r>
              <a:rPr lang="en-US" b="1" dirty="0">
                <a:latin typeface="Times New Roman" charset="0"/>
                <a:ea typeface="Times New Roman" charset="0"/>
                <a:cs typeface="Times New Roman" charset="0"/>
              </a:rPr>
              <a:t>p</a:t>
            </a:r>
            <a:r>
              <a:rPr lang="en-US" dirty="0">
                <a:latin typeface="Times New Roman" charset="0"/>
                <a:ea typeface="Times New Roman" charset="0"/>
                <a:cs typeface="Times New Roman" charset="0"/>
              </a:rPr>
              <a:t>: The number of lag observations included in the model, also called the lag order.</a:t>
            </a:r>
          </a:p>
          <a:p>
            <a:pPr algn="just" fontAlgn="base"/>
            <a:r>
              <a:rPr lang="en-US" b="1" dirty="0">
                <a:latin typeface="Times New Roman" charset="0"/>
                <a:ea typeface="Times New Roman" charset="0"/>
                <a:cs typeface="Times New Roman" charset="0"/>
              </a:rPr>
              <a:t>d</a:t>
            </a:r>
            <a:r>
              <a:rPr lang="en-US" dirty="0">
                <a:latin typeface="Times New Roman" charset="0"/>
                <a:ea typeface="Times New Roman" charset="0"/>
                <a:cs typeface="Times New Roman" charset="0"/>
              </a:rPr>
              <a:t>: The number of times that the raw observations are differenced, also called the degree of differencing.</a:t>
            </a:r>
          </a:p>
          <a:p>
            <a:pPr algn="just" fontAlgn="base"/>
            <a:r>
              <a:rPr lang="en-US" b="1" dirty="0">
                <a:latin typeface="Times New Roman" charset="0"/>
                <a:ea typeface="Times New Roman" charset="0"/>
                <a:cs typeface="Times New Roman" charset="0"/>
              </a:rPr>
              <a:t>q</a:t>
            </a:r>
            <a:r>
              <a:rPr lang="en-US" dirty="0">
                <a:latin typeface="Times New Roman" charset="0"/>
                <a:ea typeface="Times New Roman" charset="0"/>
                <a:cs typeface="Times New Roman" charset="0"/>
              </a:rPr>
              <a:t>: The size of the moving average window, also called the order of moving average.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10426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SARIMA</a:t>
            </a:r>
          </a:p>
        </p:txBody>
      </p:sp>
      <p:sp>
        <p:nvSpPr>
          <p:cNvPr id="3" name="Content Placeholder 2"/>
          <p:cNvSpPr>
            <a:spLocks noGrp="1"/>
          </p:cNvSpPr>
          <p:nvPr>
            <p:ph idx="1"/>
          </p:nvPr>
        </p:nvSpPr>
        <p:spPr/>
        <p:txBody>
          <a:bodyPr/>
          <a:lstStyle/>
          <a:p>
            <a:r>
              <a:rPr lang="en-IN" dirty="0"/>
              <a:t>Seasonal Autoregressive Integrated Moving Average, SARIMA or Seasonal ARIMA, is an extension of ARIMA that explicitly supports time series data with a seasonal component	</a:t>
            </a:r>
          </a:p>
          <a:p>
            <a:endParaRPr lang="en-IN" dirty="0"/>
          </a:p>
          <a:p>
            <a:r>
              <a:rPr lang="en-IN" dirty="0"/>
              <a:t>It adds three new </a:t>
            </a:r>
            <a:r>
              <a:rPr lang="en-IN" dirty="0" err="1"/>
              <a:t>hyperparameters</a:t>
            </a:r>
            <a:r>
              <a:rPr lang="en-IN" dirty="0"/>
              <a:t> to specify the </a:t>
            </a:r>
            <a:r>
              <a:rPr lang="en-IN" dirty="0" err="1"/>
              <a:t>autoregression</a:t>
            </a:r>
            <a:r>
              <a:rPr lang="en-IN" dirty="0"/>
              <a:t> (AR), differencing (I) and moving average (MA) for the seasonal component of the series, as well as an additional parameter for the period of the seasonality.</a:t>
            </a:r>
          </a:p>
        </p:txBody>
      </p:sp>
    </p:spTree>
    <p:extLst>
      <p:ext uri="{BB962C8B-B14F-4D97-AF65-F5344CB8AC3E}">
        <p14:creationId xmlns:p14="http://schemas.microsoft.com/office/powerpoint/2010/main" val="2543215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Configuring SARIMA</a:t>
            </a:r>
          </a:p>
        </p:txBody>
      </p:sp>
      <p:sp>
        <p:nvSpPr>
          <p:cNvPr id="3" name="Content Placeholder 2"/>
          <p:cNvSpPr>
            <a:spLocks noGrp="1"/>
          </p:cNvSpPr>
          <p:nvPr>
            <p:ph idx="1"/>
          </p:nvPr>
        </p:nvSpPr>
        <p:spPr/>
        <p:txBody>
          <a:bodyPr>
            <a:normAutofit fontScale="92500" lnSpcReduction="20000"/>
          </a:bodyPr>
          <a:lstStyle/>
          <a:p>
            <a:pPr marL="0" indent="0">
              <a:buNone/>
            </a:pPr>
            <a:r>
              <a:rPr lang="en-IN" dirty="0"/>
              <a:t>Trend Elements </a:t>
            </a:r>
          </a:p>
          <a:p>
            <a:pPr fontAlgn="base"/>
            <a:r>
              <a:rPr lang="en-IN" b="1" dirty="0"/>
              <a:t>p</a:t>
            </a:r>
            <a:r>
              <a:rPr lang="en-IN" dirty="0"/>
              <a:t>: Trend </a:t>
            </a:r>
            <a:r>
              <a:rPr lang="en-IN" dirty="0" err="1"/>
              <a:t>autoregression</a:t>
            </a:r>
            <a:r>
              <a:rPr lang="en-IN" dirty="0"/>
              <a:t> order.</a:t>
            </a:r>
          </a:p>
          <a:p>
            <a:pPr fontAlgn="base"/>
            <a:r>
              <a:rPr lang="en-IN" b="1" dirty="0"/>
              <a:t>d</a:t>
            </a:r>
            <a:r>
              <a:rPr lang="en-IN" dirty="0"/>
              <a:t>: Trend difference order.</a:t>
            </a:r>
          </a:p>
          <a:p>
            <a:pPr fontAlgn="base"/>
            <a:r>
              <a:rPr lang="en-IN" b="1" dirty="0"/>
              <a:t>q</a:t>
            </a:r>
            <a:r>
              <a:rPr lang="en-IN" dirty="0"/>
              <a:t>: Trend moving average order.</a:t>
            </a:r>
          </a:p>
          <a:p>
            <a:pPr marL="0" indent="0" fontAlgn="base">
              <a:buNone/>
            </a:pPr>
            <a:r>
              <a:rPr lang="en-IN" b="1" dirty="0"/>
              <a:t>Seasonal Elements</a:t>
            </a:r>
          </a:p>
          <a:p>
            <a:pPr fontAlgn="base"/>
            <a:r>
              <a:rPr lang="en-IN" dirty="0"/>
              <a:t>There are four seasonal elements that are not part of ARIMA that must be configured:</a:t>
            </a:r>
          </a:p>
          <a:p>
            <a:pPr fontAlgn="base"/>
            <a:r>
              <a:rPr lang="en-IN" b="1" dirty="0"/>
              <a:t>P</a:t>
            </a:r>
            <a:r>
              <a:rPr lang="en-IN" dirty="0"/>
              <a:t>: Seasonal autoregressive order.</a:t>
            </a:r>
          </a:p>
          <a:p>
            <a:pPr fontAlgn="base"/>
            <a:r>
              <a:rPr lang="en-IN" b="1" dirty="0"/>
              <a:t>D</a:t>
            </a:r>
            <a:r>
              <a:rPr lang="en-IN" dirty="0"/>
              <a:t>: Seasonal difference order.</a:t>
            </a:r>
          </a:p>
          <a:p>
            <a:pPr fontAlgn="base"/>
            <a:r>
              <a:rPr lang="en-IN" b="1" dirty="0"/>
              <a:t>Q</a:t>
            </a:r>
            <a:r>
              <a:rPr lang="en-IN" dirty="0"/>
              <a:t>: Seasonal moving average order.</a:t>
            </a:r>
          </a:p>
          <a:p>
            <a:pPr fontAlgn="base"/>
            <a:r>
              <a:rPr lang="en-IN" b="1" dirty="0"/>
              <a:t>m</a:t>
            </a:r>
            <a:r>
              <a:rPr lang="en-IN" dirty="0"/>
              <a:t>: The number of time steps for a single seasonal period.</a:t>
            </a:r>
          </a:p>
          <a:p>
            <a:pPr marL="0" indent="0">
              <a:buNone/>
            </a:pPr>
            <a:endParaRPr lang="en-IN" dirty="0"/>
          </a:p>
        </p:txBody>
      </p:sp>
    </p:spTree>
    <p:extLst>
      <p:ext uri="{BB962C8B-B14F-4D97-AF65-F5344CB8AC3E}">
        <p14:creationId xmlns:p14="http://schemas.microsoft.com/office/powerpoint/2010/main" val="262506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Loading SARMIA model</a:t>
            </a:r>
          </a:p>
        </p:txBody>
      </p:sp>
      <p:sp>
        <p:nvSpPr>
          <p:cNvPr id="3" name="Content Placeholder 2"/>
          <p:cNvSpPr>
            <a:spLocks noGrp="1"/>
          </p:cNvSpPr>
          <p:nvPr>
            <p:ph idx="1"/>
          </p:nvPr>
        </p:nvSpPr>
        <p:spPr>
          <a:xfrm>
            <a:off x="226503" y="1834014"/>
            <a:ext cx="11127297" cy="4351338"/>
          </a:xfrm>
        </p:spPr>
        <p:txBody>
          <a:bodyPr/>
          <a:lstStyle/>
          <a:p>
            <a:pPr marL="0" indent="0">
              <a:buNone/>
            </a:pPr>
            <a:r>
              <a:rPr lang="en-IN" dirty="0"/>
              <a:t>from </a:t>
            </a:r>
            <a:r>
              <a:rPr lang="en-IN" dirty="0" err="1"/>
              <a:t>statsmodels.tsa</a:t>
            </a:r>
            <a:r>
              <a:rPr lang="en-IN" dirty="0"/>
              <a:t> import </a:t>
            </a:r>
            <a:r>
              <a:rPr lang="en-IN" dirty="0" err="1"/>
              <a:t>seasonal,arima_model</a:t>
            </a:r>
            <a:endParaRPr lang="en-IN" dirty="0"/>
          </a:p>
          <a:p>
            <a:pPr marL="0" indent="0">
              <a:buNone/>
            </a:pPr>
            <a:r>
              <a:rPr lang="en-IN" dirty="0"/>
              <a:t>import </a:t>
            </a:r>
            <a:r>
              <a:rPr lang="en-IN" dirty="0" err="1"/>
              <a:t>statsmodels.api</a:t>
            </a:r>
            <a:r>
              <a:rPr lang="en-IN" dirty="0"/>
              <a:t> as </a:t>
            </a:r>
            <a:r>
              <a:rPr lang="en-IN" dirty="0" err="1"/>
              <a:t>st</a:t>
            </a:r>
            <a:endParaRPr lang="en-IN" dirty="0"/>
          </a:p>
          <a:p>
            <a:pPr marL="0" indent="0">
              <a:buNone/>
            </a:pPr>
            <a:r>
              <a:rPr lang="en-IN" dirty="0" err="1"/>
              <a:t>st.tsa.statespace.SARIMAX</a:t>
            </a:r>
            <a:r>
              <a:rPr lang="en-IN" dirty="0"/>
              <a:t>(</a:t>
            </a:r>
            <a:r>
              <a:rPr lang="en-IN" dirty="0" err="1"/>
              <a:t>tm,order</a:t>
            </a:r>
            <a:r>
              <a:rPr lang="en-IN" dirty="0"/>
              <a:t>=(0,1,1),</a:t>
            </a:r>
            <a:r>
              <a:rPr lang="en-IN" dirty="0" err="1"/>
              <a:t>seasonal_order</a:t>
            </a:r>
            <a:r>
              <a:rPr lang="en-IN" dirty="0"/>
              <a:t>=(1,1,1,12))</a:t>
            </a:r>
          </a:p>
          <a:p>
            <a:pPr marL="0" indent="0">
              <a:buNone/>
            </a:pPr>
            <a:r>
              <a:rPr lang="en-IN" dirty="0"/>
              <a:t>fit()</a:t>
            </a:r>
          </a:p>
          <a:p>
            <a:pPr marL="0" indent="0">
              <a:buNone/>
            </a:pPr>
            <a:r>
              <a:rPr lang="en-IN" dirty="0"/>
              <a:t>forecast()</a:t>
            </a:r>
          </a:p>
        </p:txBody>
      </p:sp>
    </p:spTree>
    <p:extLst>
      <p:ext uri="{BB962C8B-B14F-4D97-AF65-F5344CB8AC3E}">
        <p14:creationId xmlns:p14="http://schemas.microsoft.com/office/powerpoint/2010/main" val="3755512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1734</TotalTime>
  <Words>676</Words>
  <Application>Microsoft Macintosh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Time Series Forecasting</vt:lpstr>
      <vt:lpstr>Time Series Forecasting</vt:lpstr>
      <vt:lpstr>Time Series Forecasting</vt:lpstr>
      <vt:lpstr>ARIMA (autoregressive integrated moving average) Model</vt:lpstr>
      <vt:lpstr>ARIMA</vt:lpstr>
      <vt:lpstr>ARIMA PARAMETERS</vt:lpstr>
      <vt:lpstr>SARIMA</vt:lpstr>
      <vt:lpstr>Configuring SARIMA</vt:lpstr>
      <vt:lpstr>Loading SARMIA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dc:title>
  <dc:creator>Microsoft Office User</dc:creator>
  <cp:lastModifiedBy>Microsoft Office User</cp:lastModifiedBy>
  <cp:revision>9</cp:revision>
  <dcterms:created xsi:type="dcterms:W3CDTF">2018-09-08T05:32:56Z</dcterms:created>
  <dcterms:modified xsi:type="dcterms:W3CDTF">2022-03-03T17:31:31Z</dcterms:modified>
</cp:coreProperties>
</file>