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8"/>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16C4-A460-4A48-956E-C35AE3E9D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BBA232-08F7-3140-B618-063D40F21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32E383-212F-784A-9A04-418C2AA14F75}"/>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5" name="Footer Placeholder 4">
            <a:extLst>
              <a:ext uri="{FF2B5EF4-FFF2-40B4-BE49-F238E27FC236}">
                <a16:creationId xmlns:a16="http://schemas.microsoft.com/office/drawing/2014/main" id="{F0A0713C-69BB-CC42-92E6-A2BA07211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1D471-6341-EF43-AA58-0F641E7CE93A}"/>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290387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36D0-CB1B-E64A-8182-886D7C35CB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54A5D-4FD7-FF45-A142-EBE547E2D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9AE2E-1450-FA4F-8225-6649C670B4AC}"/>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5" name="Footer Placeholder 4">
            <a:extLst>
              <a:ext uri="{FF2B5EF4-FFF2-40B4-BE49-F238E27FC236}">
                <a16:creationId xmlns:a16="http://schemas.microsoft.com/office/drawing/2014/main" id="{E3D996E4-83F7-0743-8B6D-2032F5A9E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7FF83-5AA3-9645-9190-99F8829DAF12}"/>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20425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C3A23-D50A-A443-9769-ACEF6D0130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B8CFE2-981E-9D40-AA28-0177329C7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3858F-725E-BA4C-A8A8-CEB2526C422D}"/>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5" name="Footer Placeholder 4">
            <a:extLst>
              <a:ext uri="{FF2B5EF4-FFF2-40B4-BE49-F238E27FC236}">
                <a16:creationId xmlns:a16="http://schemas.microsoft.com/office/drawing/2014/main" id="{B785463F-3311-D347-91E9-C376DCFBD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3E072-89FA-E648-B0F6-6DD0F305F5D8}"/>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332554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CA3A-E705-EB4B-A23F-1F5EE4638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6F8E2-5F6C-B145-909F-C3E96AC0EE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F0B05-EE07-BE4F-95EA-DD75C1EA0DA2}"/>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5" name="Footer Placeholder 4">
            <a:extLst>
              <a:ext uri="{FF2B5EF4-FFF2-40B4-BE49-F238E27FC236}">
                <a16:creationId xmlns:a16="http://schemas.microsoft.com/office/drawing/2014/main" id="{3A59923A-E2CF-1E46-AEB5-EEC9F46CF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A7AED-9C7C-4B4F-A920-B05801E24E15}"/>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279904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89F8-4BA6-0F4B-BCE6-9E8C9DF779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5FAAEA-2E18-C349-AD0B-3C62D3081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CDD31-3614-E049-B710-428290C1666D}"/>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5" name="Footer Placeholder 4">
            <a:extLst>
              <a:ext uri="{FF2B5EF4-FFF2-40B4-BE49-F238E27FC236}">
                <a16:creationId xmlns:a16="http://schemas.microsoft.com/office/drawing/2014/main" id="{BE0C3223-7140-CB4D-B945-6764962FE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BB7FD-6FEA-814B-AFAF-8BC4E07099D4}"/>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196465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3673-F51C-8049-AA37-75B1C6BF2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059826-C277-8842-B1E3-CC2301E27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08E6D-F35D-2740-8B67-43F2B611B4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5EE454-A146-D241-963B-59CDB7551583}"/>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6" name="Footer Placeholder 5">
            <a:extLst>
              <a:ext uri="{FF2B5EF4-FFF2-40B4-BE49-F238E27FC236}">
                <a16:creationId xmlns:a16="http://schemas.microsoft.com/office/drawing/2014/main" id="{0B374D7D-4AF0-B144-A75E-04371CC32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26982-0CA6-A545-AFDD-C4CE182B22D0}"/>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119584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3325-6559-5147-AA95-ED32D593FA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988F93-DE00-6D40-8F87-4AA95A751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0AE52-F215-C944-B2F4-52401BDDA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D0EAA-5659-8C4C-A9D1-3A2D06123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7DFCE-A9EB-9849-820F-E37122C70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BECD1-A7DC-664B-840E-D44BD7221C39}"/>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8" name="Footer Placeholder 7">
            <a:extLst>
              <a:ext uri="{FF2B5EF4-FFF2-40B4-BE49-F238E27FC236}">
                <a16:creationId xmlns:a16="http://schemas.microsoft.com/office/drawing/2014/main" id="{D88A2B94-445E-AD4B-93CE-859E5838CD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FF2FE4-DBEA-C549-B577-1511CDCD23AD}"/>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141259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CD0D-A7E0-C641-971A-B0C1AFFF83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06FCE9-0AFA-8046-BCAC-F6ED9C266230}"/>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4" name="Footer Placeholder 3">
            <a:extLst>
              <a:ext uri="{FF2B5EF4-FFF2-40B4-BE49-F238E27FC236}">
                <a16:creationId xmlns:a16="http://schemas.microsoft.com/office/drawing/2014/main" id="{69C7B709-9947-A54E-B322-1C362CA5F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2A4011-8764-B44D-8618-E2B9719C7B5D}"/>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41966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EC488-74CD-6345-8774-9567EE8AA48D}"/>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3" name="Footer Placeholder 2">
            <a:extLst>
              <a:ext uri="{FF2B5EF4-FFF2-40B4-BE49-F238E27FC236}">
                <a16:creationId xmlns:a16="http://schemas.microsoft.com/office/drawing/2014/main" id="{A5D45307-1BAB-8946-A573-B0B02FDACD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643111-4C47-0C4A-9F16-887F1B2A34DF}"/>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242264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76D5-D54B-6F43-98BC-A07C1B9C1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3951B-E867-AB4F-9CBB-3B9FBD07E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29A421-1E74-3B4D-B7D7-5B6431E7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7574E-AC87-BE43-B83F-9B2DF6171B10}"/>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6" name="Footer Placeholder 5">
            <a:extLst>
              <a:ext uri="{FF2B5EF4-FFF2-40B4-BE49-F238E27FC236}">
                <a16:creationId xmlns:a16="http://schemas.microsoft.com/office/drawing/2014/main" id="{931FED57-28CA-EB4D-B83E-51F53B5A8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A9958-6C17-334A-AFFC-4B5315902A14}"/>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310548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20E5-D2CC-7D4A-8F12-9A907DEEC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F05673-0B24-1F41-A1D7-1B013C1A0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A39D98-DA51-E642-8AE3-049A5FFD4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E5C5A-3A5B-3B48-8B93-6BC6D688434E}"/>
              </a:ext>
            </a:extLst>
          </p:cNvPr>
          <p:cNvSpPr>
            <a:spLocks noGrp="1"/>
          </p:cNvSpPr>
          <p:nvPr>
            <p:ph type="dt" sz="half" idx="10"/>
          </p:nvPr>
        </p:nvSpPr>
        <p:spPr/>
        <p:txBody>
          <a:bodyPr/>
          <a:lstStyle/>
          <a:p>
            <a:fld id="{5C0C1830-0A31-784F-90BD-91354212904B}" type="datetimeFigureOut">
              <a:rPr lang="en-US" smtClean="0"/>
              <a:t>3/2/22</a:t>
            </a:fld>
            <a:endParaRPr lang="en-US"/>
          </a:p>
        </p:txBody>
      </p:sp>
      <p:sp>
        <p:nvSpPr>
          <p:cNvPr id="6" name="Footer Placeholder 5">
            <a:extLst>
              <a:ext uri="{FF2B5EF4-FFF2-40B4-BE49-F238E27FC236}">
                <a16:creationId xmlns:a16="http://schemas.microsoft.com/office/drawing/2014/main" id="{8C5A7189-8967-EC42-8A61-BD8EFBDAB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5BA36-EDA5-5E46-8875-5B996FE04B5E}"/>
              </a:ext>
            </a:extLst>
          </p:cNvPr>
          <p:cNvSpPr>
            <a:spLocks noGrp="1"/>
          </p:cNvSpPr>
          <p:nvPr>
            <p:ph type="sldNum" sz="quarter" idx="12"/>
          </p:nvPr>
        </p:nvSpPr>
        <p:spPr/>
        <p:txBody>
          <a:bodyPr/>
          <a:lstStyle/>
          <a:p>
            <a:fld id="{C0935495-E945-6542-8E55-1F791F989891}" type="slidenum">
              <a:rPr lang="en-US" smtClean="0"/>
              <a:t>‹#›</a:t>
            </a:fld>
            <a:endParaRPr lang="en-US"/>
          </a:p>
        </p:txBody>
      </p:sp>
    </p:spTree>
    <p:extLst>
      <p:ext uri="{BB962C8B-B14F-4D97-AF65-F5344CB8AC3E}">
        <p14:creationId xmlns:p14="http://schemas.microsoft.com/office/powerpoint/2010/main" val="386471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4089DD-3B0C-834D-A5C5-0A224850B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6FD9A-E663-A54C-B616-294BFE4B8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0A2ED-4428-844A-BA14-E6AD4F6786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C1830-0A31-784F-90BD-91354212904B}" type="datetimeFigureOut">
              <a:rPr lang="en-US" smtClean="0"/>
              <a:t>3/2/22</a:t>
            </a:fld>
            <a:endParaRPr lang="en-US"/>
          </a:p>
        </p:txBody>
      </p:sp>
      <p:sp>
        <p:nvSpPr>
          <p:cNvPr id="5" name="Footer Placeholder 4">
            <a:extLst>
              <a:ext uri="{FF2B5EF4-FFF2-40B4-BE49-F238E27FC236}">
                <a16:creationId xmlns:a16="http://schemas.microsoft.com/office/drawing/2014/main" id="{6A07F894-7257-054D-8E68-CB8081261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5BFF87-C4C1-714A-8623-F4767178E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35495-E945-6542-8E55-1F791F989891}" type="slidenum">
              <a:rPr lang="en-US" smtClean="0"/>
              <a:t>‹#›</a:t>
            </a:fld>
            <a:endParaRPr lang="en-US"/>
          </a:p>
        </p:txBody>
      </p:sp>
    </p:spTree>
    <p:extLst>
      <p:ext uri="{BB962C8B-B14F-4D97-AF65-F5344CB8AC3E}">
        <p14:creationId xmlns:p14="http://schemas.microsoft.com/office/powerpoint/2010/main" val="134680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21A0-488C-ED48-A9FC-90A236EF39B0}"/>
              </a:ext>
            </a:extLst>
          </p:cNvPr>
          <p:cNvSpPr>
            <a:spLocks noGrp="1"/>
          </p:cNvSpPr>
          <p:nvPr>
            <p:ph type="ctrTitle"/>
          </p:nvPr>
        </p:nvSpPr>
        <p:spPr/>
        <p:txBody>
          <a:bodyPr/>
          <a:lstStyle/>
          <a:p>
            <a:r>
              <a:rPr lang="en-US" dirty="0"/>
              <a:t>Regression Analysis</a:t>
            </a:r>
          </a:p>
        </p:txBody>
      </p:sp>
      <p:sp>
        <p:nvSpPr>
          <p:cNvPr id="3" name="Subtitle 2">
            <a:extLst>
              <a:ext uri="{FF2B5EF4-FFF2-40B4-BE49-F238E27FC236}">
                <a16:creationId xmlns:a16="http://schemas.microsoft.com/office/drawing/2014/main" id="{D83365DD-CCEE-D948-AB61-59C0F977622C}"/>
              </a:ext>
            </a:extLst>
          </p:cNvPr>
          <p:cNvSpPr>
            <a:spLocks noGrp="1"/>
          </p:cNvSpPr>
          <p:nvPr>
            <p:ph type="subTitle" idx="1"/>
          </p:nvPr>
        </p:nvSpPr>
        <p:spPr/>
        <p:txBody>
          <a:bodyPr/>
          <a:lstStyle/>
          <a:p>
            <a:r>
              <a:rPr lang="en-US" dirty="0" err="1"/>
              <a:t>Vaseem</a:t>
            </a:r>
            <a:r>
              <a:rPr lang="en-US" dirty="0"/>
              <a:t> </a:t>
            </a:r>
            <a:r>
              <a:rPr lang="en-US" dirty="0" err="1"/>
              <a:t>Durrani</a:t>
            </a:r>
            <a:endParaRPr lang="en-US" dirty="0"/>
          </a:p>
        </p:txBody>
      </p:sp>
    </p:spTree>
    <p:extLst>
      <p:ext uri="{BB962C8B-B14F-4D97-AF65-F5344CB8AC3E}">
        <p14:creationId xmlns:p14="http://schemas.microsoft.com/office/powerpoint/2010/main" val="292085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D7C8-5E90-7E4F-A3BD-73BACB61E29B}"/>
              </a:ext>
            </a:extLst>
          </p:cNvPr>
          <p:cNvSpPr>
            <a:spLocks noGrp="1"/>
          </p:cNvSpPr>
          <p:nvPr>
            <p:ph type="title"/>
          </p:nvPr>
        </p:nvSpPr>
        <p:spPr>
          <a:xfrm>
            <a:off x="838200" y="-43948"/>
            <a:ext cx="10515600" cy="1325563"/>
          </a:xfrm>
        </p:spPr>
        <p:txBody>
          <a:bodyPr/>
          <a:lstStyle/>
          <a:p>
            <a:r>
              <a:rPr lang="en-US" dirty="0"/>
              <a:t>REGRESSION ANALYSIS</a:t>
            </a:r>
          </a:p>
        </p:txBody>
      </p:sp>
      <p:sp>
        <p:nvSpPr>
          <p:cNvPr id="3" name="Content Placeholder 2">
            <a:extLst>
              <a:ext uri="{FF2B5EF4-FFF2-40B4-BE49-F238E27FC236}">
                <a16:creationId xmlns:a16="http://schemas.microsoft.com/office/drawing/2014/main" id="{4F5FE6B6-CE4D-E940-979E-C919FA4FCDD7}"/>
              </a:ext>
            </a:extLst>
          </p:cNvPr>
          <p:cNvSpPr>
            <a:spLocks noGrp="1"/>
          </p:cNvSpPr>
          <p:nvPr>
            <p:ph idx="1"/>
          </p:nvPr>
        </p:nvSpPr>
        <p:spPr>
          <a:xfrm>
            <a:off x="838200" y="1281615"/>
            <a:ext cx="10515600" cy="4351338"/>
          </a:xfrm>
        </p:spPr>
        <p:txBody>
          <a:bodyPr/>
          <a:lstStyle/>
          <a:p>
            <a:pPr algn="just"/>
            <a:r>
              <a:rPr lang="en-US" dirty="0">
                <a:latin typeface="Times" pitchFamily="2" charset="0"/>
              </a:rPr>
              <a:t>Regression in machine learning consists of mathematical methods that allow data scientists to predict a continuous outcome (y) based on the value of one or more predictor variables (x). </a:t>
            </a:r>
          </a:p>
          <a:p>
            <a:pPr algn="just"/>
            <a:endParaRPr lang="en-US" dirty="0">
              <a:latin typeface="Times" pitchFamily="2" charset="0"/>
            </a:endParaRPr>
          </a:p>
          <a:p>
            <a:pPr algn="just"/>
            <a:r>
              <a:rPr lang="en-US" dirty="0">
                <a:latin typeface="Times" pitchFamily="2" charset="0"/>
              </a:rPr>
              <a:t>Linear Regression is probably the most popular form of regression analysis because of its ease-of-use in predicting and forecasting.</a:t>
            </a:r>
          </a:p>
        </p:txBody>
      </p:sp>
      <p:pic>
        <p:nvPicPr>
          <p:cNvPr id="1026" name="Picture 2" descr="regression line, regression equation">
            <a:extLst>
              <a:ext uri="{FF2B5EF4-FFF2-40B4-BE49-F238E27FC236}">
                <a16:creationId xmlns:a16="http://schemas.microsoft.com/office/drawing/2014/main" id="{E9EEDC82-FA5E-124C-B3A2-E55FC2A2A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843" y="3991736"/>
            <a:ext cx="5737104" cy="235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28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2DC2-1101-FC48-AD92-7A87515E7D33}"/>
              </a:ext>
            </a:extLst>
          </p:cNvPr>
          <p:cNvSpPr>
            <a:spLocks noGrp="1"/>
          </p:cNvSpPr>
          <p:nvPr>
            <p:ph type="title"/>
          </p:nvPr>
        </p:nvSpPr>
        <p:spPr/>
        <p:txBody>
          <a:bodyPr/>
          <a:lstStyle/>
          <a:p>
            <a:r>
              <a:rPr lang="en-US" dirty="0"/>
              <a:t>Example: Wants to predict next week's temperature</a:t>
            </a:r>
          </a:p>
        </p:txBody>
      </p:sp>
      <p:sp>
        <p:nvSpPr>
          <p:cNvPr id="3" name="Content Placeholder 2">
            <a:extLst>
              <a:ext uri="{FF2B5EF4-FFF2-40B4-BE49-F238E27FC236}">
                <a16:creationId xmlns:a16="http://schemas.microsoft.com/office/drawing/2014/main" id="{51252771-F493-1F47-9FBB-0D61410B4ECE}"/>
              </a:ext>
            </a:extLst>
          </p:cNvPr>
          <p:cNvSpPr>
            <a:spLocks noGrp="1"/>
          </p:cNvSpPr>
          <p:nvPr>
            <p:ph idx="1"/>
          </p:nvPr>
        </p:nvSpPr>
        <p:spPr>
          <a:xfrm>
            <a:off x="838200" y="1825625"/>
            <a:ext cx="10515600" cy="4829818"/>
          </a:xfrm>
        </p:spPr>
        <p:txBody>
          <a:bodyPr>
            <a:normAutofit/>
          </a:bodyPr>
          <a:lstStyle/>
          <a:p>
            <a:r>
              <a:rPr lang="en-US" dirty="0">
                <a:latin typeface="Times" pitchFamily="2" charset="0"/>
              </a:rPr>
              <a:t>The temperature to be predicted depends on different properties such as humidity, atmospheric pressure, air temperature and wind speed</a:t>
            </a:r>
          </a:p>
          <a:p>
            <a:r>
              <a:rPr lang="en-US" dirty="0">
                <a:latin typeface="Times" pitchFamily="2" charset="0"/>
              </a:rPr>
              <a:t>But how accurate are your predictions? </a:t>
            </a:r>
          </a:p>
          <a:p>
            <a:r>
              <a:rPr lang="en-US" dirty="0">
                <a:latin typeface="Times" pitchFamily="2" charset="0"/>
              </a:rPr>
              <a:t>How good is your algorithm?</a:t>
            </a:r>
          </a:p>
          <a:p>
            <a:endParaRPr lang="en-US" dirty="0">
              <a:latin typeface="Times" pitchFamily="2" charset="0"/>
            </a:endParaRPr>
          </a:p>
          <a:p>
            <a:pPr lvl="1"/>
            <a:r>
              <a:rPr lang="en-US" b="1" cap="all" dirty="0">
                <a:latin typeface="Times" pitchFamily="2" charset="0"/>
              </a:rPr>
              <a:t>VARIANCE: </a:t>
            </a:r>
            <a:r>
              <a:rPr lang="en-US" dirty="0">
                <a:latin typeface="Times" pitchFamily="2" charset="0"/>
              </a:rPr>
              <a:t>Variance is the amount by which the estimate of the target function changes if different training data were used. To avoid false predictions, we need to make sure the variance is low.</a:t>
            </a:r>
            <a:endParaRPr lang="en-US" b="1" cap="all" dirty="0">
              <a:latin typeface="Times" pitchFamily="2" charset="0"/>
            </a:endParaRPr>
          </a:p>
          <a:p>
            <a:pPr lvl="1"/>
            <a:r>
              <a:rPr lang="en-US" b="1" cap="all" dirty="0">
                <a:latin typeface="Times" pitchFamily="2" charset="0"/>
              </a:rPr>
              <a:t>BIAS : </a:t>
            </a:r>
            <a:r>
              <a:rPr lang="en-US" dirty="0">
                <a:latin typeface="Times" pitchFamily="2" charset="0"/>
              </a:rPr>
              <a:t>Bias is the algorithm’s tendency to consistently learn the wrong thing by not taking into account all the information in the data. For the model to be accurate, bias needs to be low. </a:t>
            </a:r>
            <a:endParaRPr lang="en-US" b="1" cap="all" dirty="0">
              <a:latin typeface="Times" pitchFamily="2" charset="0"/>
            </a:endParaRPr>
          </a:p>
          <a:p>
            <a:pPr lvl="1"/>
            <a:endParaRPr lang="en-US" b="1" cap="all" dirty="0">
              <a:latin typeface="Times" pitchFamily="2" charset="0"/>
            </a:endParaRPr>
          </a:p>
          <a:p>
            <a:endParaRPr lang="en-US" dirty="0">
              <a:latin typeface="Times" pitchFamily="2" charset="0"/>
            </a:endParaRPr>
          </a:p>
        </p:txBody>
      </p:sp>
    </p:spTree>
    <p:extLst>
      <p:ext uri="{BB962C8B-B14F-4D97-AF65-F5344CB8AC3E}">
        <p14:creationId xmlns:p14="http://schemas.microsoft.com/office/powerpoint/2010/main" val="287626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2719-A9C2-6343-8D8E-81B77FF68FAC}"/>
              </a:ext>
            </a:extLst>
          </p:cNvPr>
          <p:cNvSpPr>
            <a:spLocks noGrp="1"/>
          </p:cNvSpPr>
          <p:nvPr>
            <p:ph type="title"/>
          </p:nvPr>
        </p:nvSpPr>
        <p:spPr/>
        <p:txBody>
          <a:bodyPr/>
          <a:lstStyle/>
          <a:p>
            <a:r>
              <a:rPr lang="en-US" dirty="0"/>
              <a:t>Model Performance</a:t>
            </a:r>
          </a:p>
        </p:txBody>
      </p:sp>
      <p:pic>
        <p:nvPicPr>
          <p:cNvPr id="2050" name="Picture 2" descr="underfitting and overfitting example">
            <a:extLst>
              <a:ext uri="{FF2B5EF4-FFF2-40B4-BE49-F238E27FC236}">
                <a16:creationId xmlns:a16="http://schemas.microsoft.com/office/drawing/2014/main" id="{DEB6CCD5-B590-2048-8209-B6B37C3B28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7452"/>
          <a:stretch/>
        </p:blipFill>
        <p:spPr bwMode="auto">
          <a:xfrm>
            <a:off x="1867141" y="1808813"/>
            <a:ext cx="8272282" cy="2305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29A6B9-AD75-E340-AA2B-1268B5DB9908}"/>
              </a:ext>
            </a:extLst>
          </p:cNvPr>
          <p:cNvSpPr txBox="1"/>
          <p:nvPr/>
        </p:nvSpPr>
        <p:spPr>
          <a:xfrm>
            <a:off x="2371726" y="4163651"/>
            <a:ext cx="2039341" cy="523220"/>
          </a:xfrm>
          <a:prstGeom prst="rect">
            <a:avLst/>
          </a:prstGeom>
          <a:noFill/>
        </p:spPr>
        <p:txBody>
          <a:bodyPr wrap="none" rtlCol="0">
            <a:spAutoFit/>
          </a:bodyPr>
          <a:lstStyle/>
          <a:p>
            <a:r>
              <a:rPr lang="en-US" sz="2800" dirty="0" err="1">
                <a:latin typeface="Times" pitchFamily="2" charset="0"/>
              </a:rPr>
              <a:t>UnderFitting</a:t>
            </a:r>
            <a:endParaRPr lang="en-US" sz="2800" dirty="0">
              <a:latin typeface="Times" pitchFamily="2" charset="0"/>
            </a:endParaRPr>
          </a:p>
        </p:txBody>
      </p:sp>
      <p:sp>
        <p:nvSpPr>
          <p:cNvPr id="8" name="TextBox 7">
            <a:extLst>
              <a:ext uri="{FF2B5EF4-FFF2-40B4-BE49-F238E27FC236}">
                <a16:creationId xmlns:a16="http://schemas.microsoft.com/office/drawing/2014/main" id="{D481B9AC-4950-7C49-BC00-201CA89CE411}"/>
              </a:ext>
            </a:extLst>
          </p:cNvPr>
          <p:cNvSpPr txBox="1"/>
          <p:nvPr/>
        </p:nvSpPr>
        <p:spPr>
          <a:xfrm>
            <a:off x="5774437" y="4254794"/>
            <a:ext cx="901209" cy="523220"/>
          </a:xfrm>
          <a:prstGeom prst="rect">
            <a:avLst/>
          </a:prstGeom>
          <a:noFill/>
        </p:spPr>
        <p:txBody>
          <a:bodyPr wrap="none" rtlCol="0">
            <a:spAutoFit/>
          </a:bodyPr>
          <a:lstStyle/>
          <a:p>
            <a:r>
              <a:rPr lang="en-US" sz="2800" dirty="0">
                <a:latin typeface="Times" pitchFamily="2" charset="0"/>
              </a:rPr>
              <a:t>Ideal</a:t>
            </a:r>
          </a:p>
        </p:txBody>
      </p:sp>
      <p:sp>
        <p:nvSpPr>
          <p:cNvPr id="9" name="TextBox 8">
            <a:extLst>
              <a:ext uri="{FF2B5EF4-FFF2-40B4-BE49-F238E27FC236}">
                <a16:creationId xmlns:a16="http://schemas.microsoft.com/office/drawing/2014/main" id="{DE705F5B-D221-1745-AAA3-6587DCFE19D3}"/>
              </a:ext>
            </a:extLst>
          </p:cNvPr>
          <p:cNvSpPr txBox="1"/>
          <p:nvPr/>
        </p:nvSpPr>
        <p:spPr>
          <a:xfrm>
            <a:off x="8141400" y="4254794"/>
            <a:ext cx="1859805" cy="523220"/>
          </a:xfrm>
          <a:prstGeom prst="rect">
            <a:avLst/>
          </a:prstGeom>
          <a:noFill/>
        </p:spPr>
        <p:txBody>
          <a:bodyPr wrap="none" rtlCol="0">
            <a:spAutoFit/>
          </a:bodyPr>
          <a:lstStyle/>
          <a:p>
            <a:r>
              <a:rPr lang="en-US" sz="2800" dirty="0" err="1">
                <a:latin typeface="Times" pitchFamily="2" charset="0"/>
              </a:rPr>
              <a:t>OverFitting</a:t>
            </a:r>
            <a:endParaRPr lang="en-US" sz="2800" dirty="0">
              <a:latin typeface="Times" pitchFamily="2" charset="0"/>
            </a:endParaRPr>
          </a:p>
        </p:txBody>
      </p:sp>
    </p:spTree>
    <p:extLst>
      <p:ext uri="{BB962C8B-B14F-4D97-AF65-F5344CB8AC3E}">
        <p14:creationId xmlns:p14="http://schemas.microsoft.com/office/powerpoint/2010/main" val="306749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BD78-E1A9-DA46-93D0-5CAC921B7ECE}"/>
              </a:ext>
            </a:extLst>
          </p:cNvPr>
          <p:cNvSpPr>
            <a:spLocks noGrp="1"/>
          </p:cNvSpPr>
          <p:nvPr>
            <p:ph type="title"/>
          </p:nvPr>
        </p:nvSpPr>
        <p:spPr/>
        <p:txBody>
          <a:bodyPr/>
          <a:lstStyle/>
          <a:p>
            <a:r>
              <a:rPr lang="en-US" dirty="0">
                <a:latin typeface="Times" pitchFamily="2" charset="0"/>
              </a:rPr>
              <a:t>Linear Regression</a:t>
            </a:r>
          </a:p>
        </p:txBody>
      </p:sp>
      <p:pic>
        <p:nvPicPr>
          <p:cNvPr id="3074" name="Picture 2" descr="drawing the best line">
            <a:extLst>
              <a:ext uri="{FF2B5EF4-FFF2-40B4-BE49-F238E27FC236}">
                <a16:creationId xmlns:a16="http://schemas.microsoft.com/office/drawing/2014/main" id="{034CC7F2-BCFE-AD49-B3EB-156CCDBC9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5" y="2257425"/>
            <a:ext cx="3749675" cy="39682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76FF67-BD76-A348-8BFE-11DC74023ABA}"/>
              </a:ext>
            </a:extLst>
          </p:cNvPr>
          <p:cNvSpPr txBox="1"/>
          <p:nvPr/>
        </p:nvSpPr>
        <p:spPr>
          <a:xfrm>
            <a:off x="838200" y="2257425"/>
            <a:ext cx="6093618" cy="4524315"/>
          </a:xfrm>
          <a:prstGeom prst="rect">
            <a:avLst/>
          </a:prstGeom>
          <a:noFill/>
        </p:spPr>
        <p:txBody>
          <a:bodyPr wrap="square">
            <a:spAutoFit/>
          </a:bodyPr>
          <a:lstStyle/>
          <a:p>
            <a:pPr algn="just"/>
            <a:r>
              <a:rPr lang="en-US" b="0" i="0" dirty="0">
                <a:effectLst/>
                <a:latin typeface="Times" pitchFamily="2" charset="0"/>
              </a:rPr>
              <a:t>You have given a set of data and your goal is to draw the best-fit line which passes through the data. </a:t>
            </a:r>
          </a:p>
          <a:p>
            <a:pPr algn="just"/>
            <a:endParaRPr lang="en-US" dirty="0">
              <a:latin typeface="Times" pitchFamily="2" charset="0"/>
            </a:endParaRPr>
          </a:p>
          <a:p>
            <a:pPr algn="just"/>
            <a:r>
              <a:rPr lang="en-US" b="0" i="0" dirty="0">
                <a:effectLst/>
                <a:latin typeface="Times" pitchFamily="2" charset="0"/>
              </a:rPr>
              <a:t>This is the step-by-step process you proceed with:</a:t>
            </a:r>
          </a:p>
          <a:p>
            <a:pPr algn="just"/>
            <a:endParaRPr lang="en-US" dirty="0">
              <a:latin typeface="Times" pitchFamily="2" charset="0"/>
            </a:endParaRPr>
          </a:p>
          <a:p>
            <a:pPr marL="285750" indent="-285750" algn="just">
              <a:buFont typeface="Arial" panose="020B0604020202020204" pitchFamily="34" charset="0"/>
              <a:buChar char="•"/>
            </a:pPr>
            <a:r>
              <a:rPr lang="en-US" dirty="0">
                <a:latin typeface="Times" pitchFamily="2" charset="0"/>
              </a:rPr>
              <a:t>Consider your linear equation to be</a:t>
            </a:r>
            <a:r>
              <a:rPr lang="en-US" b="1" dirty="0">
                <a:latin typeface="Times" pitchFamily="2" charset="0"/>
              </a:rPr>
              <a:t> y = </a:t>
            </a:r>
            <a:r>
              <a:rPr lang="en-US" b="1" dirty="0" err="1">
                <a:latin typeface="Times" pitchFamily="2" charset="0"/>
              </a:rPr>
              <a:t>mx+c</a:t>
            </a:r>
            <a:r>
              <a:rPr lang="en-US" b="1" dirty="0">
                <a:latin typeface="Times" pitchFamily="2" charset="0"/>
              </a:rPr>
              <a:t>,</a:t>
            </a:r>
            <a:r>
              <a:rPr lang="en-US" dirty="0">
                <a:latin typeface="Times" pitchFamily="2" charset="0"/>
              </a:rPr>
              <a:t> where y is the dependent data and x is the independent data given in your dataset.</a:t>
            </a:r>
          </a:p>
          <a:p>
            <a:pPr marL="285750" indent="-285750" algn="just">
              <a:buFont typeface="Arial" panose="020B0604020202020204" pitchFamily="34" charset="0"/>
              <a:buChar char="•"/>
            </a:pPr>
            <a:r>
              <a:rPr lang="en-US" dirty="0">
                <a:latin typeface="Times" pitchFamily="2" charset="0"/>
              </a:rPr>
              <a:t>Adjust the line by varying the values of </a:t>
            </a:r>
            <a:r>
              <a:rPr lang="en-US" b="1" dirty="0">
                <a:latin typeface="Times" pitchFamily="2" charset="0"/>
              </a:rPr>
              <a:t>m</a:t>
            </a:r>
            <a:r>
              <a:rPr lang="en-US" dirty="0">
                <a:latin typeface="Times" pitchFamily="2" charset="0"/>
              </a:rPr>
              <a:t> and </a:t>
            </a:r>
            <a:r>
              <a:rPr lang="en-US" b="1" dirty="0">
                <a:latin typeface="Times" pitchFamily="2" charset="0"/>
              </a:rPr>
              <a:t>c</a:t>
            </a:r>
            <a:r>
              <a:rPr lang="en-US" dirty="0">
                <a:latin typeface="Times" pitchFamily="2" charset="0"/>
              </a:rPr>
              <a:t>, i.e., the coefficient and the bias.</a:t>
            </a:r>
          </a:p>
          <a:p>
            <a:pPr marL="285750" indent="-285750" algn="just">
              <a:buFont typeface="Arial" panose="020B0604020202020204" pitchFamily="34" charset="0"/>
              <a:buChar char="•"/>
            </a:pPr>
            <a:r>
              <a:rPr lang="en-US" dirty="0">
                <a:latin typeface="Times" pitchFamily="2" charset="0"/>
              </a:rPr>
              <a:t>Come up with some random values for the coefficient and bias initially and plot the line.</a:t>
            </a:r>
          </a:p>
          <a:p>
            <a:pPr marL="285750" indent="-285750" algn="just">
              <a:buFont typeface="Arial" panose="020B0604020202020204" pitchFamily="34" charset="0"/>
              <a:buChar char="•"/>
            </a:pPr>
            <a:r>
              <a:rPr lang="en-US" dirty="0">
                <a:latin typeface="Times" pitchFamily="2" charset="0"/>
              </a:rPr>
              <a:t>Since the line won’t fit well, change the values of ‘m’ and ‘c.’ This can be done using the ‘gradient descent algorithm’ or ‘least squares method’.</a:t>
            </a:r>
          </a:p>
          <a:p>
            <a:pPr algn="just"/>
            <a:endParaRPr lang="en-US" dirty="0">
              <a:latin typeface="Times" pitchFamily="2" charset="0"/>
            </a:endParaRPr>
          </a:p>
        </p:txBody>
      </p:sp>
      <p:sp>
        <p:nvSpPr>
          <p:cNvPr id="8" name="TextBox 7">
            <a:extLst>
              <a:ext uri="{FF2B5EF4-FFF2-40B4-BE49-F238E27FC236}">
                <a16:creationId xmlns:a16="http://schemas.microsoft.com/office/drawing/2014/main" id="{D0130ED1-CE52-FF4E-AB0C-BFABA06A6820}"/>
              </a:ext>
            </a:extLst>
          </p:cNvPr>
          <p:cNvSpPr txBox="1"/>
          <p:nvPr/>
        </p:nvSpPr>
        <p:spPr>
          <a:xfrm>
            <a:off x="838200" y="1495961"/>
            <a:ext cx="11063288" cy="646331"/>
          </a:xfrm>
          <a:prstGeom prst="rect">
            <a:avLst/>
          </a:prstGeom>
          <a:noFill/>
        </p:spPr>
        <p:txBody>
          <a:bodyPr wrap="square">
            <a:spAutoFit/>
          </a:bodyPr>
          <a:lstStyle/>
          <a:p>
            <a:r>
              <a:rPr lang="en-US" b="0" i="0" dirty="0">
                <a:effectLst/>
                <a:latin typeface="Lora" pitchFamily="2" charset="77"/>
              </a:rPr>
              <a:t>Linear regression finds the linear relationship between the dependent variable and one or more independent variables using a best-fit straight line.</a:t>
            </a:r>
            <a:endParaRPr lang="en-US" dirty="0"/>
          </a:p>
        </p:txBody>
      </p:sp>
    </p:spTree>
    <p:extLst>
      <p:ext uri="{BB962C8B-B14F-4D97-AF65-F5344CB8AC3E}">
        <p14:creationId xmlns:p14="http://schemas.microsoft.com/office/powerpoint/2010/main" val="134212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379C-A931-4241-B35D-8D9719CD61EA}"/>
              </a:ext>
            </a:extLst>
          </p:cNvPr>
          <p:cNvSpPr>
            <a:spLocks noGrp="1"/>
          </p:cNvSpPr>
          <p:nvPr>
            <p:ph type="title"/>
          </p:nvPr>
        </p:nvSpPr>
        <p:spPr/>
        <p:txBody>
          <a:bodyPr/>
          <a:lstStyle/>
          <a:p>
            <a:r>
              <a:rPr lang="en-US" dirty="0">
                <a:latin typeface="Times" pitchFamily="2" charset="0"/>
              </a:rPr>
              <a:t>Simple Linear Regression</a:t>
            </a:r>
          </a:p>
        </p:txBody>
      </p:sp>
      <p:sp>
        <p:nvSpPr>
          <p:cNvPr id="3" name="Content Placeholder 2">
            <a:extLst>
              <a:ext uri="{FF2B5EF4-FFF2-40B4-BE49-F238E27FC236}">
                <a16:creationId xmlns:a16="http://schemas.microsoft.com/office/drawing/2014/main" id="{E29D7C3C-0F3C-4B4D-B60B-B43E2FD073A0}"/>
              </a:ext>
            </a:extLst>
          </p:cNvPr>
          <p:cNvSpPr>
            <a:spLocks noGrp="1"/>
          </p:cNvSpPr>
          <p:nvPr>
            <p:ph idx="1"/>
          </p:nvPr>
        </p:nvSpPr>
        <p:spPr/>
        <p:txBody>
          <a:bodyPr/>
          <a:lstStyle/>
          <a:p>
            <a:pPr marL="0" indent="0" algn="just">
              <a:buNone/>
            </a:pPr>
            <a:r>
              <a:rPr lang="en-US" dirty="0">
                <a:latin typeface="Times" pitchFamily="2" charset="0"/>
              </a:rPr>
              <a:t>Simple linear regression is one of the simplest (hence the name) yet powerful regression techniques. It has one input (“x”) and one output variable (“y”) and helps us predict the output from trained samples by fitting a straight line between those variables.</a:t>
            </a:r>
          </a:p>
          <a:p>
            <a:pPr marL="0" indent="0" algn="just">
              <a:buNone/>
            </a:pPr>
            <a:r>
              <a:rPr lang="en-US" dirty="0">
                <a:latin typeface="Times" pitchFamily="2" charset="0"/>
              </a:rPr>
              <a:t>Y = </a:t>
            </a:r>
            <a:r>
              <a:rPr lang="en-US" dirty="0" err="1">
                <a:latin typeface="Times" pitchFamily="2" charset="0"/>
              </a:rPr>
              <a:t>mX+c</a:t>
            </a:r>
            <a:endParaRPr lang="en-US" dirty="0">
              <a:latin typeface="Times" pitchFamily="2" charset="0"/>
            </a:endParaRPr>
          </a:p>
          <a:p>
            <a:pPr marL="0" indent="0" algn="just">
              <a:buNone/>
            </a:pPr>
            <a:r>
              <a:rPr lang="en-US" dirty="0">
                <a:latin typeface="Times" pitchFamily="2" charset="0"/>
              </a:rPr>
              <a:t>Y - Dependent Variable</a:t>
            </a:r>
          </a:p>
          <a:p>
            <a:pPr marL="0" indent="0" algn="just">
              <a:buNone/>
            </a:pPr>
            <a:r>
              <a:rPr lang="en-US" dirty="0">
                <a:latin typeface="Times" pitchFamily="2" charset="0"/>
              </a:rPr>
              <a:t>X - Independent Variable </a:t>
            </a:r>
          </a:p>
          <a:p>
            <a:pPr marL="0" indent="0" algn="just">
              <a:buNone/>
            </a:pPr>
            <a:r>
              <a:rPr lang="en-US" dirty="0">
                <a:latin typeface="Times" pitchFamily="2" charset="0"/>
              </a:rPr>
              <a:t>m – slope ( Coefficient)</a:t>
            </a:r>
          </a:p>
          <a:p>
            <a:pPr marL="0" indent="0" algn="just">
              <a:buNone/>
            </a:pPr>
            <a:r>
              <a:rPr lang="en-US" dirty="0">
                <a:latin typeface="Times" pitchFamily="2" charset="0"/>
              </a:rPr>
              <a:t>C – intercept (bias)</a:t>
            </a:r>
          </a:p>
        </p:txBody>
      </p:sp>
      <p:pic>
        <p:nvPicPr>
          <p:cNvPr id="4098" name="Picture 2" descr="best-fit line drawn using Linear Regression">
            <a:extLst>
              <a:ext uri="{FF2B5EF4-FFF2-40B4-BE49-F238E27FC236}">
                <a16:creationId xmlns:a16="http://schemas.microsoft.com/office/drawing/2014/main" id="{94A840A6-9567-104D-97F3-2B6B7880C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699" y="3593157"/>
            <a:ext cx="3552825" cy="2899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91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379C-A931-4241-B35D-8D9719CD61EA}"/>
              </a:ext>
            </a:extLst>
          </p:cNvPr>
          <p:cNvSpPr>
            <a:spLocks noGrp="1"/>
          </p:cNvSpPr>
          <p:nvPr>
            <p:ph type="title"/>
          </p:nvPr>
        </p:nvSpPr>
        <p:spPr/>
        <p:txBody>
          <a:bodyPr/>
          <a:lstStyle/>
          <a:p>
            <a:r>
              <a:rPr lang="en-US" dirty="0">
                <a:latin typeface="Times" pitchFamily="2" charset="0"/>
              </a:rPr>
              <a:t>Multiple Linear Regression</a:t>
            </a:r>
          </a:p>
        </p:txBody>
      </p:sp>
      <p:sp>
        <p:nvSpPr>
          <p:cNvPr id="3" name="Content Placeholder 2">
            <a:extLst>
              <a:ext uri="{FF2B5EF4-FFF2-40B4-BE49-F238E27FC236}">
                <a16:creationId xmlns:a16="http://schemas.microsoft.com/office/drawing/2014/main" id="{E29D7C3C-0F3C-4B4D-B60B-B43E2FD073A0}"/>
              </a:ext>
            </a:extLst>
          </p:cNvPr>
          <p:cNvSpPr>
            <a:spLocks noGrp="1"/>
          </p:cNvSpPr>
          <p:nvPr>
            <p:ph idx="1"/>
          </p:nvPr>
        </p:nvSpPr>
        <p:spPr/>
        <p:txBody>
          <a:bodyPr/>
          <a:lstStyle/>
          <a:p>
            <a:pPr marL="0" indent="0" algn="just">
              <a:buNone/>
            </a:pPr>
            <a:r>
              <a:rPr lang="en-US" dirty="0">
                <a:latin typeface="Times" pitchFamily="2" charset="0"/>
              </a:rPr>
              <a:t>This is similar to simple linear regression, but there is more than one independent variable. Every value of the independent variable x is associated with a value of the dependent variable y. As it’s a multi-dimensional representation, the best-fit line is a plane.</a:t>
            </a:r>
          </a:p>
          <a:p>
            <a:pPr marL="0" indent="0">
              <a:buNone/>
            </a:pPr>
            <a:r>
              <a:rPr lang="en-US" dirty="0">
                <a:latin typeface="Times" pitchFamily="2" charset="0"/>
              </a:rPr>
              <a:t>Mathematically, it’s expressed by:</a:t>
            </a:r>
          </a:p>
          <a:p>
            <a:pPr marL="0" indent="0">
              <a:buNone/>
            </a:pPr>
            <a:r>
              <a:rPr lang="en-US" dirty="0">
                <a:latin typeface="Times" pitchFamily="2" charset="0"/>
              </a:rPr>
              <a:t>y  = b0 + b1X1 + b2X2  + b3X3</a:t>
            </a:r>
          </a:p>
          <a:p>
            <a:pPr marL="0" indent="0" algn="just">
              <a:buNone/>
            </a:pPr>
            <a:endParaRPr lang="en-US" dirty="0">
              <a:latin typeface="Times" pitchFamily="2" charset="0"/>
            </a:endParaRPr>
          </a:p>
        </p:txBody>
      </p:sp>
    </p:spTree>
    <p:extLst>
      <p:ext uri="{BB962C8B-B14F-4D97-AF65-F5344CB8AC3E}">
        <p14:creationId xmlns:p14="http://schemas.microsoft.com/office/powerpoint/2010/main" val="786615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483</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Lora</vt:lpstr>
      <vt:lpstr>Times</vt:lpstr>
      <vt:lpstr>Office Theme</vt:lpstr>
      <vt:lpstr>Regression Analysis</vt:lpstr>
      <vt:lpstr>REGRESSION ANALYSIS</vt:lpstr>
      <vt:lpstr>Example: Wants to predict next week's temperature</vt:lpstr>
      <vt:lpstr>Model Performance</vt:lpstr>
      <vt:lpstr>Linear Regression</vt:lpstr>
      <vt:lpstr>Simple Linear Regression</vt:lpstr>
      <vt:lpstr>Multiple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2022-03-01T14:08:11Z</dcterms:created>
  <dcterms:modified xsi:type="dcterms:W3CDTF">2022-03-02T15:35:04Z</dcterms:modified>
</cp:coreProperties>
</file>