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7"/>
  </p:notesMasterIdLst>
  <p:sldIdLst>
    <p:sldId id="36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0" r:id="rId15"/>
    <p:sldId id="392" r:id="rId16"/>
    <p:sldId id="393" r:id="rId17"/>
    <p:sldId id="394" r:id="rId18"/>
    <p:sldId id="395" r:id="rId19"/>
    <p:sldId id="396" r:id="rId20"/>
    <p:sldId id="397" r:id="rId21"/>
    <p:sldId id="402" r:id="rId22"/>
    <p:sldId id="399" r:id="rId23"/>
    <p:sldId id="400" r:id="rId24"/>
    <p:sldId id="403" r:id="rId25"/>
    <p:sldId id="404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4660"/>
  </p:normalViewPr>
  <p:slideViewPr>
    <p:cSldViewPr>
      <p:cViewPr varScale="1">
        <p:scale>
          <a:sx n="111" d="100"/>
          <a:sy n="111" d="100"/>
        </p:scale>
        <p:origin x="25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36" y="1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5DC-BCA1-4AA9-BC95-FC37D489616E}" type="datetimeFigureOut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E8D4266D-49F7-4E4E-8595-0893A3201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 rot="5400000">
            <a:off x="-3371850" y="3371850"/>
            <a:ext cx="6858000" cy="114300"/>
            <a:chOff x="107206350" y="106067550"/>
            <a:chExt cx="3429000" cy="914401"/>
          </a:xfrm>
        </p:grpSpPr>
        <p:sp>
          <p:nvSpPr>
            <p:cNvPr id="7" name="Rectangle 3" hidden="1"/>
            <p:cNvSpPr>
              <a:spLocks noChangeArrowheads="1"/>
            </p:cNvSpPr>
            <p:nvPr/>
          </p:nvSpPr>
          <p:spPr bwMode="auto">
            <a:xfrm>
              <a:off x="107206350" y="106067550"/>
              <a:ext cx="3429000" cy="91440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721984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0807709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0892085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0977810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BC897-0268-4AC7-81A3-7AD7647CD7BD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49D3C9-7EE9-4CF0-A32E-9F604F5AB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6C436-0477-4EEF-8B4A-A614A7627C96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43B41-3B25-4BED-9901-68A007A64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A3DA-37D7-469A-A6CC-186265D13EC1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5134F-E84C-4884-8AFB-D67600604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991E5-9F23-48AD-AE48-6AE308AB64C5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D330-CE37-4E7F-8A4B-EB8DFF908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89980-A648-46C0-BDF6-A708C818524C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28DC-659D-4D60-9BAB-0860FE9F1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7271-300F-4882-8F27-FDBCB6749DF4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DCF6-3852-4BE5-9E2E-E743249E7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EA621-CB59-42C2-8E5E-E738F9CFCF62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61F2-F5DE-415E-BA8C-90658388D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2E22F-8BA9-4B7D-AEFD-8E8CD640B347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FA5EE-5A0B-470D-B52E-FE7C0B59D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37E75-CB98-4B85-ACF2-B3F693241773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8B0C8-D112-4F8E-9A8E-7DFD5E870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9DD6-06C6-40C7-B479-376875559401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961-86FB-4BB7-A616-75096AC7A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E9C1-D2D9-4DEB-BC66-7B5DDE35B64D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B2C5E4-D946-4B05-B2E0-75EFA8E24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055987-D689-4B9F-9484-1402293832BA}" type="datetime1">
              <a:rPr lang="en-US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30249E-F045-4C60-BE00-BB04E4C0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9" name="Group 8"/>
          <p:cNvGrpSpPr>
            <a:grpSpLocks/>
          </p:cNvGrpSpPr>
          <p:nvPr userDrawn="1"/>
        </p:nvGrpSpPr>
        <p:grpSpPr bwMode="auto">
          <a:xfrm>
            <a:off x="457200" y="1562100"/>
            <a:ext cx="7620000" cy="152400"/>
            <a:chOff x="107206350" y="106067550"/>
            <a:chExt cx="3429000" cy="914401"/>
          </a:xfrm>
        </p:grpSpPr>
        <p:sp>
          <p:nvSpPr>
            <p:cNvPr id="1042" name="Rectangle 9" hidden="1"/>
            <p:cNvSpPr>
              <a:spLocks noChangeArrowheads="1"/>
            </p:cNvSpPr>
            <p:nvPr/>
          </p:nvSpPr>
          <p:spPr bwMode="auto">
            <a:xfrm>
              <a:off x="107206350" y="106067550"/>
              <a:ext cx="3429000" cy="91440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3" name="Rectangle 10"/>
            <p:cNvSpPr>
              <a:spLocks noChangeArrowheads="1"/>
            </p:cNvSpPr>
            <p:nvPr/>
          </p:nvSpPr>
          <p:spPr bwMode="auto">
            <a:xfrm>
              <a:off x="10720635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4" name="Rectangle 11"/>
            <p:cNvSpPr>
              <a:spLocks noChangeArrowheads="1"/>
            </p:cNvSpPr>
            <p:nvPr/>
          </p:nvSpPr>
          <p:spPr bwMode="auto">
            <a:xfrm>
              <a:off x="10806360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5" name="Rectangle 12"/>
            <p:cNvSpPr>
              <a:spLocks noChangeArrowheads="1"/>
            </p:cNvSpPr>
            <p:nvPr/>
          </p:nvSpPr>
          <p:spPr bwMode="auto">
            <a:xfrm>
              <a:off x="108920850" y="1060675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6" name="Rectangle 13"/>
            <p:cNvSpPr>
              <a:spLocks noChangeArrowheads="1"/>
            </p:cNvSpPr>
            <p:nvPr/>
          </p:nvSpPr>
          <p:spPr bwMode="auto">
            <a:xfrm>
              <a:off x="109778100" y="1060675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2060" name="Group 2"/>
          <p:cNvGrpSpPr>
            <a:grpSpLocks/>
          </p:cNvGrpSpPr>
          <p:nvPr userDrawn="1"/>
        </p:nvGrpSpPr>
        <p:grpSpPr bwMode="auto">
          <a:xfrm rot="5400000">
            <a:off x="-3371850" y="3371850"/>
            <a:ext cx="6858000" cy="114300"/>
            <a:chOff x="107206350" y="106067550"/>
            <a:chExt cx="3429000" cy="914401"/>
          </a:xfrm>
        </p:grpSpPr>
        <p:sp>
          <p:nvSpPr>
            <p:cNvPr id="1037" name="Rectangle 3" hidden="1"/>
            <p:cNvSpPr>
              <a:spLocks noChangeArrowheads="1"/>
            </p:cNvSpPr>
            <p:nvPr/>
          </p:nvSpPr>
          <p:spPr bwMode="auto">
            <a:xfrm>
              <a:off x="107206350" y="106067550"/>
              <a:ext cx="3429000" cy="91440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8" name="Rectangle 4"/>
            <p:cNvSpPr>
              <a:spLocks noChangeArrowheads="1"/>
            </p:cNvSpPr>
            <p:nvPr/>
          </p:nvSpPr>
          <p:spPr bwMode="auto">
            <a:xfrm>
              <a:off x="10721984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auto">
            <a:xfrm>
              <a:off x="108077094" y="106397750"/>
              <a:ext cx="857250" cy="9144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0" name="Rectangle 6"/>
            <p:cNvSpPr>
              <a:spLocks noChangeArrowheads="1"/>
            </p:cNvSpPr>
            <p:nvPr/>
          </p:nvSpPr>
          <p:spPr bwMode="auto">
            <a:xfrm>
              <a:off x="10892085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1" name="Rectangle 7"/>
            <p:cNvSpPr>
              <a:spLocks noChangeArrowheads="1"/>
            </p:cNvSpPr>
            <p:nvPr/>
          </p:nvSpPr>
          <p:spPr bwMode="auto">
            <a:xfrm>
              <a:off x="109778100" y="106067550"/>
              <a:ext cx="857250" cy="9144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51" r:id="rId9"/>
    <p:sldLayoutId id="2147484248" r:id="rId10"/>
    <p:sldLayoutId id="214748424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971800"/>
            <a:ext cx="6705600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00200" y="3276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lIns="182880" tIns="0" rIns="182880" anchor="b"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cs typeface="Arial" panose="020B0604020202020204" pitchFamily="34" charset="0"/>
              </a:rPr>
              <a:t>MACHINE LEARNING 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5D55B-D5B9-4E9C-A04A-3CADF3C41198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2/9/22</a:t>
            </a:fld>
            <a:endParaRPr lang="en-US"/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AFE88C-E248-4C36-A283-6DC92054BA0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315200" cy="1371600"/>
          </a:xfrm>
        </p:spPr>
        <p:txBody>
          <a:bodyPr>
            <a:normAutofit/>
          </a:bodyPr>
          <a:lstStyle/>
          <a:p>
            <a:r>
              <a:rPr lang="en-US" altLang="en-US" dirty="0"/>
              <a:t>Fundamental assumption of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200" dirty="0">
                <a:solidFill>
                  <a:srgbClr val="FF0000"/>
                </a:solidFill>
                <a:ea typeface="ＭＳ Ｐゴシック" pitchFamily="34" charset="-128"/>
              </a:rPr>
              <a:t>Assumption: 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The distribution of training examples is </a:t>
            </a:r>
            <a:r>
              <a:rPr lang="en-US" altLang="ja-JP" sz="2200" dirty="0">
                <a:solidFill>
                  <a:schemeClr val="accent2"/>
                </a:solidFill>
                <a:ea typeface="ＭＳ Ｐゴシック" pitchFamily="34" charset="-128"/>
              </a:rPr>
              <a:t>identical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 to the distribution of test examples (including future unseen examples).</a:t>
            </a:r>
            <a:r>
              <a:rPr lang="en-US" altLang="ja-JP" sz="2200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ja-JP" sz="22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In practice, this assumption is often violated to certain degree.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Strong violations will clearly result in poor classification accuracy.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 sz="2200" dirty="0">
                <a:ea typeface="ＭＳ Ｐゴシック" pitchFamily="34" charset="-128"/>
              </a:rPr>
              <a:t>. </a:t>
            </a:r>
            <a:endParaRPr lang="en-US" altLang="en-US" sz="2200" dirty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vector machines (SVMs) are a set of supervised learning methods used for </a:t>
            </a:r>
            <a:r>
              <a:rPr lang="en-IN" dirty="0">
                <a:solidFill>
                  <a:srgbClr val="0070C0"/>
                </a:solidFill>
              </a:rPr>
              <a:t>classification </a:t>
            </a:r>
            <a:r>
              <a:rPr lang="en-IN" dirty="0"/>
              <a:t>and </a:t>
            </a:r>
            <a:r>
              <a:rPr lang="en-IN" dirty="0">
                <a:solidFill>
                  <a:srgbClr val="0070C0"/>
                </a:solidFill>
              </a:rPr>
              <a:t>regression</a:t>
            </a:r>
          </a:p>
          <a:p>
            <a:r>
              <a:rPr lang="en-IN" b="0" dirty="0"/>
              <a:t>The advantages of support vector machines are:</a:t>
            </a:r>
          </a:p>
          <a:p>
            <a:r>
              <a:rPr lang="en-IN" dirty="0"/>
              <a:t>Effective in high dimensional spaces.</a:t>
            </a:r>
          </a:p>
          <a:p>
            <a:r>
              <a:rPr lang="en-IN" dirty="0"/>
              <a:t>Still effective in cases where number of dimensions is greater than the number of samples.</a:t>
            </a:r>
          </a:p>
          <a:p>
            <a:r>
              <a:rPr lang="en-IN" dirty="0"/>
              <a:t>Uses a subset of training points in the decision function (called support vectors), so it is also memory efficient.</a:t>
            </a:r>
          </a:p>
          <a:p>
            <a:r>
              <a:rPr lang="en-IN" dirty="0"/>
              <a:t>Versatile: different </a:t>
            </a:r>
            <a:r>
              <a:rPr lang="en-IN" dirty="0">
                <a:solidFill>
                  <a:srgbClr val="0070C0"/>
                </a:solidFill>
              </a:rPr>
              <a:t>Kernel functions</a:t>
            </a:r>
            <a:r>
              <a:rPr lang="en-IN" dirty="0"/>
              <a:t> can be specified for the decision function. Common kernels are provided, but it is also possible to specify custom kernels.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8434" name="Picture 2" descr="../_images/sphx_glr_plot_iris_00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Hyperplane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/>
              <a:t>A support vector machine constructs a hyper-plane or set of hyper-planes in a high or infinite dimensional space, which can be used for classification, regression</a:t>
            </a:r>
          </a:p>
          <a:p>
            <a:r>
              <a:rPr lang="en-IN" b="0" dirty="0"/>
              <a:t> a good separation is achieved by the hyper-plane that has the largest distance to the nearest training data points of any class </a:t>
            </a:r>
          </a:p>
          <a:p>
            <a:r>
              <a:rPr lang="en-IN" b="0" dirty="0"/>
              <a:t>In general the larger the margin the lower the generalization error of the classifier.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0722" name="AutoShape 2" descr="../_images/sphx_glr_plot_separating_hyperplane_00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E6824E3-299D-0047-8150-0C42A5DC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884" y="4162046"/>
            <a:ext cx="2362198" cy="231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788A262A-ADFF-324E-AFD0-A4F2896B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13327"/>
            <a:ext cx="2651425" cy="26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kernel function can be any of the following:</a:t>
            </a:r>
          </a:p>
          <a:p>
            <a:pPr lvl="2"/>
            <a:r>
              <a:rPr lang="en-IN" dirty="0"/>
              <a:t>Linear Kernel</a:t>
            </a:r>
          </a:p>
          <a:p>
            <a:pPr lvl="2"/>
            <a:r>
              <a:rPr lang="en-IN" dirty="0"/>
              <a:t>Polynomial Kernel</a:t>
            </a:r>
          </a:p>
          <a:p>
            <a:pPr lvl="2"/>
            <a:r>
              <a:rPr lang="en-IN" dirty="0"/>
              <a:t>Sigmoid</a:t>
            </a:r>
          </a:p>
          <a:p>
            <a:pPr lvl="2"/>
            <a:r>
              <a:rPr lang="en-IN" dirty="0"/>
              <a:t>RBF</a:t>
            </a:r>
          </a:p>
          <a:p>
            <a:pPr lvl="2"/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315200" cy="1371600"/>
          </a:xfrm>
        </p:spPr>
        <p:txBody>
          <a:bodyPr>
            <a:normAutofit/>
          </a:bodyPr>
          <a:lstStyle/>
          <a:p>
            <a:r>
              <a:rPr lang="en-US" altLang="en-US" dirty="0"/>
              <a:t>Evaluating classification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Predictive accuracy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Efficiency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800" dirty="0"/>
              <a:t>time to construct the model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800" dirty="0"/>
              <a:t>time to use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Robustness</a:t>
            </a:r>
            <a:r>
              <a:rPr lang="en-US" altLang="en-US" dirty="0"/>
              <a:t>: handling noise and missing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Scalability</a:t>
            </a:r>
            <a:r>
              <a:rPr lang="en-US" altLang="en-US" dirty="0"/>
              <a:t>: efficiency in disk-resident databases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Interpretability</a:t>
            </a:r>
            <a:r>
              <a:rPr lang="en-US" altLang="en-US" dirty="0"/>
              <a:t>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800" dirty="0"/>
              <a:t>understandable and insight provided by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Compactness of the model</a:t>
            </a:r>
            <a:r>
              <a:rPr lang="en-US" altLang="en-US" dirty="0"/>
              <a:t>: size of the tree, or the number of rules. </a:t>
            </a:r>
          </a:p>
          <a:p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2209800"/>
            <a:ext cx="5616575" cy="865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239000" cy="1371600"/>
          </a:xfrm>
        </p:spPr>
        <p:txBody>
          <a:bodyPr/>
          <a:lstStyle/>
          <a:p>
            <a:r>
              <a:rPr lang="en-US" altLang="en-US" b="1" dirty="0"/>
              <a:t>Precision</a:t>
            </a:r>
            <a:r>
              <a:rPr lang="en-US" altLang="en-US" dirty="0"/>
              <a:t> and </a:t>
            </a:r>
            <a:r>
              <a:rPr lang="en-US" altLang="en-US" b="1" dirty="0"/>
              <a:t>recall</a:t>
            </a:r>
            <a:r>
              <a:rPr lang="en-US" altLang="en-US" dirty="0"/>
              <a:t>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altLang="en-US" sz="2400" b="0" kern="0" dirty="0">
                <a:solidFill>
                  <a:srgbClr val="000000"/>
                </a:solidFill>
              </a:rPr>
              <a:t>Used in information retrieval and text classification. </a:t>
            </a:r>
          </a:p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altLang="en-US" sz="2400" b="0" kern="0" dirty="0">
                <a:solidFill>
                  <a:srgbClr val="000000"/>
                </a:solidFill>
              </a:rPr>
              <a:t>We use a confusion matrix to introduce them.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9375" y="2667000"/>
            <a:ext cx="7489825" cy="3783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86600" cy="13716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Precision</a:t>
            </a:r>
            <a:r>
              <a:rPr lang="en-US" altLang="en-US" dirty="0"/>
              <a:t> and </a:t>
            </a:r>
            <a:r>
              <a:rPr lang="en-US" altLang="en-US" b="1" dirty="0"/>
              <a:t>recall</a:t>
            </a:r>
            <a:r>
              <a:rPr lang="en-US" altLang="en-US" dirty="0"/>
              <a:t> measures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Precision </a:t>
            </a:r>
            <a:r>
              <a:rPr lang="en-US" altLang="ja-JP" i="1" dirty="0">
                <a:solidFill>
                  <a:srgbClr val="FF0000"/>
                </a:solidFill>
                <a:ea typeface="ＭＳ Ｐゴシック" pitchFamily="34" charset="-128"/>
              </a:rPr>
              <a:t>p</a:t>
            </a:r>
            <a:r>
              <a:rPr lang="en-US" altLang="ja-JP" dirty="0">
                <a:ea typeface="ＭＳ Ｐゴシック" pitchFamily="34" charset="-128"/>
              </a:rPr>
              <a:t> is the number of </a:t>
            </a:r>
            <a:r>
              <a:rPr lang="en-US" altLang="ja-JP" dirty="0">
                <a:solidFill>
                  <a:srgbClr val="3333CC"/>
                </a:solidFill>
                <a:ea typeface="ＭＳ Ｐゴシック" pitchFamily="34" charset="-128"/>
              </a:rPr>
              <a:t>correctly classified positive examples</a:t>
            </a:r>
            <a:r>
              <a:rPr lang="en-US" altLang="ja-JP" dirty="0">
                <a:ea typeface="ＭＳ Ｐゴシック" pitchFamily="34" charset="-128"/>
              </a:rPr>
              <a:t> divided by the total number of examples that are classified as positive. </a:t>
            </a: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Recall </a:t>
            </a:r>
            <a:r>
              <a:rPr lang="en-US" altLang="ja-JP" i="1" dirty="0">
                <a:solidFill>
                  <a:srgbClr val="FF0000"/>
                </a:solidFill>
                <a:ea typeface="ＭＳ Ｐゴシック" pitchFamily="34" charset="-128"/>
              </a:rPr>
              <a:t>r</a:t>
            </a:r>
            <a:r>
              <a:rPr lang="en-US" altLang="ja-JP" dirty="0">
                <a:ea typeface="ＭＳ Ｐゴシック" pitchFamily="34" charset="-128"/>
              </a:rPr>
              <a:t> is the number of </a:t>
            </a:r>
            <a:r>
              <a:rPr lang="en-US" altLang="ja-JP" dirty="0">
                <a:solidFill>
                  <a:srgbClr val="3333CC"/>
                </a:solidFill>
                <a:ea typeface="ＭＳ Ｐゴシック" pitchFamily="34" charset="-128"/>
              </a:rPr>
              <a:t>correctly classified positive examples</a:t>
            </a:r>
            <a:r>
              <a:rPr lang="en-US" altLang="ja-JP" dirty="0">
                <a:ea typeface="ＭＳ Ｐゴシック" pitchFamily="34" charset="-128"/>
              </a:rPr>
              <a:t> divided by the total number of actual positive examples in the test set.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187" y="1757363"/>
            <a:ext cx="76692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1" name="Object 9"/>
          <p:cNvGraphicFramePr>
            <a:graphicFrameLocks noChangeAspect="1"/>
          </p:cNvGraphicFramePr>
          <p:nvPr/>
        </p:nvGraphicFramePr>
        <p:xfrm>
          <a:off x="1476375" y="3124200"/>
          <a:ext cx="5256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4" imgW="1828800" imgH="368300" progId="Equation.3">
                  <p:embed/>
                </p:oleObj>
              </mc:Choice>
              <mc:Fallback>
                <p:oleObj name="Equation" r:id="rId4" imgW="18288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24200"/>
                        <a:ext cx="525621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6934200" cy="1371600"/>
          </a:xfrm>
        </p:spPr>
        <p:txBody>
          <a:bodyPr/>
          <a:lstStyle/>
          <a:p>
            <a:r>
              <a:rPr lang="en-US" altLang="en-US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-value (also called F</a:t>
            </a:r>
            <a:r>
              <a:rPr lang="en-US" altLang="en-US" baseline="-25000" dirty="0"/>
              <a:t>1</a:t>
            </a:r>
            <a:r>
              <a:rPr lang="en-US" altLang="en-US" dirty="0"/>
              <a:t>-score)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is hard to compare two classifiers using two measures. F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/>
              <a:t> score combines precision and recall into one measure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ja-JP" dirty="0">
              <a:ea typeface="ＭＳ Ｐゴシック" pitchFamily="34" charset="-128"/>
            </a:endParaRPr>
          </a:p>
          <a:p>
            <a:pPr eaLnBrk="1" hangingPunct="1"/>
            <a:r>
              <a:rPr lang="en-US" altLang="ja-JP" dirty="0">
                <a:ea typeface="ＭＳ Ｐゴシック" pitchFamily="34" charset="-128"/>
              </a:rPr>
              <a:t>The harmonic mean of two numbers tends to be closer to the smaller of the two. </a:t>
            </a:r>
          </a:p>
          <a:p>
            <a:pPr eaLnBrk="1" hangingPunct="1"/>
            <a:r>
              <a:rPr lang="en-US" altLang="ja-JP" dirty="0">
                <a:ea typeface="ＭＳ Ｐゴシック" pitchFamily="34" charset="-128"/>
              </a:rPr>
              <a:t>For F</a:t>
            </a:r>
            <a:r>
              <a:rPr lang="en-US" altLang="ja-JP" baseline="-25000" dirty="0">
                <a:ea typeface="ＭＳ Ｐゴシック" pitchFamily="34" charset="-128"/>
              </a:rPr>
              <a:t>1</a:t>
            </a:r>
            <a:r>
              <a:rPr lang="en-US" altLang="ja-JP" dirty="0">
                <a:ea typeface="ＭＳ Ｐゴシック" pitchFamily="34" charset="-128"/>
              </a:rPr>
              <a:t>-value to be large, both </a:t>
            </a:r>
            <a:r>
              <a:rPr lang="en-US" altLang="ja-JP" i="1" dirty="0">
                <a:ea typeface="ＭＳ Ｐゴシック" pitchFamily="34" charset="-128"/>
              </a:rPr>
              <a:t>p</a:t>
            </a:r>
            <a:r>
              <a:rPr lang="en-US" altLang="ja-JP" dirty="0">
                <a:ea typeface="ＭＳ Ｐゴシック" pitchFamily="34" charset="-128"/>
              </a:rPr>
              <a:t> and </a:t>
            </a:r>
            <a:r>
              <a:rPr lang="en-US" altLang="ja-JP" i="1" dirty="0">
                <a:ea typeface="ＭＳ Ｐゴシック" pitchFamily="34" charset="-128"/>
              </a:rPr>
              <a:t>r</a:t>
            </a:r>
            <a:r>
              <a:rPr lang="en-US" altLang="ja-JP" dirty="0">
                <a:ea typeface="ＭＳ Ｐゴシック" pitchFamily="34" charset="-128"/>
              </a:rPr>
              <a:t> much be large.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163" y="2514600"/>
            <a:ext cx="6337300" cy="2541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</a:t>
            </a:r>
            <a:r>
              <a:rPr lang="en-IN" dirty="0" err="1"/>
              <a:t>MAtrix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3794" name="Picture 2" descr="../../_images/sphx_glr_plot_confusion_matrix_001.png"/>
          <p:cNvPicPr>
            <a:picLocks noChangeAspect="1" noChangeArrowheads="1"/>
          </p:cNvPicPr>
          <p:nvPr/>
        </p:nvPicPr>
        <p:blipFill>
          <a:blip r:embed="rId2"/>
          <a:srcRect t="6667"/>
          <a:stretch>
            <a:fillRect/>
          </a:stretch>
        </p:blipFill>
        <p:spPr bwMode="auto">
          <a:xfrm>
            <a:off x="1447800" y="2133600"/>
            <a:ext cx="6096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73914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itchFamily="2" charset="-122"/>
              </a:rPr>
              <a:t>Marital status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itchFamily="2" charset="-122"/>
              </a:rPr>
              <a:t>annual salary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itchFamily="2" charset="-122"/>
              </a:rPr>
              <a:t>outstanding debts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itchFamily="2" charset="-122"/>
              </a:rPr>
              <a:t>Problem</a:t>
            </a:r>
            <a:r>
              <a:rPr lang="en-US" altLang="zh-CN" sz="2600" dirty="0">
                <a:ea typeface="SimSun" pitchFamily="2" charset="-122"/>
              </a:rPr>
              <a:t>: to decide whether an application should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itchFamily="2" charset="-122"/>
              </a:rPr>
              <a:t>approved</a:t>
            </a:r>
            <a:r>
              <a:rPr lang="en-US" altLang="zh-CN" sz="2600" dirty="0">
                <a:ea typeface="SimSun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itchFamily="2" charset="-122"/>
              </a:rPr>
              <a:t>not approved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Sklearn</a:t>
            </a:r>
            <a:r>
              <a:rPr lang="en-IN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from </a:t>
            </a:r>
            <a:r>
              <a:rPr lang="en-IN" i="1" dirty="0" err="1">
                <a:solidFill>
                  <a:srgbClr val="0070C0"/>
                </a:solidFill>
              </a:rPr>
              <a:t>sklearn</a:t>
            </a:r>
            <a:r>
              <a:rPr lang="en-IN" dirty="0"/>
              <a:t> import  </a:t>
            </a:r>
            <a:r>
              <a:rPr lang="en-IN" dirty="0" err="1">
                <a:solidFill>
                  <a:srgbClr val="0070C0"/>
                </a:solidFill>
              </a:rPr>
              <a:t>svm</a:t>
            </a: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* Contains the methods for the </a:t>
            </a:r>
            <a:r>
              <a:rPr lang="en-IN" dirty="0" err="1">
                <a:solidFill>
                  <a:srgbClr val="0070C0"/>
                </a:solidFill>
              </a:rPr>
              <a:t>svm</a:t>
            </a:r>
            <a:r>
              <a:rPr lang="en-IN" dirty="0">
                <a:solidFill>
                  <a:srgbClr val="0070C0"/>
                </a:solidFill>
              </a:rPr>
              <a:t> classification</a:t>
            </a:r>
          </a:p>
          <a:p>
            <a:pPr>
              <a:buNone/>
            </a:pPr>
            <a:r>
              <a:rPr lang="en-IN" dirty="0"/>
              <a:t>from </a:t>
            </a:r>
            <a:r>
              <a:rPr lang="en-IN" i="1" dirty="0" err="1">
                <a:solidFill>
                  <a:srgbClr val="0070C0"/>
                </a:solidFill>
              </a:rPr>
              <a:t>sklearn</a:t>
            </a:r>
            <a:r>
              <a:rPr lang="en-IN" dirty="0"/>
              <a:t> import  </a:t>
            </a:r>
            <a:r>
              <a:rPr lang="en-IN" dirty="0">
                <a:solidFill>
                  <a:srgbClr val="0070C0"/>
                </a:solidFill>
              </a:rPr>
              <a:t>datasets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*Contains the methods to retrieve the datasets </a:t>
            </a:r>
          </a:p>
          <a:p>
            <a:pPr>
              <a:buNone/>
            </a:pPr>
            <a:r>
              <a:rPr lang="en-IN" dirty="0"/>
              <a:t>from </a:t>
            </a:r>
            <a:r>
              <a:rPr lang="en-IN" i="1" dirty="0" err="1">
                <a:solidFill>
                  <a:srgbClr val="0070C0"/>
                </a:solidFill>
              </a:rPr>
              <a:t>sklearn</a:t>
            </a:r>
            <a:r>
              <a:rPr lang="en-IN" dirty="0"/>
              <a:t> import  </a:t>
            </a:r>
            <a:r>
              <a:rPr lang="en-IN" dirty="0">
                <a:solidFill>
                  <a:srgbClr val="0070C0"/>
                </a:solidFill>
              </a:rPr>
              <a:t>metrics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* Contains the methods to calculate the evaluating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86600" cy="1371600"/>
          </a:xfrm>
        </p:spPr>
        <p:txBody>
          <a:bodyPr>
            <a:normAutofit/>
          </a:bodyPr>
          <a:lstStyle/>
          <a:p>
            <a:r>
              <a:rPr lang="en-IN" dirty="0"/>
              <a:t>Downloading datasets from external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/>
          <a:lstStyle/>
          <a:p>
            <a:pPr>
              <a:buNone/>
            </a:pPr>
            <a:r>
              <a:rPr lang="en-IN" sz="1800" dirty="0"/>
              <a:t>from </a:t>
            </a:r>
            <a:r>
              <a:rPr lang="en-IN" sz="1800" dirty="0" err="1">
                <a:solidFill>
                  <a:srgbClr val="0070C0"/>
                </a:solidFill>
              </a:rPr>
              <a:t>sklearn</a:t>
            </a:r>
            <a:r>
              <a:rPr lang="en-IN" sz="1800" dirty="0"/>
              <a:t> import </a:t>
            </a:r>
            <a:r>
              <a:rPr lang="en-IN" sz="1800" dirty="0">
                <a:solidFill>
                  <a:srgbClr val="0070C0"/>
                </a:solidFill>
              </a:rPr>
              <a:t>datasets</a:t>
            </a:r>
            <a:r>
              <a:rPr lang="en-IN" sz="1800" dirty="0"/>
              <a:t> 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﻿data = </a:t>
            </a:r>
            <a:r>
              <a:rPr lang="en-IN" sz="1800" dirty="0" err="1"/>
              <a:t>datasets.load_digits</a:t>
            </a:r>
            <a:r>
              <a:rPr lang="en-IN" sz="1800" dirty="0"/>
              <a:t>()</a:t>
            </a:r>
          </a:p>
          <a:p>
            <a:pPr>
              <a:buNone/>
            </a:pPr>
            <a:r>
              <a:rPr lang="en-IN" sz="1800" dirty="0"/>
              <a:t>print(</a:t>
            </a:r>
            <a:r>
              <a:rPr lang="en-IN" sz="1800" dirty="0" err="1"/>
              <a:t>data.data</a:t>
            </a:r>
            <a:r>
              <a:rPr lang="en-IN" sz="1800" dirty="0"/>
              <a:t>)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from </a:t>
            </a:r>
            <a:r>
              <a:rPr lang="en-IN" sz="1800" dirty="0" err="1"/>
              <a:t>sklearn.</a:t>
            </a:r>
            <a:r>
              <a:rPr lang="en-IN" sz="1800" dirty="0" err="1">
                <a:solidFill>
                  <a:srgbClr val="0070C0"/>
                </a:solidFill>
              </a:rPr>
              <a:t>model_selection</a:t>
            </a:r>
            <a:r>
              <a:rPr lang="en-IN" sz="1800" dirty="0">
                <a:solidFill>
                  <a:srgbClr val="0070C0"/>
                </a:solidFill>
              </a:rPr>
              <a:t> </a:t>
            </a:r>
            <a:r>
              <a:rPr lang="en-IN" sz="1800" dirty="0"/>
              <a:t>import </a:t>
            </a:r>
            <a:r>
              <a:rPr lang="en-IN" sz="1800" dirty="0" err="1">
                <a:solidFill>
                  <a:srgbClr val="0070C0"/>
                </a:solidFill>
              </a:rPr>
              <a:t>train_test_split</a:t>
            </a:r>
            <a:r>
              <a:rPr lang="en-IN" sz="1800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sz="1800" dirty="0"/>
              <a:t># Split data into 50% train and 50% test subsets </a:t>
            </a:r>
          </a:p>
          <a:p>
            <a:pPr>
              <a:buNone/>
            </a:pP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</a:t>
            </a:r>
            <a:r>
              <a:rPr lang="en-US" sz="1800" dirty="0" err="1"/>
              <a:t>y_test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train_test_split</a:t>
            </a:r>
            <a:r>
              <a:rPr lang="en-US" sz="1800" dirty="0"/>
              <a:t>( data, </a:t>
            </a:r>
            <a:r>
              <a:rPr lang="en-US" sz="1800" dirty="0" err="1"/>
              <a:t>digits.target</a:t>
            </a:r>
            <a:r>
              <a:rPr lang="en-US" sz="1800" dirty="0"/>
              <a:t>, </a:t>
            </a:r>
            <a:r>
              <a:rPr lang="en-US" sz="1800" dirty="0" err="1"/>
              <a:t>test_size</a:t>
            </a:r>
            <a:r>
              <a:rPr lang="en-US" sz="1800" dirty="0"/>
              <a:t>=0.5, shuffle=False )</a:t>
            </a: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SVC method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/>
          <a:lstStyle/>
          <a:p>
            <a:pPr>
              <a:buNone/>
            </a:pPr>
            <a:r>
              <a:rPr lang="en-IN" sz="1800" dirty="0"/>
              <a:t>Classifier = svm.SVC()</a:t>
            </a:r>
          </a:p>
          <a:p>
            <a:pPr>
              <a:buNone/>
            </a:pPr>
            <a:r>
              <a:rPr lang="en-IN" sz="1800" i="1" dirty="0">
                <a:solidFill>
                  <a:srgbClr val="0070C0"/>
                </a:solidFill>
              </a:rPr>
              <a:t>SVC(C=1.0, kernel=’</a:t>
            </a:r>
            <a:r>
              <a:rPr lang="en-IN" sz="1800" i="1" dirty="0" err="1">
                <a:solidFill>
                  <a:srgbClr val="0070C0"/>
                </a:solidFill>
              </a:rPr>
              <a:t>rbf</a:t>
            </a:r>
            <a:r>
              <a:rPr lang="en-IN" sz="1800" i="1" dirty="0">
                <a:solidFill>
                  <a:srgbClr val="0070C0"/>
                </a:solidFill>
              </a:rPr>
              <a:t>’, degree=3, gamma=’auto’, coef0=0.0, shrinking=True, probability=False, </a:t>
            </a:r>
            <a:r>
              <a:rPr lang="en-IN" sz="1800" i="1" dirty="0" err="1">
                <a:solidFill>
                  <a:srgbClr val="0070C0"/>
                </a:solidFill>
              </a:rPr>
              <a:t>tol</a:t>
            </a:r>
            <a:r>
              <a:rPr lang="en-IN" sz="1800" i="1" dirty="0">
                <a:solidFill>
                  <a:srgbClr val="0070C0"/>
                </a:solidFill>
              </a:rPr>
              <a:t>=0.001, </a:t>
            </a:r>
            <a:r>
              <a:rPr lang="en-IN" sz="1800" i="1" dirty="0" err="1">
                <a:solidFill>
                  <a:srgbClr val="0070C0"/>
                </a:solidFill>
              </a:rPr>
              <a:t>cache_size</a:t>
            </a:r>
            <a:r>
              <a:rPr lang="en-IN" sz="1800" i="1" dirty="0">
                <a:solidFill>
                  <a:srgbClr val="0070C0"/>
                </a:solidFill>
              </a:rPr>
              <a:t>=200, </a:t>
            </a:r>
            <a:r>
              <a:rPr lang="en-IN" sz="1800" i="1" dirty="0" err="1">
                <a:solidFill>
                  <a:srgbClr val="0070C0"/>
                </a:solidFill>
              </a:rPr>
              <a:t>class_weight</a:t>
            </a:r>
            <a:r>
              <a:rPr lang="en-IN" sz="1800" i="1" dirty="0">
                <a:solidFill>
                  <a:srgbClr val="0070C0"/>
                </a:solidFill>
              </a:rPr>
              <a:t>=None,         verbose=False, </a:t>
            </a:r>
            <a:r>
              <a:rPr lang="en-IN" sz="1800" i="1" dirty="0" err="1">
                <a:solidFill>
                  <a:srgbClr val="0070C0"/>
                </a:solidFill>
              </a:rPr>
              <a:t>max_iter</a:t>
            </a:r>
            <a:r>
              <a:rPr lang="en-IN" sz="1800" i="1" dirty="0">
                <a:solidFill>
                  <a:srgbClr val="0070C0"/>
                </a:solidFill>
              </a:rPr>
              <a:t>=-1, </a:t>
            </a:r>
            <a:r>
              <a:rPr lang="en-IN" sz="1800" i="1" dirty="0" err="1">
                <a:solidFill>
                  <a:srgbClr val="0070C0"/>
                </a:solidFill>
              </a:rPr>
              <a:t>decision_function_shape</a:t>
            </a:r>
            <a:r>
              <a:rPr lang="en-IN" sz="1800" i="1" dirty="0">
                <a:solidFill>
                  <a:srgbClr val="0070C0"/>
                </a:solidFill>
              </a:rPr>
              <a:t>=’</a:t>
            </a:r>
            <a:r>
              <a:rPr lang="en-IN" sz="1800" i="1" dirty="0" err="1">
                <a:solidFill>
                  <a:srgbClr val="0070C0"/>
                </a:solidFill>
              </a:rPr>
              <a:t>ovr</a:t>
            </a:r>
            <a:r>
              <a:rPr lang="en-IN" sz="1800" i="1" dirty="0">
                <a:solidFill>
                  <a:srgbClr val="0070C0"/>
                </a:solidFill>
              </a:rPr>
              <a:t>’, </a:t>
            </a:r>
            <a:r>
              <a:rPr lang="en-IN" sz="1800" i="1" dirty="0" err="1">
                <a:solidFill>
                  <a:srgbClr val="0070C0"/>
                </a:solidFill>
              </a:rPr>
              <a:t>random_state</a:t>
            </a:r>
            <a:r>
              <a:rPr lang="en-IN" sz="1800" i="1" dirty="0">
                <a:solidFill>
                  <a:srgbClr val="0070C0"/>
                </a:solidFill>
              </a:rPr>
              <a:t>=None)</a:t>
            </a:r>
          </a:p>
          <a:p>
            <a:pPr>
              <a:buNone/>
            </a:pPr>
            <a:r>
              <a:rPr lang="en-IN" sz="1600" dirty="0"/>
              <a:t>C :</a:t>
            </a:r>
            <a:r>
              <a:rPr lang="en-IN" sz="1600" b="0" dirty="0"/>
              <a:t>  float, optional (default=1.0)Penalty parameter C of the error term.</a:t>
            </a:r>
          </a:p>
          <a:p>
            <a:pPr>
              <a:buNone/>
            </a:pPr>
            <a:r>
              <a:rPr lang="da-DK" sz="1800" dirty="0"/>
              <a:t>kernel</a:t>
            </a:r>
            <a:r>
              <a:rPr lang="da-DK" sz="1800" b="0" dirty="0"/>
              <a:t> : string, optional (default=’rbf’)</a:t>
            </a:r>
          </a:p>
          <a:p>
            <a:pPr>
              <a:buNone/>
            </a:pPr>
            <a:r>
              <a:rPr lang="en-IN" sz="1800" dirty="0"/>
              <a:t>degree</a:t>
            </a:r>
            <a:r>
              <a:rPr lang="en-IN" sz="1800" b="0" dirty="0"/>
              <a:t> : </a:t>
            </a:r>
            <a:r>
              <a:rPr lang="en-IN" sz="1800" b="0" dirty="0" err="1"/>
              <a:t>int</a:t>
            </a:r>
            <a:r>
              <a:rPr lang="en-IN" sz="1800" b="0" dirty="0"/>
              <a:t>, optional (default=3) for poly kernel only</a:t>
            </a:r>
          </a:p>
          <a:p>
            <a:pPr>
              <a:buNone/>
            </a:pPr>
            <a:r>
              <a:rPr lang="en-IN" sz="1800" dirty="0"/>
              <a:t>gamma</a:t>
            </a:r>
            <a:r>
              <a:rPr lang="en-IN" sz="1800" b="0" dirty="0"/>
              <a:t> : float, optional (default=’auto’) for </a:t>
            </a:r>
            <a:r>
              <a:rPr lang="en-IN" sz="1800" b="0" dirty="0" err="1"/>
              <a:t>rbf</a:t>
            </a:r>
            <a:r>
              <a:rPr lang="en-IN" sz="1800" b="0" dirty="0"/>
              <a:t>, sig and poly its generally 1/n features or auto</a:t>
            </a:r>
          </a:p>
          <a:p>
            <a:pPr>
              <a:buNone/>
            </a:pPr>
            <a:r>
              <a:rPr lang="en-IN" sz="1800" dirty="0"/>
              <a:t>coef0</a:t>
            </a:r>
            <a:r>
              <a:rPr lang="en-IN" sz="1800" b="0" dirty="0"/>
              <a:t> : float, optional (default=0.0) only for poly and sig kernel</a:t>
            </a:r>
          </a:p>
          <a:p>
            <a:pPr>
              <a:buNone/>
            </a:pPr>
            <a:r>
              <a:rPr lang="en-IN" sz="1800" dirty="0"/>
              <a:t>probability</a:t>
            </a:r>
            <a:r>
              <a:rPr lang="en-IN" sz="1800" b="0" dirty="0"/>
              <a:t> : </a:t>
            </a:r>
            <a:r>
              <a:rPr lang="en-IN" sz="1600" b="0" dirty="0" err="1"/>
              <a:t>boolean</a:t>
            </a:r>
            <a:r>
              <a:rPr lang="en-IN" sz="1600" b="0" dirty="0"/>
              <a:t>, optional (default=False) Whether to enable probability estimates.</a:t>
            </a:r>
          </a:p>
          <a:p>
            <a:pPr>
              <a:buNone/>
            </a:pPr>
            <a:r>
              <a:rPr lang="en-IN" sz="1600" dirty="0" err="1"/>
              <a:t>tol</a:t>
            </a:r>
            <a:r>
              <a:rPr lang="en-IN" sz="1600" b="0" dirty="0"/>
              <a:t> : float, optional (default=1e-3)  stopping criteria</a:t>
            </a:r>
          </a:p>
          <a:p>
            <a:pPr>
              <a:buNone/>
            </a:pPr>
            <a:r>
              <a:rPr lang="en-IN" sz="1600" b="0" dirty="0"/>
              <a:t> </a:t>
            </a:r>
            <a:endParaRPr lang="en-IN" sz="1800" b="0" dirty="0"/>
          </a:p>
          <a:p>
            <a:pPr>
              <a:buNone/>
            </a:pPr>
            <a:endParaRPr lang="en-IN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sVC</a:t>
            </a:r>
            <a:r>
              <a:rPr lang="en-IN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/>
          <a:lstStyle/>
          <a:p>
            <a:pPr>
              <a:buNone/>
            </a:pPr>
            <a:r>
              <a:rPr lang="en-IN" dirty="0" err="1"/>
              <a:t>decision_function_shape</a:t>
            </a:r>
            <a:r>
              <a:rPr lang="en-IN" b="0" dirty="0"/>
              <a:t> : ‘</a:t>
            </a:r>
            <a:r>
              <a:rPr lang="en-IN" b="0" dirty="0" err="1"/>
              <a:t>ovo</a:t>
            </a:r>
            <a:r>
              <a:rPr lang="en-IN" b="0" dirty="0"/>
              <a:t>’, ‘</a:t>
            </a:r>
            <a:r>
              <a:rPr lang="en-IN" b="0" dirty="0" err="1"/>
              <a:t>ovr</a:t>
            </a:r>
            <a:r>
              <a:rPr lang="en-IN" b="0" dirty="0"/>
              <a:t>’, default=’</a:t>
            </a:r>
            <a:r>
              <a:rPr lang="en-IN" b="0" dirty="0" err="1"/>
              <a:t>ovr</a:t>
            </a:r>
            <a:r>
              <a:rPr lang="en-IN" b="0" dirty="0"/>
              <a:t>’ used for multiclass processing </a:t>
            </a:r>
          </a:p>
          <a:p>
            <a:pPr>
              <a:buNone/>
            </a:pPr>
            <a:r>
              <a:rPr lang="en-IN" dirty="0" err="1"/>
              <a:t>max_iter</a:t>
            </a:r>
            <a:r>
              <a:rPr lang="en-IN" b="0" dirty="0"/>
              <a:t> : </a:t>
            </a:r>
            <a:r>
              <a:rPr lang="en-IN" b="0" dirty="0" err="1"/>
              <a:t>int</a:t>
            </a:r>
            <a:r>
              <a:rPr lang="en-IN" b="0" dirty="0"/>
              <a:t>, optional (default=-1)</a:t>
            </a:r>
          </a:p>
          <a:p>
            <a:pPr>
              <a:buNone/>
            </a:pPr>
            <a:r>
              <a:rPr lang="en-IN" dirty="0" err="1"/>
              <a:t>random_state</a:t>
            </a:r>
            <a:r>
              <a:rPr lang="en-IN" b="0" dirty="0"/>
              <a:t> : </a:t>
            </a:r>
            <a:r>
              <a:rPr lang="en-IN" b="0" dirty="0" err="1"/>
              <a:t>int</a:t>
            </a:r>
            <a:r>
              <a:rPr lang="en-IN" b="0" dirty="0"/>
              <a:t>, </a:t>
            </a:r>
            <a:r>
              <a:rPr lang="en-IN" b="0" dirty="0" err="1"/>
              <a:t>RandomState</a:t>
            </a:r>
            <a:r>
              <a:rPr lang="en-IN" b="0" dirty="0"/>
              <a:t> instance or None, optional (default=None)</a:t>
            </a:r>
          </a:p>
          <a:p>
            <a:pPr>
              <a:buNone/>
            </a:pPr>
            <a:r>
              <a:rPr lang="en-IN" dirty="0"/>
              <a:t>Attributes of the trained models: </a:t>
            </a:r>
          </a:p>
          <a:p>
            <a:pPr>
              <a:buNone/>
            </a:pPr>
            <a:r>
              <a:rPr lang="en-IN" dirty="0"/>
              <a:t>support_ - </a:t>
            </a:r>
            <a:r>
              <a:rPr lang="en-IN" b="0" dirty="0"/>
              <a:t>array-like, shape = [</a:t>
            </a:r>
            <a:r>
              <a:rPr lang="en-IN" b="0" dirty="0" err="1"/>
              <a:t>n_SV</a:t>
            </a:r>
            <a:r>
              <a:rPr lang="en-IN" b="0" dirty="0"/>
              <a:t>] Indices of support vectors</a:t>
            </a:r>
          </a:p>
          <a:p>
            <a:pPr>
              <a:buNone/>
            </a:pPr>
            <a:r>
              <a:rPr lang="en-IN" dirty="0" err="1"/>
              <a:t>support_vectors</a:t>
            </a:r>
            <a:r>
              <a:rPr lang="en-IN" dirty="0"/>
              <a:t>_</a:t>
            </a:r>
            <a:r>
              <a:rPr lang="en-IN" b="0" dirty="0"/>
              <a:t> : array-like, shape = [</a:t>
            </a:r>
            <a:r>
              <a:rPr lang="en-IN" b="0" dirty="0" err="1"/>
              <a:t>n_SV</a:t>
            </a:r>
            <a:r>
              <a:rPr lang="en-IN" b="0" dirty="0"/>
              <a:t>, </a:t>
            </a:r>
            <a:r>
              <a:rPr lang="en-IN" b="0" dirty="0" err="1"/>
              <a:t>n_features</a:t>
            </a:r>
            <a:r>
              <a:rPr lang="en-IN" b="0" dirty="0"/>
              <a:t>] Support vectors.</a:t>
            </a:r>
          </a:p>
          <a:p>
            <a:pPr>
              <a:buNone/>
            </a:pPr>
            <a:r>
              <a:rPr lang="en-IN" dirty="0" err="1"/>
              <a:t>n_support</a:t>
            </a:r>
            <a:r>
              <a:rPr lang="en-IN" dirty="0"/>
              <a:t>_</a:t>
            </a:r>
            <a:r>
              <a:rPr lang="en-IN" b="0" dirty="0"/>
              <a:t> : array-like, </a:t>
            </a:r>
            <a:r>
              <a:rPr lang="en-IN" b="0" dirty="0" err="1"/>
              <a:t>dtype</a:t>
            </a:r>
            <a:r>
              <a:rPr lang="en-IN" b="0" dirty="0"/>
              <a:t>=int32, shape = [</a:t>
            </a:r>
            <a:r>
              <a:rPr lang="en-IN" b="0" dirty="0" err="1"/>
              <a:t>n_class</a:t>
            </a:r>
            <a:r>
              <a:rPr lang="en-IN" b="0" dirty="0"/>
              <a:t>] Number of support vectors for each class.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8B3-4686-A744-8E07-F48DB281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0F0E-40ED-994F-996C-25E41031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Create a classifier: a support vector classifier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clf</a:t>
            </a:r>
            <a:r>
              <a:rPr lang="en-US" dirty="0"/>
              <a:t> = </a:t>
            </a:r>
            <a:r>
              <a:rPr lang="en-US" dirty="0" err="1"/>
              <a:t>svm.SVC</a:t>
            </a:r>
            <a:r>
              <a:rPr lang="en-US" dirty="0"/>
              <a:t>(kernel =‘</a:t>
            </a:r>
            <a:r>
              <a:rPr lang="en-US" dirty="0">
                <a:solidFill>
                  <a:srgbClr val="0070C0"/>
                </a:solidFill>
              </a:rPr>
              <a:t>linear</a:t>
            </a:r>
            <a:r>
              <a:rPr lang="en-US" dirty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Learn the digits on the train subset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clf.fit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 # Predict the value of the digit on the test subset </a:t>
            </a:r>
          </a:p>
          <a:p>
            <a:pPr marL="0" indent="0">
              <a:buNone/>
            </a:pPr>
            <a:r>
              <a:rPr lang="en-US" dirty="0"/>
              <a:t>predicted = </a:t>
            </a:r>
            <a:r>
              <a:rPr lang="en-US" dirty="0" err="1">
                <a:solidFill>
                  <a:srgbClr val="0070C0"/>
                </a:solidFill>
              </a:rPr>
              <a:t>clf.predict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D669-7B01-CA46-B5E5-BB71E0D2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213F-D607-844C-962F-05B1118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6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8B3-4686-A744-8E07-F48DB281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0F0E-40ED-994F-996C-25E41031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# classification report </a:t>
            </a:r>
          </a:p>
          <a:p>
            <a:pPr marL="0" indent="0">
              <a:buNone/>
            </a:pPr>
            <a:r>
              <a:rPr lang="en-US" dirty="0"/>
              <a:t>Report = </a:t>
            </a:r>
            <a:r>
              <a:rPr lang="en-US" dirty="0" err="1"/>
              <a:t>metrics.classification_report</a:t>
            </a:r>
            <a:r>
              <a:rPr lang="en-US" dirty="0"/>
              <a:t> (</a:t>
            </a:r>
            <a:r>
              <a:rPr lang="en-US" dirty="0" err="1"/>
              <a:t>y_test</a:t>
            </a:r>
            <a:r>
              <a:rPr lang="en-US" dirty="0"/>
              <a:t>, predicted)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D669-7B01-CA46-B5E5-BB71E0D2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213F-D607-844C-962F-05B1118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Focus for Machine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7315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/>
              <a:t>Like human learning from past experiences.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/>
              <a:t>A computer does not have “experiences”.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sz="2200" dirty="0"/>
              <a:t>which represent some “past experiences” of an application domain. 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>
                <a:solidFill>
                  <a:srgbClr val="FF0000"/>
                </a:solidFill>
              </a:rPr>
              <a:t>Our focus:</a:t>
            </a:r>
            <a:r>
              <a:rPr lang="en-US" altLang="en-US" sz="2200" dirty="0"/>
              <a:t> learn </a:t>
            </a:r>
            <a:r>
              <a:rPr lang="en-US" altLang="en-US" sz="2200" dirty="0">
                <a:solidFill>
                  <a:srgbClr val="3333CC"/>
                </a:solidFill>
              </a:rPr>
              <a:t>a target function</a:t>
            </a:r>
            <a:r>
              <a:rPr lang="en-US" altLang="en-US" sz="2200" dirty="0"/>
              <a:t> that can be used to predict the values of a discrete class attribute, e.g., </a:t>
            </a:r>
            <a:r>
              <a:rPr lang="en-US" altLang="en-US" sz="2200" dirty="0">
                <a:solidFill>
                  <a:srgbClr val="3333CC"/>
                </a:solidFill>
              </a:rPr>
              <a:t>approve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not-approved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3333CC"/>
                </a:solidFill>
              </a:rPr>
              <a:t>high-risk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low risk</a:t>
            </a:r>
            <a:r>
              <a:rPr lang="en-US" altLang="en-US" sz="2200" dirty="0"/>
              <a:t>. 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22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200" dirty="0"/>
              <a:t>The task is commonly called: </a:t>
            </a:r>
            <a:r>
              <a:rPr lang="en-US" altLang="en-US" sz="2200" dirty="0">
                <a:solidFill>
                  <a:srgbClr val="FF0000"/>
                </a:solidFill>
              </a:rPr>
              <a:t>Supervised learning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FF0000"/>
                </a:solidFill>
              </a:rPr>
              <a:t>classification</a:t>
            </a:r>
            <a:r>
              <a:rPr lang="en-US" altLang="en-US" sz="2200" dirty="0"/>
              <a:t>, or </a:t>
            </a:r>
            <a:r>
              <a:rPr lang="en-US" altLang="en-US" sz="2200" dirty="0">
                <a:solidFill>
                  <a:srgbClr val="FF0000"/>
                </a:solidFill>
              </a:rPr>
              <a:t>inductive learning.</a:t>
            </a:r>
            <a:r>
              <a:rPr lang="en-US" altLang="en-US" sz="22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and 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GB" altLang="en-US" sz="3000" b="0" kern="0" dirty="0">
                <a:solidFill>
                  <a:srgbClr val="FF0000"/>
                </a:solidFill>
              </a:rPr>
              <a:t>Data:</a:t>
            </a:r>
            <a:r>
              <a:rPr lang="en-GB" altLang="en-US" sz="3000" b="0" kern="0" dirty="0">
                <a:solidFill>
                  <a:srgbClr val="000000"/>
                </a:solidFill>
              </a:rPr>
              <a:t> A set of data records (also called examples, instances or cases) described by</a:t>
            </a:r>
          </a:p>
          <a:p>
            <a:pPr marL="742950" lvl="1" indent="-285750" eaLnBrk="1" hangingPunct="1"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GB" altLang="en-US" sz="2600" i="1" kern="0" dirty="0">
                <a:solidFill>
                  <a:srgbClr val="3333CC"/>
                </a:solidFill>
              </a:rPr>
              <a:t>k</a:t>
            </a:r>
            <a:r>
              <a:rPr lang="en-GB" altLang="en-US" sz="2600" kern="0" dirty="0">
                <a:solidFill>
                  <a:srgbClr val="3333CC"/>
                </a:solidFill>
              </a:rPr>
              <a:t> attributes</a:t>
            </a:r>
            <a:r>
              <a:rPr lang="en-GB" altLang="en-US" sz="2600" kern="0" dirty="0">
                <a:solidFill>
                  <a:srgbClr val="000000"/>
                </a:solidFill>
              </a:rPr>
              <a:t>: </a:t>
            </a:r>
            <a:r>
              <a:rPr lang="en-GB" altLang="en-US" sz="2600" i="1" kern="0" dirty="0">
                <a:solidFill>
                  <a:srgbClr val="000000"/>
                </a:solidFill>
              </a:rPr>
              <a:t>A</a:t>
            </a:r>
            <a:r>
              <a:rPr lang="en-GB" altLang="en-US" sz="2600" kern="0" baseline="-25000" dirty="0">
                <a:solidFill>
                  <a:srgbClr val="000000"/>
                </a:solidFill>
              </a:rPr>
              <a:t>1</a:t>
            </a:r>
            <a:r>
              <a:rPr lang="en-GB" altLang="en-US" sz="2600" kern="0" dirty="0">
                <a:solidFill>
                  <a:srgbClr val="000000"/>
                </a:solidFill>
              </a:rPr>
              <a:t>, </a:t>
            </a:r>
            <a:r>
              <a:rPr lang="en-GB" altLang="en-US" sz="2600" i="1" kern="0" dirty="0">
                <a:solidFill>
                  <a:srgbClr val="000000"/>
                </a:solidFill>
              </a:rPr>
              <a:t>A</a:t>
            </a:r>
            <a:r>
              <a:rPr lang="en-GB" altLang="en-US" sz="2600" kern="0" baseline="-25000" dirty="0">
                <a:solidFill>
                  <a:srgbClr val="000000"/>
                </a:solidFill>
              </a:rPr>
              <a:t>2</a:t>
            </a:r>
            <a:r>
              <a:rPr lang="en-GB" altLang="en-US" sz="2600" kern="0" dirty="0">
                <a:solidFill>
                  <a:srgbClr val="000000"/>
                </a:solidFill>
              </a:rPr>
              <a:t>, … </a:t>
            </a:r>
            <a:r>
              <a:rPr lang="en-GB" altLang="en-US" sz="2600" i="1" kern="0" dirty="0" err="1">
                <a:solidFill>
                  <a:srgbClr val="000000"/>
                </a:solidFill>
              </a:rPr>
              <a:t>A</a:t>
            </a:r>
            <a:r>
              <a:rPr lang="en-GB" altLang="en-US" sz="2600" i="1" kern="0" baseline="-25000" dirty="0" err="1">
                <a:solidFill>
                  <a:srgbClr val="000000"/>
                </a:solidFill>
              </a:rPr>
              <a:t>k</a:t>
            </a:r>
            <a:r>
              <a:rPr lang="en-GB" altLang="en-US" sz="2600" kern="0" dirty="0">
                <a:solidFill>
                  <a:srgbClr val="000000"/>
                </a:solidFill>
              </a:rPr>
              <a:t>. </a:t>
            </a:r>
          </a:p>
          <a:p>
            <a:pPr marL="742950" lvl="1" indent="-285750" eaLnBrk="1" hangingPunct="1"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GB" altLang="en-US" sz="2600" kern="0" dirty="0">
                <a:solidFill>
                  <a:srgbClr val="3333CC"/>
                </a:solidFill>
              </a:rPr>
              <a:t>a class</a:t>
            </a:r>
            <a:r>
              <a:rPr lang="en-GB" altLang="en-US" sz="2600" kern="0" dirty="0">
                <a:solidFill>
                  <a:srgbClr val="000000"/>
                </a:solidFill>
              </a:rPr>
              <a:t>: Each example is labelled with a pre-defined class. </a:t>
            </a:r>
          </a:p>
          <a:p>
            <a:pPr lvl="0" eaLnBrk="1" hangingPunct="1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GB" altLang="en-US" sz="3000" b="0" kern="0" dirty="0">
                <a:solidFill>
                  <a:srgbClr val="FF0000"/>
                </a:solidFill>
              </a:rPr>
              <a:t>Goal:</a:t>
            </a:r>
            <a:r>
              <a:rPr lang="en-GB" altLang="en-US" sz="3000" b="0" kern="0" dirty="0">
                <a:solidFill>
                  <a:srgbClr val="000000"/>
                </a:solidFill>
              </a:rPr>
              <a:t> To learn a </a:t>
            </a:r>
            <a:r>
              <a:rPr lang="en-GB" altLang="en-US" sz="3000" b="0" kern="0" dirty="0">
                <a:solidFill>
                  <a:srgbClr val="3333CC"/>
                </a:solidFill>
              </a:rPr>
              <a:t>classification model</a:t>
            </a:r>
            <a:r>
              <a:rPr lang="en-GB" altLang="en-US" sz="3000" b="0" kern="0" dirty="0">
                <a:solidFill>
                  <a:srgbClr val="000000"/>
                </a:solidFill>
              </a:rPr>
              <a:t> from the data that can be used to predict the classes of new (future, or test) cases/instances.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/>
          <a:lstStyle/>
          <a:p>
            <a:r>
              <a:rPr lang="en-IN" dirty="0" err="1"/>
              <a:t>LoaN</a:t>
            </a:r>
            <a:r>
              <a:rPr lang="en-IN" dirty="0"/>
              <a:t> application data example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05000"/>
            <a:ext cx="6248400" cy="402269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An example: the learning task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pPr eaLnBrk="1" hangingPunct="1"/>
            <a:r>
              <a:rPr lang="en-US" altLang="en-US" sz="2600" dirty="0"/>
              <a:t>Use the model to classify future loan applications into </a:t>
            </a:r>
          </a:p>
          <a:p>
            <a:pPr lvl="1" eaLnBrk="1" hangingPunct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 eaLnBrk="1" hangingPunct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pPr eaLnBrk="1" hangingPunct="1"/>
            <a:r>
              <a:rPr lang="en-US" altLang="en-US" sz="2600" dirty="0"/>
              <a:t>What is the class for following case/instance?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5181600"/>
            <a:ext cx="8208963" cy="93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86600" cy="1371600"/>
          </a:xfrm>
        </p:spPr>
        <p:txBody>
          <a:bodyPr>
            <a:normAutofit/>
          </a:bodyPr>
          <a:lstStyle/>
          <a:p>
            <a:r>
              <a:rPr lang="en-IN" sz="2800" dirty="0"/>
              <a:t>Supervised </a:t>
            </a:r>
            <a:r>
              <a:rPr lang="en-IN" sz="2800" dirty="0" err="1"/>
              <a:t>vs</a:t>
            </a:r>
            <a:r>
              <a:rPr lang="en-IN" sz="2800" dirty="0"/>
              <a:t>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Supervised learning: </a:t>
            </a:r>
            <a:r>
              <a:rPr lang="en-US" altLang="en-US" sz="2200" dirty="0"/>
              <a:t>classification is seen as supervised learning from examples.</a:t>
            </a:r>
            <a:r>
              <a:rPr lang="en-US" altLang="en-US" sz="2200" dirty="0">
                <a:solidFill>
                  <a:srgbClr val="F83F24"/>
                </a:solidFill>
              </a:rPr>
              <a:t> 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Supervision</a:t>
            </a:r>
            <a:r>
              <a:rPr lang="en-US" altLang="en-US" sz="2200" dirty="0"/>
              <a:t>: The data (observations, measurements, etc.) are labeled with pre-defined classes. It is like that a “teacher” gives the classes (</a:t>
            </a:r>
            <a:r>
              <a:rPr lang="en-US" altLang="en-US" sz="2200" b="1" dirty="0">
                <a:solidFill>
                  <a:srgbClr val="00B050"/>
                </a:solidFill>
              </a:rPr>
              <a:t>supervision</a:t>
            </a:r>
            <a:r>
              <a:rPr lang="en-US" altLang="en-US" sz="2200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Test data are classified into these classes too.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a set of data, the task is to establish the existence of classes or clusters in the data</a:t>
            </a:r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Supervised learning process: two steps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295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dirty="0">
                <a:solidFill>
                  <a:srgbClr val="FF0000"/>
                </a:solidFill>
              </a:rPr>
              <a:t>Learning (training)</a:t>
            </a:r>
            <a:r>
              <a:rPr lang="en-US" altLang="en-US" dirty="0"/>
              <a:t>: Learn a model using the </a:t>
            </a:r>
            <a:r>
              <a:rPr lang="en-US" altLang="en-US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dirty="0">
                <a:solidFill>
                  <a:srgbClr val="FF0000"/>
                </a:solidFill>
              </a:rPr>
              <a:t>Testing: </a:t>
            </a:r>
            <a:r>
              <a:rPr lang="en-US" altLang="en-US" dirty="0"/>
              <a:t>Test the model using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unseen</a:t>
            </a:r>
            <a:r>
              <a:rPr lang="en-US" altLang="en-US" dirty="0">
                <a:solidFill>
                  <a:srgbClr val="3333CC"/>
                </a:solidFill>
              </a:rPr>
              <a:t> test data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assess the model accuracy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1042988" y="3124200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2489200" imgH="368300" progId="Equation.3">
                  <p:embed/>
                </p:oleObj>
              </mc:Choice>
              <mc:Fallback>
                <p:oleObj name="Equation" r:id="rId3" imgW="2489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24200"/>
                        <a:ext cx="64452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1350" y="4149725"/>
            <a:ext cx="77406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7010400" cy="1371600"/>
          </a:xfrm>
        </p:spPr>
        <p:txBody>
          <a:bodyPr/>
          <a:lstStyle/>
          <a:p>
            <a:r>
              <a:rPr lang="en-US" altLang="en-US" dirty="0"/>
              <a:t>What do we mean by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200" dirty="0">
                <a:solidFill>
                  <a:srgbClr val="FF0000"/>
                </a:solidFill>
                <a:ea typeface="ＭＳ Ｐゴシック" pitchFamily="34" charset="-128"/>
              </a:rPr>
              <a:t>Given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a data set </a:t>
            </a:r>
            <a:r>
              <a:rPr lang="en-US" altLang="ja-JP" sz="2200" i="1" dirty="0">
                <a:solidFill>
                  <a:srgbClr val="3333CC"/>
                </a:solidFill>
                <a:ea typeface="ＭＳ Ｐゴシック" pitchFamily="34" charset="-128"/>
              </a:rPr>
              <a:t>D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a task </a:t>
            </a:r>
            <a:r>
              <a:rPr lang="en-US" altLang="ja-JP" sz="2200" i="1" dirty="0">
                <a:solidFill>
                  <a:srgbClr val="3333CC"/>
                </a:solidFill>
                <a:ea typeface="ＭＳ Ｐゴシック" pitchFamily="34" charset="-128"/>
              </a:rPr>
              <a:t>T,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a performance measure </a:t>
            </a:r>
            <a:r>
              <a:rPr lang="en-US" altLang="ja-JP" sz="2200" i="1" dirty="0">
                <a:solidFill>
                  <a:srgbClr val="3333CC"/>
                </a:solidFill>
                <a:ea typeface="ＭＳ Ｐゴシック" pitchFamily="34" charset="-128"/>
              </a:rPr>
              <a:t>M</a:t>
            </a:r>
            <a:r>
              <a:rPr lang="en-US" altLang="ja-JP" sz="2200" dirty="0">
                <a:ea typeface="ＭＳ Ｐゴシック" pitchFamily="3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endParaRPr lang="en-US" altLang="ja-JP" sz="22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200" dirty="0">
                <a:ea typeface="ＭＳ Ｐゴシック" pitchFamily="34" charset="-128"/>
              </a:rPr>
              <a:t>	a computer system is said to </a:t>
            </a:r>
            <a:r>
              <a:rPr lang="en-US" altLang="ja-JP" sz="2200" dirty="0">
                <a:solidFill>
                  <a:srgbClr val="FF0000"/>
                </a:solidFill>
                <a:ea typeface="ＭＳ Ｐゴシック" pitchFamily="34" charset="-128"/>
              </a:rPr>
              <a:t>learn</a:t>
            </a:r>
            <a:r>
              <a:rPr lang="en-US" altLang="ja-JP" sz="2200" dirty="0">
                <a:ea typeface="ＭＳ Ｐゴシック" pitchFamily="34" charset="-128"/>
              </a:rPr>
              <a:t> from </a:t>
            </a:r>
            <a:r>
              <a:rPr lang="en-US" altLang="ja-JP" sz="2200" i="1" dirty="0">
                <a:ea typeface="ＭＳ Ｐゴシック" pitchFamily="34" charset="-128"/>
              </a:rPr>
              <a:t>D</a:t>
            </a:r>
            <a:r>
              <a:rPr lang="en-US" altLang="ja-JP" sz="2200" dirty="0">
                <a:ea typeface="ＭＳ Ｐゴシック" pitchFamily="34" charset="-128"/>
              </a:rPr>
              <a:t> to perform the task </a:t>
            </a:r>
            <a:r>
              <a:rPr lang="en-US" altLang="ja-JP" sz="2200" i="1" dirty="0">
                <a:ea typeface="ＭＳ Ｐゴシック" pitchFamily="34" charset="-128"/>
              </a:rPr>
              <a:t>T</a:t>
            </a:r>
            <a:r>
              <a:rPr lang="en-US" altLang="ja-JP" sz="2200" dirty="0">
                <a:ea typeface="ＭＳ Ｐゴシック" pitchFamily="34" charset="-128"/>
              </a:rPr>
              <a:t> if after learning the system’s performance on </a:t>
            </a:r>
            <a:r>
              <a:rPr lang="en-US" altLang="ja-JP" sz="2200" i="1" dirty="0">
                <a:ea typeface="ＭＳ Ｐゴシック" pitchFamily="34" charset="-128"/>
              </a:rPr>
              <a:t>T</a:t>
            </a:r>
            <a:r>
              <a:rPr lang="en-US" altLang="ja-JP" sz="2200" dirty="0">
                <a:ea typeface="ＭＳ Ｐゴシック" pitchFamily="34" charset="-128"/>
              </a:rPr>
              <a:t> improves as measured by </a:t>
            </a:r>
            <a:r>
              <a:rPr lang="en-US" altLang="ja-JP" sz="2200" i="1" dirty="0">
                <a:ea typeface="ＭＳ Ｐゴシック" pitchFamily="34" charset="-128"/>
              </a:rPr>
              <a:t>M</a:t>
            </a:r>
            <a:r>
              <a:rPr lang="en-US" altLang="ja-JP" sz="2200" dirty="0">
                <a:ea typeface="ＭＳ Ｐゴシック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2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In other words, the learned model helps the system to perform </a:t>
            </a:r>
            <a:r>
              <a:rPr lang="en-US" altLang="ja-JP" sz="2200" i="1" dirty="0">
                <a:ea typeface="ＭＳ Ｐゴシック" pitchFamily="34" charset="-128"/>
              </a:rPr>
              <a:t>T</a:t>
            </a:r>
            <a:r>
              <a:rPr lang="en-US" altLang="ja-JP" sz="2200" dirty="0">
                <a:ea typeface="ＭＳ Ｐゴシック" pitchFamily="34" charset="-128"/>
              </a:rPr>
              <a:t> better as 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compared to no learning</a:t>
            </a:r>
            <a:r>
              <a:rPr lang="en-US" altLang="ja-JP" sz="2200" dirty="0">
                <a:ea typeface="ＭＳ Ｐゴシック" pitchFamily="34" charset="-128"/>
              </a:rPr>
              <a:t>. </a:t>
            </a:r>
            <a:endParaRPr lang="en-US" altLang="en-US" sz="2200" dirty="0"/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991E5-9F23-48AD-AE48-6AE308AB64C5}" type="datetime1">
              <a:rPr lang="en-US" smtClean="0"/>
              <a:pPr>
                <a:defRPr/>
              </a:pPr>
              <a:t>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D330-CE37-4E7F-8A4B-EB8DFF908E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2604</TotalTime>
  <Words>1454</Words>
  <Application>Microsoft Macintosh PowerPoint</Application>
  <PresentationFormat>On-screen Show (4:3)</PresentationFormat>
  <Paragraphs>207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Imprint MT Shadow</vt:lpstr>
      <vt:lpstr>Wingdings</vt:lpstr>
      <vt:lpstr>Essential</vt:lpstr>
      <vt:lpstr>Equation</vt:lpstr>
      <vt:lpstr>PowerPoint Presentation</vt:lpstr>
      <vt:lpstr>Example Problem</vt:lpstr>
      <vt:lpstr>Our Focus for Machine learning</vt:lpstr>
      <vt:lpstr>DATA and the GOAL</vt:lpstr>
      <vt:lpstr>LoaN application data example </vt:lpstr>
      <vt:lpstr>An example: the learning task</vt:lpstr>
      <vt:lpstr>Supervised vs unsupervised</vt:lpstr>
      <vt:lpstr>Supervised learning process: two steps</vt:lpstr>
      <vt:lpstr>What do we mean by learning?</vt:lpstr>
      <vt:lpstr>Fundamental assumption of learning</vt:lpstr>
      <vt:lpstr>SVM</vt:lpstr>
      <vt:lpstr>CLASSIFICATION</vt:lpstr>
      <vt:lpstr>Hyperplane</vt:lpstr>
      <vt:lpstr>Kernel function</vt:lpstr>
      <vt:lpstr>Evaluating classification methods</vt:lpstr>
      <vt:lpstr>Precision and recall measures</vt:lpstr>
      <vt:lpstr>Precision and recall measures </vt:lpstr>
      <vt:lpstr>F1-value (also called F1-score)</vt:lpstr>
      <vt:lpstr>Confusion MAtrix</vt:lpstr>
      <vt:lpstr>Sklearn module</vt:lpstr>
      <vt:lpstr>Downloading datasets from external source</vt:lpstr>
      <vt:lpstr>SVC method </vt:lpstr>
      <vt:lpstr>sVC METHOD</vt:lpstr>
      <vt:lpstr>Training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vassi</dc:creator>
  <cp:lastModifiedBy>Microsoft Office User</cp:lastModifiedBy>
  <cp:revision>121</cp:revision>
  <dcterms:created xsi:type="dcterms:W3CDTF">2012-04-06T13:34:59Z</dcterms:created>
  <dcterms:modified xsi:type="dcterms:W3CDTF">2022-02-09T17:22:31Z</dcterms:modified>
</cp:coreProperties>
</file>