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2540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7112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11684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6256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20828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5400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9972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4544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911600" algn="l" defTabSz="444500" rtl="0" fontAlgn="auto" latinLnBrk="0" hangingPunct="0">
      <a:lnSpc>
        <a:spcPct val="120000"/>
      </a:lnSpc>
      <a:spcBef>
        <a:spcPts val="8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07107"/>
              <a:lumOff val="1142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07107"/>
                  <a:lumOff val="114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 hasCustomPrompt="1"/>
          </p:nvPr>
        </p:nvSpPr>
        <p:spPr>
          <a:xfrm>
            <a:off x="762000" y="5248275"/>
            <a:ext cx="11480800" cy="201605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Автор и дата"/>
          <p:cNvSpPr txBox="1"/>
          <p:nvPr>
            <p:ph type="body" sz="quarter" idx="21" hasCustomPrompt="1"/>
          </p:nvPr>
        </p:nvSpPr>
        <p:spPr>
          <a:xfrm>
            <a:off x="762000" y="8350781"/>
            <a:ext cx="11480800" cy="492253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6349238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1pPr>
            <a:lvl2pPr marL="0" indent="4572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2pPr>
            <a:lvl3pPr marL="0" indent="9144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3pPr>
            <a:lvl4pPr marL="0" indent="13716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4pPr>
            <a:lvl5pPr marL="0" indent="18288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762000" y="3341985"/>
            <a:ext cx="11480800" cy="2887663"/>
          </a:xfrm>
          <a:prstGeom prst="rect">
            <a:avLst/>
          </a:prstGeom>
        </p:spPr>
        <p:txBody>
          <a:bodyPr anchor="ctr"/>
          <a:lstStyle>
            <a:lvl1pPr marL="0" indent="0" algn="ctr" defTabSz="17399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17399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17399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17399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17399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sz="half" idx="1" hasCustomPrompt="1"/>
          </p:nvPr>
        </p:nvSpPr>
        <p:spPr>
          <a:xfrm>
            <a:off x="762000" y="2044700"/>
            <a:ext cx="11480800" cy="3757762"/>
          </a:xfrm>
          <a:prstGeom prst="rect">
            <a:avLst/>
          </a:prstGeom>
        </p:spPr>
        <p:txBody>
          <a:bodyPr anchor="b"/>
          <a:lstStyle>
            <a:lvl1pPr marL="0" indent="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762000" y="5829300"/>
            <a:ext cx="11480800" cy="613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Уровень текста 1…"/>
          <p:cNvSpPr txBox="1"/>
          <p:nvPr>
            <p:ph type="body" sz="half" idx="1" hasCustomPrompt="1"/>
          </p:nvPr>
        </p:nvSpPr>
        <p:spPr>
          <a:xfrm>
            <a:off x="762000" y="3498850"/>
            <a:ext cx="11480800" cy="2421384"/>
          </a:xfrm>
          <a:prstGeom prst="rect">
            <a:avLst/>
          </a:prstGeom>
        </p:spPr>
        <p:txBody>
          <a:bodyPr anchor="ctr"/>
          <a:lstStyle>
            <a:lvl1pPr marL="0" indent="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17399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Авторство"/>
          <p:cNvSpPr txBox="1"/>
          <p:nvPr>
            <p:ph type="body" sz="quarter" idx="21" hasCustomPrompt="1"/>
          </p:nvPr>
        </p:nvSpPr>
        <p:spPr>
          <a:xfrm>
            <a:off x="762000" y="7100189"/>
            <a:ext cx="11480800" cy="605791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Две медузы на розовом фоне"/>
          <p:cNvSpPr/>
          <p:nvPr>
            <p:ph type="pic" sz="half" idx="21"/>
          </p:nvPr>
        </p:nvSpPr>
        <p:spPr>
          <a:xfrm>
            <a:off x="6502400" y="4254500"/>
            <a:ext cx="7302500" cy="55151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Две медузы соприкасаются на тёмно-синем фоне"/>
          <p:cNvSpPr/>
          <p:nvPr>
            <p:ph type="pic" sz="half" idx="22"/>
          </p:nvPr>
        </p:nvSpPr>
        <p:spPr>
          <a:xfrm>
            <a:off x="6105525" y="0"/>
            <a:ext cx="729615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Две медузы на синем фоне"/>
          <p:cNvSpPr/>
          <p:nvPr>
            <p:ph type="pic" idx="23"/>
          </p:nvPr>
        </p:nvSpPr>
        <p:spPr>
          <a:xfrm>
            <a:off x="-4267200" y="0"/>
            <a:ext cx="14630400" cy="975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Две медузы соприкасаются на тёмно-синем фоне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Две медузы соприкасаются на тёмно-синем фоне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Уровень текста 1…"/>
          <p:cNvSpPr txBox="1"/>
          <p:nvPr>
            <p:ph type="body" sz="quarter" idx="1" hasCustomPrompt="1"/>
          </p:nvPr>
        </p:nvSpPr>
        <p:spPr>
          <a:xfrm>
            <a:off x="762000" y="5245100"/>
            <a:ext cx="11476038" cy="198331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764381" y="8356600"/>
            <a:ext cx="11476038" cy="4922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Заголовок презентации"/>
          <p:cNvSpPr txBox="1"/>
          <p:nvPr>
            <p:ph type="title" hasCustomPrompt="1"/>
          </p:nvPr>
        </p:nvSpPr>
        <p:spPr>
          <a:xfrm>
            <a:off x="764381" y="2108200"/>
            <a:ext cx="11476038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/>
          <p:nvPr>
            <p:ph type="body" sz="quarter" idx="1" hasCustomPrompt="1"/>
          </p:nvPr>
        </p:nvSpPr>
        <p:spPr>
          <a:xfrm>
            <a:off x="762000" y="5295900"/>
            <a:ext cx="4953000" cy="3530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Две медузы на синем фоне"/>
          <p:cNvSpPr/>
          <p:nvPr>
            <p:ph type="pic" idx="21"/>
          </p:nvPr>
        </p:nvSpPr>
        <p:spPr>
          <a:xfrm>
            <a:off x="21844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Заголовок слайда"/>
          <p:cNvSpPr txBox="1"/>
          <p:nvPr>
            <p:ph type="title" hasCustomPrompt="1"/>
          </p:nvPr>
        </p:nvSpPr>
        <p:spPr>
          <a:xfrm>
            <a:off x="762000" y="3441700"/>
            <a:ext cx="4953000" cy="1964399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Две медузы на розовом фоне"/>
          <p:cNvSpPr/>
          <p:nvPr>
            <p:ph type="pic" idx="21"/>
          </p:nvPr>
        </p:nvSpPr>
        <p:spPr>
          <a:xfrm>
            <a:off x="4292600" y="0"/>
            <a:ext cx="1291449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Подзаголовок слайда"/>
          <p:cNvSpPr txBox="1"/>
          <p:nvPr>
            <p:ph type="body" sz="quarter" idx="21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Подзаголовок слайда"/>
          <p:cNvSpPr txBox="1"/>
          <p:nvPr>
            <p:ph type="body" sz="quarter" idx="21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Заголовок слайда"/>
          <p:cNvSpPr txBox="1"/>
          <p:nvPr>
            <p:ph type="title" hasCustomPrompt="1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indent="0" algn="ctr" defTabSz="584200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762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9445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3128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16811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0494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24177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27860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3154362" marR="0" indent="-322262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3526366" marR="0" indent="-325966" algn="l" defTabSz="444500" rtl="0" latinLnBrk="0">
        <a:lnSpc>
          <a:spcPct val="12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Chief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Graphik Semibold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SuChief</a:t>
            </a:r>
          </a:p>
        </p:txBody>
      </p:sp>
      <p:sp>
        <p:nvSpPr>
          <p:cNvPr id="172" name="умная кухонная плит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умная кухонная плита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Тренды рын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Тренды рынка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Рост рынка умных бытовых устройств на 15% ежегодно.…"/>
          <p:cNvSpPr txBox="1"/>
          <p:nvPr>
            <p:ph type="body" sz="half" idx="1"/>
          </p:nvPr>
        </p:nvSpPr>
        <p:spPr>
          <a:xfrm>
            <a:off x="761999" y="3338296"/>
            <a:ext cx="11480801" cy="3077008"/>
          </a:xfrm>
          <a:prstGeom prst="rect">
            <a:avLst/>
          </a:prstGeom>
        </p:spPr>
        <p:txBody>
          <a:bodyPr numCol="1" spcCol="38100"/>
          <a:lstStyle/>
          <a:p>
            <a:pPr marL="676275" indent="-422275">
              <a:buClrTx/>
              <a:buAutoNum type="arabicPeriod" startAt="1"/>
            </a:pPr>
            <a:r>
              <a:t>Рост рынка умных бытовых устройств на 15% ежегодно.</a:t>
            </a:r>
          </a:p>
          <a:p>
            <a:pPr marL="676275" indent="-422275">
              <a:buClrTx/>
              <a:buAutoNum type="arabicPeriod" startAt="1"/>
            </a:pPr>
            <a:r>
              <a:t>Повышенный интерес к здоровому питанию и самостоятельной готовке.</a:t>
            </a:r>
          </a:p>
          <a:p>
            <a:pPr marL="676275" indent="-422275">
              <a:buClrTx/>
              <a:buAutoNum type="arabicPeriod" startAt="1"/>
            </a:pPr>
            <a:r>
              <a:t>Развитие голосовых ассистентов и дистанционного управления устройствами.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Бизнес-модел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Бизнес-модель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Монетизация через:…"/>
          <p:cNvSpPr txBox="1"/>
          <p:nvPr>
            <p:ph type="body" sz="half" idx="1"/>
          </p:nvPr>
        </p:nvSpPr>
        <p:spPr>
          <a:xfrm>
            <a:off x="761999" y="3195827"/>
            <a:ext cx="11480801" cy="3361946"/>
          </a:xfrm>
          <a:prstGeom prst="rect">
            <a:avLst/>
          </a:prstGeom>
        </p:spPr>
        <p:txBody>
          <a:bodyPr numCol="1" spcCol="38100"/>
          <a:lstStyle/>
          <a:p>
            <a:pPr marL="0" indent="254000">
              <a:buClrTx/>
              <a:buSzTx/>
              <a:buNone/>
            </a:pPr>
            <a:r>
              <a:t>Монетизация через:</a:t>
            </a:r>
          </a:p>
          <a:p>
            <a:pPr/>
            <a:r>
              <a:t>Продажу плиты.</a:t>
            </a:r>
          </a:p>
          <a:p>
            <a:pPr/>
            <a:r>
              <a:t>Подписку на эксклюзивные рецепты.</a:t>
            </a:r>
          </a:p>
          <a:p>
            <a:pPr/>
            <a:r>
              <a:t>Разовые покупки наборов рецептов.</a:t>
            </a:r>
          </a:p>
          <a:p>
            <a:pPr/>
            <a:r>
              <a:t>Партнёрство с известными шефами и брендами.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nderlying Mag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Underlying Magic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Голосовой помощник с кулинарной экспертизой.…"/>
          <p:cNvSpPr txBox="1"/>
          <p:nvPr>
            <p:ph type="body" sz="half" idx="1"/>
          </p:nvPr>
        </p:nvSpPr>
        <p:spPr>
          <a:xfrm>
            <a:off x="761999" y="3507656"/>
            <a:ext cx="11480801" cy="2738288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Голосовой помощник с кулинарной экспертизой.</a:t>
            </a:r>
          </a:p>
          <a:p>
            <a:pPr/>
            <a:r>
              <a:t>Искусственный интеллект для точного контроля температуры.</a:t>
            </a:r>
          </a:p>
          <a:p>
            <a:pPr/>
            <a:r>
              <a:t>Виртуальный шеф с персонализированными рекомендациями.</a:t>
            </a:r>
          </a:p>
          <a:p>
            <a:pPr/>
            <a:r>
              <a:t>Дистанционное управление через мобильное приложение.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Маркетинг и продвижение"/>
          <p:cNvSpPr txBox="1"/>
          <p:nvPr>
            <p:ph type="title"/>
          </p:nvPr>
        </p:nvSpPr>
        <p:spPr>
          <a:xfrm>
            <a:off x="762000" y="2109655"/>
            <a:ext cx="11480800" cy="3302001"/>
          </a:xfrm>
          <a:prstGeom prst="rect">
            <a:avLst/>
          </a:prstGeom>
        </p:spPr>
        <p:txBody>
          <a:bodyPr/>
          <a:lstStyle/>
          <a:p>
            <a:pPr/>
            <a:r>
              <a:t>Маркетинг и продвижение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Социальные сети и инфлюенсеры (популярные кулинарные блогеры).…"/>
          <p:cNvSpPr txBox="1"/>
          <p:nvPr>
            <p:ph type="body" sz="half" idx="1"/>
          </p:nvPr>
        </p:nvSpPr>
        <p:spPr>
          <a:xfrm>
            <a:off x="761999" y="2864999"/>
            <a:ext cx="11480801" cy="402360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Социальные сети и инфлюенсеры (популярные кулинарные блогеры).</a:t>
            </a:r>
          </a:p>
          <a:p>
            <a:pPr/>
            <a:r>
              <a:t>Партнёрство с ресторанами и известными шефами.</a:t>
            </a:r>
          </a:p>
          <a:p>
            <a:pPr/>
            <a:r>
              <a:t>Кросс-промо с производителями продуктов питания.</a:t>
            </a:r>
          </a:p>
          <a:p>
            <a:pPr/>
            <a:r>
              <a:t>Контент-маркетинг (рецепты, лайфхаки, видеоуроки).</a:t>
            </a:r>
          </a:p>
          <a:p>
            <a:pPr/>
            <a:r>
              <a:t>Выставки и технологические мероприятия.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Конкурен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Конкуренты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orch Series 8"/>
          <p:cNvSpPr txBox="1"/>
          <p:nvPr>
            <p:ph type="title"/>
          </p:nvPr>
        </p:nvSpPr>
        <p:spPr>
          <a:xfrm>
            <a:off x="762000" y="1179845"/>
            <a:ext cx="4953000" cy="1144255"/>
          </a:xfrm>
          <a:prstGeom prst="rect">
            <a:avLst/>
          </a:prstGeom>
        </p:spPr>
        <p:txBody>
          <a:bodyPr/>
          <a:lstStyle>
            <a:lvl1pPr defTabSz="1705102">
              <a:defRPr spc="-113" sz="5684"/>
            </a:lvl1pPr>
          </a:lstStyle>
          <a:p>
            <a:pPr/>
            <a:r>
              <a:t>Borch Series 8</a:t>
            </a:r>
          </a:p>
        </p:txBody>
      </p:sp>
      <p:sp>
        <p:nvSpPr>
          <p:cNvPr id="209" name="Индукционная плита.…"/>
          <p:cNvSpPr txBox="1"/>
          <p:nvPr>
            <p:ph type="body" sz="quarter" idx="1"/>
          </p:nvPr>
        </p:nvSpPr>
        <p:spPr>
          <a:xfrm>
            <a:off x="762000" y="3815801"/>
            <a:ext cx="4953001" cy="2553772"/>
          </a:xfrm>
          <a:prstGeom prst="rect">
            <a:avLst/>
          </a:prstGeom>
        </p:spPr>
        <p:txBody>
          <a:bodyPr/>
          <a:lstStyle/>
          <a:p>
            <a:pPr/>
            <a:r>
              <a:t>Индукционная плита.</a:t>
            </a:r>
          </a:p>
          <a:p>
            <a:pPr/>
            <a:r>
              <a:t>Нет голосового помощника и виртуального шефа.</a:t>
            </a:r>
          </a:p>
        </p:txBody>
      </p:sp>
      <p:pic>
        <p:nvPicPr>
          <p:cNvPr id="210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3239" y="1557516"/>
            <a:ext cx="6638567" cy="6638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обле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Проблема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renje IT645ORAW"/>
          <p:cNvSpPr txBox="1"/>
          <p:nvPr>
            <p:ph type="title"/>
          </p:nvPr>
        </p:nvSpPr>
        <p:spPr>
          <a:xfrm>
            <a:off x="762000" y="1137512"/>
            <a:ext cx="4953001" cy="1828801"/>
          </a:xfrm>
          <a:prstGeom prst="rect">
            <a:avLst/>
          </a:prstGeom>
        </p:spPr>
        <p:txBody>
          <a:bodyPr/>
          <a:lstStyle>
            <a:lvl1pPr defTabSz="1687702">
              <a:defRPr spc="-112" sz="5626"/>
            </a:lvl1pPr>
          </a:lstStyle>
          <a:p>
            <a:pPr/>
            <a:r>
              <a:t>Gorenje IT645ORAW</a:t>
            </a:r>
          </a:p>
        </p:txBody>
      </p:sp>
      <p:sp>
        <p:nvSpPr>
          <p:cNvPr id="213" name="Индукционная варочная панель.…"/>
          <p:cNvSpPr txBox="1"/>
          <p:nvPr>
            <p:ph type="body" sz="quarter" idx="1"/>
          </p:nvPr>
        </p:nvSpPr>
        <p:spPr>
          <a:xfrm>
            <a:off x="762000" y="3815801"/>
            <a:ext cx="4953000" cy="3573587"/>
          </a:xfrm>
          <a:prstGeom prst="rect">
            <a:avLst/>
          </a:prstGeom>
        </p:spPr>
        <p:txBody>
          <a:bodyPr/>
          <a:lstStyle/>
          <a:p>
            <a:pPr/>
            <a:r>
              <a:t>Индукционная варочная панель.</a:t>
            </a:r>
          </a:p>
          <a:p>
            <a:pPr/>
            <a:r>
              <a:t>Отсутствует дистанционное управление и AI-помощник.</a:t>
            </a:r>
          </a:p>
        </p:txBody>
      </p:sp>
      <p:pic>
        <p:nvPicPr>
          <p:cNvPr id="21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9997" y="1557516"/>
            <a:ext cx="6638568" cy="6638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AUNFELD MVI45.5HUDI"/>
          <p:cNvSpPr txBox="1"/>
          <p:nvPr>
            <p:ph type="title"/>
          </p:nvPr>
        </p:nvSpPr>
        <p:spPr>
          <a:xfrm>
            <a:off x="761999" y="1137512"/>
            <a:ext cx="4953001" cy="1828801"/>
          </a:xfrm>
          <a:prstGeom prst="rect">
            <a:avLst/>
          </a:prstGeom>
        </p:spPr>
        <p:txBody>
          <a:bodyPr/>
          <a:lstStyle>
            <a:lvl1pPr defTabSz="1687702">
              <a:defRPr spc="-112" sz="5626"/>
            </a:lvl1pPr>
          </a:lstStyle>
          <a:p>
            <a:pPr/>
            <a:r>
              <a:t>MAUNFELD MVI45.5HUDI</a:t>
            </a:r>
          </a:p>
        </p:txBody>
      </p:sp>
      <p:sp>
        <p:nvSpPr>
          <p:cNvPr id="217" name="Индукционная плита.…"/>
          <p:cNvSpPr txBox="1"/>
          <p:nvPr>
            <p:ph type="body" sz="quarter" idx="1"/>
          </p:nvPr>
        </p:nvSpPr>
        <p:spPr>
          <a:xfrm>
            <a:off x="761999" y="3810000"/>
            <a:ext cx="4953001" cy="2019091"/>
          </a:xfrm>
          <a:prstGeom prst="rect">
            <a:avLst/>
          </a:prstGeom>
        </p:spPr>
        <p:txBody>
          <a:bodyPr/>
          <a:lstStyle/>
          <a:p>
            <a:pPr/>
            <a:r>
              <a:t>Индукционная плита.</a:t>
            </a:r>
          </a:p>
          <a:p>
            <a:pPr/>
            <a:r>
              <a:t>Ограниченные функции управления температурой.</a:t>
            </a:r>
          </a:p>
        </p:txBody>
      </p:sp>
      <p:pic>
        <p:nvPicPr>
          <p:cNvPr id="21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9997" y="2542834"/>
            <a:ext cx="6638568" cy="4667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amsung NZ64H57479K"/>
          <p:cNvSpPr txBox="1"/>
          <p:nvPr>
            <p:ph type="title"/>
          </p:nvPr>
        </p:nvSpPr>
        <p:spPr>
          <a:xfrm>
            <a:off x="762000" y="1137512"/>
            <a:ext cx="4953000" cy="1828801"/>
          </a:xfrm>
          <a:prstGeom prst="rect">
            <a:avLst/>
          </a:prstGeom>
        </p:spPr>
        <p:txBody>
          <a:bodyPr/>
          <a:lstStyle>
            <a:lvl1pPr defTabSz="1670304">
              <a:defRPr spc="-111" sz="5568"/>
            </a:lvl1pPr>
          </a:lstStyle>
          <a:p>
            <a:pPr/>
            <a:r>
              <a:t>Samsung NZ64H57479K</a:t>
            </a:r>
          </a:p>
        </p:txBody>
      </p:sp>
      <p:sp>
        <p:nvSpPr>
          <p:cNvPr id="221" name="Индукционная варочная панель.…"/>
          <p:cNvSpPr txBox="1"/>
          <p:nvPr>
            <p:ph type="body" sz="quarter" idx="1"/>
          </p:nvPr>
        </p:nvSpPr>
        <p:spPr>
          <a:xfrm>
            <a:off x="762000" y="3809999"/>
            <a:ext cx="4953001" cy="3098958"/>
          </a:xfrm>
          <a:prstGeom prst="rect">
            <a:avLst/>
          </a:prstGeom>
        </p:spPr>
        <p:txBody>
          <a:bodyPr/>
          <a:lstStyle/>
          <a:p>
            <a:pPr/>
            <a:r>
              <a:t>Индукционная варочная панель</a:t>
            </a:r>
            <a:r>
              <a:t>.</a:t>
            </a:r>
          </a:p>
          <a:p>
            <a:pPr/>
            <a:r>
              <a:t>Не поддерживает персонализированные рекомендации</a:t>
            </a:r>
            <a:r>
              <a:t>.</a:t>
            </a:r>
          </a:p>
        </p:txBody>
      </p:sp>
      <p:pic>
        <p:nvPicPr>
          <p:cNvPr id="222" name="Индукционная варочная панель Samsung NZ64H57479K" descr="Индукционная варочная панель Samsung NZ64H57479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5980" y="2421108"/>
            <a:ext cx="6638568" cy="4911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очему мы лучше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Почему мы лучше?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Электрическая плита – безопаснее газовой.…"/>
          <p:cNvSpPr txBox="1"/>
          <p:nvPr>
            <p:ph type="body" sz="half" idx="1"/>
          </p:nvPr>
        </p:nvSpPr>
        <p:spPr>
          <a:xfrm>
            <a:off x="761999" y="3294265"/>
            <a:ext cx="11480801" cy="3165070"/>
          </a:xfrm>
          <a:prstGeom prst="rect">
            <a:avLst/>
          </a:prstGeom>
        </p:spPr>
        <p:txBody>
          <a:bodyPr numCol="1" spcCol="38100"/>
          <a:lstStyle/>
          <a:p>
            <a:pPr marL="676275" indent="-422275">
              <a:buClrTx/>
              <a:buAutoNum type="arabicPeriod" startAt="1"/>
            </a:pPr>
            <a:r>
              <a:t>Электрическая плита – безопаснее газовой.</a:t>
            </a:r>
          </a:p>
          <a:p>
            <a:pPr marL="676275" indent="-422275">
              <a:buClrTx/>
              <a:buAutoNum type="arabicPeriod" startAt="1"/>
            </a:pPr>
            <a:r>
              <a:t>Больше рецептов в библиотеке, включая эксклюзивные авторские блюда.</a:t>
            </a:r>
          </a:p>
          <a:p>
            <a:pPr marL="676275" indent="-422275">
              <a:buClrTx/>
              <a:buAutoNum type="arabicPeriod" startAt="1"/>
            </a:pPr>
            <a:r>
              <a:t>Голосовой помощник, который помогает на всех этапах готовки.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Финансовые прогнозы (2-3 года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Финансовые прогнозы (2-3 года)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Год 1:…"/>
          <p:cNvSpPr txBox="1"/>
          <p:nvPr>
            <p:ph type="body" sz="half" idx="1"/>
          </p:nvPr>
        </p:nvSpPr>
        <p:spPr>
          <a:xfrm>
            <a:off x="761999" y="3216157"/>
            <a:ext cx="11480801" cy="3321286"/>
          </a:xfrm>
          <a:prstGeom prst="rect">
            <a:avLst/>
          </a:prstGeom>
        </p:spPr>
        <p:txBody>
          <a:bodyPr numCol="1" spcCol="38100"/>
          <a:lstStyle/>
          <a:p>
            <a:pPr marL="0" indent="254000">
              <a:buClrTx/>
              <a:buSzTx/>
              <a:buNone/>
            </a:pPr>
            <a:r>
              <a:t>Год 1:</a:t>
            </a:r>
          </a:p>
          <a:p>
            <a:pPr marL="939800" indent="-457200">
              <a:buClrTx/>
              <a:buFont typeface="Symbol"/>
              <a:buChar char="·"/>
            </a:pPr>
            <a:r>
              <a:t>Доход: $10M.</a:t>
            </a:r>
          </a:p>
          <a:p>
            <a:pPr marL="939800" indent="-457200">
              <a:buClrTx/>
              <a:buFont typeface="Symbol"/>
              <a:buChar char="·"/>
            </a:pPr>
            <a:r>
              <a:t>Расходы: $3M (разработка, маркетинг, сертификация, производство).</a:t>
            </a:r>
          </a:p>
          <a:p>
            <a:pPr marL="939800" indent="-457200">
              <a:buClrTx/>
              <a:buFont typeface="Symbol"/>
              <a:buChar char="·"/>
            </a:pPr>
            <a:r>
              <a:t>Прибыль: $2M.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Год 2:…"/>
          <p:cNvSpPr txBox="1"/>
          <p:nvPr>
            <p:ph type="body" sz="half" idx="1"/>
          </p:nvPr>
        </p:nvSpPr>
        <p:spPr>
          <a:xfrm>
            <a:off x="762000" y="3216157"/>
            <a:ext cx="11480800" cy="3321286"/>
          </a:xfrm>
          <a:prstGeom prst="rect">
            <a:avLst/>
          </a:prstGeom>
        </p:spPr>
        <p:txBody>
          <a:bodyPr numCol="1" spcCol="38100"/>
          <a:lstStyle/>
          <a:p>
            <a:pPr marL="0" indent="254000">
              <a:buClrTx/>
              <a:buSzTx/>
              <a:buNone/>
            </a:pPr>
            <a:r>
              <a:t>Год 2:</a:t>
            </a:r>
          </a:p>
          <a:p>
            <a:pPr marL="939800" indent="-457200">
              <a:buClrTx/>
              <a:buFont typeface="Symbol"/>
              <a:buChar char="·"/>
            </a:pPr>
            <a:r>
              <a:t>Доход: $30M.</a:t>
            </a:r>
          </a:p>
          <a:p>
            <a:pPr marL="939800" indent="-457200">
              <a:buClrTx/>
              <a:buFont typeface="Symbol"/>
              <a:buChar char="·"/>
            </a:pPr>
            <a:r>
              <a:t>Расходы: $10M (масштабирование производства, маркетинг, расширение функционала).</a:t>
            </a:r>
          </a:p>
          <a:p>
            <a:pPr marL="939800" indent="-457200">
              <a:buClrTx/>
              <a:buFont typeface="Symbol"/>
              <a:buChar char="·"/>
            </a:pPr>
            <a:r>
              <a:t>Прибыль: $10M.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Год 3:…"/>
          <p:cNvSpPr txBox="1"/>
          <p:nvPr>
            <p:ph type="body" sz="half" idx="1"/>
          </p:nvPr>
        </p:nvSpPr>
        <p:spPr>
          <a:xfrm>
            <a:off x="762000" y="3216157"/>
            <a:ext cx="11480800" cy="3321286"/>
          </a:xfrm>
          <a:prstGeom prst="rect">
            <a:avLst/>
          </a:prstGeom>
        </p:spPr>
        <p:txBody>
          <a:bodyPr numCol="1" spcCol="38100"/>
          <a:lstStyle/>
          <a:p>
            <a:pPr marL="0" indent="254000">
              <a:buClrTx/>
              <a:buSzTx/>
              <a:buNone/>
            </a:pPr>
            <a:r>
              <a:t>Год 3:</a:t>
            </a:r>
          </a:p>
          <a:p>
            <a:pPr marL="939800" indent="-457200">
              <a:buClrTx/>
              <a:buFont typeface="Symbol"/>
              <a:buChar char="·"/>
            </a:pPr>
            <a:r>
              <a:t>Доход: $50M.</a:t>
            </a:r>
          </a:p>
          <a:p>
            <a:pPr marL="939800" indent="-457200">
              <a:buClrTx/>
              <a:buFont typeface="Symbol"/>
              <a:buChar char="·"/>
            </a:pPr>
            <a:r>
              <a:t>Расходы: $15M (выход на международный рынок, новые технологии).</a:t>
            </a:r>
          </a:p>
          <a:p>
            <a:pPr marL="939800" indent="-457200">
              <a:buClrTx/>
              <a:buFont typeface="Symbol"/>
              <a:buChar char="·"/>
            </a:pPr>
            <a:r>
              <a:t>Прибыль: $20M.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Коман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Команда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Многие люди сталкиваются с трудностями при приготовлении пищи. Недостаток опыта, сложности в соблюдении рецептов и риск переготовить или недоготовить блюдо приводят к неудачам на кухне. Согласно исследованиям, 80% людей хотя бы раз в жизни сталкивались с"/>
          <p:cNvSpPr txBox="1"/>
          <p:nvPr>
            <p:ph type="body" idx="1"/>
          </p:nvPr>
        </p:nvSpPr>
        <p:spPr>
          <a:xfrm>
            <a:off x="762000" y="1689727"/>
            <a:ext cx="11480801" cy="6374146"/>
          </a:xfrm>
          <a:prstGeom prst="rect">
            <a:avLst/>
          </a:prstGeom>
        </p:spPr>
        <p:txBody>
          <a:bodyPr numCol="1" spcCol="38100"/>
          <a:lstStyle/>
          <a:p>
            <a:pPr marL="0" indent="251459" defTabSz="440055">
              <a:spcBef>
                <a:spcPts val="700"/>
              </a:spcBef>
              <a:buClrTx/>
              <a:buSzTx/>
              <a:buNone/>
              <a:defRPr sz="2772"/>
            </a:pPr>
            <a:r>
              <a:t>Многие люди сталкиваются с трудностями при приготовлении пищи. Недостаток опыта, сложности в соблюдении рецептов и риск переготовить или недоготовить блюдо приводят к неудачам на кухне. Согласно исследованиям, 80% людей хотя бы раз в жизни сталкивались с неудачными кулинарными экспериментами.</a:t>
            </a:r>
          </a:p>
          <a:p>
            <a:pPr marL="0" indent="251459" defTabSz="440055">
              <a:spcBef>
                <a:spcPts val="700"/>
              </a:spcBef>
              <a:buClrTx/>
              <a:buSzTx/>
              <a:buNone/>
              <a:defRPr sz="2772"/>
            </a:pPr>
            <a:r>
              <a:t>Известный американский повар и телеведущий Энтони Бурден отмечал: «Поварскому делу можно научиться, но хорошо жарить мясо — это талант».</a:t>
            </a:r>
          </a:p>
          <a:p>
            <a:pPr marL="0" indent="251459" defTabSz="440055">
              <a:spcBef>
                <a:spcPts val="700"/>
              </a:spcBef>
              <a:buClrTx/>
              <a:buSzTx/>
              <a:buNone/>
              <a:defRPr sz="2772"/>
            </a:pPr>
            <a:r>
              <a:t>Эти сложности приводят к снижению уверенности людей в своих кулинарных способностях и ограничивают их в приготовлении разнообразных блюд.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Дизайнер – отвечает за UI/UX и визуальное оформление.…"/>
          <p:cNvSpPr txBox="1"/>
          <p:nvPr>
            <p:ph type="body" sz="half" idx="1"/>
          </p:nvPr>
        </p:nvSpPr>
        <p:spPr>
          <a:xfrm>
            <a:off x="761999" y="3180670"/>
            <a:ext cx="11480801" cy="3392260"/>
          </a:xfrm>
          <a:prstGeom prst="rect">
            <a:avLst/>
          </a:prstGeom>
        </p:spPr>
        <p:txBody>
          <a:bodyPr numCol="1" spcCol="38100"/>
          <a:lstStyle/>
          <a:p>
            <a:pPr marL="676275" indent="-422275">
              <a:buClrTx/>
              <a:buAutoNum type="arabicPeriod" startAt="1"/>
            </a:pPr>
            <a:r>
              <a:t>Дизайнер – отвечает за UI/UX и визуальное оформление.</a:t>
            </a:r>
          </a:p>
          <a:p>
            <a:pPr marL="676275" indent="-422275">
              <a:buClrTx/>
              <a:buAutoNum type="arabicPeriod" startAt="1"/>
            </a:pPr>
            <a:r>
              <a:t>Backend-разработчик – серверная часть и базы данных.</a:t>
            </a:r>
          </a:p>
          <a:p>
            <a:pPr marL="676275" indent="-422275">
              <a:buClrTx/>
              <a:buAutoNum type="arabicPeriod" startAt="1"/>
            </a:pPr>
            <a:r>
              <a:t>Backend-разработчик – API и интеграции.</a:t>
            </a:r>
          </a:p>
          <a:p>
            <a:pPr marL="676275" indent="-422275">
              <a:buClrTx/>
              <a:buAutoNum type="arabicPeriod" startAt="1"/>
            </a:pPr>
            <a:r>
              <a:t>Frontend-разработчик – интерфейс и мобильное приложение.</a:t>
            </a:r>
          </a:p>
          <a:p>
            <a:pPr marL="676275" indent="-422275">
              <a:buClrTx/>
              <a:buAutoNum type="arabicPeriod" startAt="1"/>
            </a:pPr>
            <a:r>
              <a:t>Маркетолог – продвижение, партнерства, PR.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Запрос (as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Запрос (ask)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Требуемые инвестиции: $5M.…"/>
          <p:cNvSpPr txBox="1"/>
          <p:nvPr>
            <p:ph type="body" sz="half" idx="1"/>
          </p:nvPr>
        </p:nvSpPr>
        <p:spPr>
          <a:xfrm>
            <a:off x="762000" y="2835836"/>
            <a:ext cx="11480801" cy="4081928"/>
          </a:xfrm>
          <a:prstGeom prst="rect">
            <a:avLst/>
          </a:prstGeom>
        </p:spPr>
        <p:txBody>
          <a:bodyPr numCol="1" spcCol="38100"/>
          <a:lstStyle/>
          <a:p>
            <a:pPr marL="0" indent="254000">
              <a:buClrTx/>
              <a:buSzTx/>
              <a:buNone/>
            </a:pPr>
            <a:r>
              <a:t>Требуемые инвестиции: $5M.</a:t>
            </a:r>
          </a:p>
          <a:p>
            <a:pPr marL="0" indent="254000">
              <a:buClrTx/>
              <a:buSzTx/>
              <a:buNone/>
            </a:pPr>
            <a:r>
              <a:t>Распределение средств:</a:t>
            </a:r>
          </a:p>
          <a:p>
            <a:pPr marL="930275" indent="-422275">
              <a:buClrTx/>
              <a:buAutoNum type="arabicPeriod" startAt="1"/>
            </a:pPr>
            <a:r>
              <a:t>Разработка и производство первой партии – $2.5M.</a:t>
            </a:r>
          </a:p>
          <a:p>
            <a:pPr marL="930275" indent="-422275">
              <a:buClrTx/>
              <a:buAutoNum type="arabicPeriod" startAt="1"/>
            </a:pPr>
            <a:r>
              <a:t>Маркетинг и продвижение – $1.5M.</a:t>
            </a:r>
          </a:p>
          <a:p>
            <a:pPr marL="930275" indent="-422275">
              <a:buClrTx/>
              <a:buAutoNum type="arabicPeriod" startAt="1"/>
            </a:pPr>
            <a:r>
              <a:t>Расширение библиотеки рецептов – $500K.</a:t>
            </a:r>
          </a:p>
          <a:p>
            <a:pPr marL="930275" indent="-422275">
              <a:buClrTx/>
              <a:buAutoNum type="arabicPeriod" startAt="1"/>
            </a:pPr>
            <a:r>
              <a:t>Сертификация и выход на международный рынок – $500K.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Реш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Решение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uChief – это не просто плита, а ваш личный гид в мире кулинарии. Оснащена голосовым помощником, системой дистанционного управления через приложение и виртуальным шефом, который предлагает 30 авторских рецептов в базовой комплектации."/>
          <p:cNvSpPr txBox="1"/>
          <p:nvPr>
            <p:ph type="body" sz="half" idx="1"/>
          </p:nvPr>
        </p:nvSpPr>
        <p:spPr>
          <a:xfrm>
            <a:off x="762000" y="3399837"/>
            <a:ext cx="11480801" cy="2953926"/>
          </a:xfrm>
          <a:prstGeom prst="rect">
            <a:avLst/>
          </a:prstGeom>
        </p:spPr>
        <p:txBody>
          <a:bodyPr numCol="1" spcCol="38100"/>
          <a:lstStyle>
            <a:lvl1pPr marL="0" indent="254000">
              <a:buClrTx/>
              <a:buSzTx/>
              <a:buNone/>
            </a:lvl1pPr>
          </a:lstStyle>
          <a:p>
            <a:pPr/>
            <a:r>
              <a:t>SuChief – это не просто плита, а ваш личный гид в мире кулинарии. Оснащена голосовым помощником, системой дистанционного управления через приложение и виртуальным шефом, который предлагает 30 авторских рецептов в базовой комплектации.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V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Автоматический контроль температуры.…"/>
          <p:cNvSpPr txBox="1"/>
          <p:nvPr>
            <p:ph type="body" idx="1"/>
          </p:nvPr>
        </p:nvSpPr>
        <p:spPr>
          <a:xfrm>
            <a:off x="761999" y="752017"/>
            <a:ext cx="11480801" cy="8249566"/>
          </a:xfrm>
          <a:prstGeom prst="rect">
            <a:avLst/>
          </a:prstGeom>
        </p:spPr>
        <p:txBody>
          <a:bodyPr numCol="1" spcCol="38100"/>
          <a:lstStyle/>
          <a:p>
            <a:pPr marL="711200" indent="-457200">
              <a:buClrTx/>
              <a:buAutoNum type="arabicPeriod" startAt="1"/>
            </a:pPr>
            <a:r>
              <a:t>Автоматический контроль температуры.</a:t>
            </a:r>
          </a:p>
          <a:p>
            <a:pPr marL="711200" indent="-457200">
              <a:buClrTx/>
              <a:buAutoNum type="arabicPeriod" startAt="1"/>
            </a:pPr>
            <a:r>
              <a:t>Оповещение о готовности.</a:t>
            </a:r>
          </a:p>
          <a:p>
            <a:pPr marL="711200" indent="-457200">
              <a:buClrTx/>
              <a:buAutoNum type="arabicPeriod" startAt="1"/>
            </a:pPr>
            <a:r>
              <a:t>Виртуальный шеф с 30 авторскими рецептами.</a:t>
            </a:r>
          </a:p>
          <a:p>
            <a:pPr marL="711200" indent="-457200">
              <a:buClrTx/>
              <a:buAutoNum type="arabicPeriod" startAt="1"/>
            </a:pPr>
            <a:r>
              <a:t>Возможность приобретения дополнительных рецептурных наборов: </a:t>
            </a:r>
          </a:p>
          <a:p>
            <a:pPr marL="830262"/>
            <a:r>
              <a:t>Италия – традиционные и модернизированные рецепты итальянской кухни;</a:t>
            </a:r>
          </a:p>
          <a:p>
            <a:pPr marL="830262"/>
            <a:r>
              <a:t>Дальний Восток – уникальные блюда азиатской кухни;</a:t>
            </a:r>
          </a:p>
          <a:p>
            <a:pPr marL="830262"/>
            <a:r>
              <a:t>Джанк – рецепты стритфуда из разных стран;</a:t>
            </a:r>
          </a:p>
          <a:p>
            <a:pPr marL="830262"/>
            <a:r>
              <a:t>Бриз – морская и океанская кухня.</a:t>
            </a:r>
          </a:p>
          <a:p>
            <a:pPr marL="711200" indent="-457200">
              <a:buClrTx/>
              <a:buAutoNum type="arabicPeriod" startAt="5"/>
            </a:pPr>
            <a:r>
              <a:t>Поддержка уникальных рецептов от известных шеф-поваров, таких как Гордон Рамзи, Константин Ивлев, Энтони Бурден и Евгений Викентьев.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Размер рын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Размер рынка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AM (Total Addressable Market): $50 млрд - умные кухонные устройства.…"/>
          <p:cNvSpPr txBox="1"/>
          <p:nvPr>
            <p:ph type="body" sz="half" idx="1"/>
          </p:nvPr>
        </p:nvSpPr>
        <p:spPr>
          <a:xfrm>
            <a:off x="762000" y="3032556"/>
            <a:ext cx="11480801" cy="3688488"/>
          </a:xfrm>
          <a:prstGeom prst="rect">
            <a:avLst/>
          </a:prstGeom>
        </p:spPr>
        <p:txBody>
          <a:bodyPr numCol="1" spcCol="38100"/>
          <a:lstStyle/>
          <a:p>
            <a:pPr marL="0" indent="254000">
              <a:buClrTx/>
              <a:buSzTx/>
              <a:buNone/>
            </a:pPr>
            <a:r>
              <a:t>TAM (Total Addressable Market): $50 </a:t>
            </a:r>
            <a:r>
              <a:t>млрд</a:t>
            </a:r>
            <a:r>
              <a:t> - </a:t>
            </a:r>
            <a:r>
              <a:t>умные</a:t>
            </a:r>
            <a:r>
              <a:t> </a:t>
            </a:r>
            <a:r>
              <a:t>кухонные</a:t>
            </a:r>
            <a:r>
              <a:t> </a:t>
            </a:r>
            <a:r>
              <a:t>устройства.</a:t>
            </a:r>
          </a:p>
          <a:p>
            <a:pPr marL="0" indent="254000">
              <a:buClrTx/>
              <a:buSzTx/>
              <a:buNone/>
            </a:pPr>
            <a:r>
              <a:t>SAM</a:t>
            </a:r>
            <a:r>
              <a:t> (</a:t>
            </a:r>
            <a:r>
              <a:t>Serviceable</a:t>
            </a:r>
            <a:r>
              <a:t> </a:t>
            </a:r>
            <a:r>
              <a:t>Available</a:t>
            </a:r>
            <a:r>
              <a:t> </a:t>
            </a:r>
            <a:r>
              <a:t>Market</a:t>
            </a:r>
            <a:r>
              <a:t>): $10 млрд - умные плиты и кухонные помощники.</a:t>
            </a:r>
          </a:p>
          <a:p>
            <a:pPr marL="0" indent="254000">
              <a:buClrTx/>
              <a:buSzTx/>
              <a:buNone/>
            </a:pPr>
            <a:r>
              <a:t>SOM (Serviceable Obtainable Market): $500 млн - ориентируемся на первых пользователей и ранних последователей.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254000" algn="l" defTabSz="444500" rtl="0" fontAlgn="auto" latinLnBrk="0" hangingPunct="0">
          <a:lnSpc>
            <a:spcPct val="12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254000" algn="l" defTabSz="444500" rtl="0" fontAlgn="auto" latinLnBrk="0" hangingPunct="0">
          <a:lnSpc>
            <a:spcPct val="12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