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_rels/slide1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19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</p:sldIdLst>
  <p:sldSz cx="13004800" cy="97536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slide" Target="slides/slide11.xml"/><Relationship Id="rId30" Type="http://schemas.openxmlformats.org/officeDocument/2006/relationships/slide" Target="slides/slide12.xml"/><Relationship Id="rId31" Type="http://schemas.openxmlformats.org/officeDocument/2006/relationships/slide" Target="slides/slide13.xml"/><Relationship Id="rId32" Type="http://schemas.openxmlformats.org/officeDocument/2006/relationships/slide" Target="slides/slide14.xml"/><Relationship Id="rId33" Type="http://schemas.openxmlformats.org/officeDocument/2006/relationships/slide" Target="slides/slide15.xml"/><Relationship Id="rId34" Type="http://schemas.openxmlformats.org/officeDocument/2006/relationships/slide" Target="slides/slide16.xml"/><Relationship Id="rId35" Type="http://schemas.openxmlformats.org/officeDocument/2006/relationships/slide" Target="slides/slide17.xml"/><Relationship Id="rId36" Type="http://schemas.openxmlformats.org/officeDocument/2006/relationships/slide" Target="slides/slide18.xml"/><Relationship Id="rId37" Type="http://schemas.openxmlformats.org/officeDocument/2006/relationships/slide" Target="slides/slide19.xml"/><Relationship Id="rId38" Type="http://schemas.openxmlformats.org/officeDocument/2006/relationships/slide" Target="slides/slide20.xml"/><Relationship Id="rId39" Type="http://schemas.openxmlformats.org/officeDocument/2006/relationships/slide" Target="slides/slide21.xml"/><Relationship Id="rId40" Type="http://schemas.openxmlformats.org/officeDocument/2006/relationships/slide" Target="slides/slide22.xml"/><Relationship Id="rId41" Type="http://schemas.openxmlformats.org/officeDocument/2006/relationships/slide" Target="slides/slide23.xml"/><Relationship Id="rId42" Type="http://schemas.openxmlformats.org/officeDocument/2006/relationships/slide" Target="slides/slide24.xml"/><Relationship Id="rId43" Type="http://schemas.openxmlformats.org/officeDocument/2006/relationships/slide" Target="slides/slide25.xml"/><Relationship Id="rId44" Type="http://schemas.openxmlformats.org/officeDocument/2006/relationships/slide" Target="slides/slide26.xml"/><Relationship Id="rId45" Type="http://schemas.openxmlformats.org/officeDocument/2006/relationships/slide" Target="slides/slide27.xml"/><Relationship Id="rId46" Type="http://schemas.openxmlformats.org/officeDocument/2006/relationships/slide" Target="slides/slide28.xml"/><Relationship Id="rId47" Type="http://schemas.openxmlformats.org/officeDocument/2006/relationships/slide" Target="slides/slide29.xml"/><Relationship Id="rId48" Type="http://schemas.openxmlformats.org/officeDocument/2006/relationships/slide" Target="slides/slide30.xml"/><Relationship Id="rId49" Type="http://schemas.openxmlformats.org/officeDocument/2006/relationships/slide" Target="slides/slide31.xml"/><Relationship Id="rId50" Type="http://schemas.openxmlformats.org/officeDocument/2006/relationships/slide" Target="slides/slide32.xml"/><Relationship Id="rId51" Type="http://schemas.openxmlformats.org/officeDocument/2006/relationships/slide" Target="slides/slide33.xml"/><Relationship Id="rId5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698400" y="3035160"/>
            <a:ext cx="11607480" cy="60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F907920-C21D-49F2-BF62-AB75C26851D0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98400" y="3035160"/>
            <a:ext cx="11607480" cy="60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FB08AAF-F634-4656-B0F6-66A7CBDB7C5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98400" y="3035160"/>
            <a:ext cx="11607480" cy="60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FF3184E-1D01-4778-8E3A-219065FB9C00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98400" y="3035160"/>
            <a:ext cx="11607480" cy="60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371FF31-9A77-4B04-9A14-3BF1E73D0906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98400" y="3035160"/>
            <a:ext cx="11607480" cy="60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58C5E512-BB8C-4E73-823E-FB2760CD69E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98400" y="3035160"/>
            <a:ext cx="11607480" cy="60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266C8DC-DAAB-48BC-8106-F66814724AA6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98400" y="3035160"/>
            <a:ext cx="11607480" cy="60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9B9EE89-48E1-448A-BD28-84183B6E9FB2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Заголовок, пункты, видео — мелк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98400" y="3035160"/>
            <a:ext cx="11607480" cy="60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CE681B56-7010-4870-B333-F9BD4FDF704A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Заголовок, пункты, видео — круп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98400" y="3035160"/>
            <a:ext cx="11607480" cy="60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C0583F7-A6CB-4F88-A859-3044FD0C6F1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98400" y="3035160"/>
            <a:ext cx="11607480" cy="60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71714B-6C02-4628-B12B-5947A7BE5FE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98400" y="3035160"/>
            <a:ext cx="11607480" cy="60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B8C98B-0B80-42E1-9C59-A05325BD0D46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98400" y="3035160"/>
            <a:ext cx="11607480" cy="60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2C3995D-A814-49FE-BBBF-D41A79694D75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98400" y="3035160"/>
            <a:ext cx="11607480" cy="60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B3EBAC-5C93-40A9-A94A-E9E651C83967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98400" y="3035160"/>
            <a:ext cx="11607480" cy="60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C6E10D-059E-42FA-A257-8FAD53AC88C3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98400" y="3035160"/>
            <a:ext cx="11607480" cy="60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0DD6268-9386-4259-9106-5C10A034209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98400" y="3035160"/>
            <a:ext cx="11607480" cy="60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E248FE8-4261-4148-954F-C3604657A21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98400" y="3035160"/>
            <a:ext cx="11607480" cy="60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D543197-7FA4-489E-A91E-CC73B56E0CE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98400" y="3124080"/>
            <a:ext cx="11607480" cy="33015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ctr">
            <a:noAutofit/>
          </a:bodyPr>
          <a:p>
            <a:pPr indent="0" defTabSz="17337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8400" spc="-86" strike="noStrike">
                <a:solidFill>
                  <a:srgbClr val="ffffff"/>
                </a:solidFill>
                <a:latin typeface="Produkt Extralight"/>
                <a:ea typeface="Produkt Extralight"/>
              </a:rPr>
              <a:t>Заголовок раздела</a:t>
            </a:r>
            <a:endParaRPr b="0" lang="ru-RU" sz="84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12509640" y="8750160"/>
            <a:ext cx="292320" cy="3153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b">
            <a:noAutofit/>
          </a:bodyPr>
          <a:p>
            <a:pPr indent="0">
              <a:buNone/>
            </a:pPr>
            <a:endParaRPr b="0" lang="ru-RU" sz="13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Третий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Четвёртый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Graphik Light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Graphik Light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Graphik Light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Graphik Light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Graphik Light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Graphik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698400" y="8636040"/>
            <a:ext cx="11607480" cy="45684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b">
            <a:noAutofit/>
          </a:bodyPr>
          <a:p>
            <a:pPr indent="0" defTabSz="587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ffffff"/>
                </a:solidFill>
                <a:latin typeface="Produkt Light"/>
                <a:ea typeface="Produkt Light"/>
              </a:rPr>
              <a:t>Автор и дата</a:t>
            </a:r>
            <a:endParaRPr b="0" lang="ru-RU" sz="22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698400" y="1854360"/>
            <a:ext cx="11607480" cy="33015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b">
            <a:noAutofit/>
          </a:bodyPr>
          <a:p>
            <a:pPr indent="0" defTabSz="25272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8400" spc="-86" strike="noStrike">
                <a:solidFill>
                  <a:srgbClr val="ffffff"/>
                </a:solidFill>
                <a:latin typeface="Produkt Extralight"/>
                <a:ea typeface="Produkt Extralight"/>
              </a:rPr>
              <a:t>Заголовок презентации</a:t>
            </a:r>
            <a:endParaRPr b="0" lang="ru-RU" sz="84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98400" y="5105520"/>
            <a:ext cx="11607480" cy="14475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defTabSz="587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Produkt Extralight"/>
                <a:ea typeface="Produkt Extralight"/>
              </a:rPr>
              <a:t>Подзаголовок презентации</a:t>
            </a:r>
            <a:endParaRPr b="0" lang="ru-RU" sz="32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58716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58716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58716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58716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10"/>
          </p:nvPr>
        </p:nvSpPr>
        <p:spPr>
          <a:xfrm>
            <a:off x="12509640" y="8750160"/>
            <a:ext cx="291600" cy="3153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b">
            <a:noAutofit/>
          </a:bodyPr>
          <a:p>
            <a:pPr indent="0">
              <a:buNone/>
            </a:pPr>
            <a:endParaRPr b="0" lang="ru-RU" sz="13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body"/>
          </p:nvPr>
        </p:nvSpPr>
        <p:spPr>
          <a:xfrm>
            <a:off x="-3530520" y="-3860640"/>
            <a:ext cx="18554400" cy="1391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Третий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Четвёртый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Пятый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Шестой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Седьмой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98400" y="8636040"/>
            <a:ext cx="11607480" cy="45684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b">
            <a:noAutofit/>
          </a:bodyPr>
          <a:p>
            <a:pPr indent="0" defTabSz="587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ffffff"/>
                </a:solidFill>
                <a:latin typeface="Produkt Light"/>
                <a:ea typeface="Produkt Light"/>
              </a:rPr>
              <a:t>Автор и дата</a:t>
            </a:r>
            <a:endParaRPr b="0" lang="ru-RU" sz="22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title"/>
          </p:nvPr>
        </p:nvSpPr>
        <p:spPr>
          <a:xfrm>
            <a:off x="698400" y="1858680"/>
            <a:ext cx="11607480" cy="33015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b">
            <a:noAutofit/>
          </a:bodyPr>
          <a:p>
            <a:pPr indent="0" defTabSz="25272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8400" spc="-86" strike="noStrike">
                <a:solidFill>
                  <a:srgbClr val="ffffff"/>
                </a:solidFill>
                <a:latin typeface="Produkt Extralight"/>
                <a:ea typeface="Produkt Extralight"/>
              </a:rPr>
              <a:t>Заголовок презентации</a:t>
            </a:r>
            <a:endParaRPr b="0" lang="ru-RU" sz="84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98400" y="5105520"/>
            <a:ext cx="11607480" cy="14475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defTabSz="587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Produkt Extralight"/>
                <a:ea typeface="Produkt Extralight"/>
              </a:rPr>
              <a:t>Подзаголовок презентации</a:t>
            </a:r>
            <a:endParaRPr b="0" lang="ru-RU" sz="32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58716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58716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58716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58716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sldNum" idx="11"/>
          </p:nvPr>
        </p:nvSpPr>
        <p:spPr>
          <a:xfrm>
            <a:off x="12509640" y="8750160"/>
            <a:ext cx="291600" cy="3153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b">
            <a:noAutofit/>
          </a:bodyPr>
          <a:p>
            <a:pPr indent="0">
              <a:buNone/>
            </a:pPr>
            <a:endParaRPr b="0" lang="ru-RU" sz="13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body"/>
          </p:nvPr>
        </p:nvSpPr>
        <p:spPr>
          <a:xfrm>
            <a:off x="965160" y="-266760"/>
            <a:ext cx="13372920" cy="1003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Третий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Четвёртый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Пятый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Шестой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Седьмой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98400" y="4775040"/>
            <a:ext cx="5105160" cy="403812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defTabSz="587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Produkt Extralight"/>
                <a:ea typeface="Produkt Extralight"/>
              </a:rPr>
              <a:t>Подзаголовок слайда</a:t>
            </a:r>
            <a:endParaRPr b="0" lang="ru-RU" sz="32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58716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58716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58716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58716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title"/>
          </p:nvPr>
        </p:nvSpPr>
        <p:spPr>
          <a:xfrm>
            <a:off x="698400" y="698400"/>
            <a:ext cx="5105160" cy="417780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b">
            <a:noAutofit/>
          </a:bodyPr>
          <a:p>
            <a:pPr indent="0" defTabSz="17337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pc="-60" strike="noStrike">
                <a:solidFill>
                  <a:srgbClr val="ffffff"/>
                </a:solidFill>
                <a:latin typeface="Produkt Extralight"/>
                <a:ea typeface="Produkt Extralight"/>
              </a:rPr>
              <a:t>Заголовок слайда</a:t>
            </a:r>
            <a:endParaRPr b="0" lang="ru-RU" sz="60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sldNum" idx="12"/>
          </p:nvPr>
        </p:nvSpPr>
        <p:spPr>
          <a:xfrm>
            <a:off x="12509640" y="8750160"/>
            <a:ext cx="292320" cy="3153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b">
            <a:noAutofit/>
          </a:bodyPr>
          <a:p>
            <a:pPr indent="0">
              <a:buNone/>
            </a:pPr>
            <a:endParaRPr b="0" lang="ru-RU" sz="13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body"/>
          </p:nvPr>
        </p:nvSpPr>
        <p:spPr>
          <a:xfrm>
            <a:off x="698400" y="1447920"/>
            <a:ext cx="11607480" cy="67284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defTabSz="587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Produkt Extralight"/>
                <a:ea typeface="Produkt Extralight"/>
              </a:rPr>
              <a:t>Подзаголовок слайда</a:t>
            </a:r>
            <a:endParaRPr b="0" lang="ru-RU" sz="32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title"/>
          </p:nvPr>
        </p:nvSpPr>
        <p:spPr>
          <a:xfrm>
            <a:off x="698400" y="380880"/>
            <a:ext cx="11607480" cy="114264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defTabSz="17337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pc="-60" strike="noStrike">
                <a:solidFill>
                  <a:srgbClr val="ffffff"/>
                </a:solidFill>
                <a:latin typeface="Produkt Extralight"/>
                <a:ea typeface="Produkt Extralight"/>
              </a:rPr>
              <a:t>Заголовок слайда</a:t>
            </a:r>
            <a:endParaRPr b="0" lang="ru-RU" sz="60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98400" y="3035160"/>
            <a:ext cx="11607480" cy="60195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Текст пункта на слайде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444600">
              <a:lnSpc>
                <a:spcPct val="120000"/>
              </a:lnSpc>
              <a:spcBef>
                <a:spcPts val="799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444600">
              <a:lnSpc>
                <a:spcPct val="120000"/>
              </a:lnSpc>
              <a:spcBef>
                <a:spcPts val="799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444600">
              <a:lnSpc>
                <a:spcPct val="120000"/>
              </a:lnSpc>
              <a:spcBef>
                <a:spcPts val="799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444600">
              <a:lnSpc>
                <a:spcPct val="120000"/>
              </a:lnSpc>
              <a:spcBef>
                <a:spcPts val="799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sldNum" idx="13"/>
          </p:nvPr>
        </p:nvSpPr>
        <p:spPr>
          <a:xfrm>
            <a:off x="12509640" y="8750160"/>
            <a:ext cx="292320" cy="3153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b">
            <a:noAutofit/>
          </a:bodyPr>
          <a:p>
            <a:pPr indent="0">
              <a:buNone/>
            </a:pPr>
            <a:endParaRPr b="0" lang="ru-RU" sz="13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698400" y="3035160"/>
            <a:ext cx="11607480" cy="60195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Текст пункта на слайде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444600">
              <a:lnSpc>
                <a:spcPct val="120000"/>
              </a:lnSpc>
              <a:spcBef>
                <a:spcPts val="799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444600">
              <a:lnSpc>
                <a:spcPct val="120000"/>
              </a:lnSpc>
              <a:spcBef>
                <a:spcPts val="799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444600">
              <a:lnSpc>
                <a:spcPct val="120000"/>
              </a:lnSpc>
              <a:spcBef>
                <a:spcPts val="799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444600">
              <a:lnSpc>
                <a:spcPct val="120000"/>
              </a:lnSpc>
              <a:spcBef>
                <a:spcPts val="799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ldNum" idx="14"/>
          </p:nvPr>
        </p:nvSpPr>
        <p:spPr>
          <a:xfrm>
            <a:off x="12509640" y="8750160"/>
            <a:ext cx="291600" cy="3153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b">
            <a:noAutofit/>
          </a:bodyPr>
          <a:p>
            <a:pPr indent="0">
              <a:buNone/>
            </a:pPr>
            <a:endParaRPr b="0" lang="ru-RU" sz="13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buNone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Для правки текста заглавия щёлкните мышью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698400" y="1447920"/>
            <a:ext cx="5105160" cy="67284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defTabSz="587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Produkt Extralight"/>
                <a:ea typeface="Produkt Extralight"/>
              </a:rPr>
              <a:t>Подзаголовок слайда</a:t>
            </a:r>
            <a:endParaRPr b="0" lang="ru-RU" sz="32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83280" y="0"/>
            <a:ext cx="15613200" cy="975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Третий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Четвёртый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Пятый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Шестой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Седьмой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98400" y="3035160"/>
            <a:ext cx="5105160" cy="60195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Текст пункта на слайде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444600">
              <a:lnSpc>
                <a:spcPct val="120000"/>
              </a:lnSpc>
              <a:spcBef>
                <a:spcPts val="799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444600">
              <a:lnSpc>
                <a:spcPct val="120000"/>
              </a:lnSpc>
              <a:spcBef>
                <a:spcPts val="799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444600">
              <a:lnSpc>
                <a:spcPct val="120000"/>
              </a:lnSpc>
              <a:spcBef>
                <a:spcPts val="799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444600">
              <a:lnSpc>
                <a:spcPct val="120000"/>
              </a:lnSpc>
              <a:spcBef>
                <a:spcPts val="799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title"/>
          </p:nvPr>
        </p:nvSpPr>
        <p:spPr>
          <a:xfrm>
            <a:off x="698400" y="380880"/>
            <a:ext cx="5105160" cy="114264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defTabSz="17337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pc="-60" strike="noStrike">
                <a:solidFill>
                  <a:srgbClr val="ffffff"/>
                </a:solidFill>
                <a:latin typeface="Produkt Extralight"/>
                <a:ea typeface="Produkt Extralight"/>
              </a:rPr>
              <a:t>Заголовок слайда</a:t>
            </a:r>
            <a:endParaRPr b="0" lang="ru-RU" sz="60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sldNum" idx="15"/>
          </p:nvPr>
        </p:nvSpPr>
        <p:spPr>
          <a:xfrm>
            <a:off x="12509640" y="8750160"/>
            <a:ext cx="292320" cy="3153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b">
            <a:noAutofit/>
          </a:bodyPr>
          <a:p>
            <a:pPr indent="0">
              <a:buNone/>
            </a:pPr>
            <a:endParaRPr b="0" lang="ru-RU" sz="13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698400" y="1447920"/>
            <a:ext cx="11607480" cy="67284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defTabSz="587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Produkt Extralight"/>
                <a:ea typeface="Produkt Extralight"/>
              </a:rPr>
              <a:t>Подзаголовок слайда</a:t>
            </a:r>
            <a:endParaRPr b="0" lang="ru-RU" sz="32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698400" y="380880"/>
            <a:ext cx="11607480" cy="114264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defTabSz="17337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pc="-60" strike="noStrike">
                <a:solidFill>
                  <a:srgbClr val="ffffff"/>
                </a:solidFill>
                <a:latin typeface="Produkt Extralight"/>
                <a:ea typeface="Produkt Extralight"/>
              </a:rPr>
              <a:t>Заголовок слайда</a:t>
            </a:r>
            <a:endParaRPr b="0" lang="ru-RU" sz="60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98400" y="3035160"/>
            <a:ext cx="5105160" cy="60195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Текст пункта на слайде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444600">
              <a:lnSpc>
                <a:spcPct val="120000"/>
              </a:lnSpc>
              <a:spcBef>
                <a:spcPts val="799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444600">
              <a:lnSpc>
                <a:spcPct val="120000"/>
              </a:lnSpc>
              <a:spcBef>
                <a:spcPts val="799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444600">
              <a:lnSpc>
                <a:spcPct val="120000"/>
              </a:lnSpc>
              <a:spcBef>
                <a:spcPts val="799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444600">
              <a:lnSpc>
                <a:spcPct val="120000"/>
              </a:lnSpc>
              <a:spcBef>
                <a:spcPts val="799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sldNum" idx="16"/>
          </p:nvPr>
        </p:nvSpPr>
        <p:spPr>
          <a:xfrm>
            <a:off x="12509640" y="8750160"/>
            <a:ext cx="292320" cy="3153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b">
            <a:noAutofit/>
          </a:bodyPr>
          <a:p>
            <a:pPr indent="0">
              <a:buNone/>
            </a:pPr>
            <a:endParaRPr b="0" lang="ru-RU" sz="13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body"/>
          </p:nvPr>
        </p:nvSpPr>
        <p:spPr>
          <a:xfrm>
            <a:off x="698400" y="1447920"/>
            <a:ext cx="5105160" cy="67284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defTabSz="587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Produkt Extralight"/>
                <a:ea typeface="Produkt Extralight"/>
              </a:rPr>
              <a:t>Подзаголовок слайда</a:t>
            </a:r>
            <a:endParaRPr b="0" lang="ru-RU" sz="32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98400" y="3035160"/>
            <a:ext cx="5105160" cy="60195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Текст пункта на слайде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444600">
              <a:lnSpc>
                <a:spcPct val="120000"/>
              </a:lnSpc>
              <a:spcBef>
                <a:spcPts val="799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444600">
              <a:lnSpc>
                <a:spcPct val="120000"/>
              </a:lnSpc>
              <a:spcBef>
                <a:spcPts val="799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444600">
              <a:lnSpc>
                <a:spcPct val="120000"/>
              </a:lnSpc>
              <a:spcBef>
                <a:spcPts val="799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444600">
              <a:lnSpc>
                <a:spcPct val="120000"/>
              </a:lnSpc>
              <a:spcBef>
                <a:spcPts val="799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698400" y="380880"/>
            <a:ext cx="5105160" cy="114264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defTabSz="17337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pc="-60" strike="noStrike">
                <a:solidFill>
                  <a:srgbClr val="ffffff"/>
                </a:solidFill>
                <a:latin typeface="Produkt Extralight"/>
                <a:ea typeface="Produkt Extralight"/>
              </a:rPr>
              <a:t>Заголовок слайда</a:t>
            </a:r>
            <a:endParaRPr b="0" lang="ru-RU" sz="60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sldNum" idx="17"/>
          </p:nvPr>
        </p:nvSpPr>
        <p:spPr>
          <a:xfrm>
            <a:off x="12509640" y="8750160"/>
            <a:ext cx="292320" cy="3153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b">
            <a:noAutofit/>
          </a:bodyPr>
          <a:p>
            <a:pPr indent="0">
              <a:buNone/>
            </a:pPr>
            <a:endParaRPr b="0" lang="ru-RU" sz="13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body"/>
          </p:nvPr>
        </p:nvSpPr>
        <p:spPr>
          <a:xfrm>
            <a:off x="698400" y="1447920"/>
            <a:ext cx="11607480" cy="67284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defTabSz="587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Produkt Extralight"/>
                <a:ea typeface="Produkt Extralight"/>
              </a:rPr>
              <a:t>Подзаголовок слайда</a:t>
            </a:r>
            <a:endParaRPr b="0" lang="ru-RU" sz="32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698400" y="380880"/>
            <a:ext cx="11607480" cy="114264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defTabSz="17337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pc="-60" strike="noStrike">
                <a:solidFill>
                  <a:srgbClr val="ffffff"/>
                </a:solidFill>
                <a:latin typeface="Produkt Extralight"/>
                <a:ea typeface="Produkt Extralight"/>
              </a:rPr>
              <a:t>Заголовок слайда</a:t>
            </a:r>
            <a:endParaRPr b="0" lang="ru-RU" sz="60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12509640" y="8750160"/>
            <a:ext cx="292320" cy="3153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b">
            <a:noAutofit/>
          </a:bodyPr>
          <a:p>
            <a:pPr indent="0">
              <a:buNone/>
            </a:pPr>
            <a:endParaRPr b="0" lang="ru-RU" sz="13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body"/>
          </p:nvPr>
        </p:nvSpPr>
        <p:spPr>
          <a:xfrm>
            <a:off x="698400" y="1447920"/>
            <a:ext cx="11607480" cy="67284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defTabSz="587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Produkt Extralight"/>
                <a:ea typeface="Produkt Extralight"/>
              </a:rPr>
              <a:t>Подзаголовок повестки дня</a:t>
            </a:r>
            <a:endParaRPr b="0" lang="ru-RU" sz="32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98400" y="2908440"/>
            <a:ext cx="11607480" cy="609552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defTabSz="587160">
              <a:lnSpc>
                <a:spcPct val="100000"/>
              </a:lnSpc>
              <a:spcBef>
                <a:spcPts val="4300"/>
              </a:spcBef>
              <a:buNone/>
              <a:tabLst>
                <a:tab algn="l" pos="0"/>
              </a:tabLst>
            </a:pPr>
            <a:r>
              <a:rPr b="0" lang="ru-RU" sz="36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Темы повестки дня</a:t>
            </a:r>
            <a:endParaRPr b="0" lang="ru-RU" sz="36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587160">
              <a:lnSpc>
                <a:spcPct val="100000"/>
              </a:lnSpc>
              <a:spcBef>
                <a:spcPts val="4300"/>
              </a:spcBef>
              <a:buNone/>
              <a:tabLst>
                <a:tab algn="l" pos="0"/>
              </a:tabLst>
            </a:pPr>
            <a:endParaRPr b="0" lang="ru-RU" sz="36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587160">
              <a:lnSpc>
                <a:spcPct val="100000"/>
              </a:lnSpc>
              <a:spcBef>
                <a:spcPts val="4300"/>
              </a:spcBef>
              <a:buNone/>
              <a:tabLst>
                <a:tab algn="l" pos="0"/>
              </a:tabLst>
            </a:pPr>
            <a:endParaRPr b="0" lang="ru-RU" sz="36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587160">
              <a:lnSpc>
                <a:spcPct val="100000"/>
              </a:lnSpc>
              <a:spcBef>
                <a:spcPts val="4300"/>
              </a:spcBef>
              <a:buNone/>
              <a:tabLst>
                <a:tab algn="l" pos="0"/>
              </a:tabLst>
            </a:pPr>
            <a:endParaRPr b="0" lang="ru-RU" sz="36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587160">
              <a:lnSpc>
                <a:spcPct val="100000"/>
              </a:lnSpc>
              <a:spcBef>
                <a:spcPts val="4300"/>
              </a:spcBef>
              <a:buNone/>
              <a:tabLst>
                <a:tab algn="l" pos="0"/>
              </a:tabLst>
            </a:pPr>
            <a:endParaRPr b="0" lang="ru-RU" sz="36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title"/>
          </p:nvPr>
        </p:nvSpPr>
        <p:spPr>
          <a:xfrm>
            <a:off x="698400" y="380880"/>
            <a:ext cx="11607480" cy="114264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defTabSz="17337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pc="-60" strike="noStrike">
                <a:solidFill>
                  <a:srgbClr val="ffffff"/>
                </a:solidFill>
                <a:latin typeface="Produkt Extralight"/>
                <a:ea typeface="Produkt Extralight"/>
              </a:rPr>
              <a:t>Заголовок повестки дня</a:t>
            </a:r>
            <a:endParaRPr b="0" lang="ru-RU" sz="60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3"/>
          </p:nvPr>
        </p:nvSpPr>
        <p:spPr>
          <a:xfrm>
            <a:off x="12509640" y="8750160"/>
            <a:ext cx="292320" cy="3153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b">
            <a:noAutofit/>
          </a:bodyPr>
          <a:p>
            <a:pPr indent="0">
              <a:buNone/>
            </a:pPr>
            <a:endParaRPr b="0" lang="ru-RU" sz="13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body"/>
          </p:nvPr>
        </p:nvSpPr>
        <p:spPr>
          <a:xfrm>
            <a:off x="698400" y="3149640"/>
            <a:ext cx="11607480" cy="323820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ctr">
            <a:noAutofit/>
          </a:bodyPr>
          <a:p>
            <a:pPr indent="0" algn="ctr" defTabSz="17337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8400" spc="-86" strike="noStrike">
                <a:solidFill>
                  <a:srgbClr val="ffffff"/>
                </a:solidFill>
                <a:latin typeface="Produkt Extralight"/>
                <a:ea typeface="Produkt Extralight"/>
              </a:rPr>
              <a:t>Информационное сообщение</a:t>
            </a:r>
            <a:endParaRPr b="0" lang="ru-RU" sz="8400" spc="-1" strike="noStrike">
              <a:solidFill>
                <a:srgbClr val="ffffff"/>
              </a:solidFill>
              <a:latin typeface="Graphik Light"/>
            </a:endParaRPr>
          </a:p>
          <a:p>
            <a:pPr indent="0" algn="ctr" defTabSz="1733760"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8400" spc="-1" strike="noStrike">
              <a:solidFill>
                <a:srgbClr val="ffffff"/>
              </a:solidFill>
              <a:latin typeface="Graphik Light"/>
            </a:endParaRPr>
          </a:p>
          <a:p>
            <a:pPr indent="0" algn="ctr" defTabSz="1733760"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8400" spc="-1" strike="noStrike">
              <a:solidFill>
                <a:srgbClr val="ffffff"/>
              </a:solidFill>
              <a:latin typeface="Graphik Light"/>
            </a:endParaRPr>
          </a:p>
          <a:p>
            <a:pPr indent="0" algn="ctr" defTabSz="1733760"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8400" spc="-1" strike="noStrike">
              <a:solidFill>
                <a:srgbClr val="ffffff"/>
              </a:solidFill>
              <a:latin typeface="Graphik Light"/>
            </a:endParaRPr>
          </a:p>
          <a:p>
            <a:pPr indent="0" algn="ctr" defTabSz="1733760"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84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ldNum" idx="4"/>
          </p:nvPr>
        </p:nvSpPr>
        <p:spPr>
          <a:xfrm>
            <a:off x="12509640" y="8750160"/>
            <a:ext cx="292320" cy="3153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b">
            <a:noAutofit/>
          </a:bodyPr>
          <a:p>
            <a:pPr indent="0">
              <a:buNone/>
            </a:pPr>
            <a:endParaRPr b="0" lang="ru-RU" sz="13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body"/>
          </p:nvPr>
        </p:nvSpPr>
        <p:spPr>
          <a:xfrm>
            <a:off x="698400" y="698400"/>
            <a:ext cx="11607480" cy="576540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b">
            <a:noAutofit/>
          </a:bodyPr>
          <a:p>
            <a:pPr indent="0" algn="ctr" defTabSz="17337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4800" spc="-1240" strike="noStrike">
                <a:solidFill>
                  <a:srgbClr val="ffffff"/>
                </a:solidFill>
                <a:latin typeface="Produkt Extralight"/>
                <a:ea typeface="Produkt Extralight"/>
              </a:rPr>
              <a:t>100 %</a:t>
            </a:r>
            <a:endParaRPr b="0" lang="ru-RU" sz="24800" spc="-1" strike="noStrike">
              <a:solidFill>
                <a:srgbClr val="ffffff"/>
              </a:solidFill>
              <a:latin typeface="Graphik Light"/>
            </a:endParaRPr>
          </a:p>
          <a:p>
            <a:pPr indent="0" algn="ctr" defTabSz="1733760"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24800" spc="-1" strike="noStrike">
              <a:solidFill>
                <a:srgbClr val="ffffff"/>
              </a:solidFill>
              <a:latin typeface="Graphik Light"/>
            </a:endParaRPr>
          </a:p>
          <a:p>
            <a:pPr indent="0" algn="ctr" defTabSz="1733760"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24800" spc="-1" strike="noStrike">
              <a:solidFill>
                <a:srgbClr val="ffffff"/>
              </a:solidFill>
              <a:latin typeface="Graphik Light"/>
            </a:endParaRPr>
          </a:p>
          <a:p>
            <a:pPr indent="0" algn="ctr" defTabSz="1733760"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24800" spc="-1" strike="noStrike">
              <a:solidFill>
                <a:srgbClr val="ffffff"/>
              </a:solidFill>
              <a:latin typeface="Graphik Light"/>
            </a:endParaRPr>
          </a:p>
          <a:p>
            <a:pPr indent="0" algn="ctr" defTabSz="1733760"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24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98400" y="6210360"/>
            <a:ext cx="11607480" cy="83088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algn="ctr" defTabSz="5871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500" spc="-35" strike="noStrike">
                <a:solidFill>
                  <a:srgbClr val="ffffff"/>
                </a:solidFill>
                <a:latin typeface="Produkt Extralight"/>
                <a:ea typeface="Produkt Extralight"/>
              </a:rPr>
              <a:t>Информация о факте</a:t>
            </a:r>
            <a:endParaRPr b="0" lang="ru-RU" sz="35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sldNum" idx="5"/>
          </p:nvPr>
        </p:nvSpPr>
        <p:spPr>
          <a:xfrm>
            <a:off x="12509640" y="8750160"/>
            <a:ext cx="292320" cy="3153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b">
            <a:noAutofit/>
          </a:bodyPr>
          <a:p>
            <a:pPr indent="0">
              <a:buNone/>
            </a:pPr>
            <a:endParaRPr b="0" lang="ru-RU" sz="13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body"/>
          </p:nvPr>
        </p:nvSpPr>
        <p:spPr>
          <a:xfrm>
            <a:off x="1015920" y="6426360"/>
            <a:ext cx="10972440" cy="58392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defTabSz="587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ffffff"/>
                </a:solidFill>
                <a:latin typeface="Produkt Light"/>
                <a:ea typeface="Produkt Light"/>
              </a:rPr>
              <a:t>Авторство</a:t>
            </a:r>
            <a:endParaRPr b="0" lang="ru-RU" sz="24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49160" y="2298600"/>
            <a:ext cx="11505960" cy="317448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b">
            <a:noAutofit/>
          </a:bodyPr>
          <a:p>
            <a:pPr marL="180720" indent="-180720" defTabSz="17337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600" spc="-66" strike="noStrike">
                <a:solidFill>
                  <a:srgbClr val="ffffff"/>
                </a:solidFill>
                <a:latin typeface="Produkt Extralight"/>
                <a:ea typeface="Produkt Extralight"/>
              </a:rPr>
              <a:t>«Важная цитата»</a:t>
            </a:r>
            <a:endParaRPr b="0" lang="ru-RU" sz="6600" spc="-1" strike="noStrike">
              <a:solidFill>
                <a:srgbClr val="ffffff"/>
              </a:solidFill>
              <a:latin typeface="Graphik Light"/>
            </a:endParaRPr>
          </a:p>
          <a:p>
            <a:pPr marL="180720" indent="136800" defTabSz="1733760"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6600" spc="-1" strike="noStrike">
              <a:solidFill>
                <a:srgbClr val="ffffff"/>
              </a:solidFill>
              <a:latin typeface="Graphik Light"/>
            </a:endParaRPr>
          </a:p>
          <a:p>
            <a:pPr marL="180720" indent="454320" defTabSz="1733760"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6600" spc="-1" strike="noStrike">
              <a:solidFill>
                <a:srgbClr val="ffffff"/>
              </a:solidFill>
              <a:latin typeface="Graphik Light"/>
            </a:endParaRPr>
          </a:p>
          <a:p>
            <a:pPr marL="180720" indent="771840" defTabSz="1733760"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6600" spc="-1" strike="noStrike">
              <a:solidFill>
                <a:srgbClr val="ffffff"/>
              </a:solidFill>
              <a:latin typeface="Graphik Light"/>
            </a:endParaRPr>
          </a:p>
          <a:p>
            <a:pPr marL="180720" indent="1089360" defTabSz="1733760"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66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sldNum" idx="6"/>
          </p:nvPr>
        </p:nvSpPr>
        <p:spPr>
          <a:xfrm>
            <a:off x="12509640" y="8750160"/>
            <a:ext cx="292320" cy="3153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b">
            <a:noAutofit/>
          </a:bodyPr>
          <a:p>
            <a:pPr indent="0">
              <a:buNone/>
            </a:pPr>
            <a:endParaRPr b="0" lang="ru-RU" sz="13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body"/>
          </p:nvPr>
        </p:nvSpPr>
        <p:spPr>
          <a:xfrm>
            <a:off x="3892680" y="3137040"/>
            <a:ext cx="5231880" cy="347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Третий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Четвёртый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Пятый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Шестой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Седьмой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810560" y="3137040"/>
            <a:ext cx="5231880" cy="347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Третий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Четвёртый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Пятый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Шестой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Седьмой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-24480" y="3138840"/>
            <a:ext cx="5215320" cy="347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Третий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Четвёртый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Пятый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Шестой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Седьмой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sldNum" idx="7"/>
          </p:nvPr>
        </p:nvSpPr>
        <p:spPr>
          <a:xfrm>
            <a:off x="12509640" y="8750160"/>
            <a:ext cx="291600" cy="3153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b">
            <a:noAutofit/>
          </a:bodyPr>
          <a:p>
            <a:pPr indent="0">
              <a:buNone/>
            </a:pPr>
            <a:endParaRPr b="0" lang="ru-RU" sz="13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-660240" y="-863640"/>
            <a:ext cx="16446240" cy="1097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Третий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Четвёртый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Пятый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Шестой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</a:rPr>
              <a:t>Седьмой уровень структуры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8"/>
          </p:nvPr>
        </p:nvSpPr>
        <p:spPr>
          <a:xfrm>
            <a:off x="12509640" y="8750160"/>
            <a:ext cx="292320" cy="3153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b">
            <a:noAutofit/>
          </a:bodyPr>
          <a:p>
            <a:pPr indent="0">
              <a:buNone/>
            </a:pPr>
            <a:endParaRPr b="0" lang="ru-RU" sz="13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Num" idx="9"/>
          </p:nvPr>
        </p:nvSpPr>
        <p:spPr>
          <a:xfrm>
            <a:off x="12509640" y="8750160"/>
            <a:ext cx="292320" cy="3153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b">
            <a:noAutofit/>
          </a:bodyPr>
          <a:p>
            <a:pPr indent="0">
              <a:buNone/>
            </a:pPr>
            <a:endParaRPr b="0" lang="ru-RU" sz="13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98400" y="1854360"/>
            <a:ext cx="11607480" cy="33015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b">
            <a:noAutofit/>
          </a:bodyPr>
          <a:p>
            <a:pPr indent="0" defTabSz="25272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8400" spc="-86" strike="noStrike">
                <a:solidFill>
                  <a:srgbClr val="ffffff"/>
                </a:solidFill>
                <a:latin typeface="Produkt Extralight"/>
                <a:ea typeface="Produkt Extralight"/>
              </a:rPr>
              <a:t>Умный садовод</a:t>
            </a:r>
            <a:endParaRPr b="0" lang="ru-RU" sz="84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98400" y="5105520"/>
            <a:ext cx="11607480" cy="14475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defTabSz="587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Produkt Extralight"/>
                <a:ea typeface="Produkt Extralight"/>
              </a:rPr>
              <a:t>Автоматизированная система ухода за растениями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698400" y="2971800"/>
            <a:ext cx="11607480" cy="380952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defTabSz="444600">
              <a:lnSpc>
                <a:spcPct val="12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TAM (Total Addressable Market): $40 млрд – рынок умных агротехнологий и систем ухода за растениями.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444600">
              <a:lnSpc>
                <a:spcPct val="12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SAM (Serviceable Available Market): $8 млрд – системы автоматизированного полива и контроля климата.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444600">
              <a:lnSpc>
                <a:spcPct val="12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SOM (Serviceable Obtainable Market): $500 млн – первые пользователи и энтузиасты умного садоводства.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98400" y="3124080"/>
            <a:ext cx="11607480" cy="33015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ctr">
            <a:noAutofit/>
          </a:bodyPr>
          <a:p>
            <a:pPr indent="0" defTabSz="17337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8400" spc="-86" strike="noStrike">
                <a:solidFill>
                  <a:srgbClr val="ffffff"/>
                </a:solidFill>
                <a:latin typeface="Produkt Extralight"/>
                <a:ea typeface="Produkt Extralight"/>
              </a:rPr>
              <a:t>Тренды рынка</a:t>
            </a:r>
            <a:endParaRPr b="0" lang="ru-RU" sz="8400" spc="-1" strike="noStrike">
              <a:solidFill>
                <a:srgbClr val="ffffff"/>
              </a:solidFill>
              <a:latin typeface="Graphik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/>
          </p:nvPr>
        </p:nvSpPr>
        <p:spPr>
          <a:xfrm>
            <a:off x="698400" y="3243600"/>
            <a:ext cx="11607480" cy="326592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marL="711360" indent="-45720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Рост рынка умных устройств для дома на 20% ежегодно.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marL="711360" indent="-45720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Популярность экологичного образа жизни и выращивания своих продуктов.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marL="711360" indent="-45720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Развитие IoT-устройств и систем искусственного интеллекта в агротехнологиях.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98400" y="3124080"/>
            <a:ext cx="11607480" cy="33015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ctr">
            <a:noAutofit/>
          </a:bodyPr>
          <a:p>
            <a:pPr indent="0" defTabSz="17337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8400" spc="-86" strike="noStrike">
                <a:solidFill>
                  <a:srgbClr val="ffffff"/>
                </a:solidFill>
                <a:latin typeface="Produkt Extralight"/>
                <a:ea typeface="Produkt Extralight"/>
              </a:rPr>
              <a:t>Бизнес-модель</a:t>
            </a:r>
            <a:endParaRPr b="0" lang="ru-RU" sz="8400" spc="-1" strike="noStrike">
              <a:solidFill>
                <a:srgbClr val="ffffff"/>
              </a:solidFill>
              <a:latin typeface="Graphik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/>
          </p:nvPr>
        </p:nvSpPr>
        <p:spPr>
          <a:xfrm>
            <a:off x="698400" y="2596320"/>
            <a:ext cx="11607480" cy="456048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defTabSz="444600">
              <a:lnSpc>
                <a:spcPct val="12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Монетизация через: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Продажу устройства.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Подписку на расширенные аналитические отчеты.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Разовые покупки специализированных модулей (экзотика, овощи, цветы и т. д.).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Партнёрство с питомниками растений и производителями удобрений.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98400" y="3124080"/>
            <a:ext cx="11607480" cy="33015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ctr">
            <a:noAutofit/>
          </a:bodyPr>
          <a:p>
            <a:pPr indent="0" defTabSz="17337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8400" spc="-86" strike="noStrike">
                <a:solidFill>
                  <a:srgbClr val="ffffff"/>
                </a:solidFill>
                <a:latin typeface="Produkt Extralight"/>
                <a:ea typeface="Produkt Extralight"/>
              </a:rPr>
              <a:t>Underlying Magic</a:t>
            </a:r>
            <a:endParaRPr b="0" lang="ru-RU" sz="8400" spc="-1" strike="noStrike">
              <a:solidFill>
                <a:srgbClr val="ffffff"/>
              </a:solidFill>
              <a:latin typeface="Graphik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/>
          </p:nvPr>
        </p:nvSpPr>
        <p:spPr>
          <a:xfrm>
            <a:off x="698400" y="2652840"/>
            <a:ext cx="11607480" cy="444744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Искусственный интеллект, анализирующий состояние растений и подбирающий рекомендации</a:t>
            </a: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Интерактивное мобильное приложение с персонализированными советами.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Датчики влажности, температуры и освещения с высокой точностью.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Автоматизированный полив и контроль освещения.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98400" y="3124080"/>
            <a:ext cx="11607480" cy="33015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ctr">
            <a:noAutofit/>
          </a:bodyPr>
          <a:p>
            <a:pPr indent="0" defTabSz="17337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8400" spc="-86" strike="noStrike">
                <a:solidFill>
                  <a:srgbClr val="ffffff"/>
                </a:solidFill>
                <a:latin typeface="Produkt Extralight"/>
                <a:ea typeface="Produkt Extralight"/>
              </a:rPr>
              <a:t>Маркетинг и продвижение</a:t>
            </a:r>
            <a:endParaRPr b="0" lang="ru-RU" sz="8400" spc="-1" strike="noStrike">
              <a:solidFill>
                <a:srgbClr val="ffffff"/>
              </a:solidFill>
              <a:latin typeface="Graphik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/>
          </p:nvPr>
        </p:nvSpPr>
        <p:spPr>
          <a:xfrm>
            <a:off x="698400" y="2883960"/>
            <a:ext cx="11607480" cy="39855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Социальные сети и инфлюенсеры (блогеры о садоводстве и экологии).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Партнёрство с питомниками и магазинами для садоводов.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Кросс-промо с производителями удобрений и почвенных смесей.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Контент-маркетинг (советы, гайды, видеоматериалы).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Выставки и технологические мероприятия.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98400" y="3124080"/>
            <a:ext cx="11607480" cy="33015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ctr">
            <a:noAutofit/>
          </a:bodyPr>
          <a:p>
            <a:pPr indent="0" defTabSz="17337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8400" spc="-86" strike="noStrike">
                <a:solidFill>
                  <a:srgbClr val="ffffff"/>
                </a:solidFill>
                <a:latin typeface="Produkt Extralight"/>
                <a:ea typeface="Produkt Extralight"/>
              </a:rPr>
              <a:t>Конкуренты</a:t>
            </a:r>
            <a:endParaRPr b="0" lang="ru-RU" sz="8400" spc="-1" strike="noStrike">
              <a:solidFill>
                <a:srgbClr val="ffffff"/>
              </a:solidFill>
              <a:latin typeface="Graphik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98400" y="3124080"/>
            <a:ext cx="11607480" cy="33015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ctr">
            <a:noAutofit/>
          </a:bodyPr>
          <a:p>
            <a:pPr indent="0" defTabSz="17337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8400" spc="-86" strike="noStrike">
                <a:solidFill>
                  <a:srgbClr val="ffffff"/>
                </a:solidFill>
                <a:latin typeface="Produkt Extralight"/>
                <a:ea typeface="Produkt Extralight"/>
              </a:rPr>
              <a:t>Проблема</a:t>
            </a:r>
            <a:endParaRPr b="0" lang="ru-RU" sz="8400" spc="-1" strike="noStrike">
              <a:solidFill>
                <a:srgbClr val="ffffff"/>
              </a:solidFill>
              <a:latin typeface="Graphik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98400" y="1143000"/>
            <a:ext cx="5105160" cy="210960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defTabSz="17337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pc="-60" strike="noStrike">
                <a:solidFill>
                  <a:srgbClr val="ffffff"/>
                </a:solidFill>
                <a:latin typeface="Produkt Extralight"/>
                <a:ea typeface="Produkt Extralight"/>
              </a:rPr>
              <a:t>Xiaomi MiFlora</a:t>
            </a:r>
            <a:endParaRPr b="0" lang="ru-RU" sz="60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98400" y="3809880"/>
            <a:ext cx="5105160" cy="248112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Датчик влажности.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Нет интеграции с автоматическим поливом и освещением.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pic>
        <p:nvPicPr>
          <p:cNvPr id="114" name="i-4.jpeg" descr="i-4.jpeg"/>
          <p:cNvPicPr/>
          <p:nvPr/>
        </p:nvPicPr>
        <p:blipFill>
          <a:blip r:embed="rId1"/>
          <a:stretch/>
        </p:blipFill>
        <p:spPr>
          <a:xfrm>
            <a:off x="6157080" y="1585800"/>
            <a:ext cx="6581520" cy="6581520"/>
          </a:xfrm>
          <a:prstGeom prst="rect">
            <a:avLst/>
          </a:prstGeom>
          <a:ln w="317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98400" y="1143000"/>
            <a:ext cx="5105160" cy="210960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defTabSz="17337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pc="-60" strike="noStrike">
                <a:solidFill>
                  <a:srgbClr val="ffffff"/>
                </a:solidFill>
                <a:latin typeface="Produkt Extralight"/>
                <a:ea typeface="Produkt Extralight"/>
              </a:rPr>
              <a:t>Gardena Smart System</a:t>
            </a:r>
            <a:endParaRPr b="0" lang="ru-RU" sz="60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98400" y="3809880"/>
            <a:ext cx="5105160" cy="248112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Умная система.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Отсутствует контроль температуры и мобильные рекомендации.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pic>
        <p:nvPicPr>
          <p:cNvPr id="117" name="orig.jpeg" descr="orig.jpeg"/>
          <p:cNvPicPr/>
          <p:nvPr/>
        </p:nvPicPr>
        <p:blipFill>
          <a:blip r:embed="rId1"/>
          <a:stretch/>
        </p:blipFill>
        <p:spPr>
          <a:xfrm>
            <a:off x="6190560" y="1792800"/>
            <a:ext cx="6515280" cy="6515280"/>
          </a:xfrm>
          <a:prstGeom prst="rect">
            <a:avLst/>
          </a:prstGeom>
          <a:ln w="317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98400" y="1143000"/>
            <a:ext cx="5105160" cy="210960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defTabSz="17337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pc="-60" strike="noStrike">
                <a:solidFill>
                  <a:srgbClr val="ffffff"/>
                </a:solidFill>
                <a:latin typeface="Produkt Extralight"/>
                <a:ea typeface="Produkt Extralight"/>
              </a:rPr>
              <a:t>Parrot Flower Power</a:t>
            </a:r>
            <a:endParaRPr b="0" lang="ru-RU" sz="60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98400" y="3809880"/>
            <a:ext cx="5105160" cy="20343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Датчик для растений.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Нет системы автоматического ухода.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pic>
        <p:nvPicPr>
          <p:cNvPr id="120" name="i-5.jpeg" descr="i-5.jpeg"/>
          <p:cNvPicPr/>
          <p:nvPr/>
        </p:nvPicPr>
        <p:blipFill>
          <a:blip r:embed="rId1"/>
          <a:stretch/>
        </p:blipFill>
        <p:spPr>
          <a:xfrm>
            <a:off x="6190560" y="3017160"/>
            <a:ext cx="6515280" cy="3718800"/>
          </a:xfrm>
          <a:prstGeom prst="rect">
            <a:avLst/>
          </a:prstGeom>
          <a:ln w="317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98400" y="1143000"/>
            <a:ext cx="5105160" cy="210960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defTabSz="16473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5700" spc="-58" strike="noStrike">
                <a:solidFill>
                  <a:srgbClr val="ffffff"/>
                </a:solidFill>
                <a:latin typeface="Produkt Extralight"/>
                <a:ea typeface="Produkt Extralight"/>
              </a:rPr>
              <a:t>Rachio 3 Smart Sprinkler</a:t>
            </a:r>
            <a:endParaRPr b="0" lang="ru-RU" sz="5700" spc="-1" strike="noStrike">
              <a:solidFill>
                <a:srgbClr val="ffffff"/>
              </a:solidFill>
              <a:latin typeface="Graphik Light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98400" y="3809880"/>
            <a:ext cx="5105160" cy="245160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Автоматический полив.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Ограниченные функции анализа состояния растений.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  <p:pic>
        <p:nvPicPr>
          <p:cNvPr id="123" name="71cQyWX6OIL._AC_UL960_QL65_.jpg" descr="71cQyWX6OIL._AC_UL960_QL65_.jpg"/>
          <p:cNvPicPr/>
          <p:nvPr/>
        </p:nvPicPr>
        <p:blipFill>
          <a:blip r:embed="rId1"/>
          <a:stretch/>
        </p:blipFill>
        <p:spPr>
          <a:xfrm>
            <a:off x="6168600" y="2273400"/>
            <a:ext cx="6531480" cy="5524560"/>
          </a:xfrm>
          <a:prstGeom prst="rect">
            <a:avLst/>
          </a:prstGeom>
          <a:ln w="317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98400" y="3124080"/>
            <a:ext cx="11607480" cy="33015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ctr">
            <a:noAutofit/>
          </a:bodyPr>
          <a:p>
            <a:pPr indent="0" defTabSz="17337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8400" spc="-86" strike="noStrike">
                <a:solidFill>
                  <a:srgbClr val="ffffff"/>
                </a:solidFill>
                <a:latin typeface="Produkt Extralight"/>
                <a:ea typeface="Produkt Extralight"/>
              </a:rPr>
              <a:t>Почему мы лучше?</a:t>
            </a:r>
            <a:endParaRPr b="0" lang="ru-RU" sz="8400" spc="-1" strike="noStrike">
              <a:solidFill>
                <a:srgbClr val="ffffff"/>
              </a:solidFill>
              <a:latin typeface="Graphik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/>
          </p:nvPr>
        </p:nvSpPr>
        <p:spPr>
          <a:xfrm>
            <a:off x="698400" y="3831840"/>
            <a:ext cx="11607480" cy="208980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marL="711360" indent="-45720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Комплексное решение (полив, свет, температура, рекомендации).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marL="711360" indent="-45720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Поддержка разных типов растений с уникальными настройками.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98400" y="3124080"/>
            <a:ext cx="11607480" cy="33015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ctr">
            <a:noAutofit/>
          </a:bodyPr>
          <a:p>
            <a:pPr indent="0" defTabSz="17337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8400" spc="-86" strike="noStrike">
                <a:solidFill>
                  <a:srgbClr val="ffffff"/>
                </a:solidFill>
                <a:latin typeface="Produkt Extralight"/>
                <a:ea typeface="Produkt Extralight"/>
              </a:rPr>
              <a:t>Финансовые прогнозы (2-3 года)</a:t>
            </a:r>
            <a:endParaRPr b="0" lang="ru-RU" sz="8400" spc="-1" strike="noStrike">
              <a:solidFill>
                <a:srgbClr val="ffffff"/>
              </a:solidFill>
              <a:latin typeface="Graphik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/>
          </p:nvPr>
        </p:nvSpPr>
        <p:spPr>
          <a:xfrm>
            <a:off x="698400" y="3254040"/>
            <a:ext cx="11607480" cy="324504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defTabSz="439920">
              <a:lnSpc>
                <a:spcPct val="12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ru-RU" sz="277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Год 1:</a:t>
            </a:r>
            <a:endParaRPr b="0" lang="ru-RU" sz="2770" spc="-1" strike="noStrike">
              <a:solidFill>
                <a:srgbClr val="ffffff"/>
              </a:solidFill>
              <a:latin typeface="Graphik Light"/>
            </a:endParaRPr>
          </a:p>
          <a:p>
            <a:pPr marL="819720" indent="-316800" defTabSz="439920">
              <a:lnSpc>
                <a:spcPct val="120000"/>
              </a:lnSpc>
              <a:spcBef>
                <a:spcPts val="700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ru-RU" sz="277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Доход: 41 600 000 ₽.</a:t>
            </a:r>
            <a:endParaRPr b="0" lang="ru-RU" sz="2770" spc="-1" strike="noStrike">
              <a:solidFill>
                <a:srgbClr val="ffffff"/>
              </a:solidFill>
              <a:latin typeface="Graphik Light"/>
            </a:endParaRPr>
          </a:p>
          <a:p>
            <a:pPr marL="819720" indent="-316800" defTabSz="439920">
              <a:lnSpc>
                <a:spcPct val="120000"/>
              </a:lnSpc>
              <a:spcBef>
                <a:spcPts val="700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ru-RU" sz="2770" spc="-1" strike="noStrike">
                <a:solidFill>
                  <a:srgbClr val="ffffff"/>
                </a:solidFill>
                <a:latin typeface="Graphik Light"/>
                <a:ea typeface="Graphik Light"/>
              </a:rPr>
              <a:t>Расходы: 60 000 000 ₽ (разработка, маркетинг, сертификация, производство).</a:t>
            </a:r>
            <a:endParaRPr b="0" lang="ru-RU" sz="2770" spc="-1" strike="noStrike">
              <a:solidFill>
                <a:srgbClr val="ffffff"/>
              </a:solidFill>
              <a:latin typeface="Graphik Light"/>
            </a:endParaRPr>
          </a:p>
          <a:p>
            <a:pPr marL="819720" indent="-316800" defTabSz="439920">
              <a:lnSpc>
                <a:spcPct val="120000"/>
              </a:lnSpc>
              <a:spcBef>
                <a:spcPts val="700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ru-RU" sz="277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Прибыль: 0 ₽.</a:t>
            </a:r>
            <a:endParaRPr b="0" lang="ru-RU" sz="2770" spc="-1" strike="noStrike">
              <a:solidFill>
                <a:srgbClr val="ffffff"/>
              </a:solidFill>
              <a:latin typeface="Graphik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/>
          </p:nvPr>
        </p:nvSpPr>
        <p:spPr>
          <a:xfrm>
            <a:off x="698400" y="3254040"/>
            <a:ext cx="11607480" cy="324504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defTabSz="439920">
              <a:lnSpc>
                <a:spcPct val="12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ru-RU" sz="277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Год 2:</a:t>
            </a:r>
            <a:endParaRPr b="0" lang="ru-RU" sz="2770" spc="-1" strike="noStrike">
              <a:solidFill>
                <a:srgbClr val="ffffff"/>
              </a:solidFill>
              <a:latin typeface="Graphik Light"/>
            </a:endParaRPr>
          </a:p>
          <a:p>
            <a:pPr marL="819720" indent="-316800" defTabSz="439920">
              <a:lnSpc>
                <a:spcPct val="120000"/>
              </a:lnSpc>
              <a:spcBef>
                <a:spcPts val="700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ru-RU" sz="277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Доход: 125 350 000 ₽.</a:t>
            </a:r>
            <a:endParaRPr b="0" lang="ru-RU" sz="2770" spc="-1" strike="noStrike">
              <a:solidFill>
                <a:srgbClr val="ffffff"/>
              </a:solidFill>
              <a:latin typeface="Graphik Light"/>
            </a:endParaRPr>
          </a:p>
          <a:p>
            <a:pPr marL="819720" indent="-316800" defTabSz="439920">
              <a:lnSpc>
                <a:spcPct val="120000"/>
              </a:lnSpc>
              <a:spcBef>
                <a:spcPts val="700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ru-RU" sz="2770" spc="-1" strike="noStrike">
                <a:solidFill>
                  <a:srgbClr val="ffffff"/>
                </a:solidFill>
                <a:latin typeface="Graphik Light"/>
                <a:ea typeface="Graphik Light"/>
              </a:rPr>
              <a:t>Расходы: 135 000 000 ₽ (масштабирование производства, маркетинг, расширение функционала).</a:t>
            </a:r>
            <a:endParaRPr b="0" lang="ru-RU" sz="2770" spc="-1" strike="noStrike">
              <a:solidFill>
                <a:srgbClr val="ffffff"/>
              </a:solidFill>
              <a:latin typeface="Graphik Light"/>
            </a:endParaRPr>
          </a:p>
          <a:p>
            <a:pPr marL="819720" indent="-316800" defTabSz="439920">
              <a:lnSpc>
                <a:spcPct val="120000"/>
              </a:lnSpc>
              <a:spcBef>
                <a:spcPts val="700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ru-RU" sz="277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Прибыль: 0 ₽.</a:t>
            </a:r>
            <a:endParaRPr b="0" lang="ru-RU" sz="2770" spc="-1" strike="noStrike">
              <a:solidFill>
                <a:srgbClr val="ffffff"/>
              </a:solidFill>
              <a:latin typeface="Graphik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/>
          </p:nvPr>
        </p:nvSpPr>
        <p:spPr>
          <a:xfrm>
            <a:off x="698400" y="3254040"/>
            <a:ext cx="11607480" cy="324504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defTabSz="439920">
              <a:lnSpc>
                <a:spcPct val="12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ru-RU" sz="277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Год 3:</a:t>
            </a:r>
            <a:endParaRPr b="0" lang="ru-RU" sz="2770" spc="-1" strike="noStrike">
              <a:solidFill>
                <a:srgbClr val="ffffff"/>
              </a:solidFill>
              <a:latin typeface="Graphik Light"/>
            </a:endParaRPr>
          </a:p>
          <a:p>
            <a:pPr marL="819720" indent="-316800" defTabSz="439920">
              <a:lnSpc>
                <a:spcPct val="120000"/>
              </a:lnSpc>
              <a:spcBef>
                <a:spcPts val="700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ru-RU" sz="277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Доход: 359 000 000 ₽.</a:t>
            </a:r>
            <a:endParaRPr b="0" lang="ru-RU" sz="2770" spc="-1" strike="noStrike">
              <a:solidFill>
                <a:srgbClr val="ffffff"/>
              </a:solidFill>
              <a:latin typeface="Graphik Light"/>
            </a:endParaRPr>
          </a:p>
          <a:p>
            <a:pPr marL="819720" indent="-316800" defTabSz="439920">
              <a:lnSpc>
                <a:spcPct val="120000"/>
              </a:lnSpc>
              <a:spcBef>
                <a:spcPts val="700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ru-RU" sz="2770" spc="-1" strike="noStrike">
                <a:solidFill>
                  <a:srgbClr val="ffffff"/>
                </a:solidFill>
                <a:latin typeface="Graphik Light"/>
                <a:ea typeface="Graphik Light"/>
              </a:rPr>
              <a:t>Расходы: 325 000 000 ₽ (выход на международный рынок, новые технологии).</a:t>
            </a:r>
            <a:endParaRPr b="0" lang="ru-RU" sz="2770" spc="-1" strike="noStrike">
              <a:solidFill>
                <a:srgbClr val="ffffff"/>
              </a:solidFill>
              <a:latin typeface="Graphik Light"/>
            </a:endParaRPr>
          </a:p>
          <a:p>
            <a:pPr marL="819720" indent="-316800" defTabSz="439920">
              <a:lnSpc>
                <a:spcPct val="120000"/>
              </a:lnSpc>
              <a:spcBef>
                <a:spcPts val="700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ru-RU" sz="277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Прибыль: 34 000 000 ₽.</a:t>
            </a:r>
            <a:endParaRPr b="0" lang="ru-RU" sz="2770" spc="-1" strike="noStrike">
              <a:solidFill>
                <a:srgbClr val="ffffff"/>
              </a:solidFill>
              <a:latin typeface="Graphik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/>
          </p:nvPr>
        </p:nvSpPr>
        <p:spPr>
          <a:xfrm>
            <a:off x="698400" y="1200960"/>
            <a:ext cx="11607480" cy="73515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defTabSz="444600">
              <a:lnSpc>
                <a:spcPct val="12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Многие садоводы, как любители, так и профессионалы, сталкиваются с проблемами ухода за растениями. Нехватка времени, недостаток опыта и знаний, сложность контроля условий роста (влажность, освещение, температура) приводят к потере урожая и гибели растений.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444600">
              <a:lnSpc>
                <a:spcPct val="12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Согласно исследованиям, около 70% домашних растений погибают из-за неправильного ухода, а 60% садоводов сталкиваются с трудностями при выращивании урожая.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444600">
              <a:lnSpc>
                <a:spcPct val="12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Известный ботаник Лютер Бербанк отмечал: «Растения не говорят, но если бы могли, они бы просили нас быть внимательнее».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444600">
              <a:lnSpc>
                <a:spcPct val="12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Эти сложности делают садоводство менее доступным и эффективным, особенно в условиях загруженного образа жизни.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98400" y="3124080"/>
            <a:ext cx="11607480" cy="33015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ctr">
            <a:noAutofit/>
          </a:bodyPr>
          <a:p>
            <a:pPr indent="0" defTabSz="17337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8400" spc="-86" strike="noStrike">
                <a:solidFill>
                  <a:srgbClr val="ffffff"/>
                </a:solidFill>
                <a:latin typeface="Produkt Extralight"/>
                <a:ea typeface="Produkt Extralight"/>
              </a:rPr>
              <a:t>Команда</a:t>
            </a:r>
            <a:endParaRPr b="0" lang="ru-RU" sz="8400" spc="-1" strike="noStrike">
              <a:solidFill>
                <a:srgbClr val="ffffff"/>
              </a:solidFill>
              <a:latin typeface="Graphik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/>
          </p:nvPr>
        </p:nvSpPr>
        <p:spPr>
          <a:xfrm>
            <a:off x="698400" y="3175920"/>
            <a:ext cx="11607480" cy="340092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marL="711360" indent="-45720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Дизайнер – отвечает за UI/UX и визуальное оформление.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marL="711360" indent="-45720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Backend-разработчик – серверная часть и базы данных.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marL="711360" indent="-45720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Backend-разработчик – API и интеграции.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marL="711360" indent="-45720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Frontend-разработчик – интерфейс и мобильное приложение.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marL="711360" indent="-45720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Маркетолог – продвижение, партнерства, PR.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98400" y="3124080"/>
            <a:ext cx="11607480" cy="33015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ctr">
            <a:noAutofit/>
          </a:bodyPr>
          <a:p>
            <a:pPr indent="0" defTabSz="17337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8400" spc="-86" strike="noStrike">
                <a:solidFill>
                  <a:srgbClr val="ffffff"/>
                </a:solidFill>
                <a:latin typeface="Produkt Extralight"/>
                <a:ea typeface="Produkt Extralight"/>
              </a:rPr>
              <a:t>Запрос (ask)</a:t>
            </a:r>
            <a:endParaRPr b="0" lang="ru-RU" sz="8400" spc="-1" strike="noStrike">
              <a:solidFill>
                <a:srgbClr val="ffffff"/>
              </a:solidFill>
              <a:latin typeface="Graphik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/>
          </p:nvPr>
        </p:nvSpPr>
        <p:spPr>
          <a:xfrm>
            <a:off x="698400" y="3175920"/>
            <a:ext cx="11607480" cy="340092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defTabSz="351000">
              <a:lnSpc>
                <a:spcPct val="12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ru-RU" sz="2210" spc="-1" strike="noStrike">
                <a:solidFill>
                  <a:srgbClr val="ffffff"/>
                </a:solidFill>
                <a:latin typeface="Graphik Light"/>
                <a:ea typeface="Graphik Light"/>
              </a:rPr>
              <a:t>Требуемые инвестиции: 77 000 000 ₽.</a:t>
            </a:r>
            <a:endParaRPr b="0" lang="ru-RU" sz="221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351000">
              <a:lnSpc>
                <a:spcPct val="12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ru-RU" sz="2210" spc="-1" strike="noStrike">
                <a:solidFill>
                  <a:srgbClr val="ffffff"/>
                </a:solidFill>
                <a:latin typeface="Graphik Light"/>
                <a:ea typeface="Graphik Light"/>
              </a:rPr>
              <a:t>Распределение средств:</a:t>
            </a:r>
            <a:endParaRPr b="0" lang="ru-RU" sz="2210" spc="-1" strike="noStrike">
              <a:solidFill>
                <a:srgbClr val="ffffff"/>
              </a:solidFill>
              <a:latin typeface="Graphik Light"/>
            </a:endParaRPr>
          </a:p>
          <a:p>
            <a:pPr marL="762480" indent="-361080" defTabSz="351000">
              <a:lnSpc>
                <a:spcPct val="120000"/>
              </a:lnSpc>
              <a:spcBef>
                <a:spcPts val="601"/>
              </a:spcBef>
              <a:buClr>
                <a:srgbClr val="ffffff"/>
              </a:buClr>
              <a:buFont typeface="OpenSymbol"/>
              <a:buAutoNum type="arabicPeriod"/>
              <a:tabLst>
                <a:tab algn="l" pos="0"/>
              </a:tabLst>
            </a:pPr>
            <a:r>
              <a:rPr b="0" lang="ru-RU" sz="2210" spc="-1" strike="noStrike">
                <a:solidFill>
                  <a:srgbClr val="ffffff"/>
                </a:solidFill>
                <a:latin typeface="Graphik Light"/>
                <a:ea typeface="Graphik Light"/>
              </a:rPr>
              <a:t>Разработка и производство первой партии – 60 000 000 ₽.</a:t>
            </a:r>
            <a:endParaRPr b="0" lang="ru-RU" sz="2210" spc="-1" strike="noStrike">
              <a:solidFill>
                <a:srgbClr val="ffffff"/>
              </a:solidFill>
              <a:latin typeface="Graphik Light"/>
            </a:endParaRPr>
          </a:p>
          <a:p>
            <a:pPr marL="762480" indent="-361080" defTabSz="351000">
              <a:lnSpc>
                <a:spcPct val="120000"/>
              </a:lnSpc>
              <a:spcBef>
                <a:spcPts val="601"/>
              </a:spcBef>
              <a:buClr>
                <a:srgbClr val="ffffff"/>
              </a:buClr>
              <a:buFont typeface="OpenSymbol"/>
              <a:buAutoNum type="arabicPeriod"/>
              <a:tabLst>
                <a:tab algn="l" pos="0"/>
              </a:tabLst>
            </a:pPr>
            <a:r>
              <a:rPr b="0" lang="ru-RU" sz="221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Маркетинг и продвижение – 10 000 000 ₽.</a:t>
            </a:r>
            <a:endParaRPr b="0" lang="ru-RU" sz="2210" spc="-1" strike="noStrike">
              <a:solidFill>
                <a:srgbClr val="ffffff"/>
              </a:solidFill>
              <a:latin typeface="Graphik Light"/>
            </a:endParaRPr>
          </a:p>
          <a:p>
            <a:pPr marL="762480" indent="-361080" defTabSz="351000">
              <a:lnSpc>
                <a:spcPct val="120000"/>
              </a:lnSpc>
              <a:spcBef>
                <a:spcPts val="601"/>
              </a:spcBef>
              <a:buClr>
                <a:srgbClr val="ffffff"/>
              </a:buClr>
              <a:buFont typeface="OpenSymbol"/>
              <a:buAutoNum type="arabicPeriod"/>
              <a:tabLst>
                <a:tab algn="l" pos="0"/>
              </a:tabLst>
            </a:pPr>
            <a:r>
              <a:rPr b="0" lang="ru-RU" sz="2210" spc="-1" strike="noStrike">
                <a:solidFill>
                  <a:srgbClr val="ffffff"/>
                </a:solidFill>
                <a:latin typeface="Graphik Light"/>
                <a:ea typeface="Graphik Light"/>
              </a:rPr>
              <a:t>Расширение базы знаний и AI-аналитики – 7 000 000 ₽.</a:t>
            </a:r>
            <a:endParaRPr b="0" lang="ru-RU" sz="2210" spc="-1" strike="noStrike">
              <a:solidFill>
                <a:srgbClr val="ffffff"/>
              </a:solidFill>
              <a:latin typeface="Graphik Light"/>
            </a:endParaRPr>
          </a:p>
          <a:p>
            <a:pPr marL="762480" indent="-361080" defTabSz="351000">
              <a:lnSpc>
                <a:spcPct val="120000"/>
              </a:lnSpc>
              <a:spcBef>
                <a:spcPts val="601"/>
              </a:spcBef>
              <a:buClr>
                <a:srgbClr val="ffffff"/>
              </a:buClr>
              <a:buFont typeface="OpenSymbol"/>
              <a:buAutoNum type="arabicPeriod"/>
              <a:tabLst>
                <a:tab algn="l" pos="0"/>
              </a:tabLst>
            </a:pPr>
            <a:r>
              <a:rPr b="0" lang="ru-RU" sz="2210" spc="-1" strike="noStrike">
                <a:solidFill>
                  <a:srgbClr val="ffffff"/>
                </a:solidFill>
                <a:latin typeface="Graphik Light"/>
                <a:ea typeface="Graphik Light"/>
              </a:rPr>
              <a:t>Сертификация и выход на международный рынок – 500 000 ₽.</a:t>
            </a:r>
            <a:endParaRPr b="0" lang="ru-RU" sz="2210" spc="-1" strike="noStrike">
              <a:solidFill>
                <a:srgbClr val="ffffff"/>
              </a:solidFill>
              <a:latin typeface="Graphik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98400" y="3124080"/>
            <a:ext cx="11607480" cy="33015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ctr">
            <a:noAutofit/>
          </a:bodyPr>
          <a:p>
            <a:pPr indent="0" defTabSz="17337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8400" spc="-86" strike="noStrike">
                <a:solidFill>
                  <a:srgbClr val="ffffff"/>
                </a:solidFill>
                <a:latin typeface="Produkt Extralight"/>
                <a:ea typeface="Produkt Extralight"/>
              </a:rPr>
              <a:t>Решение</a:t>
            </a:r>
            <a:endParaRPr b="0" lang="ru-RU" sz="8400" spc="-1" strike="noStrike">
              <a:solidFill>
                <a:srgbClr val="ffffff"/>
              </a:solidFill>
              <a:latin typeface="Graphik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/>
          </p:nvPr>
        </p:nvSpPr>
        <p:spPr>
          <a:xfrm>
            <a:off x="698400" y="3386880"/>
            <a:ext cx="11607480" cy="297972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defTabSz="444600">
              <a:lnSpc>
                <a:spcPct val="12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Умный садовод – это система автоматического ухода за растениями, оснащенная датчиками и искусственным интеллектом. Она мониторит состояние растений, регулирует полив, освещение и температуру, а также отправляет уведомления владельцу через мобильное приложение.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98400" y="3124080"/>
            <a:ext cx="11607480" cy="33015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ctr">
            <a:noAutofit/>
          </a:bodyPr>
          <a:p>
            <a:pPr indent="0" defTabSz="17337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8400" spc="-86" strike="noStrike">
                <a:solidFill>
                  <a:srgbClr val="ffffff"/>
                </a:solidFill>
                <a:latin typeface="Produkt Extralight"/>
                <a:ea typeface="Produkt Extralight"/>
              </a:rPr>
              <a:t>MVP</a:t>
            </a:r>
            <a:endParaRPr b="0" lang="ru-RU" sz="8400" spc="-1" strike="noStrike">
              <a:solidFill>
                <a:srgbClr val="ffffff"/>
              </a:solidFill>
              <a:latin typeface="Graphik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/>
          </p:nvPr>
        </p:nvSpPr>
        <p:spPr>
          <a:xfrm>
            <a:off x="698400" y="3209040"/>
            <a:ext cx="11607480" cy="333504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Автоматический контроль влажности почвы и полив.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Регулировка освещения в зависимости от потребностей растений.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Контроль температуры и влажности воздуха.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Отправка уведомлений о состоянии растений через мобильное приложение.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/>
          </p:nvPr>
        </p:nvSpPr>
        <p:spPr>
          <a:xfrm>
            <a:off x="698400" y="2271240"/>
            <a:ext cx="11607480" cy="521028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t">
            <a:noAutofit/>
          </a:bodyPr>
          <a:p>
            <a:pPr indent="0" defTabSz="444600">
              <a:lnSpc>
                <a:spcPct val="12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Дополнительные модули: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«Экзотика» – уход за редкими и тропическими растениями.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«Огород» – мониторинг овощных культур.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«Цветник» – оптимальные условия для декоративных растений.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marL="574200" indent="-320040" defTabSz="444600">
              <a:lnSpc>
                <a:spcPct val="120000"/>
              </a:lnSpc>
              <a:spcBef>
                <a:spcPts val="799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«Бонсай» – специализированный уход за карликовыми деревьями.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  <a:p>
            <a:pPr indent="0" defTabSz="444600">
              <a:lnSpc>
                <a:spcPct val="12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Graphik Light"/>
                <a:ea typeface="Graphik Light"/>
              </a:rPr>
              <a:t>Система также поддерживает базы знаний от ведущих ботаников и агрономов, включая рекомендации по уходу за различными видами растений.</a:t>
            </a:r>
            <a:endParaRPr b="0" lang="ru-RU" sz="2800" spc="-1" strike="noStrike">
              <a:solidFill>
                <a:srgbClr val="ffffff"/>
              </a:solidFill>
              <a:latin typeface="Graphik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98400" y="3124080"/>
            <a:ext cx="11607480" cy="3301560"/>
          </a:xfrm>
          <a:prstGeom prst="rect">
            <a:avLst/>
          </a:prstGeom>
          <a:noFill/>
          <a:ln w="3240">
            <a:noFill/>
          </a:ln>
        </p:spPr>
        <p:txBody>
          <a:bodyPr lIns="50760" rIns="50760" tIns="50760" bIns="50760" anchor="ctr">
            <a:noAutofit/>
          </a:bodyPr>
          <a:p>
            <a:pPr indent="0" defTabSz="17337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8400" spc="-86" strike="noStrike">
                <a:solidFill>
                  <a:srgbClr val="ffffff"/>
                </a:solidFill>
                <a:latin typeface="Produkt Extralight"/>
                <a:ea typeface="Produkt Extralight"/>
              </a:rPr>
              <a:t>Размер рынка</a:t>
            </a:r>
            <a:endParaRPr b="0" lang="ru-RU" sz="8400" spc="-1" strike="noStrike">
              <a:solidFill>
                <a:srgbClr val="ffffff"/>
              </a:solidFill>
              <a:latin typeface="Graphik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 pitchFamily="0" charset="1"/>
        <a:ea typeface="Produkt Extralight" pitchFamily="0" charset="1"/>
        <a:cs typeface="Produkt Extralight" pitchFamily="0" charset="1"/>
      </a:majorFont>
      <a:minorFont>
        <a:latin typeface="Produkt Extralight" pitchFamily="0" charset="1"/>
        <a:ea typeface="Produkt Extralight" pitchFamily="0" charset="1"/>
        <a:cs typeface="Produkt Extralight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 pitchFamily="0" charset="1"/>
        <a:ea typeface="Produkt Extralight" pitchFamily="0" charset="1"/>
        <a:cs typeface="Produkt Extralight" pitchFamily="0" charset="1"/>
      </a:majorFont>
      <a:minorFont>
        <a:latin typeface="Produkt Extralight" pitchFamily="0" charset="1"/>
        <a:ea typeface="Produkt Extralight" pitchFamily="0" charset="1"/>
        <a:cs typeface="Produkt Extralight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 pitchFamily="0" charset="1"/>
        <a:ea typeface="Produkt Extralight" pitchFamily="0" charset="1"/>
        <a:cs typeface="Produkt Extralight" pitchFamily="0" charset="1"/>
      </a:majorFont>
      <a:minorFont>
        <a:latin typeface="Produkt Extralight" pitchFamily="0" charset="1"/>
        <a:ea typeface="Produkt Extralight" pitchFamily="0" charset="1"/>
        <a:cs typeface="Produkt Extralight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 pitchFamily="0" charset="1"/>
        <a:ea typeface="Produkt Extralight" pitchFamily="0" charset="1"/>
        <a:cs typeface="Produkt Extralight" pitchFamily="0" charset="1"/>
      </a:majorFont>
      <a:minorFont>
        <a:latin typeface="Produkt Extralight" pitchFamily="0" charset="1"/>
        <a:ea typeface="Produkt Extralight" pitchFamily="0" charset="1"/>
        <a:cs typeface="Produkt Extralight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 pitchFamily="0" charset="1"/>
        <a:ea typeface="Produkt Extralight" pitchFamily="0" charset="1"/>
        <a:cs typeface="Produkt Extralight" pitchFamily="0" charset="1"/>
      </a:majorFont>
      <a:minorFont>
        <a:latin typeface="Produkt Extralight" pitchFamily="0" charset="1"/>
        <a:ea typeface="Produkt Extralight" pitchFamily="0" charset="1"/>
        <a:cs typeface="Produkt Extralight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 pitchFamily="0" charset="1"/>
        <a:ea typeface="Produkt Extralight" pitchFamily="0" charset="1"/>
        <a:cs typeface="Produkt Extralight" pitchFamily="0" charset="1"/>
      </a:majorFont>
      <a:minorFont>
        <a:latin typeface="Produkt Extralight" pitchFamily="0" charset="1"/>
        <a:ea typeface="Produkt Extralight" pitchFamily="0" charset="1"/>
        <a:cs typeface="Produkt Extralight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 pitchFamily="0" charset="1"/>
        <a:ea typeface="Produkt Extralight" pitchFamily="0" charset="1"/>
        <a:cs typeface="Produkt Extralight" pitchFamily="0" charset="1"/>
      </a:majorFont>
      <a:minorFont>
        <a:latin typeface="Produkt Extralight" pitchFamily="0" charset="1"/>
        <a:ea typeface="Produkt Extralight" pitchFamily="0" charset="1"/>
        <a:cs typeface="Produkt Extralight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 pitchFamily="0" charset="1"/>
        <a:ea typeface="Produkt Extralight" pitchFamily="0" charset="1"/>
        <a:cs typeface="Produkt Extralight" pitchFamily="0" charset="1"/>
      </a:majorFont>
      <a:minorFont>
        <a:latin typeface="Produkt Extralight" pitchFamily="0" charset="1"/>
        <a:ea typeface="Produkt Extralight" pitchFamily="0" charset="1"/>
        <a:cs typeface="Produkt Extralight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 pitchFamily="0" charset="1"/>
        <a:ea typeface="Produkt Extralight" pitchFamily="0" charset="1"/>
        <a:cs typeface="Produkt Extralight" pitchFamily="0" charset="1"/>
      </a:majorFont>
      <a:minorFont>
        <a:latin typeface="Produkt Extralight" pitchFamily="0" charset="1"/>
        <a:ea typeface="Produkt Extralight" pitchFamily="0" charset="1"/>
        <a:cs typeface="Produkt Extralight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 pitchFamily="0" charset="1"/>
        <a:ea typeface="Produkt Extralight" pitchFamily="0" charset="1"/>
        <a:cs typeface="Produkt Extralight" pitchFamily="0" charset="1"/>
      </a:majorFont>
      <a:minorFont>
        <a:latin typeface="Produkt Extralight" pitchFamily="0" charset="1"/>
        <a:ea typeface="Produkt Extralight" pitchFamily="0" charset="1"/>
        <a:cs typeface="Produkt Extralight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 pitchFamily="0" charset="1"/>
        <a:ea typeface="Produkt Extralight" pitchFamily="0" charset="1"/>
        <a:cs typeface="Produkt Extralight" pitchFamily="0" charset="1"/>
      </a:majorFont>
      <a:minorFont>
        <a:latin typeface="Produkt Extralight" pitchFamily="0" charset="1"/>
        <a:ea typeface="Produkt Extralight" pitchFamily="0" charset="1"/>
        <a:cs typeface="Produkt Extralight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 pitchFamily="0" charset="1"/>
        <a:ea typeface="Produkt Extralight" pitchFamily="0" charset="1"/>
        <a:cs typeface="Produkt Extralight" pitchFamily="0" charset="1"/>
      </a:majorFont>
      <a:minorFont>
        <a:latin typeface="Produkt Extralight" pitchFamily="0" charset="1"/>
        <a:ea typeface="Produkt Extralight" pitchFamily="0" charset="1"/>
        <a:cs typeface="Produkt Extralight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 pitchFamily="0" charset="1"/>
        <a:ea typeface="Produkt Extralight" pitchFamily="0" charset="1"/>
        <a:cs typeface="Produkt Extralight" pitchFamily="0" charset="1"/>
      </a:majorFont>
      <a:minorFont>
        <a:latin typeface="Produkt Extralight" pitchFamily="0" charset="1"/>
        <a:ea typeface="Produkt Extralight" pitchFamily="0" charset="1"/>
        <a:cs typeface="Produkt Extralight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 pitchFamily="0" charset="1"/>
        <a:ea typeface="Produkt Extralight" pitchFamily="0" charset="1"/>
        <a:cs typeface="Produkt Extralight" pitchFamily="0" charset="1"/>
      </a:majorFont>
      <a:minorFont>
        <a:latin typeface="Produkt Extralight" pitchFamily="0" charset="1"/>
        <a:ea typeface="Produkt Extralight" pitchFamily="0" charset="1"/>
        <a:cs typeface="Produkt Extralight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 pitchFamily="0" charset="1"/>
        <a:ea typeface="Produkt Extralight" pitchFamily="0" charset="1"/>
        <a:cs typeface="Produkt Extralight" pitchFamily="0" charset="1"/>
      </a:majorFont>
      <a:minorFont>
        <a:latin typeface="Produkt Extralight" pitchFamily="0" charset="1"/>
        <a:ea typeface="Produkt Extralight" pitchFamily="0" charset="1"/>
        <a:cs typeface="Produkt Extralight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 pitchFamily="0" charset="1"/>
        <a:ea typeface="Produkt Extralight" pitchFamily="0" charset="1"/>
        <a:cs typeface="Produkt Extralight" pitchFamily="0" charset="1"/>
      </a:majorFont>
      <a:minorFont>
        <a:latin typeface="Produkt Extralight" pitchFamily="0" charset="1"/>
        <a:ea typeface="Produkt Extralight" pitchFamily="0" charset="1"/>
        <a:cs typeface="Produkt Extralight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 pitchFamily="0" charset="1"/>
        <a:ea typeface="Produkt Extralight" pitchFamily="0" charset="1"/>
        <a:cs typeface="Produkt Extralight" pitchFamily="0" charset="1"/>
      </a:majorFont>
      <a:minorFont>
        <a:latin typeface="Produkt Extralight" pitchFamily="0" charset="1"/>
        <a:ea typeface="Produkt Extralight" pitchFamily="0" charset="1"/>
        <a:cs typeface="Produkt Extralight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2025-03-10T10:23:12Z</dcterms:modified>
  <cp:revision>1</cp:revision>
  <dc:subject/>
  <dc:title/>
</cp:coreProperties>
</file>