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32"/>
  </p:handoutMasterIdLst>
  <p:sldIdLst>
    <p:sldId id="303" r:id="rId3"/>
    <p:sldId id="257" r:id="rId4"/>
    <p:sldId id="324" r:id="rId5"/>
    <p:sldId id="265" r:id="rId6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6" r:id="rId16"/>
    <p:sldId id="263" r:id="rId17"/>
    <p:sldId id="260" r:id="rId18"/>
    <p:sldId id="261" r:id="rId19"/>
    <p:sldId id="327" r:id="rId20"/>
    <p:sldId id="262" r:id="rId21"/>
    <p:sldId id="323" r:id="rId22"/>
    <p:sldId id="264" r:id="rId23"/>
    <p:sldId id="325" r:id="rId24"/>
    <p:sldId id="267" r:id="rId25"/>
    <p:sldId id="268" r:id="rId26"/>
    <p:sldId id="269" r:id="rId27"/>
    <p:sldId id="270" r:id="rId28"/>
    <p:sldId id="350" r:id="rId29"/>
    <p:sldId id="326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Virtual chain</a:t>
            </a:r>
            <a:endParaRPr lang="en-US"/>
          </a:p>
          <a:p>
            <a:r>
              <a:rPr lang="en-US"/>
              <a:t>Blockstack.js </a:t>
            </a:r>
            <a:endParaRPr lang="en-US"/>
          </a:p>
          <a:p>
            <a:r>
              <a:rPr lang="en-US"/>
              <a:t>Gaia- encrypted private data locker </a:t>
            </a:r>
            <a:endParaRPr lang="en-US"/>
          </a:p>
          <a:p>
            <a:r>
              <a:rPr lang="en-US"/>
              <a:t>Mining - POW and POB 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DNS and BNS , routing layer /name database - Atlas </a:t>
            </a:r>
            <a:endParaRPr lang="en-US"/>
          </a:p>
          <a:p>
            <a:r>
              <a:rPr lang="en-US"/>
              <a:t>Blockstack Browser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Encrypted data storage in user preffered storage provider . 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Signup </a:t>
            </a:r>
            <a:endParaRPr lang="en-US"/>
          </a:p>
          <a:p>
            <a:r>
              <a:rPr lang="en-US"/>
              <a:t>Signin(Auth request/response)- show the public address and gaia hub call </a:t>
            </a:r>
            <a:endParaRPr lang="en-US"/>
          </a:p>
          <a:p>
            <a:r>
              <a:rPr lang="en-US"/>
              <a:t>Show the signin APIs and Storage APIs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trust to trust design principle </a:t>
            </a:r>
            <a:endParaRPr lang="en-US"/>
          </a:p>
          <a:p>
            <a:r>
              <a:rPr lang="en-US"/>
              <a:t>Your node can choose to process computations for only the state machines that you’re interested in. Instead of processing all transactions/computations from all the nodes, you only process the stuff you’re interested in while remaining on the same global network. This would help you avoid scaling issues.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Score algorithm and calculation 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Dont be Evil / Cant be evil </a:t>
            </a:r>
            <a:endParaRPr lang="en-US"/>
          </a:p>
          <a:p>
            <a:r>
              <a:rPr lang="en-US"/>
              <a:t>Another reward program </a:t>
            </a:r>
            <a:endParaRPr lang="en-US"/>
          </a:p>
          <a:p>
            <a:r>
              <a:rPr lang="en-US"/>
              <a:t>Receive incentives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Rewarded in App Mining/ Participated in Cant be Evil 1 </a:t>
            </a:r>
            <a:endParaRPr lang="en-US"/>
          </a:p>
          <a:p>
            <a:r>
              <a:rPr lang="en-US"/>
              <a:t>Show the rewards in App.co</a:t>
            </a:r>
            <a:endParaRPr lang="en-US"/>
          </a:p>
          <a:p>
            <a:r>
              <a:rPr lang="en-US"/>
              <a:t>How we are eveolving with blockstack support 	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51560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505" y="2581910"/>
            <a:ext cx="6172200" cy="32791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454910"/>
            <a:ext cx="3931920" cy="341439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hyperlink" Target="https://blocksurvey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udo Galabru - Engineering Partner…"/>
          <p:cNvSpPr txBox="1"/>
          <p:nvPr>
            <p:ph type="body" idx="13"/>
          </p:nvPr>
        </p:nvSpPr>
        <p:spPr>
          <a:xfrm>
            <a:off x="647700" y="4443730"/>
            <a:ext cx="3761105" cy="2186305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90000"/>
              </a:lnSpc>
              <a:spcBef>
                <a:spcPts val="2000"/>
              </a:spcBef>
              <a:buNone/>
              <a:defRPr sz="3200" spc="-160">
                <a:solidFill>
                  <a:srgbClr val="00D4FF"/>
                </a:solidFill>
                <a:latin typeface="+mn-lt"/>
                <a:ea typeface="+mn-ea"/>
                <a:cs typeface="+mn-cs"/>
                <a:sym typeface="SF Pro Text Regular"/>
              </a:defRPr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Harini Rajan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defTabSz="825500">
              <a:lnSpc>
                <a:spcPct val="90000"/>
              </a:lnSpc>
              <a:spcBef>
                <a:spcPts val="2000"/>
              </a:spcBef>
              <a:buNone/>
              <a:defRPr sz="3200" spc="-160">
                <a:solidFill>
                  <a:srgbClr val="00D4FF"/>
                </a:solidFill>
                <a:latin typeface="+mn-lt"/>
                <a:ea typeface="+mn-ea"/>
                <a:cs typeface="+mn-cs"/>
                <a:sym typeface="SF Pro Text Regular"/>
              </a:defRPr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blocksurvey.org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defTabSz="825500">
              <a:lnSpc>
                <a:spcPct val="90000"/>
              </a:lnSpc>
              <a:spcBef>
                <a:spcPts val="2000"/>
              </a:spcBef>
              <a:buNone/>
              <a:defRPr sz="3200" spc="-160">
                <a:solidFill>
                  <a:srgbClr val="00D4FF"/>
                </a:solidFill>
                <a:latin typeface="+mn-lt"/>
                <a:ea typeface="+mn-ea"/>
                <a:cs typeface="+mn-cs"/>
                <a:sym typeface="SF Pro Text Regular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8" name="Building Decentralized Apps…"/>
          <p:cNvSpPr txBox="1"/>
          <p:nvPr>
            <p:ph type="title"/>
          </p:nvPr>
        </p:nvSpPr>
        <p:spPr>
          <a:xfrm>
            <a:off x="751840" y="118332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sz="4800">
                <a:solidFill>
                  <a:schemeClr val="tx1"/>
                </a:solidFill>
              </a:rPr>
              <a:t>Building Decentralized Apps</a:t>
            </a:r>
            <a:endParaRPr sz="4800">
              <a:solidFill>
                <a:schemeClr val="tx1"/>
              </a:solidFill>
            </a:endParaRPr>
          </a:p>
          <a:p>
            <a:r>
              <a:rPr sz="4800">
                <a:solidFill>
                  <a:schemeClr val="tx1"/>
                </a:solidFill>
              </a:rPr>
              <a:t>with Blockstack</a:t>
            </a:r>
            <a:endParaRPr sz="4800">
              <a:solidFill>
                <a:schemeClr val="tx1"/>
              </a:solidFill>
            </a:endParaRPr>
          </a:p>
        </p:txBody>
      </p:sp>
      <p:pic>
        <p:nvPicPr>
          <p:cNvPr id="129" name="Cover pattern.png" descr="Cover patter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6174" y="0"/>
            <a:ext cx="7113434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7095" y="6153785"/>
            <a:ext cx="2844800" cy="476250"/>
          </a:xfrm>
        </p:spPr>
        <p:txBody>
          <a:bodyPr/>
          <a:p>
            <a:fld id="{63A1C593-65D0-4073-BCC9-577B9352EA97}" type="datetime1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ontent Placeholder 1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</a:p>
        </p:txBody>
      </p:sp>
      <p:sp>
        <p:nvSpPr>
          <p:cNvPr id="284" name="Content Placeholder 1"/>
          <p:cNvSpPr txBox="1"/>
          <p:nvPr/>
        </p:nvSpPr>
        <p:spPr>
          <a:xfrm>
            <a:off x="4764589" y="2107231"/>
            <a:ext cx="6887085" cy="2953418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 fontScale="80000"/>
          </a:bodyPr>
          <a:lstStyle/>
          <a:p>
            <a:pPr marL="572770" indent="-572770" defTabSz="877570">
              <a:lnSpc>
                <a:spcPct val="120000"/>
              </a:lnSpc>
              <a:buSzPct val="100000"/>
              <a:buChar char="•"/>
              <a:defRPr sz="624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3120">
                <a:solidFill>
                  <a:schemeClr val="tx1"/>
                </a:solidFill>
                <a:uFillTx/>
                <a:latin typeface="Arial" panose="020B0604020202020204" pitchFamily="34" charset="0"/>
                <a:cs typeface="+mn-lt"/>
              </a:rPr>
              <a:t>Users own their identity</a:t>
            </a:r>
            <a:endParaRPr sz="3120">
              <a:solidFill>
                <a:schemeClr val="tx1"/>
              </a:solidFill>
              <a:uFillTx/>
              <a:latin typeface="Arial" panose="020B0604020202020204" pitchFamily="34" charset="0"/>
              <a:cs typeface="+mn-lt"/>
            </a:endParaRPr>
          </a:p>
          <a:p>
            <a:pPr lvl="6" indent="1316990" defTabSz="877570">
              <a:lnSpc>
                <a:spcPct val="200000"/>
              </a:lnSpc>
              <a:defRPr sz="384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1920">
                <a:solidFill>
                  <a:schemeClr val="tx1"/>
                </a:solidFill>
                <a:uFillTx/>
                <a:latin typeface="Arial" panose="020B0604020202020204" pitchFamily="34" charset="0"/>
                <a:cs typeface="+mn-lt"/>
              </a:rPr>
              <a:t>Leveraging Public Blockchain</a:t>
            </a:r>
            <a:endParaRPr sz="1920">
              <a:solidFill>
                <a:schemeClr val="tx1"/>
              </a:solidFill>
              <a:uFillTx/>
              <a:latin typeface="Arial" panose="020B0604020202020204" pitchFamily="34" charset="0"/>
              <a:cs typeface="+mn-lt"/>
            </a:endParaRPr>
          </a:p>
          <a:p>
            <a:pPr lvl="6" indent="1316990" defTabSz="877570">
              <a:lnSpc>
                <a:spcPct val="200000"/>
              </a:lnSpc>
              <a:defRPr sz="384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endParaRPr sz="1920">
              <a:solidFill>
                <a:schemeClr val="tx1"/>
              </a:solidFill>
              <a:uFillTx/>
              <a:latin typeface="Arial" panose="020B0604020202020204" pitchFamily="34" charset="0"/>
              <a:cs typeface="+mn-lt"/>
            </a:endParaRPr>
          </a:p>
          <a:p>
            <a:pPr marL="572770" indent="-572770" defTabSz="877570">
              <a:lnSpc>
                <a:spcPct val="120000"/>
              </a:lnSpc>
              <a:buSzPct val="100000"/>
              <a:buChar char="•"/>
              <a:defRPr sz="624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3120">
                <a:solidFill>
                  <a:schemeClr val="tx1"/>
                </a:solidFill>
                <a:uFillTx/>
                <a:latin typeface="Arial" panose="020B0604020202020204" pitchFamily="34" charset="0"/>
                <a:cs typeface="+mn-lt"/>
              </a:rPr>
              <a:t>Users own their data</a:t>
            </a:r>
            <a:endParaRPr sz="3120">
              <a:solidFill>
                <a:schemeClr val="tx1"/>
              </a:solidFill>
              <a:uFillTx/>
              <a:latin typeface="Arial" panose="020B0604020202020204" pitchFamily="34" charset="0"/>
              <a:cs typeface="+mn-lt"/>
            </a:endParaRPr>
          </a:p>
          <a:p>
            <a:pPr lvl="6" indent="1316990" defTabSz="877570">
              <a:lnSpc>
                <a:spcPct val="200000"/>
              </a:lnSpc>
              <a:defRPr sz="384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1920">
                <a:solidFill>
                  <a:schemeClr val="tx1"/>
                </a:solidFill>
                <a:uFillTx/>
                <a:latin typeface="Arial" panose="020B0604020202020204" pitchFamily="34" charset="0"/>
                <a:cs typeface="+mn-lt"/>
              </a:rPr>
              <a:t>Leveraging Cryptography + Cloud Computing</a:t>
            </a:r>
            <a:endParaRPr sz="1920">
              <a:solidFill>
                <a:schemeClr val="tx1"/>
              </a:solidFill>
              <a:uFillTx/>
              <a:latin typeface="Arial" panose="020B0604020202020204" pitchFamily="34" charset="0"/>
              <a:cs typeface="+mn-lt"/>
            </a:endParaRPr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3913" y="2782099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6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175" y="3053979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7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871" y="3053979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8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3913" y="3329592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9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803" y="2721983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0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7065" y="2993863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1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761" y="2993863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2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803" y="3269476"/>
            <a:ext cx="773806" cy="508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3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802" y="2659623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4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7065" y="2931502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5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760" y="2931502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6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802" y="3207115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7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802" y="2597262"/>
            <a:ext cx="773806" cy="508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8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7065" y="2869142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9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8981" y="2868557"/>
            <a:ext cx="775586" cy="5095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0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802" y="3144754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1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802" y="2534901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2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7065" y="2806781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3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760" y="2806781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4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802" y="3082394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5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892" y="2989117"/>
            <a:ext cx="2576689" cy="16927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6" name="Content Placeholder 1"/>
          <p:cNvSpPr txBox="1"/>
          <p:nvPr/>
        </p:nvSpPr>
        <p:spPr>
          <a:xfrm>
            <a:off x="1602022" y="373523"/>
            <a:ext cx="8987957" cy="1171250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Autofit/>
          </a:bodyPr>
          <a:lstStyle/>
          <a:p>
            <a:pPr algn="ctr" defTabSz="814070">
              <a:defRPr sz="8545">
                <a:solidFill>
                  <a:srgbClr val="00D4FF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pPr>
            <a:r>
              <a:rPr sz="4400">
                <a:solidFill>
                  <a:schemeClr val="tx1"/>
                </a:solidFill>
                <a:latin typeface="+mj-lt"/>
                <a:cs typeface="+mj-lt"/>
              </a:rPr>
              <a:t>New paradigm</a:t>
            </a:r>
            <a:endParaRPr sz="4400">
              <a:solidFill>
                <a:schemeClr val="tx1"/>
              </a:solidFill>
              <a:latin typeface="+mj-lt"/>
              <a:cs typeface="+mj-lt"/>
            </a:endParaRPr>
          </a:p>
          <a:p>
            <a:pPr algn="ctr" defTabSz="814070">
              <a:defRPr sz="4450" b="1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4400">
                <a:solidFill>
                  <a:schemeClr val="tx1"/>
                </a:solidFill>
                <a:latin typeface="+mj-lt"/>
                <a:cs typeface="+mj-lt"/>
              </a:rPr>
              <a:t>NEW RULES</a:t>
            </a:r>
            <a:endParaRPr sz="440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307" name="Content Placeholder 1"/>
          <p:cNvSpPr txBox="1"/>
          <p:nvPr/>
        </p:nvSpPr>
        <p:spPr>
          <a:xfrm>
            <a:off x="8716736" y="6106494"/>
            <a:ext cx="3094264" cy="75016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r" defTabSz="914400">
              <a:defRPr sz="2400">
                <a:solidFill>
                  <a:srgbClr val="FFFFFF"/>
                </a:solidFill>
                <a:latin typeface="IBM Plex Mono Text"/>
                <a:ea typeface="IBM Plex Mono Text"/>
                <a:cs typeface="IBM Plex Mono Text"/>
                <a:sym typeface="IBM Plex Mono Text"/>
              </a:defRPr>
            </a:lvl1pPr>
          </a:lstStyle>
          <a:p>
            <a:endParaRPr sz="1200"/>
          </a:p>
        </p:txBody>
      </p:sp>
      <p:sp>
        <p:nvSpPr>
          <p:cNvPr id="235" name="Content Placeholder 1"/>
          <p:cNvSpPr txBox="1"/>
          <p:nvPr/>
        </p:nvSpPr>
        <p:spPr>
          <a:xfrm>
            <a:off x="8843736" y="6233494"/>
            <a:ext cx="3094264" cy="75016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r" defTabSz="914400">
              <a:defRPr sz="2400">
                <a:solidFill>
                  <a:srgbClr val="FFFFFF"/>
                </a:solidFill>
                <a:latin typeface="IBM Plex Mono Text"/>
                <a:ea typeface="IBM Plex Mono Text"/>
                <a:cs typeface="IBM Plex Mono Text"/>
                <a:sym typeface="IBM Plex Mono Text"/>
              </a:defRPr>
            </a:lvl1pPr>
          </a:lstStyle>
          <a:p>
            <a:r>
              <a:rPr lang="en-US" sz="1200"/>
              <a:t>Reference slide :-Blockstack</a:t>
            </a:r>
            <a:r>
              <a:rPr sz="1200"/>
              <a:t>@ludovic</a:t>
            </a:r>
            <a:endParaRPr sz="1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>
                <a:solidFill>
                  <a:schemeClr val="tx1"/>
                </a:solidFill>
                <a:latin typeface="+mj-lt"/>
                <a:cs typeface="+mj-lt"/>
              </a:rPr>
            </a:br>
            <a:r>
              <a:rPr>
                <a:solidFill>
                  <a:schemeClr val="tx1"/>
                </a:solidFill>
                <a:cs typeface="+mj-lt"/>
                <a:sym typeface="+mn-ea"/>
              </a:rPr>
              <a:t>Identity Layer</a:t>
            </a:r>
            <a:r>
              <a:rPr lang="en-US">
                <a:solidFill>
                  <a:schemeClr val="tx1"/>
                </a:solidFill>
                <a:cs typeface="+mj-lt"/>
                <a:sym typeface="+mn-ea"/>
              </a:rPr>
              <a:t>-Blockstack ID</a:t>
            </a:r>
            <a:br>
              <a:rPr>
                <a:solidFill>
                  <a:schemeClr val="tx1"/>
                </a:solidFill>
                <a:cs typeface="+mj-lt"/>
                <a:sym typeface="+mn-ea"/>
              </a:rPr>
            </a:br>
            <a:endParaRPr lang="en-US"/>
          </a:p>
        </p:txBody>
      </p:sp>
      <p:sp>
        <p:nvSpPr>
          <p:cNvPr id="312" name="Content Placeholder 1"/>
          <p:cNvSpPr txBox="1"/>
          <p:nvPr/>
        </p:nvSpPr>
        <p:spPr>
          <a:xfrm>
            <a:off x="4131640" y="2381863"/>
            <a:ext cx="7183748" cy="2963740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 fontScale="95000"/>
          </a:bodyPr>
          <a:lstStyle/>
          <a:p>
            <a:pPr marL="596900" indent="-596900" defTabSz="914400">
              <a:lnSpc>
                <a:spcPct val="200000"/>
              </a:lnSpc>
              <a:buSzPct val="100000"/>
              <a:buChar char="•"/>
              <a:defRPr sz="65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3250">
                <a:sym typeface="+mn-ea"/>
              </a:rPr>
              <a:t>OAuth-like flow</a:t>
            </a:r>
            <a:endParaRPr sz="3250">
              <a:sym typeface="+mn-ea"/>
            </a:endParaRPr>
          </a:p>
          <a:p>
            <a:pPr marL="596900" indent="-596900" defTabSz="914400">
              <a:lnSpc>
                <a:spcPct val="200000"/>
              </a:lnSpc>
              <a:buSzPct val="100000"/>
              <a:buChar char="•"/>
              <a:defRPr sz="65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3250">
                <a:sym typeface="+mn-ea"/>
              </a:rPr>
              <a:t>Public blockchain</a:t>
            </a:r>
            <a:endParaRPr sz="3250">
              <a:sym typeface="+mn-ea"/>
            </a:endParaRPr>
          </a:p>
          <a:p>
            <a:pPr marL="596900" indent="-596900" defTabSz="914400">
              <a:lnSpc>
                <a:spcPct val="200000"/>
              </a:lnSpc>
              <a:buSzPct val="100000"/>
              <a:buChar char="•"/>
              <a:defRPr sz="65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3250">
                <a:sym typeface="+mn-ea"/>
              </a:rPr>
              <a:t>Output: authorized key-pair </a:t>
            </a:r>
            <a:endParaRPr sz="3250"/>
          </a:p>
        </p:txBody>
      </p:sp>
      <p:sp>
        <p:nvSpPr>
          <p:cNvPr id="313" name="Content Placeholder 1"/>
          <p:cNvSpPr txBox="1"/>
          <p:nvPr/>
        </p:nvSpPr>
        <p:spPr>
          <a:xfrm>
            <a:off x="8716736" y="6106494"/>
            <a:ext cx="3094264" cy="75016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r" defTabSz="914400">
              <a:defRPr sz="2400">
                <a:solidFill>
                  <a:srgbClr val="FFFFFF"/>
                </a:solidFill>
                <a:latin typeface="IBM Plex Mono Text"/>
                <a:ea typeface="IBM Plex Mono Text"/>
                <a:cs typeface="IBM Plex Mono Text"/>
                <a:sym typeface="IBM Plex Mono Text"/>
              </a:defRPr>
            </a:lvl1pPr>
          </a:lstStyle>
          <a:p>
            <a:endParaRPr sz="1200"/>
          </a:p>
        </p:txBody>
      </p:sp>
      <p:sp>
        <p:nvSpPr>
          <p:cNvPr id="235" name="Content Placeholder 1"/>
          <p:cNvSpPr txBox="1"/>
          <p:nvPr/>
        </p:nvSpPr>
        <p:spPr>
          <a:xfrm>
            <a:off x="8843736" y="6233494"/>
            <a:ext cx="3094264" cy="75016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r" defTabSz="914400">
              <a:defRPr sz="2400">
                <a:solidFill>
                  <a:srgbClr val="FFFFFF"/>
                </a:solidFill>
                <a:latin typeface="IBM Plex Mono Text"/>
                <a:ea typeface="IBM Plex Mono Text"/>
                <a:cs typeface="IBM Plex Mono Text"/>
                <a:sym typeface="IBM Plex Mono Text"/>
              </a:defRPr>
            </a:lvl1pPr>
          </a:lstStyle>
          <a:p>
            <a:r>
              <a:rPr lang="en-US" sz="1200"/>
              <a:t>Reference slide :-Blockstack</a:t>
            </a:r>
            <a:r>
              <a:rPr sz="1200"/>
              <a:t>@ludovic</a:t>
            </a:r>
            <a:endParaRPr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Image" descr="Imag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096770"/>
            <a:ext cx="4137025" cy="35318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Content Placeholder 1"/>
          <p:cNvSpPr txBox="1"/>
          <p:nvPr/>
        </p:nvSpPr>
        <p:spPr>
          <a:xfrm>
            <a:off x="5518785" y="1544955"/>
            <a:ext cx="5661025" cy="4083685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normAutofit/>
          </a:bodyPr>
          <a:p>
            <a:pPr marL="596900" indent="-596900" defTabSz="914400">
              <a:lnSpc>
                <a:spcPct val="200000"/>
              </a:lnSpc>
              <a:buSzPct val="100000"/>
              <a:buChar char="•"/>
              <a:defRPr sz="65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lang="en-US" sz="2800">
                <a:solidFill>
                  <a:schemeClr val="tx1"/>
                </a:solidFill>
                <a:latin typeface="+mn-lt"/>
                <a:cs typeface="+mn-lt"/>
              </a:rPr>
              <a:t>Universal Login</a:t>
            </a:r>
            <a:endParaRPr sz="2800">
              <a:solidFill>
                <a:schemeClr val="tx1"/>
              </a:solidFill>
              <a:latin typeface="+mn-lt"/>
              <a:cs typeface="+mn-lt"/>
            </a:endParaRPr>
          </a:p>
          <a:p>
            <a:pPr marL="596900" indent="-596900" defTabSz="914400">
              <a:lnSpc>
                <a:spcPct val="200000"/>
              </a:lnSpc>
              <a:buSzPct val="100000"/>
              <a:buChar char="•"/>
              <a:defRPr sz="65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lang="en-US" sz="2800">
                <a:solidFill>
                  <a:schemeClr val="tx1"/>
                </a:solidFill>
                <a:latin typeface="+mn-lt"/>
                <a:cs typeface="+mn-lt"/>
              </a:rPr>
              <a:t>Leveraging </a:t>
            </a:r>
            <a:r>
              <a:rPr sz="2800">
                <a:solidFill>
                  <a:schemeClr val="tx1"/>
                </a:solidFill>
                <a:latin typeface="+mn-lt"/>
                <a:cs typeface="+mn-lt"/>
              </a:rPr>
              <a:t>Public blockchain </a:t>
            </a:r>
            <a:r>
              <a:rPr lang="en-US" sz="2800">
                <a:solidFill>
                  <a:schemeClr val="tx1"/>
                </a:solidFill>
                <a:latin typeface="+mn-lt"/>
                <a:cs typeface="+mn-lt"/>
              </a:rPr>
              <a:t>and BNS </a:t>
            </a:r>
            <a:endParaRPr sz="2800">
              <a:solidFill>
                <a:schemeClr val="tx1"/>
              </a:solidFill>
              <a:latin typeface="+mn-lt"/>
              <a:cs typeface="+mn-lt"/>
            </a:endParaRPr>
          </a:p>
          <a:p>
            <a:pPr indent="0" defTabSz="914400">
              <a:lnSpc>
                <a:spcPct val="200000"/>
              </a:lnSpc>
              <a:buSzPct val="100000"/>
              <a:buNone/>
              <a:defRPr sz="65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endParaRPr sz="2800">
              <a:solidFill>
                <a:schemeClr val="tx1"/>
              </a:solidFill>
              <a:latin typeface="+mn-lt"/>
              <a:cs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ontent Placeholder 1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</a:p>
        </p:txBody>
      </p:sp>
      <p:pic>
        <p:nvPicPr>
          <p:cNvPr id="316" name="Image" descr="Image"/>
          <p:cNvPicPr>
            <a:picLocks noChangeAspect="1"/>
          </p:cNvPicPr>
          <p:nvPr/>
        </p:nvPicPr>
        <p:blipFill>
          <a:blip r:embed="rId1">
            <a:alphaModFix amt="38731"/>
          </a:blip>
          <a:stretch>
            <a:fillRect/>
          </a:stretch>
        </p:blipFill>
        <p:spPr>
          <a:xfrm>
            <a:off x="1214328" y="2583888"/>
            <a:ext cx="2572864" cy="16902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23" y="2492780"/>
            <a:ext cx="1828568" cy="15876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8" name="Content Placeholder 1"/>
          <p:cNvSpPr txBox="1"/>
          <p:nvPr/>
        </p:nvSpPr>
        <p:spPr>
          <a:xfrm>
            <a:off x="1602022" y="373523"/>
            <a:ext cx="8987957" cy="1171250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Autofit/>
          </a:bodyPr>
          <a:lstStyle/>
          <a:p>
            <a:pPr algn="ctr" defTabSz="814070">
              <a:defRPr sz="8545">
                <a:solidFill>
                  <a:srgbClr val="00D4FF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pPr>
            <a:r>
              <a:rPr sz="44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Data Layer</a:t>
            </a:r>
            <a:endParaRPr sz="44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 defTabSz="814070">
              <a:defRPr sz="4450" b="1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44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GAIA</a:t>
            </a:r>
            <a:endParaRPr sz="44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19" name="Content Placeholder 1"/>
          <p:cNvSpPr txBox="1"/>
          <p:nvPr/>
        </p:nvSpPr>
        <p:spPr>
          <a:xfrm>
            <a:off x="4327167" y="1804719"/>
            <a:ext cx="7183748" cy="2963740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/>
          <a:p>
            <a:pPr marL="495300" indent="-495300" defTabSz="758825">
              <a:lnSpc>
                <a:spcPct val="200000"/>
              </a:lnSpc>
              <a:buSzPct val="100000"/>
              <a:buChar char="•"/>
              <a:defRPr sz="5395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on AWS, GCP, Azure, IPFS, etc</a:t>
            </a:r>
            <a:endParaRPr sz="2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 indent="-495300" defTabSz="758825">
              <a:lnSpc>
                <a:spcPct val="200000"/>
              </a:lnSpc>
              <a:buSzPct val="100000"/>
              <a:buChar char="•"/>
              <a:defRPr sz="5395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storage sandboxed</a:t>
            </a:r>
            <a:endParaRPr sz="2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Content Placeholder 1"/>
          <p:cNvSpPr txBox="1"/>
          <p:nvPr/>
        </p:nvSpPr>
        <p:spPr>
          <a:xfrm>
            <a:off x="8716736" y="6106494"/>
            <a:ext cx="3094264" cy="75016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r" defTabSz="914400">
              <a:defRPr sz="2400">
                <a:solidFill>
                  <a:srgbClr val="FFFFFF"/>
                </a:solidFill>
                <a:latin typeface="IBM Plex Mono Text"/>
                <a:ea typeface="IBM Plex Mono Text"/>
                <a:cs typeface="IBM Plex Mono Text"/>
                <a:sym typeface="IBM Plex Mono Text"/>
              </a:defRPr>
            </a:lvl1pPr>
          </a:lstStyle>
          <a:p>
            <a:endParaRPr sz="1200"/>
          </a:p>
        </p:txBody>
      </p:sp>
      <p:sp>
        <p:nvSpPr>
          <p:cNvPr id="235" name="Content Placeholder 1"/>
          <p:cNvSpPr txBox="1"/>
          <p:nvPr/>
        </p:nvSpPr>
        <p:spPr>
          <a:xfrm>
            <a:off x="8843736" y="6233494"/>
            <a:ext cx="3094264" cy="75016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r" defTabSz="914400">
              <a:defRPr sz="2400">
                <a:solidFill>
                  <a:srgbClr val="FFFFFF"/>
                </a:solidFill>
                <a:latin typeface="IBM Plex Mono Text"/>
                <a:ea typeface="IBM Plex Mono Text"/>
                <a:cs typeface="IBM Plex Mono Text"/>
                <a:sym typeface="IBM Plex Mono Text"/>
              </a:defRPr>
            </a:lvl1pPr>
          </a:lstStyle>
          <a:p>
            <a:r>
              <a:rPr lang="en-US" sz="1200"/>
              <a:t>Reference slide :-Blockstack</a:t>
            </a:r>
            <a:r>
              <a:rPr sz="1200"/>
              <a:t>@ludovic</a:t>
            </a:r>
            <a:endParaRPr sz="1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ontent Placeholder 1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</a:p>
        </p:txBody>
      </p:sp>
      <p:sp>
        <p:nvSpPr>
          <p:cNvPr id="337" name="Content Placeholder 1"/>
          <p:cNvSpPr txBox="1"/>
          <p:nvPr/>
        </p:nvSpPr>
        <p:spPr>
          <a:xfrm>
            <a:off x="1602022" y="373523"/>
            <a:ext cx="8987957" cy="1171250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Autofit/>
          </a:bodyPr>
          <a:lstStyle/>
          <a:p>
            <a:pPr algn="ctr" defTabSz="814070">
              <a:defRPr sz="8545">
                <a:solidFill>
                  <a:srgbClr val="00D4FF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pPr>
            <a:r>
              <a:rPr sz="4400">
                <a:solidFill>
                  <a:schemeClr val="tx1"/>
                </a:solidFill>
                <a:latin typeface="+mj-lt"/>
                <a:cs typeface="+mj-lt"/>
              </a:rPr>
              <a:t>App Layer</a:t>
            </a:r>
            <a:endParaRPr sz="4400">
              <a:solidFill>
                <a:schemeClr val="tx1"/>
              </a:solidFill>
              <a:latin typeface="+mj-lt"/>
              <a:cs typeface="+mj-lt"/>
            </a:endParaRPr>
          </a:p>
          <a:p>
            <a:pPr algn="ctr" defTabSz="814070">
              <a:defRPr sz="4450" b="1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4400">
                <a:solidFill>
                  <a:schemeClr val="tx1"/>
                </a:solidFill>
                <a:latin typeface="+mj-lt"/>
                <a:cs typeface="+mj-lt"/>
              </a:rPr>
              <a:t>YOUR DAPP!</a:t>
            </a:r>
            <a:endParaRPr sz="4400">
              <a:solidFill>
                <a:schemeClr val="tx1"/>
              </a:solidFill>
              <a:latin typeface="+mj-lt"/>
              <a:cs typeface="+mj-lt"/>
            </a:endParaRPr>
          </a:p>
        </p:txBody>
      </p:sp>
      <p:pic>
        <p:nvPicPr>
          <p:cNvPr id="338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0702" y="3114818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39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1926" y="3397950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0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8533" y="3682499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1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9756" y="3965631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2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2783" y="4250389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3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0885" y="3397846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4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2966" y="4533417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5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9662" y="3682603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6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1743" y="4818174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7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845" y="3965631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8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1926" y="5101202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9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5411" y="4250388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50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6635" y="4533521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51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3243" y="4818070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52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4466" y="5101202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53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7493" y="5385960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20" y="3361974"/>
            <a:ext cx="2540001" cy="19042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5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2026977"/>
            <a:ext cx="2540000" cy="16686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6" name="Content Placeholder 1"/>
          <p:cNvSpPr txBox="1"/>
          <p:nvPr/>
        </p:nvSpPr>
        <p:spPr>
          <a:xfrm>
            <a:off x="8716736" y="6106494"/>
            <a:ext cx="3094264" cy="75016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r" defTabSz="914400">
              <a:defRPr sz="2400">
                <a:solidFill>
                  <a:srgbClr val="FFFFFF"/>
                </a:solidFill>
                <a:latin typeface="IBM Plex Mono Text"/>
                <a:ea typeface="IBM Plex Mono Text"/>
                <a:cs typeface="IBM Plex Mono Text"/>
                <a:sym typeface="IBM Plex Mono Text"/>
              </a:defRPr>
            </a:lvl1pPr>
          </a:lstStyle>
          <a:p>
            <a:endParaRPr sz="1200"/>
          </a:p>
        </p:txBody>
      </p:sp>
      <p:sp>
        <p:nvSpPr>
          <p:cNvPr id="235" name="Content Placeholder 1"/>
          <p:cNvSpPr txBox="1"/>
          <p:nvPr/>
        </p:nvSpPr>
        <p:spPr>
          <a:xfrm>
            <a:off x="8843736" y="6233494"/>
            <a:ext cx="3094264" cy="75016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r" defTabSz="914400">
              <a:defRPr sz="2400">
                <a:solidFill>
                  <a:srgbClr val="FFFFFF"/>
                </a:solidFill>
                <a:latin typeface="IBM Plex Mono Text"/>
                <a:ea typeface="IBM Plex Mono Text"/>
                <a:cs typeface="IBM Plex Mono Text"/>
                <a:sym typeface="IBM Plex Mono Text"/>
              </a:defRPr>
            </a:lvl1pPr>
          </a:lstStyle>
          <a:p>
            <a:r>
              <a:rPr lang="en-US" sz="1200"/>
              <a:t>Reference slide :-Blockstack</a:t>
            </a:r>
            <a:r>
              <a:rPr sz="1200"/>
              <a:t>@ludovic</a:t>
            </a:r>
            <a:endParaRPr sz="1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400">
                <a:solidFill>
                  <a:schemeClr val="tx1"/>
                </a:solidFill>
                <a:uFillTx/>
              </a:rPr>
              <a:t>                                </a:t>
            </a:r>
            <a:endParaRPr lang="en-US" sz="44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endParaRPr lang="en-US" sz="44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en-US" sz="4400">
                <a:solidFill>
                  <a:schemeClr val="tx1"/>
                </a:solidFill>
                <a:uFillTx/>
              </a:rPr>
              <a:t>                          DEMO</a:t>
            </a:r>
            <a:endParaRPr lang="en-US" sz="4400">
              <a:solidFill>
                <a:schemeClr val="tx1"/>
              </a:solidFill>
              <a:uFillTx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Blockstack Authentication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5215" y="1367155"/>
            <a:ext cx="9408795" cy="47237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Gaia Storage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2180" y="1854835"/>
            <a:ext cx="9478010" cy="39636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Blockstack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99055" y="1498600"/>
            <a:ext cx="7724775" cy="522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Blockstack vs Ethereum 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413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588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Property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Ethereum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Blockstack</a:t>
                      </a:r>
                      <a:endParaRPr lang="en-US"/>
                    </a:p>
                  </a:txBody>
                  <a:tcPr/>
                </a:tc>
              </a:tr>
              <a:tr h="588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Programming language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Solidity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Any existing apps / Clarity</a:t>
                      </a:r>
                      <a:endParaRPr lang="en-US"/>
                    </a:p>
                  </a:txBody>
                  <a:tcPr/>
                </a:tc>
              </a:tr>
              <a:tr h="9874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Storage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On-chain mostly or Off-chain in swarm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Off-chain (Gaia)</a:t>
                      </a:r>
                      <a:endParaRPr lang="en-US"/>
                    </a:p>
                  </a:txBody>
                  <a:tcPr/>
                </a:tc>
              </a:tr>
              <a:tr h="9880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General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Heavy Blockchain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Light Blockchain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9874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Scalability in data storage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Works as per basic block chain scalability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Highly scalable since data storage is off-chain.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Clarity Smart contracts	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Non Turing complete 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Non intended to be compiled 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Pre development phase . 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Advantages </a:t>
            </a:r>
            <a:r>
              <a:rPr lang="en-US">
                <a:solidFill>
                  <a:schemeClr val="tx1"/>
                </a:solidFill>
              </a:rPr>
              <a:t>:-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Static Analysis is possible 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Eradicates compiler bugs 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Prevents reentrancy / attacks like DAO attack.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Agenda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Blockstack Ecosystem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Blockstack Architecture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Demo to build a DApp in Blockstack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Blockstack Vs Ethereum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App Mining 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Can't Be Evil Contest 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9190" y="1991995"/>
            <a:ext cx="9453245" cy="36957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7785" y="-14605"/>
            <a:ext cx="12235180" cy="68421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App Review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uFillTx/>
              </a:rPr>
              <a:t>App Review Partners </a:t>
            </a:r>
            <a:endParaRPr lang="en-US" b="1">
              <a:solidFill>
                <a:schemeClr val="tx1"/>
              </a:solidFill>
              <a:uFillTx/>
            </a:endParaRPr>
          </a:p>
          <a:p>
            <a:r>
              <a:rPr lang="en-US">
                <a:solidFill>
                  <a:schemeClr val="tx1"/>
                </a:solidFill>
                <a:uFillTx/>
              </a:rPr>
              <a:t>Product Hunt </a:t>
            </a:r>
            <a:endParaRPr lang="en-US">
              <a:solidFill>
                <a:schemeClr val="tx1"/>
              </a:solidFill>
              <a:uFillTx/>
            </a:endParaRPr>
          </a:p>
          <a:p>
            <a:r>
              <a:rPr lang="en-US">
                <a:solidFill>
                  <a:schemeClr val="tx1"/>
                </a:solidFill>
                <a:uFillTx/>
              </a:rPr>
              <a:t>Awario</a:t>
            </a:r>
            <a:endParaRPr lang="en-US">
              <a:solidFill>
                <a:schemeClr val="tx1"/>
              </a:solidFill>
              <a:uFillTx/>
            </a:endParaRPr>
          </a:p>
          <a:p>
            <a:r>
              <a:rPr lang="en-US">
                <a:solidFill>
                  <a:schemeClr val="tx1"/>
                </a:solidFill>
                <a:uFillTx/>
              </a:rPr>
              <a:t>TryMyUI</a:t>
            </a:r>
            <a:endParaRPr lang="en-US">
              <a:solidFill>
                <a:schemeClr val="tx1"/>
              </a:solidFill>
              <a:uFillTx/>
            </a:endParaRPr>
          </a:p>
          <a:p>
            <a:r>
              <a:rPr lang="en-US">
                <a:solidFill>
                  <a:schemeClr val="tx1"/>
                </a:solidFill>
                <a:uFillTx/>
              </a:rPr>
              <a:t>New Internet Labs</a:t>
            </a:r>
            <a:endParaRPr 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uFillTx/>
              </a:rPr>
              <a:t>    </a:t>
            </a:r>
            <a:endParaRPr lang="en-US">
              <a:solidFill>
                <a:schemeClr val="tx1"/>
              </a:solidFill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2240" y="1096010"/>
            <a:ext cx="7526020" cy="44538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blocksurvey.org - Privacy Focused Survey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hlinkClick r:id="rId1" action="ppaction://hlinkfile"/>
          </p:cNvPr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1348740"/>
            <a:ext cx="9312275" cy="51727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Useful Resources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19065"/>
          </a:xfrm>
        </p:spPr>
        <p:txBody>
          <a:bodyPr/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cs typeface="+mn-lt"/>
              </a:rPr>
              <a:t>https://docs.blockstack.org/develop/auth_provider.html</a:t>
            </a:r>
            <a:endParaRPr lang="en-US" sz="2800">
              <a:solidFill>
                <a:schemeClr val="tx1"/>
              </a:solidFill>
              <a:cs typeface="+mn-lt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cs typeface="+mn-lt"/>
              </a:rPr>
              <a:t>https://blockstack.github.io/blockstack.js/</a:t>
            </a:r>
            <a:endParaRPr lang="en-US" sz="2800">
              <a:solidFill>
                <a:schemeClr val="tx1"/>
              </a:solidFill>
              <a:cs typeface="+mn-lt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cs typeface="+mn-lt"/>
              </a:rPr>
              <a:t>https://core.blockstack.org/</a:t>
            </a:r>
            <a:endParaRPr lang="en-US" sz="2800">
              <a:solidFill>
                <a:schemeClr val="tx1"/>
              </a:solidFill>
              <a:cs typeface="+mn-lt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cs typeface="+mn-lt"/>
              </a:rPr>
              <a:t>https://browser.blockstack.org/</a:t>
            </a:r>
            <a:endParaRPr lang="en-US" sz="2800">
              <a:solidFill>
                <a:schemeClr val="tx1"/>
              </a:solidFill>
              <a:cs typeface="+mn-lt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cs typeface="+mn-lt"/>
              </a:rPr>
              <a:t>https://explorer.blockstack.org/</a:t>
            </a:r>
            <a:endParaRPr lang="en-US" sz="2800">
              <a:solidFill>
                <a:schemeClr val="tx1"/>
              </a:solidFill>
              <a:cs typeface="+mn-lt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cs typeface="+mn-lt"/>
              </a:rPr>
              <a:t>https://docs.blockstack.org/core/smart/overview.html</a:t>
            </a:r>
            <a:endParaRPr lang="en-US" sz="2800">
              <a:solidFill>
                <a:schemeClr val="tx1"/>
              </a:solidFill>
              <a:cs typeface="+mn-lt"/>
            </a:endParaRPr>
          </a:p>
          <a:p>
            <a:pPr marL="0" indent="0">
              <a:buNone/>
            </a:pPr>
            <a:r>
              <a:rPr lang="en-US" sz="2800">
                <a:sym typeface="+mn-ea"/>
              </a:rPr>
              <a:t>Github source code for demo app:- https://github.com/BlockSurvey/blockstack-angular</a:t>
            </a:r>
            <a:endParaRPr lang="en-US" sz="2800"/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cs typeface="+mn-lt"/>
            </a:endParaRP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cs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tx1"/>
                </a:solidFill>
                <a:sym typeface="+mn-ea"/>
              </a:rPr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defTabSz="825500">
              <a:lnSpc>
                <a:spcPct val="90000"/>
              </a:lnSpc>
              <a:spcBef>
                <a:spcPts val="2000"/>
              </a:spcBef>
              <a:buNone/>
              <a:defRPr sz="3200" spc="-160">
                <a:solidFill>
                  <a:srgbClr val="00D4FF"/>
                </a:solidFill>
                <a:latin typeface="+mn-lt"/>
                <a:ea typeface="+mn-ea"/>
                <a:cs typeface="+mn-cs"/>
                <a:sym typeface="SF Pro Text Regular"/>
              </a:defRPr>
            </a:pPr>
            <a:r>
              <a:rPr sz="2800">
                <a:solidFill>
                  <a:schemeClr val="tx1"/>
                </a:solidFill>
                <a:cs typeface="+mn-lt"/>
                <a:sym typeface="+mn-ea"/>
              </a:rPr>
              <a:t>Building Decentralized Apps with Blockstack </a:t>
            </a: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presentation by L</a:t>
            </a:r>
            <a:r>
              <a:rPr sz="2800">
                <a:solidFill>
                  <a:schemeClr val="tx1"/>
                </a:solidFill>
                <a:cs typeface="+mn-lt"/>
                <a:sym typeface="+mn-ea"/>
              </a:rPr>
              <a:t>udo Galabru - Engineering Partner </a:t>
            </a: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and </a:t>
            </a:r>
            <a:r>
              <a:rPr sz="2800">
                <a:solidFill>
                  <a:schemeClr val="tx1"/>
                </a:solidFill>
                <a:cs typeface="+mn-lt"/>
                <a:sym typeface="+mn-ea"/>
              </a:rPr>
              <a:t>Xan Ditkoff - Production Partne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  <a:sym typeface="+mn-ea"/>
              </a:rPr>
              <a:t>r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sym typeface="+mn-ea"/>
            </a:endParaRPr>
          </a:p>
          <a:p>
            <a:pPr marL="0" indent="0" defTabSz="825500">
              <a:lnSpc>
                <a:spcPct val="90000"/>
              </a:lnSpc>
              <a:spcBef>
                <a:spcPts val="2000"/>
              </a:spcBef>
              <a:buNone/>
              <a:defRPr sz="3200" spc="-160">
                <a:solidFill>
                  <a:srgbClr val="00D4FF"/>
                </a:solidFill>
                <a:latin typeface="+mn-lt"/>
                <a:ea typeface="+mn-ea"/>
                <a:cs typeface="+mn-cs"/>
                <a:sym typeface="SF Pro Text Regular"/>
              </a:defRPr>
            </a:pP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https://www.youtube.com/playlist?list=PLXS8JJHIn4nEv_LcXIaklH_QAZaDEVD8q</a:t>
            </a:r>
            <a:endParaRPr lang="en-US" sz="2800">
              <a:solidFill>
                <a:schemeClr val="tx1"/>
              </a:solidFill>
              <a:cs typeface="+mn-lt"/>
              <a:sym typeface="+mn-ea"/>
            </a:endParaRPr>
          </a:p>
          <a:p>
            <a:pPr marL="0" indent="0" defTabSz="825500">
              <a:lnSpc>
                <a:spcPct val="90000"/>
              </a:lnSpc>
              <a:spcBef>
                <a:spcPts val="2000"/>
              </a:spcBef>
              <a:buNone/>
              <a:defRPr sz="3200" spc="-160">
                <a:solidFill>
                  <a:srgbClr val="00D4FF"/>
                </a:solidFill>
                <a:latin typeface="+mn-lt"/>
                <a:ea typeface="+mn-ea"/>
                <a:cs typeface="+mn-cs"/>
                <a:sym typeface="SF Pro Text Regular"/>
              </a:defRPr>
            </a:pPr>
            <a:r>
              <a:rPr lang="en-US" sz="2800">
                <a:solidFill>
                  <a:schemeClr val="tx1"/>
                </a:solidFill>
                <a:cs typeface="+mn-lt"/>
                <a:sym typeface="+mn-ea"/>
              </a:rPr>
              <a:t>https://docs.blockstack.org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sym typeface="+mn-ea"/>
            </a:endParaRPr>
          </a:p>
          <a:p>
            <a:pPr marL="0" indent="0" defTabSz="825500">
              <a:lnSpc>
                <a:spcPct val="90000"/>
              </a:lnSpc>
              <a:spcBef>
                <a:spcPts val="2000"/>
              </a:spcBef>
              <a:buNone/>
              <a:defRPr sz="3200" spc="-160">
                <a:solidFill>
                  <a:srgbClr val="00D4FF"/>
                </a:solidFill>
                <a:latin typeface="+mn-lt"/>
                <a:ea typeface="+mn-ea"/>
                <a:cs typeface="+mn-cs"/>
                <a:sym typeface="SF Pro Text Regular"/>
              </a:defRPr>
            </a:pPr>
            <a:endParaRPr>
              <a:solidFill>
                <a:schemeClr val="tx1"/>
              </a:solidFill>
              <a:cs typeface="+mn-lt"/>
            </a:endParaRPr>
          </a:p>
          <a:p>
            <a:pPr marL="0" indent="0" defTabSz="825500">
              <a:lnSpc>
                <a:spcPct val="90000"/>
              </a:lnSpc>
              <a:spcBef>
                <a:spcPts val="2000"/>
              </a:spcBef>
              <a:buNone/>
              <a:defRPr sz="3200" spc="-160">
                <a:solidFill>
                  <a:srgbClr val="00D4FF"/>
                </a:solidFill>
                <a:latin typeface="+mn-lt"/>
                <a:ea typeface="+mn-ea"/>
                <a:cs typeface="+mn-cs"/>
                <a:sym typeface="SF Pro Text Regular"/>
              </a:defRPr>
            </a:pPr>
            <a:endParaRPr>
              <a:solidFill>
                <a:schemeClr val="tx1"/>
              </a:solidFill>
              <a:cs typeface="+mn-lt"/>
            </a:endParaRPr>
          </a:p>
          <a:p>
            <a:endParaRPr lang="en-US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     Slack </a:t>
            </a:r>
            <a:r>
              <a:rPr lang="en-US" sz="2400"/>
              <a:t>:- </a:t>
            </a:r>
            <a:r>
              <a:rPr lang="en-US" sz="2400">
                <a:sym typeface="+mn-ea"/>
              </a:rPr>
              <a:t>HariniRajan@</a:t>
            </a:r>
            <a:r>
              <a:rPr lang="en-US" sz="2400"/>
              <a:t>chat.blockstack.org</a:t>
            </a:r>
            <a:endParaRPr lang="en-US" sz="2400"/>
          </a:p>
          <a:p>
            <a:pPr marL="0" indent="0">
              <a:buNone/>
            </a:pPr>
            <a:r>
              <a:rPr lang="en-US" sz="2400" b="1"/>
              <a:t>     Gmail</a:t>
            </a:r>
            <a:r>
              <a:rPr lang="en-US" sz="2400"/>
              <a:t>:- sweethari89@gmail.com/contact@blocksurvey.org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400">
                <a:solidFill>
                  <a:schemeClr val="tx1"/>
                </a:solidFill>
              </a:rPr>
              <a:t>                                                       </a:t>
            </a:r>
            <a:endParaRPr lang="en-US" sz="4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4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400">
                <a:solidFill>
                  <a:schemeClr val="tx1"/>
                </a:solidFill>
              </a:rPr>
              <a:t>                           Q&amp;A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36" name="Decentralized era…"/>
          <p:cNvSpPr txBox="1"/>
          <p:nvPr/>
        </p:nvSpPr>
        <p:spPr>
          <a:xfrm>
            <a:off x="8446738" y="591502"/>
            <a:ext cx="3048001" cy="1438275"/>
          </a:xfrm>
          <a:prstGeom prst="rect">
            <a:avLst/>
          </a:prstGeom>
          <a:ln w="25400">
            <a:miter lim="400000"/>
          </a:ln>
        </p:spPr>
        <p:txBody>
          <a:bodyPr lIns="0" tIns="0" rIns="0" bIns="0">
            <a:spAutoFit/>
          </a:bodyPr>
          <a:lstStyle/>
          <a:p>
            <a:pPr defTabSz="821690">
              <a:lnSpc>
                <a:spcPct val="130000"/>
              </a:lnSpc>
              <a:defRPr sz="2400" b="1" spc="-48">
                <a:solidFill>
                  <a:srgbClr val="211F6D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00">
                <a:solidFill>
                  <a:schemeClr val="accent3">
                    <a:lumMod val="10000"/>
                  </a:schemeClr>
                </a:solidFill>
              </a:rPr>
              <a:t>Decentralized era</a:t>
            </a:r>
            <a:endParaRPr sz="1200">
              <a:solidFill>
                <a:schemeClr val="accent3">
                  <a:lumMod val="10000"/>
                </a:schemeClr>
              </a:solidFill>
            </a:endParaRPr>
          </a:p>
          <a:p>
            <a:pPr marL="228600" indent="-228600" defTabSz="821690">
              <a:lnSpc>
                <a:spcPct val="130000"/>
              </a:lnSpc>
              <a:buSzPct val="80000"/>
              <a:buChar char="•"/>
              <a:defRPr sz="2400" spc="-48">
                <a:solidFill>
                  <a:srgbClr val="211F6D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00">
                <a:solidFill>
                  <a:schemeClr val="accent3">
                    <a:lumMod val="10000"/>
                  </a:schemeClr>
                </a:solidFill>
              </a:rPr>
              <a:t>No data-monopolies, data is user owned and can be used in any app </a:t>
            </a:r>
            <a:endParaRPr sz="1200">
              <a:solidFill>
                <a:schemeClr val="accent3">
                  <a:lumMod val="10000"/>
                </a:schemeClr>
              </a:solidFill>
            </a:endParaRPr>
          </a:p>
          <a:p>
            <a:pPr marL="228600" indent="-228600" defTabSz="821690">
              <a:lnSpc>
                <a:spcPct val="130000"/>
              </a:lnSpc>
              <a:buSzPct val="80000"/>
              <a:buChar char="•"/>
              <a:defRPr sz="2400" spc="-48">
                <a:solidFill>
                  <a:srgbClr val="211F6D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00">
                <a:solidFill>
                  <a:schemeClr val="accent3">
                    <a:lumMod val="10000"/>
                  </a:schemeClr>
                </a:solidFill>
              </a:rPr>
              <a:t>Universal, </a:t>
            </a:r>
            <a:r>
              <a:rPr sz="1200" b="1">
                <a:solidFill>
                  <a:schemeClr val="accent3">
                    <a:lumMod val="10000"/>
                  </a:schemeClr>
                </a:solidFill>
              </a:rPr>
              <a:t>password-</a:t>
            </a:r>
            <a:r>
              <a:rPr sz="1200">
                <a:solidFill>
                  <a:schemeClr val="accent3">
                    <a:lumMod val="10000"/>
                  </a:schemeClr>
                </a:solidFill>
              </a:rPr>
              <a:t>less authentication</a:t>
            </a:r>
            <a:endParaRPr sz="1200">
              <a:solidFill>
                <a:schemeClr val="accent3">
                  <a:lumMod val="10000"/>
                </a:schemeClr>
              </a:solidFill>
            </a:endParaRPr>
          </a:p>
          <a:p>
            <a:pPr marL="228600" indent="-228600" defTabSz="821690">
              <a:lnSpc>
                <a:spcPct val="130000"/>
              </a:lnSpc>
              <a:buSzPct val="80000"/>
              <a:buChar char="•"/>
              <a:defRPr sz="2400" spc="-48">
                <a:solidFill>
                  <a:srgbClr val="211F6D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00">
                <a:solidFill>
                  <a:schemeClr val="accent3">
                    <a:lumMod val="10000"/>
                  </a:schemeClr>
                </a:solidFill>
              </a:rPr>
              <a:t>Apps run on user devices, explicit user opt-in and increased security</a:t>
            </a:r>
            <a:endParaRPr sz="120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37" name="Current era…"/>
          <p:cNvSpPr txBox="1"/>
          <p:nvPr/>
        </p:nvSpPr>
        <p:spPr>
          <a:xfrm>
            <a:off x="4979638" y="591502"/>
            <a:ext cx="3048001" cy="1678305"/>
          </a:xfrm>
          <a:prstGeom prst="rect">
            <a:avLst/>
          </a:prstGeom>
          <a:ln w="25400">
            <a:miter lim="400000"/>
          </a:ln>
        </p:spPr>
        <p:txBody>
          <a:bodyPr lIns="0" tIns="0" rIns="0" bIns="0">
            <a:spAutoFit/>
          </a:bodyPr>
          <a:lstStyle/>
          <a:p>
            <a:pPr defTabSz="821690">
              <a:lnSpc>
                <a:spcPct val="130000"/>
              </a:lnSpc>
              <a:defRPr sz="2400" b="1" spc="-48">
                <a:solidFill>
                  <a:srgbClr val="211F6D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00">
                <a:solidFill>
                  <a:schemeClr val="accent4">
                    <a:lumMod val="10000"/>
                  </a:schemeClr>
                </a:solidFill>
              </a:rPr>
              <a:t>Current era</a:t>
            </a:r>
            <a:endParaRPr sz="1200">
              <a:solidFill>
                <a:schemeClr val="accent4">
                  <a:lumMod val="10000"/>
                </a:schemeClr>
              </a:solidFill>
            </a:endParaRPr>
          </a:p>
          <a:p>
            <a:pPr marL="228600" indent="-228600" defTabSz="821690">
              <a:lnSpc>
                <a:spcPct val="130000"/>
              </a:lnSpc>
              <a:buSzPct val="80000"/>
              <a:buChar char="•"/>
              <a:defRPr sz="2400" spc="-48">
                <a:solidFill>
                  <a:srgbClr val="211F6D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00">
                <a:solidFill>
                  <a:schemeClr val="accent4">
                    <a:lumMod val="10000"/>
                  </a:schemeClr>
                </a:solidFill>
              </a:rPr>
              <a:t>Data &amp; trust breaches are causing consumers to second-guess data silos</a:t>
            </a:r>
            <a:endParaRPr sz="1200">
              <a:solidFill>
                <a:schemeClr val="accent4">
                  <a:lumMod val="10000"/>
                </a:schemeClr>
              </a:solidFill>
            </a:endParaRPr>
          </a:p>
          <a:p>
            <a:pPr marL="228600" indent="-228600" defTabSz="821690">
              <a:lnSpc>
                <a:spcPct val="130000"/>
              </a:lnSpc>
              <a:buSzPct val="80000"/>
              <a:buChar char="•"/>
              <a:defRPr sz="2400" spc="-48">
                <a:solidFill>
                  <a:srgbClr val="211F6D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00">
                <a:solidFill>
                  <a:schemeClr val="accent4">
                    <a:lumMod val="10000"/>
                  </a:schemeClr>
                </a:solidFill>
              </a:rPr>
              <a:t>Developers want more room for innovation outside of current data-monopolies</a:t>
            </a:r>
            <a:endParaRPr sz="1200">
              <a:solidFill>
                <a:schemeClr val="accent4">
                  <a:lumMod val="10000"/>
                </a:schemeClr>
              </a:solidFill>
            </a:endParaRPr>
          </a:p>
          <a:p>
            <a:pPr marL="228600" indent="-228600" defTabSz="821690">
              <a:lnSpc>
                <a:spcPct val="130000"/>
              </a:lnSpc>
              <a:buSzPct val="80000"/>
              <a:buChar char="•"/>
              <a:defRPr sz="2400" spc="-48">
                <a:solidFill>
                  <a:srgbClr val="211F6D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200">
                <a:solidFill>
                  <a:schemeClr val="accent4">
                    <a:lumMod val="10000"/>
                  </a:schemeClr>
                </a:solidFill>
              </a:rPr>
              <a:t>Developers want to reduce cost, overhead, and liability of deploying apps</a:t>
            </a:r>
            <a:endParaRPr sz="120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38" name="Group 4.png" descr="Group 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38" y="2490786"/>
            <a:ext cx="10944925" cy="35023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9" name="Content Placeholder 1"/>
          <p:cNvSpPr txBox="1"/>
          <p:nvPr/>
        </p:nvSpPr>
        <p:spPr>
          <a:xfrm>
            <a:off x="800000" y="625818"/>
            <a:ext cx="3405399" cy="1551890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/>
          <a:p>
            <a:pPr defTabSz="484505">
              <a:defRPr sz="5830">
                <a:solidFill>
                  <a:srgbClr val="211F69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pPr>
            <a:r>
              <a:rPr sz="2915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What does </a:t>
            </a:r>
            <a:endParaRPr sz="2915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defTabSz="484505">
              <a:defRPr sz="5830">
                <a:solidFill>
                  <a:srgbClr val="211F69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pPr>
            <a:r>
              <a:rPr sz="2915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BM Plex Mono"/>
                <a:ea typeface="IBM Plex Mono"/>
                <a:cs typeface="IBM Plex Mono"/>
                <a:sym typeface="IBM Plex Mono"/>
              </a:rPr>
              <a:t>Can’t Be Evil</a:t>
            </a:r>
            <a:r>
              <a:rPr sz="2915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sz="2915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defTabSz="484505">
              <a:defRPr sz="5830">
                <a:solidFill>
                  <a:srgbClr val="211F69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pPr>
            <a:r>
              <a:rPr sz="2915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Mean?</a:t>
            </a:r>
            <a:endParaRPr sz="2915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 Blockstack Ecosystem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7560" y="1561465"/>
            <a:ext cx="10692765" cy="46297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ontent Placeholder 1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</a:p>
        </p:txBody>
      </p:sp>
      <p:sp>
        <p:nvSpPr>
          <p:cNvPr id="214" name="Content Placeholder 1"/>
          <p:cNvSpPr txBox="1"/>
          <p:nvPr/>
        </p:nvSpPr>
        <p:spPr>
          <a:xfrm>
            <a:off x="6915303" y="1749416"/>
            <a:ext cx="3255526" cy="3359168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Autofit/>
          </a:bodyPr>
          <a:lstStyle/>
          <a:p>
            <a:pPr algn="ctr" defTabSz="786130">
              <a:lnSpc>
                <a:spcPct val="200000"/>
              </a:lnSpc>
              <a:defRPr sz="559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3200">
                <a:solidFill>
                  <a:schemeClr val="tx1"/>
                </a:solidFill>
                <a:latin typeface="+mj-lt"/>
                <a:cs typeface="+mj-lt"/>
              </a:rPr>
              <a:t>Design</a:t>
            </a:r>
            <a:endParaRPr sz="3200">
              <a:solidFill>
                <a:schemeClr val="tx1"/>
              </a:solidFill>
              <a:latin typeface="+mj-lt"/>
              <a:cs typeface="+mj-lt"/>
            </a:endParaRPr>
          </a:p>
          <a:p>
            <a:pPr algn="ctr" defTabSz="786130">
              <a:lnSpc>
                <a:spcPct val="200000"/>
              </a:lnSpc>
              <a:defRPr sz="559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3200">
                <a:solidFill>
                  <a:schemeClr val="tx1"/>
                </a:solidFill>
                <a:latin typeface="+mj-lt"/>
                <a:cs typeface="+mj-lt"/>
              </a:rPr>
              <a:t>Codebase </a:t>
            </a:r>
            <a:endParaRPr sz="3200">
              <a:solidFill>
                <a:schemeClr val="tx1"/>
              </a:solidFill>
              <a:latin typeface="+mj-lt"/>
              <a:cs typeface="+mj-lt"/>
            </a:endParaRPr>
          </a:p>
          <a:p>
            <a:pPr algn="ctr" defTabSz="786130">
              <a:lnSpc>
                <a:spcPct val="200000"/>
              </a:lnSpc>
              <a:defRPr sz="559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3200">
                <a:solidFill>
                  <a:schemeClr val="tx1"/>
                </a:solidFill>
                <a:latin typeface="+mj-lt"/>
                <a:cs typeface="+mj-lt"/>
              </a:rPr>
              <a:t>Database</a:t>
            </a:r>
            <a:endParaRPr sz="3200">
              <a:solidFill>
                <a:schemeClr val="tx1"/>
              </a:solidFill>
              <a:latin typeface="+mj-lt"/>
              <a:cs typeface="+mj-lt"/>
            </a:endParaRPr>
          </a:p>
          <a:p>
            <a:pPr algn="ctr" defTabSz="786130">
              <a:lnSpc>
                <a:spcPct val="200000"/>
              </a:lnSpc>
              <a:defRPr sz="559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3200">
                <a:solidFill>
                  <a:schemeClr val="tx1"/>
                </a:solidFill>
                <a:latin typeface="+mj-lt"/>
                <a:cs typeface="+mj-lt"/>
              </a:rPr>
              <a:t>Userbase</a:t>
            </a:r>
            <a:endParaRPr sz="320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15" name="Content Placeholder 1"/>
          <p:cNvSpPr txBox="1"/>
          <p:nvPr/>
        </p:nvSpPr>
        <p:spPr>
          <a:xfrm>
            <a:off x="1602022" y="373523"/>
            <a:ext cx="8987957" cy="1171250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/>
          <a:p>
            <a:pPr algn="ctr" defTabSz="814070">
              <a:defRPr sz="8545">
                <a:solidFill>
                  <a:srgbClr val="00D4FF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pPr>
            <a:r>
              <a:rPr sz="4400">
                <a:solidFill>
                  <a:schemeClr val="tx1"/>
                </a:solidFill>
                <a:latin typeface="+mj-lt"/>
                <a:cs typeface="+mj-lt"/>
              </a:rPr>
              <a:t>App </a:t>
            </a:r>
            <a:r>
              <a:rPr lang="en-US" sz="4400">
                <a:solidFill>
                  <a:schemeClr val="tx1"/>
                </a:solidFill>
                <a:latin typeface="+mj-lt"/>
                <a:cs typeface="+mj-lt"/>
              </a:rPr>
              <a:t>Model</a:t>
            </a:r>
            <a:endParaRPr lang="en-US" sz="4400">
              <a:solidFill>
                <a:schemeClr val="tx1"/>
              </a:solidFill>
              <a:latin typeface="+mj-lt"/>
              <a:cs typeface="+mj-lt"/>
            </a:endParaRP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5417" y="4225671"/>
            <a:ext cx="2540001" cy="16686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17" y="3114477"/>
            <a:ext cx="2540001" cy="19042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417" y="1973229"/>
            <a:ext cx="2540001" cy="19042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417" y="869480"/>
            <a:ext cx="2540001" cy="16686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0" name="Content Placeholder 1"/>
          <p:cNvSpPr txBox="1"/>
          <p:nvPr/>
        </p:nvSpPr>
        <p:spPr>
          <a:xfrm>
            <a:off x="8716736" y="6106494"/>
            <a:ext cx="3094264" cy="75016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r" defTabSz="914400">
              <a:defRPr sz="2400">
                <a:solidFill>
                  <a:srgbClr val="FFFFFF"/>
                </a:solidFill>
                <a:latin typeface="IBM Plex Mono Text"/>
                <a:ea typeface="IBM Plex Mono Text"/>
                <a:cs typeface="IBM Plex Mono Text"/>
                <a:sym typeface="IBM Plex Mono Text"/>
              </a:defRPr>
            </a:lvl1pPr>
          </a:lstStyle>
          <a:p>
            <a:endParaRPr sz="1200"/>
          </a:p>
        </p:txBody>
      </p:sp>
      <p:sp>
        <p:nvSpPr>
          <p:cNvPr id="235" name="Content Placeholder 1"/>
          <p:cNvSpPr txBox="1"/>
          <p:nvPr/>
        </p:nvSpPr>
        <p:spPr>
          <a:xfrm>
            <a:off x="8843736" y="6233494"/>
            <a:ext cx="3094264" cy="75016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r" defTabSz="914400">
              <a:defRPr sz="2400">
                <a:solidFill>
                  <a:srgbClr val="FFFFFF"/>
                </a:solidFill>
                <a:latin typeface="IBM Plex Mono Text"/>
                <a:ea typeface="IBM Plex Mono Text"/>
                <a:cs typeface="IBM Plex Mono Text"/>
                <a:sym typeface="IBM Plex Mono Text"/>
              </a:defRPr>
            </a:lvl1pPr>
          </a:lstStyle>
          <a:p>
            <a:r>
              <a:rPr lang="en-US" sz="1200"/>
              <a:t>Reference slide :-Blockstack</a:t>
            </a:r>
            <a:r>
              <a:rPr sz="1200"/>
              <a:t>@ludovic</a:t>
            </a:r>
            <a:endParaRPr sz="1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ontent Placeholder 1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982" y="2068811"/>
            <a:ext cx="4973402" cy="27203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757" y="2088657"/>
            <a:ext cx="2304261" cy="268068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1" name="…"/>
          <p:cNvSpPr txBox="1"/>
          <p:nvPr/>
        </p:nvSpPr>
        <p:spPr>
          <a:xfrm>
            <a:off x="6746675" y="2183892"/>
            <a:ext cx="1452880" cy="16287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>
              <a:defRPr sz="20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10000"/>
              <a:t>…</a:t>
            </a:r>
            <a:endParaRPr sz="10000"/>
          </a:p>
        </p:txBody>
      </p:sp>
      <p:sp>
        <p:nvSpPr>
          <p:cNvPr id="232" name="Content Placeholder 1"/>
          <p:cNvSpPr txBox="1"/>
          <p:nvPr/>
        </p:nvSpPr>
        <p:spPr>
          <a:xfrm>
            <a:off x="1398666" y="4789021"/>
            <a:ext cx="1523348" cy="994892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ctr" defTabSz="877570">
              <a:lnSpc>
                <a:spcPct val="200000"/>
              </a:lnSpc>
              <a:defRPr sz="624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r>
              <a:rPr sz="2800">
                <a:ln>
                  <a:solidFill>
                    <a:srgbClr val="002060"/>
                  </a:solidFill>
                </a:ln>
                <a:solidFill>
                  <a:schemeClr val="tx1"/>
                </a:solidFill>
                <a:latin typeface="+mj-lt"/>
                <a:cs typeface="+mj-lt"/>
              </a:rPr>
              <a:t>App #1</a:t>
            </a:r>
            <a:endParaRPr sz="2800">
              <a:ln>
                <a:solidFill>
                  <a:srgbClr val="002060"/>
                </a:solidFill>
              </a:ln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34" name="Content Placeholder 1"/>
          <p:cNvSpPr txBox="1"/>
          <p:nvPr/>
        </p:nvSpPr>
        <p:spPr>
          <a:xfrm>
            <a:off x="8256377" y="4588996"/>
            <a:ext cx="3633022" cy="994892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 fontScale="90000"/>
          </a:bodyPr>
          <a:lstStyle>
            <a:lvl1pPr algn="ctr" defTabSz="914400">
              <a:lnSpc>
                <a:spcPct val="200000"/>
              </a:lnSpc>
              <a:defRPr sz="65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endParaRPr sz="3250">
              <a:solidFill>
                <a:srgbClr val="002060"/>
              </a:solidFill>
            </a:endParaRPr>
          </a:p>
        </p:txBody>
      </p:sp>
      <p:sp>
        <p:nvSpPr>
          <p:cNvPr id="235" name="Content Placeholder 1"/>
          <p:cNvSpPr txBox="1"/>
          <p:nvPr/>
        </p:nvSpPr>
        <p:spPr>
          <a:xfrm>
            <a:off x="8716736" y="6106494"/>
            <a:ext cx="3094264" cy="75016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r" defTabSz="914400">
              <a:defRPr sz="2400">
                <a:solidFill>
                  <a:srgbClr val="FFFFFF"/>
                </a:solidFill>
                <a:latin typeface="IBM Plex Mono Text"/>
                <a:ea typeface="IBM Plex Mono Text"/>
                <a:cs typeface="IBM Plex Mono Text"/>
                <a:sym typeface="IBM Plex Mono Text"/>
              </a:defRPr>
            </a:lvl1pPr>
          </a:lstStyle>
          <a:p>
            <a:r>
              <a:rPr lang="en-US" sz="1200"/>
              <a:t>Reference slide :-Blockstack</a:t>
            </a:r>
            <a:r>
              <a:rPr sz="1200"/>
              <a:t>@ludovic</a:t>
            </a:r>
            <a:endParaRPr sz="1200"/>
          </a:p>
        </p:txBody>
      </p:sp>
      <p:sp>
        <p:nvSpPr>
          <p:cNvPr id="236" name="Content Placeholder 1"/>
          <p:cNvSpPr txBox="1"/>
          <p:nvPr/>
        </p:nvSpPr>
        <p:spPr>
          <a:xfrm>
            <a:off x="1602022" y="373523"/>
            <a:ext cx="8987957" cy="1171250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Autofit/>
          </a:bodyPr>
          <a:lstStyle/>
          <a:p>
            <a:pPr algn="ctr" defTabSz="814070">
              <a:defRPr sz="8545">
                <a:solidFill>
                  <a:srgbClr val="00D4FF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pPr>
            <a:r>
              <a:rPr sz="4400">
                <a:ln>
                  <a:noFill/>
                </a:ln>
                <a:solidFill>
                  <a:schemeClr val="tx1"/>
                </a:solidFill>
                <a:latin typeface="+mj-lt"/>
                <a:cs typeface="+mj-lt"/>
              </a:rPr>
              <a:t>At Scale</a:t>
            </a:r>
            <a:endParaRPr sz="4400">
              <a:ln>
                <a:noFill/>
              </a:ln>
              <a:solidFill>
                <a:schemeClr val="tx1"/>
              </a:solidFill>
              <a:latin typeface="+mj-lt"/>
              <a:cs typeface="+mj-lt"/>
            </a:endParaRPr>
          </a:p>
          <a:p>
            <a:pPr algn="ctr" defTabSz="814070">
              <a:defRPr sz="4450" b="1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4400">
                <a:ln>
                  <a:noFill/>
                </a:ln>
                <a:solidFill>
                  <a:schemeClr val="tx1"/>
                </a:solidFill>
                <a:latin typeface="+mj-lt"/>
                <a:cs typeface="+mj-lt"/>
              </a:rPr>
              <a:t>APP STORE CASE</a:t>
            </a:r>
            <a:endParaRPr sz="4400">
              <a:ln>
                <a:noFill/>
              </a:ln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" name="Content Placeholder 1"/>
          <p:cNvSpPr txBox="1"/>
          <p:nvPr/>
        </p:nvSpPr>
        <p:spPr>
          <a:xfrm>
            <a:off x="4085986" y="4789021"/>
            <a:ext cx="1523348" cy="994892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ctr" defTabSz="877570">
              <a:lnSpc>
                <a:spcPct val="200000"/>
              </a:lnSpc>
              <a:defRPr sz="624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r>
              <a:rPr sz="2800">
                <a:ln>
                  <a:solidFill>
                    <a:srgbClr val="002060"/>
                  </a:solidFill>
                </a:ln>
                <a:solidFill>
                  <a:schemeClr val="tx1"/>
                </a:solidFill>
                <a:latin typeface="+mj-lt"/>
                <a:cs typeface="+mj-lt"/>
              </a:rPr>
              <a:t>App #</a:t>
            </a:r>
            <a:r>
              <a:rPr lang="en-US" sz="2800">
                <a:ln>
                  <a:solidFill>
                    <a:srgbClr val="002060"/>
                  </a:solidFill>
                </a:ln>
                <a:solidFill>
                  <a:schemeClr val="tx1"/>
                </a:solidFill>
                <a:latin typeface="+mj-lt"/>
                <a:cs typeface="+mj-lt"/>
              </a:rPr>
              <a:t>2</a:t>
            </a:r>
            <a:endParaRPr lang="en-US" sz="2800">
              <a:ln>
                <a:solidFill>
                  <a:srgbClr val="002060"/>
                </a:solidFill>
              </a:ln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3" name="Content Placeholder 1"/>
          <p:cNvSpPr txBox="1"/>
          <p:nvPr/>
        </p:nvSpPr>
        <p:spPr>
          <a:xfrm>
            <a:off x="9311005" y="4589145"/>
            <a:ext cx="1523365" cy="110172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ctr" defTabSz="877570">
              <a:lnSpc>
                <a:spcPct val="200000"/>
              </a:lnSpc>
              <a:defRPr sz="624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r>
              <a:rPr sz="2800">
                <a:ln>
                  <a:solidFill>
                    <a:srgbClr val="002060"/>
                  </a:solidFill>
                </a:ln>
                <a:solidFill>
                  <a:schemeClr val="tx1"/>
                </a:solidFill>
                <a:latin typeface="+mj-lt"/>
                <a:cs typeface="+mj-lt"/>
              </a:rPr>
              <a:t>App </a:t>
            </a:r>
            <a:r>
              <a:rPr lang="en-US" sz="2800">
                <a:ln>
                  <a:solidFill>
                    <a:srgbClr val="002060"/>
                  </a:solidFill>
                </a:ln>
                <a:solidFill>
                  <a:schemeClr val="tx1"/>
                </a:solidFill>
                <a:latin typeface="+mj-lt"/>
                <a:cs typeface="+mj-lt"/>
              </a:rPr>
              <a:t>#N</a:t>
            </a:r>
            <a:endParaRPr lang="en-US" sz="2800">
              <a:ln>
                <a:solidFill>
                  <a:srgbClr val="002060"/>
                </a:solidFill>
              </a:ln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ontent Placeholder 1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</a:p>
        </p:txBody>
      </p:sp>
      <p:sp>
        <p:nvSpPr>
          <p:cNvPr id="239" name="Content Placeholder 1"/>
          <p:cNvSpPr txBox="1"/>
          <p:nvPr/>
        </p:nvSpPr>
        <p:spPr>
          <a:xfrm>
            <a:off x="5883910" y="1863725"/>
            <a:ext cx="6036310" cy="366458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Autofit/>
          </a:bodyPr>
          <a:lstStyle/>
          <a:p>
            <a:pPr indent="0" defTabSz="539750">
              <a:lnSpc>
                <a:spcPct val="200000"/>
              </a:lnSpc>
              <a:buSzPct val="100000"/>
              <a:buNone/>
              <a:defRPr sz="3835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endParaRPr sz="2500">
              <a:solidFill>
                <a:schemeClr val="tx1"/>
              </a:solidFill>
              <a:latin typeface="+mn-lt"/>
              <a:cs typeface="+mn-lt"/>
            </a:endParaRPr>
          </a:p>
          <a:p>
            <a:pPr marL="352425" indent="-352425" defTabSz="539750">
              <a:lnSpc>
                <a:spcPct val="200000"/>
              </a:lnSpc>
              <a:buSzPct val="100000"/>
              <a:buChar char="•"/>
              <a:defRPr sz="3835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lang="en-US" sz="2500">
                <a:solidFill>
                  <a:schemeClr val="tx1"/>
                </a:solidFill>
                <a:latin typeface="+mn-lt"/>
                <a:cs typeface="+mn-lt"/>
              </a:rPr>
              <a:t>Multiple Account maintenance</a:t>
            </a:r>
            <a:endParaRPr lang="en-US" sz="2500">
              <a:solidFill>
                <a:schemeClr val="tx1"/>
              </a:solidFill>
              <a:latin typeface="+mn-lt"/>
              <a:cs typeface="+mn-lt"/>
            </a:endParaRPr>
          </a:p>
          <a:p>
            <a:pPr marL="352425" indent="-352425" defTabSz="539750">
              <a:lnSpc>
                <a:spcPct val="200000"/>
              </a:lnSpc>
              <a:buSzPct val="100000"/>
              <a:buChar char="•"/>
              <a:defRPr sz="3835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lang="en-US" sz="250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No data ownership</a:t>
            </a:r>
            <a:r>
              <a:rPr lang="en-US" sz="2500">
                <a:solidFill>
                  <a:schemeClr val="tx1"/>
                </a:solidFill>
                <a:latin typeface="+mn-lt"/>
                <a:cs typeface="+mn-lt"/>
              </a:rPr>
              <a:t> </a:t>
            </a:r>
            <a:endParaRPr lang="en-US" sz="2500">
              <a:solidFill>
                <a:schemeClr val="tx1"/>
              </a:solidFill>
              <a:latin typeface="+mn-lt"/>
              <a:cs typeface="+mn-lt"/>
            </a:endParaRPr>
          </a:p>
          <a:p>
            <a:pPr marL="352425" indent="-352425" defTabSz="539750">
              <a:lnSpc>
                <a:spcPct val="200000"/>
              </a:lnSpc>
              <a:buSzPct val="100000"/>
              <a:buChar char="•"/>
              <a:defRPr sz="3835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lang="en-US" sz="2500">
                <a:solidFill>
                  <a:schemeClr val="tx1"/>
                </a:solidFill>
                <a:latin typeface="+mn-lt"/>
                <a:cs typeface="+mn-lt"/>
              </a:rPr>
              <a:t>Data at risk  </a:t>
            </a:r>
            <a:endParaRPr sz="2500">
              <a:solidFill>
                <a:schemeClr val="tx1"/>
              </a:solidFill>
              <a:latin typeface="+mn-lt"/>
              <a:cs typeface="+mn-lt"/>
            </a:endParaRPr>
          </a:p>
          <a:p>
            <a:pPr marL="352425" indent="-352425" defTabSz="539750">
              <a:lnSpc>
                <a:spcPct val="200000"/>
              </a:lnSpc>
              <a:buSzPct val="100000"/>
              <a:buChar char="•"/>
              <a:defRPr sz="3835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2500">
                <a:solidFill>
                  <a:schemeClr val="tx1"/>
                </a:solidFill>
                <a:latin typeface="+mn-lt"/>
                <a:cs typeface="+mn-lt"/>
              </a:rPr>
              <a:t>Data Los</a:t>
            </a:r>
            <a:r>
              <a:rPr lang="en-US" sz="2500">
                <a:solidFill>
                  <a:schemeClr val="tx1"/>
                </a:solidFill>
                <a:latin typeface="+mn-lt"/>
                <a:cs typeface="+mn-lt"/>
              </a:rPr>
              <a:t>s</a:t>
            </a:r>
            <a:r>
              <a:rPr sz="2500">
                <a:solidFill>
                  <a:schemeClr val="tx1"/>
                </a:solidFill>
                <a:latin typeface="+mn-lt"/>
                <a:cs typeface="+mn-lt"/>
              </a:rPr>
              <a:t> if app shut down</a:t>
            </a:r>
            <a:endParaRPr sz="2500">
              <a:solidFill>
                <a:schemeClr val="tx1"/>
              </a:solidFill>
              <a:latin typeface="+mn-lt"/>
              <a:cs typeface="+mn-lt"/>
            </a:endParaRPr>
          </a:p>
          <a:p>
            <a:pPr indent="0" defTabSz="539750">
              <a:lnSpc>
                <a:spcPct val="200000"/>
              </a:lnSpc>
              <a:buSzPct val="100000"/>
              <a:buNone/>
              <a:defRPr sz="3835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endParaRPr sz="2500">
              <a:solidFill>
                <a:schemeClr val="tx1"/>
              </a:solidFill>
              <a:latin typeface="+mn-lt"/>
              <a:cs typeface="+mn-lt"/>
            </a:endParaRPr>
          </a:p>
          <a:p>
            <a:pPr indent="0" defTabSz="539750">
              <a:lnSpc>
                <a:spcPct val="200000"/>
              </a:lnSpc>
              <a:buSzPct val="100000"/>
              <a:buNone/>
              <a:defRPr sz="3835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endParaRPr sz="2500">
              <a:solidFill>
                <a:schemeClr val="tx1"/>
              </a:solidFill>
              <a:latin typeface="+mn-lt"/>
              <a:cs typeface="+mn-lt"/>
            </a:endParaRPr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8878" y="1945045"/>
            <a:ext cx="2304261" cy="268068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4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7" y="2693438"/>
            <a:ext cx="4973402" cy="27203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2" name="Content Placeholder 1"/>
          <p:cNvSpPr txBox="1"/>
          <p:nvPr/>
        </p:nvSpPr>
        <p:spPr>
          <a:xfrm>
            <a:off x="1602022" y="373523"/>
            <a:ext cx="8987957" cy="1171250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ctr" defTabSz="914400">
              <a:defRPr sz="9600">
                <a:solidFill>
                  <a:srgbClr val="00D4FF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</a:lstStyle>
          <a:p>
            <a:r>
              <a: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concerns</a:t>
            </a:r>
            <a:endParaRPr sz="4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Content Placeholder 1"/>
          <p:cNvSpPr txBox="1"/>
          <p:nvPr/>
        </p:nvSpPr>
        <p:spPr>
          <a:xfrm>
            <a:off x="8716736" y="6106494"/>
            <a:ext cx="3094264" cy="75016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r" defTabSz="914400">
              <a:defRPr sz="2400">
                <a:solidFill>
                  <a:srgbClr val="FFFFFF"/>
                </a:solidFill>
                <a:latin typeface="IBM Plex Mono Text"/>
                <a:ea typeface="IBM Plex Mono Text"/>
                <a:cs typeface="IBM Plex Mono Text"/>
                <a:sym typeface="IBM Plex Mono Text"/>
              </a:defRPr>
            </a:lvl1pPr>
          </a:lstStyle>
          <a:p>
            <a:r>
              <a:rPr lang="en-US" sz="1200"/>
              <a:t>Reference slide :-Blockstack</a:t>
            </a:r>
            <a:r>
              <a:rPr sz="1200"/>
              <a:t>@ludovic</a:t>
            </a:r>
            <a:endParaRPr sz="1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ontent Placeholder 1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</a:p>
        </p:txBody>
      </p:sp>
      <p:sp>
        <p:nvSpPr>
          <p:cNvPr id="246" name="Content Placeholder 1"/>
          <p:cNvSpPr txBox="1"/>
          <p:nvPr/>
        </p:nvSpPr>
        <p:spPr>
          <a:xfrm>
            <a:off x="4584148" y="1945155"/>
            <a:ext cx="7100068" cy="3530771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Autofit/>
          </a:bodyPr>
          <a:lstStyle/>
          <a:p>
            <a:pPr marL="342900" indent="-342900" defTabSz="658495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  <a:defRPr sz="468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Management System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58495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  <a:defRPr sz="468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and Database Maintenance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58495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  <a:defRPr sz="468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Scalability-Infrastructure cost  </a:t>
            </a:r>
            <a:endParaRPr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58495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  <a:defRPr sz="468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9353" y="2522895"/>
            <a:ext cx="2304261" cy="268068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8" name="Content Placeholder 1"/>
          <p:cNvSpPr txBox="1"/>
          <p:nvPr/>
        </p:nvSpPr>
        <p:spPr>
          <a:xfrm>
            <a:off x="1602022" y="373523"/>
            <a:ext cx="8987957" cy="1171250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ctr" defTabSz="914400">
              <a:defRPr sz="9600">
                <a:solidFill>
                  <a:srgbClr val="00D4FF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</a:lstStyle>
          <a:p>
            <a:r>
              <a:rPr sz="4400">
                <a:solidFill>
                  <a:schemeClr val="tx1"/>
                </a:solidFill>
                <a:latin typeface="+mj-lt"/>
                <a:cs typeface="+mj-lt"/>
              </a:rPr>
              <a:t>Developer concerns</a:t>
            </a:r>
            <a:endParaRPr sz="440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49" name="Content Placeholder 1"/>
          <p:cNvSpPr txBox="1"/>
          <p:nvPr/>
        </p:nvSpPr>
        <p:spPr>
          <a:xfrm>
            <a:off x="8786586" y="6126179"/>
            <a:ext cx="3094264" cy="75016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r" defTabSz="914400">
              <a:defRPr sz="2400">
                <a:solidFill>
                  <a:srgbClr val="FFFFFF"/>
                </a:solidFill>
                <a:latin typeface="IBM Plex Mono Text"/>
                <a:ea typeface="IBM Plex Mono Text"/>
                <a:cs typeface="IBM Plex Mono Text"/>
                <a:sym typeface="IBM Plex Mono Text"/>
              </a:defRPr>
            </a:lvl1pPr>
          </a:lstStyle>
          <a:p>
            <a:endParaRPr sz="1200"/>
          </a:p>
        </p:txBody>
      </p:sp>
      <p:sp>
        <p:nvSpPr>
          <p:cNvPr id="235" name="Content Placeholder 1"/>
          <p:cNvSpPr txBox="1"/>
          <p:nvPr/>
        </p:nvSpPr>
        <p:spPr>
          <a:xfrm>
            <a:off x="8716736" y="6106494"/>
            <a:ext cx="3094264" cy="75016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r" defTabSz="914400">
              <a:defRPr sz="2400">
                <a:solidFill>
                  <a:srgbClr val="FFFFFF"/>
                </a:solidFill>
                <a:latin typeface="IBM Plex Mono Text"/>
                <a:ea typeface="IBM Plex Mono Text"/>
                <a:cs typeface="IBM Plex Mono Text"/>
                <a:sym typeface="IBM Plex Mono Text"/>
              </a:defRPr>
            </a:lvl1pPr>
          </a:lstStyle>
          <a:p>
            <a:r>
              <a:rPr lang="en-US" sz="1200"/>
              <a:t>Reference slide :-Blockstack</a:t>
            </a:r>
            <a:r>
              <a:rPr sz="1200"/>
              <a:t>@ludovic</a:t>
            </a:r>
            <a:endParaRPr sz="1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8878" y="1945045"/>
            <a:ext cx="2304261" cy="268068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253" y="3133023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9" name="Content Placeholder 1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517" y="3404903"/>
            <a:ext cx="773806" cy="508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211" y="3404903"/>
            <a:ext cx="773806" cy="508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253" y="3680516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143" y="3072907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406" y="3344787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01" y="3344787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143" y="3620400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143" y="3010547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407" y="3282426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143" y="3558039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143" y="2948186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143" y="2885825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07" y="3010303"/>
            <a:ext cx="4973402" cy="27203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451" y="3532660"/>
            <a:ext cx="2576689" cy="16927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4" name="→"/>
          <p:cNvSpPr txBox="1"/>
          <p:nvPr/>
        </p:nvSpPr>
        <p:spPr>
          <a:xfrm>
            <a:off x="6038240" y="3319839"/>
            <a:ext cx="1452880" cy="16287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>
              <a:defRPr sz="20000">
                <a:solidFill>
                  <a:srgbClr val="FFFFFF"/>
                </a:solidFill>
              </a:defRPr>
            </a:lvl1pPr>
          </a:lstStyle>
          <a:p>
            <a:r>
              <a:rPr sz="10000"/>
              <a:t>→</a:t>
            </a:r>
            <a:endParaRPr sz="10000"/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965" y="3220458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01" y="3282426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143" y="3495678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143" y="3433318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143" y="3365704"/>
            <a:ext cx="773806" cy="5083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Content Placeholder 1"/>
          <p:cNvSpPr txBox="1"/>
          <p:nvPr/>
        </p:nvSpPr>
        <p:spPr>
          <a:xfrm>
            <a:off x="1602022" y="373523"/>
            <a:ext cx="8987957" cy="1171250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/>
          <a:p>
            <a:pPr algn="ctr" defTabSz="814070">
              <a:defRPr sz="8545">
                <a:solidFill>
                  <a:srgbClr val="00D4FF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pPr>
            <a:r>
              <a:rPr sz="4400">
                <a:solidFill>
                  <a:schemeClr val="tx1"/>
                </a:solidFill>
                <a:latin typeface="+mj-lt"/>
                <a:cs typeface="+mj-lt"/>
              </a:rPr>
              <a:t>DAPP IS THE NEW </a:t>
            </a:r>
            <a:r>
              <a:rPr lang="en-US" sz="4400">
                <a:solidFill>
                  <a:schemeClr val="tx1"/>
                </a:solidFill>
                <a:latin typeface="+mj-lt"/>
                <a:cs typeface="+mj-lt"/>
              </a:rPr>
              <a:t>WAY</a:t>
            </a:r>
            <a:endParaRPr lang="en-US" sz="440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81" name="Content Placeholder 1"/>
          <p:cNvSpPr txBox="1"/>
          <p:nvPr/>
        </p:nvSpPr>
        <p:spPr>
          <a:xfrm>
            <a:off x="8716736" y="6106494"/>
            <a:ext cx="3094264" cy="75016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r" defTabSz="914400">
              <a:defRPr sz="2400">
                <a:solidFill>
                  <a:srgbClr val="FFFFFF"/>
                </a:solidFill>
                <a:latin typeface="IBM Plex Mono Text"/>
                <a:ea typeface="IBM Plex Mono Text"/>
                <a:cs typeface="IBM Plex Mono Text"/>
                <a:sym typeface="IBM Plex Mono Text"/>
              </a:defRPr>
            </a:lvl1pPr>
          </a:lstStyle>
          <a:p>
            <a:endParaRPr sz="1200"/>
          </a:p>
        </p:txBody>
      </p:sp>
      <p:sp>
        <p:nvSpPr>
          <p:cNvPr id="235" name="Content Placeholder 1"/>
          <p:cNvSpPr txBox="1"/>
          <p:nvPr/>
        </p:nvSpPr>
        <p:spPr>
          <a:xfrm>
            <a:off x="8843736" y="6233494"/>
            <a:ext cx="3094264" cy="750165"/>
          </a:xfrm>
          <a:prstGeom prst="rect">
            <a:avLst/>
          </a:prstGeom>
          <a:ln w="25400">
            <a:miter lim="400000"/>
          </a:ln>
        </p:spPr>
        <p:txBody>
          <a:bodyPr tIns="45719" bIns="45719" anchor="ctr">
            <a:normAutofit/>
          </a:bodyPr>
          <a:lstStyle>
            <a:lvl1pPr algn="r" defTabSz="914400">
              <a:defRPr sz="2400">
                <a:solidFill>
                  <a:srgbClr val="FFFFFF"/>
                </a:solidFill>
                <a:latin typeface="IBM Plex Mono Text"/>
                <a:ea typeface="IBM Plex Mono Text"/>
                <a:cs typeface="IBM Plex Mono Text"/>
                <a:sym typeface="IBM Plex Mono Text"/>
              </a:defRPr>
            </a:lvl1pPr>
          </a:lstStyle>
          <a:p>
            <a:r>
              <a:rPr lang="en-US" sz="1200"/>
              <a:t>Reference slide :-Blockstack</a:t>
            </a:r>
            <a:r>
              <a:rPr sz="1200"/>
              <a:t>@ludovic</a:t>
            </a:r>
            <a:endParaRPr sz="1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777777"/>
    </a:dk1>
    <a:lt1>
      <a:srgbClr val="FFFFFF"/>
    </a:lt1>
    <a:dk2>
      <a:srgbClr val="779EFF"/>
    </a:dk2>
    <a:lt2>
      <a:srgbClr val="FFFF00"/>
    </a:lt2>
    <a:accent1>
      <a:srgbClr val="33CCCC"/>
    </a:accent1>
    <a:accent2>
      <a:srgbClr val="FFFFF7"/>
    </a:accent2>
    <a:accent3>
      <a:srgbClr val="BDCCFF"/>
    </a:accent3>
    <a:accent4>
      <a:srgbClr val="DADADA"/>
    </a:accent4>
    <a:accent5>
      <a:srgbClr val="ADE2E2"/>
    </a:accent5>
    <a:accent6>
      <a:srgbClr val="E7E7E0"/>
    </a:accent6>
    <a:hlink>
      <a:srgbClr val="FF5050"/>
    </a:hlink>
    <a:folHlink>
      <a:srgbClr val="000099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3277</Words>
  <Application>WPS Presentation</Application>
  <PresentationFormat>Widescreen</PresentationFormat>
  <Paragraphs>276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SimSun</vt:lpstr>
      <vt:lpstr>Wingdings</vt:lpstr>
      <vt:lpstr>SF Pro Text Regular</vt:lpstr>
      <vt:lpstr>Segoe Print</vt:lpstr>
      <vt:lpstr>Helvetica</vt:lpstr>
      <vt:lpstr>IBM Plex Mono Light</vt:lpstr>
      <vt:lpstr>IBM Plex Mono</vt:lpstr>
      <vt:lpstr>IBM Plex Mono Text</vt:lpstr>
      <vt:lpstr>Microsoft YaHei</vt:lpstr>
      <vt:lpstr>Arial Unicode MS</vt:lpstr>
      <vt:lpstr>Calibri</vt:lpstr>
      <vt:lpstr>Arial Black</vt:lpstr>
      <vt:lpstr>IBM Plex Mono</vt:lpstr>
      <vt:lpstr>IBM Plex Mono Light</vt:lpstr>
      <vt:lpstr>IBM Plex Mono Text</vt:lpstr>
      <vt:lpstr>Verdana</vt:lpstr>
      <vt:lpstr>Default Design</vt:lpstr>
      <vt:lpstr>with Blockstack</vt:lpstr>
      <vt:lpstr>Agenda</vt:lpstr>
      <vt:lpstr>PowerPoint 演示文稿</vt:lpstr>
      <vt:lpstr> Blockstack Ecosystem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Identity Layer-Blockstack ID </vt:lpstr>
      <vt:lpstr>PowerPoint 演示文稿</vt:lpstr>
      <vt:lpstr>PowerPoint 演示文稿</vt:lpstr>
      <vt:lpstr>PowerPoint 演示文稿</vt:lpstr>
      <vt:lpstr>Blockstack Authentication</vt:lpstr>
      <vt:lpstr>Gaia Storage </vt:lpstr>
      <vt:lpstr>Blockstack Architecture</vt:lpstr>
      <vt:lpstr>Blockstack vs Ethereum </vt:lpstr>
      <vt:lpstr>Clarity Smart contracts	</vt:lpstr>
      <vt:lpstr>PowerPoint 演示文稿</vt:lpstr>
      <vt:lpstr>PowerPoint 演示文稿</vt:lpstr>
      <vt:lpstr>App Review </vt:lpstr>
      <vt:lpstr>PowerPoint 演示文稿</vt:lpstr>
      <vt:lpstr>blocksurvey.org - Privacy Focused Survey</vt:lpstr>
      <vt:lpstr>Useful Resources </vt:lpstr>
      <vt:lpstr>PowerPoint 演示文稿</vt:lpstr>
      <vt:lpstr>Thank You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Blockstack</dc:title>
  <dc:creator/>
  <cp:lastModifiedBy>vinod</cp:lastModifiedBy>
  <cp:revision>58</cp:revision>
  <dcterms:created xsi:type="dcterms:W3CDTF">2019-09-29T22:50:00Z</dcterms:created>
  <dcterms:modified xsi:type="dcterms:W3CDTF">2019-10-01T20:15:29Z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