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8" r:id="rId2"/>
    <p:sldId id="266" r:id="rId3"/>
    <p:sldId id="270" r:id="rId4"/>
    <p:sldId id="271" r:id="rId5"/>
    <p:sldId id="272" r:id="rId6"/>
    <p:sldId id="273" r:id="rId7"/>
    <p:sldId id="269" r:id="rId8"/>
    <p:sldId id="274" r:id="rId9"/>
    <p:sldId id="275" r:id="rId10"/>
    <p:sldId id="276" r:id="rId11"/>
    <p:sldId id="280" r:id="rId12"/>
    <p:sldId id="279" r:id="rId13"/>
    <p:sldId id="268" r:id="rId14"/>
    <p:sldId id="267" r:id="rId15"/>
    <p:sldId id="262" r:id="rId16"/>
    <p:sldId id="263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9"/>
  </p:normalViewPr>
  <p:slideViewPr>
    <p:cSldViewPr snapToGrid="0" snapToObjects="1">
      <p:cViewPr>
        <p:scale>
          <a:sx n="91" d="100"/>
          <a:sy n="91" d="100"/>
        </p:scale>
        <p:origin x="13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E7CE-C134-6B41-97E1-DC46047D59E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ACE9A-BD6E-C14D-9AEE-8D6AB0228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ACE9A-BD6E-C14D-9AEE-8D6AB02289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0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AB588F0-506F-4235-8DEA-AE1E8744B983}" type="datetime">
              <a:rPr lang="en-SG" sz="1200" b="0" strike="noStrike" spc="-1">
                <a:solidFill>
                  <a:srgbClr val="8B8B8B"/>
                </a:solidFill>
                <a:latin typeface="Calibri"/>
              </a:rPr>
              <a:t>12/9/19</a:t>
            </a:fld>
            <a:endParaRPr lang="en-SG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SG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073947E-6EBB-4D35-BD8B-FE11AED2C41D}" type="slidenum">
              <a:rPr lang="en-SG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SG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umap-learn.readthedocs.io/en/latest/benchmarking.html#performance-scaling-by-dataset-siz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06" y="2475194"/>
            <a:ext cx="10515240" cy="1325160"/>
          </a:xfrm>
        </p:spPr>
        <p:txBody>
          <a:bodyPr/>
          <a:lstStyle/>
          <a:p>
            <a:pPr algn="ctr"/>
            <a:r>
              <a:rPr lang="en-US" dirty="0" err="1" smtClean="0"/>
              <a:t>MolMap</a:t>
            </a:r>
            <a:r>
              <a:rPr lang="en-US" dirty="0" smtClean="0"/>
              <a:t>: A Molecule Representation Method Based on High-level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r>
              <a:rPr lang="en-US" altLang="zh-CN" dirty="0" smtClean="0"/>
              <a:t>6</a:t>
            </a:r>
            <a:r>
              <a:rPr lang="en-US" dirty="0" smtClean="0"/>
              <a:t>: </a:t>
            </a:r>
            <a:r>
              <a:rPr lang="en-US" b="1" dirty="0"/>
              <a:t>Gaussian Smoothing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1856516"/>
          </a:xfrm>
        </p:spPr>
        <p:txBody>
          <a:bodyPr/>
          <a:lstStyle/>
          <a:p>
            <a:r>
              <a:rPr lang="en-US" altLang="zh-CN" dirty="0" smtClean="0"/>
              <a:t>Gaussian kernel: sigma = 1.8,  size = (31, 31)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770" y="1405557"/>
            <a:ext cx="3657600" cy="1155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080" y="1768878"/>
            <a:ext cx="3887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 smtClean="0">
                <a:solidFill>
                  <a:srgbClr val="FF0000"/>
                </a:solidFill>
                <a:effectLst/>
                <a:latin typeface="Times" charset="0"/>
              </a:rPr>
              <a:t>remove detail and noise 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201" y="3904921"/>
            <a:ext cx="3200400" cy="219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504" y="3879521"/>
            <a:ext cx="3124200" cy="222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98" y="4249590"/>
            <a:ext cx="1555932" cy="1507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9511" y="4159935"/>
            <a:ext cx="1569379" cy="163627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589960" y="4922849"/>
            <a:ext cx="561581" cy="166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776091" y="4894872"/>
            <a:ext cx="561581" cy="166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9238" y="1741707"/>
            <a:ext cx="2465038" cy="174764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8467463" y="2653619"/>
            <a:ext cx="580682" cy="200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7" y="152400"/>
            <a:ext cx="10515240" cy="1325160"/>
          </a:xfrm>
        </p:spPr>
        <p:txBody>
          <a:bodyPr/>
          <a:lstStyle/>
          <a:p>
            <a:r>
              <a:rPr lang="en-US" sz="3600" dirty="0" smtClean="0"/>
              <a:t>Model backbone</a:t>
            </a:r>
            <a:endParaRPr lang="en-US" sz="3600" dirty="0"/>
          </a:p>
        </p:txBody>
      </p:sp>
      <p:sp>
        <p:nvSpPr>
          <p:cNvPr id="4" name="AutoShape 2" descr="data:image/png;base64,iVBORw0KGgoAAAANSUhEUgAACA8AAAQtCAIAAACwXGN2AAAABmJLR0QA/wD/AP+gvaeTAAAgAElE%0AQVR4nOzdeVyVddr48esARm4IaQIqJS6IiY7lOFqatmg6arg8LEqKOG6PaxogOmb2WOhgo2IuM7ln%0AQgG5ZDBTk7mNKGZlzS9XCnFBFkMR5KBs9++P+9V5zgOKh+Xsn/cfvs79ve/7+l7nPgf8XnzvRaMo%0AigAAAAAAAAAAADvmYO4EAAAAAAAAAACAmTFbAAAAAAAAAACAvWO2AAAAAAAAAAAAe8dsAQAAAAAA%0AAAAA9s7J3AkAMJYTJ06sXr3a3FkAMJ2kpCRzpwAAACxIYGCguVMAYAWoIwDocG0BYLOuXr366aef%0AmjsLK5OWlpaWlmbuLIzi2rVrfB9sGJ8vAACo7tNPP7127Zq5s7Amtj2m4vuA6mz7Ow+gDjSKopg7%0ABwBGkZiYGBwczM94rainX9nkiRV8H2wbny8AAKhOo9EkJCQEBQWZOxGrYdtjKr4PqM62v/MA6oBr%0ACwAAAAAAAAAAsHfMFgAAAAAAAAAAYO+YLQAAAAAAAAAAwN4xWwAAAAAAAAAAgL1jtgAAAAAAAAAA%0AAHvHbAEAAAAAAAAAAPaO2QIAqK++ffsuWLDA3Fk0GI1G4+joGBUVFRMTk56ermtPT09ftWpVYmJi%0Az549NRqNn59fSUmJbu3XX389dOhQjUbTu3fvxMRE06d99uzZUaNGtWrV6vHHHx83blx2drbaXlBQ%0AMHPmzKVLl86fPz8sLEzXbq6Y169f3759e3Bw8HPPPadrrKioWLhwYVZWlq4lPT09JiZm7ty5Go1G%0Ao9EYHh8AAACmZ0sVgZWWA/cdZtdnleV3RxEBwCgUADYqISGBn/HaCggICAgIqO1eY8eOXbJkiTHy%0AUV29erX+QQz/PohIp06dqjQePnw4JCSktLRUUZTbt2+r/4NMmzZNf5vMzEwRuXDhQv2zra2zZ8+O%0AHj167969p0+fnjBhgoi8/PLLiqKUlJR06dJl+fLl6mZbtmzx8PDIysoyV0zVlStXRMTX11e/8ebN%0Am2PGjMnIyKiycfv27Q354Ph5BwAA1YlIQkKCubOwJnUeU1lFRWDg98EaywHVfYfZ9Vll+d3Vs4hQ%0AqCMAVMO1BQBQXx9//PGyZcuMFDwzMzMkJMRIwR/EyclJf/HcuXOhoaHr1q1r1KiRiLi4uIjIgAED%0ANm3apH/eUNu2bUXE29vbtMmKiHz11VdxcXGjRo3q2bPntm3bXF1dT548KSLvv//+hQsXAgIC1M0m%0ATpxYWlq6dOlSc8VUeXl5VW90c3NbunSpv79/cXGxfvujjz5qeGQAAACYhY1VBFZXDqjuO8yuzyrL%0A744iAkCDY7YAACxXVlbWiBEjbty4YcYcFEUZP378pEmTHnvsMf32hIQET0/PqVOnXrp0SW1Riwq1%0AhDCxuXPnNm7cWLdYXl4+efJkETly5IiIPPHEE7oMe/XqlZSUZK6YNevRo0fHjh0jIyPrHwoAAAC2%0AwewVgVWUA/aMIgJAw2K2AADqrrKyMikpKSwsbODAgSKyf//+6dOne3l5FRQUhIWFtWrVqnv37t99%0A952IpKWlRUREeHt75+bmBgQEtGzZsnv37nv27BGRzZs3Ozg4qLeVLCoqWr16tW5xx44dZ86cycnJ%0AmTFjhtrjoUOHvLy8jh49arL3uH///u+//37o0KFV2j08PBITE7VabXBwcFlZWfUdCwsLo6KiFi1a%0AFB4ePmTIkPDw8IKCAqnxKInI3bt3V65cOWXKlN69ew8ePPinn36qbcJvvfVWbGxsbGysiOTm5orI%0AzZs3dWtbtWp1+/btnJwcs8e8ryFDhmzevDkjI6P+oQAAAGACNl8RWF05YIcoIgA0JHPfCgmAsXD/%0AwTqow3ML9G8fee3atWbNmolIdHT05cuXd+3aJSJ9+vSpqKhITk5WT1SfM2fO0aNH4+PjmzdvLiKp%0AqamKonTs2FH/w9JflP97b8rPPvusSZMmn3/+eW3fWq2eW6Df47hx4zQaTVlZWZVt1Bdr1qwRkYiI%0AiCrtRUVFPj4+b7/9trqYl5fn4+PToUOHgoKCBx0ldcupU6eeP39eff3KK6+4u7sXFhYa+B737t07%0AYMAAEfH29t6yZYuiKOol2x999JFum9DQUBEx/MavxoipVDvIOqdPnxaRFStW6Fp8fX0N+eD4eQcA%0AANUJzy2opbqNqaylIjDw+2C95UD15Ou/yiq6q3MRoVBHAKiG3wiAzeJ//Tqo21OO9QdtXbp00T/s%0A7u7uzs7O6msfHx8RKS4uVhfVE9XHjh2rVBvM6S9WHxGWl5fXNkOlHrMF7du3d3V1rb6N7nVQUJBG%0Ao0lJSdFvX7x4sYhkZ2frNtu5c6eILFiwQHnwUVIfDFBFcnKyge/x1q1bZ8+eXb9+fZMmTURkx44d%0A33zzjYODQ5s2bVJTU2/fvr17925PT08nJyfDj6ExYioPHuhfv35dRIYNG6ZrYbYAAADUGbMFtVXn%0AMZVVVAR1my2wonKgevL1X2UV3dW5iFCoIwBUw52IAKAhqdcL67i5ud27d0997eDgICLqH51FxN/f%0AX0TS09Nr24Wjo2N9s6yNnJwcNze3GjbYunWrr69vWFiYOkhVpaamioh6tpRKPUP/+PHj8uCjdOrU%0AKT8/vyr/UQ0fPtzAVF1dXbt27Tpr1qwPPvhARHbu3Nm7d++UlBRPT88hQ4YMHDhQq9VWVla++OKL%0Ahh9DY8SsuTv57WZHAAAAsEY2VhFYUTlgtygiADQgZgsAwDzatGkjIl5eXuZO5CEcHR0rKipq2KBZ%0As2Z79uwpKSkZP368rlEthDIzM3Ut7u7uItKiRYsaQuXn52dkZGi1Wv3GysrK2uY8cuRIEXnkkUdE%0AZOjQod9++21RUdHp06dbtGiRm5sbFhZW24BGilldlcIJAAAANswqKgJrLAfsDUUEgAbEbAEAmEd+%0Afr6IDBo0SH4b3pWWloqIoii3b9/WbabRaMrLy/V3rHmw3uA8PT3Vx5HpqON1/VG7r6/vtm3bDh06%0ApGtRTx1KSUnRtVy9elV+e78P4uvrq9VqY2JidC3nzp1bv359bXPOzs4WkWHDhuk3FhcXR0ZGDhgw%0AYNy4cbUNaKSY1d26dUtEPDw8GiQaAAAALJlVVATWWA7YG4oIAA2I2QIAqJc7d+6ISGFhobp49+5d%0A/bVFRUUioj+4143sDxw40KtXr+nTp4uIelvJd9999+eff167dq16He6XX35ZWVnZsWPH7OxsdWwt%0AIikpKa6url988YWx35fOwIEDi4qK1LepysvLk2oXugYGBs6fP1+3uGDBAj8/v3Xr1uXk5KgtGzZs%0A6Nev3+zZs+XBR2nkyJEdOnRYtmzZ5MmT4+PjlyxZMm/evEmTJonIqlWrunXr9sknn9w3yTVr1mzb%0Atk2tqe7duxcVFRUcHKz2pSorK5s8ebKIxMfH6069MX1MVUlJiTygxvv1119FpH///jXsDgAAAIti%0A2xWBVZQDqhqG2bVdZV3dUUQAaEDMFgBA3Wm12uXLl4vI9evX16xZExMTo15sGx0dXVhYuHbt2qys%0ALBFZsmSJbkAcGxubn59/48aN7OzsI0eOODk5iUhMTEyfPn1Wr149a9as4cOHd+vWbcKECQUFBeXl%0A5YGBgS4uLqdOnVJ3d3Z2dnFxcXZ2Ntl7DA0NVRTlxIkT6uLevXvVP5FPmzbt2LFj+luuXLlSN0Jt%0A3LjxiRMnQkJCJk6cGBERERUV1bJly4MHDzo5OW3cuPFBR0lRlIMHD/r7++/bty88PDwvLy8uLk69%0A22lGRsb58+cjIiLum2RhYeGKFSu8vb1nzpwZFRU1e/bsTz75RPcX/LNnzz7//PNOTk5Hjx5t27at%0Abi/TxxSRw4cPz5s3T0QyMzPfe++9H3/8UX9tamqqo6NjUFDQg3YHAACARbH5isAqygGpcZhdh1VW%0A1J1QRABoUBpFUcydAwCjSExMDA4O5me8VgIDA0UkKSnJGMG7du16/vx5c30ihn8fNBqNr6/vuXPn%0AdC3Dhw/38fFZs2aNMRN8uIsXL4aGhqalpRm+y+XLlz/88ENHR8dXX321R48eFhtTx9/f38PDY9Om%0ATboWA782/LwDAIDqNBpNQkICf0M0nLHHVOatCAz8PthSOWAn3dW5iBDqCADVOJk7AQCAxVEvfNbZ%0Avn37888/v3DhQvXRZGah1WrXrVu3ZcuWWu315JNPvvXWW5YfU3Xy5MmLFy/GxcXpN1a5Ry0AAABg%0AbDZTDthDdxQRABoWswUAYCLFxcXqv02bNjV3Lg9x6dKl119/vU2bNmPGjOncuXPr1q137949f/78%0ALVu2NGnSxCwpZWRkLF++XL0M2SZjZmdnR0dHHzhwQN03PT19z549N2/e/OWXXxowPQAAAJiRtVQE%0AdlIO2EB3FBEAGhyzBQBgdMXFxcuXL1efSzZ37typU6f27dvX3Ek90H2vQvXz84uOjt6wYUNkZKTp%0AU1ITsOGY5eXlO3fu1N2VVUQ6d+4cFRUlIjExMQ2ZHwAAAMzBiioC+ykHrL07iggAxsBTjgG7duzY%0AsUWLFmk0Go1GM3HixP379xu7x8OHDwcFBak9/vd///fx48eN3aMlaNq0aXR0tKIoiqJs3brVYguD%0Amnl7e5urNrB5Tk5OUVFRJjt3CQAAQEU5YDI2UBFQDlgaiggAxsC1BYBd69+/f//+/T/++OPLly//%0A/e9/b9y4sZE6unbtWrt27UTkhRde6NOnT1JS0pNPPvn3v//dSN0BAAAAeCjKAQAAoI9rCwCIWhUY%0ArzbIzMwMCQkxWXcAAAAADEc5AAAAVFxbAMC4srKyRowYUVFRYe5EAAAAAJga5QAAAFaEawsA/B/7%0A9++fPn26l5dXQUFBWFhYq1atunfv/t1334lIWlpaRESEt7d3bm5uQEBAy5Ytu3fvvmfPHhHZvHmz%0Ag4ODRqMRkaKiotWrV+sWd+zYcebMmZycnBkzZhiYQ3p6emBg4MKFC0NDQwcMGPD//t//E5G4uLim%0ATZtqNJqYmBi12IiPj3d2dv7www9F5O7duytXrpwyZUrv3r0HDx78008/VVZWHjlyZP78+d7e3tev%0AX3/hhReefPLJgoIC4xw2AAAAwBZQDgAAYNcUADYqISHBwJ9xX19f3ZbXrl1r1qyZiERHR1++fHnX%0Arl0i0qdPn4qKiuTkZPV64Tlz5hw9ejQ+Pl59nlJqaqqiKB07dtTvTn9RRHx9ffV7rN6ir3Pnzh07%0AdlQUpayszNXV1c/PT21/8803ReTMmTPq4pUrV0aPHq2+njp16vnz59XXr7zyiru7+6+//nr8+PEm%0ATZqIyIoVKw4cODBlypQ7d+7UfCgCAgICAgIMOWhWx/DvA6wRny8AAKhORBISEh66GeWAjm2PqQz8%0APsCu2PZ3HkAd8BsBsFl1my1QFKVLly76i+7u7s7OzuprHx8fESkuLlYXY2NjRWTs2LHVg+gv1rY8%0AWL169ccff6woSmVlZceOHRs1aqS25+fnN2/efOrUqeriihUrkpOTFUU5efJk9alQdZX6Xm7evGnI%0AcVAUJSAgoAGnYwETM/B7DgAA7ITUfrZAse9yQK2hAHtj4A8IAHvAcwsAVKVeMqzj5uaWm5urvnZw%0AcBAR9QwdEfH39583b156enrDJjB//vzi4uKNGzfevHnz3r17ZWVlavtjjz02Z86cv/71r2+//Xab%0ANm2+/vrryMhIETl16pSfn596hfJ934ubm5vhvfft23f+/PkN8T4sy4kTJ2JjY6l/bJX6+Zo7CwAA%0AYAvsvBwQEVsdMwcHB8+bN+/ZZ581dyKwINQRAKpgtgBA3bVp00ZEvLy8GirgjRs33NzcTp8+HRwc%0AvHHjxpkzZ8bFxelv8MYbb7z//vuxsbHBwcF/+MMfHB0dRSQ/Pz8jI0Or1erqFhGprKxUi5naateu%0AXVBQUD3fiGWKjY211bcGEWGUDwAATMwmywERsdUxc3Bw8LPPPmur7w51Rh0BQB9POQZQd/n5+SIy%0AaNAg+e20ndLSUhFRFOX27du6zTQaTXl5uSEBZ86c6ejoGBoaWlZWNnToUBGprKzU36Bly5YzZsz4%0A+9///v777//pT39SG319fbVabUxMjG6zc+fOrV+/vp7vDgAAAEANKAcAALAxzBYAEK1Wq/tXRO7e%0Avau/tqioSET0x/cVFRXqiwMHDvTq1Wv69Okiot6Z9N133/3555/Xrl177949Efnyyy/Vm41mZ2df%0AvXpV3Ss7O1sNqyiKLmZhYeH06dMfffRRjUaTnZ2dlZX11VdfxcfHFxQUiMg333xz7do1dcvw8PDS%0A0tIrV66oT04TkZEjR3bo0GHZsmWTJ0+Oj49fsmTJvHnzJk2apHsvxcXFDXrAAAAAANtBOQAAAFTM%0AFgB27dixY4sWLbpy5YqITJs2bf/+/Rs3bszMzBSR6OjowsLCtWvXZmVliciSJUt0ZUNsbGx+fv6N%0AGzeys7OPHDni5OQkIjExMX369Fm9evWsWbOGDx/erVu3CRMmFBQUlJeXBwYGuri4nDp1SkQOHTo0%0AY8YMEcnKynrqqadeeumll156ydfXt3Xr1ps2bRo8eLCILF++3MXF5c033+zYsePixYvd3NyWL1+u%0Au6zY3d198ODBkydP1r0LZ2fngwcP+vv779u3Lzw8PC8vLy4uztHR8Z133lHfyxtvvPHDDz+Y7KgC%0AAAAAVoFyAAAA6NPoT+YDsCWJiYnBwcEN+zPetWvX8+fPm/f3hlar/d3vfvef//yncePGDR48MDBQ%0ARJKSkho8stkZ4/sAy8HnCwAAqtNoNAkJCQ14n3qbLwdse0zV4N8H2ADb/s4DqAOuLQBgZTZs2DBn%0Azhxj1AYAAAAALBzlAAAAxuNk7gQAWBP1jp/FxcVNmzY1cdcnT56cNm2aVqutqKg4f/68iXsHAAAA%0AQDkAAIBt49oCAAYpLi5evHix+miyuXPnpqWlmTiBpk2bFhYWOjg4xMfHP/LIIybu3a5oNBpHR8eo%0AqKiYmJj09HRde3p6+qpVqxITE3v27KnRaPz8/EpKSnRrv/7666FDh2o0mt69eycmJpo+7bNnz44a%0ANapVq1aPP/74uHHj1KfniUhBQcHMmTOXLl06f/78sLAwXbu5Yl6/fn379u3BwcHPPfecrrGiomLh%0AwoXqTYFV6enpMTExc+fO1Wg0Go3G8PgAAADGQDlgP6y0HLjvMLs+qyy/O4oIAEahALBRCQkJ/IzX%0AVkBAQEBAgPHiX7161VxBDP8+iEinTp2qNB4+fDgkJKS0tFRRlNu3b6v/g0ybNk1/G/UhchcuXKhD%0AevV09uzZ0aNH79279/Tp0xMmTBCRl19+WVGUkpKSLl26LF++XN1sy5YtHh4eWVlZ5oqpUh8k6Ovr%0Aq9948+bNMWPGZGRkVNm4ffv2hnxw/LwDAIDqRCQhIcHcWVgTY4+pzFgOKAZ/H6yxHFDdd5hdn1WW%0A3109iwiFOgJANVxbAAAmkpmZGRISYglBHsrJ6f/cp+7cuXOhoaHr1q1r1KiRiLi4uIjIgAEDNm3a%0ApH/eUNu2bUXE29vb2OlV99VXX8XFxY0aNapnz57btm1zdXU9efKkiLz//vsXLlwICAhQN5s4cWJp%0AaenSpUvNFVPl5eVVvdHNzW3p0qX+/v7qBf46jz76qOGRAQAAYLEoB4ztvsPs+qyy/O4oIgA0OGYL%0AAMAUsrKyRowYcePGDbMHqS1FUcaPHz9p0qTHHntMvz0hIcHT03Pq1KmXLl1SW9SiQi0hTGzu3Ln6%0AT7orLy+fPHmyiBw5ckREnnjiCV2GvXr1SkpKMlfMmvXo0aNjx46RkZH1DwUAAACLQjkAI6GIANCw%0AmC0AgForLCyMiopatGhReHj4kCFDwsPDCwoKRGTz5s0ODg7qDSKLiopWr16tW9yxY8eZM2dycnJm%0AzJghImlpaREREd7e3rm5uQEBAS1btuzevfuePXtqFUREDh065OXldfToUeO92f3793///fdDhw6t%0A0u7h4ZGYmKjVaoODg8vKygw/Svv3758+fbqXl1dBQUFYWFirVq26d+/+3XffqXvdvXt35cqVU6ZM%0A6d279+DBg3/66afaJvzWW2/FxsbGxsaKSG5urojcvHlTt7ZVq1a3b9/Oyckxe8z7GjJkyObNmzMy%0AMuofCgAAAEZCOSAWXA7YIYoIAA3J3LdCAmAs3H+wDgx5bkFRUZGPj8/bb7+tLubl5fn4+HTo0KGg%0AoEBRlI4dO+ofdv1F+e0ukxUVFcnJyep563PmzDl69Gh8fHzz5s1FJDU11cAgqs8++6xJkyaff/75%0AQ99arZ5boN/FuHHjNBpNWVlZlW3UF2vWrBGRiIiIKu01HKVr1641a9ZMRKKjoy9fvrxr1y4R6dOn%0Aj7rl1KlTz58/r75+5ZVX3N3dCwsLDUlbUZS9e/cOGDBARLy9vbds2aIoinqZ9kcffaTbJjQ0VEQM%0Av9mrMWIq1Q6yzunTp0VkxYoVuhZfX19DPjh+3gEAQHXCcwtqyZAxlZWWA0ptnltgpeVA9eTrv8oq%0AuqtzEaFQRwCoht8IgM3if/06MGS2YPHixSKSnZ2ta9m5c6eILFiwQKk2LNNfrDK28/HxEZHi4mJ1%0AUT1vfezYsbUKoihKeXm5IW+tzrMF7du3d3V1rb6N7nVQUJBGo0lJSdFvr/kodenSRT+Cu7u7s7Oz%0AoijqgwGqSE5ONiRtRVFu3bp19uzZ9evXN2nSRER27NjxzTffODg4tGnTJjU19fbt27t37/b09HRy%0AcjLwoBkppvLggf7169dFZNiwYboWZgsAAECdMVtQW4aMqay0HFDqOltgReVA9eTrv8oquqtzEaFQ%0ARwCohjsRAUDtpKamioh67o9KPff8+PHjtYrj4OAgIurfoEXE399fRNLT02ubj6OjY213qZWcnBw3%0AN7caNti6dauvr29YWJg6SFXVfJTUK6l13Nzc7t27JyKnTp3y8/Or8h/V8OHDDUzV1dW1a9eus2bN%0A+uCDD0Rk586dvXv3TklJ8fT0HDJkyMCBA7VabWVl5Ysvvmj4QTNGzJq7k99udgQAAAALRDlQheWU%0AA3aLIgJAA2K2AABqRx3WZ2Zm6lrc3d1FpEWLFvUJ26ZNGxHx8vKqV3JG4OjoWFFRUcMGzZo127Nn%0AT0lJyfjx43WNdTtK+fn5GRkZWq1Wv7GysrK2OY8cOVJEHnnkEREZOnTot99+W1RUdPr06RYtWuTm%0A5oaFhdU2oJFiVlelcAIAAICloRyowgLLAXtDEQGgATFbAAC1o54Uk5KSomu5evWqiAwaNEh+G6iV%0AlpaKiKIot2/f1m2m0WjKy8sfFDY/P79uQWoeu9efp6en+jgyHXW8rj9q9/X13bZt26FDh3QtNR+l%0AB/H19dVqtTExMbqWc+fOrV+/vrY5Z2dni8iwYcP0G4uLiyMjIwcMGDBu3LjaBjRSzOpu3bolIh4e%0AHg0SDQAAAA2OcsDyywF7QxEBoAExWwAAtbNgwQI/P79169bl5OSoLRs2bOjXr9/s2bNFRL1B5Lvv%0Avvvzzz+vXbtWvaL2yy+/rKys7NixY3Z2tjpK1tEN7g8cONCrV6/p06fXKkhKSoqrq+sXX3xhvPc7%0AcODAoqKiO3fu6Fry8vKk2oWugYGB8+fP1y3WfJTu3r2rv29RUZGIlJeXjxw5skOHDsuWLZs8eXJ8%0AfPySJUvmzZs3adIkEVm1alW3bt0++eST+ya5Zs2abdu2qXXUvXv3oqKigoOD1b5UZWVlkydPFpH4%0A+HjdqTemj6kqKSmRB9R1v/76q4j079+/ht0BAABgRpQDFlgOqGoYZtd2lXV1RxEBoAExWwAAtdO4%0AceMTJ06EhIRMnDgxIiIiKiqqZcuWBw8edHJyEpGYmJg+ffqsXr161qxZw4cP79at24QJEwoKCsrL%0AywMDA11cXE6dOqUfLTY2Nj8//8aNG9nZ2UeOHKltEGdnZxcXF2dnZ+O939DQUEVRTpw4oS7u3btX%0A/RP5tGnTjh07pr/lypUrdSPUGo7Sxo0b1UuSo6OjCwsL165dm5WVJSJLlixRFOXgwYP+/v779u0L%0ADw/Py8uLi4tT73aakZFx/vz5iIiI+yZZWFi4YsUKb2/vmTNnRkVFzZ49+5NPPtH9Bf/s2bPPP/+8%0Ak5PT0aNH27Ztq9vL9DFF5PDhw/PmzRORzMzM995778cff9Rfm5qa6ujoGBQU9KDdAQAAYF6UAxZY%0ADkiNw+w6rLKi7oQiAkCD0iiKYu4cABhFYmJicHAwP+O1EhgYKCJJSUkm6Ktr167nz5832Qdk+PdB%0Ao9H4+vqeO3dO1zJ8+HAfH581a9YYM8GHu3jxYmhoaFpamuG7XL58+cMPP3R0dHz11Vd79OhhsTF1%0A/P39PTw8Nm3apGsx8HvCzzsAAKhOo9EkJCTwN0TDmXJMZeJyQAz+PthSOWAn3dW5iBDqCADVOJk7%0AAQCAxVEvdtbZvn37888/v3DhQvXRZGah1WrXrVu3ZcuWWu315JNPvvXWW5YfU3Xy5MmLFy/GxcXp%0AN9Zwc1sAAADAGGymHLCH7igiADQsZgsAwDyKi4vVf5s2bWruXKq6dOnS66+/3qZNmzFjxnTu3Ll1%0A69a7d++eP3/+li1bmjRpYpaUMjIyli9frl6GbJMxs7Ozo6OjDxw4oO6bnp6+Z8+emzdv/vLLLw2Y%0AHgAAACwE5UCtGGPobgPdUUQAaHDMFgCAqRUXFy9fvlx9NNncuXOnTp3at29fcyf1v+57Faqfn190%0AdPSGDRsiIyNNn5KagA3HLC8v37lzp+6urCLSuXPnqKgoEYmJiWnI/AAAAGBulAN1YIyhu7V3RxEB%0AwBiYLQAAU2vatGl0dHR0dLS5E6kdb29vc9UGNs/JyUkd1gMAAMDmUQ6gQVBEADAGB3MnAAAAAAAA%0AAAAAzIzZAgAAAAAAAAAA7B2zBQAAAAAAAAAA2DtmCwAAAAAAAAAAsHc85RiwcYmJieZOwZpcu3ZN%0AbPSgnThxQmz0rUF++3wBAACqYJBQKzY/Zub7gCr4SgCoQqMoirlzAGAUiZx654QAACAASURBVImJ%0AwcHB5s4CgOnwfzoAANCn0WjMnQIAK0AdAUCH2QIAsCnqLBG/2wEAAABUERQUJDZ98QQAoJ54bgEA%0AAAAAAAAAAPaO2QIAAAAAAAAAAOwdswUAAAAAAAAAANg7ZgsAAAAAAAAAALB3zBYAAAAAAAAAAGDv%0AmC0AAAAAAAAAAMDeMVsAAAAAAAAAAIC9Y7YAAAAAAAAAAAB7x2wBAAAAAAAAAAD2jtkCAAAAAAAA%0AAADsHbMFAAAAAAAAAADYO2YLAAAAAAAAAACwd8wWAAAAAAAAAABg75gtAAAAAAAAAADA3jFbAAAA%0AAAAAAACAvWO2AAAAAAAAAAAAe8dsAQAAAAAAAAAA9o7ZAgAAAAAAAAAA7B2zBQAAAAAAAAAA2Dtm%0ACwAAAAAAAAAAsHfMFgAAAAAAAAAAYO+YLQAAAAAAAAAAwN4xWwAAAAAAAAAAgL1jtgAAAAAAAAAA%0AAHvHbAEAAAAAAAAAAPaO2QIAAAAAAAAAAOwdswUAAAAAAAAAANg7ZgsAAAAAAAAAALB3zBYAAAAA%0AAAAAAGDvmC0AAAAAAAAAAMDeMVsAAAAAAAAAAIC9Y7YAAAAAAAAAAAB7x2wBAAAAAAAAAAD2TqMo%0AirlzAADU3bVr1yZOnFhRUaEu3rp169KlS88884xugy5dunzwwQdmyg4AAACA2cTFxW3durWyslJd%0AvHTpkoh4e3uriw4ODpMnT37ttdfMlh8AwMI4mTsBAEC9tGvX7vLly7/88ot+45EjR3SvBwwYYPKk%0AAAAAAJhf9+7dDx06VKXxypUrutexsbGmzQgAYNG4ExEAWL3Q0NBGjRo9aO3YsWNNmQwAAAAAC9Gj%0AR48uXbo8aG2nTp169OhhynwAABaO2QIAsHqvvfZaeXn5fVd169btqaeeMnE+AAAAACzEhAkT7ntq%0AUaNGjSZNmmT6fAAAlozZAgCweh07duzRo4dGo6nS3qhRo4kTJ5olJQAAAACWYNy4cfc9taisrCwo%0AKMj0+QAALBmzBQBgC0JDQx0dHas0lpeXBwYGmiUfAAAAAJagQ4cOzzzzTJVTizQaze9///tOnTqZ%0AKysAgGVitgAAbMG4ceMqKyv1WxwcHPr27du+fXszZQQAAADAIlQ/tcjR0TE0NNRc+QAALBazBQBg%0ACzw9Pfv16+fg8L+/1R0cHCgAAAAAAIwdO7bKqUWVlZXchggAUB2zBQBgIyZMmKC/qCjKmDFjzJUM%0AAAAAAAvRunXrgQMH6i4vcHR0fOGFF9zd3c2bFQDAAjFbAAA2IiAgQL8AGDRoUOvWrc2bEgAAAABL%0AMGHCBEVR9BfNmAwAwGIxWwAANsLNzW3w4MHqhIGiKOPHjzd3RgAAAAAswn/91385OTmprx0cHEaN%0AGmXefAAAlonZAgCwHePHj1dvSNqoUSMKAAAAAAAqFxeXoUOHOjk5OTk5DRs2zNXV1dwZAQAsEbMF%0AAGA7/P39nZ2dReTVV19t1qyZudMBAAAAYCnGjx9fUVFRUVHx2muvmTsXAICFYrYAAGxH06ZN1UsK%0AuA0RAAAAAH2vvvpqkyZNGjduPGLECHPnAgCwUBr9p9wAsDcajcbcKQAwSEBAQFJSkrmzAAAAtoaK%0AALBt/N0PQK04mTsBAGY2b968Z5991txZmNSJEydiY2MTEhLMnYhRBAcH//73v4+MjDR3ImhIa9as%0AMXcKAADAZlER2Jjg4OAHfaY//PCDRqP53e9+Z/qsYHrq99zcWQCwMlxbANg1jUaTkJAQFBRk7kRM%0AKjExMTg42FZ/+2k0ml27dnErUhsTGBgoIlxbAAAAGhwVge2p4TMtLy8XEScnzhy1C7b9PQdgJPwP%0AAQC2plGjRuZOAQAAAIDFYZ4AAFAznnIMAAAAAAAAAIC9Y7YAAAAAAAAAAAB7x2wBAAAAAAAAAAD2%0AjtkCAAAAAAAAAADsHbMFAAAAAAAAAADYO2YLAMBQffv2XbBggbmzMKL09PRVq1YlJib27NlTo9H4%0A+fmVlJTo1n799ddDhw7VaDS9e/dOTEw0fXpnz54dNWpUq1atHn/88XHjxmVnZ6vtBQUFM2fOXLp0%0A6fz588PCwnTt5op5/fr17du3BwcHP/fcc7rGioqKhQsXZmVlGR4HAAAAlsa2KwILLwfuO8yuzyrL%0A744iAoAZKADsmIgkJCSYOwtTS0hIqNtvv7Fjxy5ZsqTB89G5evVq/YPU+TM9fPhwSEhIaWmpoii3%0Ab99W/4+YNm2a/jaZmZkicuHChfrnWVtnz54dPXr03r17T58+PWHCBBF5+eWXFUUpKSnp0qXL8uXL%0A1c22bNni4eGRlZVlrpiqK1euiIivr69+482bN8eMGZORkWF4HJ2AgICAgIA67AgAAFAzKoJaseGK%0AwMLLAdV9h9n1WWX53dWniKjz9xyAPePaAgAw1Mcff7xs2TIjBc/MzAwJCTFS8Ic6d+5caGjounXr%0AGjVqJCIuLi4iMmDAgE2bNumfN9S2bVsR8fb2Nn2GX331VVxc3KhRo3r27Llt2zZXV9eTJ0+KyPvv%0Av3/hwoWAgAB1s4kTJ5aWli5dutRcMVVeXl7VG93c3JYuXerv719cXGx4KAAAAFgOW60ILL8cUN13%0AmF2fVZbfHUUEABNjtgAAzC8rK2vEiBE3btwwS++KoowfP37SpEmPPfaYfntCQoKnp+fUqVMvXbqk%0Atjg5OYmIWkKY2Ny5cxs3bqxbLC8vnzx5sogcOXJERJ544gldhr169UpKSjJXzJr16NGjY8eOkZGR%0A9Q8FAAAAW2LGisAqygF7RhEBwJSYLQCAh6usrExKSgoLCxs4cKCI7N+/f/r06V5eXgUFBWFhYa1a%0Aterevft3330nImlpaREREd7e3rm5uQEBAS1btuzevfuePXtEZPPmzQ4ODhqNRkSKiopWr16tW9yx%0AY8eZM2dycnJmzJih9njo0CEvL6+jR4+a4N3t37//+++/Hzp0aJV2Dw+PxMRErVYbHBxcVlZWfcfC%0AwsKoqKhFixaFh4cPGTIkPDy8oKBAajw+InL37t2VK1dOmTKld+/egwcP/umnn2qb8FtvvRUbGxsb%0AGysiubm5InLz5k3d2latWt2+fTsnJ8fsMe9ryJAhmzdvzsjIqH8oAAAAmIwNVwRWVw7YIYoIAKZj%0A7lshATAn4S6lBtO/ieS1a9eaNWsmItHR0ZcvX961a5eI9OnTp6KiIjk5WT1dfc6cOUePHo2Pj2/e%0AvLmIpKamKorSsWNH/a71F+X/3qHys88+a9Kkyeeff17bPOvwmY4bN06j0ZSVlVWJo75Ys2aNiERE%0ARFRpLyoq8vHxefvtt9XFvLw8Hx+fDh06FBQUPOj4qFtOnTr1/Pnz6utXXnnF3d29sLDQwFT37t07%0AYMAAEfH29t6yZYuiKOrF2h999JFum9DQUBEx/JavxoipVPtAdU6fPi0iK1asMDyUwnMLAACA0VAR%0AGM5WKwIrKgeUBw+z67zKKrqrWxHBcwsA1AG/NQC7Rm1QK/pDty5duugHcXd3d3Z2Vl/7+PiISHFx%0Asbqonq4+duxYRVF8fX3199JfrD4uLC8vr1uStf1M27dv7+rqWj2O7nVQUJBGo0lJSdFvX7x4sYhk%0AZ2frNtu5c6eILFiwQHnw8VEfDFBFcnKyganeunXr7Nmz69evb9KkiYjs2LHjm2++cXBwaNOmTWpq%0A6u3bt3fv3u3p6enk5GT40TNGTOXBA/3r16+LyLBhwwwPpTBbAAAAjIaKoFZssiKwonJAsZg/35u4%0Au7oVEcwWAKgD7kQEAHWhXi+s4+bmdu/ePfW1g4ODiKh/ehYRf39/EUlPT69tF46OjvXN0jA5OTlu%0Abm41bLB161ZfX9+wsDB1kKpKTU0VEfU8KZV6hv7x48flwcfn1KlTfn5+Vf4rGj58uIGpurq6du3a%0AddasWR988IGI7Ny5s3fv3ikpKZ6enkOGDBk4cKBWq62srHzxxRcNP3rGiFlzd/LbzY4AAABgvWym%0AIrCicsBuUUQAMBlmCwDAuNq0aSMiXl5e5k7kgRwdHSsqKmrYoFmzZnv27CkpKRk/fryuUS2BMjMz%0AdS3u7u4i0qJFixpC5efnZ2RkaLVa/cbKysra5jxy5EgReeSRR0Rk6NCh3377bVFR0enTp1u0aJGb%0AmxsWFlbbgEaKWV2VwgkAAAA2z8IrAmssB+wNRQQAk2G2AACMKz8/X0QGDRokvw3ySktLRURRlNu3%0Ab+s202g05eXl+jvWPGRvQJ6enurjyHTU8br+qN3X13fbtm2HDh3StainDqWkpOharl69Kr+90wfx%0A9fXVarUxMTG6lnPnzq1fv762OWdnZ4vIsGHD9BuLi4sjIyMHDBgwbty42gY0Uszqbt26JSIeHh4N%0AEg0AAACWz8IrAmssB+wNRQQAk2G2AAAMcufOHREpLCxUF+/evau/tqioSET0B/e6kf2BAwd69eo1%0Affp0EVFvS/ruu+/+/PPPa9euVa/G/fLLLysrKzt27Jidna2OsEUkJSXF1dX1iy++MPb7EpGBAwcW%0AFRWpb1CVl5cn1S50DQwMnD9/vm5xwYIFfn5+69aty8nJUVs2bNjQr1+/2bNny4OPz8iRIzt06LBs%0A2bLJkyfHx8cvWbJk3rx5kyZNEpFVq1Z169btk08+uW+Sa9as2bZtm1pN3bt3LyoqKjg4WO1LVVZW%0ANnnyZBGJj4/XnXpj+piqkpISeUB19+uvv4pI//79a9gdAAAAFshWKwKrKAdUNQyza7vKurqjiABg%0AMswWAMDDabXa5cuXi8j169fXrFkTExOjXnIbHR1dWFi4du3arKwsEVmyZIluWBwbG5ufn3/jxo3s%0A7OwjR444OTmJSExMTJ8+fVavXj1r1qzhw4d369ZtwoQJBQUF5eXlgYGBLi4up06dUnd3dnZ2cXFx%0AdnY2wbsLDQ1VFOXEiRPq4t69e9U/kU+bNu3YsWP6W65cuVI3Qm3cuPGJEydCQkImTpwYERERFRXV%0AsmXLgwcPOjk5bdy48UHHR1GUgwcP+vv779u3Lzw8PC8vLy4uTr3baUZGxvnz5yMiIu6bZGFh4YoV%0AK7y9vWfOnBkVFTV79uxPPvlE9xf8s2fPPv/8805OTkePHm3btq1uL9PHFJHDhw/PmzdPRDIzM997%0A770ff/xRf21qaqqjo2NQUNCDdgcAAIAFsuGKwCrKAalxmF2HVVbUnVBEADAhjaIo5s4BgNloNJqE%0AhAR7G3MkJiYGBwcb77df165dz58/b67frnX7TIcPH+7j47NmzRojZWWgixcvhoaGpqWlGb7L5cuX%0AP/zwQ0dHx1dffbVHjx4WG1PH39/fw8Nj06ZNtdorMDBQRJKSkurQIwAAQA2oCIzB6ioC6y0H7KS7%0AuhURxv6eA7BJTuZOAABgftu3b3/++ecXLlyoPprMLLRa7bp167Zs2VKrvZ588sm33nrL8mOqTp48%0AefHixbi4uDrsCwAAABiJ9ZYD9tAdRQQAU+JORADQwIqLi3X/WovWrVvv3r17/vz5Wq3WXDlkZGQs%0AX77cz8/PVmNmZ2dHR0cfOHBAvdQaAAAAtsrqKgJbLQdsoDuKCAAmxmwBAIMkJSW9+uqrzzzzzJAh%0AQ0aOHDl79uyYmJjIyEjj9bh169ann366efPmPXv23L59u9p44MCBYcOGaTQajUbz0ksvvfTSS717%0A9x45cuTWrVtLS0uNl4yBiouLFy9erD6XbO7cuSa7prVB+Pn5RUdHb9iwwYwJNPgI2HJilpeX79y5%0AMy4url27dg2bDwAAgGlQERjCeisCmywHrL07iggApsdzCwC7ZsgdLX/99degoKCrV6/GxcX94Q9/%0AEBFFUeLj419//fVRo0YZ6crNRYsWXbt27dlnn7148eKmTZtKSkrWrVs3e/ZsEbl+/Xrbtm29vb0z%0AMjLUZFJSUubNm+fg4LBv376nnnrqocFt++6N9nnnWZvHcwsAAICRUBHYHioCqGz7ew7ASLi2AEBN%0AFEUZNWrUjz/+ePLkSbUwEBGNRvPaa6/t3r3bSJfWXrt27erVqx999NHMmTNjY2P37dsnImvXrlXX%0AtmnTRkScnZ11yYwYMeLf//73nTt3/P397969a4yUAAAAAPtERQAAgP1gtgBATfbs2ZOamrpw4cLH%0AHnusyqqBAweq5zs3uMuXL69atUq3+Morrzz++ON5eXk17OLp6fnOO+/88ssv+jsCAAAAqCcqAgAA%0A7AezBQBqsmfPHhF5+eWX77t2zJgx6ovCwsKoqKhFixaFh4cPGTIkPDy8oKBARPbv3z99+nQvL6+C%0AgoKwsLBWrVp17979u+++E5FPP/20ZcuWGo1myZIlapC//e1vjo6Omzdv7tevn7u7u35HpaWlzz//%0AfM2pBgQEODo6/utf/6rfOwYAAADwv6gIAACwH07mTgCARUtPTxeRTp061bDNnTt3evfuHRISsnTp%0AUhG5ceNG//799+3b9/333/fq1eu11167c+fOxo0bly1bNnjw4PHjx8+aNSstLS0gICAnJ2fOnDn9%0A+vVT44wYMeLYsWNTp06tEv/48eOlpaXvvPNOzam2aNGidevWZ86cqfu7BQAAAPB/UREAAGA/mC0A%0AUBNHR0cR0Wq1Li4uD9rmL3/5y8WLF6dPn64uPv7442+++WZoaOjy5ctjYmLatm174cKFP//5zyLy%0A2muvhYeH//DDD+qW06dPf++99/72t78NHTpURDZv3hwZGVkleEVFxZ///Odt27Y9/fTTD83WyclJ%0Ao9EY+NYSExMN3NLqnDhxwtwpoIFdu3atXbt25s4CAADYIyoCa0RFAOFrAKBOmC0AUJOnnnoqLS3t%0A3LlzHh4eD9omNTVVRJo3b65rGTBggIgcP35cRKoM1t3c3HJzc9XXjRo1ev311yMjIzMyMry8vC5c%0AuNCzZ88qwf/nf/7n5ZdfHjt27ENTLSsry83NHTRokIFvLTg42MAtrU5sbGxsbKy5s0ADCwgIMHcK%0AAADAHlERWCMqAgBA3fDcAgA1GThwoIikpaXVsI2Dg4OIZGZm6lrUe4y2aNHiofGnTJnStGnT9evX%0A79u3r/ofQ5OTk5s2baq7jWnNDh48WFpa+qAbqlan2CgRSUhIMHcWaGBMFQAAAHOhIrA6QkUARVEU%0AJSEhwcCfBQDQYbYAQE3Gjx/fq1evtWvXZmdnV1l17969nTt3ym/nDaWkpOhWXb16VUQMOanHxcVl%0AypQp27ZtS0hIGD16tP6qr7766tq1a1FRUbqWGq6jLC0t/fOf//z000/PnTvXoDcGAAAAwABUBAAA%0A2A9mCwDUxMHBYdeuXY8++mj//v337t1bUVEhIiUlJYcOHRo+fHiXLl1EZMGCBX5+fuvWrcvJyVH3%0A2rBhQ79+/WbPni0id+/e1Q9YVFQkIuXl5bqWuXPn3rlz5+mnn3Zy+t97o3399dd/+ctfKioqNmzY%0AsGHDhvXr17/xxhv/+Mc/1N6rhD19+vTgwYNv3boVFxenHwQAAABAPVERAABgP/hPFMBD+Pr6/vTT%0ATxs3bty6dWt4eHjTpk2dnJyGDx+emJj42GOPiUjjxo1PnDjxzjvvTJw4sXv37o6Oji1btjx48KCT%0Ak9PGjRvV65Gjo6PnzJmzffv2rKwsEVmyZMnSpUsfffRREWnfvv2cOXNmzJih6/HEiRP+/v5arfbg%0AwYO6Ro1G8/PPP6empm7fvl1EMjMzX3zxRWdnZ2dn50aNGgUHB0+cOLFp06amPTYAAACA7aMiAADA%0ATmgURTF3DgDMRqPRJCQkBAUFmTsRk0pMTAwODrbV3372+ZnavMDAQBFJSkoydyIAAMDW2OfokYoA%0A9sC2v+cAjIQ7EQEAAAAAAAAAYO+YLQAAAAAAAAAAwN7x3AIAAIzu0qVLn3/++b1790aPHt2pUydz%0ApwMAAADAClBHADAxri0AAPuVnp6+atWqxMTEnj17ajQaPz+/kpIS3dqvv/566NChGo2md+/eiYmJ%0Apk/v7Nmzo0aNatWq1eOPPz5u3Ljs7GxDVpk+5vXr17dv3x4cHPzcc89VX1tUVDRnzpzBgwf36NEj%0AMjKyU6dOFRUVCxcuVJ/vBwAAAJiRhVcENYy0t23bFhQU9Oabb06dOvXjjz82cC9r6U6oIwCYiwLA%0AjolIQkKCubMwtYSEBKP+9rt69aoZgxj+mR4+fDgkJKS0tFRRlNu3b6v/KUybNk1/m8zMTBG5cOFC%0A3ZKpj7Nnz44ePXrv3r2nT5+eMGGCiLz88ssPXWX6mKorV66IiK+vb5X2vLy8Z555xsfH58aNG/rt%0AN2/eHDNmTEZGhoHxAwICAgICDM8HAADAQFQExkBF0IDuO9JetmxZ+/btb926pSjKrVu32rdvv3bt%0A2ofuZS3dKQ1URxj7ew7AJvFbA7Br1AYN7tKlS88//7wZgxj4mZ49e/aJJ57Iz8/X33HAgAFVdi8r%0AKxMRtX4wsbVr12q1Wl0arq6uzZo1e+gq08fUue8of9iwYY6OjmlpadW3//HHH/38/O7cuWNIcGYL%0AAACAkVARNDgqggZXZaR95cqVRo0arVixQtcSHR3dpEmTX3/9tYa9rKU7VYPUEcwWAKgD7kQEAA0m%0AKytrxIgRN27cMHuQmimKMn78+EmTJj322GP67QkJCZ6enlOnTr106ZLa4uTkJCKNGjUyXjIPMnfu%0A3MaNG+sWy8vLJ0+e/NBVpo9Zg+Tk5H/84x9Dhgzp06dP9bU9evTo2LFjZGRkPXsBAACA5aAiMIFd%0Au3aVlZW9/PLLupaXXnpJq9Vu3brVBroT6ggAZsVsAQDcX2FhYVRU1KJFi8LDw4cMGRIeHl5QUCAi%0AmzdvdnBw0Gg0IlJUVLR69Wrd4o4dO86cOZOTkzNjxgwRSUtLi4iI8Pb2zs3NDQgIaNmyZffu3ffs%0A2VOrICJy6NAhLy+vo0ePNtRb279///fffz906NAq7R4eHomJiVqtNjg4WD2HyMBjsn///unTp3t5%0AeRUUFISFhbVq1ap79+7fffedutfdu3dXrlw5ZcqU3r17Dx48+Keffqptwm+99VZsbGxsbGytVpk+%0AZhUffvihiDzxxBMDBw5s3rx5r169UlJS9DcYMmTI5s2bMzIy6tkRAAAAjIGKwPBjYuyKQN+xY8dE%0ApF27droWLy8vEfnxxx/rE9ZCuhPqCADmZe6LGwCYk3Dd8QMUFRX5+Pi8/fbb6mJeXp6Pj0+HDh0K%0ACgoURenYsaN+BP1F+e0y0oqKiuTkZPV09Tlz5hw9ejQ+Pr558+YikpqaamAQ1WeffdakSZPPP//c%0AkHdnyGc6btw4jUZTVlZWZUf1xZo1a0QkIiKiSnsNx+TatWvNmjUTkejo6MuXL+/atUtE+vTpo245%0AderU8+fPq69feeUVd3f3wsJCQ96Loih79+5Vr4b29vbesmWLgatMH1O53xXE7du3F5FVq1ZlZ2en%0ApaV5eXlpNJpvvvlGt8Hp06dFRP+i5gfhTkQAAMBIqAgehIrAQioCpdrR6Nmzp4iUlJToWrRarYg8%0A++yzNexlLd0pDVdHcCciAHXAbw3ArlEbPMjixYtFJDs7W9eyc+dOEVmwYIGiKL6+vvoR9BerDPV8%0AfHxEpLi4WF1UT1cfO3ZsrYIoilJeXm7guzPkM23fvr2rq2v1HXWvg4KCNBpNSkqKfnvNx6RLly76%0AEdzd3Z2dnRVFOXnyZPWJ6uTkZAPfzq1bt86ePbt+/fomTZqIyI4dOwxZZfqYyv0+tUcffdTT01O3%0AqJZM48eP17Vcv35dRIYNG/bQ4MwWAAAAI6EieBAqAgupCJRqR0M9v+fu3bu6lpKSEhHp1atXDXtZ%0AS3dKw9URzBYAqAPuRAQA95Gamioi6ok/KnWMePz48VrFcXBwEBH1T88i4u/vLyLp6em1zcfR0bG2%0Au9QgJyfHzc2thg22bt3q6+sbFhamDkNVNR8T9aJpHTc3t3v37onIqVOn/Pz8qvzfM3z4cANTdXV1%0A7dq166xZsz744AMRUauRh64yfcz78vDw0L/B64svvigiFy5c0O9ORHJzc+vTCwAAAIyBisBCKoLq%0A1GkV9Q5Iqlu3bolImzZt6hzTcroT6ggAZsVsAQDchzqmz8zM1LW4u7uLSIsWLeoTVh1Qqre5NCNH%0AR8eKiooaNmjWrNmePXtKSkrGjx+va6zbMcnPz8/IyFCv1dWprKysbc4jR44UkUceeaRWq0wfU1/n%0Azp3z8vJ0i61atRIR/efIVSmoAAAAYDmoCCytItDp1q2biOhPY2RnZ4tI//796xzTcroT6ggAZsVs%0AAQDch3qOjP6zpK5evSoigwYNkt8GZ6WlpSKiKMrt27d1m2k0mvLy8geFzc/Pr1uQmofyteXp6al/%0Aaoz8NljXH7L7+vpu27bt0KFDupaaj8mD+Pr6arXamJgYXcu5c+fWr19f25zVEfmwYcNqtcr0MfWF%0AhITcvXv3hx9+UBd//fVXEfnDH/6g20A9KcnDw6M+vQAAAMAYqAgsrSLQmTBhgqurq35iBw8efOSR%0AR0JCQuoc03K6E+oIAOZlitsdAbBUwl1KH0Cr1fr5+bVr1053U87XX3+9X79+6nPARo8eLSJLlixJ%0AT09fs2aNepbHF198UVFR0alTp6ZNm165ckXdS71qVXeP0Q8//LBXr161DZKcnNysWbN//vOfhrw7%0AQz7TyZMnazSaoqIiXYv6x/Hr169X2XL+/Pm6Y1XzMVGfxKXbsW3btiJSVlZ29+7dDh06iMif/vSn%0AuLi4N99885VXXlGfafbXv/71qaee+vjjj++b5OrVq7du3ao+RO7u3bujRo0KDg6urKyseZXpY+oO%0Ajoh07txZv7G8vNzPzy8kJERdXL9+vYeHx61bt3Qb/Oc//xGecgwAAMyKiuBBqAhUZqwIdJ1WH2nH%0AxMR07txZzb+wsLBz587Lli176F7W0l1D1RE8twBAHXBtAQDcR+PGjU+cOBESEjJx4sSIiIioqKiW%0ALVsePHjQyclJRGJiYvr06bN69epZs2YNHz68W7duEyZMKCgoKC8v82VDdgAAIABJREFUDwwMdHFx%0AOXXqlH602NjY/Pz8GzduZGdnHzlypLZBnJ2dXVxcnJ2dG+rdhYaGKopy4sQJdXHv3r2TJ08WkWnT%0Aph07dkx/y5UrV+ousK3hmGzcuFG9Hjk6OrqwsHDt2rVZWVkismTJEkVRDh486O/vv2/fvvDw8Ly8%0AvLi4OPVWpxkZGefPn4+IiLhvkoWFhStWrPD29p45c2ZUVNTs2bM/+eQT9fSrGlaZPqaIHD58eN68%0AeSKSmZn53nvv/fjjj2q7o6Pjv//970cffXTixIlLlixJS0v79ttv1XuMqlJTUx0dHYOCgh7ygQEA%0AAMDkqAhUZqwI5MEj7QULFixcuHDmzJlvvvnm5MmTIyMjlyxZ8tC9rKU76ggAZqRRFMXcOQAwG41G%0Ak5CQYG+DjMTExODgYNP89uvatev58+dN+ZvWwM90+PDhPj4+a9asMU1WD3Lx4sXQ0NC0tDQ7jCki%0A/v7+Hh4emzZteuiWgYGBIpKUlNSwCQAAAFARGBsVQc2MNNK27e4MrCNM+T0HYDO4tgAA7NH27dv/%0A8Y9/5ObmmjEHrVa7bt26LVu22GFMETl58uTFixdXrVrVsGEBAAAAQ9hqRWDz3VFHADAqZgsAwIiK%0Ai4t1/1qU1q1b7969e/78+eqNMs0iIyNj+fLlfn5+dhgzOzs7Ojr6wIED6iXYAAAAsFVUBDUwxkjb%0AtrujjgBgbMwWAIBRFBcXL168+OrVqyIyd+5ck13rajg/P7/o6OgNGzaYMYEGH+NaRczy8vKdO3fG%0AxcW1a9euAcMCAADAolARGJKAKf/qbe3dUUcAMAEncycAALapadOm0dHR0dHR5k6kJt7e3pGRkebO%0Awu44OTlFRUWZOwsAAAAYFxUBGhZ1BAAT4NoCAAAAAAAAAADsHbMFAAAAAAAAAADYO2YLAAAAAAAA%0AAACwd8wWAAAAAAAAAABg7zSKopg7BwBmo9Fo+vbt265dO3MnUjuKoty4cUOr1bZv374Ou1+7di0t%0ALS0gIKCh87IIn376qTV+piZQUVGRnp7etm3b5s2bmzuXWktLS+vbt29SUpK5EwEAALbGSisCfeXl%0A5bm5uSLStm1bA3ehIkDNsrKyRMTd3d3JycncudSd+j3n734AaoXZAsCuBQYGmjuFWlAUJS8vLysr%0AKysr6969e61atXrhhRfMnZTFycnJOX369B//+EdzJ2Jxbt++ffTo0Xv37rVo0aJt27bt2rVzcXEx%0Ad1K18Oyzz77xxhvmzgIAANga66oI9N27dy87O/v69eu5ubmVlZVPPvnk73//e3MnZelOnz4tIk8/%0A/bS5E7F033777eXLlx0cHNzd3du0aePp6ens7GzupOqIU44A1AqzBQAsXUVFxYkTJ5KSkhISEnJz%0Ac5966qnAwMCxY8f6+vqaOzVLlJiYGBwczO/2+6qsrDx+/HhSUtKnn356/fr1Dh06jBgxIjAwsH//%0A/uZODQAAAAbJzMz87LPPkpOTjxw54ujo2L9//xEjRgQFBXl6epo7NSsQFBQkIomJieZOxArk5+en%0ApKQkJyf/85//1Gq1Tz/99IgRI6hDAdg8ZgsAWKh79+7961//Sk5O3rt3740bN9RJgpCQEB8fH3On%0AZtGYLTCEOm2QnJz86aef/vLLL+3bt/f39w8MDOzXr59GozF3dgAAAKjqzJkzSUlJycnJ33//vaur%0A66BBg0aMGDFq1CjrulrU7JgtqIOSkpIDBw4kJyfv27cvLy9Pd8oRtQMAm8RsAQDLcvfu3a+++iop%0AKWn//v1FRUXqGRzjx4/v1KmTuVOzDswW1JZaecbHx6enpz/55JMjR45k6A8AAGAJ1IuMk5OT9+zZ%0Ak56e7uXl9cc//nHEiBFDhgx55JFHzJ2dVWK2oD74QgKwB8wWALAI6vkaSUlJ+/btKy4ufvbZZwMD%0AAwMCAgx/Utn/Z+/O46Kq9/+Bf4YZQAVkFxEwFzQk6rpcA7dSUNYZNjmgpm2m3eqqlWna6q1L2aLm%0AVeveyizTFI6sMwIKqF1jsfJS935BRVPZREFZZFWW+f1x7j2/CRBmP3POvJ5/+HDODJ/zhuH9Zs55%0An/P5AAPdAq0xbYPDhw9fuHDBy8srJiaGoqjZs2dbWFhwHRoAAACAGelzKbevr69MJpNKpbieQ3fo%0AFuhLaWmpQqGQy+WFhYW42QUAhATdAgDgUnt7e35+Pk3TaWlpHR0dAQEBFEVh1lFdoFugO6ZtkJyc%0AfO7cOVdX19DQUIqiwsLCJBIJ16EBAAAACBY7TXxWVlZHRwdzk/HSpUvvv/9+rkMTDnQL9G7AhTQo%0AihozZgzXoQEAaAPdAgDgQFNTU25urlwuT01N7ezsZJoECQkJo0eP5jo03kO3QI/YK4YKCgqcnZ3D%0Aw8MpigoNDbW0tOQ6NAAAAACBuHLlSmZmpkKhOHXqlEQiwarFBoVugeEMuCpyQkLClClTuA4NAEAD%0A6BYAgPE0NjbK5XKapo8fP97T08M0CZYuXTpq1CiuQxMOdAsMgTmIpWm6sLDQ0dExIiKCoijMTwoA%0AAACgNXbV4rNnzzo5OQUFBUml0piYGDs7O65DEzJ0C4yAnUorIyPjxo0bWBUZAPgF3QIAMLiGhgaF%0AQsE0CSwsLBYuXEhRVFRUlL29PdehCRC6BQbF3GjMtA0cHByYz/3BwcHW1tZchwYAAABg6phFYmma%0ATk1Nra6uHjt2bGhoqFQqxb2bRoNugTGxqyKnpaWVl5ezc5ziqiMAMGXoFgCAody8eTMrK4um6WPH%0AjonFYqZJgHWfDA3dAuOorKxMS0tj2gb29vaLFi2SSqWLFy+2sbHhOjQAAAAA08KuVSaXy5uamrBq%0AMYfQLeCK6qrII0aMWLBgAS6hAwDThG4BAOhZdXV1VlaWXC7PycmxtLQMCgqiKAr3FBsNugVGVlVV%0AlZqaysy0a2VlFRgYSFFUbGysra0t16EBAAAAcIm9eCg3N7e7uzsgIEAmk8XExEyePJnr0MwXugWc%0Aq6ioOHbsmFwuP3bsmFKp9Pf3pygKqyIDgOlAtwAA9IM5Z0rTdFFR0bBhw3DOlCvoFnCFPR5GnwwA%0AAADMmeqqxcyHIplMFhkZOXr0aK5DA3QLTEhDQ0N+fr5cLk9PT29ra2NWRY6Pj/f19eU6NAAwa+gW%0AAIBOKioq0tPT2flYZDKZTCaLiIgYMWIE16GZKXQLOHfr1q2jR4/2mYMLdxkDAACAsGHVYl5At8AE%0AsasiZ2ZmXr9+nV0Vefbs2RYWFlxHBwBmB90CANAGc8UQ0yRwdHSMiIjAYk0mAt0C06G6vrdIJJo3%0Ab55UKl22bJmrqyvXoQEAAADoAbtqcUpKSk1NzX333RcSEoJVi00ZugWmrLe3t7CwUKFQpKenX7hw%0AgV0VOTg42NramuvoAMBcoFsAABq4fPmyXC6nabqgoMDZ2Tk8PJyiKBwMmBR0C0xQY2MjkzjspL0U%0ARS1ZssTNzY3r0AAAAAA0xq5anJmZ2dzcjFWLeQTdAr5QXRV5+PDhzEy/uF8ZAIwA3QIAGBpzWzFN%0A02VlZS4uLmFhYRRFhYWFSSQSrkODvtAtMGXsoXVqampnZyfTNkhISMA0vgAAAGD66uvrs7Oz+6xa%0AHBsbO2nSJK5DA3WhW8A7lZWVOTk5zKrIvb29zBFEXFych4cH16EBgDChWwAA98Q0CZKSks6fP+/p%0A6RkbGyuTyebPn48mgSlDt4AXmMlJaZpm1jSbNWsWRVEURY0ZM4br0AAAAAB+h729uKioyNramlm1%0AOCoqCndJ8hG6BfzV2NiYl5fHrIrc0tLi6+tLUZRMJpsxYwbXoQGAoKBbAAB9MU2CQ4cOlZeXjx07%0ANjo6mqIo3FbMF+gW8AvbNsjIyGhtbZ01a5ZMJouLi5s4cSLXoQEAAIBZU729mJmDVCaThYWF2dra%0Ach0aaA/dAgHo7Oz84YcfmB5ebW0tVkUGAP1CtwAA/os5Hjh48OClS5fGjRsXGRmJJgEfoVvAU52d%0Anbm5uarz/1IU9dhjj+HWfgAAADCa7u7u4uJidtVi5qBAJpM9+uijWKhMGNAtEJLe3t6SkhK5XM7M%0AB8BOGoxVkQFAF+gWAJi13t7ewsJC9nhg/PjxMpkMTQJeQ7eA73p6eoqKimiaPnz4cF1dHdM2WLp0%0A6f333891aAAAACBMbW1tJ06c6HPVgkwmmz59Og4KBAbdAqFiZwxTXRU5MjLSwcGB69AAgGfQLQAw%0AR+zpSObWRV9fX5lMJpVK586dy3VooCt0CwSDzdOkpKQbN24wx+0JCQlTpkzhOjQAAAAQAnbV4uPH%0Aj/f09DCrFi9evNjb25vr0MBQ0C0QvKqqquzsbLlczuY1RVGLFy/29PTkOjQA4Ad0CwDMCHvyMTk5%0A+fr16zj5KEjoFghP//YeFjQDAAAAralegzxs2DBm1eLo6OhRo0ZxHRoYHLoF5oNdFTkjI+P27ds4%0AiAAANaFbACB8mNjErKBbIGB9pg5jFzTDXUEAAAAwOHZ+8+Tk5HPnzrGrFoeHh9vY2HAdHRgPugVm%0AiF0V+ciRI9euXWPmH5bJZPPnz5dIJFxHBwAmB90CAMHCoqnmCd0Cc8Ae8B84cOC3337DsuQAAAAw%0AIJwlhD7QLTBnfbqGzKrI6BoCQB/oFgAIDdskyMjIaG1tnTZtmlQqXbFixcSJE7kODYwB3QJzU1pa%0AStP0oUOHysvLx44dGx0djbYBAACAmWtqasrNzcUMJNAfugXA6L8qMmYkAwAGugUAAtHR0ZGXl0fT%0AdHp6eltb26xZsyiKiouL8/Dw4Do0MCp0C8wW0zZISko6f/68l5dXTEyMTCZbsGCBWCzmOjQAAAAw%0Ahrq6upycHNVVi7G6KfSBbgH00X+1c4qiYmNjvby8uA4NALiBbgEAv7W3t+fn59M0nZaW1tHRwfxp%0Aj4+Pd3d35zo04Aa6BcC0DWiaLisrY+4vpigqLCwMEw4AAAAIUv9rhCmKioyMdHBw4Do0MDnoFsC9%0AtLW1nThxos9UxrgnCcAMoVsAwEtNTU2ZmZkKheLo0aN37txhmgRLlixxc3PjOjTgGLoFwCotLVUo%0AFHK5vKCggFnMkKKo0NBQS0tLrkMDAAAAnbDzjzO3FbLXBwQHB1tbW3MdHZgudAtgSN3d3cXFxTRN%0AM+udMGukYb0TAPOBbgEAnzQ2NjLXDR0/flwkEs2bN08qlS5duhRzCwIL3QLo78qVK5mZmcwlh46O%0AjhERERRFhYSEWFlZcR0aAAAAaIBdtZim6draWqxaDJpCtwDUx3YlmbuWmcuPZDJZWFiYra0t19EB%0AgKGgWwDAA7du3Tp69ChN08eOHROLxQsXLqQoKioqyt7enuvQwOSgWwCDqKioSE9PZ9oGDg4OUqkU%0AFyECAACYvsbGxry8PKxaDLpDtwC0w854VlRUZG1tHRQUJJPJoqKiML0BgPCgWwBgum7evJmVlcU0%0ACSQSSVBQEEVR0dHRI0eO5Do0MF3oFoA6Kisr09LS+kxwvHjxYhsbG65DAwAAgP+qrKzMycmRy+Wq%0Aq4/GxcV5eHhwHRrwFboFoCN2VeTc3Nzu7u6AgACZTBYbGztp0iSuQwMA/UC3AMDkVFdXZ2VlyeXy%0AnJwcS0tLpkkQExNjZ2fHdWjAA+gWgEZQcAAAAEwNu/KQalMfNxaDXqBbAPrS3t6en5+vuiqyTCaT%0ASqVz5swRiURcRwcA2kO3AMBU4FJf0At0C0A7uJkJAACAQ729vYWFhQqFIj09/cKFC66urqGhoZgw%0AEPQO3QLQu56enqKiIpqmU1JSampq7rvvvpCQEKlUGhoaamlpyXV0AKAxdAsAOIZpxEG/0C0AHWGh%0AFAAAAKNhVy1OTk6+fv36hAkTmMOB2bNnW1hYcB0dCBC6BWBQpaWlNE0rFIqzZ886OTlFRERgVWQA%0A3kG3AIAbV65cyczMZJoEjo6OERERFEWFhIRYWVlxHRrwTFdXV2trK/swPT396aefbmhoYLeIRCIH%0ABwcuQgN+a2xsZJYyO378uEgkmjdvnlQqXbp06ahRo7gODQAAgN8aGhry8/Plcnl6enpLSwuzanF8%0AfLyvry/XoYHQtLe337lzh3341FNPEUL27dvHbrG2th4xYgQHkYGgDbgqcmRk5OjRo7kODQCGgG4B%0AgFGxk5AWFBQ4OzuHh4dTFIUb9EAXN27c8PDw6OnpudcLFixYcOLECWOGBALT1NSUmZmpUCiOHj16%0A584dZonFJUuWuLm5cR0aAAAAn1RUVBw7dkwulx87dkypVPr7+2PVYjC0Tz/99IUXXhjkBXv27Hn+%0A+eeNFg+YG3a+U9VVkWNiYiZPnsx1aAAwMHQLAIyBuR2PpumysjIXF5ewsDCKosLCwiQSCdehgRAE%0ABgZ+//33vb29/Z8SiUT/+Mc/Vq1aZfyoQHjYpczS0tI6OjqYtkF8fLy7uzvXoQEAAJgu1VWLR4wY%0AsWDBAszyB0ZTX1/v7u5+r0uLxGJxbW2tq6urkaMCM8QeSsjl8qamJqyKDGCy0C0AMCCmSZCUlHT+%0A/HkvL6+YmBiZTLZgwQKxWMx1aCAo+/bte+aZZwbsFkgkkuvXrzs7Oxs/KhCwjo6OvLw8mqbT09Pb%0A2tpmzZpFURRFUWPGjOE6NAAAAJPALPupUCjS0tLKy8vZVYsx9SgYX0hISH5+fv+GAbNCVU5ODidR%0AgdliV0VOTU2trq7GqsgApgbdAgD9Y5oEhw4dKi8vHzt2bHR0NEVRaJiD4dy+fdvV1fXu3bt9tovF%0A4rCwMLlczklUYA46Oztzc3Npms7IyGhtbZ02bZpUKl2xYsXEiRO5Dg0AAIADTENdoVBkZmaqrlqM%0AYwHg0Lfffvvkk0/2v7TIwsLim2++Wb58OSdRAZB+qyIHBQVJpdKYmBg7OzuuQwMwX+gWANxTR0fH%0AzZs3vby81Hlxb29vSUmJXC4/cODAb7/9Nm7cuMjISBwYgNFER0cfPXq0u7tbdaOFhcV3332XkJDA%0AVVRgPti2QWZmZnNzM7Na42OPPTZp0iQ1RygvL8fspQAAYCKam5s1miaooaFBoVAoFIrs7Oz29nam%0AfZ6QkDBlyhTDBQmgppaWFldXV9W1jhlWVlb19fUjR47kJCoAVVeuXGFWSjt16pREIpk7dy5TRTVa%0AFVnT0g0AA0K3AGBgly5diomJWbRo0fbt2wd5WW9vb2FhIU3TKSkpNTU17NVDc+fONVqoAISQI0eO%0AxMfH9ynpw4YNu3nzpo2NDVdRgRli7yw+fPhwXV0d0zZYunTp/fffP8hXKZVKLy8vqVS6c+dOa2tr%0Ao0ULAADQR29vb2JiYk5OTkFBwZAvVl21WCwWM6e3MDUfmCCKojIyMrq6utgtEokkJiYmOTmZw6gA%0A+mNWRVYoFFlZWR0dHbNmzZLJZNHR0YMfTTDmzJkTGhr6+uuvW1hYGCFUAKFCtwBgAGlpaStWrGhv%0Ab3dzc7t27Vr/mwPY02E0TdfW1jKnw2Qy2YwZMzgJGKCzs9PFxaWtrY3dYmlpGRcX991333EYFZgz%0Atk4mJydfv36dqZP3usqyuLh41qxZYrH4gQceSE9PHz9+vPEDBgAAuH79+tKlS0+dOiUSiaqrq+91%0A0l911WIHB4eFCxdKpdLo6Ghcow0mKz09PTY2VvX8j0gkSktLi4qK4jAqgEEwqyIrFIr09HTmIqTB%0AV0W+du2ap6enUql89NFHDx8+rNFNCQCgCt0CgN/p7u5+4403PvzwQ5FIxEzsWFxc7O/vzzzLnvxK%0ASkq6cePG4Ce/AIzs8ccfP3z4sOoVQwqFIiIigsOQAMhA7VXmg77qPVivvPLKrl277t69a2lpaWlp%0AuX///sWLF3MYMwAAmKGTJ0/Gx8c3NTV1d3dLJJJdu3b96U9/Yp9lVy1OTU29ePHiqFGjQkJCsGox%0A8MXdu3ddXFxaWlrYLba2tjdv3sQ9nWD62KOJtLS0qqqqsWPHhoaGSqXSPuX3s88+W7NmTU9Pj0Qi%0AsbW1PXToUGhoKIdhA/AXugUA/19NTU1cXNxPP/3U09PDbLGyslq3bt3777+vxcQaAEaWk5MTFhbG%0APhw5cmR9fT0OX8F09Jm6bfz48TKZjFnfZezYsdXV1czLLCwsent716xZs23bNktLS25jBgAAc9DT%0A0/Puu+++++67IpGIORCwsLAIDAzMzc1lVy3OyMi4ceMGVi0G/lq5cuWBAwfu3r1LCLG0tHz88ce/%0A/PJLroMC0IzqqsiOjo6qt3YtWrTo5MmTbA1XKpVr1qz5+OOPcUABoCl0CwD+69SpU3Fxcbdv31a9%0ANJsQ4uDgoFQqb9++HRAQEBcXt3jx4vvuu4+rIAEG0d3d7ebm1tDQQAixtLR8+umn//73v3MdFMAA%0Aent7i4qKUlJSUlJSKisrvby8qqqq+rxGLBb7+/sfOXLE3d2dkyABAMBMVFdXL1mypLi4mL1giCEW%0AixctWvT999/fvXt31qxZ0dHR0dHREydO5CpOAB3l5+cvXLhQ9WFgYCCH8QDo4rfffktPT09PTy8q%0AKrKyspo/f/7x48f7l/GpU6ceOXJk3LhxHIUJwEvoFgAQpVL54Ycfvvbaa+zFRH288sor69at8/T0%0ANH5sABr585///PnnnzMdr++///6RRx7hOiKAwSiVyh9//PHFF188e/Zsn04tIcTS0tLW1jY5OVn1%0AyBYAAECP8vLyEhISWlpa+v8ZEolE06dPf+655yIjI11dXTkJD0CPent7R48eXV9fTwhxcXG5fv26%0AWCzmOigAXdXX12dmZn766aclJSX9z3BaWlqOGDHi4MGDmKEXQH1YJRzM3a1bt0JDQ1977bXe3t4B%0AWwVWVlaWlpZoFQAvLF26lDnWdXNzU50UHsA0iUQif3//a9eu9T9HQwjp6upqbm4OCQnZsmULs5AM%0AAACAvnR3d7/99tvBwcFNTU0D/hkSi8Xe3t4rV65EqwCEwcLCYtmyZczh7WOPPYZWAQiDq6vrypUr%0Avb29B/yV7urqamlpkUqla9euZabhAoAh4d4CMGtnz56Njo6+cePGgEcIrPvuu+/q1avGCgpAe0ql%0A0svLq6amZsOGDR9++CHX4QAMraSkZPr06YO/xsLCIiQk5MCBA05OTsaJCgAAhK2qqoqiqJ9//nnA%0Aq4VYNjY2DQ0NWAUKBOPMmTMBAQHMfx5++GGuwwHQj66uLicnp9bW1kFeIxaLH3zwwZSUlAkTJhgt%0AMACekqg+qK6uLiws5CoUACPLycnZv3//4EcIjIqKio8++sjUliuYPXu27nc8JCcn6yUYMB0zZ86s%0AqalxdnbGmyswXl5es2bN0nGQoqKi/isEcCspKYlZ1niQ1/T29mZnZ0+aNGnDhg34fA/mIz4+XvdB%0ATDDrATj3008/7dmzp6OjY8hXtrW1/eUvf/nDH/5ghKi0gyMC0IhSqXR2diaEXLlyBdfDmQ/dP1GY%0A+NnCX3/9dfBWASGkp6fnl19+8fPze+GFF2bOnGmcwAD4ou/ZBqWKpKQk7gIDAM0kJSUpdcb1NwEA%0A6oqLi9M95ePi4rj+PgBAXbqnPLIeQPBwRAAAQ9K9SuBsIYCw9TnbIOn/CjP8uEBRFCGEpmmuA9G/%0A5OTkhIQEM3xPtdPY2Mj8p62tjZnSrquri+lR29vbe3t7cxnc74lEIn0NlZSUpJerF3lE2HkhEole%0Aeuml7du3cx0I6BPzd0ov4uLiTOfvXW9vb0lJCSFEJBI5ODgwG21tbS0tLQkhVlZWNjY2etmRSCQS%0Aaq0T8GcYc8b8ndLXaCaV9UaDrAd19Pb2Njc3M//29PTcvn27u7ubWfG4tbWV+dfBwcFkf5FwRKAL%0AwR8R3Os9LSsrI4T4+voaPSjggH4/UZhsviQnJzc1NTEHEcy/dnZ2Eolk5MiRYrHY3t7ewsKC+VfT%0AkQX8N1fYNRA00v9swwDdAgCz5ejo2Oc/AHzEzEYKYPosLCxmzJjBdRQAAGCmLCwsmI/9zNwsAOYA%0AfQIQHnNrdgIYmsaNNQAAAAAAAAAAAAAAEBh0CwAAAAAAAAAAAAAAzB26BQAAAAAAAAAAAAAA5g7d%0AAgAAAAAAAAAAAAAAc4duAQAAAAAAAAAAAACAuZNwHQCAmbpy5YpcLr9z505MTIy3tzfX4QCAYSHl%0AAcwNsh4A1IFaAQCDQ5UAgCHpt1Dg3gLtBQQEbNy4keso9OzixYvbtm1LTk6eOnWqSCTy8/Pr6Ohg%0An83Pzw8NDRWJRDNnzkxOTjZ+eGVlZdHR0S4uLq6urkuXLq2trVXnKeOPee3atX379iUkJMyePbv/%0Asy0tLWvWrFm0aNFDDz20YcMGb2/vnp6eTZs21dTUqDk+cEV4WY+UR8rDIISX8gRZj6yHQSHrjR/e%0AINn01VdfxcfHv/HGG6tWrTp06JCaX8WX3RHUCt4SXqFAlTDN3RFUCd4SXpUgKBSmujtioEKhVJGU%0AlNRni5mIi4uLi4vT9KuWLFny5ptvGiIeRlVVle6DaPSenjp1atmyZXfv3lUqlc3NzcxvyOrVq1Vf%0Ac/XqVULIhQsXdI9NU2VlZTExMWlpaSUlJStWrCCEBAUFDfmU8cdkVFZWEkJ8fHz6bK+rq5s+ffrk%0AyZPr6+tVtzc0NMTGxl6+fFnN8QkhSUlJ6sdj6HH4Retax4usV/89RcrzKOW1+ztluHF4R7tax4uU%0A1+g9RdbzJev1+JkcWa8RZD0nBsymd955Z9y4cY2NjUqlsrGxcdy4cTt37hzyq/iyO6WeagWOCHSB%0AIwIGqoRp7k5pYp8ocLZQI7yoEkI6W8gwhczlaaHo/3uOboFSaZLHUVeuXJk3b57u46j/npaVlY0d%0AO/bWrVvsFkLII4880udzRldXFyGEqRFGtnPnzvb2djYMBwcHW1vbIZ8y/pisATM5PDxcLBYXFxf3%0Af/2vv/7q5+fX2tqq5uA4NtCaadY6fWW9mu8pUp5fKY9ugY5MsNbpK+XVf0+R9TzKenQLdIesV/Ih%0A61UDU82myspKS0vL999/n92SmJg4YsSImzdvDvJVfNkdQy/lw4vqAAAgAElEQVS1AkcEusARgRJV%0AwlR3xzCpTxSmmS9GYIKfo3C2cBAoFKrULxT9f88xE5EpqqmpkUql9fX1RtujUqlcvnz5U0895eTk%0ApLo9KSnJ3d191apVV65cYbZIJBJCiKWlpdFiY61du3b48OHsw+7u7pUrVw75lPHHHIRCocjKygoJ%0ACfH39+//7EMPPTRx4sQNGzbouBfgIyNnPVJej2MOAikP94I/9ANC1oOAIes1cuDAga6urqCgIHZL%0AYGBge3v73r17BbA7gloB94AjAvWhSqBKmCd8nNAICoXWhQLdAm309vbSNP3kk08++uijhJDMzMxn%0An33Wy8urqanpySefdHFxefDBB8+ePUsIKS4ufuWVV8aPH3/jxo24uDhnZ+cHH3wwNTWVEPLFF19Y%0AWFiIRCJCSEtLy/bt29mHX3/9dWlp6fXr15977jlmjydPnvTy8vrnP/9poO8oMzPzX//6V2hoaJ/t%0Ao0ePTk5Obm9vT0hIYPqEfdy+ffvVV1/dvHnz+vXrQ0JC1q9f39TUNPjPhBDS2dn54YcfPvPMMzNn%0Azly0aNH//d//aRrwW2+99cknn3zyyScaPWX8Mfv45ptvCCFjx4599NFH7ezsZsyYcfToUdUXhISE%0AfPHFF5cvX9ZxR6B3Ast6pLyBxuwDKc9fAkt5gqw32Jh9IOv5C1nP4irrVf3www+EEE9PT3aLl5cX%0AIeTXX3/VZVgT2R1BreAtgRUKVAmT3R1BleAtgVUJgkJhwrsjBi0Uqjca4N4i9anOGFVdXW1ra0sI%0ASUxMrKioOHDgACHE39+/p6dHoVAwl62tWbPmn//853fffWdnZ0cIKSgoUCqVEydOVP2Bqz4kv7/B%0AJCMjY8SIEXK5XNNvTc33dOnSpSKRqKurS3Uj+4U7duwghLzyyit9tre0tEyePHnLli3Mw7q6usmT%0AJ0+YMKGpqelePxPmlatWrTp//jzz/+DgYDc3t9u3b6v5HaWlpTF3PI0fP/7LL79U8ynjj6kc6C6h%0AcePGEUK2bdtWW1tbXFzs5eUlEol+/PFH9gUlJSWEENUblwYZHPcda027WseXrFfnPUXK8y7lMROR%0AjrSodXxJeTXfU2Q9v7IeMxHpDlnPo6xX9vvhTJ06lRDS0dHBbmlvbyeEzJo1a5Cv4svulPqrFTgi%0A0AWOCFAlTHZ3StP7RIGzherjS5UQ3tlCJdeZy99CgXULBqbdcZTq+3T//fer/ujc3Nysra2Z/0+e%0APJkQ0tbWxjxkLltbsmSJUqn08fFR/SrVh/1/Cbq7uzWNUKn2ezpu3DgHB4c+G1W/MD4+XiQSHT16%0AVHX766+/Tgipra1lX7Z//35CyMaNG5X3/pmcOXOG9KNQKNT8jhobG8vKynbv3j1ixAhCyNdff63O%0AU8YfUznQmzhs2DB3d3f2IVMWly9fzm65du0aISQ8PFydwXFsoDWtax0vsl6d9xQpz7uUR7dAR9rV%0AOl6kvJrvKbKeX1mPboHukPU8ynplvx8O08Pr7Oxkt3R0dBBCZsyYMchX8WV3Sv3VChwR6AJHBKgS%0AJrs7pel9osDZQo3wokoI72yhkuvM5W+hwLoFhsLcE8RydHS8c+cO838LCwtCCHMISgiJjIwkhFy8%0AeFHTXYjFYl2jvLfr1687OjoO8oK9e/f6+Pg8+eSTzK8ao6CggBDC9D8ZTG4UFhaSe/9MfvrpJz8/%0Avz6/mhEREWqG6uDgMGXKlBdeeOEf//gHIYSpOEM+ZfwxBzR69GjVSdwWLFhACLlw4YLq7gghN27c%0A0GUvYBy8znqkPFIeNMXrlCfIemQ9aA5ZzzBC1vfHnBZhpixgNDY2EkLGjBmj9ZimszuCWiEgvC4U%0AqBImuzuCKiEgvK4SBIXChHdHDFko0C0wNua3hJm7ynSIxeKenp5BXmBra5uamtrR0bF8+XJ2I1Pa%0Arl69ym5xc3MjhNjb2w8y1K1bty5fvszcj8Pq7e3VNOaoqChCiJWVlUZPGX9MVZMmTaqrq2Mfuri4%0AEEJU14rpUzRBGEww65HyhhtTFVLePJlgyhNkvSHHVIWsN0/Ien1lPeuBBx4ghKied6itrSWEzJ07%0AV+sxTWd3BLXCLJlgoUCVMNndEVQJs2SCVYKgUJjw7oghCwW6BcZ269YtQsjChQvJ/962u3fvEkKU%0ASmVzczP7MpFI1N3drfqFg+enjtzd3VXbX+R/Camalj4+Pl999dXJkyfZLUxvUHUNjaqqKvK/7+5e%0AfHx82tvbP/jgA3bLuXPndu/erWnMTNaFh4dr9JTxx1S1bNmyzs7OX375hXl48+ZNQsjDDz/MvoBp%0API4ePVqXvYCpMcGsR8obbkxVSHnzZIIpT5D1hhxTFbLePCHr9ZX1rBUrVjg4OKgGduLECSsrq2XL%0Almk9punsjqBWmCUTLBSoEia7O4IqYZZMsEoQFAoT3h0xaKFQvb8DM5Gpr6WlhRAyZswY5iGzsgT7%0ArIeHByGEWQaEuRWFnUfsm2++mTFjBvNUTEwMIeTNN9+8ePHijh07mP5PTk5OT0+Pt7e3jY1NZWUl%0A81UKhcLW1jY7O1vTb03N93TlypUikailpYXdwhwzX7t2rc8rX3rpJXbA9vZ2Pz8/T09PdjKydevW%0AzZkzh/nu7vUz6ezsnDBhAiHk6aefPnjw4BtvvBEcHMysW/Lxxx/7+voeOnRowCC3b9++d+/epqYm%0ApVLZ2dkZHR2dkJDQ29s7+FPGH5P94RBCJk2apLqxu7vbz89v2bJlzMPdu3ePHj26sbGRfcG///1v%0AglWODU+7WseXrFfnPUXK63FM9odj0JTHugU60qLW8SXl1XxPkfV6HJP94Rgu67Fuge6Q9bzIenan%0A/bPpgw8+mDRpEhP/7du3J02a9M477wz5VXzZnb5qBY4IdIEjAlQJU96dqX2iwNlC9fGlSgjpbCG7%0AU84zl6eFAqscD0zT/G9ra9u8eTPTbtm+ffvWrVuZ///1r39tbm5mViYhhGzatKmjo4PJ/48//vjm%0AzZt1dXVbt25tbW1lxikvL/f397exsQkODi4vL583b96KFSsOHz58586dzZs3u7u7p6SkMK/Mzc0d%0AM2bMiRMnNP3W1HxPv//+e0LI8ePHmYepqanMtXVSqfT06dOqr+zq6po7dy77sKWlZePGjcHBwevX%0Ar9+4ceM777xz584dpVK5Z8+eQX4mV69ejYyMdHJyGj169OrVq+vr65nRnn/+eQsLCw8PjwGD3LJl%0Ai7e3t6Oj43PPPbdu3bq8vDx1njL+mEql8uTJk6tXryaEWFpafvjhh7/88gv7VGNj49NPP/3444+/%0A8cYby5cvr66uVv3Czz77TCwW//bbb/camYVjA11oUet4lPXqvKdIed6lPLoFOtK01vEo5dV8T5H1%0A/Mp6dAt0h6znRdYrB82mvXv3rlix4vXXX6co6vPPP1fnq3i0O73UChwR6AJHBKgSJr47k/pEgbOF%0AauJRlRDS2UKlKWUuHwsFugUDM+hxVJ+lzI1M/fc0PDz8xRdfNHQ8Q7pw4YK/v795jqlUKmUy2apV%0Aq9R5JY4NdGHoWsdt1qv5niLlOR9TqUnKo1ugI4PWOm5TXv33FFnP+ZhKtbMe3QLdIeuVgs56we9O%0AzVqBIwJd4IhAiSrB590Z+RMFzhYaAs4WakQYmWvk3alZKPr/nmPdAvivffv2ZWVlabFSth61t7fv%0A2rXryy+/NMMxCSFnzpwpLy/ftm2bfocFGBBSntsxCVIejA5Zz+2YBFkPRifUrBf87lArwGhQJXi6%0AO1QJMCYUCp7uTpdCgW6BwbW1tbH/mrJRo0alpKS89NJLfdYfN6bLly+/9957fn5+ZjhmbW1tYmJi%0AXl6enZ2dHocFTvAi65Hy3I6JlBcSXqQ8QdZzPSayXkiQ9eozRDYJe3eoFYLBi0KBKsHH3aFKCAYv%0AqgRBoeDn7nQsFNp3C2ialslk06dPDwkJiYqK+vOf//zBBx9s2LBB6wGHtHfv3mnTptnZ2U2dOnXf%0Avn3Mxry8vPDwcJFIJBKJAgMDAwMDZ86cGRUVtXfvXmb1cA61tbW9/vrrzMLfa9euLS4u5jaeIfn5%0A+SUmJrKTiHESgN7/4PFizO7u7v379x88eNDT01OPw+oXUl4d/Mp6pDxXY/Ii5QmyXg38SnmCrOdu%0ATGT9vSDrDU2QWS/g3Zl+rUCVUAe/CgWqBL92Z/pVgqBQqIFfVYKgUPBtd3ooFKrTEqk5a1V9ff2C%0ABQu8vb3PnDnDbOnt7T1w4ICzs/PKlSs1mUBJA5s2bVq+fPmePXvWrVs3fPhwQsiuXbuYp2pqaggh%0A48ePZ4ORy+UTJ06cNGlSaWmpOoMLeEZXs51dTvCIEWcpFV7KCzsv9PW7ASbFyOsWCC/rBZwXAv4M%0AY86Mv24Bsp5HkPXAwhEBjgjuRcA1EDRi5HULhFcoBPw3V9g1EDSih3ULlEpldHT0r7/+eubMmYcf%0AfpjZKBKJHnvssZSUFAPdQVNdXV1VVfXtt98+//zzn3zySXp6OiFk586dzLNjxowhhFhbW7PBMGtz%0At7a2RkZGdnZ2GiIkADOBlAcwN8h6AHODrAeAwaFKAMCQUCgABEPjbkFqampBQcGmTZucnJz6PPXo%0Ao49SFKWnwH6noqJCdVmG4OBgV1fXurq6Qb7E3d393Xff/e2337DwC4AukPIA5gZZD2BukPUAMDhU%0ACQAYEgoFgGBo0y0ghAQFBQ34bGxsLPOf27dvv/rqq5s3b16/fn1ISMj69eubmpoIIZmZmc8++6yX%0Al1dTU9OTTz7p4uLy4IMPnj17lhBy5MgRZ2dnkUj05ptvMoN89tlnYrH4iy++mDNnjpubm+qO7t69%0AO2/evMFDjYuLE4vFx48f1/R7BAAWUh7A3CDrAcwNsh4ABocqAQBDQqEAEA7VaYnUmbVq5syZhJDm%0A5uZBXtPS0jJ58uQtW7YwD+vq6iZPnjxhwoSmpqbq6mpbW1tCSGJiYkVFxYEDBwgh/v7+zCt37dpF%0ACMnOzmYeVlZWLlu2rP/4BQUFw4cP/9e//sVuIYT4+Pj0f6W7u7uzs/Pg35ESM5EBDxFjzVIqyJQX%0Adl7o63cDTIox1y0QZNYLOC8E/BnGnBl53QJkPb8g64GFIwIcEdyLgGsgaMSY6xYIslAI+G+usGsg%0AaKT/77lE0+6CWCwmhLS3t48cOfJer9m6dWt5efmzzz7LPHR1dX3jjTcef/zx995774MPPvDw8Lhw%0A4cJrr71GCHnsscfWr1//yy+/MK989tlnP/roo88++yw0NJQQ8sUXX/RfNr2np+e111776quvpk2b%0ANmS0EolEJBKp830VFxcb6MYoblVXVxNCBPmtgXEINeWJoPNix44dNE1zHQXoU3FxcUBAgHH2JdSs%0AF2peFBcXE0EXNPPEfH4zGmQ9vyDrwfiEWiWIoFNJqDUQNGLMTxRCLRQ4WwiC1/9sg8YzEfn6+hJC%0Azp07N8hrCgoKCCF2dnbslkceeYQQUlhYSAjpk5COjo537txh/m9pablu3TqFQnH58uWurq4LFy5M%0AnTq1z+B/+ctfgoKClixZMmSoXV1dN27c6D8CAKgPKQ9gbpD1AOYGWQ8Ag0OVAIAhoVAACIbG9xY8%0A+uijX331VXFx8YIFC+71GgsLC0LI1atXH3jgAWYLM4+Yvb39kOM/88wzW7Zs2b1796xZs+Li4vo8%0Aq1AobGxsXn31VXVCPXHixN27d+81aVofAQEBgmy8JycnJyQkCPJbM3PqXy+jI6GmPCFEqHkhEole%0Aeuml+Ph4rgMBfTLmRR9CzXqh5gXzuyHUgma2mM9vRtsdsp5fkPXAwhFBfzgiYOCIABjG/EQh1EKB%0As4UgeP3PNmh8b8Hy5ctnzJixc+fO2traPk/duXNn//795H+9waNHj7JPVVVVEUIWLlw45PgjR458%0A5plnvvrqq6SkpJiYGNWncnNzq6urVZO/qKjoXuPcvXv3tddemzZt2tq1a9X6xgBgIEh5AHODrAcw%0AN8h6ABgcqgQADAmFAkAwNO4WWFhYHDhwYNiwYXPnzk1LS+vp6SGEdHR0nDx5MiIi4v777yeEbNy4%0A0c/Pb9euXdevX2e+as+ePXPmzPnzn/9MCOns7FQdsKWlhRDS3d3Nblm7dm1ra+u0adMkkv9/60N+%0Afv7WrVt7enr27NmzZ8+e3bt3v/zyy1lZWcze+wxbUlKyaNGixsbGgwcPqg4CAJpCygOYG2Q9gLlB%0A1gPA4FAlAGBIKBQAgqFNbvj4+Pzf//3fp59+unfv3vXr19vY2EgkkoiIiOTkZCcnJ0LI8OHDi4qK%0A3n333SeeeOLBBx8Ui8XOzs4nTpyQSCSffvrp1atXCSGJiYlr1qzZt29fTU0NIeTNN998++23hw0b%0ARggZN27cmjVrnnvuOXaPRUVFkZGR7e3tJ06cYDeKRKJLly4VFBTs27ePEHL16tUFCxZYW1tbW1tb%0AWlomJCQ88cQTNjY2Ov14AAApD2B+kPUA5gZZDwCDQ5UAgCGhUAAIg0ipVLIPmFmrVLeYCQHP/mm2%0A76ngiUSipKQk3Wei1Nc4/CLsvDDP91Tw9PV3SsB/7wYn4Lww2/dU2PT4d8psf0OQ9WAOcESgCxwR%0AgDnQ1++5sPNlEAL+m2u27yn01//3XOOZiAAAAAAAAAAAAAAAQGDQLQAAAAAAAADeuHTpEi/GBAAO%0AoVAAwOBQJe4F3QIYzMWLF7dt25acnDx16lSRSOTn58esEsPIz88PDQ0ViUQzZ85MTk42fnhlZWXR%0A0dEuLi6urq5Lly6tra1V5ynjj/ntt99GRkZu3rw5MDDw+eefb2pqIoT09PRs2rSJmYkPwEQg5ZHy%0AYFaQ8kh5AJaJF4Tdu3eLVOzcuZN96tq1a/v27UtISJg9ezbnY6IggLChUKBQAAwOVUIgVUKpIikp%0Aqc8WMxEXFxcXF2e48auqqrgaRJf39NSpU8uWLbt7965SqWxubmZ+YVavXq36GmYVmgsXLmi3C12U%0AlZXFxMSkpaWVlJSsWLGCEBIUFDTkU8Yf8+9//zshJCsrS6lUlpaWEkKio6OZpxoaGmJjYy9fvqzx%0AN69UEkKSkpK0+EIDjcMvhq51HKa8Uof3FClvyimvr79Thv57Z7IMWuu4TXmt31OkvCmnvB7/TiHr%0ADYGnWT8IEy8IXV1ds2fP3vo/H3/8cV1dneoLKisrCSE+Pj7cjmmggjAIHBHoAkcEmkKh4GOh0Nfv%0AOc4WGghPzxbeC6oEH6uEcqDfc3QLlEoD5/+VK1fmzZvH1SBav6dlZWVjx469desWu4UQ8sgjj/T5%0A2NHV1UUIYWqBke3cubO9vZ0Nw8HBwdbWdsinjD8m00Ksr69nHo4aNcrOzo599tdff/Xz82ttbVVn%0AKFU4NtCFQWsdtymv1PY9RcqbeMqjW6Ajw9U6zlNeu/cUKW/iKY9uge6Q9eoz/YKwf//+Tz/9dPDX%0AaHoobogxDVQQBo8QRwRawxGBRlAo9DWmkQsFugU6wtlC9aFK6GtM43+c6P97jpmIDKumpkYqldbX%0A13M+iEaUSuXy5cufeuopJycn1e1JSUnu7u6rVq26cuUKs0UikRBCLC0tjRYba+3atcOHD2cfdnd3%0Ar1y5csinjD8m8zM8deoUIaStre3WrVuBgYHssw899NDEiRM3bNigzlBg+pDyhoOUBxOElDccpDyY%0AJp5m/SBMvyAolcoPPvjg1VdfDQ4Ofvvtt5lrEk1wTIKCAP+DQoFCMQgUCmAIrFCgSgitSqi2DtAt%0AHFxzc/PGjRs3bdr08ssvBwcHv/zyy42NjUql8vPPPxeJRMyP7vbt29u2bWMf/vWvfyWEODg4/OlP%0Af1IqlUVFRevXrx83btz169cXL17s5OTk5+eXkpKi0SBKpfLEiROenp7ff//9kDFr956mp6cTQoqK%0AilQ3MuOcPn1aIpHMnDmT7QSqjn+vH1FGRsbq1as9PT0bGxufeOIJZ2dnPz+/n3/+mfmqjo6ODz74%0AYOXKlX/84x8XLlz4n//8R9OAN2/e/OWXX2r6lHHGvHjx4sSJEz08PCoqKrZu3bpp06a2tjbVF3z6%0A6acSieS3337TKDyCK4l0oGZe8DHllVq9p0h5PY5poJTHvQU6UicveJryWrynSHk9jmmglMe9BbpD%0A1qvJ9AtCU1PTyy+/vGjRIltbW0KItbX1O++80/9lRJML9wwxptJgBWEQOCLQBY4I1IdCwd9CgXsL%0AdISzhWpCleBvlVBiJqJ7USf/W1paJk+evGXLFuZhXV3d5MmTJ0yY0NTUpFQqJ06cqPqjU33I/lr0%0A9PQoFArmyrU1a9b885///O677+zs7AghBQUFag7CyMjIGDFihFwuH/Jb0+49Xbp0qUgk6urqUt3I%0AjrNjxw5CyCuvvNJn+yA/ourqaiZ5EhMTKyoqDhw4QAjx9/dnXrlq1arz588z/w8ODnZzc7t9+7aa%0AoaalpTF3No0fP77Psf0gTxl5zPr6+jlz5nh6er788sv9ny0pKSGEvP/+++pHqMSxgW7UyQueprxS%0Aq/cUKW/6KY9ugY6GzAv+prwW7ylS3vRTHt0C3SHr1cSjgtDc3JyYmMhck9g/QzU9FDfQmIYoCIPA%0AEYEucESgPhQK/hYKdAt0hLOFakKV4G+VUKJbcC/q5P/rr79OCKmtrWW37N+/nxCyceNGpVLp4+Oj%0A+qNTfdjn12Ly5MmEELYv9MknnxBClixZotEgSqWyu7tbnW9Nu/d03LhxDg4OfTaqjhMfHy8SiY4e%0APaq6ffAf0f333686gpubm7W1tVKpPHPmDOlHoVCoGWpjY2NZWdnu3btHjBhBCPn666/VecrIY1ZU%0AVEil0rCwMELIhg0bent7VZ+9du0aISQ8PFzN8Bg4NtCFOnnB05RXavWeIuVNP+XRLdDRkHnB35TX%0A4j1Fypt+yqNboDtkvZp4VBAY//jHPwgh06dP7x+zFof3eh/TEAVhEDgi0AWOCNSHQqHfMY1ZKNAt%0A0BHOFqoJVUK/Yxr54wTWLdBeQUEBIYRp7jGYq88KCws1GsfCwoIQwhyFEkIiIyMJIRcvXtQ0HrFY%0ArOmXqO/69euOjo6DvGDv3r0+Pj5PPvkk8zvKGPxHxNwqxXJ0dLxz5w4h5KeffvLz8+vzmxoREaFm%0AqA4ODlOmTHnhhReYtGQqy5BPGXPMH3/8ccaMGU888UR6evqcOXM++uijt956q8/uCCE3btxQMzww%0ADqS8KqQ8Ul7wkPKqkPJIeXNgVlk/CB4VBMYzzzwzfPjw8vJyjb7KOGOiIAgPCgUDhUKPY6JQCA8K%0ABUGV0OuYplAl0C1QF5O3qmtWuLm5EULs7e11GXbMmDGEEC8vL52C0zexWNzT0zPIC2xtbVNTUzs6%0AOpYvX85u1O5HdOvWrcuXL7e3t6tu7O3t1TTmqKgoQoiVlZVGTxlhzM2bN9+8eXP+/PlWVlaHDx8m%0AhHz++eeqL+hTAcFEIOVVIeWR8oKHlFeFlEfKmwOzyvpB8K4gWFhYODk5eXt7a/RVxhkTBUF4UCgY%0AKBR6HBOFQnhQKAiqhF7HNIUqgW6BupgG19GjR9ktVVVVhJCFCxeS/71Vd+/eJYQolcrm5mb2ZSKR%0AqLu7+17D3rp1S7tBBs9DHbm7uzc1NaluYRJPNf18fHy++uqrkydPslsG/xHdi4+PT3t7+wcffMBu%0AOXfu3O7duzWNuba2lhASHh6u0VNGGJN5Q5kzDp6enm5ubn0Su7GxkRAyevRoTcMDg0LKE6S8VmMi%0A5XkKKU+Q8lqNiZTnL7PK+kHwriBcu3bt2rVrFEVp9FXGGRMFQXhQKBgoFHocE4VCeFAoCKqEXsc0%0AiSqheuMGZiIbRHt7u5+fn6enJzuj1rp16+bMmcMs4hETE0MIefPNNy9evLhjxw4nJydCSE5OTk9P%0Aj7e3t42NTWVlJfNVzPxi7Dxi33zzzYwZMzQdRKFQ2NraZmdnD/mtafeerly5UiQStbS0sFuYw+Zr%0A1671eeVLL73Ejj/4j2jcuHGqkXh4eBBCurq6Ojs7J0yYQAh5+umnDx48+MYbbwQHBzPrk3z88ce+%0Avr6HDh0aMMjt27fv3buXWTems7MzOjo6ISGBmcxrkKeMP+ann35KCGGeraioIISsW7dO9QX//ve/%0ACVY5Ni518oKnKa/U6j1FyutxTAOlPNYt0NGQecHflNfiPUXK63FMA6U81i3QHbJeTaZfEP7yl7+s%0AXbv23LlzSqWyo6MjMjIyJiamp6dH9TXMBYaTJk1S3WjkMZUGKwiDwBGBLnBEoD4UCv4WCqxboCOc%0ALVQTqgR/q4QSqxzfi5qfuVtaWjZu3BgcHLx+/fqNGze+8847d+7cYZ4qLy/39/e3sbEJDg4uLy+f%0AN2/eihUrDh8+fOfOnc2bN7u7u6ekpDCvZPL/448/vnnzZl1d3datW1tbWzUdJDc3d8yYMSdOnBgy%0AZu3e0++//54Qcvz4ceZhamoqc3mdVCo9ffq06iu7urrmzp075I9oz549THfqr3/9a3NzM7NaCyFk%0A06ZNHR0dV69ejYyMdHJyGj169OrVq+vr65nRnn/+eQsLCw8PjwGD3LJli7e3t6Oj43PPPbdu3bq8%0AvDx1njL+mMy3//DDD69fvz4mJuatt97q7OxUffazzz4Ti8W//fbbvb58QDg20IWaecHHlFdq9Z4i%0A5U0/5dEt0JE6ecHTlNfiPUXKm37Ko1ugO2S9mky/IOzbt2/q1Kk2NjbLli17+umnMzMz+7zg5MmT%0Aq1evJoRYWlp++OGHv/zyCydjMgxREAaBIwJd4IhAfSgU/C0U6BboCGcL1YQqwd8qoUS34F6MeRzV%0AZylzQ9P6PQ0PD3/xxRf1Ho+mLly44O/vL+wxZTLZqlWrNP0qHBvowpi1zsgpr9T2PUXKG21M7VIe%0A3QIdGa3WGT/ltXtPkfJGG1O7lEe3QHfIevWhIBhtTO0KwiBwRKALHBFoBIXCaGPqt1CgW6AjnC1U%0AH6qE0cbU+8eJ/r/nWLcABrZv376srCyDLrE9pPb29tVAzO8AACAASURBVF27dn355ZcCHvPMmTPl%0A5eXbtm3TYzwAWkDKG2dMpDyYCKS8ccZEygMvoCAYZ0wUBOA1FArjjIlCAfyFKmGcMY1TJdAtMLa2%0Atjb2X1M2atSolJSUl156qc8648Z0+fLl9957z8/PT6hj1tbWJiYm5uXl2dnZ6TEeMClIefWZVHoa%0AYkykvDlAyqvPpNLTEGMi5c0EX7J+ECgIRhgTBcHMoVDohUkltSHGRKEwc3wvFKgSRhjTaFUC3QLj%0AaWtre/3115kFvteuXVtcXMx1REPw8/NLTExkJwvjJAC9J4DpjNnd3b1///6DBw96enrqNx4wEUh5%0ALQIwkfQ0xJhIecFDymsRgImkpyHGRMqbA95l/SBQEAw6JgqCOUOh0G8AJpLUhhgThcKcCaZQoEoY%0AdExjVgmJoXcALBsbm8TExMTERK4D0cD48eM3bNjAdRTCJJFIXn31Va6jAANCyoMqpLzgIeVBFVLe%0AHPAx6weBgmA4KAjmDIUC1IRCYc6EVChQJQzHmFUC9xYAAAAAAAAAAAAAAJg7dAsAAAAAAAAAAAAA%0AAMwdugUAAAAAAAAAAAAAAOYO3QIAAAAAAAAAAAAAAHOHbgEAAAAAAAAAAAAAgNlTqkhKSuI6HABQ%0AV1JSklJnXH8TAKCuuLg43VM+Li6O6+8DANSle8oj6wEED0cEADAk3asEzhYCCFufsw0i1Q8H1dXV%0AhYWFHAYHYHw//PDDyZMny8rKJBLJQw895O/vP2PGDBsbG67jGtrs2bM9PT11HCQ5OVkvwYCpycrK%0AyszM/Pvf/851IKA3Xl5es2bN0nGQoqKiqqoqvcRjNBUVFcXFxUVFRbW1tS4uLgEBAXFxccOHD+c6%0ALgCDi4+P130QPmY9gEE1Nzenp6f/9NNP9fX1zs7Of/zjH2fOnOnr6ysWi7kOTRs4IgCNZGdnp6Wl%0Aff7551wHAkal+ycKnp4trKur+/nnn3/++efz58+LRKIHHnhgwYIFuh9SAQhPn7MNv+sWAJithoYG%0AhUJB03Rubm53d3dAQABFURRFjRkzhuvQALTx9ddfv/DCC21tbVwHAqCl0tJSmqaTkpLOnz/v6ekZ%0AGxtLUdScOXNEIhHXoQEAgBCUlpYqFAq5XF5YWOjg4LBw4UKpVBoTE2NnZ8d1aACG8vHHH+/ataui%0AooLrQAAMSLW8jxgxYsGCBRRFRUVF2dvbcx0aAD+gWwDwO+3t7fn5+TRNp6ent7W1zZo1SyaTxcbG%0ATpo0ievQADSQnp4eExNz584dKysrrmMB0ADTJEhOTj537hyaBAAAYARXr17NyMhQKBSnTp2SSCRz%0A586VSqUJCQmjR4/mOjQAPXvvvff27dt38eJFrgMB0LOenp6ioiKaptPS0qqqqry8vMLCwqRSaUhI%0ACI6IATSFbgHAwDo7O3NzcxUKRVpaWn19va+vL0VRCQkJU6ZM4To0gKGdPHkyMDCwvr7excWF61gA%0AhoYmAQAAcO7WrVtHjx5VKBRZWVmdnZ0BAQEymSwmJmby5MlchwagH1u2bKFpurS0lOtAAPSDvdxT%0ALpc3NTX5+vrKZDKpVIrjCABdoFsAMAS2R03TdG1t7YQJE6RSKU5jgYkrKSmZPn36pUuXJk6cyHUs%0AAPfENAlomi4rK/Pw8Fi8eDFFUbNnz7awsOA6NAAAMF84/QRC9dprr2VnZ5eUlHAdCIBO6uvrs7Oz%0AVaeSRnMXQI/QLQBQV29vb2FhoUKhSElJuXTp0n333RcVFYUTW2CaLl++PHHixJ9//nnGjBlcxwLQ%0A1+XLl+Vy+bfffnv27FkXF5ewsDCKosLDw3m6wiQAAAgVe9lQSkpKTU3NuHHjIiMjZTLZ/PnzJRIJ%0A19EBaOyVV145ffr0mTNnuA4EQBvMQQRN04WFhcOGDQsKCpLJZFFRUW5ublyHBiAo6BYAaEN10gxX%0AV9fQ0FCKokJDQy0tLbkODYAQQhoaGpydnfPz8wMDA7mOBeC/rly5kpmZSdN0QUEB2yQICwvDCRcA%0AADB9qvfDOTs7h4eHy2Sy8PBwGxsbrkMDUNfatWtLSkpOnz7NdSAA6urt7S0pKZHL5UlJSefPn2cO%0AIlB+AQwK3QIAnZSWlioUCrlcXlBQ4OTkFBERQVFUcHCwtbU116GBWevu7raysjpy5EhsbCzXsYC5%0AQ5MAAACERPXi1uHDhwcGBlIUFRUVZW9vz3VoAEP405/+dOnSpby8PK4DARhCR0dHXl6eQqHIzMy8%0Afv06MyM0bu0CMA50CwD04+rVqxkZGX0OG2JiYuzs7LgODcyUnZ3d3/72t6eeeorrQMBMqTYJmGsw%0A0SQAAAAhqaury8nJoWn6+PHjPT09AQEBFEXFxcV5eHhwHRrAwJ5++unr169nZWVxHQjAwNjV5rOz%0As9vb26dNmyaVSuPj4319fbkODcCMoFsAoGfV1dVZWVlyufzYsWNisXjhwoUURUVGRjo4OHAdGpgX%0AT0/P9evXv/TSS1wHAuaFbZ2iSQAAAGaisbExLy9PLpenp6e3tbUxp7cSEhKmTJnCdWgAv7N8+fLW%0A1tb09HSuAwH4HeYyI4VCcerUKYlEMnfuXKlUSlHUmDFjuA4NwByhWwBgKA0NDQqFgqbp3Nzc7u5u%0A5mqj+Ph4d3d3rkMDs+Dn5xcXF7dlyxauAwGzgCYBAABAZ2fnDz/8IJfLk5OT2akzKIqaM2eOSCTi%0AOjoAQlGUSCRKTk7mOhAAQv63HoxCoTh79qyTk1NQUJBUKo2Ojh45ciTXoQGYNXQLAAyuvb09Pz+f%0ApmnmaqNZs2bJZLLFixd7e3tzHRoI2Zw5cx5++OEdO3ZwHQgIWUVFRXp6OjMJm6OjI7N2C5Z8BwAA%0AM9fT01NUVKRQKFJTUy9evOjl5RUWFiaVSkNCQqysrLiODsxXVFSUnZ3dgQMHuA4EzFd3d3dxcTFN%0A0ykpKTU1Nffdd19ISIhUKsURBIDpQLcAwHiYhXpoms7MzGxubvb19aUoasmSJT4+PlyHBgIUERHh%0A5ub21VdfcR0ICBCaBAAAAGoqLS1VKBRyubygoMDR0XHhwoVSqRTLmwEnwsLCxowZs3fvXq4DAbPD%0AztimejJEJpNNnz4dt14BmBp0CwA4wFxtRNM0c5Oyr6+vTCaTSqVz587lOjQQjmXLlnV2dqampnId%0ACAhHZWVlWloamgQAAABaYGbtYyfmXrhwoUwmi4qKcnNz4zo0MBdBQUGTJ0/+7LPPuA4EzEVlZWVO%0ATo5cLlddDT42NtbLy4vr0ADgntAtAOBSb29vYWEhTdOpqanV1dXjxo2LjIzE3KagF88991x5eXl+%0Afj7XgQDvqTYJHBwcmCmY0SQAAADQzq1bt44ePaq6vJlMJouNjZ00aRLXoYHAzZs3b/r06Tt37uQ6%0AEBA49p6qwsLC4cOHBwYGUhQVGRnp4ODAdWgAMDR0CwBMBbPCz+HDhy9cuMDObYrzcaC1zZs3Hz9+%0A/OzZs1wHAnyFJgEAAIBBscub9ZmaY8aMGVyHBsLk7+//yCOPfPTRR1wHAgLErteSlpZWXl4+atSo%0AkJAQiqKCg4Otra25jg4ANIBuAYDJUZ3b1NnZOTw8nKIoLIkGmtq6deuXX3556dIlrgMBnqmqqkpN%0ATe3TJEAJAgAAMBx2nlJm2U/mhmOZTDZ//nyJRMJ1dCAcU6dOjYiISExM5DoQEA6m66lQKNLT0+vq%0A6iZMmMAcPmC+BAD+QrcAwHRduXIlMzOTOWdnb2+/aNEiqVQaGxtra2vLdWjAA5999tlbb71VX1/P%0AdSDAD6pNAnt7e5lMhiYBAACAkfX29paUlMjl8uTk5HPnzrm4uISFheHiXNAXX1/fhISEt99+m+tA%0AgPdu3ryZlZXVZ0a1qKgoHx8frkMDAF2hWwDAA1VVVdnZ2XK5PCcnx9LSMigoiKKoqKgoe3t7rkMD%0A03Xo0KHHH3+8q6uL60DApFVXV6ekpKBJAAAAYGouX74sl8uZv9HsxN84BABdeHt7r1y5cvPmzVwH%0AAnzF1qWioiJra+ugoCCZTBYZGTl69GiuQwMAvUG3AIBP2CXRjh8/3tPTExAQQFFUQkIC/jZDf1lZ%0AWREREa2trTY2NlzHAiYHTQIAAAC+YK8cUj0EoChqzJgxXIcGPDN27Nh169atX7+e60CAT/rc88TM%0AliyTycLCwjDtAYAgoVsAwEtNTU25ublyuTwtLa2jo4M5ZoiLi/Pw8OA6NDAVhYWFc+bMqampwZEk%0AsNAkAAAA4K/Gxsa8vDy5XJ6ent7W1jZt2jSpVJqQkDBlyhSuQwN+GD169Ouvv75mzRquAwEe6Ozs%0A/OGHH5g7CWpra5kFCbCeCoA5QLcAgN86Ojry8vJoms7MzGxubvb19aUoaunSpffffz/XoQHHSktL%0A/fz8SktLfX19uY4FOFZTU3PkyBHmluFhw4ZFRESsWLECMyADAADwVGdnZ25urkKhyMjIuHHjBpYV%0ABTU5OTm9//77zz77LNeBgOlqaGjIz89nupItLS3MGQaZTDZjxgyuQwMAI0G3AEAg7ty5c/r0ablc%0AnpSUdOPGDfxRh+rqai8vr8LCwlmzZnEdC3CDXXwsOzvb2tqame84Li5uxIgRXIcGAAAAetDT01NU%0AVKRQKFJTUy9evOjl5RUWFiaVSkNDQy0tLbmODkyOjY3N7t27n3rqKa4DAZNz9erVjIwMhULx/fff%0Ai8XiuXPnSqVSzF4AYJ7QLQAQGuaYgabplJSUmpqa8ePHM5ON4FIjc9Pa2mpnZ5ednR0aGsp1LGBU%0AbJMgJyfHysqKaRIsXrwYK1gAAAAIWGlpKU3TCoXi7NmzTk5OQUFBUqk0JibGzs6O69DAVFhaWn7z%0AzTfLli3jOhAwFap1w9HRceHChVKpNDo6euTIkVyHBgCcQbcAQMiYv/2HDh0qLy9nLzUKCwvDPIPm%0AQKlUWllZffvtt0uWLOE6FjAGNAkAAACAqFwjfOrUKUtLy6CgIJlMFhUV5ebmxnVowKXe3l6xWEzT%0AdFxcHNexAJfY6wtTU1Orq6vvu+++kJAQqVSKxcwAgIFuAYBZUL1kwNnZOTw8HEubmgNnZ+f33nsP%0AM5MK261bt44ePco0CZgzAmgSAAAAAFG5kiA3N7e7uzsgIEAmky1evNjb25vr0IADnZ2dw4cPz8jI%0AiIyM5DoW4EBbW9uJEydUlzyUyWRSqRSTEABAH+gWAJiXy5cvy+VymqYLCwsdHByYOw1jY2NtbW25%0ADg30b+LEiatXr3711Ve5DgT0b8AmAXIZAAAA+mtvb8/Pz1c9S4gVzszQ7du37e3tMU+puamrq8vJ%0AyaFp+vjx4z09PUzXMDY2dtKkSVyHBgAmCt0CADNVWVmZlpameocyRVFRUVH29vZchwZ6M3369NDQ%0A0Pfee4/rQEBv0CQAAAAArXV3dxcXF9M0feTIkWvXrjErnMlksvnz52OqUsG7efOmq6trfn5+YGAg%0A17GAwZWWlioUCrlcXlhYOHz4cGaS0sjISAcHB65DAwBTh24BgLlj71A+fvy4SCSaN2+eVCpdsmQJ%0AJjYVgAULFvj6+u7Zs4frQEBXDQ0NCoWCpuljx45JJBI0CQAAAEAXvb29JSUlcrk8KSnp/PnzLi4u%0AYWFhFEUFBwdbW1tzHR0YxLVr1zw8PE6fPj137lyuYwGDYBYkUCgU6enpFy5ccHV1DQ0NRV4DgKbQ%0ALQCA/2psbJTL5QqFIisrq7OzMyAggKKouLg4Dw8PrkMDLcXExIwYMeLgwYNcBwJaUm0SiMXihQsX%0AokkAAAAA+qU6VSl7DTLuORaeK1euTJgw4ccff5w5cybXsYA+dXR05OXlKRSKjIyMGzduTJgwQSqV%0AUhQ1e/ZsCwsLrqMDAP5BtwAA+mI+bdA0nZGR0draOm3aNKlUumzZssmTJ3MdGmjmySefvHnzpkKh%0A4DoQ0MyATYKYmBg7OzuuQwMAAADBqqyszMnJkcvlx44dUyqV/v7+FEVRFDVmzBiuQwM9uHDhgo+P%0Azy+//PKHP/yB61hAD5hJAhQKRXZ2dnt7O3PYnpCQMGXKFK5DAwB+Q7cAAO6ps7Pzhx9+YO5QvnHj%0ABtZD450XX3zx7Nmzp0+f5joQUAtzfw+aBAAAAMCthoaG/Px8uVyelpbGnoVcsmSJj48P16GB9v7z%0An/889NBDZWVlOJvMa8zNQOwChHPmzJFKpfHx8e7u7lyHBgACgW4BAAyNmQCRXQ+Nvbdxzpw5IpGI%0A6+jgnt5+++3U1NT//Oc/XAcCg0GTAAAAAEzTvWY4wVEAH509e/aPf/zjpUuXJk6cyHUsoBl2oRGa%0ApsvKypydncPDw2UyWWhoKA4ZAEDv0C0AAA2wH1O+++67ixcvjh07Njo6WiaTzZ8/XyKRcB0d9LV9%0A+/ZPPvmksrKS60BgAGyT4Pjx4xYWFkyTIDo6euTIkVyHBgAAAPA77OqpKSkply5dGjt2bGhoqFQq%0ADQ0NtbS05Do6UEtRUdHs2bMrKyu9vLy4jgXUwt7rz1y0N378eJlMJpPJHn30UeQdABgOugUAoKXS%0A0lKappmrG1xcXMLCwiiKCgkJsbKy4jo0s9bY2Njc3Nzc3NzU1JSSkvLFF1989NFHzf/j4uKSmJjI%0AdYxmrampKTMzE00CAAAA4CnmKEChUJw9e9bJySkiIkImk4WFhdna2nIdGvzO7du3//a3vzGnlR0d%0AHcvLy7dt2/bFF1/Y29sPHz582LBhIpEoKCiI6zChL3YqsIyMjNu3b2NCYAAwMnQLAEBXzMyJNE0X%0AFhY6ODhIpVKZTBYeHm5jY8N1aGanurp6/Pjx3d3d7BYLCwuJRMLcKn737t3169d/9NFH3AVovlSb%0ABCKRaNGiRWgSAAAAAK9duXIlMzOTnT89KChIJpNFR0ePGjWK69DgvyZMmFBRUWFpadnb26tUKpVK%0AZU9PD/vs/PnzT548yWF4oKqiouLYsWN9lhmPi4vz8PDgOjQAMC/oFgCA3lRUVKSnp9M0XVRUNGzY%0AsMDAQJwPNb7Y2NjMzEzVwwBVeXl5uIDImAZsEkRFRdnb23MdGgAAAIB+3Lx5Mysri6bp3Nzc7u7u%0AgIAAiqJiY2Mx4w3nNm3atGPHjrt37/Z/SiQSff31148//rjxowJVpaWlCoVCLpcXFhaOGDFiwYIF%0AOF4AAG6hWwAA+sceMLCrtuI6I6M5efJkYGDggE8NGzasqanJ2trayCGZITQJAAAAwAy1t7fn5+fT%0ANJ2Zmdnc3IwZVDj3008/PfzwwwM+NXz48Lq6OswfxQlmIRCaptPS0qqqqtiFQDCvLwCYAnQLAMCA%0AGhoaFAqFQqHIysrq7OxkrjOiqP/H3p3HNXGt/wM/CQnIpoAggtCyiajYar1ecV9BRBBQAoLSWlts%0Ata1LVdSvtbVWWrWuV6tXW4u1RYWwCAQ33C2CtWptqwgqgiAgiLJIALPM74+5N79cQEggZLJ83n/w%0ASmYmJ084s5wzz8wZnr29PdOh6bL+/fvn5eU1270bGBj4+voKBAKmotIHQqEwIyPj0KFDsgvr3n77%0A7bCwMCQJAAAAQK80NTVdvny52dNZeTzeyJEj2Ww209HpEYqi7O3ty8vLm03ncrmRkZEHDhxgJCq9%0AJUunpaenV1dXDxgwICAgwN/ff9SoUfTIsQAAmgDZAgBQB1nDKDU19cWLF0OGDPH39589e3bfvn0V%0A+fiff/7Z0NAwfPjwro5TN+zZs2fRokXNBiPicDi7du368MMPmYpK61y7di0/P3/27NntLilbvZOS%0AkpqamuisWEREhI2NjRriBAAAANBYUqn05s2b6enp8fHxd+/etba2njp1Ko/H8/HxUfCG14cPH1ZX%0AVw8ZMqSrQ9VVS5Ys2bt3b8vBiC5fvjx69GhGQtJ2lZWVjx8/Hjx4sOLLnzhxQn6oroCAgODgYHd3%0A9y6NEwCgY5AtAAC1amxszMzMFAgEx44dq6iooG9PDg0NHTBgQBufWrFixY4dO7799tvFixfjsot2%0AvXjxwtbWVigUNpv+4MEDFxcXRkLSOv/+978XLVo0cODAmzdvvmoZWZIgOTlZdusMkgQAAAAArZIf%0An93Y2FjBh5xt3Ljxiy++2L59+8KFC9UWqi65fPny2LFjm018/fXXHz58iI5VB1y8eDE0NNTHx+fn%0An39ue8mCgoL09HQ+ny9b4QMCAgIDA21tbdUTKgBAxyBbAADMkI3VyOfzy8rKXFxc/P39eTxeq7dh%0AOjo6lpSUsFis6dOn//TTTxjXpV2ffPLJvn37RCKRbIqLi8uDBw8YDElbCIXCDz/8kG79s1isBw8e%0AODs7yy/Q0NBw5syZZkmC8PBwPJYDAAAAQBGPHj06efJkenr6qVOn2Gz2mDFj/P39Q0ND7ezsWi48%0AdOjQGzdusFis4ODgH3/8ER0BZUmlUltb26dPn8qmcLncL774Ys2aNQxGpY0kEklMTMyXX35JUZS5%0AuXlVVRWHw2m2jFQqvXLlikAgSE1Nld1MExAQ4OfnZ2pqykjYAADKQrYAABgma1ElJSXdv3//9ddf%0ADwwMlB/V9ObNm2+99Ra9MIfD6dWrV3JyMkYlaltubu7AgQNle3hDQ8OPPvpo27ZtzEal+e7fvx8Y%0AGJifny8WiwkhXC53w4YN0dHRBEkCAAAAAFWTPeTsxIkTQqGQHq00PDy8X79+9AKlpaUODg50m5bL%0A5drY2CQlJXl5eTEatfb58MMPY2NjZYMRsViswsLC1157jdmotEtFRUV4ePiFCxekUik95dy5cxMm%0ATKBf0z0FgUCQlpZWXl4uuxIOD+oAAG2EbAEAaJDbt2/z+fyEhITc3FwbGxtfX18ej5eTk/Ptt9/K%0ALpPncDgsFoselYjZaDXcuHHjsrKyZE8vOHXqlI+PD7MhaTiBQBAREdHY2Chb2Vgslqen5//93/8l%0AJCScPHlSJBJNmjSJx+MFBwdbWVkxGy0AAACAzpCdbJWNVko//fXWrVuLFy+WNWg5HA5FUTExMdHR%0A0RhFR3GZmZmyjoCBgcG4cePOnj3LbEja5ezZs2FhYbW1tbJuApfLXbhw4dq1azMyMpqlu9odZRcA%0AQMMhWwAAmujvv/9OTk5OTk6+detWr169Kioqmi3AYrECAwMPHjyIm5FfJTk5OSQkhN7JGxoaVldX%0AGxsbMx2UhpJIJOvXr//qq69YLJbsciEZExOTIUOG8Hi8WbNmYZhRAAAAgK4jFosvXryYkpKSmppa%0AUlJiYWFRV1cnyxbQ2Gy2n5/fTz/9hKs3FCQWi62trWtqagghbDb7l19+CQ8PZzoo7SAWi7/66qtW%0Auwk9evSoq6szMjKaPHlyYGBgQEAA7jkGAN2AbAEAaLQzZ854e3u3OovL5To4OBw7duyNN95Qc1Ra%0AQSKRvPbaa6WlpWw229vb++TJk0xHpKGePn0aGhp68eLFlnkCQgiXy/38888/++wz9QcGAAAAoLco%0Airpw4YK3t3ezVAGNw+HY2NgkJiaOHDlS/bFpo7lz5x4+fFgkEpmamlZUVJiYmDAdkRZ49OgRj8e7%0Afv16qyshIWTbtm3z58/HAwkAQMdgADUA0Gi//fYbl8ttdZZIJCouLv7HP/6xc+dONUelFQwMDBYu%0AXMjlctlstr+/P9PhaKjff//9zTff/PXXX1tNFRBCxGIxn89Xc1QAAAAAeo7FYpWWlr7q6kaxWFxR%0AUTF27Nh169a9qhUH8mbOnCkWizkczuzZs5EqUERqauqgQYNu3rz5qlSBoaFhXV0dUgUAoHtwbwEA%0AaLQ333zzzz//bHsZFosVERGxb98+tNWaqays7NOnj0gkun//vqurK9PhaJz9+/d/9NFHFEW9qg8g%0Ac+/ePTc3N/VEBQAAAACEkJkzZ6alpYnF4jaWYbPZvr6+P//8M0YlaltTU5OVlZVQKMzJyRk+fDjT%0A4Wi0pqam6OjoXbt2tTpIqTxPT8+//vpLbYEBAKgHsgWgStu2bcvOzmY6CtAdQqHw+PHjCi5sbm4+%0AYsSI7t27d2lIWufq1avPnj2bOnUq04FoFrFYfP369eLiYkIIi9X+oXDQoEH9+vVTS2igd0aMGPHp%0Ap58yHQUAgGpkZ2dv27aN6ShAF0gkkrS0tHYv6aAZGxt7eXn17Nmzq6PSajk5OdXV1b6+vkwHotHq%0A6upycnLoZzwows/PD/dqQOfhdnbQKBymAwCdkp2dnZOT4+XlxXQguiAxMdHLy8vBwYHpQFQvJyeH%0AEKLIelJaWsrlcimKMjAwYLPZhBAul8tisVgsFj08ET3MDiHE0NCQEPLo0SMPDw8OB3u2/8/NzY0+%0AJw7yCgsLuVyui4sLIUQqlcpfsyaRSOTfisViqVRaV1fHQJSgB+j9IQCAziguLk5MTAwJCWE6EF2g%0AeJtZ65SUlOTk5LS9nlRUVMhSBXTzXtb+p/sC9F82m83hcNhsdmlpqampabdu3dQQv5ZycHCwtLRk%0AOgqNJhaLi4uLe/bsaWlpKRaLxWKxRCIRiUQURcn/lU9ilZaW4hZk6Ax6f8h0FAD/A+fUQMW8vLyQ%0AFFUJFou1dOnS0NBQpgNRPR6PR5A8V6P79++jCQugmej9IQCAjkEzTyV0uM2ckJAQFhbW9k9rbGxs%0AbGy0sLBQW1Q6r76+vra21s7OjulAdEFTU5NQKBQKhUZGRtbW1kyHA1qM3h8yHQXA/0C2AABAxyFV%0AAAAAAADapVu3brhRQLVMTU3xmDdVMTIyMjIywr0aAKCT2EwHAAAAAAAAAAAAAAAADEO2AAAAAAAA%0AAAAAAABA3yFbAAAAAAAAAAAAAACg75AtAAAAAAAAAAAAAADQd8gWAAAAAAAAAAB0ifv372tFmfoG%0A9aKZUC8AjEO2AECneHl5RUdHMx2FyrBYLAMDg5UrV27atOnevXuy6ffu3du6dWtCQsLgwYNZLJan%0Ap2dDQ4Ns7tmzZ319fVks1rBhwxISEtQf9p07d4KCgqytrW1sbMLDw8vKyhSZpf4yf/755+nTp69e%0AvXrixIkLFy6srq4mhEgkklWrVj1+/Fjhn/v/sbCOzgAAIABJREFUoV5QLx2gY/Vy7969TZs2LVq0%0AiMVisVgsBQsHAABQFXQHiAY0b3bv3s2Ss3PnTtms0tLS2NjYsLCwkSNHMl6mvjU7US+ol86Uie4A%0A6BEKQHVCQkJCQkKYjkJHEELi4+OV/dSsWbPWrl3bFfHQiouLO1+I4usJIcTNza3ZxAsXLkRERLx8%0A+ZKiqJqaGnpXNn/+fPllCgsLCSF5eXmdj1ZZd+7cCQ4OTklJuXnzZmRkJCFk0qRJ7c5Sf5n//ve/%0ACSHHjx+nKOr27duEkKCgIHrWs2fPZsyYUVBQoNQPR72gXjpAh+vFyclJkVYWjpsAoGPi4+PRx1SV%0Ajh0jtKI7oPh6oo3dAZFINHLkyI3/tWXLloqKCvkFHj16RAjx8PBgtkx9a3aiXijUSyfK7LruAI6b%0AoIGwRoIq4ayHCnUsW9ClHj58OGbMmM6Xo1S2oNkh/M6dO6+99lpVVZX8MmPHjm327xKJRIQQukmk%0AZjt37hQKhbIwLCwszMzM2p2l/jLpKykqKyvpt7169TI3N5fNvXXrlqen54sXLxQpikK9oF46Sofr%0AxcPDA9kCANBDOOuhQhp4jFBVd0CpbIHWdQcOHTq0Z8+etpdR9kxlV5Spb81O1IssHtRLB8rsuu4A%0AjpuggTASEQAo5PHjx/7+/pWVlQzGQFHUnDlz3n33XSsrK/np8fHxdnZ2UVFRDx8+pKdwOBxCCJfL%0AVX+QixYtMjY2lr0Vi8Xvvfdeu7PUXyb9P7xw4QIhpL6+vqqqauLEibK5b7zxhqur64oVKxQpCvWi%0AwjJRLzpfLwAAAFoK3QEFI9y0adPKlSt9fHy++OIL+pJtDSyT6FmzE/UiPx310gHoDoB+YSZJATpK%0AA69/0V5EyXsLJBJJQkLCO++8M3bsWIqiUlNT58+f7+Dg8Pz583feeadnz56enp6///47RVHZ2dnL%0Ali1zcnIqLy+fOXOmlZWVp6dnUlISRVH79++nR9ajKKq2tnbr1q2ytxs2bCCEWFhYfPjhh/Q3njt3%0AzsHB4eLFi8r+tA7fW3Ds2DFCSHZ2drNlKIq6fPkyh8MZNmyY7III+f1bTU1NdHT0qlWrPv30Ux8f%0An08//fT58+dt/5coimpoaNi0adN77733j3/8Y/LkyX/99Zeyv3T16tU//PCDsrPUU+a9e/dcXV37%0A9OlTVFS0cePGVatW1dfXyy+wZ88eDofz4MGDdotCvaiwTNSLsrPUU2YH6gX3FgCAfsI1kiqk7DFC%0Ai7oDHb63QPObN9XV1Z9++qm3t7eZmRkhxMjIaP369e3+LvWXSelZsxP1Ih8PhXpRS73g3gLQXlgj%0AQZVw1kOFlM0WUP87+l5JSQl9dIyJiSkqKvrll18IIcOHD5dIJAKBgL669pNPPrl06dLhw4fNzc0J%0AIVlZWRRFubq6yh+r5N82O6CmpqaamJikp6cr+9M6nC0IDw9nsVgikajZMvSL7du3E0KWL1/ebHpd%0AXZ27u/u6devotxUVFe7u7i4uLtXV1a/6L9FLRkVF3b17l37t4+Nja2tbW1ur4G9MSUmhb/B0dnZu%0AdkayjVlqLrOysnLUqFEODg6ffvppy7k3b94khHzzzTftloN6Qb1QqJcW9YJsAQDoJ5z1UKEOHCO0%0ApTvQ4WyBFjVvampqYmJi6Eu2W7Y3lD1T2UVl6mGzE/WCeulwmV3UHcBxEzQQ1khQJZz1UKEOZAuo%0A/z3m9evXT/6oY2tra2RkRL92d3cnhMiS4Tt27CCEzJo1i2pxSJN/2/KAKhaLlY2Q6kS2wMnJycLC%0AouUystehoaEsFisjI0N++po1awghZWVlssUOHTpECImOjqZe/V+6evUqaUEgECj4G58/f37nzp3d%0Au3ebmJgQQg4ePKjILDWXWVRU5O/vP3XqVELIihUrpFKp/NzS0lJCiJ+fX7vloF5QL6iXlvWCbAEA%0A6Cec9VChjh0jtKI70OFsgRY1b2j79u0jhLz11ltt/y6mytTDZicN9UJDvShVVBd1B3DcBA2ENRJU%0ACWc9VIh0OlvQRkO/2ayCggJCyNChQ9v+VGcO0vI6nC3o1q2bs7Nzy2Vkr+vq6vr3729jY/P48WPZ%0A9PHjxxNC5J84RI9dOHr0aOrVv3f37t2enp5K/7YWfv75Z0LIxIkTlZqlhjKvXr1qbW3N5/ObmppG%0AjRpFCPnss8/kFxAKhbK1om2oFxWWiXrRmXpBtgAA9BPOeqhQ57MFGtsd6HC2QOuaNxKJxNjY2MzM%0ArO3fxUiZ+tzsRL3QUC+Kl9N13QEcN0ED4SnHAEDs7e0JIY6OjkwH0g4DAwOJRNLGAmZmZsnJyQ0N%0ADXPmzJFNZLPZhBD5pxvZ2toSQnr06NFGUVVVVQUFBfQhX0YqlSobc2BgICHE0NBQqVlqKHP16tVP%0Anz4dP368oaHh0aNHCSH79++XX4Aeo1YRqBcVlol6IbpeLwAAABoI3YGWVNK8YbPZVlZWbm5uSn1K%0APWXqc7MT9UJDvSgO3QHQK8gWAACpqqoihEyePJn89yD38uVLQghFUTU1NbLFWCyWWCyW/2DbjQ+V%0As7Ozq66ulp9Ctz/kWyEeHh4//vjj+fPnZVPoAcozMjJkU4qLi8l/f++reHh4CIXCTZs2yabk5ubu%0A3r1b2ZjLysoIIX5+fkrNUkOZdBXT50kdHBxsbW2btW+eP39OCOndu3e7RaFeVFgm6oXoer0AAABo%0AIHQHWlJJ86a0tLS0tJTH4yn1KfWUqc/NTtSLbArqRUHoDoB+YfrmBtApGFFBhYjyIxHV1dURQuzt%0A7em3Tk5O8tt4nz59CCH0M47oe+Jkw4z+9NNPQ4cOpWcFBwcTQtauXXvv3r3t27dbWVkRQk6ePCmR%0ASNzc3ExNTR89ekR/SiAQmJmZnThxQtmf1uGRiN577z0Wi1VXVyebQp/sKy0tbfbBpUuXyn67UCj0%0A9PR0cHCQjb24ePHiUaNG0b/3Vf+lxsZGFxcXQsi8efPi4uI+++wzHx8f+jFNW7ZsGTBgwJEjR1qN%0Aedu2bQcOHKiurqYoqrGxMSgoKCwsjB7TsI1Z6i9zz549hBB6blFRESFk8eLF8gv8+eef5L+PaWq7%0AKNSLCstEvehAvdAwEhEA6CeMqKBCHThGaEt3oMMjEWl+8+bLL79ctGhRbm4uRVENDQ3Tp08PDg6W%0ASCTyy9DXX/ft21d+oprLpPSs2Yl6oaFeOlYm1ZXdARw3QQNhjQRVwlkPFVI2W1BfX7969Wo6C7ht%0A27aNGzfSrzds2FBTU0M/uIwQsmrVqoaGBvq4tWXLlqdPn1ZUVGzcuFE2LmF+fv7w4cNNTU19fHzy%0A8/PHjBkTGRl59OjRpqam1atX29nZJSUl0UtmZmba29ufO3dO2Z/W4WzBxYsXCSGnT5+m3yYnJ9MX%0ABfv7+1++fFn+gyKRiB5XkVZXVxcdHe3j47Ns2bLo6Oj169c3NTVRFPXdd9+18V8qLCycPn26lZVV%0A796958+fX1lZSZe2cOFCNpvdp0+fVmNet26dm5ubpaXlggULFi9efObMGUVmqb9M+uf/85//XLZs%0AWXBw8Oeff97Y2Cg/d+/evQYGBg8ePGi3KNQL6gX1Il8vNGQLAEA/4ayHCil7jNCi7kCHswWa37yJ%0AjY0dPHiwqalpRETEvHnz0tLSmi1w/vz5+fPnE0K4XO7mzZv/+OMPRsqk6U+zE/VCoV46USati7oD%0AOG6CBsIaCaqEsx4qpGy2QCkKHre6SIezBRRF+fn5LVmypGviUkJeXt7w4cN1u8yAgICoqCgFi0K9%0AqK1M1ItmltmsXihkCwBAX+Gshwp16TGC2e5Ah7MFFJo3aiwTzU7NLBP1oplldrg7gOMmaCA8twAA%0ANFpTU5P829jY2OPHjz958oSpeAghQqFw165dP/zwgw6XefXq1fz8/K1btypYFOpFPWWiXjSzzGb1%0AQms2rDMAAAB0DLoDjJSJZqdmlol60cwy0R0AXcN0ugJ0Cq6RVCHSlfcWODo6EkJktxurmVL3FhBC%0AFi1atHHjxvz8fHriX3/9FR4eXl9f35UxtuWvv/6iR2DU1TJLS0sDAgKKi4uVKgr10tVlol40s8xm%0A9ZKfn79x48bo6Gj6uWftfhzHTQDQMbhGUoW69BjBbHdAqXsL0B1Qf5lodmpmmagXzSyzk90BHDdB%0AA7Go/x6AATqPftA8n89nOhBdwGKx4uPjQ0NDVVtsfX39119//fXXXxNC5s2bFxUV5eXlpdqvaFfn%0A15OHDx8mJiauWLFCdUHBf4jF4q1bty5cuNDc3FzZz6Jeug7qRTN1pl5oOG4CgI5JSEgICwtDH1Ml%0AuugYoQndgc6vJ2jedB00OzUT6kUzdb47gOMmaCBkC0CVlGrR8vn8Q4cOPX782MbGplu3bo6Ojo6O%0Ajk+fPv3222+7OEzt0EXZAk2As2MAADTsDwFAxyh11gPdgbbp8DECZ8cAAGjYH4IG4jAdAOijp0+f%0AhoaGFhcXx8XF/fOf/ySEUBR1+PDhxYsXBwUFqTmYkpISBwcH7SoZAAAAAEB7oTsAAAAAoJnwlGNQ%0AN4qigoKCbt26dfXqVbpvQAhhsVizZ89OSkqqr69XZzCFhYURERHaVTIAAAAAgPZCdwAAAABAY+He%0AAlC35OTkrKyszZs3W1lZNZs1bty4qqoqtUXy+PFjf39/iUSiRSUDAAAAAGg1dAcAAAAANBbuLQB1%0AS05OJoRMmjSp1bkzZsygX9TW1q5cuXL16tXLli2bMmXKsmXLqqurCSFpaWkffPCBo6NjdXX13Llz%0Ara2tBw0adP36dfpT9fX1GzZsiIyMXLx48fjx43fu3ElPv3fvHo/HW7Vq1dtvvz127Ni//vqLEHLw%0A4MHbt2+Xl5cvWLCAXqyxsXHz5s3vv//+sGHDvL29//7773a/sTMlAwAAAADoG3QH0B0AAAAAzUUB%0AqE5ISEhISEjbywwbNowQUlNT08YydXV17u7u69ato99WVFS4u7u7uLhUV1eXlJSYmZkRQmJiYoqK%0Ain755RdCyPDhwymKEolE48ePj4yMlEqlFEXFxsYSQtLT0ymK6tu3r6urK72MhYWFp6cnXTIhxMPD%0AQ/a9UVFRd+/epV/7+PjY2trW1ta28Y2dLLntfxQhJD4+vu1ltJQi6wkAgD7A/hAAdEx8fHy7fUx0%0ABxTsDujwMUKR9QQAQB9gfwgaCGskqJIiLVovLy9CSFlZWRvLrFmzptkyhw4dIoRER0dTFNWvXz/5%0Anamtra2RkRFFUdu2bSOE5OXl0dPFYnFsbOzz58/pWUeOHKEoSiqVurq6crlcehn5RvzVq1dbptME%0AAkEb39j5ktugmnwgAABoNl09EwQA+kmRsx7oDsiX3IaQkJAuO/gAAIAGaftwAKBmeG4BqNuAAQNy%0AcnJyc3N79+79qmWysrIIIebm5rIpY8eOJYRcuXKFEMJiseQXtrS0fPLkCSHkwoULhBAHBwd6uoGB%0Awdy5c+nXS5cura+v37Nnz7Nnz5qamkQiUcsvvXbtmqenJ33vcDOv+sbOl9y2JUuWjBgxQtlPab7t%0A27cTQpYuXcp0IAAADKP3hwAAegXdAcV5eXnpZJs5Ozt7x44ddG4JAECf0ftDpqMA+B/IFoC6jRs3%0A7scff8zJyZkwYcKrlmGz2YSQwsLCgQMH0lNsbW0JIT169GijZLrJfu/evTfffLPZrGvXroWFhe3Z%0As2fhwoVxcXGtfryqqqqgoEAoFJqYmMgmSqVSOphX6bqSCSEjRowIDQ1texltxOfzCSE6+dMAAJRC%0A7w8BAPQKugMKlkwIcXBw0NU2844dO3T1pwEAKAXZAtA0eMoxqNucOXOGDh26c+fOsrKyZrOampro%0AW4zpS4cyMjJks4qLiwkhkydPbqNkulcQExND/XcYn6KiohMnThBC3n77bZFI5OvrSwiRSqWyj7BY%0ALLFYTL/28PAQCoWbNm2Szc3Nzd29e3fbP6frSgYAAAAA0D3oDihYMgAAAID64d4CUDc2m/3LL7/4%0A+vqOHj16y5Yt06dPNzAwaGhoyMnJiYmJiYmJIYRER0cnJibu2rXr7bffpu9Q/u6770aNGvXxxx8T%0AQhobG+ULrKurI4SIxeJVq1bFxcXx+fyqqqqZM2eWl5dXVFTs3buXEFJWVlZbW5uZmVlZWVldXU0I%0A+e233+zt7V1dXcvKyoqLix0dHQMDA11cXNavX19SUjJp0qTc3NzffvstMTGxjW/kcDidLBkAAAAA%0AQK+gO4DuAAAAAGgs3FsADPDw8Pj7778/+OCDAwcO9O3bd9CgQSNHjjx79mxCQsLw4cMJIcbGxtnZ%0A2REREe+8887y5ctXrlzZs2fPc+fOcTicPXv2FBYWEkJiYmJqa2t37tz5+PFjQsjatWvt7OxycnKm%0ATJly8+bNr7/+uq6ubvPmzfQYo19//XX37t0/++wzV1fXNWvWWFpafv311yYmJjwer3v37teuXSOE%0AGBkZnTt3bvr06ceOHVu2bFlFRUVcXJy5uXkb39jY2NiZkpn6/wMAAAAAMAjdAXQHAAAAQDOxZDdp%0AAnQej8cjGIVZRVgsVnx8vE6O5on1BACAhv0hAOiYhISEsLAw9DFVQoePEVhPAABo2B+CBsK9BQAA%0AAAAAAAAAAAAA+g7ZAgAAAAAAAAAA0GX379/XijIBAJiFbAEAAHTQvXv3tm7dmpCQMHjwYBaL5enp%0A2dDQIJt79uxZX19fFos1bNiwhIQE9Yd3586doKAga2trGxub8PDwsrIyRWapv8wDBw4MGTLE3Nx8%0A8ODBsbGxrS6za9cuethlQohEIlm1ahU9YjIAAAAAAFM0vDuwe/dulpydO3fKZpWWlsbGxoaFhY0c%0AOZLxMtEdAACNwmE6AABgQElJiYODgyYUAtrr4sWL+/fvP3jwIJfL9fX17dGjx+3bt5csWbJv3z56%0AgUmTJrm5uTk5OcXFxbm7u6s5vNzc3M8++2zu3Lnr1q3btm3bzz//XFlZeebMmbZnqb/M1atXl5SU%0AREVF5efn79+/f968efX19R9//LH8Mr///vuqVatkbw0MDFauXPn+++9v2bLF2dlZ6X8NAAAAAHoE%0A0Gka3h0Qi8VHjhzZuHEj/ZbD4bz99tuyufb29pMnT543b56HhwezZaI7AAAahwJQnZCQkJCQEKaj%0A0BGEkPj4+K4o+eHDh2PGjGGwEKwnOuDOnTuvvfZaVVWVbAohZOzYsc3WW5FIRAh5+fKl+iPcuXOn%0AUCiUhWFhYWFmZtbuLDWXWVxcPHv2bNnbU6dOEULc3Nzkl3n+/PmaNWv69evX7JB969YtT0/PFy9e%0AKBI5aCzsDwFAx8THx6OPqSpdeoxgtkeA9UQHaH534NChQ3v27Gl7GUKIh4cHg2WiOwDYH4IGwkhE%0AAPrl8ePH/v7+lZWVjBcC2ouiqDlz5rz77rtWVlby0+Pj4+3s7KKioh4+fEhP4XA4hBAul6v+IBct%0AWmRsbCx7KxaL33vvvXZnqbnMoqKirVu3yt76+PjY2NhUVFTIL7Nhw4bo6GjZfccyb7zxhqur64oV%0AKxSJHAAAAEAGPQLoJM3vDlAUtWnTppUrV/r4+HzxxReFhYWaWSa6AwCggZAtANBitbW1K1euXL16%0A9bJly6ZMmbJs2bLq6mpCyPfff89ms+n2RF1d3bZt22RvDx48ePv27fLy8gULFhBCcnJyli9f7uzs%0A/OTJk5CQkJ49ew4aNCg5OVmpQggh58+fd3R0vHTpEkP/CVCrtLS0Gzdu+Pr6Npveu3fvhIQEoVAY%0AFhZGX0bUzKvW2LS0tA8++MDR0bG6unru3LnW1taDBg26fv06/anGxsbNmze///77w4YN8/b2/vvv%0Av5UN+PPPP9+xY8eOHTuUmqWGMkeNGmVrays/5eXLl2PGjJG93bVrV2hoaPfu3Vv9+JQpU77//vuC%0AggIlYwcAAADdgR4BqJ/mdwdqa2unTJni5eWVnZ29fv16Dw+Pr776qpO/uivKRHcAADQRs7c2gI7B%0AiAoqRNobiaiurs7d3X3dunX024qKCnd3dxcXl+rqaoqiXF1d5Tdw+bfkv7dGSiQSgUBAXxD9ySef%0AXLp06fDhw+bm5oSQrKwsBQuhpaammpiYpKenK/LTsJ5ou/DwcBaLJRKJ5CfK1o3t27cTQpYvX95s%0AehtrbElJiZmZGSEkJiamqKjol19+IYQMHz6cXjIqKuru3bv0ax8fH1tb29raWgVDTUlJoW+IdnZ2%0A/uGHHxScpf4yaVlZWcbGxjdu3KDfZmdnb9u2jX5ND37abPmbN28SQr755htlvwg0B/aHAKBjMKKC%0ACilyjNDSHgHWE22nRd2BmpqamJgY+haHlu1zouRIRF1XJg3dAT2E/SFoIKyRoEo466FC7WYL1qxZ%0AQwgpKyuTTTl06BAhJDo6mmrRmJB/26z5Qj9vqr6+nn5LXxA9a9YspQqhKEosFiv407CeaDsnJycL%0AC4tmE+VXldDQUBaLlZGRIT+97TW22UCctra2RkZGFEVdvXq1ZZ5bIBAoGOrz58/v3Lmze/duExMT%0AQsjBgwcVmaX+MimKEovF48aNO3LkCP22qqpq3rx5UqmUfttq96C0tJQQ4ufnp/i3gKbB/hAAdAzO%0AeqiQIscILe0RYD3RdlrUHaDRD15+6623Wsbc4TP7Ki8T3QH9hP0haCCMRASgrbKysggh9IU/NPqi%0A5itXrihVDpvNJoTQJzcJIdOnTyeE3Lt3T9l4DAwMlP0IaKny8nJLS8s2Fjhw4ICHh8fcuXPp9iut%0A7TW22UCclpaWTU1NhJBr1655eno2O3RNmzZNwVAtLCz69+//0Ucf0a15ukPS7iz1l0kI+fLLLydN%0AmjRr1iz67YIFC+bMmZOfn5+Xl5eXl0f/N/Ly8uRvNLawsCCEPHnyRPFvAQAAAF2CHgEwQou6A7T3%0A33/f2Ng4Pz9fqU+puUx0BwBAQ3CYDgAAOohu0xcWFg4cOJCeQo942KNHj84Ua29vTwhxdHTsdICg%0AswwMDCQSSRsLmJmZJScnDxs2bM6cObKJHVtjq6qqCgoKhEKhrPtKCJFKpXRpigsMDCSEGBoaKjVL%0AbWUKBAJTU9OVK1fKpqSlpSUkJDRbzMPDw83NTdZ1b/msMwAAANAr6BEAI7SuO8Bms62srGxsbBT/%0AiJrLRHcAADQH7i0A0Fb0hRgZGRmyKcXFxYSQyZMnk/+2G16+fEkIoSiqpqZGthiLxRKLxa8qtqqq%0AqmOFtN1eBF1iZ2dHP45MRiqVyv7SPDw8fvzxx/Pnz8umtL3GvoqHh4dQKNy0aZNsSm5u7u7du5WN%0AuaysjBDi5+en1Cz1lJmZmVlSUiLfN8jOzm5oaJC/fkp267H8VX7Pnz8nhPTu3VvZyAEAAEA3oEcA%0AjNC67kBpaWlpaSmPx1PqU2orE90BANAoyBYAaKvo6GhPT89du3aVl5fTU7777rtRo0Z9/PHHhBC6%0AMbFhw4b79+/v3LmTvm/x1KlTUqnU1dW1rKyMbpnJyFr2Z86cGTp06AcffKBUIRkZGRYWFidPnlTP%0AbwdmjRs3rq6u7sWLF7IpFRUVpMU9sDweb+nSpbK3ba+xjY2N8p+tq6sjhIjF4sDAQBcXl/Xr17/3%0A3nuHDx9eu3btkiVL3n33XULI1q1bBw4cePTo0VaD3L59+48//kh3aJuamlauXBkWFkZ/Vxuz1F/m%0A2bNnN27cKJFIvvvuu++++2737t2ffvrp8ePHX/G//x9Pnz4lhIwePVqRhQEAAED3oEcAjND87sD6%0A9esXL1589+5duuQFCxYEBQWtWrVKfpmGhgbSIsWl5jIJugMAoIFU+xgE0HN4WqMKkfaeckxRVF1d%0AXXR0tI+Pz7Jly6Kjo9evX9/U1ETPys/PHz58uKmpqY+PT35+/pgxYyIjI48ePdrU1LR69Wo7O7uk%0ApCR6SboDsGXLlqdPn1ZUVGzcuPHFixfKFpKZmWlvb3/u3DlFfhrWE2138eJFQsjp06fpt8nJyfRF%0A9P7+/pcvX5ZfUiQSjR49Wvb2VWvsd999Rx+SNmzYUFNTQz9YjxCyatWqhoaGwsLC6dOnW1lZ9e7d%0Ae/78+ZWVlXRpCxcuZLPZffr0aTXIdevWubm5WVpaLliwYPHixWfOnFFklprLvHLlivwt1TQWi/Xg%0AwYNmS7b6WLO9e/caGBi0XBi0CPaHAKBj8LRGFVLwGKGNPQKsJ9pO87sDsbGxgwcPNjU1jYiImDdv%0AXlpaWrMFzp8/P3/+fEIIl8vdvHnzH3/8wUiZ6A4A9oeggVgURaku9QD6jr4Lj8/nMx2ILmCxWPHx%0A8aGhoV39Rf3797979646dwVYT3TAtGnT3N3dt2/fzmwY+fn5b7/9dk5Ojh6WSQiZPn1679699+/f%0Ar9piQZ2wPwQAHZOQkBAWFoY+pkqo8xih5h4B1hMdgO4A42USdAd0AvaHoIEwEhEAACgtNjb2+PHj%0Aze41VjOhULhr164ffvhBD8skhFy9ejU/P3/r1q2qLRYAAAAAoF3oDjBbJkF3AAC6DLIFAPquvr5e%0A9hdAQb169UpKSlq6dKlQKGQqhoKCgq+//trT01MPyywrK4uJiTlz5oy5ubkKiwUAAAD9hB4BKAvd%0AAWbLRHcAALoOsgUA+qu+vn7NmjX0c8kWLVqk8vsiQbd5enrGxMTIxhhlJACVN461okyxWHzo0KG4%0AuDgHBwcVFgsAAAB6CD0C6DB0B5gqE90BAOhSHKYDAADGmJqaxsTExMTEMB0IaCtnZ+cVK1YwHYXe%0A4XA4K1euZDoKAAAA0AXoEUBnoDvACHQHAKBL4d4CAAAAAAAAAAAAAAB9h2wBAAAAAAAAAAAAAIC+%0AQ7YAAAAAAAAAAAAAAEDfIVsAAAAAAAAAAAAAAKDv8JRjULGSkpKEhASmo9AR2dnZTIfQJUpKSggh%0AXbSePH361NLS0sDAoCsKB52EdQYYVFJS4uDgwHQUAAAqhu6ASnRpm5lZdDenK35afX09RVFmZmYq%0ALxl0VU1NjaGhobGxMdOBgJ7S1dM+oNVpr215AAAgAElEQVRYFEUxHQPoDh6Pl5iYyHQUAAAAWiMk%0AJITP5zMdBQCAaiQkJISFhTEdBQAAgDbBuVnQKMgWAIAWKyoqOnbsGJ/Pv3LlioWFhb+/P4/HmzJl%0AiqGhIdOhaRx7e/uVK1cuXryY6UA0zqNHj1JSUvh8fnZ2drdu3SZOnMjj8WbMmIGr0gAAAAA0WVVV%0AVUZGBp/PP3XqlIGBweTJk3k8XmBgYI8ePZgOTeP4+vr26dPnwIEDTAeicZ4/f56ens7n80+fPs1i%0AscaMGePv7x8REWFjY8N0aAAAzEC2AAC0D5IEHeDk5PTRRx+tWLGC6UA0V2Vl5YkTJ/h8/smTJ7lc%0A7qRJk3g8XlBQUPfu3ZkODQAAAAD+A222DvD29nZ2dt6/fz/TgWiu6urqtLQ0gUCQkZHR1NTk5eXF%0A4/HCw8N79erFdGgAAGqFbAEAaI3CwsLU1FQ6SWBpaTlt2jQkCRTn7u7+zjvvrFmzhulAtIDsOrXT%0Ap0+z2ezJkycHBAQEBwfjCiMAAAAApuB+0M6YOHFiv3799u7dy3QgWkAoFJ49e5bP5ycnJzc2NtJp%0Ag7CwsN69ezMdGgCAOiBbAACa7uHDh2lpaXw+Pysrq2fPnn5+fjwez9fXl8vlMh2aNvH09AwJCVm3%0Abh3TgWgT2Y3JmZmZYrEYXQUAAAAANZO/YIi+qzggIGDatGkmJiZMh6ZNxo0bN2jQoN27dzMdiDZp%0AaGg4c+YMn89PSUlpaGig+wKhoaF2dnZMhwYA0IWQLQAADVVQUECfqEWSQCXeeuutKVOmfPPNN0wH%0AopVkVxjJdxV4PJ69vT3ToQEAAADoIFlfAHcVq8To0aOHDh26c+dOpgPRSrK0wbFjx+rr60eMGIG+%0AAADoMGQLAECz3L59m8/nCwSC69evW1tbT506lcfjTZ06lcPhMB2advPy8ho1atTWrVuZDkS7yboK%0AqampL168GDJkiL+//5w5c9zc3JgODQAAAEDrtdoXwAVDnYe+gEo0NjZmZmbK+gJ02iAkJKRPnz5M%0AhwYAoDLIFgCARqA7Bnw+/86dO0gSdIVx48a98cYbu3btYjoQHUF3FQQCQUpKSmVl5YABA+jHoPXr%0A14/p0AAAAAC0DN0XiI+Pv3v3roODg5+fn7+/P/oCKjRs2LAJEyZs3ryZ6UB0hCxtkJaWVlNTQ/cF%0AcAkRAOgGZAsAgEl0xyAhISE3N9fBwWHGjBkBAQETJkwwMDBgOjRd4+3t7eLism/fPqYD0TUSiSQ7%0AO5vu3z558oTuKoSGhg4YMIDp0AAAAAA0Gt0XOHLkSH5+/muvvRYUFMTj8UaNGsVisZgOTddgVNIu%0A0tTUdPny5fT09CNHjsguIZo9e3bfvn2ZDg0AoIOQLQAABshfPeTo6BgcHIyOQVebNm1ar169YmNj%0AmQ5EZ8nSBomJiaWlpS4uLv7+/lixAQAAAORJpdIrV64IBILExMQHDx44OTlNnz4dTaau9uabbwYE%0ABGzYsIHpQHSWrC9w9OjRiooK3HkMANoL2QIAUB86SXD06NG8vDxcPaRmwcHBJiYmcXFxTAei+9AH%0ABgAAAGjmVddVjB49munQ9IKnp+fMmTO//PJLpgPRfbJVPSEhoby8nE4bzJo1y8PDg+nQAAAUgmwB%0AAHQ5Oklw+PDhe/fuIUnAlLCwMIlEkpiYyHQg+kX+/nr6NpqAgIDx48djEF4AAADQB62eOcWYjerX%0Av3//8PDwzz//nOlA9Ihs5efz+WVlZVj5AUBbIFsAAF2FPk8aFxd3//79119/PTAwEEkCBkVGRtbU%0A1KSlpTEdiJ5q9Tnevr6+XC6X6dAAAAAAVEw2mLv8qCy4vJpB7u7u77zzzpo1a5gORB/Rdx7jxhoA%0A0BbIFgCAitFnRX/55ReMwaJR3n///ZKSkpMnTzIdiL4rKChIT0/n8/lZWVlWVlbTpk3j8XhTpkwx%0ANDRkOjQAAACATmlsbMzMzOTz+WlpaTU1NXjiq+ZwdXWNiopatWoV04HoNVnaICkp6fHjx87OzgEB%0AAUgbAICmQbYAAFRANlA7n88vKChAu0cDLVy48O7du+fOnWM6EPiPwsLC1NRUPp9/5coVCwsLf3//%0AgIAAPz8/U1NTpkMDAAAAUEJDQ8OZM2f4fP6xY8fq6+tHjBjB4/FCQkL69OnDdGjwH05OTh999NGK%0AFSuYDgT+Q/5GfFxjBwAaBdkCAOi4ZhdH4J5KTbZkyZLff//9119/ZToQaO7Ro0cpKSl8Pj87O7tb%0At24TJ07k8XjBwcHm5uZMhwYAAADwSkKh8OzZs3w+PyUlpaGhwcvLix6W3c7OjunQoDlHR8elS5d+%0A+umnTAcCzck/5A/j9wKAJkC2AACU1mzgxQEDBgQEBPj7+yNJoMmio6MvXLjw22+/MR0IvFJlZeWJ%0AEyf4fP6pU6c4HM6kSZN4PF5QUFD37t2ZDg0AAADgP54/f04Pq5iZmSkWi+kkwaxZs2xtbZkODV7J%0A3t5+5cqVixcvZjoQeCU6bXD06NG8vDxHR8fg4GCkDQCAEcgWAICiZEkCPp9fVlZGj0MaGho6YMAA%0ApkOD9n322Wfp6em3bt1iOhBoX1VVVUZGBp/PP336NIvFGjNmjL+/f3h4eK9evZgODQAAAPTUs2fP%0A6HFH6faJt7d3QEBAcHCwjY0N06FB+2xtbdeuXfvxxx8zHQi0j04bxMfH371718HBYcaMGQEBARMm%0ATDAwMGA6NADQC8gWAEA7JBJJdnY2n89PSEgoLy+nkwRhYWH9+/dnOjRQwvr1648cOZKbm8t0IKAE%0A+to9gUCQkZHR1NREX7sXFhbWu3dvpkMDAAAAvfD06dPjx4/T9z4aGBhMnjwZ9z5qo549e27YsGHB%0AggVMBwJKoNMGfD7/zp071tbWU6dO5fF4U6dO5XA4TIcGALoM2QIAaJ0sSRAfH//kyRM6STBr1iwP%0ADw+mQ4OO2Lhx4/fff//gwQOmA4GOkB8XWCgU4uGBAAAA0KWKi4uTk5MFAsGFCxe4XC49QCKeq6S9%0ALCwsvv3226ioKKYDgY64ffu2QCBIT0/Pysrq2bOnn58fj8fz9fXlcrlMhwYAOgjZAgD4H60mCcLD%0Aw/v168d0aNAp27Zt2759e3FxMdOBQKc0NDScOXOGz+enpqa+ePFiyJAh/v7+c+bMcXNzYzo0AAAA%0A0HpFRUXHjh3j8/lXrlwxNjaeOHEij8ebOXOmqakp06FBp5ibm+/cuXPevHlMBwKd8vDhw7S0ND6f%0An5WVZWVlNW3aNKQNAEDlkC0AAELkkgRHjx6tqKigkwQRERHu7u5MhwaqsXv37q+++urJkydMBwKq%0A0djYmJmZKRAIUlJSKisrcfcPAAAAdJjsFOSVK1csLCz8/f15PJ6Pj4+RkRHToYFqmJiY7N279513%0A3mE6EFCNwsLC1NRUepu1tLSk0wZTpkwxNDRkOjQA0HrIFgDotaampsuXL6enpx85ckR2wnH27Nl9%0A+/ZlOjRQsf37969cufL58+dMBwIq1uqTRQICAoYOHcp0aAAAAKDRCgoK0tPT6euUZcOb4ISjTjIy%0AMjpw4MCcOXOYDgRUTP5+IKT6AEAlkC0A0EdNTU2nT5/m8/lpaWk1NTX06UUMZqLbDh48uHDhQqFQ%0AyHQg0FVkaYPExMTS0lIXFxe6tzBq1CgWi8V0dAAAAKApWn10KgYz0W0cDufnn38ODw9nOhDoKo8e%0APUpJSaHTBj169PD29vb398cwYgDQAcgWAOgReuiSZiOeR0ZGurq6Mh0adLkjR45ERkaKxWKmA4Eu%0AJ5VKb968mZ6eHhcXd//+/ddffz0wMBBpAwAAAD1HJwmOHj2al5fn6OgYHBwcEBAwfvx4DofDdGjQ%0A5dhs9tGjR0NDQ5kOBLpcSUlJUlKSQCA4f/68kZER/fSRGTNmmJmZMR0aAGgHZAsAdF+zJMGIESN4%0APF5ISEifPn2YDg3UJykpKSQkRCwWGxgYMB0LqA/OCwAAAOg5ujFw+PDhe/fu4RoC/SSVSg0MDBIT%0AE2fOnMl0LKA+T58+PX78OJ/PP3nyJJfLnTRpEo/HCw4ONjc3Zzo0ANBoyBYA6KyGhoYzZ87w+fxj%0Ax47V19fTSQIej2dvb890aMCA9PT06dOnC4VCY2NjpmMBBmDMAQAAAP0hlUqvXLnC5/OTkpIeP37s%0A7OwcEBCAJIHeEolEhoaGKSkpQUFBTMcCDKiqqsrIyODz+adOneJwOHTaICgoqHv37kyHBgCaCNkC%0AAF3TapIgNDTUzs6O6dCASadOnfL19a2uru7RowfTsQCT5J9naGVlNW3aNDzPEAAAQDfIHmLE5/PL%0AysoGDBgQEBDg7+8/evRopkMDJjU2NhobG6elpQUEBDAdCzBJPm1gYGAwefJkpA0AoCVkCwB0hCxJ%0AkJKS0tDQ4OXlxePxwsLCevfuzXRooBHOnz8/ceLEiooKGxsbpmMBjVBYWJiamoonoQEAAGg7WZIg%0APj7+yZMnAwYMoDsC/fv3Zzo00Aj19fVmZmYZGRl+fn5MxwIa4dmzZwKBgM/nnz59msVieXt783i8%0AwMBAXFgGAATZAgBtJxQKz549y+fzk5OTGxsbkSSAV8nKyho9enRJSQmeVwHNFBcXJycnN3sSGoY0%0ABQAA0HD0w8kEAkFKSkplZSWdJAgPD+/Xrx/ToYFmqampsbCwOHny5JQpU5iOBTTL8+fP6duOMzMz%0AxWIxfT4hPDy8V69eTIcGAIxBtgBAK7WaJJg1a5atrS3ToYGG+v3334cNG/bgwQMXFxemYwENJXsS%0Amvy9ybjICAAAQKPIbilOTU198eLFkCFD/P3958yZ4+bmxnRooKGePXvWs2fPzMzMyZMnMx0LaKjq%0A6urMzMz09HScYQAAZAsAtEl1dXVaWhoy/9ABf/7555tvvpmbm+vh4cF0LKDpmt2bPGbMGH9/f+xq%0AAAAAGCS7Wkj+4WQhISG4bRTaVVlZ2atXr/Pnz48fP57pWEDTyXY1GOIYQG8hWwCgBWS3B54+fVoi%0AkdAH7IiICAxAD4q7e/du//79b9269cYbbzAdC2gNeucjEAiOHz8uu8gIT00HAABQm1Yv+MWxGJRS%0AXl5uZ2d36dKlMWPGMB0LaA35JyMKhUI6Q4mdD4A+QLYAQHPJJwnw6CHopIKCAldX12vXrv3jH/9g%0AOhbQPrieEQAAQJ1avVoIo4JAxzx+/NjBwSErK2vkyJFMxwLaR5Y2QEcAQE8gWwCgceTHAGGz2Rg6%0AHFSipKTE0dERnQToJPmxkmtra+kHKs6ePbtv375MhwYAAKD1qqqqMjIy8AwhUK1Hjx69/vrrOTk5%0Aw4cPZzoW0GL0k9VlD00ZMWJEQEBASEiIq6sr06EBgCohWwCgKWRJAvm+QVBQUPfu3ZkODbTV8uXL%0A6+rqhEJhU1PTy5cvz549269fPzMzs6qqKkIIh8O5ePEiVjDomKampsuXL6enpx89erSiooJOG8ya%0ANQsPxgAAAFBWZWXliRMn+Hz+yZMnuVzupEmT0BGAzpBKpZMnT5ZIJCwWixDy8uXLv//++4033rC3%0At6cXMDAwiI2N7datG6NhgrZqamo6ffo0n89PS0urqamhOwJ41jqAzkC2AIBhrV5AFBwcbG5uznRo%0AoPXefffdn376icViSaXSZrNYLNbIkSN//fVXRgIDXSKRSLKzs/l8fkJCQnl5Od1bCAgIGDp0KNOh%0AAQAAaLTi4uLk5GQ+n5+dnd2tW7eJEyfyeLwZM2aYmZkxHRpovcjIyLi4uFed8JkwYcK5c+fUHBLo%0AHllHQP76oYiICHd3d6ZDA4COQ7YAgBlPnz49fvx4swuIkCQA1bp06dK4ceNancXhcLZv3/7xxx+r%0AOSTQYVKp9MqVK3w+Pykp6fHjxy4uLv7+/jweb9SoUfR1bQAAAEAIKSoqOnbsGJ/Pv3LlSo8ePQIC%0AAgICAvz8/ExNTZkODXSHQCAICAhodRabzT548GBkZKSaQwIdJksbxMfHP3nyhE4bhIeH9+vXj+nQ%0AAEBpyBYAqFWrSQJcQARdhKIoZ2fnoqKilrNYLFZRUZGjo6P6owKdJ5VKb968mZ6eHhcXd//+/ddf%0Afz0wMBBpAwAA0HMPHz5MS0ujkwSWlpbTpk3j8XhTpkwxNDRkOjTQQSKRqGfPnnV1dS1ndevWrbKy%0AEj1Q6Aqt3nYcFhbWv39/pkMDAEUhWwDQERKJxMDAQPHlS0pKkpKSBALB+fPnjYyMcJcxqM1XX321%0Afv16sVgsP5HFYg0dOvTatWtMRQX64/bt2/S9yXl5eY6OjlOnTvX39586dSqHw1GwBIqikGMAAADN%0AoeyBiT4UCgSC69ev9+zZ08/Pj8fj+fr6crncrgsSgBAyd+7cw4cPi0Qi+YlcLpfH48XFxTEVFegJ%0A2W3HfD6/rKysY6OVSqVSNpvddUECQKuQLQBQWn5+fkRERGZmpqWlZdtLtjoU6cyZM3GXMahNSUnJ%0A66+/3uy5BVwu9+uvv16+fDlTUYEekj9XYm1tPXXqVAXPlVy7di0mJubgwYMWFhbqCRUAAKBVFEX9%0A61//EgqFq1evbndh+sCXkJCQm5trY2Pj6+vL4/GUypcDdNLx48enTZvWcvqpU6d8fHzUHw/op1eN%0AVjp69Oh2PxsUFDRnzpyQkBA1xAkAMsgWACiHz+fPnTtXKBQeOnToVUM9ypIE8kORTps2zcTERM3R%0AAhBCJkyYcPnyZYlEIj/x/v37rq6uTIUE+qygoCA9PV3xcRhWr169ceNGJyenY8eOvfnmm2qOFgAA%0AgPbs2bPIyMjjx497eHjk5ua+ajE6SXDkyJH8/PzXXnstKCiIx+ONHDkSl8eC+olEImtr69raWvmJ%0A1tbW5eXlSt0oD6ASdNpAIBAkJiY+ePDA2dk5ICCgjdFKKysr7ezsJBLJsmXLNm7ciFQrgNogWwCg%0AKJFItGLFin/961+EEDab7evrKxAI5Bd49OhRSkqKfJKAx+P5+PgYGRkxFDIAIYTExcVFRkbK7+0H%0ADhz4999/MxgSACGksLAwNTVVts/09vb29/dvefeVk5NTUVGRgYGBgYHB3r17582bx1TAAACgt65d%0AuxYcHFxRUUEP6pKfn9+3b1/Z3GYP7HFycpo+fToe2AOa4L333vv5559lgxEZGhp+8sknW7ZsYTYq%0AADqx2vZDzvbv379w4UJ6FOh//vOfiYmJ9vb2DMYMoD+QLQBQyOPHj2fOnPn777/LLtDmcrmVlZU9%0AevQoKio6duwYfcLLwsKCvqsOzysDzdHQ0NCrV68XL17Qb7lc7hdffLFmzRpmowKQoe/HEggEFy5c%0AkD3+PTg42Nzc/NatW4MHD5YtyWKxIiIi9u3bh/HcAABAbQ4dOhQVFSWVSukHQXG53C+//HL16tWy%0A4TUSExNLS0tlw2sgSQCa49SpU76+vvJT/vjjD9ysCZqj1fux6L3oxIkTL126RJ+B4XK5pqamCQkJ%0A3t7eTIcMoPuQLQBo34ULF0JCQmpra+WfEMVms0NCQu7fv3/jxg1ra+ugoKCQkJCJEyfieWWggaKi%0Aon766SfZCnznzp3+/fszGxJAS2VlZSkpKUlJSRcvXjQ0NPT19TU0NExOTpbf93I4HHpUooEDBzIY%0AKgAA6IMXL15ERUUdPXq02fS+fftOmDAhJSWlsrLyjTfeCAkJmTlz5oABAxgJEqANYrHYxsamurqa%0Afuvu7p6Xl8dsSACtun79emJiYmJiIn23wbRp0/7973/LP36PHs9t7dq1n3/+OcZ2A+hSyBYAtIWi%0AqM2bN//f//0fi8VqNuy7gYGBiYlJeHh4SEjIhAkTMIgeaLIrV66MGjWKfu3s7FxQUMBsPABtq6ys%0APHbsWFJS0tWrV2X9WxkOh8Plcn/88cdZs2YxEh4AAOiDvLy8wMDABw8e0LcUNOPp6Tl79uyZM2fK%0AD0kEoIHmz5//008/vXz5ksvlxsTErFixgumIANryxx9/JCYmHjhwoKKiQj5bQGOz2T4+PnFxcVZW%0AVoyEB6APkC0AeKWampq3335bIBC0PETRuFzu06dPu3fvrubAADrAzc3twYMHhoaG0dHRX331FdPh%0AALQvLy/Pw8OjjQWioqJ2796NYd8AAEDl4uLioqKiRCJRq6kCDofzzTffLF++XP2BASjrzJkz9OAt%0ALBbr0aNHDg4OTEcE0D5vb+/z5883u2STxuVyra2tU1JShg8frv7AAPQBbt4BaN2NGzcGDRp04sSJ%0AV6UKCCFisTgjI0OdUQF02Pvvv89ms1++fBkcHMx0LAAK4fP5bY/tFhsbO2zYMNwrAwAAKtTU1LRo%0A0aI5c+Y0Nja2mioghEgkkpbDEwFopvHjx1tYWBBCxo0bh1QBaIXq6uoLFy60mioghIhEosrKyjFj%0AxuzcuVPNgQHoCWQLAFqxb98+Ly+vsrIy+cGyWzIwMIiPj1dbVACdERkZSQjp06fPW2+9xXQsAAqJ%0Aj49veycsFotzc3OHDBmCxC0AAKjEw4cPhw8fvnfvXkJIG3fhUxR148aNkpISNYYG0EEcDocevPHd%0Ad99lOhYAhRw7dqyNqzYJIWKxWCQSLVmyJDIyUigUqi0wAH1BKYzpSAFAUSEhIYpv2q8SEhLC9O8A%0AAEV1fpNH7hNAi8THx3d+q1cQ2gMAWqTzmzzaAwBaRCXtAaZ/BAAoSiXn+hSh3HNZlyxZMmLEiC76%0AzZopOzt7x44dutpmCgsL08M6bVtlZWV5eTn9uqmpSXb3sfydyEKhUHZMra+vnzhxYu/evdUf6qts%0A375dVUV5eXktXbpUVaVpCx3eLj777DMjI6O1a9cyHQioEn2cUlVpmnO8u3v3blZWlrGxMSHEwMCg%0AW7duzV7Qs9hstuyFk5OTqampsl9E7zN1cl+n220YfRYWFqbmb0R7QMfo8H6vMyiKysvLo+9pE4lE%0AL1++JIRIJJKGhgZ6gfr6evpFQ0MDfdFr7969J06cyFC8zelqe0BtdHi7oNeN6dOnz549m+lYQJVU%0A2B7QqOMdRVGJiYkikcjExITFYhG5LgAhpFu3bhzOf85kylr+5ubmTk5OSn2LbreTdbgNo89UeK6v%0AXcplC0aMGBEaGtpFoWisHTt26OqvDgsL08861W18Pl9VRTk4OOjh6qHD20V8fDyLxdLJn6bnVHh2%0AQA9XD3qfqas/XIfbMPpM/dkCtAd0jG7v9/QZ2gOdodvbBX1WVHa+FXSDCtsDmna8U09TR4fbyTrc%0AhtFnKjzX1y7lsgUAAKC92Gw8qwYAAAAAQO8gVQAAAArCmSMAAAAAAAAAAAAAAH2HbAEAAAAAAAAA%0AAAAAgL5DtgAAAAAAAAAAAAAAQN8hWwAAAAAAAAAAAAAAoO+QLQAAAAAAAABdcP/+fa0oEwBUAps8%0AgF7BJq8eyBZ0FS8vr+joaKajUKV79+5t3bo1ISFh8ODBLBbL09OzoaFBNvfs2bO+vr4sFmvYsGEJ%0ACQnqD+/OnTtBQUHW1tY2Njbh4eFlZWWKzFJ/mQcOHBgyZIi5ufngwYNjY2NbXWbXrl0sFot+LZFI%0AVq1a9fjxYwXLB6bo3iZPsNVjq4dXwyav/vCwyYNWwM5B/eHt3r2bJWfnzp2yWaWlpbGxsWFhYSNH%0AjmS8TOwcdBI2efWHh00emKV7Wz02eWzyraAURgiJj49XfHndEB8fr9R/SWbWrFlr165VeTwyxcXF%0AnS9E8Tq9cOFCRETEy5cvKYqqqamhV5758+fLL1NYWEgIycvL63xgyrpz505wcHBKSsrNmzcjIyMJ%0AIZMmTWp3lvrLXLVq1Zw5c7777rvFixcbGxsTQnbt2tVsmWvXrpmYmMivdc+ePZsxY0ZBQYEiX0FR%0AVEhISEhIiIILq6EcrdOxfZ1WbPJK1Sm2em3Z6jt8nOqicrROx/Z1WrHJK1Wn2OS1ZZOn1N4mR3tA%0AKVqxc9Cl9oBIJBo5cuTG/9qyZUtFRYX8Ao8ePSKEeHh4MFsm2gOaD+0BGjZ5bdnkKdW1B3CuTyla%0AsdXrzLk+bPLy1NkmR7agHZrZWnr48OGYMWM6X46CdXrnzp3XXnutqqpK/oNjx45t9nGRSEQIofcy%0AarZz506hUCgLw8LCwszMrN1Zai6zuLh49uzZsrenTp0ihLi5uckv8/z58zVr1vTr16/ZWnfr1i1P%0AT88XL14oEjmyBZ2kgfs6VW3yitcptnot2upxdqCTNHBfp6pNXvE6xSavRZs8hWyBuqA9QGnDzuHQ%0AoUN79uxpexll+/wqLxPtAa2ggfs6tAdawibfLCpkCzpMM/d1ONfXDDZ5ecgWaBAN3IOUlJQMHDhQ%0AqY3hVRSpU6lU+tZbb33xxRfNPlhWVmZnZ9e9e3f5PJgm/K9EIpGZmdnixYuVmqWGMn/99dfy8nL5%0AKTY2Nt27d5efsmzZspqaGg8Pj5b/ycDAwAULFigSLbIFnaRp+zoVbvIK1im2elWVqZ6tHmcHOknT%0A9nUq3OQVrFNs8qoqU20HemQL1APtAc3fOUil0oEDB5qbm3t7e3/++ecPHz5sdTGl+vxdUSbaA1pB%0A0/Z1aA+0hE2+ZVTIFnSYBu7rcK6vGWzyzajzOIXnFqieVCrl8/lz584dN24cISQtLe2DDz5wdHSs%0Arq6eO3eutbX1oEGDrl+/TgjJyclZvny5s7PzkydPQkJCevbsOWjQoOTkZELI999/z2az6QGt6urq%0Atm3bJnt78ODB27dvl5eXL1iwgP7G8+fPOzo6Xrp0qSt+Tlpa2o0bN3x9fZtN7927d0JCglAoDAsL%0AozONzdTW1q5cuXL16tXLli2bMmXKsmXLqqur2/6HEEIaGxs3b978/vvvDxs2zNvb+++//1Y24M8/%0A/3zHjh07duxQapYayhw1apStra38lJcvX44ZM0b2dteuXaGhod27d2/141OmTPn+++8LCgqUjB26%0AnI5t8gRbverKxFavk7DJy2CTbwabvJ7DzkFGbTuH2traKVOmeHl5ZWdnr1+/3sPD46uvvurkr+6K%0AMrFz0EnY5GWwyTeDTV5X6dhWj0ZAYxwAACAASURBVE0em3xbFE8sEOQbFSY/ylVJSYmZmRkhJCYm%0Apqio6JdffiGEDB8+XCKRCAQCekCrTz755NKlS4cPHzY3NyeEZGVlURTl6uoq/9Xyb8n/prlSU1NN%0ATEzS09OVjVOROg0PD2exWCKRqNkH6Rfbt28nhCxfvrzZ9Lq6Ond393Xr1tFvKyoq3N3dXVxcqqur%0AX/UPoZeMioq6e/cu/drHx8fW1ra2tlbBn5OSkkLfM+Xs7PzDDz8oOEv9ZdKysrKMjY1v3LhBv83O%0Azt62bRv9utV8482bNwkh33zzTbsl496CTurAvk5bNnkF6xRbvXZt9biWsJM6sK/Tlk1ewTrFJq9d%0AmzyFewvUBe0BLdo51NTUxMTEcDgcQkjLrZUoOUZB15VJQ3tAM6E9gE1euzZ5CvcWdA7O9WGT17pN%0AHiMRaZAOt5bk161mQ1PZ2toaGRnRr93d3Qkh9fX19Fv6yrVZs2ZRLVYj+bctV1yxWNyxINutUycn%0AJwsLi5YflL0ODQ1lsVgZGRny09esWUMIKSsrky126NAhQkh0dDT16n/I1atXSQsCgUDBn/P8+fM7%0Ad+7s3r2bfnLIwYMHFZml/jIpihKLxePGjTty5Aj9tqqqat68eVKplH7b6h6ktLSUEOLn59du4cgW%0AdFLH9nVasckrWKfY6rVrq8fZgU7q2L5OKzZ5BesUm7x2bfIUsgXqgvaAFu0caPv27SOEvPXWWy1j%0A7nCfX+Vloj2gsdAewCbfFWVqRXtAze0KDYFzfdjku6JMrTjXpwiMRKQO9F1FMpaWlk1NTfRrNptN%0ACKF7oYSQ6dOnE0Lu3bun7FcYGBh0NspXKC8vt7S0bGOBAwcOeHh4zJ07l17FaVlZWYQQOn1Ko6/O%0Au3LlCnn1P+TatWuenp7N1tFp06YpGKqFhUX//v0/+ugjeoOn91ntzlJ/mYSQL7/8ctKk/8fenYY1%0AcbV9AD8hAURAEUVAsQ8iIiKuiFRBrWhpq2jdFwRt3aogUuUBcaG1VixU0SqLVuuutGrVtqBtFW1d%0A2FVQq7IoiFCwILKHLWHeD3N13jyoGEKSmST/3wcvMzMc7nByz5zMPXNm/Ny5c+mXK1as8PT0zM7O%0AzsrKysrKov8aWVlZkvciGRkZEUL++ecf6X8LsEWlU54g65H10EZIeRpSXhJSHgh2Dv9Sws6BtmTJ%0AEj09vezs7Db9lJLbxM5BjSHlaUh5SUh59abSWY+UV0SbapPyArYDgP/Ro0cPQkivXr3YDuT/8fl8%0AsVjcygYGBgZnz551dHT09PRkFtJ7xidPngwYMIBeQk/j1blz51aaKisry83NFQqFzC6VENLc3Ey3%0AJr0PP/yQEKKjo9OmVUprMy4uTl9ff+3atcySX3755dSpUy02s7W1tba2Zg4nLXa7oB44mPIEWa+A%0ANpH1QEPKI+UlIeWBgZ2DXHYOWlpaxsbGJiYm0v+IktvEzgFoSHmkvCSkvCbgYNYj5eXepjqlPO4t%0A4JaysjJCyIQJE8i/n5jGxkZCCEVRlZWVzGY8Hk8kEkn+YOtJ3h7m5ub0E0sYzc3NzL80W1vbgwcP%0A/vHHH8wSurp4/vx5ZklBQQH59629jq2trVAoDAsLY5Y8fPgwMjKyrTEXFxcTQiZOnNimVcpp89Kl%0AS4WFhZK7j6SkpLq6OskSK3N3kmTluby8nBBiZmbW1siByziY8gRZL+82kfXAQMoj5ZHy8ErYOchl%0A51BUVFRUVDRr1qw2/ZTS2sTOARhIeaQ8Ul7TcDDrkfLybVPdUp6SGsFcZlKrrq4mhPTo0YN+aWlp%0AKdlIz549CSH0s0TozwozE9mRI0ccHBzoVdOmTSOEBAcH5+Tk7Ny509jYmBDy22+/icVia2trfX39%0Ap0+f0j8VFxdnYGDw66+/tjVOafp08eLFPB6vurqaWUJ/Zy4qKmqx5erVq5m3KRQK7e3tLSwsmOnM%0A/Pz8nJ2d6bf2uj9IfX29lZUVIWTRokUnTpzYuHGjm5sb/eST7du329nZMZN/tbBjx44DBw5UVFRQ%0AFFVfXz916tQ5c+bQU4O1skr5bcbHx7u6ukb+KyIiYvXq1Rs3bmyx2SvnMrt79y7BU46VQoZ9naqk%0AvJR9iqyXY5tKyHrMU9xOMuzrVCXlpexTpLwc21TOgV7JY3KMB6SnKjsHtRkPfPHFF6tWrXr48CFF%0AUXV1dVOmTJk2bZpYLJbcRigUEkL69u0ruVDJbVIYD6gCjAeQ8qqV8hSeW9A+ONeHlFe5lMdTjjlE%0Ahj1IbW3tunXr6GLMjh07QkND6f9v2bKlsrKSfrYJISQoKKiuro7+rGzfvv358+clJSWhoaE1NTV0%0AO9nZ2U5OTvr6+m5ubtnZ2aNHj/by8vrhhx8aGhrWrVtnbm5+5swZestLly716NHjypUrbX130vTp%0A1atXCSEXL16kX549e5a+ts7d3f369euSWzY1Nbm4uDAvq6urAwMD3dzc/P39AwMDN2/e3NDQQFFU%0AVFRUK3+QJ0+eTJkyxdjY2MzMbNmyZaWlpXRr3t7eWlpaPXv2fGWQmzZtsra27tKly4oVK/z8/OLj%0A46VZpeQ2ExMTJe+6ovF4vMePH7fY8pV7kD179vD5/Jc3fhmqBe3U1n2dCqW8lH2KrFetrMfZgXZq%0A675OhVJeyj5FyqtWylOoFigLxgPc3zkcOnRoyJAh+vr6Hh4eixYt+uWXX1ps8McffyxbtowQoq2t%0A/fXXX2dkZLDSJsYDKgHjAaS8aqU8hWpB++BcH1Je5VIe1QIOUfRo6ZWfFaWRsk8nTpz46aefKiGe%0A1mVlZTk5OWlmmxRFTZ48eenSpdJsiWpBOyl0X8duykvfp8h61tukpM56nB1oJ4Xu69hNeen7FCnP%0AeptUWw70Sh6TYzygCBgPtImqJDLGAyoN4wEKKc+BNik2xgM416cIONcnPVVJT9ZTXpljcjy3AN7s%0A0KFDFy5cYPcJ3UKhMCIi4rvvvtPANgkhKSkp2dnZ4eHh8m0W4HWQ9ey2SZD1oFxIeXbbJEh54Crs%0AHNhtk2DnAMqFlGe3TYKUB+VCyrPbJuFwyqNawLLa2lrmX87q3r37mTNnVq9eTc/exYrc3NytW7fa%0A29trYJvFxcUhISHx8fGGhoZybBZYoRIpT5D1bLeJrFcbSHnpqUp6IuVBLrBzkJ6qJDJ2DtAKpLz0%0AVCU9kfLQOpXIeqQ8u21yOeUVUi04ffr05MmThw0b9t5773344YcrV64MCwsLCAhQxO+iHThwYOjQ%0AoYaGhkOGDDl06BC9MD4+fuLEiTwej8fjubq6urq6Ojo6fvjhhwcOHKAfPs6u2traDRs20E8PX7Vq%0AVXJyMtsRtcbe3j4kJISZhoyVAOSePyrRpkgkOnr06IkTJywsLOTYrNwh699ItVKeIOvZa1Mlsh4p%0A/0ZIeRkC4H56KqJNlUh56WHn8EbYOcgQAPcTWRFtqsTOASn/Rkh5GQLgfnoqok2k/CupXMoTVct6%0ApDxbbXI95aWftIhIMe9VaWnpuHHjrK2tU1JS6CXNzc3Hjx/v2rXr4sWLZZ8wqVVBQUGenp5RUVF+%0Afn56enqEkIiICHrV33//TQjp3bs3E0xsbGyfPn369u17//59aRpX73kbpelTUDlKfm6B+mW9GueF%0Axs49rd6UPE+x+qW8GueFeo9hNJmSj1MYD6gfNd7vaTKMBzAeeB2MB9SVvI5TONenftR4DKPJVPW5%0ABRRFTZ069c6dOykpKSNGjKAX8ni8+fPnnzlzRkE34BQWFhYUFBw7dszb2/ubb7756aefCCG7du2i%0A1/bo0YMQoqurywRDP927pqZmypQp9fX1iggJQHMg6wE0ClIeAF4JOwcAjYKUB9AoSHkATSPPasHZ%0As2cTEhKCgoKMjY1brBo7duysWbPk+LsY+fn5ko+DcHNzMzExKSkpaeVHzM3Nv/zyy8ePH3PwORIA%0AqgVZD6BRkPIA8ErYOQBoFKQ8gEZBygNoGjlXCwgh48ePf+Xa6dOn0/+pqqpau3btunXr/P3933vv%0APX9//4qKCkLIL7/88sknn/Tq1auiouKjjz7q1q3bwIEDb926RQj58ccfu3btyuPxgoOD6Ub27NnD%0A5/P379/v7Oxsamoq+YsaGxtHjx7deqgzZ87k8/kXL15s3zsG0HTIegCNgpQHgFfCzgFAoyDlATQK%0AUh5A40g/aRF507xXjo6OhJDKyspWtqmurraxsdm0aRP9sqSkxMbGxsrKqqKiorCw0MDAgBASEhKS%0An59//PhxQoiTkxO9ZUREBCHk119/pV8+ffrUw8Pj5fYTEhL09PRu374tGbatre3LW5qbm3ft2rXV%0Ad0xRmMsMVJAyn1ugllmvxnmhxvOxajJlzlOslimvxnmh3mMYTabk4xTGA+pHjfd7mgzjAYwHXgfj%0AAXUlr+MUzvWpHzUew2gyZR6nBHIsPPD5fEKIUCjs1KnT67YJDQ3Nzs7+5JNP6JcmJiYbN25csGDB%0A1q1bw8LCevbsmZWVtX79ekLI/Pnz/f39MzIy6C0/+eSTbdu27dmz5/333yeE7N+//+UHr4vF4vXr%0A1x88eHDo0KFvjFYgEPB4PCnf2qlTp6TcUuUkJSWxHQLIWWFhodIeqq6uWa+ueVFYWEjUeoemmZT5%0AcVXXlC8sLFTLvKA/G2r51oBr1HXngPEAqBCMB14H4wGMB6Cd1DXliVrnhbqOYTSZMs/1yfPegkWL%0AFhFCrly50so277zzDiGkpqaGWfLkyRNCiIuLC0VRtra2kiG1eBkeHq6lpfX48ePGxsbZs2e/3Hhw%0AcPDmzZtfDvvlemNjY6OOjs7EiRNbCZVG1xsBVIvS7i1Qy6xnr98AZPfGD/YbSXN9jVqm/MyZM1nr%0ANgBZce3eArXcObDXvQCye+MH+40wHgBQIcq5t0AtUx7n+kAVKe3eAnk+t2Ds2LGEkOTk5Fa20dLS%0AIoTQew0aPRNZ586d39j+kiVL9PX1IyMjf/rpp5eP5XFxcfr6+sxkZ627cuVKY2Pj66Zde5lyOkP5%0ACO5OUkfKHOmqa9ara16o8R3WmkyZI111TXl1zQv1vsNak0nzqVYydd05YDwAKgTjgVfCeIDCeEB9%0ASfOplgt1TXmivnlB1HcMo8mUea5PntUCT09PBweHXbt2FRcXt1jV0NBw9OhRQsiYMWMIIefPn2dW%0AFRQUEEImTJjwxvY7deq0ZMmSgwcPnjx5ctq0aZKrLl26VFhYuHbtWmZJKzfdNDY2rl+/fujQoatW%0ArZLqjQHAayDrATQKUh4AXgk7BwCNgpQH0ChIeQBNI89qgZaW1vHjxzt06ODi4nLu3DmxWEwIqaur%0A++OPPyZNmtSvXz9CSGBgoL29fURExLNnz+ifioqKcnZ2XrlyJSGkvr5essHq6mpCiEgkYpasWrWq%0ApqZm6NChAsH/P3Hh8uXLoaGhYrE4KioqKioqMjJyzZo1Fy5coH97i2bT09Pffffd8vLyEydOSDYC%0AADJA1gNoFKQ8ALwSdg4AGgUpD6BRkPIAmkbOKWRra/vXX39FR0cfOHDA399fX19fIBBMmjTp1KlT%0AxsbGhBA9Pb2kpKQvv/xy4cKFAwcO5PP5Xbt2vXLlikAgiI6Opu9aCgkJ8fX1PXTo0N9//00ICQ4O%0A/vzzzzt06EAIsbS09PX1XbFiBfMbk5KSpkyZIhQKr1y5wizk8XiPHj1KSEg4dOgQIeTJkyfjxo3T%0A1dXV1dXV1taeM2fOwoUL9fX15fveATQTsh5AoyDlAeCVsHMA0ChIeQCNgpQH0Cg8SurJzng83smT%0AJ2fPnq3QgLjm1KlTc+bMkf6vpFo0s0/V3qxZswghp0+f5kg7KkeN80Jj+1S9yes4pd7Hu1aocV5o%0AbJ+qPSUfp9Q4R1qH8QCoFowH2kmN80Jj+1Ttyes4pcbHu1aod15oZp+qPWUep+Q5ExEAAAAAAAAA%0AAAAAAKgiVAsAAAAAAAAAAAAAADQdHv0BAAAAAAAAGiEvLy82NrahoWHatGnW1tacbRMA5AVZD6BR%0AkPLth3sLQEY5OTnh4eGnTp0aMmQIj8ezt7enn0pPu3z58vvvv8/j8RwdHU+dOqX88B48eDB16tRu%0A3bqZmJjMmzevuLhYmlXKb/PYsWNTpkxZt26dq6urt7d3RUUFIUQsFgcFBdFP/gHgCKQ8Uh40DbIe%0AWQ/wMo7vGQ4cODB06FBDQ8MhQ4bQz8CUVF1d7evr++677w4aNCggIEDKb/uKaBN7BlAhyHq5tIms%0AB1WBlJdLmyqf8pTUCCEnT56Ufnv1cPLkyTb9ldqqoKCAxUZk7tM///zTw8OjsbGRoqjKykr6s7Rs%0A2TLJbein3mdlZckWW3s8ePBg2rRp586dS09P9/LyIoSMHz/+jauU3+bevXsJIRcuXKAo6v79+4SQ%0AqVOn0qtevHgxffr03NzcNr95ipo5c+bMmTNl+EEFtaNyFLqvYzflZe5TpDyXU15exylFH+84S9H7%0AOhazvj19iqznctYreUyO8YAiYDygCEFBQZ6enlFRUX5+fnp6eoSQiIgIZm1JScmwYcNsbGxKS0vZ%0AbRPjAW7CeOCVkPVcznp5Hadwrk8RcK5PETQ85ZU5Jke14A0UugfJy8sbPXo0i43I1qcPHjx46623%0AysrKJNsZM2ZMi9aampoIIfReRsl27dolFAqZMIyMjAwMDN64Svltjho1ihDC7HS6d+9uaGjIrL1z%0A5469vX1NTY00TUlCtaCdFLevYz3lZetTpDzHUx5nB9pJofs6drNe5j5F1nM861EtUA6MB1rg+J6h%0AoKBg/vz5zMvff/+dEGJtbc0smThxIp/PT05OZrdNCuMBrsJ44GXIeo5nPaoF7YFzfS9DynM85ZU5%0AJsdMRKz5+++/3d3dS0tLWW+kTSiK8vT0/Pjjj42NjSWXnzx50tzcfOnSpXl5efQSgUBACNHW1lZa%0AbIxVq1bRJUGaSCRavHjxG1cpv036b/jnn38SQmpra8vKylxdXZm1gwYN6tOnT0BAgDRNAfch5RUH%0AKQ/chKxXHGQ9qC7sGRQkPz8/PDyceenm5mZiYlJSUkK/jIuLu3Dhwnvvvefk5MRumwR7Bs2DrFcQ%0AZD1wE1JeQZDySiV9YYGg3vh6lZWVgYGBQUFBa9ascXNzW7NmTXl5OUVR+/bt4/F4dAtVVVXh4eHM%0Ayy1bthBCjIyMli9fTlFUUlKSv7+/paXls2fPZsyYYWxsbG9vf+bMmTY1QlHUlStXLCwsrl69Ks27%0Ak6FPf/rpJ0JIUlJSi3Yoirp+/bpAIHB0dGRqjJJ/utf9iX7++edly5ZZWFiUl5cvXLiwa9eu9vb2%0AN2/epH+qrq4uLCxs8eLFw4cPnzBhwr1799oULUVR69at++6779q6Sjlt5uTk9OnTp2fPnvn5+aGh%0AoUFBQbW1tZIbREdHCwSCx48ftyk83FvQTtLkhYqmvAx9ipSXY5sKSnlcS9hOUuaFKma9bH2KrJdj%0AmwrKeiWPyTEeaIUq7hkozRgPUBTVuXPnSZMmMW+ZELJ8+fIxY8YYGBgMGzYsLi6OrTYxHuAmjAda%0AQNbLsU2Ojwdwrq8VqpjylGac66M0L+UxExGHSLMHqa6utrGx2bRpE/2ypKTExsbGysqqoqKCoqg+%0AffpItiD5khBia2tLUZRYLI6Li6MvW/P19b127VpMTIyhoSEhJCEhQcpGaD///HPHjh1jY2OleXcy%0A9Om8efN4PF5TU1OLduj/7Ny5kxDy3//+t8XyVv5EhYWFBgYGhJCQkJD8/Pzjx48TQpycnOgtly5d%0AmpmZSf/fzc3N1NS0qqpKylDPnTtH3zPVu3fvFl/sW1ml5DZLS0udnZ0tLCzWrFnz8tr09HRCyFdf%0AfSV9hBSqBe32xrxQ3ZSXoU+R8txPeZwdaCdp8kJFs162PkXWcz/rUS1QDowHJKnQnoGWkJCgp6d3%0A+/Zt+qWlpSUhJDw8vLi4ODk5uVevXjweLzU1la02MR7gIIwHWkDWy7dNLo8HcK7vdVQ05Sl1P9dH%0A08CUR7WAQ6TZg2zYsIEQUlxczCw5evQoISQwMJCiKFtbW8kWJF+2SH4bGxtCCFNx+uabbwghc+fO%0AbVMjFEWJRCIp350MfWppaWlkZPRyO8z/Z8+ezePxzp8/L7m89T9Rv379JFswNTXV1dWlKColJYW8%0ARPryYHl5+YMHDyIjIzt27EgIOXz4sDSrlNxmfn6+u7v7Bx98QAgJCAhobm6WXFtUVEQImThxopTh%0A0VAtaKc35oXqprwMfYqU537K4+xAO0mTFyqa9bL1KbKe+1mv5DE5xgOvo6J7BkrdxwMURYlEorFj%0Ax37//ffMkg4dOpibmzMv6XMWnp6ebLWJ8QAHYTzQArKe+1kvr/GAkscVHIFzfS0g5bmf8nhugYpJ%0ASEgghNDlQRp96VliYmKb2tHS0iKE0F9BCSFTpkwhhOTk5LQ1Hj6f39Yfkd6zZ8+6dOnSygYHDhyw%0AtbX96KOP6E8/rfU/EX2zFaNLly4NDQ2EkLS0NHt7+xYf2UmTJkkZqpGRUf/+/X18fL799ltCCL3P%0AeuMqZbaZmprq4OCwcOHCn376ydnZedu2bZ999lmLX0cI+eeff6QMD5QDKS8JKY+U1wTIeknIemQ9%0A0LBnkMSdPQMh5Isvvhg/fvzcuXOZJWZmZpIzLI8bN44QkpWVxUqb2DOoLmS9JGQ9sl7tIeUlIeU1%0AKuVRLZADOvOfPHnCLDE1NSWEdO7cuT3N9ujRgxDSq1evdgUnb3w+XywWt7KBgYHB2bNn6+rqPD09%0AmYWy/YnKyspyc3OFQqHkwubm5rbG/OGHHxJCdHR02rRKCW2uW7fu+fPn77zzjo6Ozg8//EAI2bdv%0An+QGLfatwBFIeUlIeaS8JkDWS0LWI+uBhj2DJO7sGeLi4vT19YODgyUX9u3bl3loISGkW7du5N+H%0AECq/TewZVBeyXhKyHlmv9pDykpDyGpXyqBbIAV06O3/+PLOkoKCAEDJhwgTy74egsbGREEJRVGVl%0AJbMZj8cTiUSva7asrEy2RlrP8HYyNzevqKiQXEKntGRi29raHjx48I8//mCWtP4neh1bW1uhUBgW%0AFsYsefjwYWRkZFtjLi4uJoRMnDixTauU0CbdofTpBgsLC1NT0xa7jPLyckKImZlZW8MDhULKE6S8%0ATG0i5VUXsp4g62VqE1mv3rBnINzbM1y6dKmwsHDt2rXMkqSkJEKIh4dHfX19RkYGvfD58+eEkBEj%0ARrDSJvYMqgtZT5D1yHpNgpQnSHmNTXlppyzCXGavJxQK7e3tLSwsmLm6/Pz8nJ2d6ceDTJs2jRAS%0AHByck5Ozc+dOugz122+/icVia2trfX39p0+f0j9Fz1DGzER25MgRBweHtjYSFxdnYGDw66+/SvPu%0AZOjTxYsX83i86upqZgn9nbmoqKjFlqtXr2b+dK3/iegnhzA/2LNnT0JIU1NTfX29lZUVIWTRokUn%0ATpzYuHGjm5sb/eST7du329nZSU4oJmnHjh0HDhygnzxTX18/derUOXPm0NOEtbJK+W1GR0cTQui1%0A+fn5hBA/Pz/JDe7evUvwlGOle2NeqG7Ky9CnSHk5tqmglMc8xe0kTV6oaNbL1qfIejm2qaCsV/KY%0AHOOB11HRPQOlvuOB+Ph4V1fXyH9FRESsXr1648aNFEWJRCJ7e3sPDw96y8jISDMzs/LyclbaxHiA%0AmzAeaAFZz/2sl9d4AOf6XkdFU55S33N9Gp7yeMoxh0h5ZK2urg4MDHRzc/P39w8MDNy8eXNDQwO9%0AKjs728nJSV9f383NLTs7e/To0V5eXj/88ENDQ8O6devMzc3PnDlDb0nvQbZv3/78+fOSkpLQ0NCa%0Ampq2NnLp0qUePXpcuXJFmncnQ59evXqVEHLx4kX65dmzZ+lr69zd3a9fvy65ZVNTk4uLyxv/RFFR%0AUXThasuWLZWVlfTzXgghQUFBdXV1T548mTJlirGxsZmZ2bJly0pLS+nWvL29tbS0evbs+cogN23a%0AZG1t3aVLlxUrVvj5+cXHx0uzSvlt0m9/xIgR/v7+06ZN++yzz+rr6yXX7tmzh8/nP378+HU//kqo%0AFrSTNHmhoikvQ58i5bmf8jg70E5S5oUqZr1sfYqs537Wo1qgHBgPSOL+niExMZGZEprB4/GY/Cov%0AL1+0aNGCBQs2btzo6elZWFjISps0jAc4COOBFpD13M96eY0HcK6vFaqY8pSanutDyqNawCHKHC21%0AeBi6EsjWpxMnTvz0008VEU+bZGVlOTk5qXebkydPXrp0aVt/CtWCdlLavk75KS9bnyLlldambCmP%0AswPtpMx9nZKzXuY+RdYrrU3Zsl7JY3KMBxQN44E24VoWK6JNjAdYgfHAy5D1SmuT3fEAzvUpGs71%0AtQnX0lMRbbJ7rk8aeG4BtNmhQ4cuXLjA7sO7hUJhRETEd999p8ZtpqSkZGdnh4eHyzEeABkg5ZXT%0AJlIeuANZr5w2kfWgWrBnUE6b2DMAdyDrldMmsh44AimvnDZVIuVRLeCQ2tpa5l8u6969+5kzZ1av%0AXt3iCebKlJubu3XrVnt7e3Vts7i4OCQkJD4+3tDQUI7xAKcg5aXHqfRURJtIeQ2BrJcepzJUEW0i%0A64GBPYP0OJXFimgTewYNgayXHqcyVBFtIus1AVJeepxKT0W0qSopj2oBJ9TW1m7YsIF+dPiqVauS%0Ak5PZjugN7O3tQ0JCmGnIWAlA7qnFnTZFItHRo0dPnDhhYWEh33iAI5DyMgTAkfRURJtIeU2ArJch%0AAI5kqCLaRNYDDXsGGQLgSBYrok3sGTQBsl6GADiSoYpoE1mv9pDyMgTAkfRURJsqlPICtgMAQgjR%0A19cPCQkJCQlhO5A26N27d0BAANtRqCeBQLB27Vq2owAFQsqDJKS8JkDWgyRkPdCwZwBJ2DNoAmQ9%0ASELWqz2kPEhSoZTHvQUAAAAAAAAAAAAAAJoO1QIAAAAAAAAAAAAAAE2HagEAAAAAAAAAAAAAgKZD%0AtQAAAAAAAAAAAAAAQNO1Nl8GCgAAIABJREFU7SnHO3fuPH36tIJC4abCwkJCyKxZs9gORFE0sE9V%0AmkgkevjwobGxsbGxsZ6e3iu3SU5Ofvvtt+Xy65KTk9X4w98Kdc2L5ORkwuEdWkVFhZGREdtRqB76%0AOCUvnP14KI5C86K2tlZPT09Li52LM9R+DANKg/GAmuHCeEAoFOrq6vL5fBZjUDMYD7RT+/Oiubm5%0ApqamU6dO8gtKPjAegDd63fGOoqiqqqoXL16IxWJra2vlB6Y4ap8X6jqG0WRyPNf3RjyKoqTcVI2z%0ACEBV1NTUJCYmVldXUxSlp6fXpUsXunLQpUsXbW1tZrORI0euWbOmnb9rx44dSUlJ7WwEQErl5eWX%0AL1+2sLAYPHjw6yph0Ir2jwWTkpJ27Nghl2CAlp+fn56ePmDAgL59+7IdC6ibNWvWjBw5Ujm/C+MB%0AUIQ//vhDJBI5OTlx8NSqSsN4gC0lJSXp6ekURb333ns8Ho/tcEBTyGU80OJcn1AofPGviooKkUgk%0AEAhMTU2VNvAAgNeRy7k+abShWgAAHFFTU5ORkXHrXw8ePCCEWFlZOTs7Ozg4ODg4ODo66urqsh0m%0AQNtcuXJl5cqV+fn5AQEB69atw2cYVFdVVZWPj8+JEyd8fX2//vprfJgBAFp4+vTp/Pnzb968GRoa%0AumrVKpxdBdVVVFQUFBR07Ngxd3f33bt39+7dm+2IANqmurr6zp07t27dSkhIuH79+rNnz/h8fr9+%0A/Rz+NWLECB0dHbbDBADlQbUAQOUVFxffvHmTrhwkJSWVlZVpa2v37dvXxcWFrh/Y2dnhOxiohKam%0Apujo6I0bN5qbm0dERLz33ntsRwTQZmlpaR4eHlVVVYcOHZo4cSLb4QAAcJRIJNqyZcuWLVvc3d0P%0AHDjQtWtXtiMCaBt64BocHNy9e/ddu3ZNmjSJ7YgApCISibKysujywI0bNzIzM5ubm83NzZnywOjR%0AozFDLIAmQ7UAQN3k5ubeuHGDLh7cvHmzoaGhU6dOAwcOpIsHTk5O3bt3ZztGgNYUFhauX7+evkQr%0AKirqrbfeYjsiAKlQFLV79+6AgIB33nnnyJEj5ubmbEcEAMB1ycnJHh4eQqHwyJEjuEoAVMjVq1d9%0AfHxyc3MDAwODgoI6dOjAdkQArSkqKmLKA7dv366rqzM0NBw0aJCDg4OLi8vo0aPNzMzYjhEAuALV%0AAgB11tTUlJ2dTY8Jbt269fDhQ4qimKsGXFxcRo0a1bFjR7bDBHiFy5cvr1y58unTp5iYCFRCYWGh%0Ap6dncnLyF198ERAQwNaTjQEAVE5lZeXy5ctPnjzp6+u7bds2zHcBHFdcXLx27drjx49PmjQJUw8B%0AZ1VWVqalpdHnAVJSUkpLSwUCgY2NDX0ewNnZuX///hivAsAroVoAoEGqqqru3r1LFw9SU1NLSkqY%0AEQM9aBg6dChGDMAdjY2Ne/bs2bBhQ8+ePXfv3o1LDoGzfvrppyVLlpiYmMTExAwdOpTtcAAAVM/R%0Ao0e9vb3t7OxiYmKsra3ZDgfgFUQiUVRU1GeffdatW7ddu3a5u7uzHRHA/2tqarp79y4zzYDklYLM%0AHMV6enpshwkAKgDVAgDNRd+NSN+QmJiYKBQKDQwMBg8ezBQPrKys2I4RABMTAafV19evXbt29+7d%0AXl5ee/bs0dfXZzsiAABVlZmZ6eHh8ejRo6ioKC8vL7bDAfgf165d8/Hxefz4MaYeAo4Qi8WZmZm3%0A/kXPQty5c2dHR0e6NvD222+bmJiwHSYAqB5UCwCAEIknHdHFg/T09BZPOnJ2djY2NmY7TNBcsbGx%0An3766T///PPf//53/fr1mKYAuOD+/fseHh75+fl79+6dO3cu2+EAAKi8hoaGzz//fNu2bTNmzNi3%0Abx8eswlcwEw9NH78+IiICFtbW7YjAs3FXPBHf20vLy/X1tYeNGgQXR5wcHCws7Pj8XhshwkAqg3V%0AAgB4hZqamoyMDGYUkpubSwixsrJiRiGOjo6YRx6UrK6uLiwsLCws7K233oqIiHBzc2M7ItBcFEXt%0A379/9erVgwYNiomJwZzFAAByFB8fv2DBAl1d3ePHjzs7O7MdDmguZuqhTp06hYSELFiwgO2IQONU%0AV1ffuXOH/mJ+48aNvLw8Pp/fr18/5qo+fDEHALlDtQAA3kzyEobExMQXL17gEgZgS25urp+fX1xc%0AnLu7e3R0dK9evdiOCDROaWnpokWLfvvttw0bNgQHB/P5fLYjAgBQNyUlJR9//PHFixexpwW2XLt2%0AbeXKlVlZWcuXLw8JCTEwMGA7ItAIzE3/9OMGMzMzW9z07+Li0qVLF7bDBAB1hmoBALRZbm4u8/Qk%0AZnpEe3t7+ulJmB4RlCA2NtbPz6+kpAQTE4GSXb58ecGCBQKB4MSJEy4uLmyHAwCgtiiK2r1799q1%0Aa0eNGnXs2LGePXuyHRFoimfPngUGBh4/ftzV1TUyMhJTD4Gi0Rfn0eWB27dv19XVGRoaDho0iC4P%0AjB49GrexAoAyoVoAAO3S1NR09+5dpnjw8OFDiqLoax/o4oGDg4Oenh7bYYIaYiYm+s9//hMREfHu%0Au++yHRGoOZFItGXLli+//HLatGn79+/HVV0AAErw119/zZs379mzZwcOHJgyZQrb4YCao6ce+vzz%0Azw0NDTH1EChOZWXlvXv36PJASkpKaWmpQCCwsbFhvkT3799fS0uL7TABQEOhWgAA8oRxDyjZ48eP%0A/fz8zp8/7+7uvmfPHgsLC7YjAvWUl5c3f/78jIyMr776ys/Pj+1wAAA0SF1dXVBQ0O7du728vPbu%0A3duxY0e2IwL1dP369ZUrVz58+HDFihWYegjkC9fYAYAKQbUAABQI91SCcsTGxq5ataq0tBQTE4Ei%0AHD161MfHp1+/fjExMTY2NmyHAwCgic6ePbt06VJTU9Pvv/9+8ODBbIcDaoWZemjcuHGRkZH9+/dn%0AOyJQB5i/FwBUFKoFAKAkzPOa6PpBeno6ntcEcsRMTGRpaRkRETFhwgS2IwJ1UFVV5e3tHRMT4+vr%0Au23bNhSiAABY9PTpU09Pz7S0tNDQ0FWrVvF4PLYjApXX3Nx8/PjxNWvWdOjQYevWrZh6CNqDvlSO%0AlpiY+OLFC21t7UGDBtG3Djg4ONjZ2WHHBQDch2oBALCjurr6zp079Fjqxo0beXl5fD6/X79+TPHA%0A0dFRV1eX7TBBxTx69MjPz+/XX3/19PTctm2bqakp2xGBCktNTfXw8Kiurj58+PAHH3zAdjgAAEDE%0AYvH27duDg4NdXV0PHz5sZmbGdkSgwtLS0nx8fDIyMjD1EMimpqYmIyODuR4uNzeXEGJlZcWUB/CV%0AFgBUEaoFAMAJkhdiJCQklJeX40IMkBk9MVF5efkXX3zh4+MjEAjYjghUTHNzc0REREBAwLhx444c%0AOYKzUQAAnJKSkuLh4VFbW3v48OH333+f7XBA9ZSVlW3evDkyMnLs2LGRkZF2dnZsRwSq4Y23yzs7%0AOxsbG7MdJgBAu6BaAACcIxaLMzMzmeIBM8mjo6MjXTzAJI/wRkKh8Ouvvw4NDbW1tY2KinJ2dmY7%0AIlAZBQUFnp6eKSkpX3zxRUBAAB7MDgDAQVVVVcuXL//hhx8wUxy0CaYegraSfBRfenq6UCg0MDAY%0APHgwM5uulZUV2zECAMgTqgUAwHVNTU13795lnhD18OFDiqLoKzjoJ0Q5ODjo6emxHSZw0aNHj1at%0AWvXbb79hYiKQ0rlz55YsWdK9e/fvv/9+yJAhbIcDAACtoZ9Cb2trGxMT07dvX7bDAa67efOmj49P%0Aenr6ihUrtmzZYmhoyHZEwEWVlZX37t2jywOpqaklJSUCgcDGxoYpDwwdOhRXkwCAGkO1AABUTGVl%0AZVpaGl08SElJKS0tZUZvdPGgf//+GL2BpNjYWF9f38rKyk2bNq1cuZLP57MdEXBRXV1dUFDQ7t27%0Avby89uzZo6+vz3ZEAADwZllZWR4eHjk5Odu3b1+2bBnb4QBHvXjx4osvvsDUQ/BKTU1N2dnZdHng%0AlVenDRs2rGPHjmyHCQCgJKgWAIBqk7wz9Pbt23V1dYaGhoMGDaLHdqNHj8aE40AkJibq379/VFTU%0AqFGj2I4IuOX+/fvz5s17+vTpt99+O2fOHLbDAQCANmhqagoJCfnyyy9nzJjx7bffdunShe2IgEPo%0AqYf8/f11dHS++uorTD0EtNzcXObmdWbmW3t7e7o84OTk1L17d7ZjBABgB6oFAKA+mKdO0cWDzMzM%0AFk+dcnFxwRdITZaTk7Nq1arff//d09Nz+/bt+A4AhBCKonbv3r127dqRI0ceO3bMwsKC7YgAAEAW%0A8fHxCxYs0NHROXHiBJ5XBLRbt275+Pjcvn0bUw9BcXHxzZs36fJAUlJSWVmZtrZ23759mblt7ezs%0AeDwe22ECALAP1QIAUFvV1dV37tyhiwfXr19/9uwZn8/v168fUzwYMWIEnomngTAxETBKS0s//vjj%0A33//fcOGDcHBwfgwAACoNOzVgcFMPTRmzJjIyMgBAwawHREoW01NTUZGxq1/PXjwgBBiZWVF1wYc%0AHBwcHR11dXXZDhMAgHNQLQAATUHPWURLSEgoLy/X19cfMmQIUzzA5SSaAxMTASEkPj5+4cKF2tra%0AuAoVAEBt4I4xaDH1kJeXF0b4GkIsFmdmZjJf9zIyMsRiseSN5s7OzsbGxmyHCQDAdagWAIAmkhxK%0A3rp1Ky0trbGx0cjIaPjw4fTFJiNHjuzWrRvbYYJi5eTk+Pr6Xrx4ERMTaRpmhuvp06fv27cPE5QB%0AAKgZPI1GY92+fdvHx+fmzZve3t5ffvllp06d2I4IFIu5ICwhISExMVEoFBoYGAwePJipEOC2EgCA%0AtkK1AACA1NbWpqenM8WDhw8fUhRlbm7OzGI5fPjwDh06sB0mKERsbOzKlSurq6s///xzTEykCbKy%0Asjw8PHJycrZv375s2TK2wwEAAIWoq6sLCgravXu3l5fXnj179PX12Y4IFKu8vHzTpk1RUVEuLi6R%0AkZH29vZsRwQKUVVVdffuXfoxdWlpaf/884/kZLMuLi5DhgzBeB4AoD1QLQAAaKmiouLmzZs3bty4%0AdetWcnLy8+fPBQKBjY0NPQB1dnbu37+/lpYW22GC3NATE3311VcDBgyIiooaOXIk2xGBohw9etTH%0Ax8fW1jYmJqZv375shwMAAIp17ty5JUuWmJqaxsTEDBkyhO1wQCEoijp27Nh///tfgUAQGhqKqYfU%0ATFNTU3Z2Nl0ekLyuiykPjBo1qmPHjmyHCQCgPlAtAAB4g6KiImZ4euvWrfr6+k6dOg0cOJAeno4Z%0AM8bU1JTtGEEOsrOzfX19L1265OnpGR4ebmJiwnZEIE9VVVUrVqz4/vvvfX19t23bhiecAwBoiIKC%0AAk9Pz9TU1NDQ0FWrVuE8sprB1ENq6XXfv+grt5ycnDCDKACA4qBaAADQBiKRKCsri54Z88aNG5mZ%0Amc3NzZLXtowcORK3uqu02NhYHx+fmpoaTEykTlJSUjw8PGpraw8fPvz++++zHQ4AAChVc3NzRERE%0AQEDAuHHjjhw5YmZmxnZEIAfM1EPOzs6RkZEDBw5kOyKQXXFx8c2bN+naQFJSUllZmba2dt++fZmJ%0AYe3s7FDqAwBQDlQLAABkR8+bSRcPrl271mLeTAcHhxEjRuASZpVTW1u7bdu2r776yt7ePioq6u23%0A32Y7IpCdWCzevn17cHCwq6vr4cOHcYYIAEBjpaamenh4VFdXHz58+IMPPmA7HJAdph5SAy2eG/fg%0AwQNCCJ4bBwDABagWAADITVFRET3eTUhISEpKqq2t1dfXHzJkCFM8GDBgANsxgrSysrJ8fX3j4+Mx%0AMZHqevr0qZeXF2afAAAAWlVVlbe3d0xMDGalU13p6ek+Pj5paWmYeki1iMXizMxMpjyQlpbW2NjI%0A3KLt4OAwatSorl27sh0mAACgWgAAoBivHBCbmZkNHz4cA2IVgomJVNfZs2eXLl1qamr6/fffDx48%0AmO1wAACAK+gn3vfr1y8mJsbGxobtcEBaFRUVn3/+eVRU1KhRo6KiojD1EPdJXkqVmJgoFApxKRUA%0AAPehWgAAoAy42VZ1MRMTDRw4MCoqysnJie2I4A3q6uqCgoJ2797t5eW1d+/ejh07sh0RAABwS15e%0A3vz58zMyMr766is/Pz+2w4E3oKceCggI0NLSCgsLw9RDnIVpWgEA1ACqBQAALHj27FlaWhoe5KVC%0AsrKyVq5ceeXKlfnz5+/YsaNbt25sRwSv9tdff82bN6+wsPDbb7+dPXs22+EAAABHiUSiLVu2fPnl%0Al9OnT9+3b1+XLl3YjgheLSMjw8fHJzU11dvbe/PmzZ07d2Y7Ivh/IpEoKyuLLg/cuHEjMzOzubmZ%0AmV/IxcVl1KhRuG4DAEC1oFoAAMC+oqIieoRN1w/q6+s7deo0cOBAepA9ZswYU1NTtmMEQgiJjY31%0A9vYWCoWfffaZr6+vlpYW2xHB/6Moavfu3WvXrh01atSxY8d69uzJdkQAAMB1ly9fXrBggUAgOHHi%0AhIuLC9vhwP+QnHooMjJy0KBBbEcEhOCbCwCAukO1AACAW5qamrKzs5kh+MOHDymKwhU63FFZWfnZ%0AZ59FR0cPHjw4Ojp6xIgRbEcEhBBSUlLy8ccfX7x4ccOGDcHBwXjCBAAASKm0tHTRokW//fYbjiDc%0AwUw9JBaLg4ODcYkGuyoqKm7evEl/N0lOTn7+/LlAILCxsWHuiu7fvz86CABAbaBaAADAaa3P/uni%0A4jJkyBB8rVW+O3furFy5MjExsfWJiSiKwoxScnT06FF3d3djY+MWy+Pj4xcsWKCrq3v8+HFnZ2dW%0AYgMAANVFUdT+/ftXr149aNCgmJiY3r17t9jgt99+s7S0tLW1ZSU89dP6AOnOnTs+Pj5JSUnz58/f%0AuXNn165dlRkbkJeeuMZcvYQnrgEAaAJUCwAAVElRURE9ak9ISEhMTBQKhQYGBoMHD2YeHTZgwAC2%0AY9QU9FVvgYGBTU1Nr5uY6Ntvv21ubl6xYgUrEaqZe/fuOTg4TJo06dy5c8zChoaGzz//fNu2bTNm%0AzNi3b5+RkRGLEQIAgEq7f//+vHnznj59unfv3rlz5zLLnz17NmDAgLfeeis1NVVbW5vFCNWDWCye%0AO3fu9u3b//Of/7RYxUw9NHTo0OjoaEdHR1Yi1EBisTgzM5MpD6SlpTU2NhoZGQ0fPpwuD4wcORJP%0A7QIA0BCoFgAAqCrJYX1CQkJGRoZYLGbmLHJwcBg1ahSuxlI0ya+1UVFRkhMTlZWV9enTp6am5uLF%0Ai66uriwGqQYaGhqGDRuWlZXV3Ny8d+/eZcuWEUIyMzM9PDwePXoUFRXl5eXFdowAAKDy6uvr165d%0Au3v3bi8vrz179ujr6zc3N7u5uV27dq25uXn9+vWbN29mO0aVt3LlyqioqOnTp585c4ZZKM1FGCBf%0AzEVIt27dunHjRkVFhb6+/pAhQ5ivEnZ2drhHFgBAA6FaAACgJmpqajIyMphB/4MHDwghVlZW9AVB%0ADg4Ojo6Ourq6bIepnl55y/yyZcsOHz4sFosNDAxu3bplbW3NdpgqLCAgYOfOnWKxmBCio6Nz8+bN%0A9PR0b29vOzu7mJgY/G0BAECOfvrppyVLlpiYmMTExFy+fDkwMJD+1szj8f78888xY8awHaAK27t3%0AL3PP5aVLlyZMmED+dxzVygSP0E7V1dV37tyhLzO6fv36s2fPJCc4dXBwGDFihI6ODtthAgAAy1At%0AAABQT8XFxTdv3qQrB0lJSWVlZdra2n379mXmG5XL5UIikUggEMglYFXX4nF8o0aNcnJyog+yAoHg%0ArbfeunXrFubJkc2NGzfGjh3b3NxMvxQIBD169CgsLFy7du0XX3yBSSEAAEDuCgoKvLy8MjMzy8rK%0ARCIRvZDP5/fo0eP+/fuGhobshqeirl+/7urqSv89+Xx+r169UlJSQkJCoqOjBw8eHB0dLXmPpoaT%0AyxhbJBJlZWXR5YEbN25kZmY2NzdL3og8evRojE4BAKAFVAsAADRCbm7ujRs3mDsP6uvrO3XqNHDg%0AQLp44OTk1L17dxmadXV1nTFjxvLly/GkZVp5efnGjRu//fbbrl27vnjxgjm/oK2tPXr06N9//x3F%0AlbaqrKy0s7P7559/6BsLaHw+38PD4+jRoywGBgAA6q2qqsre3r6oqEjyACQQCD766KP9+/ezGJiK%0AysvLGzZsWFVVFVP+5/P5nTt35vP5oaGhH3/8MSa9oZWWlgYGBvbr1y8oKEiGH6fnF6LLA7dv366r%0AqzM0NBw0aJCDg4OLi8vo0aPNzMzkHjMAAKgTVAsAADROU1NTdnY2/S3i1q1bDx8+pCiKuc7IxcVl%0A1KhRHTt2fGM79NcPsVg8cODA7777DpeDMdavXx8aGtriCMvn8319fXfu3MlWVCrK09Pz5MmTTN2F%0AwePxfv7558mTJ7MSFQAAqL2FCxfGxMS8fAAihPz4448zZsxQfkiqq7q62tHR8fHjxy3+ntra2mlp%0AaYMHD2YrME5pbm7et29fYGBgdXX1lClTfv75Z2l+qrKyMi0tjR7VJycnP3/+XCAQ2NjY0KN6Z2fn%0A/v374yEQAAAgPVQLAAA0XVVV1d27d+niQWpqaklJCfMdg/6aMXTo0Fd+x7hx48bo0aMJIQKBQCwW%0A01PNmpiYKP0dcMuLFy+srKwqKytfuXbv3r2ffPKJkkNSXefOnZs+fforV/F4vM6dOz948MDc3FzJ%0AUQEAgNr78ccfZ82a9cpVPB7PyMjowYMHuEZbSs3Nze7u7vHx8U1NTS1WaWtru7u7nz17lpXAOCU9%0APX3ZsmW3b9+mKIqiqG7dupWWlr5yy6amprt37zI3DTPX/TDTjTo4OOjp6Sk5fgAAUBuoFgAAwP+g%0A71+mb2FOTEwUCoUGBgaDBw9migdWVlb0luHh4evWrWO++Glra+vp6W3evNnX11eTr2BasmTJ0aNH%0AX/4+TOPz+ZcuXRo3bpySo1JFRUVFdnZ2VVVVrxur8Hi88ePHX7x4EXMXAACAHD158sTe3r62tvZ1%0AG2hra7u5ucXFxSkzKtXl7++/a9cuyQmdWrhw4cIHH3ygzJA4paKi4rPPPouKiuLz+ZIDyIKCAgsL%0AC0KIWCzOzMxkJhRNS0trbGzs3Lmzo6MjXR4YOXIkHg0NAADygmoBAAC8VlNT071791JSUlJTU1NT%0AU+lno/Xs2XPEiBFOTk6XL1++cuVKi+9+PB5v8ODB+/btc3R0ZCtsFqWkpIwcObKVYyufzzc0NLx9%0A+3bv3r2VGZjKoSjKzc3t6tWrL9ddeDwen88XiUS9e/eePn16UFAQviEDAIAcJSYmRkREXLhwoaqq%0ASldXt6Gh4eVteDzevn37lixZovzwVMvBgwcXL17cygY8Hs/S0vLhw4e6urpKi4ojKIo6duzYmjVr%0AKisrW8zRxOPx/P39eTxeamrqrVu3ampqOnbs6ODgMOJflpaWLEUNAABqDtUCAACQVk1NTUZGBnPn%0AQUlJSU1NzcubCQSC5uZmHx+fLVu2dOrUSflxsuibb7759ttvs7Ozm5ubtbW1m5ubX76STltb28rK%0AKi0tzdDQkJUgVUJERMSnn37KPAiREKKtrU3/MR0dHadNmzZ58mQ7Ozv2AgQAADUnFoszMjJiY2PP%0AnDnz119/8fl8iqIkD0wdOnS4e/du3759WQyS427cuDFu3LhXPvtBR0dHJBI1Nzfr6ek5ODiEh4dr%0A2hOwsrKyli9ffvXqVULIy6dldHR0Onbs2KNHD4d/jRgxQkdHh41IAQBAs6BaAAAAsigtLe3evXsr%0AGwgEAiMjo/DwcC8vL02bKKa2tjY9PT0tLS01NTUxMfHp06eEEF1dXZFIRJ/v1tLSeu+99+Li4jR5%0AyqZWZGZmDh48uLGxkRAiEAhEIpGRkdGUKVMmT57s5uamaSUoAABgXW5u7vnz53/++edr166JRCJt%0Abe3GxkYtLa3hw4cnJiby+Xy2A+SiJ0+eDBs2rLKyki6x0H8lsVgsEAj69+8/ZswYR0fH4cOHa+Az%0AeIVCYVhY2NatWwkhryyl0EaNGpWQkKDEuAAAAAhBtQAAWHTq1Cm2QwDZ3b59OywsTJot7ezslixZ%0A0rNnT0WHxFm1tbWPHz9+9OjRo0ePcnJyqqqq6OVTpkyZP38+u7FxkFgsXr9+/ZMnTwghFhYWI0aM%0AGDZsmLW1tabVnABeadSoUfQ01kqWlJRUUFCg/N8LwDX19fV37969fft2WloafYflnDlzpk+fznZc%0AnFNXV7dx48bCwkJCCI/HMzMz69evX58+ffr06fOf//xHIBCwHSBrkpOTDx482MpjmRg6OjpHjhzR%0AtFKKOunVq9fIkSPZjgIAoM1QLQAA1uDcHwAAQJucPHly9uzZyv+9s2bN+vHHH5X/ewEAAFTUzJkz%0AT58+zXYUAABtprklfQDgArbOeqiZU6dOzZkzR8nV3wkTJly5coWeSp6eXYfP53fr1s3S0tLOzq53%0A796Wlpa9e/fu3bt3jx492lMZ4vF4+JxolMbGRkzLC/BK7FbZcdZDXtT4uDZr1ixCiAZ+TnDkgjZp%0AaGjIz8/Py8vLy8t78uRJXl7eo0eP8vLyysvL6Q10dHR4PF5DQ8OBAwcWLVrEbrQgG3p/CACgilAt%0AAAAAWejp6Xl4eEhWBSwsLLS1tdmOC1QeTrgAAIBqwZEL2kRXV9fGxsbGxqbF8tra2rz/9eLFC1Yi%0ABAAATYZqAQAAyCI2NpbtEAAAAAAA1IS+vr69vb29vT3bgQAAgEbDA3MAAAAAAAAAAAAAADQdqgUA%0AAAAAAAAAAAAAAJoO1QIAAAAAAAAAAAAAAE2HagEAAAAAAAAAAAAAgKbDU44BAAAAAAAA5CAvLy82%0ANrahoWHatGnW1tacbVPToF+4Cf0CAMBBuLcAAEBzvf3224GBgWxHIR88Ho/P569duzYsLCwnJ4dZ%0AnpOTEx4efurUqSEqsSY4AAAgAElEQVRDhvB4PHt7+7q6Ombt5cuX33//fR6P5+joeOrUKeWH/eDB%0Ag6lTp3br1s3ExGTevHnFxcXSrFJ+m8eOHZsyZcq6detcXV29vb0rKioIIWKxOCgo6O+//5b67f4/%0A9Av6RQZq1i85OTlhYWGrVq3i8Xg8Hk/KxkFjqdMhm6jsUfvAgQNDhw41NDQcMmTIoUOHWqytrq72%0A9fV99913Bw0aFBAQIOVpSkW0qWlHB/QL+qU9beKoDQDQEgUAwBJCyMmTJ9mOQh2cPHlStv353Llz%0Ag4OD5R4Po6CgoP2NSPk5IYRYW1u3WPjnn396eHg0NjZSFFVZWUkf+JYtWya5zZMnTwghWVlZ7Q+1%0ArR48eDBt2rRz586lp6d7eXkRQsaPH//GVcpvc+/evYSQCxcuUBR1//59QsjUqVPpVS9evJg+fXpu%0Abm6b3jj6Bf0iAzXuF0tLSyn34SweN2fOnDlz5kxWfrX6ka0fVeKQLf3nRBWP2kFBQZ6enlFRUX5+%0Afnp6eoSQiIgIZm1JScmwYcNsbGxKS0vZbVPTjg7oFwr90o42FXfUxnETAFQXqgUAwBpUC+RF5mqB%0AQuXl5Y0ePbr97UhfLbC1tZVc8uDBg7feequsrExymzFjxrRosKmpiRBCf9dSsl27dgmFQiYMIyMj%0AAwODN65SfpujRo0ihDBfvbp3725oaMisvXPnjr29fU1NjTRNUegX9Ius1LhfbG1tUS3QKBwc/8jr%0AkN2maoFqHbULCgrmz5/PvPz9999bFDwmTpzI5/OTk5PZbZPSsKMD+oVZgn5RWr9IedTGcRMAVBfn%0Azi4BgObg4LdlFcXBakFhYeGAAQNanAiQjWzVgubm5mHDhn3++ecttikuLjY3N+/UqZPkhUJc+Os1%0ANTUZGBj4+fm1aZVy2nR3dyeEnD59mqKompoaPp//4YcfSm7w4YcfrlixQpqm0C9ybBP9ojb9gmqB%0ApuHa+EeOh2yZqwXc3wvduHHj2bNnkktMTEw6depE/z82NpYQMnHiRNbbpDTs6IB+YaBflNYvqBYA%0AgNpj//seAGgsrn1bVl0yVAvEYvGpU6cWLlw4ZswYiqJ+/vnnZcuWWVhYlJeXL1y4sGvXrvb29jdv%0A3qQoKikpyd/f39LS8tmzZzNmzDA2Nra3tz9z5gxFUfv27aNn7aQoqqqqKjw8nHm5ZcsWQoiRkdHy%0A5cvp33jlyhULC4urV6+29d3JVi346aefCCFJSUkttqEo6vr16wKBwNHRkbnSSvKvV1lZGRgYGBQU%0AtGbNGjc3tzVr1pSXl7f+J6Ioqq6uLiwsbPHixcOHD58wYcK9e/fa+jbXrVv33XfftXWVctrMycnp%0A06dPz5498/PzQ0NDg4KCamtrJTeIjo4WCASPHz9+Y1PoFzm2iX5p6yrltClDv6BaoGna2o8qdMiW%0AuVqgcnshiqI6d+48adIk5o0TQpYvXz5mzBgDA4Nhw4bFxcWx1aYmHx0o9Av6RfH9gmoBAKg9VAsA%0AgDWoFsiLbPcWPH36lPmuXlhYaGBgQAgJCQnJz88/fvw4IcTJyUksFsfFxdETg/r6+l67di0mJsbQ%0A0JAQkpCQQFFUnz59JH+15MsWJwJ+/vnnjh07xsbGtjVO2aoF8+bN4/F4TU1NLbah/7Nz505CyH//%0A+98Wy6urq21sbDZt2kS/LCkpsbGxsbKyqqioeN2fiN5y6dKlmZmZ9P/d3NxMTU2rqqqkfIPnzp2j%0A7xzv3bt3izOSraxScpulpaXOzs4WFhZr1qx5eW16ejoh5KuvvnpjO+gX9AuFfnmpX1At0DQy9KOq%0AHLJlrhao0F6IlpCQoKend/v2bfolPY95eHh4cXFxcnJyr169eDxeamoqW21q4NGBhn6h0C+K7xdU%0ACwBA7aFaAACsQbVAXmSeiUjyu3q/fv0kGzE1NdXV1aX/b2NjQwhhLrT55ptvCCFz586lXhouS74k%0AL01JLBKJZAtShmqBpaWlkZHRy9sw/589ezaPxzt//rzk8g0bNhBCiouLmc2OHj1KCAkMDKRe/ydK%0ASUkhL5H+Iqny8vIHDx5ERkZ27NiREHL48GFpVim5zfz8fHd39w8++IAQEhAQ0NzcLLm2qKiISHf3%0AN/oF/YJ+eblfUC3QNLL1o0ocsmWuFqjQXoiiKJFINHbs2O+//55Z0qFDB3Nzc+YlfbLV09OTrTY1%0A8OhAoV/QL8rqF1QLAEDtoVoAAKxh8ayHmpFLtaCVkwgtVuXm5hJCHBwcWv+pl089yEbKz0mLX9eh%0AQ4fevXu/vA3z/+rq6v79+5uYmPz999/M8nfeeYcQIvkosydPnhBCXFxcqNe/2cjISHt7e1ne2/86%0AduwYIcTV1bVNq5TQZkpKSrdu3U6fPt3Q0ODs7EwI2bhxo+QGQqGQ+Ui0Dv0ixzbRL2rTL6gWaBrZ%0A+lElDtkyVwtUay8UHBy8efNmySWWlpZvvfUW85IO0tHRkZU2NfbogH5h/o9+UWi/oFoAAGpP6+VC%0AMQAAQCt69OhBCOnVqxfbgbSGz+eLxeJWNjAwMDh79mxdXZ2npyezUEtLixBCf3eimZqaEkI6d+7c%0ASlNlZWW5ubn0dwlGc3NzW2P+8MMPCSE6OjptWqWENtetW/f8+fN33nlHR0fnhx9+IITs27dPcgN6%0A8mtpoF/k2Cb6hah7vwC0n0ocsolK7YXi4uL09fWDg4MlF/bt27ekpIR52a1bN0KIsbExK21q5tEB%0A/SIJ/cJKvwAAqA1UCwAAoG3KysoIIRMmTCD/DqAbGxsJIRRFVVZWMpvxeDyRSCT5g61/sZEvc3Pz%0AiooKySX0FxvJrze2trYHDx78448/mCX0BOXnz59nlhQUFJB/3+zr2NraCoXCsLAwZsnDhw8jIyPb%0AGnNxcTEhZOLEiW1apYQ26f6lz5NaWFiYmpq2+OJUXl5OCDEzM3tjU+gXObaJfiHq3i8A7acSh2yi%0AOnuhS5cuFRYWrl27llmSlJRECPHw8Kivr8/IyKAXPn/+nBAyYsQIVtrUwKMD+gX9woV+AQBQH2zf%0A3AAAmotgJiI5kW0mourqakJIjx496Jf0w8GYtT179iSE0M9Po++3ZaYwPnLkiIODA71q2rRphJDg%0A4OCcnJydO3fSl/D89ttvYrHY2tpaX1//6dOn9E/FxcUZGBj8+uuvbY1Tys8J+d85DRYvXszj8aqr%0Aq5kl9Mm+oqKiFj+4evVq5o0LhUJ7e3sLCwtmUlc/Pz9nZ2f6zb7uT1RfX29lZUUIWbRo0YkTJzZu%0A3Ojm5kY//2379u12dnaS06pK2rFjx4EDByoqKiiKqq+vnzp16pw5c+jJUltZpfw2o6OjCSH02vz8%0AfEKIn5+f5AZ3794l/z7/rfWm0C9ybBP9ogb9QsNMRJpGhn5UlUO2zDMRqcReKD4+3tXVNfJfERER%0Aq1evpictEYlE9vb2Hh4e9JaRkZFmZmbl5eWstKlpRwf0C4V+UVa/0DATEQCoPVQLAIA1qBbIiwzV%0Agtra2nXr1tFl4x07doSGhtL/37JlS2VlJf1QREJIUFBQXV0dPSbevn378+fPS0pKQkNDmTlPs7Oz%0AnZyc9PX13dzcsrOzR48e7eXl9cMPPzQ0NKxbt87c3PzMmTP0lpcuXerRo8eVK1fa+u5kqxZcvXqV%0AEHLx4kX65dmzZ+mLgt3d3a9fvy75g01NTfSErbTq6urAwEA3Nzd/f//AwMDNmzc3NDRQFBUVFdXK%0An+jJkydTpkwxNjY2MzNbtmxZaWkp3Zq3t7eWllbPnj1fGfOmTZusra27dOmyYsUKPz+/+Ph4aVYp%0Av0367Y8YMcLf33/atGmfffZZfX295No9e/bw+fzHjx+/sSn0C/oF/SLZLzRUCzRNW/tRhQ7ZMlcL%0AuL8XSkxMpJ92LonH4zG5XF5evmjRogULFmzcuNHT07OwsJCVNmmac3RAv6BflNkvNFQLAEDtoVoA%0AAKxh8ayHmpH5KcdSkv5MliJI+TkhLz2hceLEiZ9++qnC4pJWVlaWk5OTerc5efLkpUuXStkU+kVp%0AbaJfuNlmi36hUC3QPArtR3YP2TJXCyjshZTYJo4O3GwT/cLNNmU+auO4CQCqC88tAAAANdHQ0CD5%0A8tChQxcuXPjnn3/YiocQIhQKIyIivvvuOzVuMyUlJTs7Ozw8XMqm0C/KaRP9ws02W/QLrcV88QAa%0AAkdtVtrE0YGbbaJfuNkmjtoAoKHYLlcAgOYiuLdAThR9b0GvXr0IIcxUBkom5eeEPqitWrUqNDQ0%0AOzubXnjv3r158+bV1tYqOMbXunfvHj21q7q2WVRUNHny5IKCgjY1hX5RdJvoF2622aJfsrOzQ0ND%0AAwMD6QcqStMCi8dNXCMpRwrtR3YP2W26twBHbeW3iaMDN9tEv3CzzXYetXHcBADVxaP+HasBACgZ%0Aj8c7efLk7Nmz37jl6dOnjx49+vfff5uYmHTo0KFXr169evV6/vz5tm3blBAn9506dWrOnDmK2J/X%0A1tZu3bp169athJBFixYtXbr07bfflvtvaZ30n5NXysvL+/HHHwMCAuQbFRBCRCJReHi4t7e3oaFh%0AW38W/aI46Bduak+/MNq5P2yPWbNmEUJOnz4tzcY4ardOQf3IhUN2mz4nr4S9kOLg6MBN6Bduav9R%0Au/37QwAAtqBaAACskebb8vPnz2fPnl1QUHDixIkRI0YQQiiKiomJ8fPzmzp1qnxvU32jwsJCCwsL%0ADrasuGoBF7B4dgwAgFO4Xy3AUVsaanxcw9kxAAAa9ocAoLrw3AIA4C6KoqZOnXrnzp2UlBT6pAMh%0AhMfjzZ8//8yZM7W1tcoM5smTJx4eHqrVMgAAgNLgqA0AAAAAoOoEbAcAAPBaZ8+eTUhI+Prrr42N%0AjVusGjt2bFlZmdIi+fvvv93d3cVisQq1DAAAoEw4agMAAAAAqDrcWwAA3HX27FlCyPjx41+5dvr0%0A6fR/qqqq1q5du27dOn9///fee8/f37+iooIQ8ssvv3zyySe9evWqqKj46KOPunXrNnDgwFu3btE/%0AVVtbu2XLFi8vLz8/v3feeWfXrl308pycnFmzZgUFBS1YsGDMmDH37t0jhBw+fPj+/fvPnj1bsWIF%0AvVl9ff3XX3+9ZMkSR0fHd99996+//nrjb2xPywAAAByHozaO2gAAAACg8th7wDIAaDpCyMmTJ1vZ%0AwNHRkRBSWVnZyjbV1dU2NjabNm2iX5aUlNjY2FhZWVVUVBQWFhoYGBBCQkJC8vPzjx8/TghxcnKi%0AKKqpqemdd97x8vJqbm6mKOrQoUOEkNjYWIqi+vbt26dPH3obIyMje3t7JlpbW1vm9y5dujQzM5P+%0Av5ubm6mpaVVVVSu/sZ0tt/6XPHnypBrvz9/4OQEA0BAs7g9nzpw5c+bM1rfBUVvKo7YaH9ek+ZwA%0AAGgC7A8BQHVhJiIA4C4+n08IEQqFnTp1et02oaGh2dnZn3zyCf3SxMRk48aNCxYs2Lp1a1hYWM+e%0APbOystavX08ImT9/vr+/f0ZGBiEkIiLizz//zMrK4vF4hBAvLy9CiIuLCyFkxYoV5ubm9G/v2rVr%0AVlbWy780NTV1//79+/fvl1x47dq1SZMmve43tr/lN/656EdpqaWdO3fiEWEAAByHo7Zky63/rdT1%0AuJacnEzUekACACCl5OTkt99+m+0oAABkgWoBAHCXnZ1dcnLyw4cPzczMXrdNQkICIcTQ0JBZMmbM%0AGEJIYmIiIYQ+rcDo0qXLP//8Qwj5888/CSEWFhb0cj6f/9FHH9H/X716dW1tbXR09IsXLxoaGpqa%0Aml7+pWlpafb29vSkBC287je2v2UAAAAuw1EbAAAAAEDVoVoAANw1duzYgwcPJicnjxs37nXbaGlp%0AEUKePHkyYMAAeompqSkhpHPnzq20TJ8LyMnJGTx4cItVaWlpc+bMiY6O9vb2PnHixCt/vKysLDc3%0AVygUduzYkVnY3NxMB/M6imuZppZXKRJCeDze6tWrZ8+ezXYgAAAsa3Fqm2tw1JayZUKIuh7X6LsK%0A1HVAAgAgPdxlBQCqC085BgDu8vT0dHBw2LVrV3FxcYtVDQ0NR48eJf9ek3j+/HlmVUFBASFkwoQJ%0ArbRMn24ICQmhKIpekp+f/+uvvxJCFixY0NTU9P777xNCmpubmR/h8XgikYj+v62trVAoDAsLY9Y+%0AfPgwMjKy9bejuJYBAABYh6O2lC0DAAAAAHAW7i0AAO7S0tI6fvz4+++/7+Lisn379ilTpvD5/Lq6%0AuuTk5JCQkJCQEEJIYGDgjz/+GBERsWDBAnrqg6ioKGdn55UrVxJC6uvrJRusrq4mhIhEoqCgoBMn%0ATpw+fbqsrGzGjBnPnj0rKSnZs2cPIaS4uLiqqurSpUulpaUVFRWE/B97dx4XVdk+fvweFs0dFBNU%0ATEURH9E0MzK3FBUfTbQeFhdEXAk33MGv2kM+YmqiEmAlLkRigrmjZW7lBu5auICFmhiuiSD7MPP7%0A43yf+fFFxUFxziyf9x++OMtcc53xcN3DfZ9zH3Hy5MmGDRs6ODhkZmbevHnT3t5+0KBBzZs3X7Bg%0AQUZGhqur6+XLl0+ePPn999+X844WFhYvGRkAAH1Gq02rDQAAAEPHvQUA9JqTk1NKSoq/v//atWtb%0AtmzZtm3b995778CBAwkJCS4uLkKIatWqJSUlDRs2bOTIkTNnzgwKCqpXr97BgwctLCxWrVp1/fp1%0AIURoaGh2dnZ4ePitW7eEEPPnz7ezs0tOTnZzczt37tyiRYtycnKWLl0qzfCwaNGi2rVrz5s3z8HB%0AYe7cudbW1osWLapevbqnp2ft2rVPnTolhKhaterBgwfd3d23b98+Y8aMu3fvxsXF1apVq5x3LCgo%0AeJnIcn3+AABoj1abVhsAAAAGTaG5nxcAdEyhUMTHxxvlvL06lpCQ4O3tbaz1nPMEACQy1kPmo69E%0ARtyucZ4AgIR6CMBwcW8BAAAAAAAAAACmjucWAAAAAAAA43Ht2rVdu3YVFhZ++OGHLVq00NuYAADo%0AG+4tAAAAunD16tWwsLCEhIT27dsrFApnZ+f8/HzN1gMHDvTr10+hUHTq1CkhIUH36V26dGnw4ME2%0ANjb169cfOnRoZmamNpt0H3Pt2rUdOnSoVatW+/bt169f/9R9IiIipCndhRAlJSXBwcHSbOwAAGhD%0Az5vs8pvCnJycyZMn9+nTp127drNmzdKyW1/3MSU02QAAvaMGAJkIIeLj4+XOwhjEx8e/0np+8+ZN%0AGYNwnhiHn3/+ediwYUVFRWq1+tGjR9KXkPHjx5feR3rcaGpqqu7Tu3Tp0ocffrht27Zz586NGDFC%0ACOHq6vrcTbqPGRwc7OPjExUVFRgYWK1aNSFEREREmX1OnTpVvXr10jXh77///uijj9LT07V5C+gz%0AGeuhh4eHh4eHLG9tfF7p/6O8TTbniXHQ8ya7/Kbw7t27b731lqOj47179/Q5poQm24hRDwEYLkYL%0AAMiGXuDK8kpHC65du9atWzcZg3CeGIFLly41adLkwYMHmjVCiO7du5f5zy0uLhZCSN0TOhYeHp6X%0Al6dJw8rKqmbNms/dpOOYN2/eHD58uGZx7969QogWLVqU3ufhw4dz585t1apVmZpw4cIFZ2fnx48f%0Aa5M59BajBcbh1f0/yt5kc54YAT1vsp/bFPbv39/c3Dw5OVnPY6ppso0d9RCA4WImIgDAM926deuD%0ADz64d++e7EFguNRqtY+Pz6hRo+rWrVt6fXx8vJ2d3bhx465duyatsbCwEEJYWlrqPskpU6ZI1/1J%0AlErlmDFjnrtJxzFv3LgRFhamWezbt2/9+vXv3r1bep+FCxfOnj1bM6eBRrt27RwcHGbNmqVN5gAM%0AEU02Xp7+N9nlN4WJiYl79uxxc3NzcXHR55gSmmwAgH5itAAATEV2dnZQUNCcOXNmzJjh5uY2Y8aM%0ArKwsIUR0dLSZmZn0t0pOTs7y5cs1izExMRcvXrx9+3ZAQIAQIjk5eebMmc2aNbtz546Hh0e9evXa%0Atm27devWCgURQhw6dMje3v7w4cMyfRLQqZ07d549e7Zfv35l1tva2iYkJOTl5Xl7e0uXKJbxrDN2%0A586d/v7+9vb2WVlZfn5+NjY2bdu2PXPmjPSqgoKCpUuXjh07tlOnTn369ElJSalowp988snKlStX%0ArlxZoU06iNmlS5cGDRqUXlNUVNStWzfNYkREhJeXV+3atZ/6cjc3t+jo6PT09ArmDkAGNNmQhf43%0A2eU3hd98840QokmTJj169KhVq1bHjh13796thzEFTTYAQJ/JfXMDANMlmGGmkmgzE1FOTo6jo2NI%0ASIi0ePfuXUdHx+bNm2dlZanVagcHh9IRSi8KIZycnNRqdUlJSWJionRB9OTJkw8fPrxx48ZatWoJ%0AIY4dO6ZlEMmOHTuqV6++a9cubY6O88TQDR06VKFQFBcXl16pOTdWrFghhJg5c2aZ9eWcsRkZGTVr%0A1hRChIaG3rhxY8OGDUIIFxcXac9x48ZduXJF+rlv374NGjTIzs7WMtVt27ZJky00a9ZszZo1Wm7S%0AfUzJsWPHqlWrdvbsWWkxKSlp+fLl0s9OTk5P1oRz584JIT777LOKvhH0h4z1kBkVKtFz/x8Nt8nm%0APDF0BtRkS8o0hU2bNhVChIWFZWZmJicn29vbKxSKkydP6ltMmmxTQD0EYLgYLQAgG3qBK4s2owVz%0A584VQmRmZmrWxMbGCiFmz56tfuIPldKLZXoNHB0dhRC5ubnSonRB9JAhQyoURK1WK5VKLY+O88TQ%0ANW3a1MrKqszK0qeKl5eXQqHYvXt36fXln7FlJvlt0KBB1apV1Wr1iRMnnrwwIjExUctUHz58eOnS%0ApcjISOmRgzExMdps0n1MtVqtVCp79Ojx3XffSYsPHjwYPXq0SqWSFp/a9fDXX38JIfr376/9u0Df%0AMFpgHJ77/2i4TTbniaEzoCZb/URTqFarX3vtNTs7O82iNDjh4+OjVzFpsk0E9RCA4WImIgAwCceO%0AHRNCSNcVSqSLmo8fP16hOGZmZkIIqXNTCOHu7i6EuHr1akXzMTc3r+hLYKBu375tbW1dzg5r1651%0AcnLy8/OT/jaWlH/Glpnk19raurCwUAhx6tQpZ2fnMt91BgwYoGWqVlZWrVu3njhx4tdffy2EkDo7%0AnrtJ9zGFEJ9++qmrq+uQIUOkxYCAAB8fn7S0tNTU1NTUVOnTSE1NLT2JgZWVlRDizp072r8LAFnQ%0AZEMuBtRkiyeaQiGEra1t6Ucp9OzZUwiRmpqqVzFpsgEAeo7RAgAwCVKXwfXr1zVrpNlU69Sp8zJh%0AGzZsKISwt7d/qeRg1MzNzUtKSsrZoWbNmlu3bs3Pz/fx8dGsfLEz9sGDB+np6Xl5eaVXqlSqiuY8%0AaNAgIUSVKlUqtElnMRMTE2vUqDF//nzNmp07d/bq1cvpv6SnUDo5Obm5uWn2efI5igD0E0025GJA%0ATfaTTaEQomXLlqWfJGxjYyOEKPPEZtlj0mQDAPQcowUAYBKki7xKP5bt5s2bQojevXuL//5NUlRU%0AJIRQq9WPHj3S7KZQKJRK5bPCPnjw4MWClP+3KIyJnZ2d9KhDDakvoHSPgJOT07p16w4dOqRZU/4Z%0A+yxOTk55eXlLlizRrLl8+XJkZGRFc87MzBRC9O/fv0KbdBNz3759GRkZQUFBmjVJSUn5+fmlr83U%0ATGtQ+iLihw8fCiFsbW0rmjkAHaPJhlwMpcl+alMohBg2bFhBQcH58+ellffv3xdCvPPOO3oVkyYb%0AAKDnGC0AAJMwe/ZsZ2fniIiI27dvS2uioqK6dOkyadIkIYT0h8rChQt///338PBw6Z7ovXv3qlQq%0ABweHzMxM6a8+DU3Hwf79+zt27Ojv71+hILt377aysvrxxx91c+yQV48ePXJych4/fqxZI12jV+b+%0Aek9Pz2nTpmkWyz9jCwoKSr82JydHCKFUKgcNGtS8efMFCxaMGTNm48aN8+fPnzp16qhRo4QQYWFh%0Abdq02bRp01OTXLFixbp166T+ssLCwqCgIG9vb+m9ytmk+5gHDhxYvHhxSUlJVFRUVFRUZGTk9OnT%0A9+zZ84zP/v+QOji6du2qzc4AZESTDbkYRJNdTlM4YsQIZ2fnzz//XNpz27Zttra206dP17eYz0WT%0ADQCQU+U+BgEAtCd4em0l0eYpx2q1OicnZ/bs2X379p0xY8bs2bMXLFhQWFgobUpLS3NxcalRo0bf%0Avn3T0tK6des2YsSITZs2FRYWzpkzx87ObsuWLdKeUv/CsmXL7t+/f/fu3cWLFz9+/LiiQfbt29ew%0AYcODBw9qc3ScJ4bul19+EUL89NNP0uLWrVuli+g/+OCDI0eOlN6zuLi4a9eumsVnnbFRUVHSd5iF%0ACxc+evRIem6nECI4ODg/P//69evu7u5169a1tbUdP378vXv3pGgTJkwwMzNr1KjRU5MMCQlp0aKF%0AtbV1QEBAYGDg/v37tdmk45jHjx/XzD+uoVAo/vjjjzJ7PvWRiV9++aW5ufmTO8OAyFgPeVpjJdLm%0A/9FAm2zOE0On/032c5vChw8fjh492tfXd968eT4+PhkZGfoZU4Mm21hRDwEYLoVara7wCAMAVAaF%0AQhEfH+/l5SV3IgYvISHB29tbN/W8devWV65c0WXbwXliBAYMGODo6LhixQp500hLS/P19U1OTjbB%0AmEIId3d3W1vb1atXV25Y6JKM9dDT01MIsXnzZt2/tfHR2f+j7ptszhMjQJMte0xBk20UqIcADBcz%0AEQEAgFdr/fr1e/bsKTOPgY7l5eVFRESsWbPGBGMKIU6cOJGWlhYWFla5YQEARoYmW96YgiYbACA3%0ARgsAABWQm5ur+RfQ0uuvv75ly5Zp06bl5eXJlUN6evqiRYucnZ1NMGZmZmZoaOj+/ftr1apViWEB%0A6DmabLwAmmx5Y9JkAwBkx2gBAEArubm5c+fOlR57OGXKlEq/5xrGzdnZOTQ0VDN/sSwJVPof3gYR%0AU6lUxsbGxjoU/Y8AACAASURBVMXFNW7cuBLDAtBnNNl4GTTZcsWkyQYA6AMLuRMAABiGGjVqhIaG%0AhoaGyp0IDFWzZs1mzZoldxYmx8LCIigoSO4sAOgUTTZeEk22LGiyAQD6gHsLAAAAAAAAAAAwdYwW%0AAAAAAAAAAABg6hgtAAAAAAAAAADA1DFaAAAAAAAAAACAqWO0AAAAAAAAAAAAU6dQq9Vy5wDARCkU%0ACrlTAADAkMTHx3t5een+fT09Pb///nvdvy8AAAbKw8Nj8+bNcmcBABXGaAEA2SQkJMidAgB9lJOT%0AM3fu3Pz8/I8//rhjx45ypwPokffee69x48a6f9+kpKSbN2/q/n0BY3LlypWFCxd+9NFHH330kdy5%0AAHjl7O3tO3fuLHcWAFBhjBYAAAC9k5OTM3PmzNWrV48YMeLLL7+sUaOG3BkBAPDi/vjjj86dO7u4%0AuGzfvt3c3FzudAAAAJ6O0QIAAKCntmzZ4u/vX79+/bi4uLfeekvudAAAeBEPHjzo3LlznTp1fv75%0AZ8a/AQCAPuMpxwAAQE/961//SklJadq0qYuLS0hISElJidwZAQBQMQUFBe7u7kqlMjExkaECAACg%0A5xgtAAAA+svW1nbPnj3Lli1bvHhx9+7dr127JndGAABoS61Wjxkz5uLFizt37mzQoIHc6QAAADwH%0AowUAAECvKRSKwMDA06dP5+TkdOjQIS4uTu6MAADQyuzZszdv3rxlyxZnZ2e5cwEAAHg+RgsAAIAB%0AcHZ2Pnny5MiRI0eMGOHl5ZWVlSV3RgAAlCc6OjosLGzt2rWurq5y5wIAAKAVnnIMAAAMyd69e0eN%0AGlWlSpVvv/22W7ducqcDAMBT/PDDD+7u7v/+97/nzZsndy4AAADa4t4CAABgSNzc3M6fP9+2bdte%0AvXoFBwcXFxfLnREAAP/H2bNnvby8RowYwVABAAAwLNxbAAAADI9arY6Ojp42bZqzs3NcXFyLFi3k%0AzggAACGEuHXr1rvvvtuiRYu9e/dWqVJF7nQAAAAqgHsLAACA4VEoFOPHjz99+nRxcfFbb721evVq%0AuTMCAEBkZ2f379+/du3a27ZtY6gAAAAYHEYLAACAoWrdunVSUtKECRMCAgI8PDz+/vtvuTMCAJiu%0A4uJiDw+Pe/fu7dmzx8rKSu50AAAAKoyZiAAAgME7cODAyJEjzczMYmNj33//fbnTAQCYooCAgNjY%0A2EOHDr3zzjty5wIAAPAiuLcAAAAYPFdX15SUlC5duvTq1SswMLCoqEjujAAApuU///lPdHT0xo0b%0AGSoAAACGi3sLAACA8YiNjZ04cWKzZs3i4uLatm0rdzoAAJMQHx8/dOjQL774YtKkSXLnAgAA8OK4%0AtwAAABgPX1/fX3/9tXbt2i4uLuHh4VwVAQB41Y4cOTJy5MiZM2cyVAAAAAwd9xYAAABjo1QqFy5c%0AuHDhwt69e8fExNja2sqdEQDAOF25ckWaBy8+Pt7MjKvxAACAYWO0AAAAGKfk5GQfH5+cnJx169YN%0AGDBA7nQAAMbm/v37nTt3tra2/vnnn6tXry53OgAAAC+Lax8AAIBxevfdd8+ePevm5jZw4EB/f/+8%0AvDy5MwIAGI/8/Hx3d/eSkpLExESGCgAAgHHg3gIAAGDkNm/e7O/vb2dnFxcX1759e7nTAQAYPJVK%0A5enp+fPPPx8/frxVq1ZypwMAAFA5uLcAAAAYOU9Pz/Pnz9vY2Lz77rtLlixRqVRyZwQAMGwzZ85M%0ATEz8/vvvGSoAAADGhHsLAACASVCpVBEREbNnz+7evXtMTEyjRo3kzggAYJC+/vrrgICA2NhYHx8f%0AuXMBAACoTNxbAAAATIKZmVlgYODRo0f//PPP9u3bb9++Xe6MAACGZ/fu3RMnTgwNDWWoAAAAGB9G%0ACwAAgAnp1KnT+fPnhw0b9uGHH/r6+j5+/FjujAAABuPMmTPe3t5+fn5z5syROxcAAIDKx0xEAADA%0AFG3btm3cuHG1a9fesGHDe++9J3c6AAB9l5GR8e677zo7OycmJlpYWMidDgAAQOXj3gIAAGCKPvzw%0Aw4sXLzo5OfXo0SMkJKSkpETujAAA+is7O7t///5WVlabNm1iqAAAABgr7i0AAACmS61Wf/HFF0FB%0AQW+99daGDRuaN28ud0YAAL1TXFzcv3//S5cuJScn29vby50OAADAq8K9BQAAwHQpFIrAwMAzZ87k%0A5uZ26NBhw4YNcmcEANAvarV63LhxJ06c2L17N0MFAADAuDFaAAAATF2bNm1OnDjh5+fn6+vr5eX1%0A8OFDuTMCAOiLTz/9dMOGDXFxce3bt5c7FwAAgFeLmYgAAAD+108//eTn51elSpXY2Nju3bvLnQ4A%0AQGabNm0aNmxYZGTkhAkT5M4FAADglePeAgAAgP/Vt2/fCxcutGvXrlevXsHBwcXFxXJnBACQzeHD%0Ah/38/IKCghgqAAAAJoJ7CwAAAMqKjY2dMGHCP/7xj7i4uJYtW8qdDgBA1y5fvtylS5fevXtv2rTJ%0AzIzL7AAAgEngSw8AAEBZvr6+p0+fLikpad++fXh4uNzpAAB06t69e+7u7i1btoyJiWGoAAAAmA6+%0A9wAAADyFk5NTcnLyrFmzpk+f/q9//evBgwdyZwQA0IX8/Hx3d3eVSrVr167q1avLnQ4AAIDuMBMR%0AAABAeQ4ePDhy5EilUrl+/fp+/frJnQ4AoNKkpqYKIVq1aqVZo1KpPDw8Dh8+fPz4cUdHR/lSAwAA%0AkAH3FgAAAJSnV69eKSkpPXv27N+/f2BgYGFhodwZAQAqR2Rk5DvvvHP48GHNmmnTpv3www87duxg%0AqAAAAJggRgsAAACeo06dOhs3boyJiVm3bt3bb7/966+/PrnPqFGjUlJSdJ8bAODF5OXlxcTE5OTk%0A9O7de+PGjUKIFStWRERErFmzpkuXLnJnBwAAIANGCwAAALTi6+v722+/1alTx8XFJTw8vPR0jrGx%0AsTExMUOHDi0qKpIxQwCA9jZv3pyXl6dWq4uLi4cPHz5ixIiZM2cuXrx4+PDhcqcGAAAgD55bAAAA%0AUAFKpTIsLGz+/Pk9e/aMiYmxs7NLT09v27Ztfn6+mZnZ9OnTly5dKneOAIDne/fdd0+dOqVSqaRF%0AhULxzjvvHDlyxNLSUt7EAAAA5MJoAQAAQIWdOHHCx8cnOzv766+/XrRo0fnz54uLi4UQCoVi//79%0AvXr1kjtBAEB5Ll++3KZNmzJ/DltYWHTp0mXHjh116tSRKzEAAAAZMVoAAADwIh49ejRp0qS4uDiF%0AQqG5NNXMzMzGxubSpUv16tWTNz0AQDmmTp26atUqaaC3NEtLy+bNm//0009NmjSRJTEAAAAZMVoA%0AAADwgk6dOvXuu+9qhgoklpaW/fv33759u1xZAQDKV1BQ0KBBg+zs7Gft0KhRo3PnztWvX1+XWQEA%0AAMiOpxwDAAC8iMePH3t5eZmZlf02VVxcvHPnzpiYGDmSAgA835YtW3Jycp5cb2ZmJj29YPv27QwV%0AAAAAE8RoAQAAwIuYMGHCrVu3lErlk5vUanVAQMDVq1d1nxUA4LlWrVr15FivhYVF/fr1Y2JikpOT%0A3377bVkSAwAAkBczEQEAAFRYQkKCt7e3QvHMr1KWlpZvvvlmUlKShYWFjnMDAJQjNTW1devWpau3%0ApaWlmZnZ1KlT582bV7NmTRlzAwAAkJd5SEiI3DkAAAAYGEtLyzfeeKOwsPDWrVtqtbpKlSolJSWl%0Ad1CpVHfu3FGr1T179pQrSQDAkxYvXnzq1CnpkTMWFhZqtXrw4MG7du3y8PCoUqWK3NkBAADIiXsL%0AAAAAXlxeXt7x48d37dq1efPmzMxMS0vLkpISzXOPFQrFoUOHevToIW+SAABJUVFRgwYNsrKyzMzM%0A1Gr1m2++GRUV9d5778mdFwAAgF5gtAAAAKByXLhw4Ycffti5c+fJkydVKpWlpWVRUVHjxo0vXrxY%0Au3ZtubMDAIj4+PghQ4YIIezs7MLCwoYMGaJQKOROCgAAQF8wWgAAAJ4pKSlp+fLlcmdheIqLi+/c%0AuXP79u2//vqrqKjojTfe6NSpk9xJweB17tx5+vTpcmdhSDw9PeVOAXrn8OHDDx48cHJycnR0NDc3%0AlzsdE7J582a5UwAAAM9nJncCAABAf928efP777+XO4vKl5GR8UqPy9LSsnHjxm+//ba7u7urq2vN%0AmjWzs7Nf3duV8f3332dkZOjs7aAbycnJSUlJcmdhYIz1d8FYj0sIkZycnJyc/Ori5+bmVqlSxc3N%0ArXXr1gwV6MyrbnMBAEAlspA7AQAAoO+M73rAhIQEb29v4zsuiUKhmDZtmpeXl9yJoDJxmfyLMcrf%0ABSP+HZfO81dXnJVKpYUFfwLrmtTmyp0FAADQCvcWAAAAAACMH0MFAAAA5WO0AAAAAAAAAAAAU8do%0AAQAAAAAAAAAApo7RAgAAAAAAAAAATB2jBQAAAAAAAAAAmDqe8gQAAAAAgAyuXbu2a9euwsLCDz/8%0AsEWLFnobEwAAmAjuLQAAANDWu+++O3v2bLmzqExXr14NCwtLSEho3769QqFwdnbOz8/XbD1w4EC/%0Afv0UCkWnTp0SEhJ0n96lS5cGDx5sY2NTv379oUOHZmZmarNJ9zHXrl3boUOHWrVqtW/ffv369U/d%0AJyIiQqFQSD+XlJQEBwffunVLy/jAyzO+8iX0voKVXxlycnImT57cp0+fdu3azZo1S8tufd3HlFDB%0AAAAwEYwWAAAAaKtZs2avvfbaq4ufkZHx6oI/6ZdffgkJCZkyZYqXl9fhw4eFEBcvXpw6dapmB1dX%0A16+//loIERcX5+XlpcvchBCXL1+eN2+en5/f/v37//nPf27atGnEiBHP3aT7mHPmzPn555/HjRs3%0AZsyYtLS00aNHR0ZGltnn9OnTwcHBmkVzc/OgoKApU6Zcu3ZNm7cAXp6RlS+h9xWs/Mpw7969999/%0A/6effkpOTn7//ff1NqaECgYAgAlRAwAAPEN8fLxRflvQz+O6du1at27dXj6OECI+Pv65u126dKlJ%0AkyYPHjwo/cLu3buXeXlxcbEQoqio6OUTq6jw8PC8vDxNGlZWVjVr1nzuJh3HvHnz5vDhwzWLe/fu%0AFUK0aNGi9D4PHz6cO3duq1atypx1Fy5ccHZ2fvz4sTaZe3h4eHh4aLMnNLT8XTA4enhclVW+tD/P%0A9byCPbcy9O/f39zcPDk5Wc9jqiujgulnmwsAAJ6KewsAAADkd+vWrQ8++ODevXu6eTu1Wu3j4zNq%0A1Ki6deuWXh8fH29nZzdu3DjNFaMWFhZCCEtLS90kVtqUKVOqVaumWVQqlWPGjHnuJh3HvHHjRlhY%0AmGaxb9++9evXv3v3bul9Fi5cOHv2bM0kHhrt2rVzcHCYNWuWNpkDekvH5UsYQgUrvzIkJibu2bPH%0Azc3NxcVFn2NKqGAAAJgURgsAAACeT6VSbd682c/Pr0ePHkKInTt3+vv729vbZ2Vl+fn52djYtG3b%0A9syZM0KI5OTkmTNnNmvW7M6dOx4eHvXq1Wvbtu3WrVuFENHR0WZmZlKfS05OzvLlyzWLMTExFy9e%0AvH37dkBAgPSOhw4dsre3l6bXqHQ7d+48e/Zsv379yqy3tbVNSEjIy8vz9vaWrsktIzs7OygoaM6c%0AOTNmzHBzc5sxY0ZWVlb5H4gQoqCgYOnSpWPHju3UqVOfPn1SUlIqmvAnn3yycuXKlStXVmiTDmJ2%0A6dKlQYMGpdcUFRV169ZNsxgREeHl5VW7du2nvtzNzS06Ojo9Pb2CuQMVYGTlSxhCBSu/MnzzzTdC%0AiCZNmvTo0aNWrVodO3bcvXu3HsYUVDAAAEyQ3Dc3AAAA/WWsswe82HH9+eefQggnJye1Wp2RkVGz%0AZk0hRGho6I0bNzZs2CCEcHFxKSkpSUxMlC5Rnzx58uHDhzdu3FirVi0hxLFjx9RqtYODQ+m3Lr2o%0ACS7ZsWNH9erVd+3aVdE8hRazlAwdOlShUBQXF5d5ofTDihUrhBAzZ84ssz4nJ8fR0TEkJERavHv3%0ArqOjY/PmzbOysp71gUh7jhs37sqVK9LPffv2bdCgQXZ2tpaHs23bNml2kWbNmq1Zs0bLTbqPKTl2%0A7Fi1atXOnj0rLSYlJS1fvlz62cnJ6cmz7ty5c0KIzz777LmRmYnoBWjzu2CIXuC4DKV8aXmeG1AF%0Ak5SpDE2bNhVChIWFZWZmJicn29vbKxSKkydP6lvMyqpgxvpdAgAAo0SbDQAAnslY/8J/4eMq3SNW%0AZhLnBg0aVK1aVfrZ0dFRCJGbmystSpeoDxkyRP1Eh0vpxTLdbWq1WqlUvliSz+1JbNq0qZWV1ZMv%0A1Pzs5eWlUCh2795dev3cuXOFEJmZmZrdYmNjhRCzZ89WP/sDOXHixJMXrCQmJmp5OA8fPrx06VJk%0AZGT16tWFEDExMdps0n1MtVqtVCp79Ojx3XffSYsPHjwYPXq0SqWSFp/a1/bXX38JIfr37//c4IwW%0AvABGC8q8Sv/Ll5bnuQFVMPUTlUGtVr/22mt2dnaaRWlwwsfHR69iVmIFM9bvEgAAGCVmIgIAAHgR%0AZSZxtra2LiwslH42MzMTQkjdzUIId3d3IcTVq1cr+hbm5uYvm+Uz3L5929raupwd1q5d6+Tk5Ofn%0AJ3UGSY4dOyaEkK41lkiX4R8/flw8+wM5deqUs7Nzme+gAwYM0DJVKyur1q1bT5w48euvvxZCSL17%0Az92k+5hCiE8//dTV1XXIkCHSYkBAgI+PT1paWmpqampqqvRppKamlp61w8rKSghx584d7d8FeHkG%0AXb6EQVUw8URlEELY2tqWfpRCz549hRCpqal6FZMKBgCAabKQOwEAAAAj17BhQyGEvb293In8f+bm%0A5iUlJeXsULNmza1bt3bq1MnHx0ezUupGvH79eps2baQ10oTXderUKSfUgwcP0tPT8/LyNP2PQgiV%0ASiVF096gQYOEEFWqVKnQJp3FTExMrFGjRlBQkGbNzp07ExISyuzm5OTUokULTd/rkw8OBfSKHpYv%0AYVAV7MnKIIRo2bLlkSNHNIs2NjZCiDJPbJY9JhUMAADTxL0FAAAAr9aDBw+EEL179xb/7VspKioS%0AQqjV6kePHml2UygUSqWy9AvL7w57GXZ2dtKzPTVUKpXmX4mTk9O6desOHTqkWSNdh1v6yZk3b94U%0A/z20Z3FycsrLy1uyZIlmzeXLlyMjIyuac2ZmphCif//+Fdqkm5j79u3LyMgo3dGWlJSUn59f+mJk%0AzTwepS/TfvjwoRDC1ta2opkDuqGH5UsYTgV7amUQQgwbNqygoOD8+fPSyvv37wsh3nnnHb2KSQUD%0AAMA0MVoAAACglcePHwshsrOzpcWCgoLSW3NycoQQpfvLNJ1l+/fv79ixo7+/vxBC6nBZuHDh77//%0AHh4eLs3tsHfvXpVK5eDgkJmZKfVeCSF2795tZWX1448/vopj6dGjR05OjnREkrt374onJpTw9PSc%0ANm2aZnH27NnOzs4RERG3b9+W1kRFRXXp0mXSpEni2R/IoEGDmjdvvmDBgjFjxmzcuHH+/PlTp04d%0ANWqUECIsLKxNmzabNm16apIrVqxYt26d1CNZWFgYFBTk7e0tvVc5m3Qf88CBA4sXLy4pKYmKioqK%0AioqMjJw+ffqePXue8dn/H1KPXteuXbXZGXhhxlS+hIFUsHIqw4gRI5ydnT///HNpz23bttna2k6f%0APl3fYj4XFQwAACNU2Q9CAAAAxsNYn0z4AseVm5s7Z84c6evT8uXLFy9eLP28cOHCR48eSQ8CFUIE%0ABwfn5+dLfWrLli27f//+3bt3Fy9e/PjxYylOWlqai4tLjRo1+vbtm5aW1q1btxEjRmzatKmwsHDO%0AnDl2dnZbtmyR9ty3b1/Dhg0PHjxY0aMTWjwB9ZdffhFC/PTTT9Li1q1bpYvoP/jggyNHjpTes7i4%0AuGvXrprFnJyc2bNn9+3bd8aMGbNnz16wYEFhYaFarY6KiirnA7l+/bq7u3vdunVtbW3Hjx9/7949%0AKdqECRPMzMwaNWr01CRDQkJatGhhbW0dEBAQGBi4f/9+bTbpOObx48dLz08iUSgUf/zxR5k9n/qM%0A0C+//NLc3PzJnZ/EU45fgDa/C4aoosdlQOVLy/Nc/yvYcyvDw4cPR48e7evrO2/ePB8fn4yMDP2M%0AqfEyFcxYv0sAAGCUFGq1+lkDCQAAwMQlJCR4e3sb37eFV31crVu3vnLlilyfm0KhiI+P9/LyKn+3%0AAQMGODo6rlixQjdZPUtaWpqvr29ycrIJxhRCuLu729rarl69+rl7enp6CiE2b95cuQkYNy1/FwzO%0AKz0uecuX9uc5FUz2mELrCmas3yUAADBKzEQEAABgitavX79nz54yE3foWF5eXkRExJo1a0wwphDi%0AxIkTaWlpYWFhlRsWMAVUMHljCioYAABGitECAACASpabm6v5V2+9/vrrW7ZsmTZtWl5enlw5pKen%0AL1q0yNnZ2QRjZmZmhoaG7t+/v1atWpUYFnhJBlG+BBVM7phUMAAAjBWjBQAA4NW6e/fu5s2bFy1a%0AJHciupCbmzt37lzpUZ9Tpkyp9GkfKpezs3NoaKhmwm5ZEqj0niaDiKlUKmNjY+Pi4ho3blyJYVHp%0AKF/6jAomV0wqGAAARsxC7gQAAIBhW7ZsWWhoaFZWlrm5uaura5UqVdRqdUFBwdWrV//888+ffvpp%0Ax44dUVFRTk5O//M//yN3sq9cjRo1QkNDQ0ND5U5EW82aNZs1a5bcWZgcCwuLoKAgubMA5ev/MLjy%0AJahgMqGCAQBgxBgtAAAAL2XmzJnDhw9v2LBh8+bN9+7dq1mvVqvd3d0dHBzCwsK0vPYzIyOj9IWK%0AZRYBoHJRvgAAAIDSmIkIAAC8LDs7OyGEubl56ZUKhWLOnDk1a9asWrWqNkGuX78+bNiwZy0CwKtA%0A+QIAAAA0uLcAAAC8EhcuXHjvvfe03PnWrVsffPBBSUnJUxcBQJcoXwAAADBN3FsAAAAqWXFxcUpK%0AyuTJk5+69erVq56ensHBwb6+vt27d//tt9+EEDExMRcvXrx9+3ZAQMCTi0KIgoKCpUuXjh07tlOn%0ATn369ElJSRFC7Ny509/f397ePisry8/Pz8bGpm3btmfOnNHVgQIwNpQvAAAAmDKFWq2WOwcAAKCn%0AEhISvL29tfm2oFAoyqyxsrJ6+PChZquTk9Ply5eFEI6OjiqV6vfff1cqlfXr12/cuLHU41Z6nycX%0Ax48fP2PGjFatWgkh3NzcLly4cPXq1ezsbCcnp8ePH4eGhvr4+Bw5csTHx8fFxSU5ObmyjssQKRSK%0A+Ph4Ly8vuRNBZfL09BRCbN68We5EDImWvwuGVb60Py5DxHlulIy7zQUAwMgwExEAAKgcmt4xlUqV%0Anp7u4eHx1N0CAgI0E4XXq1cvNTX1uZFPnjwZHR0dHR1deuXhw4cHDBjQqFGj1NTU//mf/xFCDB8+%0AfMaMGefPn9cy4Se7CI2Gt7e3t7e33Fmgkj3rdwovz+DKl3H/jhtxcQYAANBzjBYAAIBKZmZm1qJF%0Ai4kTJz5167Rp03Jzc1etWvX3338XFhYWFxc/N+CpU6ecnZ2la3jLKNOpZG1tfefOHS3zjI+P13JP%0Aw+Lt7T116tTOnTvLnQgq04oVK+ROwSQYSvky1t9x6TyfNm2a3ImgMiUlJa1cuVLuLAAAgFYYLQAA%0AAK/EuHHjnrr+1KlT3t7eq1atmjBhQlxcnDahHjx4kJ6enpeXV716dc1KlUplZvZST2Ayynk8hBDe%0A3t6dO3c21qMzWczNokv6X76M9XdcOs+N8tBMHKMFAAAYCp5yDAAAdMrX17e4uLhfv35CCJVKpVmv%0AUCiUSuVTF52cnPLy8pYsWaLZevny5cjISF2lDABCUL4AAABg7Li3AAAAvKzc3FwhRF5e3lO35ufn%0ACyEKCgqkxczMzOzs7H379t27dy8rK0sIcfLkyYYNGzo4OGRmZt68edPe3l4IUXpx0KBBzZs3X7Bg%0AQUZGhqur6+XLl0+ePPn999+XDivJyckRQiiVSgsLvuQAeD7KFwAAAKDBvQUAAOClJCUlBQYGCiH+%0A/PPPOXPmnDt3rvTWa9euBQcHCyGuX78eHh6elZW1aNGi2rVrz5s3z8HBYe7cudbW1osWLapevbqn%0Ap2ft2rVPnTolvbD0YtWqVQ8ePOju7r59+/YZM2bcvXs3Li6uVq1aq1atun79uhAiNDQ0Ozs7PDz8%0A1q1bQoj58+eX6YYDgCdRvgAAAIDSFGq1Wu4cAACAnkpISPD29ja+bwvGelwShUIRHx/PxN9GxtPT%0AU/D0ggoy1t8FYz0uwXlupIy7zQUAwMhwbwEAAAAAAAAAAKaOOTEBAABgKq5du7Zr167CwsIPP/yw%0ARYsWehgQAJ6KagMAAHSAewsAAACglatXr4aFhSUkJLRv316hUDg7O0vPgJUcOHCgX79+CoWiU6dO%0ACQkJuk9v7dq1HTp0qFWrVvv27devX19ma05OzuTJk/v06dOuXbtZs2Zp+tr++uuv9evXe3t7v/fe%0Ae2VecunSpcGDB9vY2NSvX3/o0KGZmZnlBywpKQkODpZmnwegV/S8fJVTiMSzy1c5Ra/8eiiJiIhQ%0AKBTSz5QvAAAg4d4CAACASpaRkdG4cWN9CFKJfvnll9WrV8fExFhaWvbr169OnToXL16cOnXq119/%0ALe3g6uraokWLpk2bxsXFOTo66ji9OXPmZGRkjBs3Li0tbfXq1aNHj87NzZ00aZK09d69e/369Xv8%0A+HFycrKNjU3pFzZs2LB3796jR492cnIqvf7y5cvz5s3z8/MLCQlZvnz5t99+e+/evf3795cT0Nzc%0APCgoaOzYscuWLWvWrNmrP2ig8lG+dF++xLMLkXh2+Sqn6JVfDyWnT5+WHuItoXwBAAAJ9xYAAABU%0ApuvXrw8bNkwfglSiy5cv+/r6RkREWFpaCiFq164thOjevfvq1atLX4fbqFEjIYTue5oyMjJu3rz5%0A7bffGd6lvgAAIABJREFUTpgwYeXKldu3bxdChIeHa3bw8/O7cOFCbGxsmaECib29/ZMr9+3bFxcX%0AN3jw4Pbt269bt87KyurEiRPPDWhtbf3vf//b3d09Nze30g4P0BXKl4wd5U8tROIZ1aacovfceiiE%0AyMrK2r59e5l3pHwBAADBaAEAAEAlunXr1gcffHDv3j3Zg1QitVrt4+MzatSounXrll4fHx9vZ2c3%0Abty4a9euSWssLCyEEFKXnC7duHEjLCxMs9i3b9/69evfvXtXWkxMTNyzZ4+bm5uLi4v2MadMmVKt%0AWjXNolKpHDNmjDYB27Vr5+DgMGvWrBc5EkA+lC8hR/kq37OqTTlFr/x6KFm4cOHs2bM10xBpUL4A%0AAACjBQAAAE+XnZ0dFBQ0Z86cGTNmuLm5zZgxIysrSwgRHR1tZmYm9bPk5OQsX75csxgTE3Px4sXb%0At28HBAQIIZKTk2fOnNmsWbM7d+54eHjUq1evbdu2W7durVAQIcShQ4fs7e0PHz4sy+ewc+fOs2fP%0A9uvXr8x6W1vbhISEvLw8b2/v4uLiJ1/4rA9w586d/v7+9vb2WVlZfn5+NjY2bdu2PXPmjPSqgoKC%0ApUuXjh07tlOnTn369ElJSXluhl26dGnQoEHpNUVFRd26dZN+/uabb4QQTZo06dGjR61atTp27Lh7%0A9+4KfQKffPLJypUrV65cqWVANze36Ojo9PT0Cr0LUIkoXxL9L1/le1a1KafolV8PhRARERFeXl7S%0APRZPonwBAGDq1AAAAM8QHx9vlN8WtDmunJwcR0fHkJAQafHu3buOjo7NmzfPyspSq9UODg6lI5Re%0AFEI4OTmp1eqSkpLExETp+vTJkycfPnx448aNtWrVEkIcO3ZMyyCSHTt2VK9efdeuXdocnRAiPj5e%0Amz21NHToUIVCUVxcXOZdpB9WrFghhJg5c2aZ9eV8gBkZGTVr1hRChIaG3rhxY8OGDUIIFxcXac9x%0A48ZduXJF+rlv374NGjTIzs6uUMLHjh2rVq3a2bNnpcWmTZsKIcLCwjIzM5OTk+3t7RUKxcmTJ8sc%0ATukPXGPbtm3du3cXQjRr1mzNmjVaBjx37pwQ4rPPPqtQ2uXz8PDw8PCoxICmoNJ/F/TEc4/LcMtX%0ApZ/nhlW+nixE2pQv9RNFr5xNSUlJy5cvl36WnpFQZv9XUb6M9bsEAABGiTYbAAA8k7H+ha/Ncc2d%0AO1cIkZmZqVkTGxsrhJg9e7b6iU6W0otlunukB2bm5uZKi9L16UOGDKlQELVarVQqtTy6Su8hbdq0%0AqZWV1ZPvovnZy8tLoVDs3r279PryP8BWrVqVjtCgQYOqVauq1erSzwbQSExM1D5bpVLZo0eP7777%0ATrPmtddes7Oz0yxKvXs+Pj5lDuepowUPHz68dOlSZGRk9erVhRAxMTHaBPzrr7+EEP3799c+7edi%0AtOAFmOxogeGWr0o/zw2rfD350WlTvp4ses/a9ODBg9GjR6tUKmnxqaMFr6J8Get3CQAAjBIzEQEA%0AADzFsWPHhBDStbQS6Rrz48ePVyiOmZmZEELqaxZCuLu7CyGuXr1a0XzMzc0r+pLKcvv2bWtr63J2%0AWLt2rZOTk5+fn9TNJCn/AywzX7a1tXVhYaEQ4tSpU87OzmW+sA4YMED7bD/99FNXV9chQ4Zo1tja%0A2paei7xnz55CiNTUVG2iWVlZtW7deuLEiV9//bUQQuoxfG5AKysrIcSdO3e0TxuoRJQvDcMqX0/S%0Apnw9WfSetSkgIMDHxyctLS01NTU1NVVKOzU1tfS8Q5QvAABMHKMFAAAATyF1k12/fl2zRpoJuk6d%0AOi8TtmHDhkIIe3v7l0pOt8zNzUtKSsrZoWbNmlu3bs3Pz/fx8dGsfLEP8MGDB+np6Xl5eaVXqlQq%0ALVNNTEysUaPG/PnzS69s2bJl6Sd82tjYCCHKPPL0uQYNGiSEqFKlijYBn3x2KKBLlC8NAypfT/Xc%0AavPUovesTTt37uzVq5fTf0lPeHZycnJzc9PsQ/kCAMDEMVoAAADwFNKVpKWfXnvz5k0hRO/evcV/%0A+1OKioqEEGq1+tGjR5rdFAqFUql8VtgHDx68WJDyO7xeKTs7O+nxnhpS/1fpXjAnJ6d169YdOnRI%0As6b8D/BZnJyc8vLylixZollz+fLlyMhIbfLct29fRkZGUFCQZk1SUpIQYtiwYQUFBefPn5dW3r9/%0AXwjxzjvvaBNTIzMzUwjRv39/bQI+fPhQCGFra1uhtwAqC+VLw1DK17OUX22eVfSetSk/P7/0fQ+a%0AmYhK3y9C+QIAwMQxWgAAAPAUs2fPdnZ2joiIuH37trQmKiqqS5cukyZNEkJInSwLFy78/fffw8PD%0Apfkc9u7dq1KpHBwcMjMzpa4lDU1n2f79+zt27Ojv71+hILt377aysvrxxx91c+xl9OjRIycn5/Hj%0Ax5o10rWuZaaq8PT0nDZtmmax/A+woKCg9GtzcnKEEEqlctCgQc2bN1+wYMGYMWM2btw4f/78qVOn%0Ajho1SggRFhbWpk2bTZs2PTXJAwcOLF68uKSkJCoqKioqKjIycvr06Xv27BFCjBgxwtnZ+fPPP5f2%0A3LZtm62t7fTp0zWvzc/PF090aK5YsWLdunVSH2hhYWFQUJC3t7eU/HMDSj16Xbt2fd5HC7wSlC8N%0AgyhfkqcWonKqTTlFr5xNz0X5AgDAxFnInQAAAIA+qlatWlJS0n/+85+RI0e2bdvW3Ny8Xr16Bw8e%0AtLCwEEIsWbLkr7/+Wr58+YkTJyIjI7du3dq0adOsrCylUunp6RkTE3Pq1KnS83WsXLnSz89PpVJl%0AZmb+8ssvFQ1StWrV2rVrV61aVZaPwtfXd+3atUlJSX369BFCbNu2bc2aNUKI8ePHBwUFle5UWrp0%0A6alTp6Sfy/kAV61aJU3xERoaOnny5PXr19+6dUsIMX/+/H//+98HDx6cMmXK9u3b9+zZ4+7uHhcX%0AJ80enp6efuXKlZkzZz45PXdSUpK7u3teXt7Bgwc1KxUKxe+//y6EMDc3P3LkyIwZM0aOHNmkSZPr%0A16+fPn1amptbCPHzzz9/9913Qojr169//vnnffv2ffPNN4UQ2dnZq1atkt6uSpUqkyZNcnV1lV5S%0AfkAhxLFjx8zNzb28vCrxfwHQHuVLQ//Ll+RZhehZ1aacold+PXwuyhcAACZOoVar5c4BAADoqYSE%0ABG9vb+P7tqDL42rduvWVK1d0+RkqFIr4+PjK7esZMGCAo6PjihUrKjHmC0hLS/P19U1OTpY3jedy%0Ad3e3tbVdvXp1Jcb09PQUQmzevLkSYxq9V/G7oA90dly6L1+v4jynfFXIqyhfxvpdAgAAo8RMRAAA%0AAHiO9evX79mzp8zcHTqWl5cXEREhXResz06cOJGWlhYWFiZ3IgCEoHxVBOULAAAwWgAAAPAK5ebm%0Aav41XK+//vqWLVumTZuWl5cnVw7p6emLFi1ydnaWKwFtZGZmhoaG7t+/X5p+BDBolK/KQvkCAACG%0AgtECAACAVyI3N3fu3LnSoz6nTJmi/xNQlM/Z2Tk0NDQqKkrGBPS8D0upVMbGxsbFxTVu3FjuXICX%0AQvmq9AQoXwAAwCDwlGMAAIBXokaNGqGhoaGhoXInUmmaNWs2a9YsubPQXxYWFkFBQXJnAVQCypep%0AoXwBAAAJ9xYAAAAAAAAAAGDqGC0AAAAAAAAAAMDUMVoAAAAAAAAAAICpY7QAAAAAAAAAAABTx1OO%0AAQDAcyQkJMidQiVLSkoSxnhcGtIB6iG1Wq1QKOTOwiBlZGQ0btxY7iwMj97+Lryk8o9LrVar1Woz%0AM8O7MiwjI0MYdXE2Tcb6awgAgFFSqNVquXMAAAB6KiEhwdvbW+4sAAghhIeHx+bNm+XOwpAwNAXo%0AD3oeAAAwCIwWAAAAQBf+/vvviRMnxsfHjx8/ftmyZTVr1pQ7I8B4PHr0aPXq1eHh4Xfv3h0yZEhQ%0AUFCbNm3kTgoAAAAGhtECAAAA6M73338fEBBQs2bNdevW9ezZU+50AIN3+/btr7766osvvlAqlaNG%0AjZoxY0aTJk3kTgoAAAAGyfDmsgQAAIDh8vDwuHjxYocOHVxdXf39/XNzc+XOCDBUv/76q7+/f7Nm%0Azb766qspU6bcuHEjPDycoQIAAAC8MO4tAAAAgAw2b9788ccfW1tbx8TEdO3aVe50AENy9OjRJUuW%0A7N6929nZedKkSb6+vq+99prcSQEAAMDgcW8BAAAAZODp6ZmSkuLk5NSzZ8/g4ODCwkK5MwL0nUql%0A2rVrl4uLS7du3R4+fLhjx44LFy6MHz+eoQIAAABUCkYLAAAAIA87O7tdu3ZFRUVFRUW9/fbb586d%0AkzsjQE89fvw4PDy8efPmgwcPfv3115OTk48ePTpw4ECFQiF3agAAADAejBYAAABANgqFYvz48b/+%0A+mu9evVcXFyCg4OLi4vlTgrQI3fu3AkJCXnjjTfmzZvn5uZ25coV6fYCufMCAACAEeK5BQAAAJCf%0AWq2Ojo6eNm1a27ZtY2JinJyc5M4IkNnVq1cjIyNXr15du3btgICAKVOm1K1bV+6kAAAAYMy4twAA%0AAADyk24yOHXqVElJSYcOHZYsWaJSqeROCpCHNMtQq1at9uzZs3jx4uvXr4eEhDBUAAAAgFeN0QIA%0AAADoi3/84x9JSUkhISGffPJJ9+7df//9d7kzAnRHeohx586dpYcYx8fHX7lyJTAwsFq1anKnBgAA%0AAJPAaAEAAAD0iIWFRVBQ0OnTp3Nzc996663Vq1czcyaMXmFhYWxsbOvWrQcPHmxjY3P8+PGjR496%0Aenqam5vLnRoAAABMCKMFAAAA0Dtt27Y9efLk9OnTJ0yY8M9//jMjI0PujIBX4t69eyEhIY0aNRo/%0AfryLi8ulS5ek2wvkzgsAAACmiKccAwAAQH8lJyePHDnyzp07S5cuHT9+vNzpAJXmjz/++OKLL6Kj%0Ao2vWrDlhwoRJkybZ2NjInRQAAABMGqMFAAAA0Gv5+fmffvrp559//tFHH61atap+/fpyZwS8lDNn%0AzoSHh2/cuPGNN96YMmXKuHHjqlevLndSAAAAADMRAQAAQL9Vq1Zt8eLFv/zyy7lz55ydnbdt2yZ3%0ARsCLkB5i3LVr17fffvvSpUvr1q1LS0sLDAxkqAAAAAB6gtECAAAAGICuXbuePXt28ODBH330kZeX%0A199//y13RoC2pIcYt2nTZvDgwdbW1vv27Tt9+rSvry8PMQYAAIBeYSYiAAAAGJIff/xx7NixJSUl%0A0dHRH3zwgdzpAOW5f//+2rVrw8PD//77by8vrzlz5rRu3VrupAAAAICn494CAAAAGJJ+/fqlpKT0%0A6dPH3d3d39//8ePHcmcEPMW1a9cCAwPfeOONzz77zNPTMz09PTY2lqECAAAA6DPuLQAAAIBB2rx5%0A84QJE2rWrLl+/fr3339f7nSA/3X27NmVK1d+99139vb2gYGBY8eOrVGjhtxJAQAAAM/HvQUAAAAw%0ASJ6enikpKW+++WavXr38/f3z8vLkzggmTa1W79+/f+DAgR07dkxJSVm7dq30EGOGCgAAAGAoGC0A%0AAACAoWrQoMH27dvj4+M3b9789ttvnzp1Su6MYIqKiopiY2OdnZ379u1bUFCwc+fOs2fP+vr6WlhY%0AyJ0aAAAAUAGMFgAAAMCweXp6nj9/vmHDhu+9915wcHBRUZHcGcFUZGdnh4eHN2/efNy4cR07dvzt%0At9/27ds3cOBAufMCAAAAXgTPLQAAAIAxUKvV0dHRM2bMaNas2TfffNOhQwe5M4Ixu379+ldfffXV%0AV1+p1Wo/P79Zs2Y1btxY7qQAAACAl8K9BQAAADAGCoVi/Pjxv/76q7W1tYuLS0hISElJidxJwQid%0AP3/e19e3ZcuWsbGxU6dOvXHjRnh4OEMFAAAAMALcWwAAAACjolKpIiIigoKCOnToEBMT06pVK7kz%0AgpE4evTokiVLEhMT33zzzenTpw8dOtTS0lLupAAAAIBKw70FAAAAMCpmZmaBgYFnzpwpLi7u0KHD%0AkiVLVCqV3EnBgEkPMW7btm23bt0ePny4c+fOc+fO+fr6MlQAAAAAI8O9BQAAADBOSqUyLCzsk08+%0A6dSp0zfffOPg4CB3RjAwOTk569atCwsLu3379uDBg2fNmtWpUye5kwIAAABeFUYLAAAAYMx+/fVX%0AX1/fa9euff755+PGjVMoFHJnBANw+/btr776Kjw8vKSkZNSoUTNnzrS3t5c7KQAAAODVYrQAAAAA%0ARq6goCAkJGTZsmV9+vRZs2ZNo0aN5M4I+uvXX39dtmzZpk2b6tWr5+/vHxgYaG1tLXdSAAAAgC7w%0A3AIAAAAYuddee23x4sVHjhxJT093dnZevXq13BlBHx09enTgwIHt27c/f/58ZGTktWvXQkJCGCoA%0AAACA6WC0AAAAACahc+fO58+f9/f3DwgI8PLyun//vtwZQS+oVKpdu3a5uLhIDzHesWPHhQsXxo8f%0A/9prr8mdGgAAAKBTjBYAAADAVFSrVm3x4sV79+5NTk5u06bN9u3b5c4Icnr8+HF4eHizZs0GDx78%0A+uuvJycnS7cX8HALAAAAmCaeWwAAAACTk52dPWvWrNWrV3t6en711Vd169aVOyPo1J07d7788suI%0AiIiioqLRo0dPnz79jTfekDspAAAAQGaMFgAAAMBE/fDDD2PHjlWr1dHR0QMGDJA7HejC1atXIyMj%0AV69eXbt27YCAgClTpjBWBAAAAEiYiQgAAAAm6p///GdKSoqrq+vAgQP9/f0fP34sd0Z4haRZhlq1%0AarVnz57Fixdfv349JCSEoQIAAABAg9ECAAAAmC5ra+tvv/02Pj5+y5Yt7dq1++WXX561Z35+vi4T%0AQ2WRHmLcuXNn6SHG8fHxV65cCQwMrFatmtypAQAAAPqF0QIAAACYOk9Pz4sXL7Zt27ZXr16BgYGF%0AhYVldkhKSnJ1dS0uLpYlPbyY3Nzc1atXt27devDgwTY2NsePHz969Kinp6e5ubncqQEAAAD6iNEC%0AAAAAQDRo0GDHjh2bNm369ttv33rrrdOnT2s25eXlDR8+PCkpKTg4WMYMoZGenl7+Dnfv3g0JCXnj%0AjTemTJni4uJy6dIl6fYC3aQHAAAAGChGCwAAAID/5enpee7cOVtb286dOwcHBxcVFQkhgoKCbt68%0AKYRYsWLF7t275c7RpKnV6sDAQHd3d7Va/dQd/vjjj8DAwKZNm65atWrSpEkZGRmxsbGtWrXScZ4A%0AAACAIVI863s2AAAAYJrUanV0dPT06dMdHBwmTpz48ccfS9+ZFQpFrVq1fvvttyZNmsidoylSqVQf%0Af/zx2rVrVSrVjz/+6ObmVnrrmTNnwsPDN27c2LRp08mTJ48bN6569epypQoAAAAYIkYLAAAAgKdI%0AT08fMWLEpUuXcnJySkpKpJWWlpadOnU6fPgwc9/rWElJyahRo+Li4lQqlYWFRdeuXQ8dOiSEUKlU%0Au3fvXrx48fHjxzt27DhlypThw4fzvwMAAAC8AGYiAgAAAJ6iefPmLVu2fPz4sWaoQAhRXFx84sSJ%0ABQsWyJiYCSoqKvLy8tq4caNKpRJCKJXKn3/+OTk5OTY2tk2bNoMHD65bt+7Ro0dPnz7t6+vLUAEA%0AAADwYri3AAAAAHiKxMTEgQMHPnWTQqH46aefevfureOUTFNhYaGHh8cPP/xQetjG0tKyYcOGd+7c%0AGTly5PTp0x0dHWXMEAAAADAOjBYAAAAAZWVlZTk5Od27d0+6mL0MMzMza2vrlJQUW1tb3edmUvLy%0A8gYOHHj48GGlUllmk5mZ2alTp9566y1ZEgMAAACMDzMRAQAAAGUFBATcuXPnWRfWqFSq7OxsX1/f%0Ap44loLI8evSoV69eR44ceXKoQAhhbm6+YcMG3WcFAAAAGCvzkJAQuXMAAAAA9EuLFi1atGihUqlu%0A3bpVUlJStWrV0tPgCCFUKtX169erV6/epUsXuZI0bg8fPnR1dT1//vxThwqEECqV6vz58wEBAdWr%0AV9dxbgAAAIBRYiYiAAAA4JmUSuWFCxf279+/Z8+eY8eOqVQqS0vLoqIiaauZmdmRI0fee+89eZM0%0APnfu3OnVq9fVq1eLi4vL3/Ozzz4LDg7WTVYAAACAcWO0AAAAANDKw4cPDx48uH///h9++OHGjRvm%0A5uYlJSUNGzZMSUmxtraWOzvjkZGR8f7776enp2v+VDEzM7OwsBBCKJVKzexPCoXCysqqU6dO/4+9%0Aew+rqsofP/45gJoXFBQTL/iItzlN0OjjmJW3SUSY9ItdBFIRsSRHU0JREC9ZKqYWiANYgqJZWGKp%0AY8qvUjFzEBS7PaOh4CCOKCCSyOWAcjm/P/bTmTMgR1DhAOf9+sPn7LX3Xvuz1z76HNdnr7W+/vpr%0AlUpltHABAACA1oJsAQAAQIPFx8d7enoaOwoAaO74/yYAAEALYmHsAAAAAFqqPXv2GDuE1mDTpk0i%0AsnDhQmMH8oC0Wu2VK1dsbGw6depUY1dycnJ4eDjfkwa5cuWKVqvt0qVL586dzc3NjR0OHpzy/Td2%0AFAAAAGgAsgUAAAAPyMPDw9ghtAZ79+6V1tuY4eHhrfXWgPsiWwAAANCymBk7AAAAAAAAAAAAYGRk%0ACwAAAAAAAAAAMHVkCwAAAAAAAAAAMHVkCwAAAAAAAAAAMHVkCwAAAAAAAAAAMHUWxg4AAAAAQKt1%0A+fLlr7766s6dOy+99NLAgQObYYUtF00BAACAR4uxBQAAAGh5nnnmmcDAQGNH8cioVCpzc/OgoKAN%0AGzZkZGToyjMyMkJDQ+Pj44cMGaJSqRwcHMrKynR7jx075urqqlKphg8fHh8f3/Rhb9++fejQoZaW%0AlkOGDNmxY0eNvcXFxQsWLHB2dn7qqaeWLFmi686+fv36jh07PD09n3vuuRqn/Prrry+++KKNjU33%0A7t2nTp2ak5NjuMKqqqqlS5deu3btAYJv5m1roJWk7rY18EQMPyxFRESESqVSPtdu24yMjA0bNvj5%0A+alUKt1hAAAAaE1UWq3W2DEAAAC0MPHx8Z6envyOeiTc3d1FZO/evQ06a+rUqYMGDVq9enXjBCXZ%0A2dl9+vR5yErq/z1RqVQDBw7UzxOIyIkTJ6Kjo3fu3NmmTZuioqIuXbqIyBtvvLF161bdMVeuXOnX%0Ar9/FixcHDx78kNE2VHBwcHZ29rPPPpuenh4dHV1WVhYRETF//nxlb35+vqura0lJSVJSko2NTY1z%0Ar1692rdvX7VanZaWpitMS0tbvny5t7d3v379wsLCPvnkEycnp6NHjxqu8NatW7Nnz/7ggw/s7e3r%0AH3wzb1vFPVtJ6m4KA0/E8MNSnD17duzYsRqNRveNratt7e3ts7Ky7vvF5t9JAACAlkcLAACABtqz%0AZw+/ox6VKVOmTJkyxdhR/I/Lly+PHj364eup//dERNRqtX7Jr7/+2rdv34KCAv1jxowZIyJ79uzR%0AFVZUVIjI3bt3Hz7aBrl69er06dN1m998842IDBw4UFfywgsvmJubp6Sk1FVD7VvevHmz0lWt1Wor%0AKiqsrKw6depUnwp/+eUXBweHkpKSegbfzNtWX+1W0tbRFAaeyH0fllarvXXr1vLly//whz/U+Mbe%0As23VanV9vtj8OwkAANDiMBMRAAAA8F/Xrl2bNGlSfn6+EWPQarVeXl6zZs3q2rWrfvmePXt69uzp%0A6+t7+fJlpcTCwkJE2rRp08QRXrlyJTQ0VLc5YcKE7t2737hxQ9k8dOhQQkKCi4vLiBEj6l+nn59f%0A+/btdZuVlZWvv/56fSp86qmnBgwYsGTJkvpcpfm3rWF1NYWBJ2L4YSnWrl0bGBhYe36hBrUtAAAA%0AWjqyBQAAAGhJqqur9+7d6+PjM3bsWBE5ePDgnDlz7OzsCgsLfXx8bGxsHB0df/jhBxFJSUlZvHix%0Avb19Xl7elClTunXr5ujouG/fPhGJiYkxMzNT+kaLi4vDwsJ0mzt37jx//nxubu7cuXOVKx4/ftzO%0Azu77779vsns8ePDgjz/+6OrqWqPc1tY2Pj5eo9F4enoqb77XUFRUFBQUFBwcHBAQ4OLiEhAQUFhY%0AKAZbSUTKy8s3btw4e/bs4cOHOzs7nzt37r4Rjhw5skePHvold+/eHT16tPL5448/FpG+ffuOHTvW%0A0tJy2LBhhw8fblALvP322+Hh4eHh4fWs0MXFJSYmJjMz8741N/+2NayupjDwRAw/LBGJiIjw8PDo%0A3LnzPa9Y/7YFAABAi2fswQ0AAAAtDzNsPEIPMBPRf/7zH/l9hpbs7OxOnTqJSEhIyJUrVz799FMR%0AGTFiRFVV1aFDh5R31RcsWPD999/v3r3b0tJSRJKSkrRa7YABA/Qfov6m/O/0L//4xz86dOjw1Vdf%0ANfTWHngmoqlTp6pUqoqKihrHKB82bdokIosXL65RXlxcPHjw4HfeeUfZvHHjxuDBg/v3719YWFhX%0AKylH+vr6XrhwQfk8YcKEHj16FBUVNehOk5KS2rdv/+OPPyqb/fr1E5HQ0NCcnJyUlBQ7OzuVSnXm%0AzBkDt6yzf/9+ZVIge3v7bdu21bPCn376SUTee++9+4bastq2divVp221tZ6IgV3JyclhYWHK53tO%0AMVS7bZmJCAAAoLXi1xsAAECD0Qv2CD3YugX6vag1Jlvv0aNHu3btlM/K+rSlpaXKpvKu+quvvqqt%0A1eOpv1m7i7aysrKhEWofIlvQr18/Kyur2sfoPnt4eKhUqsOHD+uXL1++XERycnJ0h+3atUtEAgMD%0AtXW30unTp2u/UXTo0KH632ZlZeXYsWM/++wzXcljjz3Ws2dP3abSge7l5WXglnVu3br166+/RkZG%0AdujQQUR27txZnwqvX78uIi+88MJ9o21ZbVu7lerTtrWfSF27CgoKXnvtterqamXznmmA2m1LtgAA%0AAKC1YiYiAAAAtGw1Jlu3tra+c+eO8tnMzExElH5nEXFzcxORjIyMhl7C3Nz8YaNsiNzcXGtrawMq%0AGRP7AAAgAElEQVQHbN++Xa1W+/j4KD25iqSkJBFRxk8olJf0T506JXW3UmpqqoODQ43/JEycOLH+%0A0b777rtOTk6vvvqqrsTW1lZ/uv/nn39eRC5evFif2qysrJ544ok333xz69atIqJ0yt+3QisrKxHJ%0Ay8u7b/0tq21rq0/b1n4ide2aO3eul5dXenr6xYsXL168qIR98eJF/XmH6t+2AAAAaOnIFgAAAMBU%0A9OrVS0Ts7OyMHch9mJubV1VVGTigU6dO+/btKysr8/Ly0hUqqZGsrCxdiTJbfZcuXQxUVVBQkJmZ%0AqdFo9Aurq6vrGeqhQ4c6duy4cuVK/cJBgwbpL6JrY2MjIjVWFb6vyZMni0jbtm3rU2Ht5Xnr0oLa%0A9p7u2xT3fCJ17Tp48OC4cePUv1NWeFar1S4uLrpj6t+2AAAAaOnIFgAAAMBUFBQUiMj48ePl9z7Q%0Au3fviohWq719+7buMJVKVVlZqX+i4f7lR65nz57KCro6ShezfkezWq2OjY09fvy4rkR5211/+d+r%0AV6/K7/dbF7VardFoNmzYoCtJS0uLjIysT5xHjhzJzs4OCgrSlSQnJ4vItGnTysvLf/75Z6Xw5s2b%0AIvL000/Xp06dnJwcEXnhhRfqU+GtW7dExNbW9r7VtpS2rYvhpqjridS1q6ysTH/cg26KIf3xN/Vv%0AWwAAALR0ZAsAAADQwpSUlIhIUVGRslleXq6/t7i4WET0u/t1ff1Hjx4dNmzYnDlzRETpGF27du2l%0AS5c2b96szMHyzTffVFdXDxgwICcnR+kOFpHDhw9bWVl9/fXXjX1fOmPHji0uLlZuU6G8Tl5jNhh3%0Ad/eFCxfqNgMDAx0cHCIiInJzc5WSqKiokSNHzp8/X+pupcmTJ/fv33/16tWvv/767t27V65c6e/v%0AP2vWLBEJDQ198sknP//883sGeezYsfXr11dVVUVFRUVFRUVGRi5atCghIUFEZsyY4eDg8P777ytH%0A7t+/39bWdtGiRbpzy8rKpFYOZtOmTbGxsUra5s6dO0FBQZ6enkrw961Q6TQfNWrUfcNuEW1roJUM%0ANIWBJ2Jg133pty0AAABaucZcFAEAAKB1YvXOR6ihqxyXlpYGBwcrP2XDwsLWr1+vfF67du3t27eV%0AdYxFZOnSpWVlZUpK4IMPPrh58+aNGzfWr19fUlKi1JOenj5ixIiOHTtOmDAhPT199OjRM2bM+Pzz%0Az+/cuRMcHNyzZ88vv/xSOfLIkSO9evVKTExs6K098CrHJ06cEJFvv/1W2dy3b5/yiv2kSZNOnjyp%0Af2JFRcWoUaN0m8XFxYGBgRMmTAgICAgMDFy9evWdO3e0Wm1UVJSBVsrKynJzc+vatautre0bb7yR%0An5+v1DZv3jwzM7PevXvXDvjUqVO61SB0VCrVv//9b+WAW7duvfbaa97e3itWrPDy8srOztade/z4%0A8TfeeENE2rRps3Hjxp9//lkpf+eddwYOHGhtbT137ty33nrr6NGj+lc0UKFWq/3www/Nzc2VqxsI%0Au0W0reFWqqspDDyR+z4snXsuX6zftgYOq41/JwEAAFoclVarbXiKAQAAwKTFx8d7enryO+qRcHd3%0AF5G9e/c2RuVPPPHEhQsXjPWk6v89UalUarU6LS1NVzJx4sTBgwdv2rSpMQO8v/T0dG9v75SUFOOG%0AcV9ubm62trbR0dHKpuGwadsGqdG2Uu+/Vvw7CQAA0OIwExEAAABgfMpUSDo7duxISEioMT1OE9No%0ANBEREdu2bTNiDPVx+vTp9PT00NBQZfO+YdO29VejbRU1VvUAAABAq2Fh7AAAAACAxlJaWqr82bFj%0AR2PHch+XL19+6623evXq9fLLLw8aNOjxxx//8ssvFy5cuG3bttrTyDSNzMzMdevWWVpaGuXq9ZST%0AkxMSEnL06FFdnPcNm7atpxptm5GRsW/fvt9+++3f//63sUMDAABAoyBbAAAA0Lj27t27a9eua9eu%0Ade/e/bHHHrOzs7Ozs7t586ZunVI0htLS0nXr1ikrFfv5+fn6+j7zzDPGDqpO95ytxcHBISQkJCoq%0AasmSJU0fkhKAUa5bf5WVlbt27YqLi9Pvdq9P2LTtfdVu20GDBgUFBYnIhg0bjBoaAAAAGgvrFgAA%0AADRYPefjvnnzpoeHx9WrV+Pi4p5++mkR0Wq1u3fvfuutt1588cUmnoQkOzu7T58+zbDmRl23wLiY%0Atx2mjO8/AABAi8O6BQAAAI1Cq9W++OKLv/zyy+nTp5VUgYioVKrp06d/+eWXygw5TSYrK2vatGkt%0Aq2YAAAAAQFNiJiIAAIBGsW/fvqSkpI0bN3bt2rXGrrFjxxYUFDRZJNeuXZs0aVJVVVULqhkAAAAA%0A0MQYWwAAANAo9u3bJyJOTk733Pvyyy8rH4qKioKCgoKDgwMCAlxcXAICAgoLC0Xk4MGDc+bMsbOz%0AKyws9PHxsbGxcXR0/OGHH5SzSktL165dO2PGjLfeeusvf/nL5s2blfKMjAx3d/elS5d6e3uPGTPm%0AX//6l4js3Lnz/Pnzubm5c+fOVQ4rLy/fuHHj7Nmzhw8f7uzsfO7cufte8WFqBgAAAAA0f6xbAAAA%0A0GD1mY/76aefTk1NvX37dufOnes6pqSkZNiwYdOmTVu1apWI5Ofnjxo1qrKy8scffywpKVGr1SUl%0AJSEhIV5eXidPnvTy8hoxYkRKSkplZaWzs7Odnd3HH3+sUql27tw5a9asr776atKkSYMHD66urr50%0A6VJlZWX37t379OmjdOurVCq1Wp2WlqZc94033ggICPjDH/4gIi4uLr/88ktGRkZRUVFdVxSRh6lZ%0AfwXa2li3AGiV+P4DAAC0OMxEBAAA0CjMzc1FRKPRGMgWrF+/Pj09fc6cOcpm9+7dV6xY4e3tvW7d%0Aug0bNvTu3fvixYvLli0TkenTpwcEBPz8888iEhER8d133128eFGlUonIjBkzRGTUqFEiMnfu3J49%0AeypX79at28WLF2tf9MyZMzExMTExMfqF33///cSJE+u64sPXbLitsrOz4+PjDR/TEiUnJ4tIq7w1%0A4L6U7z8AAABaELIFAAAAjeKPf/xjSkpKWlqara1tXcckJSWJiP6r92PGjBGRU6dOiYiSDNCxtrbO%0Ay8sTke+++05E+vTpo5Sbm5v7+PgonxcuXFhaWrply5bffvvtzp07FRUVtS+amprq4OCgjAyooa4r%0APnzNhqWkpHh6ejb0rJaiFd8aAAAAgNaEdQsAAAAaxdixY0VEmcanLmZmZiKSlZWlK+nRo4eIdOnS%0AxcBZSg9+RkZG7V2pqamOjo79+/dfsWJFp06d7nl6QUFBZmamRqPRL6yurjZwxUatWUSmTJmibY32%0A7NkjIsaOAjAO5fsPAACAFoRsAQAAQKPw8vIaNmzY5s2bc3Jyauy6c+fOrl275PeRBIcPH9btunr1%0AqoiMHz/eQM1/+tOfRCQkJET7+4TgV65c+X//7/+JiLe3d0VFhaurq/xvN71KpaqsrFQ+q9VqjUaz%0AYcMG3d60tLTIyEjDt9N4NQMAAAAAmgNmIgIAAGgUZmZmn376qaur66hRoz744AM3Nzdzc/OysrKU%0AlJSQkJCQkBARCQwM/OKLLyIiIry9vZUJi6KiokaOHDl//nwRKS8v16+wuLhYRCorK5cuXRoXF7d3%0A796CgoJXXnklNzf3xo0bH374oYjk5OQUFRUdOXIkPz+/sLBQRM6cOdOrV68BAwbk5ORcvXrVzs5u%0A8uTJ/fv3X716dXZ2tpOTU1pa2pkzZ7744gsDV7SwsHjImgEAAAAAzRxjCwAAABqLWq0+d+7cnDlz%0Atm/fPmjQIEdHx+eee+7YsWPx8fEjRowQkfbt2ycnJ0+bNm3mzJmLFy8OCgrq1q1bYmKihYXFli1b%0AlBmKQkJCioqKNm/efO3aNRFZuXJlz549U1JSXFxcfvrpp3Xr1hUXF2/cuFFZcmDdunWdO3desWLF%0AgAEDli9fbm1tvW7dug4dOri7u3fu3Dk1NVVE2rVrl5iY6ObmduDAgYCAgBs3bsTFxVlaWhq4Ynl5%0A+cPUbKz2BwAAAADUn0o3gB0AAAD1FB8f7+npye+oR8Ld3V1E9u7da+xAHj2+JzBlfP8BAABaHMYW%0AAAAAAAAAAABg6sgWAAAAAAAAAABg6ljlGAAAAAAe3OXLl7/66qs7d+689NJLAwcONHY4AAAAwANi%0AbAEAAACARyAjIyM0NDQ+Pn7IkCEqlcrBwaGsrEy399ixY66uriqVavjw4fHx8UaMMyIiQlkVXGf7%0A9u1Dhw61tLQcMmTIjh079Hf9+uuvL774oo2NTffu3adOnZqTk6O/t7i4eMGCBc7Ozk899dSSJUt0%0AqYLY2FgPD48VK1b4+vp+9tlnSmFVVdXSpUuVxcMBAACAZoixBQAAAGjNsrOz+/Tp0xwqad1OnDgR%0AHR29c+fONm3auLq6dunS5fz58/7+/lu3blUOcHJyGjhwYL9+/eLi4gYPHmysOM+ePbt06VL9kuDg%0A4OzsbF9f3/T09Ojo6Ndee620tHT+/PkikpaWtmLFCh8fn3feeScsLOyTTz7Jz88/evSocmJ+fr6r%0Aq2tJSUlKSoqNjY2uwjVr1sTGxv70009WVlaFhYVDhw7Nz8/38/MzNzcPCgqaPXv2Bx98YG9v35R3%0ADQAAANQHYwsAAADQamVlZU2bNq05VNK6paWleXt7R0REtGnTRkQ6d+4sImPGjImOjtYfRtC7d28R%0AMWJHeWFh4YEDB+zs7HQl2dnZV69e/eSTT+bNmxceHn7gwAER2bx5s7L3yJEjcXFxL7744pAhQ2Jj%0AY62srE6fPq0718fH55dfftm1a5d+quDq1atr1qyZM2eOlZWViFhZWfn6+gYHBxcUFIiItbX1qlWr%0A3NzcSktLm+aWAQAAgPojWwAAAIDW6dq1a5MmTcrPzzd6Ja2bVqv18vKaNWtW165d9cv37NnTs2dP%0AX1/fy5cvKyUWFhYiomQUjGLt2rWBgYH60xBduXIlNDRUtzlhwoTu3bvfuHFD2fTz82vfvr1ub2Vl%0A5euvv658PnToUEJCgouLy4gRI/Qv8emnn1ZUVDg5OelKxo0bp9Fotm/frmw+9dRTAwYMWLJkyaO+%0AOQAAAOBhkS0AAABAC1BUVBQUFBQcHBwQEODi4hIQEFBYWCgiMTExZmZmSv9vcXFxWFiYbnPnzp3n%0Az5/Pzc2dO3euiKSkpCxevNje3j4vL2/KlCndunVzdHTct29fgyoRkePHj9vZ2X3//fdGaolm5+DB%0Agz/++KOrq2uNcltb2/j4eI1G4+npWVFRUfvEup7pwYMH58yZY2dnV1hY6OPjY2Nj4+jo+MMPPyhn%0AlZeXb9y4cfbs2cOHD3d2dj537lw944yIiPDw8FDGPeiMHDmyR48e+iV3794dPXp07dPffvvt8PDw%0A8PBwZfPjjz8Wkb59+44dO9bS0nLYsGGHDx8WkX/+858ioj9vlTKU4ZdfftGVuLi4xMTEZGZm1jNy%0AAAAAoIloAQAA0EB79uzhd9SjMmXKlClTphg+pri4ePDgwe+8846yeePGjcGDB/fv37+wsFCr1Q4Y%0AMED/cehviohardZqtVVVVYcOHVLeE1+wYMH333+/e/duS0tLEUlKSqpnJYp//OMfHTp0+Oqrr+57%0AaybyPZk6dapKpaqoqNAv1N34pk2bRGTx4sU1yg080+zs7E6dOolISEjIlStXPv30UxEZMWKEcqSv%0Ar++FCxeUzxMmTOjRo0dRUdF9g0xOTg4LC1M+q9Xqup5LUlJS+/btf/zxR/3C/fv3jxkzRkTs7e23%0AbdumFPbr109EQkNDc3JyUlJS7OzsVCrVmTNnhgwZIiJlZWW60zUajYg8++yzupKffvpJRN577737%0Aht2imcj3HwAAoDVhbAEAAACau/Xr16enp8+ZM0fZ7N69+4oVKzIzM9etWye1Zra550Q3ZmZmEydO%0AVN7yXr9+/ejRo6dOnbpmzRoRiYiIqGclCjc3t6KiokmTJj3sXbUWycnJXbp0UWYZqs3f39/DwyM0%0ANDQhIUG/3MAz7d27t7LCwbJly/r27Tt9+vQePXr8/PPPInLmzJmYmBi1Wq1SqVQq1bfffpuXl3ff%0AcR6//fZbTEyMv7+/4cOqqqqWLVsWGxs7dOhQ/fK//OUvH330UWRkZF5e3uzZs5VRBbm5uT179ly0%0AaJGtre2IESOUrv+///3vytgF/cmOlM93797VlSijGU6ePGk4HgAAAKCJkS0AAABAc5eUlCQiylAA%0AhfKu96lTpxpUj5mZmYh06NBB2XRzcxORjIyMhsZjbm7e0FNasdzcXGtrawMHbN++Xa1W+/j4XL9+%0AXVdo+Jnq97aLiLW19Z07d0QkNTXVwcGhxgtQEydONBzh3Llzvby80tPTL168ePHiRaWqixcv1pgL%0A6N1333Vycnr11VdrnG5lZfXEE0+8+eabW7duFZFdu3aJiK2trX5K6fnnn1fqVAYuKFMqKW7duiUi%0AvXr10q9QRPLy8gyHDQAAADQxsgUAAABo7pRe/qysLF2J8nZ2ly5dHqZapQNXGXCAB2Zubl5VVWXg%0AgE6dOu3bt6+srMzLy0tX+GDPtKCgIDMzU5nbR6e6utpwhAcPHhw3bpz6d8qqy2q12sXFRXfMoUOH%0AOnbsuHLlSgP1TJ48WUTatm0rIoMGDdIthiwiNjY2ItK1a9cnn3xSRPTzIjk5OSIyatQoXUmNXAgA%0AAADQTJAtAAAAQHOnvHWurCKruHr1qoiMHz9e/nemF61We/v2bd1hKpWqsrKyrmoLCgoerBLDneOm%0ApmfPnvqv0svv3ff6nfhqtTo2Nvb48eO6EsPPtC5qtVqj0WzYsEFXkpaWFhkZaThC/VUEtHrrFuiG%0AlRw5ciQ7OzsoKEh3SnJycu16lH7/F154QUSmTZtWXl6uzI8kIjdv3hSRp59+esaMGVZWVvp3mpiY%0A2LZt22nTpulKlNEGtra2hsMGAAAAmhjZAgAAADR3gYGBDg4OERERubm5SklUVNTIkSPnz58vIkrn%0A79q1ay9durR582Zlnplvvvmmurp6wIABOTk5Sje0jq6v/+jRo8OGDVOmzq9/JYcPH7aysvr666+b%0A5t6bv7FjxxYXF5eUlOhKlJfua8y04+7uvnDhQt2m4WdaXl6uf25xcbGIVFZWTp48uX///qtXr379%0A9dd37969cuVKf3//WbNmiUhoaOiTTz75+eefNzT+Y8eOrV+/vqqqKioqKioqKjIyctGiRcoqC5s2%0AbYqNjVVSR3fu3AkKCvL09FQinDFjhoODw/vvv69Usn//fltb20WLFllbWwcHB3/00UdKgxQXF0dH%0AR69YsaJPnz66KyqpBf3RBgAAAEBzcO+1yAAAAIDmo3379snJyWvWrJk5c6ajo6O5uXm3bt0SExOV%0AlXU3bNhw/fr1sLCw06dPR0ZG7tu3r1+/foWFhZWVle7u7jt37kxNTdWfbig8PNzHx6e6ujonJ+fE%0AiRMNraRdu3adO3du166dsVqjufH29t6+fXtycrKzs7OI7N+/f9u2bSLyxhtvBAUF6feJb9y4MTU1%0AVfls4Jlu2bJFmaEoJCRkwYIFO3bsuHbtmoisXLly1apViYmJfn5+Bw4cSEhIcHNzi4uLUxY/yMzM%0AvHDhwuLFi2svPGBAcnKym5ubRqNJTEzUFapUqkuXLolIUVHRli1blDrbtm07f/58Jycn5Rhzc/OT%0AJ08GBATMnDmzb9++WVlZZ8+eVRYkCAwMtLGxmTdvXt++fdPT05csWeLr66t/0aSkJHNzcw8Pj4Y3%0ANgAAANCIVFqt1tgxAAAAtDDx8fGenp78jnok3N3dRWTv3r1NcK0nnnjiwoULTfbgTOd7MnHixMGD%0AB2/atMm4YaSnp3t7e6ekpBg3jPtyc3OztbWNjo42diCNy3S+/wAAAK0GMxEBAAAAeCg7duxISEio%0AMfVQE9NoNBEREcqwhubs9OnT6enpoaGhxg4EAAAAqIlsAQAAAExFaWmp7k88Qo8//viXX365cOFC%0AjUZjrBgyMzPXrVvn4OBgrADqIycnJyQk5OjRo8rsSQAAAECzQrYAAAAArV9paeny5cuVlYr9/Pya%0A/2Q1LY6Dg0NISEhUVJQRA2jmXfCVlZW7du2Ki4vTX/EYAAAAaD5Y5RgAAACtX8eOHUNCQkJCQowd%0ASGtmb2+/ZMkSY0fRfFlYWAQFBRk7CgAAAKBOjC0AAAAAAAAAAMDUkS0AAAAAAAAAAMDUkS0AAAAA%0AAAAAAMDUkS0AAAAAAAAAAMDUscoxAADAA3J3dzd2CK1BSkqKtNLGzM7OllZ6a8B9Kd9/AAAAtCAq%0ArVZr7BgAAABamOTk5LCwMGNHAfxXbm7uTz/99Ne//tXYgQD/Y+/evcYOAQAAAPVFtgAAAABo8eLj%0A4z09PfltDwAAAOCBsW4BAAAAAAAAAACmjmwBAAAAAAAAAACmjmwBAAAAAAAAAACmjmwBAAAAAAAA%0AAACmjmwBAAAAAAAAAACmjmwBAAAAAAAAAACmjmwBAAAAAAAAAACmjmwBAAAAAAAAAACmjmwBAAAA%0AAAAAAACmjmwBAAAAAAAAAACmjmwBAAAAAAAAAACmjmwBAAAAAAAAAACmjmwBAAAAAAAAAACmjmwB%0AAAAAAAAAAACmjmwBAAAAAAAAAACmjmwBAAAAAAAAAACmjmwBAAAAAAAAAACmjmwBAAAAAAAAAACm%0AjmwBAAAAAAAAAACmjmwBAAAAAAAAAACmjmwBAAAAAAAAAACmjmwBAAAAAAAAAACmjmwBAAAAAAAA%0AAACmjmwBAAAAAAAAAACmjmwBAAAAAAAAAACmjmwBAAAAAAAAAACmjmwBAAAAAAAAAACmjmwBAAAA%0AAAAAAACmjmwBAAAAAAAAAACmjmwBAAAAAAAAAACmjmwBAAAAAAAAAACmjmwBAAAAAAAAAACmzsLY%0AAQAAAABosIqKipKSEt1maWmpiNy6dUtXolKprKysjBAZAAAAgJZJpdVqjR0DAAAAgIbJy8vr3bt3%0AVVVVXQc8//zziYmJTRkSAAAAgBaNmYgAAACAlqdHjx5jxowxM7v373mVSjV16tQmDgkAAABAi0a2%0AAAAAAGiRZsyYUdcuc3Pzl19+uSmDAQAAANDSkS0AAAAAWqRXXnnFwuIe65CZm5u7urp269at6UMC%0AAAAA0HKRLQAAAABapM6dO//1r3+tnTDQarVeXl5GCQkAAABAy0W2AAAAAGipvLy8ai903LZt20mT%0AJhklHgAAAAAtF9kCAAAAoKWaNGlShw4d9EvatGnz0ksvdezY0VghAQAAAGihyBYAAAAALdVjjz32%0A8ssvt2nTRldSUVExffp0I4YEAAAAoIUiWwAAAAC0YNOmTauoqNBtdu7c2dnZ2YjxAAAAAGihyBYA%0AAAAALdj48eO7du2qfG7Tps3UqVPbtm1r3JAAAAAAtERkCwAAAIAWzMLCYurUqcpkRBUVFdOmTTN2%0ARAAAAABaJJVWqzV2DAAAAAAeXFJS0qhRo0SkR48e169fNzPjlSAAAAAADcZ/JAAAAICW7bnnnuvd%0Au7eIeHt7kyoAAAAA8GAsjB0AAAAAWp7s7OxTp04ZOwr81/Dhw69du9atW7f4+Hhjx4L/8vDwMHYI%0AAAAAQH0xExEAAAAaLD4+3tPT09hRAM0d/9sCAABAC8LYAgAAADygVtAT6u7uLiJ79+41diCPwBdf%0AfDFlyhTdppLRaQXPqIUiowYAAIAWh1lNAQAAgNZAP1UAAAAAAA1FtgAAAAAAAAAAAFNHtgAAAAAA%0AAAAAAFNHtgAAAAAAAAAAAFNHtgAAAAAAAAAAAFNHtgAAAAAAAAAAAFNnYewAAAAAAMBoLl++/NVX%0AX925c+ell14aOHCgscMBAAAAjIaxBQAAAEDDPPPMM4GBgcaO4hHLyMgIDQ2Nj48fMmSISqVycHAo%0AKyvT7T127Jirq6tKpRo+fHh8fLwR44yIiFCpVPol27dvHzp0qKWl5ZAhQ3bs2KG/69dff33xxRdt%0AbGy6d+8+derUnJwc/b3FxcULFixwdnZ+6qmnlixZoksVxMbGenh4rFixwtfX97PPPlMKq6qqli5d%0Aeu3atca8OQAAAMCYGFsAAAAANIy9vf1jjz3WePVnZ2f36dOn8eqv7cSJE9HR0Tt37mzTpo2rq2uX%0ALl3Onz/v7++/detW5QAnJ6eBAwf269cvLi5u8ODBTRmbvrNnzy5dulS/JDg4ODs729fXNz09PTo6%0A+rXXXistLZ0/f76IpKWlrVixwsfH55133gkLC/vkk0/y8/OPHj2qnJifn+/q6lpSUpKSkmJjY6Or%0AcM2aNbGxsT/99JOVlVVhYeHQoUPz8/P9/PzMzc2DgoJmz579wQcf2NvbN+VdAwAAAE2DsQUAAABA%0Aw3z22WerV69upMqzsrKmTZvWSJXfU1pamre3d0RERJs2bUSkc+fOIjJmzJjo6Gj9YQS9e/cWESN2%0AlBcWFh44cMDOzk5Xkp2dffXq1U8++WTevHnh4eEHDhwQkc2bNyt7jxw5EhcX9+KLLw4ZMiQ2NtbK%0Ayur06dO6c318fH755Zddu3bppwquXr26Zs2aOXPmWFlZiYiVlZWvr29wcHBBQYGIWFtbr1q1ys3N%0ArbS0tGluGQAAAGhKZAsAAACA5uLatWuTJk3Kz89vsitqtVovL69Zs2Z17dpVv3zPnj09e/b09fW9%0AfPmyUmJhYSEiSkbBKNauXRsYGKg/DdGVK1dCQ0N1mxMmTOjevfuNGzeUTT8/v/bt2+v2VlZWvv76%0A68rnQ4cOJSQkuLi4jBgxQv8Sn376aUVFhZOTk65k3LhxGo1m+/btyuZTTz01YMCAJUuWPOqbAwAA%0AAIyPbAEAAABQX9XV1Xv37vXx8Rk7dqyIHDx4cM6cOXZ2doWFhT4+PjY2No6Ojj/88IOIpKSkLF68%0A2N7ePi8vb8qUKd26dXN0dNy3b5+IxMTEmJmZKb3excXFYWFhus2dO3eeP38+Nzd37ty5ymBP0nYA%0AACAASURBVBWPHz9uZ2f3/fffN9IdHTx48Mcff3R1da1RbmtrGx8fr9FoPD09Kyoqap9YVFQUFBQU%0AHBwcEBDg4uISEBBQWFhouE1EpLy8fOPGjbNnzx4+fLizs/O5c+fqGWdERISHh4cy7kFn5MiRPXr0%0A0C+5e/fu6NGja5/+9ttvh4eHh4eHK5sff/yxiPTt23fs2LGWlpbDhg07fPiwiPzzn/8UEf1poJSh%0ADL/88ouuxMXFJSYmJjMzs56RAwAAAC0F2QIAAACgvszMzJ555pmPP/5YeYF92LBhu3fvzs7O3rJl%0Ay+rVqzdv3nzu3Lk333yzurq6oKBgy5YtWVlZISEhb731VmRk5JUrV1555ZVTp075+vr2799fqdDS%0A0nLRokW6zeXLl4uIra3thx9+qJQUFxf/9ttvRUVFjXRHe/bsUalUf/7zn2vvGjVq1Pvvv5+amrps%0A2bIau0pKSoYPH96hQ4f33nsvNDT0008/PXTo0LBhw27fvl1Xmygn+vn5TZ48edu2bampqWZmZuPH%0Ajy8uLr5vkCkpKZWVlU8//bThw06dOnX37t01a9boFx44cGDs2LHvvfdeSEiIbojA2bNnRWTQoEF7%0A9uw5evRofn7+//3f/6Wmpl6/fl1ErK2tdacrQy50AyxE5Nlnn62srDTuUs8AAABAYyBbAAAAADSA%0A/rz5vXv3VmbzX7ZsWd++fadPn96jR4+ff/7ZzMxs4sSJypHr168fPXr01KlTlV7siIgIqTWfj4Hp%0Afdzc3IqKiiZNmtRIt5OcnNylSxdllqHa/P39PTw8QkNDExIS9MvXr1+fnp4+Z84cZbN79+4rVqzI%0AzMxct25dXW0iImfOnImJiVGr1SqVSqVSffvtt3l5efcdNvHbb7/FxMT4+/sbPqyqqmrZsmWxsbFD%0Ahw7VL//LX/7y0UcfRUZG5uXlzZ49WxlVkJub27Nnz0WLFtna2o4YMeK9997TarV///vflbEL+pMd%0AKZ/v3r2rK1FGM5w8edJwPAAAAECLQ7YAAAAAeHD6PcsiYm1tfefOHeWzmZmZiHTo0EHZdHNzE5GM%0AjIyGXsLc3Pxho6xbbm6u/qv0tW3fvl2tVvv4+Cjv3SuSkpJExNLSUlcyZswYETl16pTU3SapqakO%0ADg7a/zVx4kTDEc6dO9fLyys9Pf3ixYsXL15Uqrp48WKNuYDeffddJyenV199tcbpVlZWTzzxxJtv%0Avrl161YR2bVrl4jY2trqZ2ief/55pU61Wi0iypRKilu3bolIr1699CsUkby8PMNhAwAAAC0O2QIA%0AAACgKSg9zvpDE5oDc3PzqqoqAwd06tRp3759ZWVlXl5eukIlEZKVlaUrUd6479Kli4GqCgoKMjMz%0ANRqNfmF1dbXhCA8ePDhu3Dj175RJgdRqtYuLi+6YQ4cOdezYceXKlQbqmTx5soi0bdtWRAYNGqRb%0ADFlEbGxsRKRr165PPvmkiOjnRXJyckRk1KhRupIauRAAAACg1SBbAAAAADSFgoICERk/frz87/w2%0AWq329u3busNUKlVlZaX+iYZ78x9Sz5499V+ll9+77/U78dVqdWxs7PHjx3UlykgCZWVgxdWrV+X3%0Au6uLWq3WaDQbNmzQlaSlpUVGRhqOsKysTH8sgvL6v1ar1Y3SOHLkSHZ2dlBQkO6U5OTk2vUo/f4v%0AvPCCiEybNq28vFyZH0lEbt68KSJPP/30jBkzrKys9O80MTGxbdu206ZN05Uoow1sbW0Nhw0AAAC0%0AOGQLAAAAgAYoKSkREd2yw+Xl5fp7lTV79bv7dX39R48eHTZsmDLXv9LlvXbt2kuXLm3evFmZXeeb%0Ab76prq4eMGBATk6O0vkuIocPH7aysvr6668b6XbGjh1bXFys3JRCeem+xkw77u7uCxcu1G0GBgY6%0AODhERETk5uYqJVFRUSNHjpw/f77U3SaTJ0/u37//6tWrX3/99d27d69cudLf33/WrFkiEhoa+uST%0AT37++ecNjf/YsWPr16+vqqqKioqKioqKjIxctGiRssrCpk2bYmNjlUzMnTt3goKCPD09lQhnzJjh%0A4ODw/vvvK5Xs37/f1tZ20aJF1tbWwcHBH330kdIgxcXF0dHRK1as6NOnj+6KSmpBf7QBAAAA0Drc%0AezUzAAAAALVpNJp169aJyPXr1zdt2nT37l1lNp6QkJAFCxbs2LHj2rVrIrJy5cpVq1Ypp4SHh/v4%0A+FRXV+fk5Jw4cUJZT3jDhg3Xr18PCws7ffp0ZGTkvn37+vXrV1hYWFlZ6e7uvnPnztTUVGXOonbt%0A2nXu3Lldu3aNdEfe3t7bt29PTk52dnYWkf3792/btk1E3njjjaCgIP0+8Y0bN6ampiqf27dvn5yc%0AvGbNmpkzZzo6Opqbm3fr1i0xMdHCwmLLli0G2iQxMdHPz+/AgQMJCQlubm5xcXHK4geZmZkXLlxY%0AvHhx7YUHDEhOTnZzc9NoNImJibpClUp16dIlESkqKtqyZYtSZ9u2befPn+/k5KQcY25ufvLkyYCA%0AgJkzZ/bt2zcrK+vs2bPKggSBgYE2Njbz5s3r27dvenr6kiVLfH199S+alJRkbm7u4eHR8MYGAAAA%0AmjWVVqs1dgwAAABoYeLj4z09PVvBL0l3d3cR2bt3b2NU/sQTT1y4cMFYrVT/ZzRx4sTBgwdv2rSp%0ACaIyID093dvbOyUlxbhh3Jebm5utrW10dLThw1rN3xEAAACYDmYiAgAAAEzajh07EhISakw91MQ0%0AGk1ERIQyrKE5O336dHp6emhoqLEDAQAAAB49sgUAAABAoygtLdX92Zw9/vjjX3755cKFCzUajbFi%0AyMzMXLdunYODg7ECqI+cnJyQkJCjR48qsycBAAAArQzZAgAAADSKo0ePvvDCCyqVSqVSjRs3bty4%0AccOHD588efL27dvv3r1r7OgaV2lp6fLly5WViv38/Jr/7DoODg4hISFRUVFGDKCZd8FXVlbu2rUr%0ALi5Of8VjAAAAoDVh3QIAAAA0WD3nZL9+/Xrv3r3t7e0zMzNFRKvVHj582N/f38zM7MCBA3/84x+b%0AJFhDGnXdAuNi3nzjov0BAADQ4jC2AAAAAI2lV69eItKuXTtlU6VSTZo06eTJkyUlJW5ubuXl5UaN%0ADgAAAADwX2QLAAAA0KR69uy5Zs2af//73ywVCwAAAADNB9kCAAAANLUpU6aYm5t/++23ymZ5efnG%0AjRtnz549fPhwZ2fnc+fOicjBgwfnzJljZ2dXWFjo4+NjY2Pj6Oj4ww8/KKecPXv2mWeemT9//ttv%0Av92mTRtlJeF71gMAAAAAqA8LYwcAAAAAk9OlS5fHH3/8/Pnzyqafn19AQMAf/vAHEXFxcRk/fnxG%0ARsawYcOmT59eUlKyZcuW1atXOzs7e3l5vfnmm8qKwdOnT79586byOT09XaPRdOzY8Z71NPO1cwEA%0AAACgmWCVYwAAADRY/VdwValUarU6LS2tRnnfvn2rqqquXbt25syZESNG1Nh76NChiRMnqtXqixcv%0A6q5ia2tbWFiorHbw+OOP5+fnb968ecGCBb/++mvfvn3T0tLqqsdAeO7u7ikpKc8888x9b6TFyc7O%0ATklJmTJlirEDMVFK+/O/LQAAALQgzEQEAACAplZRUZGXlzdkyBARSU1NdXBw0P4vpYtfpVLpn2Vt%0AbX3nzh3l84cffmhpafnWW289/fTTJSUllpaWBuoBAAAAANwXMxEBAACgqSUmJt69e9fJyUlECgoK%0AMjMzNRpNhw4ddAdUV1ebmRl6r+WVV14ZOnTovHnzvvnmm9GjR8fExDxYPSLyzDPP7N279+FuqDlS%0Axn+0yltrEZT2N3YUAAAAQAMwtgAAAABN6u7du8uWLRs6dKifn5+IqNVqjUazYcMG3QFpaWmRkZGG%0AK1m1alX//v2//vrrzz77rKKiYsWKFQ9WDwAAAABAwdgCAAAANJaysjIRUVYaUPz000/+/v63bt06%0AfPiwhYWFiEyePLl///6rV6/Ozs52cnJKS0s7c+bMF198UeNEESkuLhaRyspKCwuLDz74YOHChVZW%0AVlOmTPnb3/7Wu3dvA/UAAAAAAO6LbAEAAAAaRVJS0o4dO0QkKyvr+eefb9euXbt27dq0aePp6Tlz%0A5syOHTsqh7Vr1y4xMdHPz+/AgQMJCQlubm5xcXGWlpZbtmzJysoSkZCQkAULFuzYsePatWsisnLl%0AylWrVmk0GicnJw8Pj3/961+jR4+OiIioqx7jNQAAAAAAtCQqrVZr7BgAAADQwihzsreCX5Lu7u4i%0A0ion9281z6iFov0BAADQ4rBuAQAAAAAAAAAApo5sAQAAAAAAAAAApo5sAQAAAABDMjIyQkND4+Pj%0AhwwZolKpHBwclPWrFceOHXN1dVWpVMOHD4+Pj2/68K5fv75jxw5PT8/nnnuuxq7t27cPHTrU0tJy%0AyJAhyioaOp988ombm1twcPC4cePmzZtXWFgoIlVVVUuXLlVWyAAAAABMDascAwAAAI0lOzu7T58+%0AzaGSB3bixIno6OidO3e2adPG1dW1S5cu58+f9/f337p1q3KAk5PTwIED+/XrFxcXN3jw4KaPsFev%0AXuPHj3/ttdfUarV+eXBwcHZ2tq+vb3p6enR09GuvvVZaWjp//nwR2bp169/+9reEhIS//vWvv/76%0A65NPPpmTk7N//35zc/OgoKDZs2d/8MEH9vb2TX8vAAAAgBExtgAAAABoFFlZWdOmTWsOlTywtLQ0%0Ab2/viIiINm3aiEjnzp1FZMyYMdHR0frDCHr37i0iRuxet7Ozq1GSnZ199erVTz75ZN68eeHh4QcO%0AHBCRzZs3K3t37dolIsOHDxeRP/7xj48//vixY8eUXdbW1qtWrXJzcystLW26GwAAAACaAbIFAAAA%0AwKN37dq1SZMm5efnG72SB6bVar28vGbNmtW1a1f98j179vTs2dPX1/fy5ctKiYWFhYgoGYVm4sqV%0AK6GhobrNCRMmdO/e/caNG8qmckffffediJSWlhYUFIwbN0538FNPPTVgwIAlS5Y0acQAAACAsZEt%0AAAAAAO6jqKgoKCgoODg4ICDAxcUlICBAmeY+JibGzMxMpVKJSHFxcVhYmG5z586d58+fz83NnTt3%0AroikpKQsXrzY3t4+Ly9vypQp3bp1c3R03LdvX4MqEZHjx4/b2dl9//33TXDXBw8e/PHHH11dXWuU%0A29raxsfHazQaT0/PioqK2ifW1VwHDx6cM2eOnZ1dYWGhj4+PjY2No6PjDz/8oJxVXl6+cePG2bNn%0ADx8+3NnZ+dy5cw8T/MiRI3v06KFfcvfu3dGjRyufN23aNGDAAH9////85z+RkZFLlizZvXu3/sEu%0ALi4xMTGZmZkPEwMAAADQspAtAAAAAAwpKSkZPnx4hw4d3nvvvdDQ0E8//fTQoUPDhg27ffu2r69v%0A//79lcMsLS0XLVqk21y+fLmI2Nrafvjhh9XV1QUFBVu2bMnKygoJCXnrrbciIyOvXLnyyiuvnDp1%0Aqp6VKCXFxcW//fZbUVFRE9z4nj17VCrVn//859q7Ro0a9f7776empi5btqzGLgPNNWzYsN27d2dn%0AZ2/ZsmX16tWbN28+d+7cm2++qZzo5+c3efLkbdu2paammpmZjR8/vri4+FHdy6lTp+7evbtmzRpl%0Ac+DAgSkpKf369Rs5cuSNGzfee++9Dh066B//7LPPVlZWGmXRZgAAAMBYyBYAAAAAhqxfvz49PX3O%0AnDnKZvfu3VesWJGZmblu3TqpNf3OPWfjMTMzmzhxojK3/vr160ePHj116lSl5zoiIqKelSjc3NyK%0AioomTZr0sHdVD8nJyV26dFFmGarN39/fw8MjNDQ0ISFBv9xAc/Xu3VtZ4WDZsmV9+/adPn16jx49%0Afv75ZxE5c+ZMTEyMWq1WqVQqlerbb7/Ny8t7VEMoqqqqli1bFhsbO3ToUF2hRqOxtrZ2dHQMCwsL%0ADAzUarX6pyjjEk6ePPlIAgAAAABaBLIFAAAAgCFJSUkiYmlpqSsZM2aMiJw6dapB9ZiZmYmI7h12%0ANzc3EcnIyGhoPObm5g095cHk5uZaW1sbOGD79u1qtdrHx+f69eu6QsPNpcywpGNtbX3nzh0RSU1N%0AdXBw0P6viRMnPpIbeffdd52cnF599VVdyZkzZ4YNGzZz5swDBw6MHDny/ffff/vtt/VPsbKyEpG8%0AvLxHEgAAAADQIpAtAAAAAAxRevmzsrJ0JcqL5126dHmYanv16iUiyoCD5snc3LyqqsrAAZ06ddq3%0Ab19ZWZmXl5eu8MGaq6CgIDMzU6PR6BdWV1c/UOD/49ChQx07dly5cqV+YXBw8M2bN//yl7+0bdv2%0A888/F5Ho6Gj9A2pkNQAAAABTQLYAAAAAMER5Nf7w4cO6kqtXr4rI+PHj5fdu5bt374qIVqu9ffu2%0A7jCVSlVZWVlXtQUFBQ9WieEe/EeoZ8+eyurEOkr3vX4nvlqtjo2NPX78uK7EcHPVRa1WazSaDRs2%0A6ErS0tIiIyMf8haOHDmSnZ0dFBSkK0lOTpbfm7pt27Yi0qdPnx49etRID9y6dUtEbG1tHzIAAAAA%0AoAUhWwAAAAAYEhgY6ODgEBERkZubq5RERUWNHDly/vz5IqJWq0Vk7dq1ly5d2rx5szKvzjfffFNd%0AXT1gwICcnBylr1xH19d/9OjRYcOGKfP717+Sw4cPW1lZff31101w42PHji0uLi4pKdGV3LhxQ2rN%0Az+Pu7r5w4ULdpuHmKi8v1z9XWce4srJy8uTJ/fv3X7169euvv7579+6VK1f6+/vPmjVLREJDQ598%0A8kllBEBdysrKpFYe5dixY+vXr6+qqoqKioqKioqMjFy0aJGyysK0adNERPn8n//8Jy8vT3+eIhG5%0AefOmiIwaNap+TQUAAAC0BvdesgwAAACAon379snJyWvWrJk5c6ajo6O5uXm3bt0SExOV5X83bNhw%0A/fr1sLCw06dPR0ZG7tu3r1+/foWFhZWVle7u7jt37kxNTdWfbig8PNzHx6e6ujonJ+fEiRMNraRd%0Au3adO3du165dE9y4t7f39u3bk5OTnZ2dRWT//v3btm0TkTfeeCMoKEi/J33jxo2pqan3ba4tW7Yo%0AMxSFhIQsWLBgx44d165dE5GVK1euWrUqMTHRz8/vwIEDCQkJbm5ucXFxyuIHmZmZFy5cWLx4cY0O%0AfZ3vvvvus88+E5GsrKz3339/woQJf/rTn5KTk93c3DQaTWJiou5IlUp16dIlEZk7d65Wq920adPZ%0As2czMzPffvvtZcuW6deZlJRkbm7u4eHxCNsTAAAAaOZUWq3W2DEAAACghYmPj/f09GwFvyTd3d1F%0AZO/evU1wrSeeeOLChQtN1miP5BlNnDhx8ODBmzZtelRRPZj09HRvb++UlJQmu6Kbm5utrW2NxQwa%0ApNX8HQEAAIDpYCYiAAAAAPe2Y8eOhISEGlMPNTGNRhMREaEMa2gap0+fTk9PDw0NbbIrAgAAAM0B%0A2QIAAACgKZSWlur+bCkef/zxL7/8cuHChRqNxlgxZGZmrlu3zsHBoWkul5OTExIScvToUWUeJAAA%0AAMB0kC0AAAAAGldpaeny5cuVlYr9/Pyackadh+fg4BASEhIVFWXEAJqs476ysnLXrl1xcXF9+vRp%0AmisCAAAAzQerHAMAAACNq2PHjiEhISEhIcYO5AHZ29svWbLE2FE0BQsLi6CgIGNHAQAAABgHYwsA%0AAAAAAAAAADB1ZAsAAAAAAAAAADB1ZAsAAAAAAAAAADB1ZAsAAAAAAAAAADB1ZAsAAAAAAAAAADB1%0AFsYOAAAAAC2VSqUydgiPRqu5kdpa8a0BAAAAeLTIFgAAAKDBnnvuuT179hg7CvxXcnJyeHg4DwUA%0AAADAA1NptVpjxwAAAADgocTHx3t6evLbHgAAAMADY90CAAAAAAAAAABMHdkCAAAAAAAAAABMHdkC%0AAAAAAAAAAABMHdkCAAAAAAAAAABMHdkCAAAAAAAAAABMHdkCAAAAAAAAAABMHdkCAAAAAAAAAABM%0AHdkCAAAAAAAAAABMHdkCAAAAAAAAAABMHdkCAAAAAAAAAABMHdkCAAAAAAAAAABMHdkCAAAAAAAA%0AAABMHdkCAAAAAAAAAABMHdkCAAAAAAAAAABMHdkCAAAAAAAAAABMHdkCAAAAAAAAAABMHdkCAAAA%0AAAAAAABMHdkCAAAAAAAAAABMHdkCAAAAAAAAAABMHdkCAAAAAAAAAABMHdkCAAAAAAAAAABMHdkC%0AAAAAAAAAAABMHdkCAAAAAAAAAABMHdkCAAAAAAAAAABMHdkCAAAAAAAAAABMHdkCAAAAAAAAAABM%0AHdkCAAAAAAAAAABMHdkCAAAAAAAAAABMHdkCAAAAAAAAAABMHdkCAAAAAAAAAABMHdkCAAAAAAAA%0AAABMHdkCAAAAAAAA4P+3d+9RUZXrA8efzYCUhEqmIopH1NWZDEoXcdK89DPwcg6u8Y8EKw2wNLso%0AgTcSI0/amJcGY3FpBSqeCg00dbmUU6aotXRQ7LJWGh70EOYAopIoMCoMzO+PvZo1YXJELsPl+/nD%0ANfvZ7373s/f4B+t95n1fAOjqnB2dAAAAAIAmu3z58q5du2yHJ0+eFJHU1FRbxN3d/fnnn3dAZgAA%0AAAA6JsVqtTo6BwAAAABNc+vWrb59+1ZVVWk0GhFR/6pXFEU9W1tbGx4evmXLFgdmCAAAAKBjYSUi%0AAAAAoONxdXWdPn26s7NzbW1tbW2txWKxWCy1vxORF154wdE5AgAAAOhImFsAAAAAdEgHDx4MCgr6%0A01O9evW6fPmyszPrjgIAAAC4W8wtAAAAADqkCRMm9OnT5/a4i4vLrFmzKBUAAAAAaBKqBQAAAECH%0A5OTkNHPmTBcXlwbx2tpa9jcGAAAA0FSsRAQAAAB0VCdOnHjyyScbBL28vEwmk23HYwAAAAC4G8wt%0AAAAAADqqv/3tb3/5y1/sI926dQsPD6dUAAAAAKCpqBYAAAAAHdiLL75ovxhRTU0NyxABAAAAuAes%0ARAQAAAB0YGfOnHnkkUdsh8OGDTt79qwD8wEAAADQQTG3AAAAAOjAtFrt8OHD1aWHXFxcZs+e7eiM%0AAAAAAHRIVAsAAACAji0sLEyj0YiIxWJhGSIAAAAA94aViAAAAICO7ddffx08eLDVavX39z958qSj%0A0wEAAADQITG3AAAAAOjYBg0a9OSTT4pIeHi4o3MBAAAA0FE5OzoBAAAAdCrx8fFGo9HRWXQ5t27d%0AUhRl//7933zzjaNz6XIWLlw4evRoR2cBAAAANBdzCwAAANCSjEZjbm6uo7NoATt27DCZTI7O4m4N%0AHDiwX79+99133900zs3N7RzfUXuwY8eOCxcuODoLAAAAoAUwtwAAAAAtbNSoUdu3b3d0Fs2lKEp0%0AdHRoaKijE7lb586dGzZs2N20DAkJEZFO8B21B4qiODoFAAAAoGUwtwAAAADoDO6yVAAAAAAAf4pq%0AAQAAAAAAAAAAXR3VAgAAAAAAAAAAujqqBQAAAAAAAAAAdHVUCwAAAAAAAAAA6OqoFgAAAAAAAAAA%0A0NVRLQAAAABazKhRo5YuXeroLFrY2bNnDQZDVlbWiBEjFEXx9fW9ceOG7ezBgwenTJmiKEpAQEBW%0AVlbbp1dSUpKenj5jxoynnnqqwalNmzaNHDnS3d19xIgR6enp9qc+/fRTnU63bNmyZ5555vXXX6+o%0AqBCRurq6t956q7i4uO2yBwAAANoNZ0cnAAAAAHQePj4+9913X+v1bzKZBg4c2Hr93+7IkSOpqalb%0AtmxxcXGZMmVKz549T58+HRUV9fHHH6sNAgMDhw0bNnjw4IyMjIcffrgtc1N5eXkFBQW99NJLWq3W%0APr5s2TKTyTR37tyCgoLU1NSXXnqpurp6/vz5IvLxxx+/+uqr2dnZf//733/++edHH320tLR0165d%0AGo0mJiZmzpw5H3zwgY+PT9s/CwAAAOBAVAsAAACAFrNt27bW67yoqCgsLOybb75pvVs0kJ+fHxYW%0A9sMPP7i4uIhIjx49RGT8+PGpqamBgYGhoaFqswEDBoiIA4fXvb29G0RMJtOFCxc+++wz9fAf//jH%0A5MmTExIS1GrBJ598IiIBAQEiMnz48L59+x48eFBt6eHhsWLFCp1Ol5ub6+bm1nbPAAAAADgaKxEB%0AAAAAHUBxcfHUqVMvX77cZne0Wq2zZs2aPXv2gw8+aB/PzMzs37//3Llzf/nlFzXi7OwsImpFoZ04%0Af/68wWCwHU6aNKlPnz6XLl1SD9UnOnz4sIhUV1eXl5c/88wztsaPPfbY0KFDlyxZ0qYZAwAAAI5G%0AtQAAAABoAfX19du3b4+IiHj66adFZM+ePfPmzfP29q6oqIiIiHjooYf8/Py+++47EcnNzV28eLGP%0Aj09ZWdn06dN79+7t5+e3c+dOEUlLS3NyclIURUQqKyvj4+Nth1u2bDl9+vTFixdfe+019Y6HDh3y%0A9vZuvakGe/bs+f7776dMmdIg7unpmZWVZTabZ8yYUVtbe/uF169fj4mJWbZs2aJFiyZPnrxo0SJ1%0AV4BG3omI3Lx5c926dXPmzAkICJg4ceKpU6eak/yYMWP69etnH6mpqRk3bpz6ecOGDUOHDo2Kivr1%0A11+TkpKWLFmydetW+8aTJ09OS0srLCxsTg4AAABAx0K1AAAAAGgBTk5Oo0aN+te//qX+gN3f33/r%0A1q0mkyklJWXlypUJCQmnTp1644036uvry8vLU1JSioqK9Hr9m2++mZSUdP78+WefffbYsWNz584d%0AMmSI2qG7u/vChQtth8uXLxcRT0/Pjz76SI1UVlb+9ttv169fb6UnyszMVBTliSeeuP3U2LFj169f%0An5eXFxsb2+BUVVVVQEBA9+7d33//fYPB8Nlnn+3du9ff3//atWt3eifqhZGRkdOmTdu4cWNeXp6T%0Ak1NQUFBlZWVLPcuxY8dqampWrVqlHg4bNiw3N3fw4MFjxoy5dOnS+++/3717d/v22qz2cwAAE2FJ%0AREFUo0ePtlgsDtm0GQAAAHAUqgUAAABAy7BfPX/AgAHqav6xsbGDBg2aOXNmv379fvzxRycnp+Dg%0AYLXlmjVrxo0b9/zzz6uj2ImJiXLbej6NLO+j0+muX78+derUVnoco9HYs2dPdZWh20VFRYWGhhoM%0AhuzsbPv4mjVrCgoK5s2bpx726dPn7bffLiwsXL169Z3eiYicOHEiLS1Nq9UqiqIoyv79+8vKylpq%0A2kRdXV1sbOzmzZtHjhxpC5rNZg8PDz8/v/j4+KVLl1qtVvtL1HkJ3377bYskAAAAAHQIVAsAAACA%0AVqGuIGTj4eFx69Yt9bOTk5OI2H7PrtPpROTs2bNNvYVGo2lulnd28eJFDw+PRhps2rRJq9VGRESU%0AlJTYgkePHhURd3d3W2T8+PEicuzYMbnzO8nLy/P19bX+UXBwcIs8yLvvvhsYGPjcc8/ZIidOnPD3%0A9w8PD9+9e/eYMWPWr1//zjvv2F/Sq1cvESkrK2uRBAAAAIAOgWoBAAAA4GBeXl7yx6kJ7YFGo6mr%0Aq2ukwQMPPLBz584bN27MmjXLFlQLIUVFRbaI+jv9nj17NtJVeXl5YWGh2Wy2D9bX199T4n+wd+9e%0ANze3uLg4++CyZcuuXLnyf//3f926dfv8889FJDU11b5Bg6oGAAAA0BVQLQAAAAAcrLy8XESCgoLk%0A93HqmpoaEbFardeuXbM1UxTFYrHYX9j4aH4z9e/fX92d2EYdvrcfxNdqtZs3bz506JAtos4k2Ldv%0Any1y4cIF+f3p7kSr1ZrN5rVr19oi+fn5SUlJzXyEr7/+2mQyxcTE2CJGo1F+f73dunUTkYEDB/br%0A169BeeDq1asi4unp2cwEAAAAgA6EagEAAADQMqqqqkTEtu3wzZs37c+qe/baD/fbxvoPHDjg7++v%0ArvWv1WpF5L333jt37lxCQoK6UM9XX31VX18/dOjQ0tJSdfBdRPbt29erV68vv/yylR7n6aefrqys%0AVB9KpW7g3GB9npCQkOjoaNvh0qVLfX19ExMTL168qEaSk5PHjBkzf/58ufM7mTZt2pAhQ1auXPny%0Ayy9v3bo1Li4uKipq9uzZImIwGB599FF1BsCd3LhxQ26rnRw8eHDNmjV1dXXJycnJyclJSUkLFy5U%0Ad1l44YUXRET9/Ouvv5aVldmvUyQiV65cEZGxY8fe3asCAAAAOoM/37IMAAAAQJOYzebVq1eLSElJ%0AyYYNG2pqatTVePR6/YIFC9LT04uLi0UkLi5uxYoV6iUffvhhREREfX19aWnpkSNH1P2E165dW1JS%0AEh8ff/z48aSkpJ07dw4ePLiiosJisYSEhGzZsiUvL09ds8jV1bVHjx6urq6t9ERhYWGbNm0yGo0T%0AJ04UkV27dm3cuFFEXnnllZiYGPuR9HXr1uXl5amf77//fqPRuGrVqvDwcD8/P41G07t375ycHGdn%0A55SUlEbeSU5OTmRk5O7du7Ozs3U6XUZGhrr5QWFh4ZkzZxYvXtxgQN/m8OHD27ZtE5GioqL169dP%0AmjTp8ccfNxqNOp3ObDbn5OTYWiqKcu7cORF57bXXrFbrhg0bTp48WVhY+M4778TGxtr3efToUY1G%0AExoa2oLvEwAAAGjnFKvV6ugcAAAA0HmEhISIyPbt2x2dSHMpipKZmdlK48WPPPLImTNnHPWn+N1/%0AR8HBwQ8//PCGDRtaP6nGFBQUhIWF5ebmttkddTqdp6dng80M/lSr/j8BAAAA2hIrEQEAAAD4c+np%0A6dnZ2Q2WHmpjZrM5MTFRndbQNo4fP15QUGAwGNrsjgAAAEB7QLUAAAAAaGvV1dW2f9uzvn37fvHF%0AF9HR0Waz2VE5FBYWrl692tfXt21uV1paqtfrDxw4oK6DBAAAAHQdVAsAAACAtlNdXb18+XJ1p+LI%0AyMi2XF3n3vj6+ur1+uTkZAcm0GYD9xaL5ZNPPsnIyBg4cGDb3BEAAABoP9jlGAAAAG3twIED8fHx%0A//73v0VkwoQJIlJZWenl5aXT6V588cVu3bo5OsFW5Obmptfr9Xq9oxNpAh8fnyVLljg6i7bg7Owc%0AExPj6CwAAAAAx6BaAAAAgLYWFBQ0fPjwAQMG+Pj45OTkiIjVat23b19UVNTatWt37949fPhwR+cI%0AAAAAAF0LKxEBAADAAby8vETE1dVVPVQUZerUqd9++21VVZVOp7t586ZDswMAAACALodqAQAAANqL%0A/v37r1q16r///a/BYHB0LgAAAADQtVAtAAAAQDsyffp0jUazf/9+9fDmzZvr1q2bM2dOQEDAxIkT%0AT506JSJ79uyZN2+et7d3RUVFRETEQw895Ofn991336mXnDx5ctSoUfPnz3/nnXdcXFyqq6vv1A8A%0AAAAAwIZ9CwAAANCO9OzZs2/fvqdPn1YPIyMjFy1a9Ne//lVEJk+eHBQUdPbsWX9//5kzZ1ZVVaWk%0ApKxcuXLixImzZs164403cnNzRWTmzJlXrlxRPxcUFJjNZjc3tz/tx93d3XEPCgAAAADti2K1Wh2d%0AAwAAADqPkJAQEdm+ffv/bKkoilarzc/PbxAfNGhQXV1dcXHxiRMnnnzyyQZn9+7dGxwcrNVq//Of%0A/9j+lPX09KyoqFB3O+jbt+/ly5cTEhIWLFjw888/Dxo0KD8//079NJ7e/3wEQEQyMzNDQ0MdnQUA%0AAADQXMwtAAAAQDtSW1tbVlYWFBQkInl5eb6+vj/99NPtzRoM5Xt4eJSVlamfP/roo9mzZ7/55puf%0AfvppUlKSu7t7I/00LioqavTo0ff0HO3ahg0bRCQ6OtrRiXQGM2bMcHQKAAAAQMugWgAAAIB2JCcn%0Ap6amJjAwUETKy8sLCwvNZnP37t1tDerr652cGtt869lnnx05cuTrr7/+1VdfjRs3Li0t7d76EZHR%0Ao0d3yt+MqzM/OuWjtT2qBQAAAOg02OUYAAAA7UVNTU1sbOzIkSMjIyNFRKvVms3mtWvX2hrk5+cn%0AJSU13smKFSuGDBny5Zdfbtu2rba29u233763fgAAAACgS2FuAQAAABzgxo0bIqLuNKD64YcfoqKi%0Arl69um/fPmdnZxGZNm3akCFDVq5caTKZAgMD8/PzT5w4sWPHjgYXikhlZaWIWCwWZ2fnDz74IDo6%0AulevXtOnT3/11VcHDBjQSD8AAAAAABXVAgAAALS1o0ePpqeni0hRUdGECRNcXV1dXV1dXFxmzJgR%0AHh7u5uamNnN1dc3JyYmMjNy9e3d2drZOp8vIyHB3d09JSSkqKhIRvV6/YMGC9PT04uJiEYmLi1ux%0AYoXZbA4MDAwNDf3pp5/GjRuXmJh4p34c9wIAAAAAoN1RrFaro3MAAABA5xESEiK/r4zfoSmKkpmZ%0A2SkX9+8031F70In/nwAAAKCrYd8CAAAAAAAAAAC6OqoFAAAAAAAAAAB0dVQLAAAAANyts2fPGgyG%0ArKysESNGKIri6+urblitOnjw4JQpUxRFCQgIyMrKavv0SkpK0tPTZ8yY8dRTTzU4tWnTppEjR7q7%0Au48YMULdNkNE6urq3nrrLXXfCwAAAKCLo1oAAAAAtDWTydROOmmSI0eO/POf/4yMjAwNDf3mm29E%0A5PTp01FRUbYGgYGBH3/8sYhkZGQ4ZCl/Ly+voKCgrKysq1ev2seXLVt2+PDhuXPnvvzyywUFBS+9%0A9FJSUpKIaDSamJiYyMjIX375pe2zBQAAANoVqgUAAABAmyoqKnrhhRfaQydNkp+fHxYWlpiY6OLi%0AIiI9evQQkfHjx6emptpPIxgwYICI+Pj4tGVu9ry9vRtETCbThQsXPv3009dff/3DDz/cvXu3iCQk%0AJKhnPTw8VqxYodPpqqur2zpXAAAAoD2hWgAAAAC0neLi4qlTp16+fNnhnTSJ1WqdNWvW7NmzH3zw%0AQft4ZmZm//79586da/ttvrOzs4ioFYV24vz58waDwXY4adKkPn36XLp0yRZ57LHHhg4dumTJEkdk%0ABwAAALQXVAsAAACAe3T9+vWYmJhly5YtWrRo8uTJixYtqqioEJG0tDQnJydFUUSksrIyPj7edrhl%0Ay5bTp09fvHjxtddeE5Hc3NzFixf7+PiUlZVNnz69d+/efn5+O3fubFInInLo0CFvb291daDWsGfP%0Anu+//37KlCkN4p6enllZWWazecaMGbW1tXf/ivbs2TNv3jxvb++KioqIiIiHHnrIz8/vu+++U6+6%0AefPmunXr5syZExAQMHHixFOnTjUn+TFjxvTr188+UlNTM27cOPvI5MmT09LSCgsLm3MjAAAAoEOj%0AWgAAAADci6qqqoCAgO7du7///vsGg+Gzzz7bu3evv7//tWvX5s6dO2TIELWZu7v7woULbYfLly8X%0AEU9Pz48++qi+vr68vDwlJaWoqEiv17/55ptJSUnnz59/9tlnjx07dpedqJHKysrffvvt+vXrrfSw%0AmZmZiqI88cQTt58aO3bs+vXr8/LyYmNjG5xq5BX5+/tv3brVZDKlpKSsXLkyISHh1KlTb7zxhnph%0AZGTktGnTNm7cmJeX5+TkFBQUVFlZ2VLPcuzYsZqamlWrVtkHR48ebbFYHLIzMwAAANBOUC0AAAAA%0A7sWaNWsKCgrmzZunHvbp0+ftt98uLCxcvXq13LYUz5+uzOPk5BQcHKyus79mzZpx48Y9//zz6ih2%0AYmLiXXai0ul0169fnzp1anOf6g6MRmPPnj3VVYZuFxUVFRoaajAYsrOz7eONvKIBAwaoOxzExsYO%0AGjRo5syZ/fr1+/HHH0XkxIkTaWlpWq1WURRFUfbv319WVtZS0ybq6upiY2M3b948cuRI+7g6+eDb%0Ab79tkbsAAAAAHRHVAgAAAOBeHD16VETc3d1tkfHjx4vIsWPHmtSPk5OTiHTv3l091Ol0InL27Nmm%0A5qPRaJp6yd27ePGih4dHIw02bdqk1WojIiJKSkpswcZfkbqqko2Hh8etW7dEJC8vz9fX1/pHwcHB%0ALfIg7777bmBg4HPPPdcg3qtXLxEpKytrkbsAAAAAHRHVAgAAAOBeqKP8RUVFtoj6+/SePXs2p1sv%0ALy8RUScctB8ajaaurq6RBg888MDOnTtv3Lgxa9YsW/DeXlF5eXlhYaHZbLYP1tfX31Pif7B37143%0AN7e4uLjbTzUoXQAAAABdENUCAAAA4F6oP5Pft2+fLXLhwgURCQoKkt9Hn2tqakTEarVeu3bN1kxR%0AFIvFcqduy8vL762Txkfzm6l///7q7sQ26vC9/SC+VqvdvHnzoUOHbJHGX9GdaLVas9m8du1aWyQ/%0APz8pKamZj/D111+bTKaYmBhbxGg02j5fvXpVRDw9PZt5FwAAAKDjoloAAAAA3IulS5f6+vomJiZe%0AvHhRjSQnJ48ZM2b+/PkiotVqReS99947d+5cQkKCusbOV199VV9fP3To0NLSUnXc3MY21n/gwAF/%0Af391rf+772Tfvn29evX68ssvW+lhn3766crKyqqqKlvk0qVLctvSPSEhIdHR0bbDxl/RzZs37a9V%0A9zG2WCzTpk0bMmTIypUrX3755a1bt8bFxUVFRc2ePVtEDAbDo48++vnnnzeS6o0bN+S22snBgwfX%0ArFlTV1eXnJycnJyclJS0cOFC+10Wrly5IiJjx45tylsBAAAAOpU/36YMAAAAQOPuv/9+o9G4atWq%0A8PBwPz8/jUbTu3fvnJwcdSvgtWvXlpSUxMfHHz9+PCkpaefOnYMHD66oqLBYLCEhIVu2bMnLy7Nf%0AbujDDz+MiIior68vLS09cuRIUztxdXXt0aOHq6trKz1sWFjYpk2bjEbjxIkTRWTXrl0bN24UkVde%0AeSUmJsZ+kH3dunV5eXn/8xWlpKSoKxTp9foFCxakp6cXFxeLSFxc3IoVK3JyciIjI3fv3p2dna3T%0A6TIyMtTNDwoLC8+cObN48eLbNx5QHT58eNu2bSJSVFS0fv36SZMmPf7440ajUafTmc3mnJwcW0tF%0AUc6dO2c7PHr0qEajCQ0NbeEXBwAAAHQcitVqdXQOAAAA6DxCQkJEZPv27Y5OpLkURcnMzGyD4eNH%0AHnnkzJkzbfln+b19R8HBwQ8//PCGDRtaJ6m7VVBQEBYWlpub27Ld6nQ6T0/P1NTUpl7YZv9PAAAA%0AgNbGSkQAAAAA/rf09PTs7OwGSw+1MbPZnJiYqE5raEHHjx8vKCgwGAwt2y0AAADQsVAtAAAAAByp%0Aurra9m971rdv3y+++CI6OtpsNjsqh8LCwtWrV/v6+rZgn6WlpXq9/sCBA+piRwAAAECXRbUAAAAA%0AcIzq6urly5erOxVHRka2+Oo6Lc7X11ev1ycnJzswgZYd07dYLJ988klGRsbAgQNbsFsAAACgI2KX%0AYwAAAMAx3Nzc9Hq9Xq93dCJN4OPjs2TJEkdn0WKcnZ1jYmIcnQUAAADQLjC3AAAAAAAAAACAro5q%0AAQAAAAAAAAAAXR3VAgAAAAAAAAAAujqqBQAAAAAAAAAAdHXscgwAAIAWZjKZsrKyHJ1FCzAajY5O%0AoVWYTCYR6RzfEQAAAICWolitVkfnAAAAgM4jJCRkx44djs4CaDuZmZmhoaGOzgIAAABoLqoFAAAA%0AAAAAAAB0dexbAAAAAAAAAABAV0e1AAAAAAAAAACAro5qAQAAAAAAAAAAXR3VAgAAAAAAAAAAurr/%0AByq6Ui+oV+w4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18" y="1629960"/>
            <a:ext cx="9603545" cy="49763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42006" y="647114"/>
            <a:ext cx="13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descriptors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08609" y="648342"/>
            <a:ext cx="135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fingerprints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178105" y="1016446"/>
            <a:ext cx="239150" cy="461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9064283" y="1052502"/>
            <a:ext cx="239150" cy="461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1322288" y="2757265"/>
            <a:ext cx="633046" cy="1406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084" y="2490372"/>
            <a:ext cx="112082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Inception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layer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9599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 smtClean="0">
                <a:solidFill>
                  <a:srgbClr val="222222"/>
                </a:solidFill>
                <a:effectLst/>
                <a:latin typeface="Arial" charset="0"/>
              </a:rPr>
              <a:t>Szegedy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, Christian, et al. "Scalable, high-quality object detection." </a:t>
            </a:r>
            <a:r>
              <a:rPr lang="en-US" b="0" i="1" dirty="0" err="1" smtClean="0">
                <a:solidFill>
                  <a:srgbClr val="222222"/>
                </a:solidFill>
                <a:effectLst/>
                <a:latin typeface="Arial" charset="0"/>
              </a:rPr>
              <a:t>arXiv</a:t>
            </a:r>
            <a:r>
              <a:rPr lang="en-US" b="0" i="1" dirty="0" smtClean="0">
                <a:solidFill>
                  <a:srgbClr val="222222"/>
                </a:solidFill>
                <a:effectLst/>
                <a:latin typeface="Arial" charset="0"/>
              </a:rPr>
              <a:t> preprint arXiv:1412.1441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 (2014).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23020" y="1690200"/>
            <a:ext cx="11165705" cy="430795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Dataset random split to </a:t>
            </a:r>
            <a:r>
              <a:rPr lang="en-US" dirty="0" smtClean="0"/>
              <a:t>0.1, 0.1, 0.8 </a:t>
            </a:r>
            <a:r>
              <a:rPr lang="en-US" dirty="0"/>
              <a:t>as testing, validation and training set;</a:t>
            </a:r>
          </a:p>
          <a:p>
            <a:endParaRPr lang="en-US" dirty="0"/>
          </a:p>
          <a:p>
            <a:r>
              <a:rPr lang="en-US" dirty="0" smtClean="0"/>
              <a:t>Early Stopping techniques: with a patient of 10 epochs, based on the loss of </a:t>
            </a:r>
            <a:r>
              <a:rPr lang="en-US" dirty="0" smtClean="0">
                <a:solidFill>
                  <a:srgbClr val="FF0000"/>
                </a:solidFill>
              </a:rPr>
              <a:t>validation set </a:t>
            </a:r>
          </a:p>
          <a:p>
            <a:endParaRPr lang="en-US" dirty="0"/>
          </a:p>
          <a:p>
            <a:r>
              <a:rPr lang="en-US" dirty="0"/>
              <a:t>Model performance were evaluated based on </a:t>
            </a:r>
            <a:r>
              <a:rPr lang="en-US" dirty="0" smtClean="0">
                <a:solidFill>
                  <a:srgbClr val="FF0000"/>
                </a:solidFill>
              </a:rPr>
              <a:t>testing </a:t>
            </a:r>
            <a:r>
              <a:rPr lang="en-US" dirty="0">
                <a:solidFill>
                  <a:srgbClr val="FF0000"/>
                </a:solidFill>
              </a:rPr>
              <a:t>set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2369" y="2227527"/>
            <a:ext cx="10860951" cy="1564754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305" y="28405"/>
            <a:ext cx="10515240" cy="1325160"/>
          </a:xfrm>
        </p:spPr>
        <p:txBody>
          <a:bodyPr/>
          <a:lstStyle/>
          <a:p>
            <a:r>
              <a:rPr lang="en-US" dirty="0" smtClean="0"/>
              <a:t>Benchmark datasets &lt;</a:t>
            </a:r>
            <a:r>
              <a:rPr lang="en-US" dirty="0" err="1" smtClean="0">
                <a:solidFill>
                  <a:srgbClr val="FF0000"/>
                </a:solidFill>
              </a:rPr>
              <a:t>MoluculeNet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61305" y="1856935"/>
            <a:ext cx="11499286" cy="4333652"/>
          </a:xfrm>
        </p:spPr>
        <p:txBody>
          <a:bodyPr>
            <a:normAutofit/>
          </a:bodyPr>
          <a:lstStyle/>
          <a:p>
            <a:pPr marL="457200" indent="-457200" fontAlgn="b">
              <a:buFont typeface="+mj-lt"/>
              <a:buAutoNum type="arabicPeriod"/>
            </a:pPr>
            <a:r>
              <a:rPr lang="en-US" sz="2400" dirty="0" smtClean="0"/>
              <a:t>ESOL: includes </a:t>
            </a:r>
            <a:r>
              <a:rPr lang="en-US" sz="2400" dirty="0"/>
              <a:t>1128 compounds and their water </a:t>
            </a:r>
            <a:r>
              <a:rPr lang="en-US" sz="2400" dirty="0" smtClean="0"/>
              <a:t>solubility</a:t>
            </a:r>
            <a:r>
              <a:rPr lang="en-US" sz="2400" dirty="0"/>
              <a:t>. </a:t>
            </a:r>
            <a:endParaRPr lang="en-US" sz="2400" dirty="0" smtClean="0"/>
          </a:p>
          <a:p>
            <a:pPr marL="457200" indent="-457200" fontAlgn="b">
              <a:buFont typeface="+mj-lt"/>
              <a:buAutoNum type="arabicPeriod"/>
            </a:pPr>
            <a:endParaRPr lang="en-US" sz="2400" dirty="0"/>
          </a:p>
          <a:p>
            <a:pPr marL="457200" indent="-457200" fontAlgn="b">
              <a:buFont typeface="+mj-lt"/>
              <a:buAutoNum type="arabicPeriod"/>
            </a:pPr>
            <a:r>
              <a:rPr lang="en-US" sz="2400" dirty="0" err="1" smtClean="0"/>
              <a:t>Lipop</a:t>
            </a:r>
            <a:r>
              <a:rPr lang="en-US" sz="2400" dirty="0" smtClean="0"/>
              <a:t>:  contains </a:t>
            </a:r>
            <a:r>
              <a:rPr lang="en-US" sz="2400" dirty="0"/>
              <a:t>an </a:t>
            </a:r>
            <a:r>
              <a:rPr lang="en-US" sz="2400" dirty="0" err="1" smtClean="0"/>
              <a:t>octanol</a:t>
            </a:r>
            <a:r>
              <a:rPr lang="en-US" sz="2400" dirty="0" smtClean="0"/>
              <a:t>/water </a:t>
            </a:r>
            <a:r>
              <a:rPr lang="en-US" sz="2400" dirty="0"/>
              <a:t>distribution coefficient at pH 7.4 measured </a:t>
            </a:r>
            <a:r>
              <a:rPr lang="en-US" sz="2400" dirty="0" smtClean="0"/>
              <a:t>experimentally</a:t>
            </a:r>
            <a:r>
              <a:rPr lang="en-US" sz="2400" dirty="0"/>
              <a:t>. The dataset has 4200 </a:t>
            </a:r>
            <a:r>
              <a:rPr lang="en-US" sz="2400" dirty="0" smtClean="0"/>
              <a:t>compounds</a:t>
            </a:r>
          </a:p>
          <a:p>
            <a:pPr marL="457200" indent="-457200" fontAlgn="b">
              <a:buFont typeface="+mj-lt"/>
              <a:buAutoNum type="arabicPeriod"/>
            </a:pPr>
            <a:endParaRPr lang="en-US" sz="2400" dirty="0"/>
          </a:p>
          <a:p>
            <a:pPr marL="457200" indent="-457200" fontAlgn="b">
              <a:buFont typeface="+mj-lt"/>
              <a:buAutoNum type="arabicPeriod"/>
            </a:pPr>
            <a:r>
              <a:rPr lang="en-US" sz="2400" dirty="0" smtClean="0"/>
              <a:t>Tox21:</a:t>
            </a:r>
            <a:r>
              <a:rPr lang="en-US" sz="2400" dirty="0"/>
              <a:t> </a:t>
            </a:r>
            <a:r>
              <a:rPr lang="en-US" sz="2400" dirty="0" smtClean="0"/>
              <a:t>contains  </a:t>
            </a:r>
            <a:r>
              <a:rPr lang="en-US" sz="2400" dirty="0" smtClean="0"/>
              <a:t>8014 </a:t>
            </a:r>
            <a:r>
              <a:rPr lang="en-US" sz="2400" dirty="0"/>
              <a:t>compounds and corresponding toxicity data against 12 targets. </a:t>
            </a:r>
          </a:p>
          <a:p>
            <a:pPr marL="457200" indent="-457200" fontAlgn="b">
              <a:buFont typeface="+mj-lt"/>
              <a:buAutoNum type="arabicPeriod"/>
            </a:pPr>
            <a:endParaRPr lang="en-US" sz="2400" dirty="0"/>
          </a:p>
          <a:p>
            <a:pPr marL="457200" indent="-457200" fontAlgn="b">
              <a:buFont typeface="+mj-lt"/>
              <a:buAutoNum type="arabicPeriod"/>
            </a:pPr>
            <a:r>
              <a:rPr lang="en-US" sz="2400" dirty="0" smtClean="0"/>
              <a:t>SIDER:</a:t>
            </a:r>
            <a:r>
              <a:rPr lang="en-US" sz="2400" dirty="0"/>
              <a:t> </a:t>
            </a:r>
            <a:r>
              <a:rPr lang="en-US" sz="2400" dirty="0" smtClean="0"/>
              <a:t> contains </a:t>
            </a:r>
            <a:r>
              <a:rPr lang="en-US" sz="2400" dirty="0"/>
              <a:t>marketed drugs and their adverse drug reactions (ADR) against 27 System-Organs Class </a:t>
            </a:r>
            <a:endParaRPr lang="en-US" sz="2400" dirty="0" smtClean="0"/>
          </a:p>
          <a:p>
            <a:pPr marL="457200" indent="-457200" fontAlgn="b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37785" y="5957937"/>
            <a:ext cx="123757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solidFill>
                  <a:srgbClr val="222222"/>
                </a:solidFill>
                <a:effectLst/>
                <a:latin typeface="Arial" charset="0"/>
              </a:rPr>
              <a:t>Wu, </a:t>
            </a:r>
            <a:r>
              <a:rPr lang="en-US" sz="2000" b="0" i="0" dirty="0" err="1" smtClean="0">
                <a:solidFill>
                  <a:srgbClr val="222222"/>
                </a:solidFill>
                <a:effectLst/>
                <a:latin typeface="Arial" charset="0"/>
              </a:rPr>
              <a:t>Zhenqin</a:t>
            </a:r>
            <a:r>
              <a:rPr lang="en-US" sz="2000" b="0" i="0" dirty="0" smtClean="0">
                <a:solidFill>
                  <a:srgbClr val="222222"/>
                </a:solidFill>
                <a:effectLst/>
                <a:latin typeface="Arial" charset="0"/>
              </a:rPr>
              <a:t>, et al. "</a:t>
            </a:r>
            <a:r>
              <a:rPr lang="en-US" sz="2000" b="0" i="0" dirty="0" err="1" smtClean="0">
                <a:solidFill>
                  <a:srgbClr val="222222"/>
                </a:solidFill>
                <a:effectLst/>
                <a:latin typeface="Arial" charset="0"/>
              </a:rPr>
              <a:t>MoleculeNet</a:t>
            </a:r>
            <a:r>
              <a:rPr lang="en-US" sz="2000" b="0" i="0" dirty="0" smtClean="0">
                <a:solidFill>
                  <a:srgbClr val="222222"/>
                </a:solidFill>
                <a:effectLst/>
                <a:latin typeface="Arial" charset="0"/>
              </a:rPr>
              <a:t>: a benchmark for molecular machine learning." </a:t>
            </a:r>
            <a:r>
              <a:rPr lang="en-US" sz="2000" b="0" i="1" dirty="0" smtClean="0">
                <a:solidFill>
                  <a:srgbClr val="222222"/>
                </a:solidFill>
                <a:effectLst/>
                <a:latin typeface="Arial" charset="0"/>
              </a:rPr>
              <a:t>Chemical science</a:t>
            </a:r>
            <a:r>
              <a:rPr lang="en-US" sz="2000" b="0" i="0" dirty="0" smtClean="0">
                <a:solidFill>
                  <a:srgbClr val="222222"/>
                </a:solidFill>
                <a:effectLst/>
                <a:latin typeface="Arial" charset="0"/>
              </a:rPr>
              <a:t> 9.2 (2018): 513-530.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4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on benchmark testing 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14348"/>
              </p:ext>
            </p:extLst>
          </p:nvPr>
        </p:nvGraphicFramePr>
        <p:xfrm>
          <a:off x="394279" y="1999120"/>
          <a:ext cx="11402841" cy="30939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8312"/>
                <a:gridCol w="2278661"/>
                <a:gridCol w="2041743"/>
                <a:gridCol w="1189973"/>
                <a:gridCol w="1740343"/>
                <a:gridCol w="1995497"/>
                <a:gridCol w="1078312"/>
              </a:tblGrid>
              <a:tr h="604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data sets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no. of </a:t>
                      </a:r>
                      <a:r>
                        <a:rPr lang="en-US" sz="2000" u="none" strike="noStrike" dirty="0" smtClean="0">
                          <a:effectLst/>
                        </a:rPr>
                        <a:t>compounds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task types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metrics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previous best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Attentive FP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04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ESOL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1128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single task regression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RMSE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0.58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0.503</a:t>
                      </a:r>
                      <a:endParaRPr lang="nb-NO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</a:rPr>
                        <a:t>0.63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04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Lipop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4200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single task regression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RMSE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1.15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0.736</a:t>
                      </a:r>
                      <a:endParaRPr lang="nb-NO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</a:rPr>
                        <a:t>1.11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04763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u="none" strike="noStrike" dirty="0">
                          <a:effectLst/>
                        </a:rPr>
                        <a:t>Tox21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8014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multi task classification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ROC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0.829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0.85</a:t>
                      </a:r>
                      <a:endParaRPr lang="nb-NO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</a:rPr>
                        <a:t>0.84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604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SIDER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u="none" strike="noStrike">
                          <a:effectLst/>
                        </a:rPr>
                        <a:t>1427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multi task classification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ROC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0.684</a:t>
                      </a:r>
                      <a:endParaRPr lang="it-IT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</a:rPr>
                        <a:t>0.637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</a:rPr>
                        <a:t>0.67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0209" y="6014264"/>
            <a:ext cx="11665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222222"/>
                </a:solidFill>
                <a:effectLst/>
                <a:latin typeface="Arial" charset="0"/>
              </a:rPr>
              <a:t>Xiong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,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charset="0"/>
              </a:rPr>
              <a:t>Zhaoping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, et al. "Pushing the Boundaries of Molecular Representation for Drug Discovery with the Graph Attention Mechanism." </a:t>
            </a:r>
            <a:r>
              <a:rPr lang="en-US" b="0" i="1" dirty="0" smtClean="0">
                <a:solidFill>
                  <a:srgbClr val="222222"/>
                </a:solidFill>
                <a:effectLst/>
                <a:latin typeface="Arial" charset="0"/>
              </a:rPr>
              <a:t>Journal of medicinal chemistry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 (2019).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2941" y="83687"/>
            <a:ext cx="10515240" cy="1325160"/>
          </a:xfrm>
        </p:spPr>
        <p:txBody>
          <a:bodyPr/>
          <a:lstStyle/>
          <a:p>
            <a:r>
              <a:rPr lang="en-US" dirty="0" err="1" smtClean="0"/>
              <a:t>AtomMap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370" y="135754"/>
            <a:ext cx="4026935" cy="31279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8" y="2269038"/>
            <a:ext cx="4610100" cy="25400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169576" y="3093753"/>
            <a:ext cx="1101970" cy="339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96390" y="122418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tomic number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41275" y="493429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Estate indices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232" y="3433722"/>
            <a:ext cx="4753503" cy="334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 features(115)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8080" y="1492623"/>
            <a:ext cx="11250826" cy="496628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'</a:t>
            </a:r>
            <a:r>
              <a:rPr lang="en-US" dirty="0" err="1" smtClean="0"/>
              <a:t>is_H</a:t>
            </a:r>
            <a:r>
              <a:rPr lang="en-US" dirty="0" smtClean="0"/>
              <a:t>', '</a:t>
            </a:r>
            <a:r>
              <a:rPr lang="en-US" dirty="0" err="1" smtClean="0"/>
              <a:t>is_B</a:t>
            </a:r>
            <a:r>
              <a:rPr lang="en-US" dirty="0" smtClean="0"/>
              <a:t>', '</a:t>
            </a:r>
            <a:r>
              <a:rPr lang="en-US" dirty="0" err="1" smtClean="0"/>
              <a:t>is_C</a:t>
            </a:r>
            <a:r>
              <a:rPr lang="en-US" dirty="0" smtClean="0"/>
              <a:t>', '</a:t>
            </a:r>
            <a:r>
              <a:rPr lang="en-US" dirty="0" err="1" smtClean="0"/>
              <a:t>is_N</a:t>
            </a:r>
            <a:r>
              <a:rPr lang="en-US" dirty="0" smtClean="0"/>
              <a:t>', '</a:t>
            </a:r>
            <a:r>
              <a:rPr lang="en-US" dirty="0" err="1" smtClean="0"/>
              <a:t>is_O</a:t>
            </a:r>
            <a:r>
              <a:rPr lang="en-US" dirty="0" smtClean="0"/>
              <a:t>', '</a:t>
            </a:r>
            <a:r>
              <a:rPr lang="en-US" dirty="0" err="1" smtClean="0"/>
              <a:t>is_F</a:t>
            </a:r>
            <a:r>
              <a:rPr lang="en-US" dirty="0" smtClean="0"/>
              <a:t>', '</a:t>
            </a:r>
            <a:r>
              <a:rPr lang="en-US" dirty="0" err="1" smtClean="0"/>
              <a:t>is_P</a:t>
            </a:r>
            <a:r>
              <a:rPr lang="en-US" dirty="0" smtClean="0"/>
              <a:t>', '</a:t>
            </a:r>
            <a:r>
              <a:rPr lang="en-US" dirty="0" err="1" smtClean="0"/>
              <a:t>is_S</a:t>
            </a:r>
            <a:r>
              <a:rPr lang="en-US" dirty="0" smtClean="0"/>
              <a:t>', '</a:t>
            </a:r>
            <a:r>
              <a:rPr lang="en-US" dirty="0" err="1" smtClean="0"/>
              <a:t>is_Cl</a:t>
            </a:r>
            <a:r>
              <a:rPr lang="en-US" dirty="0" smtClean="0"/>
              <a:t>', '</a:t>
            </a:r>
            <a:r>
              <a:rPr lang="en-US" dirty="0" err="1" smtClean="0"/>
              <a:t>is_Br</a:t>
            </a:r>
            <a:r>
              <a:rPr lang="en-US" dirty="0" smtClean="0"/>
              <a:t>', '</a:t>
            </a:r>
            <a:r>
              <a:rPr lang="en-US" dirty="0" err="1" smtClean="0"/>
              <a:t>is_I</a:t>
            </a:r>
            <a:r>
              <a:rPr lang="en-US" dirty="0" smtClean="0"/>
              <a:t>',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is_ssBH</a:t>
            </a:r>
            <a:r>
              <a:rPr lang="en-US" dirty="0" smtClean="0"/>
              <a:t>', '</a:t>
            </a:r>
            <a:r>
              <a:rPr lang="en-US" dirty="0" err="1" smtClean="0"/>
              <a:t>is_sssB</a:t>
            </a:r>
            <a:r>
              <a:rPr lang="en-US" dirty="0" smtClean="0"/>
              <a:t>', '</a:t>
            </a:r>
            <a:r>
              <a:rPr lang="en-US" dirty="0" err="1" smtClean="0"/>
              <a:t>is_ssssB</a:t>
            </a:r>
            <a:r>
              <a:rPr lang="en-US" dirty="0" smtClean="0"/>
              <a:t>', 'is_sCH3', 'is_dCH2', 'is_ssCH2', '</a:t>
            </a:r>
            <a:r>
              <a:rPr lang="en-US" dirty="0" err="1" smtClean="0"/>
              <a:t>is_tCH</a:t>
            </a:r>
            <a:r>
              <a:rPr lang="en-US" dirty="0" smtClean="0"/>
              <a:t>', '</a:t>
            </a:r>
            <a:r>
              <a:rPr lang="en-US" dirty="0" err="1" smtClean="0"/>
              <a:t>is_dsCH</a:t>
            </a:r>
            <a:r>
              <a:rPr lang="en-US" dirty="0" smtClean="0"/>
              <a:t>', '</a:t>
            </a:r>
            <a:r>
              <a:rPr lang="en-US" dirty="0" err="1" smtClean="0"/>
              <a:t>is_aaCH</a:t>
            </a:r>
            <a:r>
              <a:rPr lang="en-US" dirty="0" smtClean="0"/>
              <a:t>', '</a:t>
            </a:r>
            <a:r>
              <a:rPr lang="en-US" dirty="0" err="1" smtClean="0"/>
              <a:t>is_sssCH</a:t>
            </a:r>
            <a:r>
              <a:rPr lang="en-US" dirty="0" smtClean="0"/>
              <a:t>', '</a:t>
            </a:r>
            <a:r>
              <a:rPr lang="en-US" dirty="0" err="1" smtClean="0"/>
              <a:t>is_ddC</a:t>
            </a:r>
            <a:r>
              <a:rPr lang="en-US" dirty="0" smtClean="0"/>
              <a:t>', '</a:t>
            </a:r>
            <a:r>
              <a:rPr lang="en-US" dirty="0" err="1" smtClean="0"/>
              <a:t>is_tsC</a:t>
            </a:r>
            <a:r>
              <a:rPr lang="en-US" dirty="0" smtClean="0"/>
              <a:t>', '</a:t>
            </a:r>
            <a:r>
              <a:rPr lang="en-US" dirty="0" err="1" smtClean="0"/>
              <a:t>is_dssC</a:t>
            </a:r>
            <a:r>
              <a:rPr lang="en-US" dirty="0" smtClean="0"/>
              <a:t>', '</a:t>
            </a:r>
            <a:r>
              <a:rPr lang="en-US" dirty="0" err="1" smtClean="0"/>
              <a:t>is_aasC</a:t>
            </a:r>
            <a:r>
              <a:rPr lang="en-US" dirty="0" smtClean="0"/>
              <a:t>', '</a:t>
            </a:r>
            <a:r>
              <a:rPr lang="en-US" dirty="0" err="1" smtClean="0"/>
              <a:t>is_aaaC</a:t>
            </a:r>
            <a:r>
              <a:rPr lang="en-US" dirty="0" smtClean="0"/>
              <a:t>', '</a:t>
            </a:r>
            <a:r>
              <a:rPr lang="en-US" dirty="0" err="1" smtClean="0"/>
              <a:t>is_ssssC</a:t>
            </a:r>
            <a:r>
              <a:rPr lang="en-US" dirty="0" smtClean="0"/>
              <a:t>', 'is_sNH3', 'is_sNH2', 'is_ssNH2', '</a:t>
            </a:r>
            <a:r>
              <a:rPr lang="en-US" dirty="0" err="1" smtClean="0"/>
              <a:t>is_dNH</a:t>
            </a:r>
            <a:r>
              <a:rPr lang="en-US" dirty="0" smtClean="0"/>
              <a:t>', '</a:t>
            </a:r>
            <a:r>
              <a:rPr lang="en-US" dirty="0" err="1" smtClean="0"/>
              <a:t>is_ssNH</a:t>
            </a:r>
            <a:r>
              <a:rPr lang="en-US" dirty="0" smtClean="0"/>
              <a:t>', '</a:t>
            </a:r>
            <a:r>
              <a:rPr lang="en-US" dirty="0" err="1" smtClean="0"/>
              <a:t>is_aaNH</a:t>
            </a:r>
            <a:r>
              <a:rPr lang="en-US" dirty="0" smtClean="0"/>
              <a:t>', '</a:t>
            </a:r>
            <a:r>
              <a:rPr lang="en-US" dirty="0" err="1" smtClean="0"/>
              <a:t>is_tN</a:t>
            </a:r>
            <a:r>
              <a:rPr lang="en-US" dirty="0" smtClean="0"/>
              <a:t>', '</a:t>
            </a:r>
            <a:r>
              <a:rPr lang="en-US" dirty="0" err="1" smtClean="0"/>
              <a:t>is_sssNH</a:t>
            </a:r>
            <a:r>
              <a:rPr lang="en-US" dirty="0" smtClean="0"/>
              <a:t>', '</a:t>
            </a:r>
            <a:r>
              <a:rPr lang="en-US" dirty="0" err="1" smtClean="0"/>
              <a:t>is_dsN</a:t>
            </a:r>
            <a:r>
              <a:rPr lang="en-US" dirty="0" smtClean="0"/>
              <a:t>', '</a:t>
            </a:r>
            <a:r>
              <a:rPr lang="en-US" dirty="0" err="1" smtClean="0"/>
              <a:t>is_aaN</a:t>
            </a:r>
            <a:r>
              <a:rPr lang="en-US" dirty="0" smtClean="0"/>
              <a:t>', '</a:t>
            </a:r>
            <a:r>
              <a:rPr lang="en-US" dirty="0" err="1" smtClean="0"/>
              <a:t>is_sssN</a:t>
            </a:r>
            <a:r>
              <a:rPr lang="en-US" dirty="0" smtClean="0"/>
              <a:t>', '</a:t>
            </a:r>
            <a:r>
              <a:rPr lang="en-US" dirty="0" err="1" smtClean="0"/>
              <a:t>is_ddsN</a:t>
            </a:r>
            <a:r>
              <a:rPr lang="en-US" dirty="0" smtClean="0"/>
              <a:t>', '</a:t>
            </a:r>
            <a:r>
              <a:rPr lang="en-US" dirty="0" err="1" smtClean="0"/>
              <a:t>is_aasN</a:t>
            </a:r>
            <a:r>
              <a:rPr lang="en-US" dirty="0" smtClean="0"/>
              <a:t>', '</a:t>
            </a:r>
            <a:r>
              <a:rPr lang="en-US" dirty="0" err="1" smtClean="0"/>
              <a:t>is_ssssN</a:t>
            </a:r>
            <a:r>
              <a:rPr lang="en-US" dirty="0" smtClean="0"/>
              <a:t>', '</a:t>
            </a:r>
            <a:r>
              <a:rPr lang="en-US" dirty="0" err="1" smtClean="0"/>
              <a:t>is_sOH</a:t>
            </a:r>
            <a:r>
              <a:rPr lang="en-US" dirty="0" smtClean="0"/>
              <a:t>', '</a:t>
            </a:r>
            <a:r>
              <a:rPr lang="en-US" dirty="0" err="1" smtClean="0"/>
              <a:t>is_dO</a:t>
            </a:r>
            <a:r>
              <a:rPr lang="en-US" dirty="0" smtClean="0"/>
              <a:t>', '</a:t>
            </a:r>
            <a:r>
              <a:rPr lang="en-US" dirty="0" err="1" smtClean="0"/>
              <a:t>is_ssO</a:t>
            </a:r>
            <a:r>
              <a:rPr lang="en-US" dirty="0" smtClean="0"/>
              <a:t>', '</a:t>
            </a:r>
            <a:r>
              <a:rPr lang="en-US" dirty="0" err="1" smtClean="0"/>
              <a:t>is_aaO</a:t>
            </a:r>
            <a:r>
              <a:rPr lang="en-US" dirty="0" smtClean="0"/>
              <a:t>', 'is_sPH2', '</a:t>
            </a:r>
            <a:r>
              <a:rPr lang="en-US" dirty="0" err="1" smtClean="0"/>
              <a:t>is_ssPH</a:t>
            </a:r>
            <a:r>
              <a:rPr lang="en-US" dirty="0" smtClean="0"/>
              <a:t>', '</a:t>
            </a:r>
            <a:r>
              <a:rPr lang="en-US" dirty="0" err="1" smtClean="0"/>
              <a:t>is_sssP</a:t>
            </a:r>
            <a:r>
              <a:rPr lang="en-US" dirty="0" smtClean="0"/>
              <a:t>', '</a:t>
            </a:r>
            <a:r>
              <a:rPr lang="en-US" dirty="0" err="1" smtClean="0"/>
              <a:t>is_dsssP</a:t>
            </a:r>
            <a:r>
              <a:rPr lang="en-US" dirty="0" smtClean="0"/>
              <a:t>', '</a:t>
            </a:r>
            <a:r>
              <a:rPr lang="en-US" dirty="0" err="1" smtClean="0"/>
              <a:t>is_sssssP</a:t>
            </a:r>
            <a:r>
              <a:rPr lang="en-US" dirty="0" smtClean="0"/>
              <a:t>', '</a:t>
            </a:r>
            <a:r>
              <a:rPr lang="en-US" dirty="0" err="1" smtClean="0"/>
              <a:t>is_sSH</a:t>
            </a:r>
            <a:r>
              <a:rPr lang="en-US" dirty="0" smtClean="0"/>
              <a:t>', '</a:t>
            </a:r>
            <a:r>
              <a:rPr lang="en-US" dirty="0" err="1" smtClean="0"/>
              <a:t>is_dS</a:t>
            </a:r>
            <a:r>
              <a:rPr lang="en-US" dirty="0" smtClean="0"/>
              <a:t>', '</a:t>
            </a:r>
            <a:r>
              <a:rPr lang="en-US" dirty="0" err="1" smtClean="0"/>
              <a:t>is_ssS</a:t>
            </a:r>
            <a:r>
              <a:rPr lang="en-US" dirty="0" smtClean="0"/>
              <a:t>', '</a:t>
            </a:r>
            <a:r>
              <a:rPr lang="en-US" dirty="0" err="1" smtClean="0"/>
              <a:t>is_aaS</a:t>
            </a:r>
            <a:r>
              <a:rPr lang="en-US" dirty="0" smtClean="0"/>
              <a:t>', '</a:t>
            </a:r>
            <a:r>
              <a:rPr lang="en-US" dirty="0" err="1" smtClean="0"/>
              <a:t>is_dssS</a:t>
            </a:r>
            <a:r>
              <a:rPr lang="en-US" dirty="0" smtClean="0"/>
              <a:t>', '</a:t>
            </a:r>
            <a:r>
              <a:rPr lang="en-US" dirty="0" err="1" smtClean="0"/>
              <a:t>is_ddssS</a:t>
            </a:r>
            <a:r>
              <a:rPr lang="en-US" dirty="0" smtClean="0"/>
              <a:t>',</a:t>
            </a:r>
          </a:p>
          <a:p>
            <a:endParaRPr lang="en-US" dirty="0"/>
          </a:p>
          <a:p>
            <a:r>
              <a:rPr lang="en-US" dirty="0" smtClean="0"/>
              <a:t>'</a:t>
            </a:r>
            <a:r>
              <a:rPr lang="en-US" dirty="0" err="1" smtClean="0"/>
              <a:t>is_S_hybridized</a:t>
            </a:r>
            <a:r>
              <a:rPr lang="en-US" dirty="0" smtClean="0"/>
              <a:t>', '</a:t>
            </a:r>
            <a:r>
              <a:rPr lang="en-US" dirty="0" err="1" smtClean="0"/>
              <a:t>is_SP_hybridized</a:t>
            </a:r>
            <a:r>
              <a:rPr lang="en-US" dirty="0" smtClean="0"/>
              <a:t>', 'is_SP2_hybridized', 'is_SP3_hybridized', 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is_chirality_R</a:t>
            </a:r>
            <a:r>
              <a:rPr lang="en-US" dirty="0" smtClean="0"/>
              <a:t>', '</a:t>
            </a:r>
            <a:r>
              <a:rPr lang="en-US" dirty="0" err="1" smtClean="0"/>
              <a:t>is_chirality_S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'</a:t>
            </a:r>
            <a:r>
              <a:rPr lang="en-US" dirty="0" err="1" smtClean="0"/>
              <a:t>num_ROTATABLE_bonds</a:t>
            </a:r>
            <a:r>
              <a:rPr lang="en-US" dirty="0" smtClean="0"/>
              <a:t>', '</a:t>
            </a:r>
            <a:r>
              <a:rPr lang="en-US" dirty="0" err="1" smtClean="0"/>
              <a:t>num_SINGLE_bonds</a:t>
            </a:r>
            <a:r>
              <a:rPr lang="en-US" dirty="0" smtClean="0"/>
              <a:t>', '</a:t>
            </a:r>
            <a:r>
              <a:rPr lang="en-US" dirty="0" err="1" smtClean="0"/>
              <a:t>num_DOUBLE_bonds</a:t>
            </a:r>
            <a:r>
              <a:rPr lang="en-US" dirty="0" smtClean="0"/>
              <a:t>', '</a:t>
            </a:r>
            <a:r>
              <a:rPr lang="en-US" dirty="0" err="1" smtClean="0"/>
              <a:t>num_TRIPLE_bonds</a:t>
            </a:r>
            <a:r>
              <a:rPr lang="en-US" dirty="0" smtClean="0"/>
              <a:t>', '</a:t>
            </a:r>
            <a:r>
              <a:rPr lang="en-US" dirty="0" err="1" smtClean="0"/>
              <a:t>num_AROMATIC_bonds</a:t>
            </a:r>
            <a:r>
              <a:rPr lang="en-US" dirty="0" smtClean="0"/>
              <a:t>', 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is_in_Ring</a:t>
            </a:r>
            <a:r>
              <a:rPr lang="en-US" dirty="0" smtClean="0"/>
              <a:t>', '</a:t>
            </a:r>
            <a:r>
              <a:rPr lang="en-US" dirty="0" err="1" smtClean="0"/>
              <a:t>is_in_AromaticRing</a:t>
            </a:r>
            <a:r>
              <a:rPr lang="en-US" dirty="0" smtClean="0"/>
              <a:t>', 'is_in_3MemberedRings', 'is_in_4MemberedRings', 'is_in_5MemberedRings', 'is_in_6MemberedRings', </a:t>
            </a:r>
          </a:p>
          <a:p>
            <a:endParaRPr lang="en-US" dirty="0"/>
          </a:p>
          <a:p>
            <a:r>
              <a:rPr lang="en-US" dirty="0" smtClean="0"/>
              <a:t>'</a:t>
            </a:r>
            <a:r>
              <a:rPr lang="en-US" dirty="0" err="1" smtClean="0"/>
              <a:t>is_h_acceptor</a:t>
            </a:r>
            <a:r>
              <a:rPr lang="en-US" dirty="0" smtClean="0"/>
              <a:t>', '</a:t>
            </a:r>
            <a:r>
              <a:rPr lang="en-US" dirty="0" err="1" smtClean="0"/>
              <a:t>is_h_donor</a:t>
            </a:r>
            <a:r>
              <a:rPr lang="en-US" dirty="0" smtClean="0"/>
              <a:t>', '</a:t>
            </a:r>
            <a:r>
              <a:rPr lang="en-US" dirty="0" err="1" smtClean="0"/>
              <a:t>is_hetero</a:t>
            </a:r>
            <a:r>
              <a:rPr lang="en-US" dirty="0" smtClean="0"/>
              <a:t>', '</a:t>
            </a:r>
            <a:r>
              <a:rPr lang="en-US" dirty="0" err="1" smtClean="0"/>
              <a:t>estate_indice</a:t>
            </a:r>
            <a:r>
              <a:rPr lang="en-US" dirty="0" smtClean="0"/>
              <a:t>', '</a:t>
            </a:r>
            <a:r>
              <a:rPr lang="en-US" dirty="0" err="1" smtClean="0"/>
              <a:t>logp_contribs</a:t>
            </a:r>
            <a:r>
              <a:rPr lang="en-US" dirty="0" smtClean="0"/>
              <a:t>', '</a:t>
            </a:r>
            <a:r>
              <a:rPr lang="en-US" dirty="0" err="1" smtClean="0"/>
              <a:t>mr_contribs</a:t>
            </a:r>
            <a:r>
              <a:rPr lang="en-US" dirty="0" smtClean="0"/>
              <a:t>', '</a:t>
            </a:r>
            <a:r>
              <a:rPr lang="en-US" dirty="0" err="1" smtClean="0"/>
              <a:t>tpsa_contribs</a:t>
            </a:r>
            <a:r>
              <a:rPr lang="en-US" dirty="0" smtClean="0"/>
              <a:t>', '</a:t>
            </a:r>
            <a:r>
              <a:rPr lang="en-US" dirty="0" err="1" smtClean="0"/>
              <a:t>asa_contribs</a:t>
            </a:r>
            <a:r>
              <a:rPr lang="en-US" dirty="0" smtClean="0"/>
              <a:t>', '</a:t>
            </a:r>
            <a:r>
              <a:rPr lang="en-US" dirty="0" err="1" smtClean="0"/>
              <a:t>atomic_number</a:t>
            </a:r>
            <a:r>
              <a:rPr lang="en-US" dirty="0" smtClean="0"/>
              <a:t>', 'degree', '</a:t>
            </a:r>
            <a:r>
              <a:rPr lang="en-US" dirty="0" err="1" smtClean="0"/>
              <a:t>explicit_valence</a:t>
            </a:r>
            <a:r>
              <a:rPr lang="en-US" dirty="0" smtClean="0"/>
              <a:t>', '</a:t>
            </a:r>
            <a:r>
              <a:rPr lang="en-US" dirty="0" err="1" smtClean="0"/>
              <a:t>implicit_valence</a:t>
            </a:r>
            <a:r>
              <a:rPr lang="en-US" dirty="0" smtClean="0"/>
              <a:t>', 'valence', '</a:t>
            </a:r>
            <a:r>
              <a:rPr lang="en-US" dirty="0" err="1" smtClean="0"/>
              <a:t>num_implicit_hydrogens</a:t>
            </a:r>
            <a:r>
              <a:rPr lang="en-US" dirty="0" smtClean="0"/>
              <a:t>', '</a:t>
            </a:r>
            <a:r>
              <a:rPr lang="en-US" dirty="0" err="1" smtClean="0"/>
              <a:t>num_explicit_hydrogens</a:t>
            </a:r>
            <a:r>
              <a:rPr lang="en-US" dirty="0" smtClean="0"/>
              <a:t>', '</a:t>
            </a:r>
            <a:r>
              <a:rPr lang="en-US" dirty="0" err="1" smtClean="0"/>
              <a:t>num_hydrogens</a:t>
            </a:r>
            <a:r>
              <a:rPr lang="en-US" dirty="0" smtClean="0"/>
              <a:t>', '</a:t>
            </a:r>
            <a:r>
              <a:rPr lang="en-US" dirty="0" err="1" smtClean="0"/>
              <a:t>formal_charge</a:t>
            </a:r>
            <a:r>
              <a:rPr lang="en-US" dirty="0" smtClean="0"/>
              <a:t>', '</a:t>
            </a:r>
            <a:r>
              <a:rPr lang="en-US" dirty="0" err="1" smtClean="0"/>
              <a:t>gasteiger_charge</a:t>
            </a:r>
            <a:r>
              <a:rPr lang="en-US" dirty="0" smtClean="0"/>
              <a:t>', </a:t>
            </a:r>
          </a:p>
          <a:p>
            <a:endParaRPr lang="en-US" dirty="0"/>
          </a:p>
          <a:p>
            <a:r>
              <a:rPr lang="en-US" dirty="0" smtClean="0"/>
              <a:t>'period', '</a:t>
            </a:r>
            <a:r>
              <a:rPr lang="en-US" dirty="0" err="1" smtClean="0"/>
              <a:t>atomic_mass</a:t>
            </a:r>
            <a:r>
              <a:rPr lang="en-US" dirty="0" smtClean="0"/>
              <a:t>', 'density', '</a:t>
            </a:r>
            <a:r>
              <a:rPr lang="en-US" dirty="0" err="1" smtClean="0"/>
              <a:t>melting_point</a:t>
            </a:r>
            <a:r>
              <a:rPr lang="en-US" dirty="0" smtClean="0"/>
              <a:t>', '</a:t>
            </a:r>
            <a:r>
              <a:rPr lang="en-US" dirty="0" err="1" smtClean="0"/>
              <a:t>boiling_point</a:t>
            </a:r>
            <a:r>
              <a:rPr lang="en-US" dirty="0" smtClean="0"/>
              <a:t>', '</a:t>
            </a:r>
            <a:r>
              <a:rPr lang="en-US" dirty="0" err="1" smtClean="0"/>
              <a:t>atomic_radius</a:t>
            </a:r>
            <a:r>
              <a:rPr lang="en-US" dirty="0" smtClean="0"/>
              <a:t>', '</a:t>
            </a:r>
            <a:r>
              <a:rPr lang="en-US" dirty="0" err="1" smtClean="0"/>
              <a:t>atomic_volume</a:t>
            </a:r>
            <a:r>
              <a:rPr lang="en-US" dirty="0" smtClean="0"/>
              <a:t>', '</a:t>
            </a:r>
            <a:r>
              <a:rPr lang="en-US" dirty="0" err="1" smtClean="0"/>
              <a:t>covalent_radius</a:t>
            </a:r>
            <a:r>
              <a:rPr lang="en-US" dirty="0" smtClean="0"/>
              <a:t>', '</a:t>
            </a:r>
            <a:r>
              <a:rPr lang="en-US" dirty="0" err="1" smtClean="0"/>
              <a:t>covalent_volume</a:t>
            </a:r>
            <a:r>
              <a:rPr lang="en-US" dirty="0" smtClean="0"/>
              <a:t>', '</a:t>
            </a:r>
            <a:r>
              <a:rPr lang="en-US" dirty="0" err="1" smtClean="0"/>
              <a:t>van_der_waals_radius</a:t>
            </a:r>
            <a:r>
              <a:rPr lang="en-US" dirty="0" smtClean="0"/>
              <a:t>', '</a:t>
            </a:r>
            <a:r>
              <a:rPr lang="en-US" dirty="0" err="1" smtClean="0"/>
              <a:t>van_der_waals_volume</a:t>
            </a:r>
            <a:r>
              <a:rPr lang="en-US" dirty="0" smtClean="0"/>
              <a:t>', '</a:t>
            </a:r>
            <a:r>
              <a:rPr lang="en-US" dirty="0" err="1" smtClean="0"/>
              <a:t>specific_heat</a:t>
            </a:r>
            <a:r>
              <a:rPr lang="en-US" dirty="0" smtClean="0"/>
              <a:t>', '</a:t>
            </a:r>
            <a:r>
              <a:rPr lang="en-US" dirty="0" err="1" smtClean="0"/>
              <a:t>heat_of_formation</a:t>
            </a:r>
            <a:r>
              <a:rPr lang="en-US" dirty="0" smtClean="0"/>
              <a:t>', '</a:t>
            </a:r>
            <a:r>
              <a:rPr lang="en-US" dirty="0" err="1" smtClean="0"/>
              <a:t>thermal_conductivity</a:t>
            </a:r>
            <a:r>
              <a:rPr lang="en-US" dirty="0" smtClean="0"/>
              <a:t>', '</a:t>
            </a:r>
            <a:r>
              <a:rPr lang="en-US" dirty="0" err="1" smtClean="0"/>
              <a:t>pauling_electronegativity</a:t>
            </a:r>
            <a:r>
              <a:rPr lang="en-US" dirty="0" smtClean="0"/>
              <a:t>', '</a:t>
            </a:r>
            <a:r>
              <a:rPr lang="en-US" dirty="0" err="1" smtClean="0"/>
              <a:t>sanderson_electronegativity</a:t>
            </a:r>
            <a:r>
              <a:rPr lang="en-US" dirty="0" smtClean="0"/>
              <a:t>', '</a:t>
            </a:r>
            <a:r>
              <a:rPr lang="en-US" dirty="0" err="1" smtClean="0"/>
              <a:t>allen_electronegativity</a:t>
            </a:r>
            <a:r>
              <a:rPr lang="en-US" dirty="0" smtClean="0"/>
              <a:t>', '</a:t>
            </a:r>
            <a:r>
              <a:rPr lang="en-US" dirty="0" err="1" smtClean="0"/>
              <a:t>ghosh_electronegativity</a:t>
            </a:r>
            <a:r>
              <a:rPr lang="en-US" dirty="0" smtClean="0"/>
              <a:t>', '</a:t>
            </a:r>
            <a:r>
              <a:rPr lang="en-US" dirty="0" err="1" smtClean="0"/>
              <a:t>first_ionisation_energy</a:t>
            </a:r>
            <a:r>
              <a:rPr lang="en-US" dirty="0" smtClean="0"/>
              <a:t>', '</a:t>
            </a:r>
            <a:r>
              <a:rPr lang="en-US" dirty="0" err="1" smtClean="0"/>
              <a:t>most_stable_oxidation_states</a:t>
            </a:r>
            <a:r>
              <a:rPr lang="en-US" dirty="0" smtClean="0"/>
              <a:t>', '</a:t>
            </a:r>
            <a:r>
              <a:rPr lang="en-US" dirty="0" err="1" smtClean="0"/>
              <a:t>lattice_constant</a:t>
            </a:r>
            <a:r>
              <a:rPr lang="en-US" dirty="0" smtClean="0"/>
              <a:t>', '</a:t>
            </a:r>
            <a:r>
              <a:rPr lang="en-US" dirty="0" err="1" smtClean="0"/>
              <a:t>electron_affinity</a:t>
            </a:r>
            <a:r>
              <a:rPr lang="en-US" dirty="0" smtClean="0"/>
              <a:t>', '</a:t>
            </a:r>
            <a:r>
              <a:rPr lang="en-US" dirty="0" err="1" smtClean="0"/>
              <a:t>dipole_polarizability</a:t>
            </a:r>
            <a:r>
              <a:rPr lang="en-US" dirty="0" smtClean="0"/>
              <a:t>', '</a:t>
            </a:r>
            <a:r>
              <a:rPr lang="en-US" dirty="0" err="1" smtClean="0"/>
              <a:t>dispersion_coefficient</a:t>
            </a:r>
            <a:r>
              <a:rPr lang="en-US" dirty="0" smtClean="0"/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8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0" y="133388"/>
            <a:ext cx="10515240" cy="824933"/>
          </a:xfrm>
        </p:spPr>
        <p:txBody>
          <a:bodyPr/>
          <a:lstStyle/>
          <a:p>
            <a:r>
              <a:rPr lang="en-US" dirty="0" err="1" smtClean="0"/>
              <a:t>Molmap</a:t>
            </a:r>
            <a:r>
              <a:rPr lang="en-US" dirty="0" smtClean="0"/>
              <a:t> generate procedures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5901" y="2133766"/>
            <a:ext cx="2353730" cy="778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data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994173" y="2292342"/>
            <a:ext cx="1014608" cy="338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75846" y="2027765"/>
            <a:ext cx="2441412" cy="778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51921" y="2046810"/>
            <a:ext cx="2717224" cy="95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</a:t>
            </a:r>
            <a:r>
              <a:rPr lang="en-US" smtClean="0"/>
              <a:t>feature  pairwise distance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6835958" y="2195671"/>
            <a:ext cx="1014608" cy="338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469093" y="3060143"/>
            <a:ext cx="225468" cy="489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335949" y="3639622"/>
            <a:ext cx="2717224" cy="805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Feature 2D embedding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9469093" y="4524794"/>
            <a:ext cx="244719" cy="5225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335949" y="5237964"/>
            <a:ext cx="2836222" cy="805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assignment to grid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7190201" y="5565429"/>
            <a:ext cx="923410" cy="2833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371012" y="5287473"/>
            <a:ext cx="2717224" cy="805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Gaussian</a:t>
            </a:r>
            <a:r>
              <a:rPr lang="zh-CN" altLang="en-US" dirty="0" smtClean="0"/>
              <a:t> </a:t>
            </a:r>
            <a:r>
              <a:rPr lang="en-US" dirty="0" smtClean="0"/>
              <a:t>smoothing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35901" y="5268087"/>
            <a:ext cx="2717224" cy="805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MolMap</a:t>
            </a:r>
            <a:endParaRPr lang="en-US" dirty="0"/>
          </a:p>
        </p:txBody>
      </p:sp>
      <p:sp>
        <p:nvSpPr>
          <p:cNvPr id="18" name="Left Arrow 17"/>
          <p:cNvSpPr/>
          <p:nvPr/>
        </p:nvSpPr>
        <p:spPr>
          <a:xfrm>
            <a:off x="3345637" y="5548731"/>
            <a:ext cx="923410" cy="2833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Step1: Sampling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95402" y="1491569"/>
            <a:ext cx="5600298" cy="4350960"/>
          </a:xfrm>
        </p:spPr>
        <p:txBody>
          <a:bodyPr/>
          <a:lstStyle/>
          <a:p>
            <a:r>
              <a:rPr lang="en-US" dirty="0" smtClean="0"/>
              <a:t>Sample a database of </a:t>
            </a:r>
            <a:r>
              <a:rPr lang="en-US" dirty="0" err="1" smtClean="0"/>
              <a:t>Pubchem</a:t>
            </a:r>
            <a:r>
              <a:rPr lang="en-US" dirty="0" smtClean="0"/>
              <a:t> of </a:t>
            </a:r>
            <a:r>
              <a:rPr lang="en-US" dirty="0" smtClean="0"/>
              <a:t>total</a:t>
            </a:r>
            <a:r>
              <a:rPr lang="en-US" dirty="0" smtClean="0"/>
              <a:t> 9611790 compounds based on the ECFP 2048 bits</a:t>
            </a:r>
          </a:p>
          <a:p>
            <a:endParaRPr lang="en-US" dirty="0"/>
          </a:p>
          <a:p>
            <a:r>
              <a:rPr lang="en-US" dirty="0" smtClean="0"/>
              <a:t>Finally we got 8206960 unique diversity compounds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638" y="1596684"/>
            <a:ext cx="5652264" cy="43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Step2: Feature extraction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49" y="3593278"/>
            <a:ext cx="1858327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78" y="3593278"/>
            <a:ext cx="1841500" cy="30768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437958" y="2771216"/>
            <a:ext cx="8358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2) </a:t>
            </a:r>
            <a:r>
              <a:rPr lang="en-US" sz="2800" dirty="0" smtClean="0"/>
              <a:t>Fingerprints: total 12108 bits, with 9 kinds of FPs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37958" y="2176932"/>
            <a:ext cx="7858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1) Descriptors</a:t>
            </a:r>
            <a:r>
              <a:rPr lang="en-US" sz="2800" dirty="0" smtClean="0"/>
              <a:t>: total 1456 vectors, with 13 types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266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Step3: Feature pairwise distance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704698"/>
          </a:xfrm>
        </p:spPr>
        <p:txBody>
          <a:bodyPr/>
          <a:lstStyle/>
          <a:p>
            <a:r>
              <a:rPr lang="en-US" b="1" dirty="0"/>
              <a:t>Cosine </a:t>
            </a:r>
            <a:r>
              <a:rPr lang="en-US" b="1" dirty="0" smtClean="0"/>
              <a:t>distance</a:t>
            </a:r>
            <a:r>
              <a:rPr lang="en-US" b="1" dirty="0"/>
              <a:t> </a:t>
            </a:r>
            <a:r>
              <a:rPr lang="en-US" dirty="0" smtClean="0"/>
              <a:t>is applied: 1-similarity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46" y="2530258"/>
            <a:ext cx="5457608" cy="1554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4456" y="4985359"/>
            <a:ext cx="1082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pairwise feature distances for both descriptors and fingerprints </a:t>
            </a:r>
            <a:r>
              <a:rPr lang="en-US" sz="2800" dirty="0" smtClean="0"/>
              <a:t>were calculated </a:t>
            </a:r>
            <a:r>
              <a:rPr lang="en-US" sz="2800" dirty="0" smtClean="0"/>
              <a:t>among </a:t>
            </a:r>
            <a:r>
              <a:rPr lang="en-US" sz="2800" dirty="0" smtClean="0">
                <a:solidFill>
                  <a:srgbClr val="FF0000"/>
                </a:solidFill>
              </a:rPr>
              <a:t>8206960 compounds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Step4: Feature embedding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51053" y="2158890"/>
            <a:ext cx="5444647" cy="1080478"/>
          </a:xfrm>
        </p:spPr>
        <p:txBody>
          <a:bodyPr/>
          <a:lstStyle/>
          <a:p>
            <a:r>
              <a:rPr lang="en-US" dirty="0" smtClean="0"/>
              <a:t>Methods:  UMAP, MDS, T-SNE</a:t>
            </a:r>
          </a:p>
        </p:txBody>
      </p:sp>
      <p:sp>
        <p:nvSpPr>
          <p:cNvPr id="4" name="Rectangle 3"/>
          <p:cNvSpPr/>
          <p:nvPr/>
        </p:nvSpPr>
        <p:spPr>
          <a:xfrm>
            <a:off x="651053" y="3715447"/>
            <a:ext cx="54124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Since UMAP is more accuracy and faster, so we use UMAP as first choice  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images/performance_17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98" y="1535571"/>
            <a:ext cx="5039639" cy="410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02963" y="5680114"/>
            <a:ext cx="10785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https://umap-learn.readthedocs.io/en/latest/benchmarking.html#performance-scaling-by-dataset-size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2963" y="6088390"/>
            <a:ext cx="11073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222222"/>
                </a:solidFill>
                <a:effectLst/>
                <a:latin typeface="Arial" charset="0"/>
              </a:rPr>
              <a:t>Becht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, Etienne, et al. "Dimensionality reduction for visualizing single-cell data using UMAP." </a:t>
            </a:r>
            <a:r>
              <a:rPr lang="en-US" b="0" i="1" dirty="0" smtClean="0">
                <a:solidFill>
                  <a:srgbClr val="222222"/>
                </a:solidFill>
                <a:effectLst/>
                <a:latin typeface="Arial" charset="0"/>
              </a:rPr>
              <a:t>Nature biotechnology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 37.1 (2019): 38.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1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Step5: Feature assignment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5098397" y="3331923"/>
            <a:ext cx="1991335" cy="31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11826" y="293753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assignment</a:t>
            </a:r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2144521"/>
            <a:ext cx="3808368" cy="31980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4" name="Group 23"/>
          <p:cNvGrpSpPr/>
          <p:nvPr/>
        </p:nvGrpSpPr>
        <p:grpSpPr>
          <a:xfrm>
            <a:off x="7796178" y="1947575"/>
            <a:ext cx="3092216" cy="3394998"/>
            <a:chOff x="6783304" y="1894454"/>
            <a:chExt cx="3348854" cy="3635088"/>
          </a:xfrm>
        </p:grpSpPr>
        <p:sp>
          <p:nvSpPr>
            <p:cNvPr id="25" name="TextBox 24"/>
            <p:cNvSpPr txBox="1"/>
            <p:nvPr/>
          </p:nvSpPr>
          <p:spPr>
            <a:xfrm>
              <a:off x="7114016" y="1894454"/>
              <a:ext cx="2351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Optimal arrangement</a:t>
              </a:r>
              <a:endParaRPr lang="en-US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3304" y="2263786"/>
              <a:ext cx="3348854" cy="3265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54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Fingerprints assignment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" y="2073831"/>
            <a:ext cx="4722314" cy="40139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5410139" y="3688822"/>
            <a:ext cx="1716066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61348" y="3305191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658" y="2035160"/>
            <a:ext cx="4767808" cy="40526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73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Descriptors assignment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7" y="2268760"/>
            <a:ext cx="4746867" cy="41500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414" y="2268761"/>
            <a:ext cx="4882369" cy="41500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5356627" y="3674523"/>
            <a:ext cx="1716066" cy="250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61348" y="3305191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9383940" y="1675821"/>
            <a:ext cx="1138694" cy="92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657003" y="43239"/>
            <a:ext cx="3453874" cy="1646961"/>
            <a:chOff x="7726694" y="70383"/>
            <a:chExt cx="3453874" cy="164696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6368" y="923594"/>
              <a:ext cx="1854200" cy="6731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26694" y="802944"/>
              <a:ext cx="1460500" cy="9144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23168" y="70383"/>
              <a:ext cx="2057400" cy="7112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17194" y="70383"/>
              <a:ext cx="10795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27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38796</TotalTime>
  <Words>650</Words>
  <Application>Microsoft Macintosh PowerPoint</Application>
  <PresentationFormat>Widescreen</PresentationFormat>
  <Paragraphs>109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Calibri Light</vt:lpstr>
      <vt:lpstr>DejaVu Sans</vt:lpstr>
      <vt:lpstr>Symbol</vt:lpstr>
      <vt:lpstr>Times</vt:lpstr>
      <vt:lpstr>Times New Roman</vt:lpstr>
      <vt:lpstr>Wingdings</vt:lpstr>
      <vt:lpstr>Arial</vt:lpstr>
      <vt:lpstr>Office Theme</vt:lpstr>
      <vt:lpstr>MolMap: A Molecule Representation Method Based on High-level Features</vt:lpstr>
      <vt:lpstr>Molmap generate procedures</vt:lpstr>
      <vt:lpstr>Step1: Sampling data</vt:lpstr>
      <vt:lpstr>Step2: Feature extraction</vt:lpstr>
      <vt:lpstr>Step3: Feature pairwise distance</vt:lpstr>
      <vt:lpstr>Step4: Feature embedding </vt:lpstr>
      <vt:lpstr>Step5: Feature assignment</vt:lpstr>
      <vt:lpstr>Fingerprints assignment</vt:lpstr>
      <vt:lpstr>Descriptors assignment</vt:lpstr>
      <vt:lpstr>Step6: Gaussian Smoothing</vt:lpstr>
      <vt:lpstr>Model backbone</vt:lpstr>
      <vt:lpstr>Training</vt:lpstr>
      <vt:lpstr>Benchmark datasets &lt;MoluculeNet&gt;</vt:lpstr>
      <vt:lpstr>Performance on benchmark testing set</vt:lpstr>
      <vt:lpstr>AtomMap</vt:lpstr>
      <vt:lpstr>Atom features(115)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Microsoft Office User</cp:lastModifiedBy>
  <cp:revision>41</cp:revision>
  <dcterms:created xsi:type="dcterms:W3CDTF">2019-09-12T14:59:36Z</dcterms:created>
  <dcterms:modified xsi:type="dcterms:W3CDTF">2019-10-09T13:58:53Z</dcterms:modified>
  <dc:language>en-SG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