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5" r:id="rId4"/>
    <p:sldId id="301" r:id="rId5"/>
    <p:sldId id="260" r:id="rId6"/>
    <p:sldId id="261" r:id="rId7"/>
    <p:sldId id="263" r:id="rId8"/>
    <p:sldId id="265" r:id="rId9"/>
    <p:sldId id="266" r:id="rId10"/>
    <p:sldId id="268" r:id="rId11"/>
    <p:sldId id="274" r:id="rId12"/>
    <p:sldId id="269" r:id="rId13"/>
    <p:sldId id="273" r:id="rId14"/>
    <p:sldId id="307" r:id="rId15"/>
    <p:sldId id="308" r:id="rId16"/>
    <p:sldId id="309" r:id="rId17"/>
    <p:sldId id="310" r:id="rId18"/>
    <p:sldId id="313" r:id="rId19"/>
    <p:sldId id="314" r:id="rId20"/>
    <p:sldId id="311" r:id="rId21"/>
    <p:sldId id="312" r:id="rId22"/>
    <p:sldId id="316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41" autoAdjust="0"/>
  </p:normalViewPr>
  <p:slideViewPr>
    <p:cSldViewPr snapToGrid="0" snapToObjects="1">
      <p:cViewPr varScale="1">
        <p:scale>
          <a:sx n="162" d="100"/>
          <a:sy n="162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dev.ebi.ac.uk/chembl/extra/francis/standardiser/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da.gov/downloads/ForIndustry/DataStandards/SubstanceRegistrationSystem-UniqueIngredientIdentifierUNII/ucm127743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96" y="678913"/>
            <a:ext cx="7508805" cy="1821078"/>
          </a:xfrm>
        </p:spPr>
        <p:txBody>
          <a:bodyPr>
            <a:noAutofit/>
          </a:bodyPr>
          <a:lstStyle/>
          <a:p>
            <a:r>
              <a:rPr lang="en-US" sz="4800" dirty="0" smtClean="0"/>
              <a:t>Chemical </a:t>
            </a:r>
            <a:r>
              <a:rPr lang="en-US" sz="4800" dirty="0"/>
              <a:t>S</a:t>
            </a:r>
            <a:r>
              <a:rPr lang="en-US" sz="4800" dirty="0" smtClean="0"/>
              <a:t>tructure Standardisation</a:t>
            </a:r>
            <a:endParaRPr lang="en-US" sz="4800" dirty="0"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0" y="4796739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Francis Atkinson</a:t>
            </a:r>
          </a:p>
          <a:p>
            <a:r>
              <a:rPr lang="en-US" sz="2400" dirty="0" smtClean="0"/>
              <a:t>Chemogenomics Group</a:t>
            </a:r>
          </a:p>
          <a:p>
            <a:r>
              <a:rPr lang="en-US" sz="2400" dirty="0" smtClean="0"/>
              <a:t>EMBL-EBI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9163" y="2523953"/>
            <a:ext cx="7499886" cy="201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ChEMBL database and the </a:t>
            </a:r>
            <a:r>
              <a:rPr lang="en-US" sz="3200" dirty="0" err="1" smtClean="0">
                <a:latin typeface="Courier"/>
                <a:cs typeface="Courier"/>
              </a:rPr>
              <a:t>standardiser</a:t>
            </a:r>
            <a:r>
              <a:rPr lang="en-US" sz="3200" dirty="0" smtClean="0">
                <a:cs typeface="Courier"/>
              </a:rPr>
              <a:t> tool</a:t>
            </a:r>
            <a:endParaRPr lang="en-US" sz="32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1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445"/>
            <a:ext cx="8229600" cy="53221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Counterions</a:t>
            </a:r>
            <a:r>
              <a:rPr lang="en-US" dirty="0" smtClean="0"/>
              <a:t> and solvent molecules are removed using a custom ‘salt dictionary’</a:t>
            </a:r>
          </a:p>
          <a:p>
            <a:pPr lvl="1"/>
            <a:r>
              <a:rPr lang="en-US" dirty="0" smtClean="0"/>
              <a:t>Acids with inorganic </a:t>
            </a:r>
            <a:r>
              <a:rPr lang="en-US" dirty="0" err="1" smtClean="0"/>
              <a:t>cations</a:t>
            </a:r>
            <a:r>
              <a:rPr lang="en-US" dirty="0" smtClean="0"/>
              <a:t> may require a further round of charge-neutralization…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parent is registered as a separate structure</a:t>
            </a:r>
          </a:p>
          <a:p>
            <a:pPr lvl="1"/>
            <a:r>
              <a:rPr lang="en-US" dirty="0" smtClean="0"/>
              <a:t>The parent and original salt are linked </a:t>
            </a:r>
            <a:r>
              <a:rPr lang="en-US" i="1" dirty="0" smtClean="0"/>
              <a:t>via</a:t>
            </a:r>
            <a:r>
              <a:rPr lang="en-US" dirty="0" smtClean="0"/>
              <a:t> the  ‘molecule hierarchy’ table</a:t>
            </a:r>
          </a:p>
          <a:p>
            <a:pPr lvl="1"/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90" y="3294367"/>
            <a:ext cx="7236585" cy="1712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stripping (2)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0725" y="3689183"/>
            <a:ext cx="36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30711" y="3638785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50725" y="4638099"/>
            <a:ext cx="36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43118" y="4605531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62529" y="4678202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8837" y="331282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neutralise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5659" y="425205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neutralise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95963" y="4083306"/>
            <a:ext cx="47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Strip salts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88843" y="3081995"/>
            <a:ext cx="48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Strip salts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2659" y="4129458"/>
            <a:ext cx="60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Break bond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139550" y="3144877"/>
            <a:ext cx="1637807" cy="1935310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29601" y="3282581"/>
            <a:ext cx="1163195" cy="7072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85320" y="4294533"/>
            <a:ext cx="1163195" cy="7072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0406" y="322049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Salt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4728" y="3222193"/>
            <a:ext cx="128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stored in ChEMBL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5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337"/>
          </a:xfrm>
        </p:spPr>
        <p:txBody>
          <a:bodyPr/>
          <a:lstStyle/>
          <a:p>
            <a:r>
              <a:rPr lang="en-US" dirty="0" smtClean="0"/>
              <a:t>Curator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975"/>
            <a:ext cx="8794582" cy="5644177"/>
          </a:xfrm>
        </p:spPr>
        <p:txBody>
          <a:bodyPr>
            <a:normAutofit/>
          </a:bodyPr>
          <a:lstStyle/>
          <a:p>
            <a:r>
              <a:rPr lang="en-US" dirty="0" smtClean="0"/>
              <a:t>Structures with permanent charges</a:t>
            </a:r>
          </a:p>
          <a:p>
            <a:pPr lvl="1"/>
            <a:r>
              <a:rPr lang="en-US" i="1" dirty="0" smtClean="0"/>
              <a:t>i.e.</a:t>
            </a:r>
            <a:r>
              <a:rPr lang="en-US" dirty="0" smtClean="0"/>
              <a:t> </a:t>
            </a:r>
            <a:r>
              <a:rPr lang="en-US" dirty="0" err="1" smtClean="0"/>
              <a:t>counterion</a:t>
            </a:r>
            <a:r>
              <a:rPr lang="en-US" dirty="0" smtClean="0"/>
              <a:t> not recorded </a:t>
            </a:r>
            <a:endParaRPr lang="en-US" dirty="0"/>
          </a:p>
          <a:p>
            <a:pPr lvl="1"/>
            <a:r>
              <a:rPr lang="en-US" dirty="0" smtClean="0"/>
              <a:t>Zero charge used as check on neutralization steps</a:t>
            </a:r>
          </a:p>
          <a:p>
            <a:pPr lvl="1"/>
            <a:endParaRPr lang="en-US" dirty="0"/>
          </a:p>
          <a:p>
            <a:r>
              <a:rPr lang="en-US" dirty="0" smtClean="0"/>
              <a:t>Zwitterions</a:t>
            </a:r>
          </a:p>
          <a:p>
            <a:pPr lvl="1"/>
            <a:r>
              <a:rPr lang="en-US" dirty="0" smtClean="0"/>
              <a:t>Naïve neutralization </a:t>
            </a:r>
            <a:r>
              <a:rPr lang="en-US" dirty="0"/>
              <a:t>c</a:t>
            </a:r>
            <a:r>
              <a:rPr lang="en-US" dirty="0" smtClean="0"/>
              <a:t>ould introduce errors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types automatically routed for inspection</a:t>
            </a:r>
          </a:p>
          <a:p>
            <a:pPr lvl="1"/>
            <a:r>
              <a:rPr lang="en-US" dirty="0" smtClean="0"/>
              <a:t>Possible manual standardisation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35" y="2718834"/>
            <a:ext cx="3031476" cy="1195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42" y="4311095"/>
            <a:ext cx="1828508" cy="12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Inorganics &amp; organometallics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5"/>
            <a:ext cx="8794582" cy="51219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Handled poorly by current chemoinformatics tools…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ulticenter bonding</a:t>
            </a:r>
          </a:p>
          <a:p>
            <a:pPr lvl="1"/>
            <a:r>
              <a:rPr lang="en-US" dirty="0" smtClean="0"/>
              <a:t>coordination complexes</a:t>
            </a:r>
          </a:p>
          <a:p>
            <a:pPr lvl="1"/>
            <a:r>
              <a:rPr lang="en-US" dirty="0" smtClean="0"/>
              <a:t>Non tetrahedral stereochemistry</a:t>
            </a:r>
          </a:p>
          <a:p>
            <a:pPr lvl="2"/>
            <a:r>
              <a:rPr lang="en-US" dirty="0" smtClean="0"/>
              <a:t>Cannot distinguish </a:t>
            </a:r>
            <a:r>
              <a:rPr lang="en-US" i="1" dirty="0" err="1" smtClean="0"/>
              <a:t>cis</a:t>
            </a:r>
            <a:r>
              <a:rPr lang="en-US" dirty="0" smtClean="0"/>
              <a:t>- and </a:t>
            </a:r>
            <a:r>
              <a:rPr lang="en-US" i="1" dirty="0" smtClean="0"/>
              <a:t>trans</a:t>
            </a:r>
            <a:r>
              <a:rPr lang="en-US" dirty="0" smtClean="0"/>
              <a:t>-</a:t>
            </a:r>
            <a:r>
              <a:rPr lang="en-US" dirty="0" err="1" smtClean="0"/>
              <a:t>platins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harge-balancing, salt-stripping </a:t>
            </a:r>
            <a:r>
              <a:rPr lang="en-US" i="1" dirty="0" smtClean="0"/>
              <a:t>etc.</a:t>
            </a:r>
            <a:r>
              <a:rPr lang="en-US" dirty="0" smtClean="0"/>
              <a:t> are difficult</a:t>
            </a:r>
          </a:p>
          <a:p>
            <a:r>
              <a:rPr lang="en-US" dirty="0" smtClean="0"/>
              <a:t>Cannot be properly searched for by cartridge</a:t>
            </a:r>
          </a:p>
          <a:p>
            <a:r>
              <a:rPr lang="en-US" dirty="0" smtClean="0"/>
              <a:t>Not put through main standardisation process</a:t>
            </a:r>
          </a:p>
          <a:p>
            <a:pPr lvl="1"/>
            <a:r>
              <a:rPr lang="en-US" dirty="0" smtClean="0"/>
              <a:t>May be redrawn for clarity in some cases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approved drugs such as the </a:t>
            </a:r>
            <a:r>
              <a:rPr lang="en-US" dirty="0" err="1" smtClean="0"/>
              <a:t>platins</a:t>
            </a:r>
            <a:endParaRPr lang="en-US" dirty="0" smtClean="0"/>
          </a:p>
          <a:p>
            <a:r>
              <a:rPr lang="en-US" dirty="0" smtClean="0"/>
              <a:t>Structures now excluded (post-CHEMBL17)</a:t>
            </a:r>
          </a:p>
          <a:p>
            <a:pPr lvl="1"/>
            <a:r>
              <a:rPr lang="en-US" dirty="0" smtClean="0"/>
              <a:t>~3200 structures affected</a:t>
            </a:r>
          </a:p>
          <a:p>
            <a:pPr lvl="1"/>
            <a:r>
              <a:rPr lang="en-US" dirty="0" smtClean="0"/>
              <a:t>Bioactivities </a:t>
            </a:r>
            <a:r>
              <a:rPr lang="en-US" dirty="0"/>
              <a:t>are </a:t>
            </a:r>
            <a:r>
              <a:rPr lang="en-US" dirty="0" smtClean="0"/>
              <a:t>retained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07" y="1801220"/>
            <a:ext cx="2692061" cy="1117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737" y="2733760"/>
            <a:ext cx="13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errocene</a:t>
            </a:r>
            <a:r>
              <a:rPr lang="en-US" dirty="0" smtClean="0"/>
              <a:t> 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6"/>
            <a:ext cx="8153400" cy="5321226"/>
          </a:xfrm>
        </p:spPr>
        <p:txBody>
          <a:bodyPr>
            <a:normAutofit/>
          </a:bodyPr>
          <a:lstStyle/>
          <a:p>
            <a:r>
              <a:rPr lang="en-US" dirty="0" smtClean="0"/>
              <a:t>Rules implemented using Pipeline Pilot</a:t>
            </a:r>
          </a:p>
          <a:p>
            <a:pPr lvl="1"/>
            <a:r>
              <a:rPr lang="en-US" dirty="0" smtClean="0"/>
              <a:t>Run by </a:t>
            </a:r>
            <a:r>
              <a:rPr lang="en-US" dirty="0" err="1" smtClean="0"/>
              <a:t>ChEMBL’s</a:t>
            </a:r>
            <a:r>
              <a:rPr lang="en-US" dirty="0" smtClean="0"/>
              <a:t> chemical curator</a:t>
            </a:r>
          </a:p>
          <a:p>
            <a:pPr lvl="1"/>
            <a:r>
              <a:rPr lang="en-US" dirty="0" smtClean="0"/>
              <a:t>Some manual intervention in difficult cases</a:t>
            </a:r>
          </a:p>
          <a:p>
            <a:r>
              <a:rPr lang="en-US" dirty="0" smtClean="0"/>
              <a:t>Protocols not currently publically available</a:t>
            </a:r>
          </a:p>
          <a:p>
            <a:pPr lvl="1"/>
            <a:r>
              <a:rPr lang="en-US" dirty="0" smtClean="0"/>
              <a:t>Tightly coupled with data-loading pipeline</a:t>
            </a:r>
          </a:p>
          <a:p>
            <a:pPr lvl="1"/>
            <a:r>
              <a:rPr lang="en-US" dirty="0" smtClean="0"/>
              <a:t>Subject to change as new issues identified</a:t>
            </a:r>
          </a:p>
          <a:p>
            <a:r>
              <a:rPr lang="en-US" dirty="0" smtClean="0"/>
              <a:t>Pipeline Pilot is commercial software</a:t>
            </a:r>
          </a:p>
          <a:p>
            <a:r>
              <a:rPr lang="en-US" dirty="0" smtClean="0"/>
              <a:t>We have a interest </a:t>
            </a:r>
            <a:r>
              <a:rPr lang="en-US" dirty="0"/>
              <a:t>in an </a:t>
            </a:r>
            <a:r>
              <a:rPr lang="en-US" dirty="0" smtClean="0"/>
              <a:t>FOSS equivalent…</a:t>
            </a:r>
            <a:endParaRPr lang="en-US" dirty="0"/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for loading proprietary data into </a:t>
            </a:r>
            <a:r>
              <a:rPr lang="en-US" dirty="0" err="1" smtClean="0"/>
              <a:t>myChEMBL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standardiser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585063" cy="51733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ool to pre-process structures for modelling</a:t>
            </a:r>
          </a:p>
          <a:p>
            <a:r>
              <a:rPr lang="en-US" dirty="0" smtClean="0"/>
              <a:t>Molecular representation can affect results…</a:t>
            </a:r>
          </a:p>
          <a:p>
            <a:pPr lvl="1"/>
            <a:r>
              <a:rPr lang="en-US" dirty="0" smtClean="0"/>
              <a:t>Descriptors, </a:t>
            </a:r>
            <a:r>
              <a:rPr lang="en-US" dirty="0" err="1" smtClean="0"/>
              <a:t>forcefields</a:t>
            </a:r>
            <a:r>
              <a:rPr lang="en-US" dirty="0" smtClean="0"/>
              <a:t>, QM</a:t>
            </a:r>
          </a:p>
          <a:p>
            <a:r>
              <a:rPr lang="en-US" dirty="0" smtClean="0"/>
              <a:t>Need to standardise representation</a:t>
            </a:r>
          </a:p>
          <a:p>
            <a:pPr lvl="1"/>
            <a:r>
              <a:rPr lang="en-US" dirty="0" smtClean="0"/>
              <a:t>Common to both training and application</a:t>
            </a:r>
          </a:p>
          <a:p>
            <a:r>
              <a:rPr lang="en-US" dirty="0" smtClean="0"/>
              <a:t>‘Inspired by’ ChEMBL </a:t>
            </a:r>
            <a:r>
              <a:rPr lang="en-US" dirty="0" err="1" smtClean="0"/>
              <a:t>curation</a:t>
            </a:r>
            <a:r>
              <a:rPr lang="en-US" dirty="0" smtClean="0"/>
              <a:t> &amp; InChI preprocessing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interested in parent (bioactive) component</a:t>
            </a:r>
          </a:p>
          <a:p>
            <a:pPr lvl="1"/>
            <a:r>
              <a:rPr lang="en-US" dirty="0" smtClean="0"/>
              <a:t>Standardise tautomers</a:t>
            </a:r>
          </a:p>
          <a:p>
            <a:pPr lvl="2"/>
            <a:r>
              <a:rPr lang="en-US" i="1" dirty="0" smtClean="0"/>
              <a:t>i.e</a:t>
            </a:r>
            <a:r>
              <a:rPr lang="en-US" i="1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hydroxy</a:t>
            </a:r>
            <a:r>
              <a:rPr lang="en-US" dirty="0" smtClean="0"/>
              <a:t>-pyridine -&gt; </a:t>
            </a:r>
            <a:r>
              <a:rPr lang="en-US" dirty="0" err="1" smtClean="0"/>
              <a:t>pyridone</a:t>
            </a:r>
            <a:endParaRPr lang="en-US" dirty="0" smtClean="0"/>
          </a:p>
          <a:p>
            <a:pPr lvl="2"/>
            <a:r>
              <a:rPr lang="en-US" i="1" dirty="0" smtClean="0"/>
              <a:t>Not</a:t>
            </a:r>
            <a:r>
              <a:rPr lang="en-US" dirty="0" smtClean="0"/>
              <a:t> tautomer canonicalization</a:t>
            </a:r>
          </a:p>
          <a:p>
            <a:pPr lvl="1"/>
            <a:r>
              <a:rPr lang="en-US" dirty="0" smtClean="0"/>
              <a:t>No manual intervention</a:t>
            </a:r>
          </a:p>
          <a:p>
            <a:r>
              <a:rPr lang="en-US" dirty="0" smtClean="0"/>
              <a:t>Implemented in Python &amp; </a:t>
            </a:r>
            <a:r>
              <a:rPr lang="en-US" dirty="0" err="1" smtClean="0"/>
              <a:t>RDKit</a:t>
            </a:r>
            <a:endParaRPr lang="en-US" dirty="0"/>
          </a:p>
          <a:p>
            <a:pPr lvl="1"/>
            <a:r>
              <a:rPr lang="en-US" dirty="0" smtClean="0"/>
              <a:t>Runs under Python2.6+</a:t>
            </a:r>
          </a:p>
          <a:p>
            <a:pPr lvl="1"/>
            <a:r>
              <a:rPr lang="en-US" dirty="0"/>
              <a:t>Fully open-</a:t>
            </a:r>
            <a:r>
              <a:rPr lang="en-US" dirty="0" smtClean="0"/>
              <a:t>source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99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0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Break bonds to Group I or II metals</a:t>
            </a:r>
          </a:p>
          <a:p>
            <a:r>
              <a:rPr lang="en-US" dirty="0"/>
              <a:t>Neutralize charges by adding/removing </a:t>
            </a:r>
            <a:r>
              <a:rPr lang="en-US" dirty="0" smtClean="0"/>
              <a:t>protons</a:t>
            </a:r>
          </a:p>
          <a:p>
            <a:r>
              <a:rPr lang="en-US" dirty="0" smtClean="0"/>
              <a:t>Apply standardization rules</a:t>
            </a:r>
          </a:p>
          <a:p>
            <a:r>
              <a:rPr lang="en-US" dirty="0" smtClean="0"/>
              <a:t>Neutralize any charges exposed by rules</a:t>
            </a:r>
          </a:p>
          <a:p>
            <a:r>
              <a:rPr lang="en-US" dirty="0" smtClean="0"/>
              <a:t>Discard any salt/solvate components</a:t>
            </a:r>
          </a:p>
          <a:p>
            <a:r>
              <a:rPr lang="en-US" dirty="0" smtClean="0"/>
              <a:t>Return standardized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set could be expanded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will review RCS /</a:t>
            </a:r>
            <a:r>
              <a:rPr lang="en-US" dirty="0"/>
              <a:t> </a:t>
            </a:r>
            <a:r>
              <a:rPr lang="en-US" dirty="0" smtClean="0"/>
              <a:t>CVSP rules</a:t>
            </a:r>
          </a:p>
          <a:p>
            <a:r>
              <a:rPr lang="en-US" dirty="0" smtClean="0"/>
              <a:t>No attempt to handle inorganics</a:t>
            </a:r>
          </a:p>
          <a:p>
            <a:pPr lvl="1"/>
            <a:r>
              <a:rPr lang="en-US" dirty="0" smtClean="0"/>
              <a:t>Impractical with current tools</a:t>
            </a:r>
          </a:p>
          <a:p>
            <a:r>
              <a:rPr lang="en-US" dirty="0" smtClean="0"/>
              <a:t>No attempt to produce ‘canonical’ tautomer</a:t>
            </a:r>
          </a:p>
          <a:p>
            <a:pPr lvl="1"/>
            <a:r>
              <a:rPr lang="en-US" dirty="0" smtClean="0"/>
              <a:t>Could flag </a:t>
            </a:r>
            <a:r>
              <a:rPr lang="en-US" dirty="0" err="1" smtClean="0"/>
              <a:t>tautomeric</a:t>
            </a:r>
            <a:r>
              <a:rPr lang="en-US" dirty="0" smtClean="0"/>
              <a:t> molecules for inspection?</a:t>
            </a:r>
          </a:p>
          <a:p>
            <a:r>
              <a:rPr lang="en-US" dirty="0" smtClean="0"/>
              <a:t>re-charging not handled</a:t>
            </a:r>
          </a:p>
        </p:txBody>
      </p:sp>
    </p:spTree>
    <p:extLst>
      <p:ext uri="{BB962C8B-B14F-4D97-AF65-F5344CB8AC3E}">
        <p14:creationId xmlns:p14="http://schemas.microsoft.com/office/powerpoint/2010/main" val="412143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718"/>
            <a:ext cx="8229600" cy="948395"/>
          </a:xfrm>
        </p:spPr>
        <p:txBody>
          <a:bodyPr/>
          <a:lstStyle/>
          <a:p>
            <a:r>
              <a:rPr lang="en-US" dirty="0" smtClean="0"/>
              <a:t>Key differences to ChEMBL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72" y="4517183"/>
            <a:ext cx="1351809" cy="1912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0004" y="6485659"/>
            <a:ext cx="330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﻿InChI=1S/C5H5NO/c7-5-3-1-2-4-6-5/h1-4H,(H,6,7)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2" y="5001794"/>
            <a:ext cx="84455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17" y="4957704"/>
            <a:ext cx="869950" cy="1289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584" y="1097593"/>
            <a:ext cx="858685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ChEMBL </a:t>
            </a:r>
            <a:r>
              <a:rPr lang="en-US" dirty="0" smtClean="0"/>
              <a:t> makes no attempt to </a:t>
            </a:r>
            <a:r>
              <a:rPr lang="en-US" dirty="0"/>
              <a:t>standardise tautomers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InChI codes are used for registration (</a:t>
            </a:r>
            <a:r>
              <a:rPr lang="en-US" i="1" dirty="0" smtClean="0"/>
              <a:t>i.e. </a:t>
            </a:r>
            <a:r>
              <a:rPr lang="en-US" dirty="0" smtClean="0"/>
              <a:t>assignment of database identifiers/keys)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i.e.</a:t>
            </a:r>
            <a:r>
              <a:rPr lang="en-US" dirty="0" smtClean="0"/>
              <a:t> two molecules are the if they have the same InChI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any molecule, </a:t>
            </a:r>
            <a:r>
              <a:rPr lang="en-US" dirty="0"/>
              <a:t>the first-encountered tautomer will always be </a:t>
            </a:r>
            <a:r>
              <a:rPr lang="en-US" dirty="0" smtClean="0"/>
              <a:t>used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generate images, for searching and in downloadable SDF files </a:t>
            </a:r>
            <a:r>
              <a:rPr lang="en-US" i="1" dirty="0"/>
              <a:t>etc</a:t>
            </a:r>
            <a:r>
              <a:rPr lang="en-US" i="1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Thus, for example: if the first time a molecule encountered it is shown as the </a:t>
            </a:r>
            <a:r>
              <a:rPr lang="en-US" dirty="0" err="1"/>
              <a:t>hydroxy</a:t>
            </a:r>
            <a:r>
              <a:rPr lang="en-US" dirty="0"/>
              <a:t>-pyridine, this tautomer will be stored (as a </a:t>
            </a:r>
            <a:r>
              <a:rPr lang="en-US" dirty="0" err="1"/>
              <a:t>molfile</a:t>
            </a:r>
            <a:r>
              <a:rPr lang="en-US" dirty="0"/>
              <a:t>) and will be used for the depiction of this molecule even where an alternative tautomer is encountered in a later </a:t>
            </a:r>
            <a:r>
              <a:rPr lang="en-US" dirty="0" smtClean="0"/>
              <a:t>document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By contrast, </a:t>
            </a:r>
            <a:r>
              <a:rPr lang="en-US" dirty="0" err="1" smtClean="0"/>
              <a:t>standardiser</a:t>
            </a:r>
            <a:r>
              <a:rPr lang="en-US" dirty="0" smtClean="0"/>
              <a:t> </a:t>
            </a:r>
            <a:r>
              <a:rPr lang="en-US" i="1" dirty="0" smtClean="0"/>
              <a:t>does</a:t>
            </a:r>
            <a:r>
              <a:rPr lang="en-US" dirty="0" smtClean="0"/>
              <a:t> attempt to standardise tautomers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the </a:t>
            </a:r>
            <a:r>
              <a:rPr lang="en-US" dirty="0" err="1" smtClean="0"/>
              <a:t>pyridone</a:t>
            </a:r>
            <a:r>
              <a:rPr lang="en-US" dirty="0" smtClean="0"/>
              <a:t> is preferred, as it is likely to be the lower-energy tautomer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374" y="6216647"/>
            <a:ext cx="132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dirty="0" err="1" smtClean="0"/>
              <a:t>ydroxy</a:t>
            </a:r>
            <a:r>
              <a:rPr lang="en-US" sz="1200" dirty="0" smtClean="0"/>
              <a:t>-pyridine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317" y="615268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pyridone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69515" y="5832007"/>
            <a:ext cx="5192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94479" y="5832007"/>
            <a:ext cx="588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854" y="4412068"/>
            <a:ext cx="18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Encountered first: </a:t>
            </a:r>
            <a:r>
              <a:rPr lang="en-US" sz="1200" dirty="0" err="1" smtClean="0"/>
              <a:t>molfile</a:t>
            </a:r>
            <a:r>
              <a:rPr lang="en-US" sz="1200" dirty="0" smtClean="0"/>
              <a:t> stored in database against this InChI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51437" y="4335549"/>
            <a:ext cx="207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Encountered second: </a:t>
            </a:r>
            <a:r>
              <a:rPr lang="en-US" sz="1200" dirty="0" err="1" smtClean="0"/>
              <a:t>hydroxy</a:t>
            </a:r>
            <a:r>
              <a:rPr lang="en-US" sz="1200" dirty="0" smtClean="0"/>
              <a:t>-pyridine </a:t>
            </a:r>
            <a:r>
              <a:rPr lang="en-US" sz="1200" dirty="0" err="1" smtClean="0"/>
              <a:t>molfile</a:t>
            </a:r>
            <a:r>
              <a:rPr lang="en-US" sz="1200" dirty="0" smtClean="0"/>
              <a:t> will be used for depiction </a:t>
            </a:r>
            <a:r>
              <a:rPr lang="en-US" sz="1200" i="1" dirty="0" smtClean="0"/>
              <a:t>etc.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8466" y="405072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ChEMBL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70093" y="4127792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standardiser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86" y="4921247"/>
            <a:ext cx="844550" cy="1295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7169727" y="5732222"/>
            <a:ext cx="5192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0" y="4957704"/>
            <a:ext cx="869950" cy="12890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49834" y="6216647"/>
            <a:ext cx="5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08082" y="6202090"/>
            <a:ext cx="64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03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664"/>
            <a:ext cx="8229600" cy="91136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8" y="2547065"/>
            <a:ext cx="6199997" cy="4178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322" y="1082172"/>
            <a:ext cx="74943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Provided as a Python package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Compatible with python2.6 (for </a:t>
            </a:r>
            <a:r>
              <a:rPr lang="en-US" sz="2000" dirty="0" err="1" smtClean="0"/>
              <a:t>etoxws</a:t>
            </a:r>
            <a:r>
              <a:rPr lang="en-US" sz="2000" dirty="0" smtClean="0"/>
              <a:t> VM)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simple driver program for batch processing is included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Accepts SDF </a:t>
            </a:r>
            <a:r>
              <a:rPr lang="en-US" sz="2000" dirty="0"/>
              <a:t>or </a:t>
            </a:r>
            <a:r>
              <a:rPr lang="en-US" sz="2000" dirty="0" smtClean="0"/>
              <a:t>SMILES input</a:t>
            </a:r>
          </a:p>
        </p:txBody>
      </p:sp>
    </p:spTree>
    <p:extLst>
      <p:ext uri="{BB962C8B-B14F-4D97-AF65-F5344CB8AC3E}">
        <p14:creationId xmlns:p14="http://schemas.microsoft.com/office/powerpoint/2010/main" val="406215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within package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417638"/>
            <a:ext cx="8943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Modules implementing different steps may be called independently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ould be incorporated into different workflows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46" y="2626373"/>
            <a:ext cx="2840355" cy="152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3" y="4544093"/>
            <a:ext cx="2440305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06" y="2272804"/>
            <a:ext cx="4520565" cy="1434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906" y="3698619"/>
            <a:ext cx="2400300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904" y="5016540"/>
            <a:ext cx="250317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24"/>
            <a:ext cx="8229600" cy="925705"/>
          </a:xfrm>
        </p:spPr>
        <p:txBody>
          <a:bodyPr>
            <a:normAutofit/>
          </a:bodyPr>
          <a:lstStyle/>
          <a:p>
            <a:r>
              <a:rPr lang="en-US" dirty="0" smtClean="0"/>
              <a:t>What is ChEMBL?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1429"/>
            <a:ext cx="8611895" cy="56125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freely-available source of bioactivity data</a:t>
            </a:r>
          </a:p>
          <a:p>
            <a:pPr lvl="1"/>
            <a:r>
              <a:rPr lang="en-US" dirty="0" smtClean="0"/>
              <a:t>Secure on</a:t>
            </a:r>
            <a:r>
              <a:rPr lang="en-US" dirty="0"/>
              <a:t>-line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Downloadable in a variety of formats</a:t>
            </a:r>
          </a:p>
          <a:p>
            <a:r>
              <a:rPr lang="en-US" dirty="0" smtClean="0"/>
              <a:t>Core </a:t>
            </a:r>
            <a:r>
              <a:rPr lang="en-US" dirty="0"/>
              <a:t>is </a:t>
            </a:r>
            <a:r>
              <a:rPr lang="en-US" dirty="0" smtClean="0"/>
              <a:t>data </a:t>
            </a:r>
            <a:r>
              <a:rPr lang="en-US" dirty="0"/>
              <a:t>from key </a:t>
            </a:r>
            <a:r>
              <a:rPr lang="en-US" dirty="0" smtClean="0"/>
              <a:t>MedChem </a:t>
            </a:r>
            <a:r>
              <a:rPr lang="en-US" dirty="0"/>
              <a:t>journals</a:t>
            </a:r>
          </a:p>
          <a:p>
            <a:pPr lvl="1"/>
            <a:r>
              <a:rPr lang="en-US" dirty="0" smtClean="0"/>
              <a:t>J. </a:t>
            </a:r>
            <a:r>
              <a:rPr lang="en-US" dirty="0"/>
              <a:t>Med. Chem, Bioorg. Med. Chem. Lett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Manually </a:t>
            </a:r>
            <a:r>
              <a:rPr lang="en-US" dirty="0"/>
              <a:t>extracted by CRO</a:t>
            </a:r>
          </a:p>
          <a:p>
            <a:r>
              <a:rPr lang="en-US" dirty="0"/>
              <a:t>Supplemented by…</a:t>
            </a:r>
          </a:p>
          <a:p>
            <a:pPr lvl="1"/>
            <a:r>
              <a:rPr lang="en-US" dirty="0"/>
              <a:t>Subset of data from </a:t>
            </a:r>
            <a:r>
              <a:rPr lang="en-US" dirty="0" smtClean="0"/>
              <a:t>PubChem</a:t>
            </a:r>
          </a:p>
          <a:p>
            <a:pPr lvl="1"/>
            <a:r>
              <a:rPr lang="en-US" dirty="0" smtClean="0"/>
              <a:t>Deposited </a:t>
            </a:r>
            <a:r>
              <a:rPr lang="en-US" dirty="0"/>
              <a:t>datasets</a:t>
            </a:r>
          </a:p>
          <a:p>
            <a:pPr lvl="2"/>
            <a:r>
              <a:rPr lang="en-US" dirty="0"/>
              <a:t>NTD consortia, GSK kinase set (PKIS) etc.</a:t>
            </a:r>
          </a:p>
          <a:p>
            <a:r>
              <a:rPr lang="en-US" dirty="0" err="1"/>
              <a:t>Accelrys</a:t>
            </a:r>
            <a:r>
              <a:rPr lang="en-US" dirty="0"/>
              <a:t> Direct chemistry cartridge for Oracle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93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9628"/>
            <a:ext cx="3217530" cy="2751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154"/>
            <a:ext cx="8229600" cy="4525963"/>
          </a:xfrm>
        </p:spPr>
        <p:txBody>
          <a:bodyPr/>
          <a:lstStyle/>
          <a:p>
            <a:r>
              <a:rPr lang="en-US" dirty="0" smtClean="0"/>
              <a:t>Provided as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Also available as static web </a:t>
            </a:r>
            <a:r>
              <a:rPr lang="en-US" dirty="0" smtClean="0">
                <a:hlinkClick r:id="rId3"/>
              </a:rPr>
              <a:t>pages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6905" y="3910972"/>
            <a:ext cx="343475" cy="19169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95" y="3134337"/>
            <a:ext cx="6041223" cy="34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Futher 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0639" y="47039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52" y="2365674"/>
            <a:ext cx="6673921" cy="4230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047" y="1408736"/>
            <a:ext cx="855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Also included are some pages describing issues encountered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Intended to stimulate debate on future directions of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81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998"/>
            <a:ext cx="8229600" cy="1143000"/>
          </a:xfrm>
        </p:spPr>
        <p:txBody>
          <a:bodyPr/>
          <a:lstStyle/>
          <a:p>
            <a:r>
              <a:rPr lang="en-US" dirty="0" smtClean="0"/>
              <a:t>Futher 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0639" y="47039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214" y="1055937"/>
            <a:ext cx="8550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tool will be run on diverse test sets and the results posted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Again, designed to detect flaws and promote discussion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One example up so far…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34" y="1990018"/>
            <a:ext cx="3998506" cy="4626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05" y="2461743"/>
            <a:ext cx="4459643" cy="403757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182022" y="5243220"/>
            <a:ext cx="2830125" cy="699465"/>
            <a:chOff x="5182022" y="5243220"/>
            <a:chExt cx="2830125" cy="699465"/>
          </a:xfrm>
        </p:grpSpPr>
        <p:sp>
          <p:nvSpPr>
            <p:cNvPr id="10" name="TextBox 9"/>
            <p:cNvSpPr txBox="1"/>
            <p:nvPr/>
          </p:nvSpPr>
          <p:spPr>
            <a:xfrm>
              <a:off x="5182022" y="5243220"/>
              <a:ext cx="16982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isn’t good… 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864610" y="5482766"/>
              <a:ext cx="1147537" cy="459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4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626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would like to open-source this code</a:t>
            </a:r>
          </a:p>
          <a:p>
            <a:pPr lvl="1"/>
            <a:r>
              <a:rPr lang="en-US" dirty="0" smtClean="0"/>
              <a:t>Tool would improve as more bugs/issues are found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establish wiki for community annotation of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Need to tidy up code and documentation</a:t>
            </a:r>
          </a:p>
          <a:p>
            <a:r>
              <a:rPr lang="en-US" dirty="0" smtClean="0"/>
              <a:t>More testing on diverse compound sets</a:t>
            </a:r>
            <a:endParaRPr lang="en-US" dirty="0" smtClean="0"/>
          </a:p>
          <a:p>
            <a:r>
              <a:rPr lang="en-US" dirty="0" smtClean="0"/>
              <a:t>Incorporate into registration tool for </a:t>
            </a:r>
            <a:r>
              <a:rPr lang="en-US" dirty="0" err="1" smtClean="0"/>
              <a:t>myChEMBL</a:t>
            </a:r>
            <a:endParaRPr lang="en-US" dirty="0" smtClean="0"/>
          </a:p>
          <a:p>
            <a:pPr lvl="1"/>
            <a:r>
              <a:rPr lang="en-US" dirty="0" smtClean="0"/>
              <a:t>Longer term project</a:t>
            </a:r>
          </a:p>
          <a:p>
            <a:pPr lvl="1"/>
            <a:r>
              <a:rPr lang="en-US" dirty="0" smtClean="0"/>
              <a:t>recall differences between standardisation for modelling and for database registration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yChEMBL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RDKit</a:t>
            </a:r>
            <a:r>
              <a:rPr lang="en-US" dirty="0" smtClean="0"/>
              <a:t> version of ChEMBL</a:t>
            </a:r>
          </a:p>
          <a:p>
            <a:r>
              <a:rPr lang="en-US" dirty="0" smtClean="0"/>
              <a:t>packaged for distribution as VM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8" y="2811883"/>
            <a:ext cx="6398525" cy="3672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14" y="2588581"/>
            <a:ext cx="4019997" cy="420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8" y="4318821"/>
            <a:ext cx="8545886" cy="13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Heterogeneous sources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3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Chemical Literature</a:t>
            </a:r>
          </a:p>
          <a:p>
            <a:pPr lvl="1"/>
            <a:r>
              <a:rPr lang="en-US" dirty="0" smtClean="0"/>
              <a:t>Redrawn by CRO from depictions in articles</a:t>
            </a:r>
          </a:p>
          <a:p>
            <a:r>
              <a:rPr lang="en-US" dirty="0" smtClean="0"/>
              <a:t>PubChem</a:t>
            </a:r>
          </a:p>
          <a:p>
            <a:r>
              <a:rPr lang="en-US" dirty="0" smtClean="0"/>
              <a:t>Other bioactivity databases</a:t>
            </a:r>
          </a:p>
          <a:p>
            <a:r>
              <a:rPr lang="en-US" dirty="0" smtClean="0"/>
              <a:t>Data depositions</a:t>
            </a:r>
          </a:p>
          <a:p>
            <a:r>
              <a:rPr lang="en-US" dirty="0" smtClean="0"/>
              <a:t>Typically received as MDL </a:t>
            </a:r>
            <a:r>
              <a:rPr lang="en-US" dirty="0" err="1" smtClean="0"/>
              <a:t>molfiles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5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189"/>
            <a:ext cx="8462546" cy="535521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Hypervalent</a:t>
            </a:r>
            <a:r>
              <a:rPr lang="en-US" dirty="0" smtClean="0"/>
              <a:t> </a:t>
            </a:r>
            <a:r>
              <a:rPr lang="en-US" i="1" dirty="0" smtClean="0"/>
              <a:t>vs.</a:t>
            </a:r>
            <a:r>
              <a:rPr lang="en-US" dirty="0" smtClean="0"/>
              <a:t> charge-separated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harged </a:t>
            </a:r>
            <a:r>
              <a:rPr lang="en-US" i="1" dirty="0" smtClean="0"/>
              <a:t>vs.</a:t>
            </a:r>
            <a:r>
              <a:rPr lang="en-US" dirty="0" smtClean="0"/>
              <a:t> neutral salts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Chemical cartridge will treat these as different</a:t>
            </a:r>
          </a:p>
          <a:p>
            <a:pPr lvl="1"/>
            <a:r>
              <a:rPr lang="en-US" dirty="0" smtClean="0"/>
              <a:t>Could cause SSS to fail if alternative depiction used as query</a:t>
            </a:r>
          </a:p>
          <a:p>
            <a:pPr lvl="1"/>
            <a:r>
              <a:rPr lang="en-US" dirty="0" smtClean="0"/>
              <a:t>Standardization is required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90" y="1949168"/>
            <a:ext cx="1044514" cy="104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50" y="1939088"/>
            <a:ext cx="1322289" cy="1322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57" y="3771187"/>
            <a:ext cx="1419878" cy="1419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444" y="387198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50724"/>
          </a:xfrm>
        </p:spPr>
        <p:txBody>
          <a:bodyPr/>
          <a:lstStyle/>
          <a:p>
            <a:r>
              <a:rPr lang="en-US" dirty="0" smtClean="0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4899"/>
            <a:ext cx="8686801" cy="5406009"/>
          </a:xfrm>
        </p:spPr>
        <p:txBody>
          <a:bodyPr>
            <a:normAutofit/>
          </a:bodyPr>
          <a:lstStyle/>
          <a:p>
            <a:r>
              <a:rPr lang="en-US" dirty="0" smtClean="0"/>
              <a:t>The FDA have published a compound depiction </a:t>
            </a:r>
            <a:r>
              <a:rPr lang="en-US" dirty="0" smtClean="0">
                <a:hlinkClick r:id="rId2"/>
              </a:rPr>
              <a:t>SOP</a:t>
            </a:r>
            <a:r>
              <a:rPr lang="en-US" dirty="0" smtClean="0"/>
              <a:t> for their Substance Registration System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as basis for ChEMBL standardisation rules</a:t>
            </a:r>
          </a:p>
          <a:p>
            <a:pPr lvl="1"/>
            <a:r>
              <a:rPr lang="en-US" dirty="0" smtClean="0"/>
              <a:t>with some modifications, </a:t>
            </a:r>
            <a:r>
              <a:rPr lang="en-US" i="1" dirty="0" smtClean="0"/>
              <a:t>e.g. 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2" y="4642927"/>
            <a:ext cx="5435600" cy="749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34" y="2478617"/>
            <a:ext cx="6615106" cy="971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791" y="5267341"/>
            <a:ext cx="3348759" cy="1391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35132" y="5392227"/>
            <a:ext cx="298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ChEMBL would treat these the same as other salts, </a:t>
            </a:r>
            <a:r>
              <a:rPr lang="en-US" i="1" dirty="0" smtClean="0"/>
              <a:t>i.e. </a:t>
            </a:r>
            <a:r>
              <a:rPr lang="en-US" dirty="0" smtClean="0"/>
              <a:t>they would be neutralized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729"/>
            <a:ext cx="8472625" cy="5102823"/>
          </a:xfrm>
        </p:spPr>
        <p:txBody>
          <a:bodyPr>
            <a:normAutofit/>
          </a:bodyPr>
          <a:lstStyle/>
          <a:p>
            <a:r>
              <a:rPr lang="en-US" dirty="0" smtClean="0"/>
              <a:t>Consistent rules for drawing salts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Compounds to be charge-neutral if possible</a:t>
            </a:r>
          </a:p>
          <a:p>
            <a:pPr lvl="1"/>
            <a:r>
              <a:rPr lang="en-US" dirty="0" smtClean="0"/>
              <a:t>quaternary N an exception if </a:t>
            </a:r>
            <a:r>
              <a:rPr lang="en-US" dirty="0" err="1" smtClean="0"/>
              <a:t>counterion</a:t>
            </a:r>
            <a:r>
              <a:rPr lang="en-US" dirty="0" smtClean="0"/>
              <a:t> unknown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70" y="2740699"/>
            <a:ext cx="3862530" cy="214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rules: charges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51" y="1801630"/>
            <a:ext cx="3984336" cy="1252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54" y="3596341"/>
            <a:ext cx="3807123" cy="808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448" y="4422596"/>
            <a:ext cx="3683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519" y="4402202"/>
            <a:ext cx="345629" cy="266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56" y="4069439"/>
            <a:ext cx="3683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171" y="2941004"/>
            <a:ext cx="345629" cy="266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250" y="3974171"/>
            <a:ext cx="345629" cy="2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rules: functional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66"/>
            <a:ext cx="8229600" cy="4815797"/>
          </a:xfrm>
        </p:spPr>
        <p:txBody>
          <a:bodyPr/>
          <a:lstStyle/>
          <a:p>
            <a:r>
              <a:rPr lang="en-US" dirty="0" smtClean="0"/>
              <a:t>Charge-separated preferred over </a:t>
            </a:r>
            <a:r>
              <a:rPr lang="en-US" dirty="0" err="1" smtClean="0"/>
              <a:t>hypervalent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Stylistic rules for sugars, peptides, steroids </a:t>
            </a:r>
            <a:r>
              <a:rPr lang="en-US" i="1" dirty="0" smtClean="0"/>
              <a:t>etc.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1" y="2214641"/>
            <a:ext cx="37338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90" y="2214641"/>
            <a:ext cx="40513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52" y="4442048"/>
            <a:ext cx="6352201" cy="18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stripping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399"/>
            <a:ext cx="8229600" cy="48947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Salt/solvate components should not affect the biological activity of a compound</a:t>
            </a:r>
          </a:p>
          <a:p>
            <a:pPr lvl="1"/>
            <a:r>
              <a:rPr lang="en-US" dirty="0" smtClean="0"/>
              <a:t>There can be exceptions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salt form may affect solubility</a:t>
            </a:r>
          </a:p>
          <a:p>
            <a:pPr lvl="1"/>
            <a:r>
              <a:rPr lang="en-US" dirty="0" smtClean="0"/>
              <a:t>However, any 3D or QSAR modelling should be done using only the bioactive ‘parent’</a:t>
            </a:r>
          </a:p>
          <a:p>
            <a:r>
              <a:rPr lang="en-US" dirty="0" smtClean="0"/>
              <a:t>It is desirable to be able to view compounds with a common parent together</a:t>
            </a:r>
          </a:p>
          <a:p>
            <a:r>
              <a:rPr lang="en-US" dirty="0"/>
              <a:t>It can be appropriate to aggregate data for the parent </a:t>
            </a:r>
            <a:r>
              <a:rPr lang="en-US" dirty="0" smtClean="0"/>
              <a:t>compound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1064</Words>
  <Application>Microsoft Macintosh PowerPoint</Application>
  <PresentationFormat>On-screen Show (4:3)</PresentationFormat>
  <Paragraphs>206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Chemical Structure Standardisation</vt:lpstr>
      <vt:lpstr>What is ChEMBL?</vt:lpstr>
      <vt:lpstr>myChEMBL</vt:lpstr>
      <vt:lpstr>Heterogeneous sources of structures</vt:lpstr>
      <vt:lpstr>Multiple representations</vt:lpstr>
      <vt:lpstr>Standardisation</vt:lpstr>
      <vt:lpstr>Examples of rules: charges</vt:lpstr>
      <vt:lpstr>Example of rules: functional groups</vt:lpstr>
      <vt:lpstr>Salt stripping</vt:lpstr>
      <vt:lpstr>Salt stripping (2)</vt:lpstr>
      <vt:lpstr>Curator intervention</vt:lpstr>
      <vt:lpstr>Inorganics &amp; organometallics</vt:lpstr>
      <vt:lpstr>Implementation</vt:lpstr>
      <vt:lpstr>standardiser</vt:lpstr>
      <vt:lpstr>Procedure</vt:lpstr>
      <vt:lpstr>Limitations</vt:lpstr>
      <vt:lpstr>Key differences to ChEMBL</vt:lpstr>
      <vt:lpstr>Example</vt:lpstr>
      <vt:lpstr>Modules within package</vt:lpstr>
      <vt:lpstr>Documentation</vt:lpstr>
      <vt:lpstr>Futher Documentation</vt:lpstr>
      <vt:lpstr>Futher Documentation</vt:lpstr>
      <vt:lpstr>Future developments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handling in ChEMBL</dc:title>
  <dc:creator>Francis</dc:creator>
  <cp:lastModifiedBy>Francis</cp:lastModifiedBy>
  <cp:revision>167</cp:revision>
  <dcterms:created xsi:type="dcterms:W3CDTF">2012-12-06T13:58:32Z</dcterms:created>
  <dcterms:modified xsi:type="dcterms:W3CDTF">2013-10-29T14:04:37Z</dcterms:modified>
</cp:coreProperties>
</file>