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1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85027"/>
  </p:normalViewPr>
  <p:slideViewPr>
    <p:cSldViewPr snapToGrid="0" snapToObjects="1">
      <p:cViewPr varScale="1">
        <p:scale>
          <a:sx n="95" d="100"/>
          <a:sy n="95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257D-1DA7-4943-8E47-A29AE2D8106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B1570-6867-F245-8416-2C3D6C150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12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类似风险投资基金的去中心化机构，众筹的钱作为基金锁在智能合约中，后面会通过投票的方式，将这笔钱用来投资和支持以太坊上的项目。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95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日黑客可以通过分离创造子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，转移资金</a:t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61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Fallback</a:t>
            </a:r>
            <a:r>
              <a:rPr kumimoji="1" lang="zh-CN" altLang="en-US" dirty="0" smtClean="0"/>
              <a:t>会消耗</a:t>
            </a:r>
            <a:r>
              <a:rPr kumimoji="1" lang="en-US" altLang="zh-CN" dirty="0" smtClean="0"/>
              <a:t>gas</a:t>
            </a:r>
            <a:r>
              <a:rPr kumimoji="1" lang="zh-CN" altLang="en-US" dirty="0" smtClean="0"/>
              <a:t>，有两个调用</a:t>
            </a:r>
            <a:r>
              <a:rPr kumimoji="1" lang="en-US" altLang="zh-CN" dirty="0" smtClean="0"/>
              <a:t>fallback</a:t>
            </a:r>
            <a:r>
              <a:rPr kumimoji="1" lang="zh-CN" altLang="en-US" dirty="0" smtClean="0"/>
              <a:t>的函数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2300 gas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限制，如果调用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recipient.send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函数的话，被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唤起的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函数最多只能消耗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2300 gas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Call.value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会使用尽量多的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，所以要注意安全问题 </a:t>
            </a:r>
            <a:r>
              <a:rPr lang="en-US" altLang="zh-CN" dirty="0" err="1" smtClean="0"/>
              <a:t>recipient.call.value</a:t>
            </a:r>
            <a:r>
              <a:rPr lang="en-US" altLang="zh-CN" dirty="0" smtClean="0"/>
              <a:t>(...)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会使用尽量多的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971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Fallback</a:t>
            </a:r>
            <a:r>
              <a:rPr kumimoji="1" lang="zh-CN" altLang="en-US" dirty="0" smtClean="0"/>
              <a:t>会消耗</a:t>
            </a:r>
            <a:r>
              <a:rPr kumimoji="1" lang="en-US" altLang="zh-CN" dirty="0" smtClean="0"/>
              <a:t>gas</a:t>
            </a:r>
            <a:r>
              <a:rPr kumimoji="1" lang="zh-CN" altLang="en-US" dirty="0" smtClean="0"/>
              <a:t>，有两个调用</a:t>
            </a:r>
            <a:r>
              <a:rPr kumimoji="1" lang="en-US" altLang="zh-CN" dirty="0" smtClean="0"/>
              <a:t>fallback</a:t>
            </a:r>
            <a:r>
              <a:rPr kumimoji="1" lang="zh-CN" altLang="en-US" dirty="0" smtClean="0"/>
              <a:t>的函数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2300 gas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限制，如果调用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recipient.send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函数的话，被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唤起的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函数最多只能消耗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2300 gas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Call.value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会使用尽量多的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，所以要注意安全问题 </a:t>
            </a:r>
            <a:r>
              <a:rPr lang="en-US" altLang="zh-CN" dirty="0" err="1" smtClean="0"/>
              <a:t>recipient.call.value</a:t>
            </a:r>
            <a:r>
              <a:rPr lang="en-US" altLang="zh-CN" dirty="0" smtClean="0"/>
              <a:t>(...)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会使用尽量多的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12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扣减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的数量，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余额归零在打款之后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06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扣减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的数量，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余额归零在打款之后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83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天后分裂成功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281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应该先转账后扣出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未知代码被无限制的使用了，导致了攻击持续进行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39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的代码是“不可伪造、不可虚构、不可纂改”，区块链是一个去中心化的结构，应该是不能有人去逆转他的，而解决方法硬分叉失去了他本来的去中心化原则，也与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的宗旨不符合，这样对以太坊的声誉是影响深远 的，但是如果不做这种调整，严格遵守智能合约，那么会面临道德上的指责。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部署到以太坊后，在规定的其实筹备阶段，任何人都可以通过向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的智能合约发送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Ether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来参与众筹。参与众筹的人会获得会员身份和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的代币，众筹结束后这些代币可以在以太坊上做交易转移</a:t>
            </a:r>
          </a:p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代币价格是随着时间变化的，（放图），那么为了防止有人在众筹结束后马上分离出一个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卖币，合约里写了一个方案是，在众筹结束后，所有为购买代币而花费的比众筹价格高的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，都会放入一个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extraBalanceAccount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，其余的放入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的主账户中。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3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部署到以太坊后，在规定的其实筹备阶段，任何人都可以通过向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的智能合约发送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Ether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来参与众筹。参与众筹的人会获得会员身份和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的代币，众筹结束后这些代币可以在以太坊上做交易转移</a:t>
            </a:r>
          </a:p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代币价格是随着时间变化的，（放图），那么为了防止有人在众筹结束后马上分离出一个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卖币，合约里写了一个方案是，在众筹结束后，所有为购买代币而花费的比众筹价格高的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，都会放入一个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extraBalanceAccount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，其余的放入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的主账户中。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12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投票权重是根据拥有的代币数量决定的。</a:t>
            </a:r>
          </a:p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当一个提议被提起的时候，提议提出方设定一个时间期限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时间后，代币的持有者会调用一个在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合约中的函数来验证大多数的投票是支持提议的并达到了法定人数。如果成立，提议被执行，主账户中的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ether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会被发送到一个指定账户中，如果不成立，提议被关闭，并返还投资金额。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82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如果项目盈利，回报的以太币会发送到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DAOrewardAccount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合约的账户中。用户产生一个提议将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DAOrewardAccount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中的以太币转移到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的主账户中，然后通过另一个提议将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主账户中的以太币转移到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rewardAccount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合约账户中，最后可以通过持有的代币比例得到分红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31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为了防止有大户掌握绝大多数投票权而掌握投资的走向，或者为了保护在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投票中处于弱势地位的投资者，可以选择将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中的以太存储到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里，同时在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被销毁。</a:t>
            </a:r>
          </a:p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即如果用户不同意其他用户的投票，为了防止资金损失的情况，他可以选择分裂，他仍能得到分裂之前的投资所得收益，但是分裂后的就与他无关了。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59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09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天锁定期原则，黑客需要等到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日才能对这部分资金进行转移。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4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天锁定期原则，黑客需要等到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日才能对这部分资金进行转移。</a:t>
            </a:r>
            <a:r>
              <a:rPr lang="zh-CN" altLang="en-US" sz="1200" dirty="0" smtClean="0"/>
              <a:t>白帽用同样方式将</a:t>
            </a:r>
            <a:r>
              <a:rPr lang="en-US" altLang="zh-CN" sz="1200" dirty="0" smtClean="0"/>
              <a:t>2/3</a:t>
            </a:r>
            <a:r>
              <a:rPr lang="zh-CN" altLang="en-US" sz="1200" dirty="0" smtClean="0"/>
              <a:t>未被盗取的资金转移到安全账户。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日，以太坊社区提交了软分叉提案，希望通过阻止所有人从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中提取资金，为找回被盗资金争取时间；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Felix Lange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指出软分叉提案存在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攻击风险，能够让黑客伪造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，并通过广播大量无效却标有高价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的智能合约，吸引矿工验证它们，从而驱使整个区块不能处理真实有效的交易；以太币币价从逐渐回升到的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元人民币再次下跌至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元，并进入下跌通道。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1570-6867-F245-8416-2C3D6C150B8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5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1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4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1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09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200274"/>
            <a:ext cx="10058400" cy="1896237"/>
          </a:xfrm>
        </p:spPr>
        <p:txBody>
          <a:bodyPr/>
          <a:lstStyle/>
          <a:p>
            <a:r>
              <a:rPr lang="en-US" altLang="zh-CN" dirty="0"/>
              <a:t>THE DAO</a:t>
            </a:r>
            <a:r>
              <a:rPr lang="zh-CN" altLang="en-US" sz="3200" dirty="0"/>
              <a:t>（去中心化自治组织）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09747" y="4929187"/>
            <a:ext cx="2445933" cy="1157287"/>
          </a:xfrm>
        </p:spPr>
        <p:txBody>
          <a:bodyPr/>
          <a:lstStyle/>
          <a:p>
            <a:r>
              <a:rPr kumimoji="1" lang="zh-CN" altLang="en-US" dirty="0" smtClean="0"/>
              <a:t>陈朋飞 陈锦生</a:t>
            </a:r>
          </a:p>
          <a:p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17.11.10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4.</a:t>
            </a:r>
            <a:r>
              <a:rPr kumimoji="1" lang="zh-CN" altLang="en-US" sz="4400" dirty="0" smtClean="0"/>
              <a:t>著名</a:t>
            </a:r>
            <a:r>
              <a:rPr lang="zh-CN" altLang="en-US" sz="4400" dirty="0" smtClean="0"/>
              <a:t>的</a:t>
            </a:r>
            <a:r>
              <a:rPr lang="en-US" altLang="zh-CN" sz="4400" dirty="0"/>
              <a:t>THE DAO</a:t>
            </a:r>
            <a:r>
              <a:rPr lang="zh-CN" altLang="en-US" sz="4400" dirty="0"/>
              <a:t>事件以及产生的原因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日，</a:t>
            </a:r>
            <a:r>
              <a:rPr lang="zh-CN" altLang="en-US" sz="2400" dirty="0"/>
              <a:t>白帽将</a:t>
            </a:r>
            <a:r>
              <a:rPr lang="en-US" altLang="zh-CN" sz="2400" dirty="0"/>
              <a:t>2/3</a:t>
            </a:r>
            <a:r>
              <a:rPr lang="zh-CN" altLang="en-US" sz="2400" dirty="0"/>
              <a:t>未被盗取的资金转移到安全账户</a:t>
            </a:r>
            <a:r>
              <a:rPr lang="zh-CN" altLang="en-US" sz="2400" dirty="0" smtClean="0"/>
              <a:t>；以太坊开启交易验证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2016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日，以太坊提交了软分叉方案，阻止提取资金，争取时间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日，</a:t>
            </a:r>
            <a:r>
              <a:rPr lang="en-US" altLang="zh-CN" sz="2400" dirty="0" smtClean="0"/>
              <a:t>Felix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Lange</a:t>
            </a:r>
            <a:r>
              <a:rPr lang="zh-CN" altLang="en-US" sz="2400" dirty="0" smtClean="0"/>
              <a:t>提出软分叉存在风险</a:t>
            </a:r>
          </a:p>
          <a:p>
            <a:pPr lvl="1">
              <a:lnSpc>
                <a:spcPct val="200000"/>
              </a:lnSpc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0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4.</a:t>
            </a:r>
            <a:r>
              <a:rPr kumimoji="1" lang="zh-CN" altLang="en-US" sz="4400" dirty="0" smtClean="0"/>
              <a:t>著名</a:t>
            </a:r>
            <a:r>
              <a:rPr lang="zh-CN" altLang="en-US" sz="4400" dirty="0" smtClean="0"/>
              <a:t>的</a:t>
            </a:r>
            <a:r>
              <a:rPr lang="en-US" altLang="zh-CN" sz="4400" dirty="0"/>
              <a:t>THE DAO</a:t>
            </a:r>
            <a:r>
              <a:rPr lang="zh-CN" altLang="en-US" sz="4400" dirty="0"/>
              <a:t>事件以及产生的原因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日，</a:t>
            </a:r>
            <a:r>
              <a:rPr lang="en-US" altLang="zh-CN" sz="2400" dirty="0" err="1" smtClean="0"/>
              <a:t>Vitalik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Buterin</a:t>
            </a:r>
            <a:r>
              <a:rPr lang="zh-CN" altLang="en-US" sz="2400" dirty="0" smtClean="0"/>
              <a:t>提出硬分叉设想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日，硬分叉方案公布，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21</a:t>
            </a:r>
            <a:r>
              <a:rPr lang="zh-CN" altLang="en-US" sz="2400" dirty="0" smtClean="0"/>
              <a:t>最终期限</a:t>
            </a:r>
            <a:endParaRPr lang="zh-CN" altLang="en-US" sz="2400" dirty="0"/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21</a:t>
            </a:r>
            <a:r>
              <a:rPr lang="zh-CN" altLang="en-US" sz="2400" dirty="0" smtClean="0"/>
              <a:t>日，超过</a:t>
            </a:r>
            <a:r>
              <a:rPr lang="en-US" altLang="zh-CN" sz="2400" dirty="0" smtClean="0"/>
              <a:t>85%</a:t>
            </a:r>
            <a:r>
              <a:rPr lang="zh-CN" altLang="en-US" sz="2400" dirty="0" smtClean="0"/>
              <a:t>的算力支持硬分叉，硬分叉成功</a:t>
            </a:r>
          </a:p>
        </p:txBody>
      </p:sp>
    </p:spTree>
    <p:extLst>
      <p:ext uri="{BB962C8B-B14F-4D97-AF65-F5344CB8AC3E}">
        <p14:creationId xmlns:p14="http://schemas.microsoft.com/office/powerpoint/2010/main" val="5613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4.</a:t>
            </a:r>
            <a:r>
              <a:rPr kumimoji="1" lang="zh-CN" altLang="en-US" sz="4400" dirty="0" smtClean="0"/>
              <a:t>著名</a:t>
            </a:r>
            <a:r>
              <a:rPr lang="zh-CN" altLang="en-US" sz="4400" dirty="0" smtClean="0"/>
              <a:t>的</a:t>
            </a:r>
            <a:r>
              <a:rPr lang="en-US" altLang="zh-CN" sz="4400" dirty="0"/>
              <a:t>THE DAO</a:t>
            </a:r>
            <a:r>
              <a:rPr lang="zh-CN" altLang="en-US" sz="4400" dirty="0"/>
              <a:t>事件以及产生的原因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328863" y="2545586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>
                <a:latin typeface="Adobe Ming Std L" charset="-120"/>
                <a:ea typeface="Adobe Ming Std L" charset="-120"/>
                <a:cs typeface="Adobe Ming Std L" charset="-120"/>
              </a:rPr>
              <a:t>recipient.send</a:t>
            </a:r>
            <a:r>
              <a:rPr kumimoji="1" lang="en-US" altLang="zh-CN" sz="3200" dirty="0" smtClean="0">
                <a:latin typeface="Adobe Ming Std L" charset="-120"/>
                <a:ea typeface="Adobe Ming Std L" charset="-120"/>
                <a:cs typeface="Adobe Ming Std L" charset="-120"/>
              </a:rPr>
              <a:t>()</a:t>
            </a:r>
            <a:endParaRPr kumimoji="1" lang="zh-CN" altLang="en-US" sz="3200" dirty="0">
              <a:latin typeface="Adobe Ming Std L" charset="-120"/>
              <a:ea typeface="Adobe Ming Std L" charset="-120"/>
              <a:cs typeface="Adobe Ming Std L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8863" y="3353812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>
                <a:latin typeface="Adobe Ming Std L" charset="-120"/>
                <a:ea typeface="Adobe Ming Std L" charset="-120"/>
                <a:cs typeface="Adobe Ming Std L" charset="-120"/>
              </a:rPr>
              <a:t>recipient.call.value</a:t>
            </a:r>
            <a:r>
              <a:rPr kumimoji="1" lang="en-US" altLang="zh-CN" sz="3200" dirty="0" smtClean="0">
                <a:latin typeface="Adobe Ming Std L" charset="-120"/>
                <a:ea typeface="Adobe Ming Std L" charset="-120"/>
                <a:cs typeface="Adobe Ming Std L" charset="-120"/>
              </a:rPr>
              <a:t>()</a:t>
            </a:r>
            <a:endParaRPr kumimoji="1" lang="zh-CN" altLang="en-US" sz="3200" dirty="0">
              <a:latin typeface="Adobe Ming Std L" charset="-120"/>
              <a:ea typeface="Adobe Ming Std L" charset="-120"/>
              <a:cs typeface="Adobe Ming Std L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83780" y="3353811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Adobe Ming Std L" charset="-120"/>
                <a:ea typeface="Adobe Ming Std L" charset="-120"/>
                <a:cs typeface="Adobe Ming Std L" charset="-120"/>
              </a:rPr>
              <a:t>f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Adobe Ming Std L" charset="-120"/>
                <a:ea typeface="Adobe Ming Std L" charset="-120"/>
                <a:cs typeface="Adobe Ming Std L" charset="-120"/>
              </a:rPr>
              <a:t>allback()</a:t>
            </a:r>
            <a:endParaRPr kumimoji="1" lang="zh-CN" altLang="en-US" sz="3200" dirty="0">
              <a:solidFill>
                <a:srgbClr val="FF0000"/>
              </a:solidFill>
              <a:latin typeface="Adobe Ming Std L" charset="-120"/>
              <a:ea typeface="Adobe Ming Std L" charset="-120"/>
              <a:cs typeface="Adobe Ming Std L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3779" y="4349174"/>
            <a:ext cx="4589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Adobe Ming Std L" charset="-120"/>
                <a:ea typeface="Adobe Ming Std L" charset="-120"/>
                <a:cs typeface="Adobe Ming Std L" charset="-120"/>
              </a:rPr>
              <a:t>收到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Adobe Ming Std L" charset="-120"/>
                <a:ea typeface="Adobe Ming Std L" charset="-120"/>
                <a:cs typeface="Adobe Ming Std L" charset="-120"/>
              </a:rPr>
              <a:t>Ether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Adobe Ming Std L" charset="-120"/>
                <a:ea typeface="Adobe Ming Std L" charset="-120"/>
                <a:cs typeface="Adobe Ming Std L" charset="-120"/>
              </a:rPr>
              <a:t>会调用该函数</a:t>
            </a:r>
            <a:endParaRPr kumimoji="1" lang="zh-CN" altLang="en-US" sz="2800" dirty="0">
              <a:solidFill>
                <a:srgbClr val="FF0000"/>
              </a:solidFill>
              <a:latin typeface="Adobe Ming Std L" charset="-120"/>
              <a:ea typeface="Adobe Ming Std L" charset="-120"/>
              <a:cs typeface="Adobe Ming Std L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9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8864" y="2473136"/>
            <a:ext cx="10028904" cy="25902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4.</a:t>
            </a:r>
            <a:r>
              <a:rPr kumimoji="1" lang="zh-CN" altLang="en-US" sz="4400" dirty="0" smtClean="0"/>
              <a:t>著名</a:t>
            </a:r>
            <a:r>
              <a:rPr lang="zh-CN" altLang="en-US" sz="4400" dirty="0" smtClean="0"/>
              <a:t>的</a:t>
            </a:r>
            <a:r>
              <a:rPr lang="en-US" altLang="zh-CN" sz="4400" dirty="0"/>
              <a:t>THE DAO</a:t>
            </a:r>
            <a:r>
              <a:rPr lang="zh-CN" altLang="en-US" sz="4400" dirty="0"/>
              <a:t>事件以及产生的原因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7280" y="1888361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 smtClean="0">
                <a:latin typeface="Adobe Ming Std L" charset="-120"/>
                <a:ea typeface="Adobe Ming Std L" charset="-120"/>
                <a:cs typeface="Adobe Ming Std L" charset="-120"/>
              </a:rPr>
              <a:t>splitDAO</a:t>
            </a:r>
            <a:r>
              <a:rPr kumimoji="1" lang="zh-CN" altLang="en-US" sz="3200" b="1" dirty="0" smtClean="0">
                <a:latin typeface="Adobe Ming Std L" charset="-120"/>
                <a:ea typeface="Adobe Ming Std L" charset="-120"/>
                <a:cs typeface="Adobe Ming Std L" charset="-120"/>
              </a:rPr>
              <a:t> </a:t>
            </a:r>
            <a:r>
              <a:rPr kumimoji="1" lang="en-US" altLang="zh-CN" sz="3200" b="1" dirty="0" err="1" smtClean="0">
                <a:latin typeface="Adobe Ming Std L" charset="-120"/>
                <a:ea typeface="Adobe Ming Std L" charset="-120"/>
                <a:cs typeface="Adobe Ming Std L" charset="-120"/>
              </a:rPr>
              <a:t>func</a:t>
            </a:r>
            <a:endParaRPr kumimoji="1" lang="zh-CN" altLang="en-US" sz="3200" b="1" dirty="0">
              <a:latin typeface="Adobe Ming Std L" charset="-120"/>
              <a:ea typeface="Adobe Ming Std L" charset="-120"/>
              <a:cs typeface="Adobe Ming Std L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8323" y="2666591"/>
            <a:ext cx="86820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// Burn DAO Tokens</a:t>
            </a: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 Transfer(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msg.sender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, 0, balances[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msg.sender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]);</a:t>
            </a: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withdrawRewardFor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msg.sender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); // be nice, and get his rewards</a:t>
            </a: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totalSupply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-= balances[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msg.sender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];</a:t>
            </a:r>
          </a:p>
          <a:p>
            <a:r>
              <a:rPr lang="mr-IN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en-US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r>
              <a:rPr lang="mr-IN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balances[msg.sender</a:t>
            </a:r>
            <a:r>
              <a:rPr lang="mr-IN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] = 0;</a:t>
            </a:r>
          </a:p>
          <a:p>
            <a:r>
              <a:rPr lang="mr-IN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 </a:t>
            </a:r>
            <a:r>
              <a:rPr lang="mr-IN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paidOut[msg.sender</a:t>
            </a:r>
            <a:r>
              <a:rPr lang="mr-IN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] = 0;</a:t>
            </a:r>
          </a:p>
          <a:p>
            <a:r>
              <a:rPr lang="mr-IN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 </a:t>
            </a:r>
            <a:r>
              <a:rPr lang="mr-IN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return </a:t>
            </a:r>
            <a:r>
              <a:rPr lang="mr-IN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true;</a:t>
            </a:r>
            <a:endParaRPr lang="zh-CN" altLang="en-US" dirty="0">
              <a:solidFill>
                <a:srgbClr val="262626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0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99535" y="2475605"/>
            <a:ext cx="10173314" cy="3649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4.</a:t>
            </a:r>
            <a:r>
              <a:rPr kumimoji="1" lang="zh-CN" altLang="en-US" sz="4400" dirty="0" smtClean="0"/>
              <a:t>著名</a:t>
            </a:r>
            <a:r>
              <a:rPr lang="zh-CN" altLang="en-US" sz="4400" dirty="0" smtClean="0"/>
              <a:t>的</a:t>
            </a:r>
            <a:r>
              <a:rPr lang="en-US" altLang="zh-CN" sz="4400" dirty="0"/>
              <a:t>THE DAO</a:t>
            </a:r>
            <a:r>
              <a:rPr lang="zh-CN" altLang="en-US" sz="4400" dirty="0"/>
              <a:t>事件以及产生的原因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7280" y="1888361"/>
            <a:ext cx="536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mtClean="0">
                <a:latin typeface="Adobe Ming Std L" charset="-120"/>
                <a:ea typeface="Adobe Ming Std L" charset="-120"/>
                <a:cs typeface="Adobe Ming Std L" charset="-120"/>
              </a:rPr>
              <a:t>withdrawRewardFor</a:t>
            </a:r>
            <a:r>
              <a:rPr kumimoji="1" lang="zh-CN" altLang="en-US" sz="3200" b="1" dirty="0" smtClean="0">
                <a:latin typeface="Adobe Ming Std L" charset="-120"/>
                <a:ea typeface="Adobe Ming Std L" charset="-120"/>
                <a:cs typeface="Adobe Ming Std L" charset="-120"/>
              </a:rPr>
              <a:t> </a:t>
            </a:r>
            <a:r>
              <a:rPr kumimoji="1" lang="en-US" altLang="zh-CN" sz="3200" b="1" dirty="0" err="1" smtClean="0">
                <a:latin typeface="Adobe Ming Std L" charset="-120"/>
                <a:ea typeface="Adobe Ming Std L" charset="-120"/>
                <a:cs typeface="Adobe Ming Std L" charset="-120"/>
              </a:rPr>
              <a:t>func</a:t>
            </a:r>
            <a:endParaRPr kumimoji="1" lang="zh-CN" altLang="en-US" sz="3200" b="1" dirty="0">
              <a:latin typeface="Adobe Ming Std L" charset="-120"/>
              <a:ea typeface="Adobe Ming Std L" charset="-120"/>
              <a:cs typeface="Adobe Ming Std L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9336" y="2755075"/>
            <a:ext cx="90535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function </a:t>
            </a:r>
            <a:r>
              <a:rPr lang="en-US" altLang="zh-CN" b="1" dirty="0" err="1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withdrawRewardFor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(address _account)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noEther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internal returns (bool _success) { </a:t>
            </a:r>
            <a:endParaRPr lang="en-US" altLang="zh-CN" dirty="0" smtClean="0">
              <a:solidFill>
                <a:srgbClr val="262626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</a:t>
            </a:r>
            <a:r>
              <a:rPr lang="en-US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if 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((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balanceOf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(_account) *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rewardAccount.accumulatedInput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()) /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totalSupply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&lt;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paidOut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[_account]) </a:t>
            </a:r>
            <a:endParaRPr lang="en-US" altLang="zh-CN" dirty="0" smtClean="0">
              <a:solidFill>
                <a:srgbClr val="262626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</a:t>
            </a:r>
            <a:r>
              <a:rPr lang="en-US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	throw;</a:t>
            </a:r>
            <a:endParaRPr lang="en-US" altLang="zh-CN" dirty="0">
              <a:solidFill>
                <a:srgbClr val="262626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	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uint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reward = (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balanceOf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(_account) *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rewardAccount.accumulatedInput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()) /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totalSupply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-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paidOut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[_account</a:t>
            </a:r>
            <a:r>
              <a:rPr lang="en-US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];</a:t>
            </a: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</a:t>
            </a:r>
            <a:r>
              <a:rPr lang="en-US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 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if </a:t>
            </a:r>
            <a:r>
              <a:rPr lang="en-US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(!</a:t>
            </a:r>
            <a:r>
              <a:rPr lang="en-US" altLang="zh-CN" b="1" dirty="0" err="1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rewardAccount.payOut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(_account, reward)) </a:t>
            </a:r>
            <a:endParaRPr lang="en-US" altLang="zh-CN" dirty="0" smtClean="0">
              <a:solidFill>
                <a:srgbClr val="262626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</a:t>
            </a:r>
            <a:r>
              <a:rPr lang="en-US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	throw;</a:t>
            </a: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</a:t>
            </a:r>
            <a:r>
              <a:rPr lang="en-US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paidOut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[_account] += reward; return true; </a:t>
            </a:r>
            <a:r>
              <a:rPr lang="en-US" altLang="zh-CN" dirty="0" smtClean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}</a:t>
            </a:r>
            <a:endParaRPr lang="zh-CN" altLang="en-US" dirty="0">
              <a:solidFill>
                <a:srgbClr val="262626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38864" y="2473135"/>
            <a:ext cx="10028904" cy="30329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4.</a:t>
            </a:r>
            <a:r>
              <a:rPr kumimoji="1" lang="zh-CN" altLang="en-US" sz="4400" dirty="0" smtClean="0"/>
              <a:t>著名</a:t>
            </a:r>
            <a:r>
              <a:rPr lang="zh-CN" altLang="en-US" sz="4400" dirty="0" smtClean="0"/>
              <a:t>的</a:t>
            </a:r>
            <a:r>
              <a:rPr lang="en-US" altLang="zh-CN" sz="4400" dirty="0"/>
              <a:t>THE DAO</a:t>
            </a:r>
            <a:r>
              <a:rPr lang="zh-CN" altLang="en-US" sz="4400" dirty="0"/>
              <a:t>事件以及产生的原因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7280" y="1888361"/>
            <a:ext cx="536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 smtClean="0">
                <a:latin typeface="Adobe Ming Std L" charset="-120"/>
                <a:ea typeface="Adobe Ming Std L" charset="-120"/>
                <a:cs typeface="Adobe Ming Std L" charset="-120"/>
              </a:rPr>
              <a:t>paidOut</a:t>
            </a:r>
            <a:r>
              <a:rPr kumimoji="1" lang="zh-CN" altLang="en-US" sz="3200" b="1" dirty="0" smtClean="0">
                <a:latin typeface="Adobe Ming Std L" charset="-120"/>
                <a:ea typeface="Adobe Ming Std L" charset="-120"/>
                <a:cs typeface="Adobe Ming Std L" charset="-120"/>
              </a:rPr>
              <a:t> </a:t>
            </a:r>
            <a:r>
              <a:rPr kumimoji="1" lang="en-US" altLang="zh-CN" sz="3200" b="1" dirty="0" err="1" smtClean="0">
                <a:latin typeface="Adobe Ming Std L" charset="-120"/>
                <a:ea typeface="Adobe Ming Std L" charset="-120"/>
                <a:cs typeface="Adobe Ming Std L" charset="-120"/>
              </a:rPr>
              <a:t>func</a:t>
            </a:r>
            <a:endParaRPr kumimoji="1" lang="zh-CN" altLang="en-US" sz="3200" b="1" dirty="0">
              <a:latin typeface="Adobe Ming Std L" charset="-120"/>
              <a:ea typeface="Adobe Ming Std L" charset="-120"/>
              <a:cs typeface="Adobe Ming Std L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9336" y="2755075"/>
            <a:ext cx="90535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function </a:t>
            </a:r>
            <a:r>
              <a:rPr lang="en-US" altLang="zh-CN" b="1" dirty="0" err="1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payOut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(address _recipient,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uint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_amount) returns (bool) {</a:t>
            </a: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	 if (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msg.sender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!= owner || 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msg.value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&gt; 0 || (</a:t>
            </a:r>
            <a:r>
              <a:rPr lang="en-US" altLang="zh-CN" dirty="0" err="1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payOwnerOnly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&amp;&amp; _recipient != owner))</a:t>
            </a: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		throw; </a:t>
            </a: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	 if (</a:t>
            </a:r>
            <a:r>
              <a:rPr lang="en-US" altLang="zh-CN" b="1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_</a:t>
            </a:r>
            <a:r>
              <a:rPr lang="en-US" altLang="zh-CN" b="1" dirty="0" err="1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recipient.call.value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(_amount)()) { //</a:t>
            </a:r>
            <a:r>
              <a:rPr lang="zh-CN" altLang="en-US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注意这一行 </a:t>
            </a:r>
            <a:endParaRPr lang="en-US" altLang="zh-CN" dirty="0">
              <a:solidFill>
                <a:srgbClr val="262626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		</a:t>
            </a:r>
            <a:r>
              <a:rPr lang="en-US" altLang="zh-CN" dirty="0" err="1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PayOut</a:t>
            </a:r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(_recipient, _amount); </a:t>
            </a: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		return true; </a:t>
            </a: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	} else {</a:t>
            </a:r>
          </a:p>
          <a:p>
            <a:r>
              <a:rPr lang="en-US" altLang="zh-CN" dirty="0">
                <a:solidFill>
                  <a:srgbClr val="262626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			 return false; } }</a:t>
            </a:r>
            <a:endParaRPr lang="zh-CN" altLang="en-US" dirty="0">
              <a:solidFill>
                <a:srgbClr val="262626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1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xzfile.aliyuncs.com/media/upload/picture/20181015223513-8681493a-d087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-207035"/>
            <a:ext cx="7668343" cy="72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626415" y="1190445"/>
            <a:ext cx="243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Franklin Gothic Heavy" panose="020B0903020102020204" pitchFamily="34" charset="0"/>
              </a:rPr>
              <a:t>黑客创建带有</a:t>
            </a:r>
            <a:r>
              <a:rPr kumimoji="1" lang="en-US" altLang="zh-CN" sz="2000" dirty="0" smtClean="0">
                <a:latin typeface="Franklin Gothic Heavy" panose="020B0903020102020204" pitchFamily="34" charset="0"/>
              </a:rPr>
              <a:t>fallback</a:t>
            </a:r>
            <a:r>
              <a:rPr kumimoji="1" lang="zh-CN" altLang="en-US" sz="2000" dirty="0" smtClean="0">
                <a:latin typeface="Franklin Gothic Heavy" panose="020B0903020102020204" pitchFamily="34" charset="0"/>
              </a:rPr>
              <a:t>函数的合约</a:t>
            </a:r>
            <a:endParaRPr kumimoji="1" lang="zh-CN" altLang="en-US" sz="2000" dirty="0">
              <a:latin typeface="Franklin Gothic Heavy" panose="020B09030201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26416" y="2658228"/>
            <a:ext cx="2432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Heavy" panose="020B0903020102020204" pitchFamily="34" charset="0"/>
              </a:rPr>
              <a:t>fallback</a:t>
            </a:r>
            <a:r>
              <a:rPr kumimoji="1" lang="zh-CN" altLang="en-US" sz="2000" dirty="0">
                <a:latin typeface="Franklin Gothic Heavy" panose="020B0903020102020204" pitchFamily="34" charset="0"/>
              </a:rPr>
              <a:t>函数在</a:t>
            </a:r>
            <a:r>
              <a:rPr kumimoji="1" lang="en-US" altLang="zh-CN" sz="2000" dirty="0" err="1">
                <a:latin typeface="Franklin Gothic Heavy" panose="020B0903020102020204" pitchFamily="34" charset="0"/>
              </a:rPr>
              <a:t>recipient.call.value</a:t>
            </a:r>
            <a:r>
              <a:rPr kumimoji="1" lang="en-US" altLang="zh-CN" sz="2000" dirty="0">
                <a:latin typeface="Franklin Gothic Heavy" panose="020B0903020102020204" pitchFamily="34" charset="0"/>
              </a:rPr>
              <a:t>()</a:t>
            </a:r>
            <a:r>
              <a:rPr kumimoji="1" lang="zh-CN" altLang="en-US" sz="2000" dirty="0">
                <a:latin typeface="Franklin Gothic Heavy" panose="020B0903020102020204" pitchFamily="34" charset="0"/>
              </a:rPr>
              <a:t>时自动执行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26416" y="4416962"/>
            <a:ext cx="243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Franklin Gothic Heavy" panose="020B0903020102020204" pitchFamily="34" charset="0"/>
              </a:rPr>
              <a:t>递归未达到深度，继续调用</a:t>
            </a:r>
            <a:r>
              <a:rPr kumimoji="1" lang="en-US" altLang="zh-CN" sz="2000" dirty="0" err="1">
                <a:latin typeface="Franklin Gothic Heavy" panose="020B0903020102020204" pitchFamily="34" charset="0"/>
              </a:rPr>
              <a:t>splitDAO</a:t>
            </a:r>
            <a:endParaRPr kumimoji="1" lang="zh-CN" altLang="en-US" sz="2000" dirty="0">
              <a:latin typeface="Franklin Gothic Heavy" panose="020B0903020102020204" pitchFamily="34" charset="0"/>
            </a:endParaRPr>
          </a:p>
        </p:txBody>
      </p:sp>
      <p:cxnSp>
        <p:nvCxnSpPr>
          <p:cNvPr id="3" name="直接箭头连接符 2"/>
          <p:cNvCxnSpPr>
            <a:stCxn id="7" idx="2"/>
            <a:endCxn id="9" idx="0"/>
          </p:cNvCxnSpPr>
          <p:nvPr/>
        </p:nvCxnSpPr>
        <p:spPr>
          <a:xfrm>
            <a:off x="9842740" y="1898331"/>
            <a:ext cx="1" cy="75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818811" y="3657065"/>
            <a:ext cx="1" cy="75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4.</a:t>
            </a:r>
            <a:r>
              <a:rPr kumimoji="1" lang="zh-CN" altLang="en-US" sz="4400" dirty="0" smtClean="0"/>
              <a:t>著名</a:t>
            </a:r>
            <a:r>
              <a:rPr lang="zh-CN" altLang="en-US" sz="4400" dirty="0" smtClean="0"/>
              <a:t>的</a:t>
            </a:r>
            <a:r>
              <a:rPr lang="en-US" altLang="zh-CN" sz="4400" dirty="0"/>
              <a:t>THE DAO</a:t>
            </a:r>
            <a:r>
              <a:rPr lang="zh-CN" altLang="en-US" sz="4400" dirty="0"/>
              <a:t>事件以及产生的原因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DAO</a:t>
            </a:r>
            <a:r>
              <a:rPr lang="zh-CN" altLang="en-US" sz="2400" dirty="0" smtClean="0"/>
              <a:t>中余额扣除和转账顺序有误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 smtClean="0"/>
              <a:t>未知代码被使用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 smtClean="0"/>
              <a:t>资金存储在一个账户</a:t>
            </a:r>
          </a:p>
        </p:txBody>
      </p:sp>
    </p:spTree>
    <p:extLst>
      <p:ext uri="{BB962C8B-B14F-4D97-AF65-F5344CB8AC3E}">
        <p14:creationId xmlns:p14="http://schemas.microsoft.com/office/powerpoint/2010/main" val="10434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5</a:t>
            </a:r>
            <a:r>
              <a:rPr kumimoji="1" lang="en-US" altLang="zh-CN" sz="4400" dirty="0" smtClean="0"/>
              <a:t>.</a:t>
            </a:r>
            <a:r>
              <a:rPr lang="en-US" altLang="zh-CN" sz="4400" dirty="0" smtClean="0"/>
              <a:t>THE </a:t>
            </a:r>
            <a:r>
              <a:rPr lang="en-US" altLang="zh-CN" sz="4400" dirty="0"/>
              <a:t>DAO</a:t>
            </a:r>
            <a:r>
              <a:rPr lang="zh-CN" altLang="en-US" sz="4400" dirty="0" smtClean="0"/>
              <a:t>事件尾声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57799"/>
            <a:ext cx="10669150" cy="4904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 smtClean="0"/>
          </a:p>
          <a:p>
            <a:pPr lvl="1">
              <a:lnSpc>
                <a:spcPct val="200000"/>
              </a:lnSpc>
            </a:pPr>
            <a:r>
              <a:rPr lang="zh-CN" altLang="en-US" sz="2400" dirty="0" smtClean="0"/>
              <a:t>软分叉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 smtClean="0"/>
              <a:t>硬分叉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 smtClean="0"/>
              <a:t>问题：</a:t>
            </a:r>
            <a:endParaRPr lang="zh-CN" altLang="en-US" sz="2400" dirty="0"/>
          </a:p>
          <a:p>
            <a:pPr lvl="2">
              <a:lnSpc>
                <a:spcPct val="200000"/>
              </a:lnSpc>
            </a:pPr>
            <a:r>
              <a:rPr lang="en-US" altLang="zh-CN" sz="2000" dirty="0" smtClean="0"/>
              <a:t>ETH</a:t>
            </a:r>
            <a:r>
              <a:rPr lang="zh-CN" altLang="en-US" sz="2000" dirty="0" smtClean="0"/>
              <a:t>去中心化</a:t>
            </a:r>
          </a:p>
          <a:p>
            <a:pPr lvl="2">
              <a:lnSpc>
                <a:spcPct val="200000"/>
              </a:lnSpc>
            </a:pP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DAO</a:t>
            </a:r>
            <a:r>
              <a:rPr lang="zh-CN" altLang="en-US" sz="2000" dirty="0" smtClean="0"/>
              <a:t> “不可伪造、不可虚构、不可篡改”</a:t>
            </a:r>
          </a:p>
          <a:p>
            <a:pPr lvl="2">
              <a:lnSpc>
                <a:spcPct val="200000"/>
              </a:lnSpc>
            </a:pPr>
            <a:r>
              <a:rPr lang="zh-CN" altLang="en-US" sz="2000" dirty="0" smtClean="0"/>
              <a:t>道德问题</a:t>
            </a:r>
          </a:p>
        </p:txBody>
      </p:sp>
    </p:spTree>
    <p:extLst>
      <p:ext uri="{BB962C8B-B14F-4D97-AF65-F5344CB8AC3E}">
        <p14:creationId xmlns:p14="http://schemas.microsoft.com/office/powerpoint/2010/main" val="16389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200274"/>
            <a:ext cx="10058400" cy="1896237"/>
          </a:xfrm>
        </p:spPr>
        <p:txBody>
          <a:bodyPr/>
          <a:lstStyle/>
          <a:p>
            <a:r>
              <a:rPr lang="en-US" altLang="zh-CN" dirty="0"/>
              <a:t>THE DAO</a:t>
            </a:r>
            <a:r>
              <a:rPr lang="zh-CN" altLang="en-US" sz="3200" dirty="0"/>
              <a:t>（去中心化自治组织）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1.The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DAO</a:t>
            </a:r>
            <a:r>
              <a:rPr kumimoji="1" lang="zh-CN" altLang="en-US" sz="4400" dirty="0" smtClean="0"/>
              <a:t>是什么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 smtClean="0"/>
          </a:p>
          <a:p>
            <a:pPr lvl="1">
              <a:lnSpc>
                <a:spcPct val="200000"/>
              </a:lnSpc>
            </a:pPr>
            <a:r>
              <a:rPr lang="en-US" altLang="zh-CN" sz="26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400" dirty="0" smtClean="0"/>
              <a:t>ecentralized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 smtClean="0"/>
              <a:t>utonomous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O</a:t>
            </a:r>
            <a:r>
              <a:rPr lang="en-US" altLang="zh-CN" sz="2400" dirty="0" smtClean="0"/>
              <a:t>rganization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月，</a:t>
            </a:r>
            <a:r>
              <a:rPr lang="en-US" altLang="zh-CN" sz="2400" dirty="0"/>
              <a:t> Slock.it</a:t>
            </a:r>
            <a:r>
              <a:rPr lang="zh-CN" altLang="en-US" sz="2400" dirty="0"/>
              <a:t>公司</a:t>
            </a:r>
            <a:r>
              <a:rPr lang="zh-CN" altLang="en-US" sz="2400" dirty="0" smtClean="0"/>
              <a:t>发起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 smtClean="0"/>
              <a:t>一个月众筹</a:t>
            </a:r>
            <a:r>
              <a:rPr lang="en-US" altLang="zh-CN" sz="2400" dirty="0" smtClean="0"/>
              <a:t>1.5</a:t>
            </a:r>
            <a:r>
              <a:rPr lang="zh-CN" altLang="en-US" sz="2400" dirty="0" smtClean="0"/>
              <a:t>亿美金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以太坊</a:t>
            </a:r>
            <a:r>
              <a:rPr lang="zh-CN" altLang="en-US" sz="2400" dirty="0" smtClean="0"/>
              <a:t>上最大的众筹项目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 smtClean="0"/>
              <a:t>去中心化的风险投资机构</a:t>
            </a:r>
          </a:p>
          <a:p>
            <a:endParaRPr lang="zh-CN" altLang="en-US" dirty="0"/>
          </a:p>
        </p:txBody>
      </p:sp>
      <p:pic>
        <p:nvPicPr>
          <p:cNvPr id="1026" name="Picture 2" descr="https://cdn-images-1.medium.com/max/1600/1*cPzNsibV-QiDF89KGc4GS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36" y="2209589"/>
            <a:ext cx="4247344" cy="191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2</a:t>
            </a:r>
            <a:r>
              <a:rPr kumimoji="1" lang="en-US" altLang="zh-CN" sz="4400" dirty="0" smtClean="0"/>
              <a:t>.The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DAO</a:t>
            </a:r>
            <a:r>
              <a:rPr kumimoji="1" lang="zh-CN" altLang="en-US" sz="4400" dirty="0" smtClean="0"/>
              <a:t>的原理</a:t>
            </a:r>
            <a:endParaRPr kumimoji="1" lang="zh-CN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16" y="1897781"/>
            <a:ext cx="8354668" cy="41661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400282" y="2215634"/>
            <a:ext cx="1893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运行</a:t>
            </a:r>
            <a:r>
              <a:rPr lang="zh-CN" altLang="en-US" sz="2000" dirty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智能合约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47015" y="2733542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众筹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2</a:t>
            </a:r>
            <a:r>
              <a:rPr kumimoji="1" lang="en-US" altLang="zh-CN" sz="4400" dirty="0" smtClean="0"/>
              <a:t>.The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DAO</a:t>
            </a:r>
            <a:r>
              <a:rPr kumimoji="1" lang="zh-CN" altLang="en-US" sz="4400" dirty="0" smtClean="0"/>
              <a:t>的原理</a:t>
            </a:r>
            <a:endParaRPr kumimoji="1" lang="zh-CN" alt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9400282" y="2215634"/>
            <a:ext cx="1893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运行</a:t>
            </a:r>
            <a:r>
              <a:rPr lang="zh-CN" altLang="en-US" sz="2000" dirty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智能合约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47015" y="2733542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众筹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49" y="2011234"/>
            <a:ext cx="8083233" cy="40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2</a:t>
            </a:r>
            <a:r>
              <a:rPr kumimoji="1" lang="en-US" altLang="zh-CN" sz="4400" dirty="0" smtClean="0"/>
              <a:t>.The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DAO</a:t>
            </a:r>
            <a:r>
              <a:rPr kumimoji="1" lang="zh-CN" altLang="en-US" sz="4400" dirty="0" smtClean="0"/>
              <a:t>的原理</a:t>
            </a:r>
            <a:endParaRPr kumimoji="1" lang="zh-CN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16" y="1897781"/>
            <a:ext cx="8354668" cy="41661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400282" y="2215634"/>
            <a:ext cx="1893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运行</a:t>
            </a:r>
            <a:r>
              <a:rPr lang="zh-CN" altLang="en-US" sz="2000" dirty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智能合约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47015" y="2733542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众筹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77573" y="3294073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提议并投票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2</a:t>
            </a:r>
            <a:r>
              <a:rPr kumimoji="1" lang="en-US" altLang="zh-CN" sz="4400" dirty="0" smtClean="0"/>
              <a:t>.The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DAO</a:t>
            </a:r>
            <a:r>
              <a:rPr kumimoji="1" lang="zh-CN" altLang="en-US" sz="4400" dirty="0" smtClean="0"/>
              <a:t>的原理</a:t>
            </a:r>
            <a:endParaRPr kumimoji="1" lang="zh-CN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16" y="1897781"/>
            <a:ext cx="8354668" cy="41661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400282" y="2215634"/>
            <a:ext cx="1893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运行</a:t>
            </a:r>
            <a:r>
              <a:rPr lang="zh-CN" altLang="en-US" sz="2000" dirty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智能合约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47015" y="2733542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众筹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77573" y="3294073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提议并投票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04800" y="3854604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4.</a:t>
            </a:r>
            <a:r>
              <a:rPr lang="zh-CN" altLang="en-US" sz="2000" dirty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项目分红</a:t>
            </a:r>
          </a:p>
        </p:txBody>
      </p:sp>
    </p:spTree>
    <p:extLst>
      <p:ext uri="{BB962C8B-B14F-4D97-AF65-F5344CB8AC3E}">
        <p14:creationId xmlns:p14="http://schemas.microsoft.com/office/powerpoint/2010/main" val="7786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2</a:t>
            </a:r>
            <a:r>
              <a:rPr kumimoji="1" lang="en-US" altLang="zh-CN" sz="4400" dirty="0" smtClean="0"/>
              <a:t>.The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DAO</a:t>
            </a:r>
            <a:r>
              <a:rPr kumimoji="1" lang="zh-CN" altLang="en-US" sz="4400" dirty="0" smtClean="0"/>
              <a:t>的原理</a:t>
            </a:r>
            <a:endParaRPr kumimoji="1" lang="zh-CN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16" y="1897781"/>
            <a:ext cx="8354668" cy="41661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400282" y="2215634"/>
            <a:ext cx="1893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运行</a:t>
            </a:r>
            <a:r>
              <a:rPr lang="zh-CN" altLang="en-US" sz="2000" dirty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智能合约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47015" y="2733542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众筹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77573" y="3294073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提议并投票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04800" y="3854604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4.</a:t>
            </a:r>
            <a:r>
              <a:rPr lang="zh-CN" altLang="en-US" sz="2000" dirty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项目分红</a:t>
            </a:r>
          </a:p>
        </p:txBody>
      </p:sp>
      <p:sp>
        <p:nvSpPr>
          <p:cNvPr id="10" name="矩形 9"/>
          <p:cNvSpPr/>
          <p:nvPr/>
        </p:nvSpPr>
        <p:spPr>
          <a:xfrm>
            <a:off x="9804800" y="4415135"/>
            <a:ext cx="14943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5.</a:t>
            </a:r>
            <a:r>
              <a:rPr lang="zh-CN" altLang="en-US" sz="2000" dirty="0" smtClean="0">
                <a:solidFill>
                  <a:srgbClr val="FF0000"/>
                </a:solidFill>
                <a:latin typeface="PingFangSC-Regular" charset="-122"/>
                <a:ea typeface="PingFangSC-Regular" charset="-122"/>
              </a:rPr>
              <a:t>选择撤资</a:t>
            </a:r>
          </a:p>
          <a:p>
            <a:pPr algn="r"/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ingFangSC-Regular" charset="-122"/>
                <a:ea typeface="PingFangSC-Regular" charset="-122"/>
              </a:rPr>
              <a:t>splitDAO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PingFangSC-Regular" charset="-122"/>
              <a:ea typeface="PingFangSC-Regular" charset="-122"/>
            </a:endParaRPr>
          </a:p>
          <a:p>
            <a:pPr algn="r"/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ingFangSC-Regular" charset="-122"/>
                <a:ea typeface="PingFangSC-Regular" charset="-122"/>
              </a:rPr>
              <a:t>childDAO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PingFangSC-Regular" charset="-122"/>
              <a:ea typeface="PingFangSC-Regular" charset="-122"/>
            </a:endParaRPr>
          </a:p>
          <a:p>
            <a:pPr algn="r"/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PingFangSC-Regular" charset="-122"/>
              <a:ea typeface="PingFangSC-Regula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3.The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DAO</a:t>
            </a:r>
            <a:r>
              <a:rPr kumimoji="1" lang="zh-CN" altLang="en-US" sz="4400" dirty="0" smtClean="0"/>
              <a:t>项目参与方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pPr lvl="1">
              <a:lnSpc>
                <a:spcPct val="200000"/>
              </a:lnSpc>
            </a:pPr>
            <a:r>
              <a:rPr lang="zh-CN" altLang="en-US" sz="2400" dirty="0" smtClean="0"/>
              <a:t>拥有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的投资者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 smtClean="0"/>
              <a:t>项目方</a:t>
            </a:r>
          </a:p>
        </p:txBody>
      </p:sp>
      <p:pic>
        <p:nvPicPr>
          <p:cNvPr id="1026" name="Picture 2" descr="https://cdn-images-1.medium.com/max/1600/1*cPzNsibV-QiDF89KGc4GS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36" y="2209589"/>
            <a:ext cx="4247344" cy="191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4.</a:t>
            </a:r>
            <a:r>
              <a:rPr kumimoji="1" lang="zh-CN" altLang="en-US" sz="4400" dirty="0" smtClean="0"/>
              <a:t>著名</a:t>
            </a:r>
            <a:r>
              <a:rPr lang="zh-CN" altLang="en-US" sz="4400" dirty="0" smtClean="0"/>
              <a:t>的</a:t>
            </a:r>
            <a:r>
              <a:rPr lang="en-US" altLang="zh-CN" sz="4400" dirty="0"/>
              <a:t>THE DAO</a:t>
            </a:r>
            <a:r>
              <a:rPr lang="zh-CN" altLang="en-US" sz="4400" dirty="0"/>
              <a:t>事件以及产生的原因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 smtClean="0"/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/>
              <a:t>9</a:t>
            </a:r>
            <a:r>
              <a:rPr lang="zh-CN" altLang="en-US" sz="2400" dirty="0" smtClean="0"/>
              <a:t>日，以太坊开发人员</a:t>
            </a:r>
            <a:r>
              <a:rPr lang="en-US" altLang="zh-CN" sz="2400" dirty="0" smtClean="0"/>
              <a:t>Peter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Vessenes</a:t>
            </a:r>
            <a:r>
              <a:rPr lang="zh-CN" altLang="en-US" sz="2400" dirty="0" smtClean="0"/>
              <a:t>提出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DAO</a:t>
            </a:r>
            <a:r>
              <a:rPr lang="zh-CN" altLang="en-US" sz="2400" dirty="0" smtClean="0"/>
              <a:t>存在递归调用漏洞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日，修复方案被提交，等待社区成员审核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2016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r>
              <a:rPr lang="en-US" altLang="zh-CN" sz="2400" dirty="0"/>
              <a:t>17</a:t>
            </a:r>
            <a:r>
              <a:rPr lang="zh-CN" altLang="en-US" sz="2400" dirty="0"/>
              <a:t>日</a:t>
            </a:r>
            <a:r>
              <a:rPr lang="zh-CN" altLang="en-US" sz="2400" dirty="0" smtClean="0"/>
              <a:t>，黑客开始利用漏洞收集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DAO</a:t>
            </a:r>
            <a:r>
              <a:rPr lang="zh-CN" altLang="en-US" sz="2400" dirty="0" smtClean="0"/>
              <a:t>的以太币，并转移到</a:t>
            </a:r>
            <a:r>
              <a:rPr lang="en-US" altLang="zh-CN" sz="2400" dirty="0" err="1" smtClean="0"/>
              <a:t>splitDAO</a:t>
            </a:r>
            <a:r>
              <a:rPr lang="zh-CN" altLang="en-US" sz="2400" dirty="0" smtClean="0"/>
              <a:t>中</a:t>
            </a:r>
            <a:r>
              <a:rPr lang="en-US" altLang="zh-CN" sz="2400" dirty="0" smtClean="0">
                <a:solidFill>
                  <a:srgbClr val="FF0000"/>
                </a:solidFill>
              </a:rPr>
              <a:t>360</a:t>
            </a:r>
            <a:r>
              <a:rPr lang="zh-CN" altLang="en-US" sz="2400" dirty="0" smtClean="0">
                <a:solidFill>
                  <a:srgbClr val="FF0000"/>
                </a:solidFill>
              </a:rPr>
              <a:t>万</a:t>
            </a:r>
            <a:r>
              <a:rPr lang="zh-CN" altLang="en-US" sz="2400" dirty="0" smtClean="0"/>
              <a:t>个以太币，占据众筹总量的</a:t>
            </a:r>
            <a:r>
              <a:rPr lang="en-US" altLang="zh-CN" sz="2400" dirty="0" smtClean="0"/>
              <a:t>1/3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724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887</TotalTime>
  <Words>1633</Words>
  <Application>Microsoft Macintosh PowerPoint</Application>
  <PresentationFormat>宽屏</PresentationFormat>
  <Paragraphs>147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Adobe Ming Std L</vt:lpstr>
      <vt:lpstr>Calibri</vt:lpstr>
      <vt:lpstr>Calibri Light</vt:lpstr>
      <vt:lpstr>Franklin Gothic Heavy</vt:lpstr>
      <vt:lpstr>Malgun Gothic Semilight</vt:lpstr>
      <vt:lpstr>PingFangSC-Regular</vt:lpstr>
      <vt:lpstr>宋体</vt:lpstr>
      <vt:lpstr>怀旧</vt:lpstr>
      <vt:lpstr>THE DAO（去中心化自治组织）</vt:lpstr>
      <vt:lpstr>1.The DAO是什么</vt:lpstr>
      <vt:lpstr>2.The DAO的原理</vt:lpstr>
      <vt:lpstr>2.The DAO的原理</vt:lpstr>
      <vt:lpstr>2.The DAO的原理</vt:lpstr>
      <vt:lpstr>2.The DAO的原理</vt:lpstr>
      <vt:lpstr>2.The DAO的原理</vt:lpstr>
      <vt:lpstr>3.The DAO项目参与方</vt:lpstr>
      <vt:lpstr>4.著名的THE DAO事件以及产生的原因</vt:lpstr>
      <vt:lpstr>4.著名的THE DAO事件以及产生的原因</vt:lpstr>
      <vt:lpstr>4.著名的THE DAO事件以及产生的原因</vt:lpstr>
      <vt:lpstr>4.著名的THE DAO事件以及产生的原因</vt:lpstr>
      <vt:lpstr>4.著名的THE DAO事件以及产生的原因</vt:lpstr>
      <vt:lpstr>4.著名的THE DAO事件以及产生的原因</vt:lpstr>
      <vt:lpstr>4.著名的THE DAO事件以及产生的原因</vt:lpstr>
      <vt:lpstr>PowerPoint 演示文稿</vt:lpstr>
      <vt:lpstr>4.著名的THE DAO事件以及产生的原因</vt:lpstr>
      <vt:lpstr>5.THE DAO事件尾声</vt:lpstr>
      <vt:lpstr>THE DAO（去中心化自治组织）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DAO（去中心化自治组织）</dc:title>
  <dc:creator>chen joyce</dc:creator>
  <cp:lastModifiedBy>chen joyce</cp:lastModifiedBy>
  <cp:revision>37</cp:revision>
  <dcterms:created xsi:type="dcterms:W3CDTF">2018-11-09T16:21:42Z</dcterms:created>
  <dcterms:modified xsi:type="dcterms:W3CDTF">2018-11-10T09:48:10Z</dcterms:modified>
</cp:coreProperties>
</file>