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62" r:id="rId4"/>
    <p:sldId id="330" r:id="rId5"/>
    <p:sldId id="345" r:id="rId6"/>
    <p:sldId id="346" r:id="rId7"/>
    <p:sldId id="347" r:id="rId8"/>
    <p:sldId id="267" r:id="rId9"/>
    <p:sldId id="272" r:id="rId10"/>
    <p:sldId id="271" r:id="rId11"/>
    <p:sldId id="277" r:id="rId12"/>
    <p:sldId id="289" r:id="rId13"/>
    <p:sldId id="348" r:id="rId14"/>
    <p:sldId id="280" r:id="rId15"/>
  </p:sldIdLst>
  <p:sldSz cx="12192000" cy="6858000"/>
  <p:notesSz cx="6858000" cy="9144000"/>
  <p:embeddedFontLst>
    <p:embeddedFont>
      <p:font typeface="Arial Narrow" panose="020B060602020203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黑体" panose="02010609060101010101" pitchFamily="49" charset="-122"/>
      <p:regular r:id="rId25"/>
    </p:embeddedFont>
    <p:embeddedFont>
      <p:font typeface="华文楷体" panose="02010600040101010101" pitchFamily="2" charset="-122"/>
      <p:regular r:id="rId26"/>
    </p:embeddedFont>
    <p:embeddedFont>
      <p:font typeface="华文细黑" panose="02010600040101010101" pitchFamily="2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8">
          <p15:clr>
            <a:srgbClr val="A4A3A4"/>
          </p15:clr>
        </p15:guide>
        <p15:guide id="2" pos="3843">
          <p15:clr>
            <a:srgbClr val="A4A3A4"/>
          </p15:clr>
        </p15:guide>
        <p15:guide id="3" pos="7066">
          <p15:clr>
            <a:srgbClr val="A4A3A4"/>
          </p15:clr>
        </p15:guide>
        <p15:guide id="4" pos="5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A287"/>
    <a:srgbClr val="20517C"/>
    <a:srgbClr val="4EA4DD"/>
    <a:srgbClr val="E8EAE9"/>
    <a:srgbClr val="FFFF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31" autoAdjust="0"/>
    <p:restoredTop sz="85766" autoAdjust="0"/>
  </p:normalViewPr>
  <p:slideViewPr>
    <p:cSldViewPr>
      <p:cViewPr varScale="1">
        <p:scale>
          <a:sx n="116" d="100"/>
          <a:sy n="116" d="100"/>
        </p:scale>
        <p:origin x="132" y="414"/>
      </p:cViewPr>
      <p:guideLst>
        <p:guide orient="horz" pos="2048"/>
        <p:guide pos="3843"/>
        <p:guide pos="7066"/>
        <p:guide pos="5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" units="1/cm"/>
          <inkml:channelProperty channel="Y" name="resolution" value="28.34467" units="1/cm"/>
        </inkml:channelProperties>
      </inkml:inkSource>
      <inkml:timestamp xml:id="ts0" timeString="2017-04-13T12:55:07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1983 689,'0'23,"-24"1,-23-1,-46 71,46-47,-24-23,48 23,-24-24,-24 24,48-23,-24 23,23-47,1 23,23 1,-24-1,24 1,-23-1,23 1,-24-24,1 23,23 1,-24-24,24 23,-23-23,-1 24,1-1,-1 1,1-24,23 23,-24-23,24 24,-23-24,-1 0,1 23,-1 1,1-24,23 23,-24-23,24 24,-23-24,23 23,-24 1,1-1,-1-23,24 24,-23-24,23 23,-24-23,24 24,-23-24,-1 0,24 23,0 1,-23-24,23 23,-24-23,24 24,-23-24,23 23,0 1,0-48,0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" units="1/cm"/>
          <inkml:channelProperty channel="Y" name="resolution" value="28.34467" units="1/cm"/>
        </inkml:channelProperties>
      </inkml:inkSource>
      <inkml:timestamp xml:id="ts0" timeString="2017-04-13T10:26:40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1927 674,'0'24,"0"-1,-24-23,24 24,0-1,-23-23,-1 0,24 24,0-1,-23-23,23 24,-24-24,24 23,-23-23,-1 24,1-1,23 1,-24-24,1 0,23 23,-24-23,24 24,-23-1,-1 1,1-24,23 23,0 1,-24-24,24 23,-23-23,23 24,-24-24,24 23,0 1,-23-24,23 23,-24-23,24 24,-23-24,-1 23,24 1,-23-24,23 23,-24 1,1-1,-1 1,-23 23,24 0,-24-24,0 48,0-24,0 0,0 23,0-46,0 46,23-46,-23 23,24-47,23 23,-24-23,24 24,-23-24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" units="1/cm"/>
          <inkml:channelProperty channel="Y" name="resolution" value="28.34467" units="1/cm"/>
        </inkml:channelProperties>
      </inkml:inkSource>
      <inkml:timestamp xml:id="ts0" timeString="2017-04-13T12:55:07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840 706,'0'-22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" units="1/cm"/>
          <inkml:channelProperty channel="Y" name="resolution" value="28.34467" units="1/cm"/>
        </inkml:channelProperties>
      </inkml:inkSource>
      <inkml:timestamp xml:id="ts0" timeString="2017-04-13T12:55:07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1003 906,'-23'0,"-1"0,1 24,-1-24,24 23,-23-23,23 24,-24-24,24 23,-23-23,23 23,0 1,0-48,0 1,0 0,0-1,0 1,0-1,0 1,23-1,1 1,-24 0,23-1,-23 1,24-1,-1 24,1-23,-24-1,23 24,-23-23,24 23,-24 23,0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" units="1/cm"/>
          <inkml:channelProperty channel="Y" name="resolution" value="28.34467" units="1/cm"/>
        </inkml:channelProperties>
      </inkml:inkSource>
      <inkml:timestamp xml:id="ts0" timeString="2017-04-13T12:55:07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1518 702,'0'23,"0"1,-24-24,24 23,0 1,0-1,0 1,-23-24,23 23,-24-23,24 24,-23-24,-1 23,1-23,-1 24,24-1,0 1,-23-24,23 23,0 1,-24-1,0 1,24-1,-23-23,23 24,-24-1,24 0,-23-23,23 24,-24-24,24 23,-23-23,23 24,-24-24,1 23,23 1,-24-24,1 23,-1-23,0 0,24 24,-23-24,23 23,0 1,-24-24,1 23,23 1,-24-24,24 23,-23-23,23 24,-24-24,1 0,23 23,-24-23,1 0,-1 0,24-23,0-24,0 23,0 1,0-1,24 24,-24-23,23 23,-23-24,24 24,-1 0,-23-23,24 23,-1 0,-23-24,24 24,-1 0,-23-23,24 23,-24-24,23 24,1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" units="1/cm"/>
          <inkml:channelProperty channel="Y" name="resolution" value="28.34467" units="1/cm"/>
        </inkml:channelProperties>
      </inkml:inkSource>
      <inkml:timestamp xml:id="ts0" timeString="2017-04-13T12:55:07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1927 674,'0'24,"0"-1,-24-23,24 24,0-1,-23-23,-1 0,24 24,0-1,-23-23,23 24,-24-24,24 23,-23-23,-1 24,1-1,23 1,-24-24,1 0,23 23,-24-23,24 24,-23-1,-1 1,1-24,23 23,0 1,-24-24,24 23,-23-23,23 24,-24-24,24 23,0 1,-23-24,23 23,-24-23,24 24,-23-24,-1 23,24 1,-23-24,23 23,-24 1,1-1,-1 1,-23 23,24 0,-24-24,0 48,0-24,0 0,0 23,0-46,0 46,23-46,-23 23,24-47,23 23,-24-23,24 24,-23-24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" units="1/cm"/>
          <inkml:channelProperty channel="Y" name="resolution" value="28.34467" units="1/cm"/>
        </inkml:channelProperties>
      </inkml:inkSource>
      <inkml:timestamp xml:id="ts0" timeString="2017-04-13T10:26:40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1984 689,'0'23,"-24"1,-23-1,-47 71,47-47,-23-23,46 23,-23-24,-23 24,46-23,-23 23,24-47,-1 23,24 1,-23-1,23 1,-24-1,24 1,-23-24,-1 23,24 1,-23-24,23 23,-24-23,1 24,-1-1,1 1,-1-24,24 23,-23-23,23 24,-24-24,1 0,-1 23,1 1,-1-24,24 23,-23-23,23 24,-24-24,24 23,-23 1,-1-1,1-23,23 24,-24-24,24 23,-23-23,23 24,-24-24,1 0,23 23,0 1,-24-24,24 23,-23-23,23 24,-24-24,24 23,0 1,0-48,0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" units="1/cm"/>
          <inkml:channelProperty channel="Y" name="resolution" value="28.34467" units="1/cm"/>
        </inkml:channelProperties>
      </inkml:inkSource>
      <inkml:timestamp xml:id="ts0" timeString="2017-04-13T10:26:40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840 706,'0'-22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" units="1/cm"/>
          <inkml:channelProperty channel="Y" name="resolution" value="28.34467" units="1/cm"/>
        </inkml:channelProperties>
      </inkml:inkSource>
      <inkml:timestamp xml:id="ts0" timeString="2017-04-13T10:26:40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1003 906,'-23'0,"-1"0,1 24,-1-24,24 23,-23-23,23 24,-24-24,24 23,-23-23,23 23,0 1,0-48,0 1,0 0,0-1,0 1,0-1,0 1,23-1,1 1,-24 0,23-1,-23 1,24-1,-1 24,1-23,-24-1,23 24,-23-23,24 23,-24 23,0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" units="1/cm"/>
          <inkml:channelProperty channel="Y" name="resolution" value="28.34467" units="1/cm"/>
        </inkml:channelProperties>
      </inkml:inkSource>
      <inkml:timestamp xml:id="ts0" timeString="2017-04-13T10:26:40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1517 702,'0'23,"0"1,-24-24,24 23,0 1,0-1,0 1,-23-24,23 23,-24-23,24 24,-23-24,-1 23,1-23,-1 24,24-1,0 1,-23-24,23 23,0 1,-24-1,1 1,23-1,-24-23,24 24,-23-1,23 0,-24-23,24 24,-23-24,23 23,-24-23,24 24,-23-24,-1 23,24 1,-23-24,-1 23,1-23,-1 0,24 24,-23-24,23 23,0 1,-24-24,1 23,23 1,-24-24,24 23,-23-23,23 24,-24-24,1 0,23 23,-24-23,1 0,-1 0,24-23,0-24,0 23,0 1,0-1,24 24,-24-23,23 23,-23-24,24 24,-1 0,-23-23,24 23,-1 0,-23-24,24 24,-1 0,-23-23,24 23,-24-24,23 24,1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C255107F-C537-4B4E-8D77-C16FE156FF94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5400" y="0"/>
            <a:ext cx="12217400" cy="21336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25400" y="5300663"/>
            <a:ext cx="12217400" cy="1557337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9" name="KSO_Shape"/>
          <p:cNvSpPr/>
          <p:nvPr/>
        </p:nvSpPr>
        <p:spPr bwMode="auto">
          <a:xfrm>
            <a:off x="8040688" y="2565400"/>
            <a:ext cx="3313112" cy="2016125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3359150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5" name="文本框 3"/>
          <p:cNvSpPr txBox="1"/>
          <p:nvPr/>
        </p:nvSpPr>
        <p:spPr>
          <a:xfrm>
            <a:off x="623888" y="836613"/>
            <a:ext cx="20034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6" name="文本框 54"/>
          <p:cNvSpPr txBox="1"/>
          <p:nvPr/>
        </p:nvSpPr>
        <p:spPr>
          <a:xfrm>
            <a:off x="830263" y="1852613"/>
            <a:ext cx="15906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contents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6672263" y="1935163"/>
            <a:ext cx="431800" cy="433387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6672263" y="2730500"/>
            <a:ext cx="431800" cy="431800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672263" y="3486150"/>
            <a:ext cx="431800" cy="431800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6672263" y="4249738"/>
            <a:ext cx="431800" cy="433387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672263" y="5014913"/>
            <a:ext cx="431800" cy="431800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672263" y="5805488"/>
            <a:ext cx="431800" cy="431800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180013" y="1916113"/>
            <a:ext cx="1800225" cy="1800225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25400" y="0"/>
            <a:ext cx="12217400" cy="1268413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25400" y="5661025"/>
            <a:ext cx="12217400" cy="119538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101725" y="407988"/>
            <a:ext cx="307975" cy="48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1"/>
          <p:cNvSpPr/>
          <p:nvPr/>
        </p:nvSpPr>
        <p:spPr>
          <a:xfrm>
            <a:off x="-12700" y="557213"/>
            <a:ext cx="542925" cy="542925"/>
          </a:xfrm>
          <a:prstGeom prst="chevron">
            <a:avLst/>
          </a:prstGeom>
          <a:solidFill>
            <a:srgbClr val="FCC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noProof="1" dirty="0">
                <a:cs typeface="+mn-ea"/>
              </a:defRPr>
            </a:lvl1pPr>
          </a:lstStyle>
          <a:p>
            <a:fld id="{425E721B-13C3-4753-A7DB-CE7FA6CCC47E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customXml" Target="../ink/ink8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26" Type="http://schemas.openxmlformats.org/officeDocument/2006/relationships/tags" Target="../tags/tag44.xml"/><Relationship Id="rId3" Type="http://schemas.openxmlformats.org/officeDocument/2006/relationships/tags" Target="../tags/tag21.xml"/><Relationship Id="rId21" Type="http://schemas.openxmlformats.org/officeDocument/2006/relationships/tags" Target="../tags/tag39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5" Type="http://schemas.openxmlformats.org/officeDocument/2006/relationships/tags" Target="../tags/tag43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tags" Target="../tags/tag38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tags" Target="../tags/tag42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tags" Target="../tags/tag41.xml"/><Relationship Id="rId28" Type="http://schemas.openxmlformats.org/officeDocument/2006/relationships/slideLayout" Target="../slideLayouts/slideLayout4.xml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tags" Target="../tags/tag40.xml"/><Relationship Id="rId27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30786" y="3068960"/>
            <a:ext cx="7638466" cy="5581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600" dirty="0"/>
              <a:t>如何完成一份区块链分析报告</a:t>
            </a:r>
          </a:p>
        </p:txBody>
      </p:sp>
      <p:sp>
        <p:nvSpPr>
          <p:cNvPr id="8196" name="文本占位符 4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792166" y="5651528"/>
            <a:ext cx="3200378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           </a:t>
            </a:r>
            <a:r>
              <a:rPr lang="zh-CN" altLang="en-US" dirty="0"/>
              <a:t>凌子昂 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672" y="2329435"/>
            <a:ext cx="3868480" cy="2766768"/>
          </a:xfrm>
          <a:prstGeom prst="rect">
            <a:avLst/>
          </a:prstGeom>
        </p:spPr>
      </p:pic>
      <p:grpSp>
        <p:nvGrpSpPr>
          <p:cNvPr id="66" name="组合 18"/>
          <p:cNvGrpSpPr/>
          <p:nvPr/>
        </p:nvGrpSpPr>
        <p:grpSpPr>
          <a:xfrm>
            <a:off x="9044683" y="2716876"/>
            <a:ext cx="1947861" cy="1940713"/>
            <a:chOff x="1709739" y="2636838"/>
            <a:chExt cx="1590160" cy="1584325"/>
          </a:xfrm>
          <a:solidFill>
            <a:srgbClr val="20517C"/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grpSpPr>
        <p:sp>
          <p:nvSpPr>
            <p:cNvPr id="67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  <p:sp>
          <p:nvSpPr>
            <p:cNvPr id="68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  <p:sp>
          <p:nvSpPr>
            <p:cNvPr id="69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  <p:sp>
          <p:nvSpPr>
            <p:cNvPr id="70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  <p:sp>
          <p:nvSpPr>
            <p:cNvPr id="71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  <p:sp>
          <p:nvSpPr>
            <p:cNvPr id="72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  <p:sp>
          <p:nvSpPr>
            <p:cNvPr id="73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  <p:sp>
          <p:nvSpPr>
            <p:cNvPr id="74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  <p:sp>
          <p:nvSpPr>
            <p:cNvPr id="75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</p:grpSp>
      <p:sp>
        <p:nvSpPr>
          <p:cNvPr id="77" name="文本占位符 1"/>
          <p:cNvSpPr txBox="1"/>
          <p:nvPr/>
        </p:nvSpPr>
        <p:spPr>
          <a:xfrm>
            <a:off x="1481870" y="3736344"/>
            <a:ext cx="7638466" cy="55815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                         </a:t>
            </a:r>
            <a:r>
              <a:rPr lang="zh-CN" altLang="zh-CN" sz="3600" dirty="0"/>
              <a:t>——</a:t>
            </a:r>
            <a:r>
              <a:rPr lang="en-US" altLang="zh-CN" sz="3600" dirty="0"/>
              <a:t>ZJUBCA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11813" y="2420938"/>
            <a:ext cx="1044575" cy="1008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4338" name="文本占位符 2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4914900" y="3890963"/>
            <a:ext cx="2339975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/>
              <a:t>PART  THREE</a:t>
            </a:r>
            <a:endParaRPr lang="zh-CN" altLang="en-US"/>
          </a:p>
        </p:txBody>
      </p:sp>
      <p:sp>
        <p:nvSpPr>
          <p:cNvPr id="14339" name="文本占位符 3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503613" y="4371975"/>
            <a:ext cx="5195887" cy="49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相关案例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11813" y="2420938"/>
            <a:ext cx="1044575" cy="1008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2530" name="文本占位符 2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4914900" y="3890963"/>
            <a:ext cx="2339975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PART  FOUR  </a:t>
            </a:r>
            <a:endParaRPr lang="zh-CN" altLang="en-US" dirty="0"/>
          </a:p>
        </p:txBody>
      </p:sp>
      <p:sp>
        <p:nvSpPr>
          <p:cNvPr id="22531" name="文本占位符 3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503613" y="4371975"/>
            <a:ext cx="5195887" cy="49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可用模型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占位符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60375" y="279400"/>
            <a:ext cx="8636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3554" name="文本占位符 2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38274" y="347663"/>
            <a:ext cx="4873749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可用模型</a:t>
            </a:r>
          </a:p>
        </p:txBody>
      </p:sp>
      <p:sp>
        <p:nvSpPr>
          <p:cNvPr id="25" name="MH_SubTitle_1"/>
          <p:cNvSpPr/>
          <p:nvPr>
            <p:custDataLst>
              <p:tags r:id="rId1"/>
            </p:custDataLst>
          </p:nvPr>
        </p:nvSpPr>
        <p:spPr>
          <a:xfrm>
            <a:off x="841693" y="3432706"/>
            <a:ext cx="827087" cy="998537"/>
          </a:xfrm>
          <a:custGeom>
            <a:avLst/>
            <a:gdLst>
              <a:gd name="connsiteX0" fmla="*/ 496843 w 993687"/>
              <a:gd name="connsiteY0" fmla="*/ 100503 h 1199267"/>
              <a:gd name="connsiteX1" fmla="*/ 100503 w 993687"/>
              <a:gd name="connsiteY1" fmla="*/ 496844 h 1199267"/>
              <a:gd name="connsiteX2" fmla="*/ 496843 w 993687"/>
              <a:gd name="connsiteY2" fmla="*/ 893185 h 1199267"/>
              <a:gd name="connsiteX3" fmla="*/ 893185 w 993687"/>
              <a:gd name="connsiteY3" fmla="*/ 496845 h 1199267"/>
              <a:gd name="connsiteX4" fmla="*/ 496843 w 993687"/>
              <a:gd name="connsiteY4" fmla="*/ 100503 h 1199267"/>
              <a:gd name="connsiteX5" fmla="*/ 509266 w 993687"/>
              <a:gd name="connsiteY5" fmla="*/ 156 h 1199267"/>
              <a:gd name="connsiteX6" fmla="*/ 856839 w 993687"/>
              <a:gd name="connsiteY6" fmla="*/ 154416 h 1199267"/>
              <a:gd name="connsiteX7" fmla="*/ 856838 w 993687"/>
              <a:gd name="connsiteY7" fmla="*/ 154417 h 1199267"/>
              <a:gd name="connsiteX8" fmla="*/ 839271 w 993687"/>
              <a:gd name="connsiteY8" fmla="*/ 856840 h 1199267"/>
              <a:gd name="connsiteX9" fmla="*/ 479277 w 993687"/>
              <a:gd name="connsiteY9" fmla="*/ 1199267 h 1199267"/>
              <a:gd name="connsiteX10" fmla="*/ 136849 w 993687"/>
              <a:gd name="connsiteY10" fmla="*/ 839272 h 1199267"/>
              <a:gd name="connsiteX11" fmla="*/ 154416 w 993687"/>
              <a:gd name="connsiteY11" fmla="*/ 136849 h 1199267"/>
              <a:gd name="connsiteX12" fmla="*/ 509266 w 993687"/>
              <a:gd name="connsiteY12" fmla="*/ 156 h 119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3687" h="1199267">
                <a:moveTo>
                  <a:pt x="496843" y="100503"/>
                </a:moveTo>
                <a:cubicBezTo>
                  <a:pt x="277951" y="100504"/>
                  <a:pt x="100502" y="277952"/>
                  <a:pt x="100503" y="496844"/>
                </a:cubicBezTo>
                <a:cubicBezTo>
                  <a:pt x="100502" y="715738"/>
                  <a:pt x="277950" y="893186"/>
                  <a:pt x="496843" y="893185"/>
                </a:cubicBezTo>
                <a:cubicBezTo>
                  <a:pt x="715737" y="893185"/>
                  <a:pt x="893185" y="715737"/>
                  <a:pt x="893185" y="496845"/>
                </a:cubicBezTo>
                <a:cubicBezTo>
                  <a:pt x="893185" y="277951"/>
                  <a:pt x="715737" y="100503"/>
                  <a:pt x="496843" y="100503"/>
                </a:cubicBezTo>
                <a:close/>
                <a:moveTo>
                  <a:pt x="509266" y="156"/>
                </a:moveTo>
                <a:cubicBezTo>
                  <a:pt x="636380" y="3335"/>
                  <a:pt x="762280" y="55006"/>
                  <a:pt x="856839" y="154416"/>
                </a:cubicBezTo>
                <a:lnTo>
                  <a:pt x="856838" y="154417"/>
                </a:lnTo>
                <a:cubicBezTo>
                  <a:pt x="1045956" y="353237"/>
                  <a:pt x="1038091" y="667722"/>
                  <a:pt x="839271" y="856840"/>
                </a:cubicBezTo>
                <a:lnTo>
                  <a:pt x="479277" y="1199267"/>
                </a:lnTo>
                <a:lnTo>
                  <a:pt x="136849" y="839272"/>
                </a:lnTo>
                <a:cubicBezTo>
                  <a:pt x="-52268" y="640452"/>
                  <a:pt x="-44403" y="325967"/>
                  <a:pt x="154416" y="136849"/>
                </a:cubicBezTo>
                <a:cubicBezTo>
                  <a:pt x="253826" y="42291"/>
                  <a:pt x="382152" y="-3023"/>
                  <a:pt x="509266" y="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180000" anchor="ctr">
            <a:norm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200" dirty="0">
                <a:solidFill>
                  <a:schemeClr val="tx1"/>
                </a:solidFill>
              </a:rPr>
              <a:t>01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3558" name="文本框 37"/>
          <p:cNvSpPr txBox="1">
            <a:spLocks noChangeArrowheads="1"/>
          </p:cNvSpPr>
          <p:nvPr/>
        </p:nvSpPr>
        <p:spPr bwMode="auto">
          <a:xfrm>
            <a:off x="1966913" y="1772816"/>
            <a:ext cx="333699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普华永道（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ICOAGE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1" name="矩形 40"/>
          <p:cNvSpPr/>
          <p:nvPr/>
        </p:nvSpPr>
        <p:spPr>
          <a:xfrm>
            <a:off x="1967230" y="2364105"/>
            <a:ext cx="9790430" cy="422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1.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项目背景：通过了解项目背景、项目性质和发行代币范围内的法律法规，可以有效判断是否规避法律监管风险；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2.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项目白皮书：分析项目白皮书的内容和公布渠道，了解项目核心竞争力和运作机制；客观评价项目本身，判断项目是否存在良好的愿景，是否可行的商业案例，避免过度乐观；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3.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项目团队：通过对项目团队的了解和背景调查，判断是否存在圈钱的风险；评估技术力量水平和团队综合能力，判断项目成功的可能性；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4.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项目代码：评估项目代码管理机制、代码安全审核机制等，判断项目创新性、安全性及可行性；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5.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项目运营：评估项目路线图、披露信息以及治理架构的完整性，判断项目整体控制力及项目决策方案；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6.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发行方案：分析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代币</a:t>
            </a:r>
            <a:r>
              <a:rPr sz="1600" dirty="0" err="1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发行方案，资金使用方案及社区宣传活动等等，判断是否成功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7.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财务控制：评估财务管理制度、筹集资金的使用方案以及财务审计制度，判断财务治理结构是否完善，是否存在挪用公款的风险以及资金的安全。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sz="1600" dirty="0">
              <a:solidFill>
                <a:schemeClr val="accent1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在完成评估工作后，根据每个领域评分，综合评定项目的成熟度，分为三级：萌芽（Embryonic）级别、成长级别（Maturing）和成熟（Mature）级别，从而为投资者提供了客观的项目评估参考依据。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063750" y="2222078"/>
            <a:ext cx="2160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占位符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60375" y="279400"/>
            <a:ext cx="8636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3554" name="文本占位符 2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38274" y="347663"/>
            <a:ext cx="4873749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可用模型</a:t>
            </a:r>
          </a:p>
        </p:txBody>
      </p:sp>
      <p:sp>
        <p:nvSpPr>
          <p:cNvPr id="25" name="MH_SubTitle_1"/>
          <p:cNvSpPr/>
          <p:nvPr>
            <p:custDataLst>
              <p:tags r:id="rId1"/>
            </p:custDataLst>
          </p:nvPr>
        </p:nvSpPr>
        <p:spPr>
          <a:xfrm>
            <a:off x="841693" y="3432706"/>
            <a:ext cx="827087" cy="998537"/>
          </a:xfrm>
          <a:custGeom>
            <a:avLst/>
            <a:gdLst>
              <a:gd name="connsiteX0" fmla="*/ 496843 w 993687"/>
              <a:gd name="connsiteY0" fmla="*/ 100503 h 1199267"/>
              <a:gd name="connsiteX1" fmla="*/ 100503 w 993687"/>
              <a:gd name="connsiteY1" fmla="*/ 496844 h 1199267"/>
              <a:gd name="connsiteX2" fmla="*/ 496843 w 993687"/>
              <a:gd name="connsiteY2" fmla="*/ 893185 h 1199267"/>
              <a:gd name="connsiteX3" fmla="*/ 893185 w 993687"/>
              <a:gd name="connsiteY3" fmla="*/ 496845 h 1199267"/>
              <a:gd name="connsiteX4" fmla="*/ 496843 w 993687"/>
              <a:gd name="connsiteY4" fmla="*/ 100503 h 1199267"/>
              <a:gd name="connsiteX5" fmla="*/ 509266 w 993687"/>
              <a:gd name="connsiteY5" fmla="*/ 156 h 1199267"/>
              <a:gd name="connsiteX6" fmla="*/ 856839 w 993687"/>
              <a:gd name="connsiteY6" fmla="*/ 154416 h 1199267"/>
              <a:gd name="connsiteX7" fmla="*/ 856838 w 993687"/>
              <a:gd name="connsiteY7" fmla="*/ 154417 h 1199267"/>
              <a:gd name="connsiteX8" fmla="*/ 839271 w 993687"/>
              <a:gd name="connsiteY8" fmla="*/ 856840 h 1199267"/>
              <a:gd name="connsiteX9" fmla="*/ 479277 w 993687"/>
              <a:gd name="connsiteY9" fmla="*/ 1199267 h 1199267"/>
              <a:gd name="connsiteX10" fmla="*/ 136849 w 993687"/>
              <a:gd name="connsiteY10" fmla="*/ 839272 h 1199267"/>
              <a:gd name="connsiteX11" fmla="*/ 154416 w 993687"/>
              <a:gd name="connsiteY11" fmla="*/ 136849 h 1199267"/>
              <a:gd name="connsiteX12" fmla="*/ 509266 w 993687"/>
              <a:gd name="connsiteY12" fmla="*/ 156 h 119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3687" h="1199267">
                <a:moveTo>
                  <a:pt x="496843" y="100503"/>
                </a:moveTo>
                <a:cubicBezTo>
                  <a:pt x="277951" y="100504"/>
                  <a:pt x="100502" y="277952"/>
                  <a:pt x="100503" y="496844"/>
                </a:cubicBezTo>
                <a:cubicBezTo>
                  <a:pt x="100502" y="715738"/>
                  <a:pt x="277950" y="893186"/>
                  <a:pt x="496843" y="893185"/>
                </a:cubicBezTo>
                <a:cubicBezTo>
                  <a:pt x="715737" y="893185"/>
                  <a:pt x="893185" y="715737"/>
                  <a:pt x="893185" y="496845"/>
                </a:cubicBezTo>
                <a:cubicBezTo>
                  <a:pt x="893185" y="277951"/>
                  <a:pt x="715737" y="100503"/>
                  <a:pt x="496843" y="100503"/>
                </a:cubicBezTo>
                <a:close/>
                <a:moveTo>
                  <a:pt x="509266" y="156"/>
                </a:moveTo>
                <a:cubicBezTo>
                  <a:pt x="636380" y="3335"/>
                  <a:pt x="762280" y="55006"/>
                  <a:pt x="856839" y="154416"/>
                </a:cubicBezTo>
                <a:lnTo>
                  <a:pt x="856838" y="154417"/>
                </a:lnTo>
                <a:cubicBezTo>
                  <a:pt x="1045956" y="353237"/>
                  <a:pt x="1038091" y="667722"/>
                  <a:pt x="839271" y="856840"/>
                </a:cubicBezTo>
                <a:lnTo>
                  <a:pt x="479277" y="1199267"/>
                </a:lnTo>
                <a:lnTo>
                  <a:pt x="136849" y="839272"/>
                </a:lnTo>
                <a:cubicBezTo>
                  <a:pt x="-52268" y="640452"/>
                  <a:pt x="-44403" y="325967"/>
                  <a:pt x="154416" y="136849"/>
                </a:cubicBezTo>
                <a:cubicBezTo>
                  <a:pt x="253826" y="42291"/>
                  <a:pt x="382152" y="-3023"/>
                  <a:pt x="509266" y="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180000" anchor="ctr">
            <a:norm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200" dirty="0">
                <a:solidFill>
                  <a:schemeClr val="tx1"/>
                </a:solidFill>
              </a:rPr>
              <a:t>02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3558" name="文本框 37"/>
          <p:cNvSpPr txBox="1">
            <a:spLocks noChangeArrowheads="1"/>
          </p:cNvSpPr>
          <p:nvPr/>
        </p:nvSpPr>
        <p:spPr bwMode="auto">
          <a:xfrm>
            <a:off x="1966913" y="1270531"/>
            <a:ext cx="333699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大炮评级（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Smart-ICO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1" name="矩形 40"/>
          <p:cNvSpPr/>
          <p:nvPr/>
        </p:nvSpPr>
        <p:spPr>
          <a:xfrm>
            <a:off x="1967230" y="1718310"/>
            <a:ext cx="10044430" cy="510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1、战略定位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1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）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是否有独创的区块链核心技术创新</a:t>
            </a:r>
            <a:r>
              <a:rPr 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？（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2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）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是否是独立的链？ </a:t>
            </a:r>
            <a:r>
              <a:rPr 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3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）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是否非纯POS（Proof of Stake）股权证明机制？ </a:t>
            </a:r>
            <a:r>
              <a:rPr 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4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）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是否抗量子攻击？ </a:t>
            </a:r>
            <a:r>
              <a:rPr 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5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）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是否紧跟着最新技术？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2、应用前景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1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）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平台属性的区块链核心技术有突破吗？   </a:t>
            </a:r>
            <a:r>
              <a:rPr 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3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）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它能无差别的对待所有可能接入的垂直领域应用吗？ </a:t>
            </a:r>
            <a:r>
              <a:rPr 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4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）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它真的能解决此领域内某些尚未解决的实际问题吗？ </a:t>
            </a:r>
            <a:r>
              <a:rPr 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5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）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去中心化的区块链技术在此领域内真的是最佳选择吗？ </a:t>
            </a:r>
            <a:r>
              <a:rPr 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6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）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它在此领域的引入，是否会面临强大的阻力？ </a:t>
            </a:r>
            <a:r>
              <a:rPr 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7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）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此领域引入它后的想象空间足够大吗？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3、当前进度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PPT（白皮书）阶段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/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Demo阶段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/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持续开发中或小规模测试阶段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/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公测或小规模商业化阶段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/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已有大规模营收或实际利润阶段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4、团队（实力和信誉）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5、站台人与投资人（实力和信誉）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6、市场热度（媒体报道和潜在募集对象活跃度</a:t>
            </a:r>
            <a:r>
              <a:rPr 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：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ea"/>
              </a:rPr>
              <a:t>搜索引擎，媒体报道等其他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）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7、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融资</a:t>
            </a:r>
            <a:r>
              <a:rPr sz="1600" dirty="0" err="1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平台与代币交易平台</a:t>
            </a:r>
            <a:endParaRPr sz="1600" dirty="0">
              <a:solidFill>
                <a:schemeClr val="accent1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8、营销模式与庄家控盘能力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此维度的考量没有客观的数据，更多的依据主观评判</a:t>
            </a:r>
            <a:r>
              <a:rPr lang="zh-CN"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。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而且营销模式和庄家控盘本身具备一定重合性（庄家控盘也包括对营销的精准掌控）。所以只能依据于自身经验和现有发生过的案例，对该维度进行一个主观评级。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063750" y="1719793"/>
            <a:ext cx="2160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0" y="1930400"/>
            <a:ext cx="3848100" cy="1398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en-US" altLang="zh-CN" sz="8000">
                <a:solidFill>
                  <a:srgbClr val="FFFFFF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80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578" name="直接连接符 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152900" y="3352800"/>
            <a:ext cx="3848100" cy="0"/>
          </a:xfrm>
          <a:prstGeom prst="line">
            <a:avLst/>
          </a:prstGeom>
          <a:noFill/>
          <a:ln w="12700">
            <a:solidFill>
              <a:srgbClr val="5699D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79" name="直接连接符 8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2930525" y="5346700"/>
            <a:ext cx="6696075" cy="0"/>
          </a:xfrm>
          <a:prstGeom prst="line">
            <a:avLst/>
          </a:prstGeom>
          <a:noFill/>
          <a:ln w="12700">
            <a:solidFill>
              <a:srgbClr val="8EBBE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占位符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159375" y="1885950"/>
            <a:ext cx="2232025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PART  01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18" name="文本占位符 2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5159375" y="2649538"/>
            <a:ext cx="2232025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PART  02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19" name="文本占位符 3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59375" y="3414713"/>
            <a:ext cx="2232025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PART  03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20" name="文本占位符 4"/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5159375" y="4179888"/>
            <a:ext cx="2232025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PART  04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22" name="文本占位符 7"/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7391400" y="1885950"/>
            <a:ext cx="2233613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白皮书</a:t>
            </a:r>
          </a:p>
        </p:txBody>
      </p:sp>
      <p:sp>
        <p:nvSpPr>
          <p:cNvPr id="9223" name="文本占位符 8"/>
          <p:cNvSpPr>
            <a:spLocks noGrp="1" noChangeArrowheads="1"/>
          </p:cNvSpPr>
          <p:nvPr>
            <p:ph type="body" sz="quarter" idx="18"/>
          </p:nvPr>
        </p:nvSpPr>
        <p:spPr bwMode="auto">
          <a:xfrm>
            <a:off x="7391400" y="2655888"/>
            <a:ext cx="3168650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市场部分</a:t>
            </a:r>
          </a:p>
        </p:txBody>
      </p:sp>
      <p:sp>
        <p:nvSpPr>
          <p:cNvPr id="9224" name="文本占位符 9"/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7391400" y="3411538"/>
            <a:ext cx="4160838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相关案例</a:t>
            </a:r>
          </a:p>
        </p:txBody>
      </p:sp>
      <p:sp>
        <p:nvSpPr>
          <p:cNvPr id="9225" name="文本占位符 10"/>
          <p:cNvSpPr>
            <a:spLocks noGrp="1" noChangeArrowheads="1"/>
          </p:cNvSpPr>
          <p:nvPr>
            <p:ph type="body" sz="quarter" idx="20"/>
          </p:nvPr>
        </p:nvSpPr>
        <p:spPr bwMode="auto">
          <a:xfrm>
            <a:off x="7391400" y="4179888"/>
            <a:ext cx="3961184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可用模型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645910" y="5689600"/>
            <a:ext cx="525145" cy="549910"/>
            <a:chOff x="6645910" y="5689600"/>
            <a:chExt cx="525145" cy="5499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墨迹 6"/>
                <p14:cNvContentPartPr/>
                <p14:nvPr/>
              </p14:nvContentPartPr>
              <p14:xfrm>
                <a:off x="6645910" y="5833110"/>
                <a:ext cx="431800" cy="406400"/>
              </p14:xfrm>
            </p:contentPart>
          </mc:Choice>
          <mc:Fallback xmlns="">
            <p:pic>
              <p:nvPicPr>
                <p:cNvPr id="7" name="墨迹 6"/>
              </p:nvPicPr>
              <p:blipFill>
                <a:blip r:embed="rId3"/>
              </p:blipFill>
              <p:spPr>
                <a:xfrm>
                  <a:off x="6645910" y="5833110"/>
                  <a:ext cx="431800" cy="406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墨迹 7"/>
                <p14:cNvContentPartPr/>
                <p14:nvPr/>
              </p14:nvContentPartPr>
              <p14:xfrm>
                <a:off x="7112000" y="5791200"/>
                <a:ext cx="360" cy="8255"/>
              </p14:xfrm>
            </p:contentPart>
          </mc:Choice>
          <mc:Fallback xmlns="">
            <p:pic>
              <p:nvPicPr>
                <p:cNvPr id="8" name="墨迹 7"/>
              </p:nvPicPr>
              <p:blipFill>
                <a:blip r:embed="rId5"/>
              </p:blipFill>
              <p:spPr>
                <a:xfrm>
                  <a:off x="7112000" y="5791200"/>
                  <a:ext cx="360" cy="8255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墨迹 9"/>
                <p14:cNvContentPartPr/>
                <p14:nvPr/>
              </p14:nvContentPartPr>
              <p14:xfrm>
                <a:off x="7103110" y="5689600"/>
                <a:ext cx="67945" cy="135255"/>
              </p14:xfrm>
            </p:contentPart>
          </mc:Choice>
          <mc:Fallback xmlns="">
            <p:pic>
              <p:nvPicPr>
                <p:cNvPr id="10" name="墨迹 9"/>
              </p:nvPicPr>
              <p:blipFill>
                <a:blip r:embed="rId7"/>
              </p:blipFill>
              <p:spPr>
                <a:xfrm>
                  <a:off x="7103110" y="5689600"/>
                  <a:ext cx="67945" cy="135255"/>
                </a:xfrm>
                <a:prstGeom prst="rect"/>
              </p:spPr>
            </p:pic>
          </mc:Fallback>
        </mc:AlternateContent>
        <p:grpSp>
          <p:nvGrpSpPr>
            <p:cNvPr id="4" name="组合 3"/>
            <p:cNvGrpSpPr/>
            <p:nvPr/>
          </p:nvGrpSpPr>
          <p:grpSpPr>
            <a:xfrm>
              <a:off x="6671310" y="5706110"/>
              <a:ext cx="499745" cy="525145"/>
              <a:chOff x="6671310" y="5706110"/>
              <a:chExt cx="499745" cy="52514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9" name="墨迹 8"/>
                  <p14:cNvContentPartPr/>
                  <p14:nvPr/>
                </p14:nvContentPartPr>
                <p14:xfrm>
                  <a:off x="6671310" y="5943600"/>
                  <a:ext cx="262890" cy="287655"/>
                </p14:xfrm>
              </p:contentPart>
            </mc:Choice>
            <mc:Fallback xmlns="">
              <p:pic>
                <p:nvPicPr>
                  <p:cNvPr id="9" name="墨迹 8"/>
                </p:nvPicPr>
                <p:blipFill>
                  <a:blip r:embed="rId9"/>
                </p:blipFill>
                <p:spPr>
                  <a:xfrm>
                    <a:off x="6671310" y="5943600"/>
                    <a:ext cx="262890" cy="287655"/>
                  </a:xfrm>
                  <a:prstGeom prst="rect"/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1" name="墨迹 10"/>
                  <p14:cNvContentPartPr/>
                  <p14:nvPr/>
                </p14:nvContentPartPr>
                <p14:xfrm>
                  <a:off x="6764655" y="5706110"/>
                  <a:ext cx="406400" cy="448945"/>
                </p14:xfrm>
              </p:contentPart>
            </mc:Choice>
            <mc:Fallback xmlns="">
              <p:pic>
                <p:nvPicPr>
                  <p:cNvPr id="11" name="墨迹 10"/>
                </p:nvPicPr>
                <p:blipFill>
                  <a:blip r:embed="rId11"/>
                </p:blipFill>
                <p:spPr>
                  <a:xfrm>
                    <a:off x="6764655" y="5706110"/>
                    <a:ext cx="406400" cy="448945"/>
                  </a:xfrm>
                  <a:prstGeom prst="rect"/>
                </p:spPr>
              </p:pic>
            </mc:Fallback>
          </mc:AlternateContent>
        </p:grpSp>
      </p:grpSp>
      <p:grpSp>
        <p:nvGrpSpPr>
          <p:cNvPr id="23" name="组合 22"/>
          <p:cNvGrpSpPr/>
          <p:nvPr/>
        </p:nvGrpSpPr>
        <p:grpSpPr>
          <a:xfrm>
            <a:off x="6600056" y="4941168"/>
            <a:ext cx="525145" cy="549910"/>
            <a:chOff x="6645910" y="5689600"/>
            <a:chExt cx="525145" cy="5499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墨迹 23"/>
                <p14:cNvContentPartPr/>
                <p14:nvPr/>
              </p14:nvContentPartPr>
              <p14:xfrm>
                <a:off x="6645910" y="5833110"/>
                <a:ext cx="431800" cy="406400"/>
              </p14:xfrm>
            </p:contentPart>
          </mc:Choice>
          <mc:Fallback xmlns="">
            <p:pic>
              <p:nvPicPr>
                <p:cNvPr id="24" name="墨迹 23"/>
              </p:nvPicPr>
              <p:blipFill>
                <a:blip r:embed="rId13"/>
              </p:blipFill>
              <p:spPr>
                <a:xfrm>
                  <a:off x="6645910" y="5833110"/>
                  <a:ext cx="431800" cy="406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墨迹 24"/>
                <p14:cNvContentPartPr/>
                <p14:nvPr/>
              </p14:nvContentPartPr>
              <p14:xfrm>
                <a:off x="7112000" y="5791200"/>
                <a:ext cx="360" cy="8255"/>
              </p14:xfrm>
            </p:contentPart>
          </mc:Choice>
          <mc:Fallback xmlns="">
            <p:pic>
              <p:nvPicPr>
                <p:cNvPr id="25" name="墨迹 24"/>
              </p:nvPicPr>
              <p:blipFill>
                <a:blip r:embed="rId5"/>
              </p:blipFill>
              <p:spPr>
                <a:xfrm>
                  <a:off x="7112000" y="5791200"/>
                  <a:ext cx="360" cy="8255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墨迹 25"/>
                <p14:cNvContentPartPr/>
                <p14:nvPr/>
              </p14:nvContentPartPr>
              <p14:xfrm>
                <a:off x="7103110" y="5689600"/>
                <a:ext cx="67945" cy="135255"/>
              </p14:xfrm>
            </p:contentPart>
          </mc:Choice>
          <mc:Fallback xmlns="">
            <p:pic>
              <p:nvPicPr>
                <p:cNvPr id="26" name="墨迹 25"/>
              </p:nvPicPr>
              <p:blipFill>
                <a:blip r:embed="rId7"/>
              </p:blipFill>
              <p:spPr>
                <a:xfrm>
                  <a:off x="7103110" y="5689600"/>
                  <a:ext cx="67945" cy="135255"/>
                </a:xfrm>
                <a:prstGeom prst="rect"/>
              </p:spPr>
            </p:pic>
          </mc:Fallback>
        </mc:AlternateContent>
        <p:grpSp>
          <p:nvGrpSpPr>
            <p:cNvPr id="27" name="组合 26"/>
            <p:cNvGrpSpPr/>
            <p:nvPr/>
          </p:nvGrpSpPr>
          <p:grpSpPr>
            <a:xfrm>
              <a:off x="6671310" y="5706110"/>
              <a:ext cx="499745" cy="525145"/>
              <a:chOff x="6671310" y="5706110"/>
              <a:chExt cx="499745" cy="52514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8" name="墨迹 27"/>
                  <p14:cNvContentPartPr/>
                  <p14:nvPr/>
                </p14:nvContentPartPr>
                <p14:xfrm>
                  <a:off x="6671310" y="5943600"/>
                  <a:ext cx="262890" cy="287655"/>
                </p14:xfrm>
              </p:contentPart>
            </mc:Choice>
            <mc:Fallback xmlns="">
              <p:pic>
                <p:nvPicPr>
                  <p:cNvPr id="28" name="墨迹 27"/>
                </p:nvPicPr>
                <p:blipFill>
                  <a:blip r:embed="rId17"/>
                </p:blipFill>
                <p:spPr>
                  <a:xfrm>
                    <a:off x="6671310" y="5943600"/>
                    <a:ext cx="262890" cy="287655"/>
                  </a:xfrm>
                  <a:prstGeom prst="rect"/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9" name="墨迹 28"/>
                  <p14:cNvContentPartPr/>
                  <p14:nvPr/>
                </p14:nvContentPartPr>
                <p14:xfrm>
                  <a:off x="6764655" y="5706110"/>
                  <a:ext cx="406400" cy="448945"/>
                </p14:xfrm>
              </p:contentPart>
            </mc:Choice>
            <mc:Fallback xmlns="">
              <p:pic>
                <p:nvPicPr>
                  <p:cNvPr id="29" name="墨迹 28"/>
                </p:nvPicPr>
                <p:blipFill>
                  <a:blip r:embed="rId11"/>
                </p:blipFill>
                <p:spPr>
                  <a:xfrm>
                    <a:off x="6764655" y="5706110"/>
                    <a:ext cx="406400" cy="448945"/>
                  </a:xfrm>
                  <a:prstGeom prst="rect"/>
                </p:spPr>
              </p:pic>
            </mc:Fallback>
          </mc:AlternateContent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16235" y="4795772"/>
            <a:ext cx="1075166" cy="15135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11813" y="2420938"/>
            <a:ext cx="1044575" cy="1008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0242" name="文本占位符 2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124450" y="3890963"/>
            <a:ext cx="1890713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/>
              <a:t>PART  ONE</a:t>
            </a:r>
            <a:endParaRPr lang="zh-CN" altLang="en-US"/>
          </a:p>
        </p:txBody>
      </p:sp>
      <p:sp>
        <p:nvSpPr>
          <p:cNvPr id="10243" name="文本占位符 3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503613" y="4371975"/>
            <a:ext cx="5195887" cy="49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白皮书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占位符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60375" y="279400"/>
            <a:ext cx="8636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0242" name="文本占位符 2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38275" y="347663"/>
            <a:ext cx="4586288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白皮书</a:t>
            </a:r>
          </a:p>
        </p:txBody>
      </p:sp>
      <p:grpSp>
        <p:nvGrpSpPr>
          <p:cNvPr id="10243" name="组合 16"/>
          <p:cNvGrpSpPr/>
          <p:nvPr/>
        </p:nvGrpSpPr>
        <p:grpSpPr bwMode="auto">
          <a:xfrm>
            <a:off x="1407269" y="2290763"/>
            <a:ext cx="974725" cy="1009650"/>
            <a:chOff x="1138982" y="2290763"/>
            <a:chExt cx="974725" cy="1009650"/>
          </a:xfrm>
        </p:grpSpPr>
        <p:sp>
          <p:nvSpPr>
            <p:cNvPr id="4" name="MH_Other_1"/>
            <p:cNvSpPr/>
            <p:nvPr>
              <p:custDataLst>
                <p:tags r:id="rId4"/>
              </p:custDataLst>
            </p:nvPr>
          </p:nvSpPr>
          <p:spPr>
            <a:xfrm>
              <a:off x="1273919" y="2430463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MH_Other_2"/>
            <p:cNvSpPr/>
            <p:nvPr>
              <p:custDataLst>
                <p:tags r:id="rId5"/>
              </p:custDataLst>
            </p:nvPr>
          </p:nvSpPr>
          <p:spPr>
            <a:xfrm>
              <a:off x="1138982" y="2290763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 bwMode="auto">
            <a:xfrm>
              <a:off x="1421557" y="2600325"/>
              <a:ext cx="398462" cy="396875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247" name="组合 15"/>
          <p:cNvGrpSpPr/>
          <p:nvPr/>
        </p:nvGrpSpPr>
        <p:grpSpPr bwMode="auto">
          <a:xfrm>
            <a:off x="1407269" y="4435475"/>
            <a:ext cx="974725" cy="1009650"/>
            <a:chOff x="1138982" y="4435574"/>
            <a:chExt cx="974725" cy="1009650"/>
          </a:xfrm>
        </p:grpSpPr>
        <p:sp>
          <p:nvSpPr>
            <p:cNvPr id="8" name="MH_Other_3"/>
            <p:cNvSpPr/>
            <p:nvPr>
              <p:custDataLst>
                <p:tags r:id="rId1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MH_Other_4"/>
            <p:cNvSpPr/>
            <p:nvPr>
              <p:custDataLst>
                <p:tags r:id="rId2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3" name="MH_Other_6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439019" y="4743549"/>
              <a:ext cx="396875" cy="393700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251" name="文本框 17"/>
          <p:cNvSpPr txBox="1">
            <a:spLocks noChangeArrowheads="1"/>
          </p:cNvSpPr>
          <p:nvPr/>
        </p:nvSpPr>
        <p:spPr bwMode="auto">
          <a:xfrm>
            <a:off x="2561381" y="2205038"/>
            <a:ext cx="8418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sz="2400" b="1" dirty="0" err="1">
                <a:solidFill>
                  <a:schemeClr val="accent1">
                    <a:lumMod val="75000"/>
                  </a:schemeClr>
                </a:solidFill>
                <a:cs typeface="+mn-ea"/>
              </a:rPr>
              <a:t>行业前景</a:t>
            </a:r>
          </a:p>
        </p:txBody>
      </p:sp>
      <p:sp>
        <p:nvSpPr>
          <p:cNvPr id="19" name="矩形 18"/>
          <p:cNvSpPr/>
          <p:nvPr/>
        </p:nvSpPr>
        <p:spPr>
          <a:xfrm>
            <a:off x="2529840" y="2654300"/>
            <a:ext cx="3709035" cy="141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纵向产业而言，将项目归入大类后再分入小类。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横向链的属性而言，大致估计项目的天花板和想象空间。</a:t>
            </a:r>
          </a:p>
        </p:txBody>
      </p:sp>
      <p:sp>
        <p:nvSpPr>
          <p:cNvPr id="10253" name="文本框 21"/>
          <p:cNvSpPr txBox="1">
            <a:spLocks noChangeArrowheads="1"/>
          </p:cNvSpPr>
          <p:nvPr/>
        </p:nvSpPr>
        <p:spPr bwMode="auto">
          <a:xfrm>
            <a:off x="2561381" y="4354513"/>
            <a:ext cx="9439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sz="2400" b="1" dirty="0" err="1">
                <a:solidFill>
                  <a:schemeClr val="accent1">
                    <a:lumMod val="75000"/>
                  </a:schemeClr>
                </a:solidFill>
                <a:cs typeface="+mn-ea"/>
              </a:rPr>
              <a:t>竞争对手</a:t>
            </a:r>
          </a:p>
        </p:txBody>
      </p:sp>
      <p:sp>
        <p:nvSpPr>
          <p:cNvPr id="23" name="矩形 22"/>
          <p:cNvSpPr/>
          <p:nvPr/>
        </p:nvSpPr>
        <p:spPr>
          <a:xfrm>
            <a:off x="2529840" y="4805680"/>
            <a:ext cx="3768725" cy="141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1.列表表现为佳</a:t>
            </a:r>
          </a:p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考虑竞争对手的背后力量，之前价格变化能否复制，双方是否能转竞争为合作等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8875" y="1520825"/>
            <a:ext cx="5761990" cy="30105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9500" y="4500880"/>
            <a:ext cx="5841365" cy="2061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占位符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60375" y="279400"/>
            <a:ext cx="8636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0242" name="文本占位符 2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38275" y="347663"/>
            <a:ext cx="4586288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白皮书</a:t>
            </a:r>
          </a:p>
        </p:txBody>
      </p:sp>
      <p:grpSp>
        <p:nvGrpSpPr>
          <p:cNvPr id="10243" name="组合 16"/>
          <p:cNvGrpSpPr/>
          <p:nvPr/>
        </p:nvGrpSpPr>
        <p:grpSpPr bwMode="auto">
          <a:xfrm>
            <a:off x="1407269" y="2290763"/>
            <a:ext cx="974725" cy="1009650"/>
            <a:chOff x="1138982" y="2290763"/>
            <a:chExt cx="974725" cy="1009650"/>
          </a:xfrm>
        </p:grpSpPr>
        <p:sp>
          <p:nvSpPr>
            <p:cNvPr id="4" name="MH_Other_1"/>
            <p:cNvSpPr/>
            <p:nvPr>
              <p:custDataLst>
                <p:tags r:id="rId4"/>
              </p:custDataLst>
            </p:nvPr>
          </p:nvSpPr>
          <p:spPr>
            <a:xfrm>
              <a:off x="1273919" y="2430463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MH_Other_2"/>
            <p:cNvSpPr/>
            <p:nvPr>
              <p:custDataLst>
                <p:tags r:id="rId5"/>
              </p:custDataLst>
            </p:nvPr>
          </p:nvSpPr>
          <p:spPr>
            <a:xfrm>
              <a:off x="1138982" y="2290763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 bwMode="auto">
            <a:xfrm>
              <a:off x="1421557" y="2600325"/>
              <a:ext cx="398462" cy="396875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247" name="组合 15"/>
          <p:cNvGrpSpPr/>
          <p:nvPr/>
        </p:nvGrpSpPr>
        <p:grpSpPr bwMode="auto">
          <a:xfrm>
            <a:off x="1407269" y="4435475"/>
            <a:ext cx="974725" cy="1009650"/>
            <a:chOff x="1138982" y="4435574"/>
            <a:chExt cx="974725" cy="1009650"/>
          </a:xfrm>
        </p:grpSpPr>
        <p:sp>
          <p:nvSpPr>
            <p:cNvPr id="8" name="MH_Other_3"/>
            <p:cNvSpPr/>
            <p:nvPr>
              <p:custDataLst>
                <p:tags r:id="rId1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MH_Other_4"/>
            <p:cNvSpPr/>
            <p:nvPr>
              <p:custDataLst>
                <p:tags r:id="rId2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3" name="MH_Other_6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439019" y="4743549"/>
              <a:ext cx="396875" cy="393700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251" name="文本框 17"/>
          <p:cNvSpPr txBox="1">
            <a:spLocks noChangeArrowheads="1"/>
          </p:cNvSpPr>
          <p:nvPr/>
        </p:nvSpPr>
        <p:spPr bwMode="auto">
          <a:xfrm>
            <a:off x="2561381" y="2205038"/>
            <a:ext cx="8418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>
                <a:solidFill>
                  <a:schemeClr val="accent1">
                    <a:lumMod val="75000"/>
                  </a:schemeClr>
                </a:solidFill>
                <a:cs typeface="+mn-ea"/>
              </a:rPr>
              <a:t>产品机制</a:t>
            </a:r>
          </a:p>
        </p:txBody>
      </p:sp>
      <p:sp>
        <p:nvSpPr>
          <p:cNvPr id="19" name="矩形 18"/>
          <p:cNvSpPr/>
          <p:nvPr/>
        </p:nvSpPr>
        <p:spPr>
          <a:xfrm>
            <a:off x="2529840" y="2654300"/>
            <a:ext cx="7087870" cy="108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最重要的是代币机制。分为：使用场景、流通范围、变卖难度。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技术部分应该包括底层架构、共识机制、智能合约等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若是互联网转型区块链，那么使用区块链方式比传统的有哪些好处。</a:t>
            </a:r>
          </a:p>
        </p:txBody>
      </p:sp>
      <p:sp>
        <p:nvSpPr>
          <p:cNvPr id="10253" name="文本框 21"/>
          <p:cNvSpPr txBox="1">
            <a:spLocks noChangeArrowheads="1"/>
          </p:cNvSpPr>
          <p:nvPr/>
        </p:nvSpPr>
        <p:spPr bwMode="auto">
          <a:xfrm>
            <a:off x="2561381" y="4354513"/>
            <a:ext cx="9439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>
                <a:solidFill>
                  <a:schemeClr val="accent1">
                    <a:lumMod val="75000"/>
                  </a:schemeClr>
                </a:solidFill>
                <a:cs typeface="+mn-ea"/>
              </a:rPr>
              <a:t>核心优势</a:t>
            </a:r>
          </a:p>
        </p:txBody>
      </p:sp>
      <p:sp>
        <p:nvSpPr>
          <p:cNvPr id="23" name="矩形 22"/>
          <p:cNvSpPr/>
          <p:nvPr/>
        </p:nvSpPr>
        <p:spPr>
          <a:xfrm>
            <a:off x="2529840" y="4805680"/>
            <a:ext cx="6540500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1.明显亮点。这一块也可以在分析报告首尾处提出。</a:t>
            </a:r>
          </a:p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当然也可以说说项目明显缺陷。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占位符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60375" y="279400"/>
            <a:ext cx="8636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0242" name="文本占位符 2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38275" y="347663"/>
            <a:ext cx="4586288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白皮书</a:t>
            </a:r>
          </a:p>
        </p:txBody>
      </p:sp>
      <p:grpSp>
        <p:nvGrpSpPr>
          <p:cNvPr id="10243" name="组合 16"/>
          <p:cNvGrpSpPr/>
          <p:nvPr/>
        </p:nvGrpSpPr>
        <p:grpSpPr bwMode="auto">
          <a:xfrm>
            <a:off x="1407269" y="2290763"/>
            <a:ext cx="974725" cy="1009650"/>
            <a:chOff x="1138982" y="2290763"/>
            <a:chExt cx="974725" cy="1009650"/>
          </a:xfrm>
        </p:grpSpPr>
        <p:sp>
          <p:nvSpPr>
            <p:cNvPr id="4" name="MH_Other_1"/>
            <p:cNvSpPr/>
            <p:nvPr>
              <p:custDataLst>
                <p:tags r:id="rId4"/>
              </p:custDataLst>
            </p:nvPr>
          </p:nvSpPr>
          <p:spPr>
            <a:xfrm>
              <a:off x="1273919" y="2430463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MH_Other_2"/>
            <p:cNvSpPr/>
            <p:nvPr>
              <p:custDataLst>
                <p:tags r:id="rId5"/>
              </p:custDataLst>
            </p:nvPr>
          </p:nvSpPr>
          <p:spPr>
            <a:xfrm>
              <a:off x="1138982" y="2290763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 bwMode="auto">
            <a:xfrm>
              <a:off x="1421557" y="2600325"/>
              <a:ext cx="398462" cy="396875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247" name="组合 15"/>
          <p:cNvGrpSpPr/>
          <p:nvPr/>
        </p:nvGrpSpPr>
        <p:grpSpPr bwMode="auto">
          <a:xfrm>
            <a:off x="1407269" y="4435475"/>
            <a:ext cx="974725" cy="1009650"/>
            <a:chOff x="1138982" y="4435574"/>
            <a:chExt cx="974725" cy="1009650"/>
          </a:xfrm>
        </p:grpSpPr>
        <p:sp>
          <p:nvSpPr>
            <p:cNvPr id="8" name="MH_Other_3"/>
            <p:cNvSpPr/>
            <p:nvPr>
              <p:custDataLst>
                <p:tags r:id="rId1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MH_Other_4"/>
            <p:cNvSpPr/>
            <p:nvPr>
              <p:custDataLst>
                <p:tags r:id="rId2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3" name="MH_Other_6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439019" y="4743549"/>
              <a:ext cx="396875" cy="393700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251" name="文本框 17"/>
          <p:cNvSpPr txBox="1">
            <a:spLocks noChangeArrowheads="1"/>
          </p:cNvSpPr>
          <p:nvPr/>
        </p:nvSpPr>
        <p:spPr bwMode="auto">
          <a:xfrm>
            <a:off x="2561381" y="2205038"/>
            <a:ext cx="8418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>
                <a:solidFill>
                  <a:schemeClr val="accent1">
                    <a:lumMod val="75000"/>
                  </a:schemeClr>
                </a:solidFill>
                <a:cs typeface="+mn-ea"/>
              </a:rPr>
              <a:t>团队背景</a:t>
            </a:r>
          </a:p>
        </p:txBody>
      </p:sp>
      <p:sp>
        <p:nvSpPr>
          <p:cNvPr id="19" name="矩形 18"/>
          <p:cNvSpPr/>
          <p:nvPr/>
        </p:nvSpPr>
        <p:spPr>
          <a:xfrm>
            <a:off x="2529840" y="2654300"/>
            <a:ext cx="7087870" cy="141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最好白皮书内团队成员都有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linkedin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（外国项目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instgram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切记不要被表面光鲜的团队晃晕了头脑。去网上试试照片查重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顾问团队比创始人团队更重要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在白皮书内有时候会有关于项目后台方的明显暗示</a:t>
            </a:r>
          </a:p>
        </p:txBody>
      </p:sp>
      <p:sp>
        <p:nvSpPr>
          <p:cNvPr id="10253" name="文本框 21"/>
          <p:cNvSpPr txBox="1">
            <a:spLocks noChangeArrowheads="1"/>
          </p:cNvSpPr>
          <p:nvPr/>
        </p:nvSpPr>
        <p:spPr bwMode="auto">
          <a:xfrm>
            <a:off x="2561381" y="4354513"/>
            <a:ext cx="9439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>
                <a:solidFill>
                  <a:schemeClr val="accent1">
                    <a:lumMod val="75000"/>
                  </a:schemeClr>
                </a:solidFill>
                <a:cs typeface="+mn-ea"/>
              </a:rPr>
              <a:t>白皮书气质</a:t>
            </a:r>
          </a:p>
        </p:txBody>
      </p:sp>
      <p:sp>
        <p:nvSpPr>
          <p:cNvPr id="23" name="矩形 22"/>
          <p:cNvSpPr/>
          <p:nvPr/>
        </p:nvSpPr>
        <p:spPr>
          <a:xfrm>
            <a:off x="2529840" y="4805680"/>
            <a:ext cx="6540500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1.少于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页的白皮书，算不上是一份好的白皮书。</a:t>
            </a:r>
          </a:p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专业术语表达。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占位符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60375" y="279400"/>
            <a:ext cx="8636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0242" name="文本占位符 2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38275" y="347663"/>
            <a:ext cx="4586288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白皮书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9473" b="31388"/>
          <a:stretch>
            <a:fillRect/>
          </a:stretch>
        </p:blipFill>
        <p:spPr>
          <a:xfrm>
            <a:off x="2279576" y="1134745"/>
            <a:ext cx="3149600" cy="28555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r="10274" b="38808"/>
          <a:stretch>
            <a:fillRect/>
          </a:stretch>
        </p:blipFill>
        <p:spPr>
          <a:xfrm>
            <a:off x="509905" y="4017645"/>
            <a:ext cx="3077845" cy="2788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t="29984"/>
          <a:stretch>
            <a:fillRect/>
          </a:stretch>
        </p:blipFill>
        <p:spPr>
          <a:xfrm>
            <a:off x="8510905" y="4224020"/>
            <a:ext cx="3686810" cy="2566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308" y="1300797"/>
            <a:ext cx="3765550" cy="26663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rcRect l="3453" r="8640"/>
          <a:stretch>
            <a:fillRect/>
          </a:stretch>
        </p:blipFill>
        <p:spPr>
          <a:xfrm>
            <a:off x="3584575" y="4072255"/>
            <a:ext cx="4998085" cy="2308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11813" y="2420938"/>
            <a:ext cx="1044575" cy="1008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2290" name="文本占位符 2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124450" y="3890963"/>
            <a:ext cx="1890713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/>
              <a:t>PART  TWO</a:t>
            </a:r>
            <a:endParaRPr lang="zh-CN" altLang="en-US"/>
          </a:p>
        </p:txBody>
      </p:sp>
      <p:sp>
        <p:nvSpPr>
          <p:cNvPr id="12291" name="文本占位符 3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503613" y="4371975"/>
            <a:ext cx="5195887" cy="49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市场部分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占位符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60375" y="279400"/>
            <a:ext cx="8636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8434" name="文本占位符 2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38275" y="347663"/>
            <a:ext cx="4586288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市场部分</a:t>
            </a:r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852934" y="2491508"/>
            <a:ext cx="757238" cy="782637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957709" y="2599458"/>
            <a:ext cx="547688" cy="566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>
                <a:solidFill>
                  <a:srgbClr val="FFFFFF"/>
                </a:solidFill>
              </a:rPr>
              <a:t>01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1" name="MH_Other_5"/>
          <p:cNvSpPr/>
          <p:nvPr>
            <p:custDataLst>
              <p:tags r:id="rId3"/>
            </p:custDataLst>
          </p:nvPr>
        </p:nvSpPr>
        <p:spPr>
          <a:xfrm>
            <a:off x="1415480" y="4392613"/>
            <a:ext cx="757238" cy="782637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3" name="MH_Other_6"/>
          <p:cNvSpPr/>
          <p:nvPr>
            <p:custDataLst>
              <p:tags r:id="rId4"/>
            </p:custDataLst>
          </p:nvPr>
        </p:nvSpPr>
        <p:spPr>
          <a:xfrm>
            <a:off x="1520255" y="4500563"/>
            <a:ext cx="547688" cy="5667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</a:rPr>
              <a:t>03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8439" name="矩形 20"/>
          <p:cNvSpPr>
            <a:spLocks noChangeArrowheads="1"/>
          </p:cNvSpPr>
          <p:nvPr/>
        </p:nvSpPr>
        <p:spPr bwMode="auto">
          <a:xfrm>
            <a:off x="1673036" y="2152100"/>
            <a:ext cx="3919413" cy="20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币价走势</a:t>
            </a: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里程碑事件</a:t>
            </a: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筹码分布</a:t>
            </a: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40" name="矩形 22"/>
          <p:cNvSpPr>
            <a:spLocks noChangeArrowheads="1"/>
          </p:cNvSpPr>
          <p:nvPr/>
        </p:nvSpPr>
        <p:spPr bwMode="auto">
          <a:xfrm>
            <a:off x="2339088" y="4366578"/>
            <a:ext cx="7789862" cy="175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市场上的其他小道消息</a:t>
            </a: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个别评级机构的内幕曝光等</a:t>
            </a: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背后基金和团队相关动态</a:t>
            </a:r>
          </a:p>
        </p:txBody>
      </p:sp>
      <p:sp>
        <p:nvSpPr>
          <p:cNvPr id="24" name="MH_Other_1"/>
          <p:cNvSpPr/>
          <p:nvPr>
            <p:custDataLst>
              <p:tags r:id="rId5"/>
            </p:custDataLst>
          </p:nvPr>
        </p:nvSpPr>
        <p:spPr>
          <a:xfrm>
            <a:off x="6240016" y="2491508"/>
            <a:ext cx="757238" cy="782637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25" name="MH_Other_2"/>
          <p:cNvSpPr/>
          <p:nvPr>
            <p:custDataLst>
              <p:tags r:id="rId6"/>
            </p:custDataLst>
          </p:nvPr>
        </p:nvSpPr>
        <p:spPr>
          <a:xfrm>
            <a:off x="6344791" y="2599458"/>
            <a:ext cx="547688" cy="566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</a:rPr>
              <a:t>02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grpSp>
        <p:nvGrpSpPr>
          <p:cNvPr id="11270" name="组合 21"/>
          <p:cNvGrpSpPr/>
          <p:nvPr/>
        </p:nvGrpSpPr>
        <p:grpSpPr bwMode="auto">
          <a:xfrm>
            <a:off x="2984500" y="2345690"/>
            <a:ext cx="3217545" cy="1418590"/>
            <a:chOff x="7062764" y="2515026"/>
            <a:chExt cx="4529055" cy="3015514"/>
          </a:xfrm>
        </p:grpSpPr>
        <p:sp>
          <p:nvSpPr>
            <p:cNvPr id="3" name="MH_Title_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480482" y="3500623"/>
              <a:ext cx="2111337" cy="1042732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400" dirty="0">
                  <a:latin typeface="+mj-ea"/>
                  <a:ea typeface="+mj-ea"/>
                </a:rPr>
                <a:t>价格因素</a:t>
              </a:r>
            </a:p>
          </p:txBody>
        </p:sp>
        <p:sp>
          <p:nvSpPr>
            <p:cNvPr id="11272" name="MH_Other_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062764" y="2515026"/>
              <a:ext cx="2272778" cy="1539323"/>
            </a:xfrm>
            <a:custGeom>
              <a:avLst/>
              <a:gdLst>
                <a:gd name="T0" fmla="*/ 0 w 518"/>
                <a:gd name="T1" fmla="*/ 0 h 351"/>
                <a:gd name="T2" fmla="*/ 518 w 518"/>
                <a:gd name="T3" fmla="*/ 34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8" h="351">
                  <a:moveTo>
                    <a:pt x="0" y="0"/>
                  </a:moveTo>
                  <a:cubicBezTo>
                    <a:pt x="411" y="0"/>
                    <a:pt x="260" y="351"/>
                    <a:pt x="518" y="340"/>
                  </a:cubicBezTo>
                </a:path>
              </a:pathLst>
            </a:custGeom>
            <a:noFill/>
            <a:ln w="14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73" name="MH_Other_2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062764" y="3216911"/>
              <a:ext cx="2272778" cy="815154"/>
            </a:xfrm>
            <a:custGeom>
              <a:avLst/>
              <a:gdLst>
                <a:gd name="T0" fmla="*/ 0 w 518"/>
                <a:gd name="T1" fmla="*/ 0 h 95"/>
                <a:gd name="T2" fmla="*/ 518 w 518"/>
                <a:gd name="T3" fmla="*/ 9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8" h="95">
                  <a:moveTo>
                    <a:pt x="0" y="0"/>
                  </a:moveTo>
                  <a:cubicBezTo>
                    <a:pt x="411" y="0"/>
                    <a:pt x="260" y="95"/>
                    <a:pt x="518" y="92"/>
                  </a:cubicBezTo>
                </a:path>
              </a:pathLst>
            </a:custGeom>
            <a:noFill/>
            <a:ln w="14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74" name="MH_Other_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062764" y="4006070"/>
              <a:ext cx="2272778" cy="869003"/>
            </a:xfrm>
            <a:custGeom>
              <a:avLst/>
              <a:gdLst>
                <a:gd name="T0" fmla="*/ 0 w 518"/>
                <a:gd name="T1" fmla="*/ 117 h 117"/>
                <a:gd name="T2" fmla="*/ 518 w 518"/>
                <a:gd name="T3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8" h="117">
                  <a:moveTo>
                    <a:pt x="0" y="117"/>
                  </a:moveTo>
                  <a:cubicBezTo>
                    <a:pt x="411" y="117"/>
                    <a:pt x="260" y="0"/>
                    <a:pt x="518" y="4"/>
                  </a:cubicBezTo>
                </a:path>
              </a:pathLst>
            </a:custGeom>
            <a:noFill/>
            <a:ln w="14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75" name="MH_Other_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062764" y="3983788"/>
              <a:ext cx="2272778" cy="1546752"/>
            </a:xfrm>
            <a:custGeom>
              <a:avLst/>
              <a:gdLst>
                <a:gd name="T0" fmla="*/ 0 w 518"/>
                <a:gd name="T1" fmla="*/ 327 h 327"/>
                <a:gd name="T2" fmla="*/ 518 w 518"/>
                <a:gd name="T3" fmla="*/ 1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8" h="327">
                  <a:moveTo>
                    <a:pt x="0" y="327"/>
                  </a:moveTo>
                  <a:cubicBezTo>
                    <a:pt x="411" y="327"/>
                    <a:pt x="260" y="0"/>
                    <a:pt x="518" y="10"/>
                  </a:cubicBezTo>
                </a:path>
              </a:pathLst>
            </a:custGeom>
            <a:noFill/>
            <a:ln w="14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MH_Other_5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7062764" y="4022783"/>
              <a:ext cx="2147848" cy="0"/>
            </a:xfrm>
            <a:prstGeom prst="line">
              <a:avLst/>
            </a:prstGeom>
            <a:noFill/>
            <a:ln w="14" cap="flat">
              <a:solidFill>
                <a:schemeClr val="accent1"/>
              </a:solidFill>
              <a:prstDash val="solid"/>
              <a:miter lim="800000"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15" name="MH_Other_6"/>
            <p:cNvSpPr/>
            <p:nvPr>
              <p:custDataLst>
                <p:tags r:id="rId27"/>
              </p:custDataLst>
            </p:nvPr>
          </p:nvSpPr>
          <p:spPr bwMode="auto">
            <a:xfrm>
              <a:off x="9194737" y="3913273"/>
              <a:ext cx="285745" cy="219022"/>
            </a:xfrm>
            <a:custGeom>
              <a:avLst/>
              <a:gdLst>
                <a:gd name="T0" fmla="*/ 0 w 154"/>
                <a:gd name="T1" fmla="*/ 0 h 118"/>
                <a:gd name="T2" fmla="*/ 154 w 154"/>
                <a:gd name="T3" fmla="*/ 59 h 118"/>
                <a:gd name="T4" fmla="*/ 0 w 154"/>
                <a:gd name="T5" fmla="*/ 118 h 118"/>
                <a:gd name="T6" fmla="*/ 0 w 154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18">
                  <a:moveTo>
                    <a:pt x="0" y="0"/>
                  </a:moveTo>
                  <a:lnTo>
                    <a:pt x="154" y="59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>
                <a:latin typeface="+mn-lt"/>
                <a:ea typeface="+mn-ea"/>
              </a:endParaRPr>
            </a:p>
          </p:txBody>
        </p:sp>
      </p:grpSp>
      <p:sp>
        <p:nvSpPr>
          <p:cNvPr id="9" name="矩形 20"/>
          <p:cNvSpPr>
            <a:spLocks noChangeArrowheads="1"/>
          </p:cNvSpPr>
          <p:nvPr/>
        </p:nvSpPr>
        <p:spPr bwMode="auto">
          <a:xfrm>
            <a:off x="7069266" y="2138130"/>
            <a:ext cx="3919413" cy="20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社群人数</a:t>
            </a: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代码活跃度</a:t>
            </a: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内容更新</a:t>
            </a: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组合 21"/>
          <p:cNvGrpSpPr/>
          <p:nvPr/>
        </p:nvGrpSpPr>
        <p:grpSpPr bwMode="auto">
          <a:xfrm>
            <a:off x="8514080" y="2345055"/>
            <a:ext cx="3302635" cy="1418590"/>
            <a:chOff x="7062764" y="2515026"/>
            <a:chExt cx="4648829" cy="3015514"/>
          </a:xfrm>
        </p:grpSpPr>
        <p:sp>
          <p:nvSpPr>
            <p:cNvPr id="16" name="MH_Title_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600256" y="3503323"/>
              <a:ext cx="2111337" cy="1042732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400" dirty="0">
                  <a:latin typeface="+mj-ea"/>
                  <a:ea typeface="+mj-ea"/>
                </a:rPr>
                <a:t>实际产出</a:t>
              </a:r>
            </a:p>
          </p:txBody>
        </p:sp>
        <p:sp>
          <p:nvSpPr>
            <p:cNvPr id="17" name="MH_Other_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062764" y="2515026"/>
              <a:ext cx="2272778" cy="1539323"/>
            </a:xfrm>
            <a:custGeom>
              <a:avLst/>
              <a:gdLst>
                <a:gd name="T0" fmla="*/ 0 w 518"/>
                <a:gd name="T1" fmla="*/ 0 h 351"/>
                <a:gd name="T2" fmla="*/ 518 w 518"/>
                <a:gd name="T3" fmla="*/ 34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8" h="351">
                  <a:moveTo>
                    <a:pt x="0" y="0"/>
                  </a:moveTo>
                  <a:cubicBezTo>
                    <a:pt x="411" y="0"/>
                    <a:pt x="260" y="351"/>
                    <a:pt x="518" y="340"/>
                  </a:cubicBezTo>
                </a:path>
              </a:pathLst>
            </a:custGeom>
            <a:noFill/>
            <a:ln w="14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MH_Other_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062764" y="3216911"/>
              <a:ext cx="2272778" cy="815154"/>
            </a:xfrm>
            <a:custGeom>
              <a:avLst/>
              <a:gdLst>
                <a:gd name="T0" fmla="*/ 0 w 518"/>
                <a:gd name="T1" fmla="*/ 0 h 95"/>
                <a:gd name="T2" fmla="*/ 518 w 518"/>
                <a:gd name="T3" fmla="*/ 9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8" h="95">
                  <a:moveTo>
                    <a:pt x="0" y="0"/>
                  </a:moveTo>
                  <a:cubicBezTo>
                    <a:pt x="411" y="0"/>
                    <a:pt x="260" y="95"/>
                    <a:pt x="518" y="92"/>
                  </a:cubicBezTo>
                </a:path>
              </a:pathLst>
            </a:custGeom>
            <a:noFill/>
            <a:ln w="14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MH_Other_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062764" y="4006070"/>
              <a:ext cx="2272778" cy="869003"/>
            </a:xfrm>
            <a:custGeom>
              <a:avLst/>
              <a:gdLst>
                <a:gd name="T0" fmla="*/ 0 w 518"/>
                <a:gd name="T1" fmla="*/ 117 h 117"/>
                <a:gd name="T2" fmla="*/ 518 w 518"/>
                <a:gd name="T3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8" h="117">
                  <a:moveTo>
                    <a:pt x="0" y="117"/>
                  </a:moveTo>
                  <a:cubicBezTo>
                    <a:pt x="411" y="117"/>
                    <a:pt x="260" y="0"/>
                    <a:pt x="518" y="4"/>
                  </a:cubicBezTo>
                </a:path>
              </a:pathLst>
            </a:custGeom>
            <a:noFill/>
            <a:ln w="14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MH_Other_4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7062764" y="3983788"/>
              <a:ext cx="2272778" cy="1546752"/>
            </a:xfrm>
            <a:custGeom>
              <a:avLst/>
              <a:gdLst>
                <a:gd name="T0" fmla="*/ 0 w 518"/>
                <a:gd name="T1" fmla="*/ 327 h 327"/>
                <a:gd name="T2" fmla="*/ 518 w 518"/>
                <a:gd name="T3" fmla="*/ 1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8" h="327">
                  <a:moveTo>
                    <a:pt x="0" y="327"/>
                  </a:moveTo>
                  <a:cubicBezTo>
                    <a:pt x="411" y="327"/>
                    <a:pt x="260" y="0"/>
                    <a:pt x="518" y="10"/>
                  </a:cubicBezTo>
                </a:path>
              </a:pathLst>
            </a:custGeom>
            <a:noFill/>
            <a:ln w="14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MH_Other_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7062764" y="4022783"/>
              <a:ext cx="2147848" cy="0"/>
            </a:xfrm>
            <a:prstGeom prst="line">
              <a:avLst/>
            </a:prstGeom>
            <a:noFill/>
            <a:ln w="14" cap="flat">
              <a:solidFill>
                <a:schemeClr val="accent1"/>
              </a:solidFill>
              <a:prstDash val="solid"/>
              <a:miter lim="800000"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22" name="MH_Other_6"/>
            <p:cNvSpPr/>
            <p:nvPr>
              <p:custDataLst>
                <p:tags r:id="rId20"/>
              </p:custDataLst>
            </p:nvPr>
          </p:nvSpPr>
          <p:spPr bwMode="auto">
            <a:xfrm>
              <a:off x="9194737" y="3913273"/>
              <a:ext cx="285745" cy="219022"/>
            </a:xfrm>
            <a:custGeom>
              <a:avLst/>
              <a:gdLst>
                <a:gd name="T0" fmla="*/ 0 w 154"/>
                <a:gd name="T1" fmla="*/ 0 h 118"/>
                <a:gd name="T2" fmla="*/ 154 w 154"/>
                <a:gd name="T3" fmla="*/ 59 h 118"/>
                <a:gd name="T4" fmla="*/ 0 w 154"/>
                <a:gd name="T5" fmla="*/ 118 h 118"/>
                <a:gd name="T6" fmla="*/ 0 w 154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18">
                  <a:moveTo>
                    <a:pt x="0" y="0"/>
                  </a:moveTo>
                  <a:lnTo>
                    <a:pt x="154" y="59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>
                <a:latin typeface="+mn-lt"/>
                <a:ea typeface="+mn-ea"/>
              </a:endParaRPr>
            </a:p>
          </p:txBody>
        </p:sp>
      </p:grpSp>
      <p:grpSp>
        <p:nvGrpSpPr>
          <p:cNvPr id="23" name="组合 21"/>
          <p:cNvGrpSpPr/>
          <p:nvPr/>
        </p:nvGrpSpPr>
        <p:grpSpPr bwMode="auto">
          <a:xfrm>
            <a:off x="5699760" y="4500880"/>
            <a:ext cx="3217545" cy="1418590"/>
            <a:chOff x="7062764" y="2515026"/>
            <a:chExt cx="4529055" cy="3015514"/>
          </a:xfrm>
        </p:grpSpPr>
        <p:sp>
          <p:nvSpPr>
            <p:cNvPr id="26" name="MH_Title_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480482" y="3500623"/>
              <a:ext cx="2111337" cy="1042732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400" dirty="0">
                  <a:latin typeface="+mj-ea"/>
                  <a:ea typeface="+mj-ea"/>
                </a:rPr>
                <a:t>相关新闻</a:t>
              </a:r>
            </a:p>
          </p:txBody>
        </p:sp>
        <p:sp>
          <p:nvSpPr>
            <p:cNvPr id="27" name="MH_Other_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062764" y="2515026"/>
              <a:ext cx="2272778" cy="1539323"/>
            </a:xfrm>
            <a:custGeom>
              <a:avLst/>
              <a:gdLst>
                <a:gd name="T0" fmla="*/ 0 w 518"/>
                <a:gd name="T1" fmla="*/ 0 h 351"/>
                <a:gd name="T2" fmla="*/ 518 w 518"/>
                <a:gd name="T3" fmla="*/ 34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8" h="351">
                  <a:moveTo>
                    <a:pt x="0" y="0"/>
                  </a:moveTo>
                  <a:cubicBezTo>
                    <a:pt x="411" y="0"/>
                    <a:pt x="260" y="351"/>
                    <a:pt x="518" y="340"/>
                  </a:cubicBezTo>
                </a:path>
              </a:pathLst>
            </a:custGeom>
            <a:noFill/>
            <a:ln w="14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MH_Other_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062764" y="3216911"/>
              <a:ext cx="2272778" cy="815154"/>
            </a:xfrm>
            <a:custGeom>
              <a:avLst/>
              <a:gdLst>
                <a:gd name="T0" fmla="*/ 0 w 518"/>
                <a:gd name="T1" fmla="*/ 0 h 95"/>
                <a:gd name="T2" fmla="*/ 518 w 518"/>
                <a:gd name="T3" fmla="*/ 9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8" h="95">
                  <a:moveTo>
                    <a:pt x="0" y="0"/>
                  </a:moveTo>
                  <a:cubicBezTo>
                    <a:pt x="411" y="0"/>
                    <a:pt x="260" y="95"/>
                    <a:pt x="518" y="92"/>
                  </a:cubicBezTo>
                </a:path>
              </a:pathLst>
            </a:custGeom>
            <a:noFill/>
            <a:ln w="14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MH_Other_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062764" y="4006070"/>
              <a:ext cx="2272778" cy="869003"/>
            </a:xfrm>
            <a:custGeom>
              <a:avLst/>
              <a:gdLst>
                <a:gd name="T0" fmla="*/ 0 w 518"/>
                <a:gd name="T1" fmla="*/ 117 h 117"/>
                <a:gd name="T2" fmla="*/ 518 w 518"/>
                <a:gd name="T3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8" h="117">
                  <a:moveTo>
                    <a:pt x="0" y="117"/>
                  </a:moveTo>
                  <a:cubicBezTo>
                    <a:pt x="411" y="117"/>
                    <a:pt x="260" y="0"/>
                    <a:pt x="518" y="4"/>
                  </a:cubicBezTo>
                </a:path>
              </a:pathLst>
            </a:custGeom>
            <a:noFill/>
            <a:ln w="14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MH_Other_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062764" y="3983788"/>
              <a:ext cx="2272778" cy="1546752"/>
            </a:xfrm>
            <a:custGeom>
              <a:avLst/>
              <a:gdLst>
                <a:gd name="T0" fmla="*/ 0 w 518"/>
                <a:gd name="T1" fmla="*/ 327 h 327"/>
                <a:gd name="T2" fmla="*/ 518 w 518"/>
                <a:gd name="T3" fmla="*/ 1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8" h="327">
                  <a:moveTo>
                    <a:pt x="0" y="327"/>
                  </a:moveTo>
                  <a:cubicBezTo>
                    <a:pt x="411" y="327"/>
                    <a:pt x="260" y="0"/>
                    <a:pt x="518" y="10"/>
                  </a:cubicBezTo>
                </a:path>
              </a:pathLst>
            </a:custGeom>
            <a:noFill/>
            <a:ln w="14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MH_Other_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7062764" y="4022783"/>
              <a:ext cx="2147848" cy="0"/>
            </a:xfrm>
            <a:prstGeom prst="line">
              <a:avLst/>
            </a:prstGeom>
            <a:noFill/>
            <a:ln w="14" cap="flat">
              <a:solidFill>
                <a:schemeClr val="accent1"/>
              </a:solidFill>
              <a:prstDash val="solid"/>
              <a:miter lim="800000"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32" name="MH_Other_6"/>
            <p:cNvSpPr/>
            <p:nvPr>
              <p:custDataLst>
                <p:tags r:id="rId13"/>
              </p:custDataLst>
            </p:nvPr>
          </p:nvSpPr>
          <p:spPr bwMode="auto">
            <a:xfrm>
              <a:off x="9194737" y="3913273"/>
              <a:ext cx="285745" cy="219022"/>
            </a:xfrm>
            <a:custGeom>
              <a:avLst/>
              <a:gdLst>
                <a:gd name="T0" fmla="*/ 0 w 154"/>
                <a:gd name="T1" fmla="*/ 0 h 118"/>
                <a:gd name="T2" fmla="*/ 154 w 154"/>
                <a:gd name="T3" fmla="*/ 59 h 118"/>
                <a:gd name="T4" fmla="*/ 0 w 154"/>
                <a:gd name="T5" fmla="*/ 118 h 118"/>
                <a:gd name="T6" fmla="*/ 0 w 154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18">
                  <a:moveTo>
                    <a:pt x="0" y="0"/>
                  </a:moveTo>
                  <a:lnTo>
                    <a:pt x="154" y="59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矩形 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1</TotalTime>
  <Words>596</Words>
  <Application>Microsoft Office PowerPoint</Application>
  <PresentationFormat>宽屏</PresentationFormat>
  <Paragraphs>105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微软雅黑</vt:lpstr>
      <vt:lpstr>宋体</vt:lpstr>
      <vt:lpstr>华文楷体</vt:lpstr>
      <vt:lpstr>黑体</vt:lpstr>
      <vt:lpstr>Arial</vt:lpstr>
      <vt:lpstr>Calibri</vt:lpstr>
      <vt:lpstr>Arial Narrow</vt:lpstr>
      <vt:lpstr>华文细黑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@小川PPT</dc:creator>
  <cp:lastModifiedBy>LowesYang</cp:lastModifiedBy>
  <cp:revision>372</cp:revision>
  <dcterms:created xsi:type="dcterms:W3CDTF">2015-05-14T07:52:00Z</dcterms:created>
  <dcterms:modified xsi:type="dcterms:W3CDTF">2018-06-02T07:23:53Z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