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64" r:id="rId6"/>
    <p:sldId id="263" r:id="rId7"/>
    <p:sldId id="266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E9"/>
    <a:srgbClr val="1376C7"/>
    <a:srgbClr val="023F82"/>
    <a:srgbClr val="7F7F7F"/>
    <a:srgbClr val="7BD0ED"/>
    <a:srgbClr val="74D4ED"/>
    <a:srgbClr val="909090"/>
    <a:srgbClr val="3B3B3B"/>
    <a:srgbClr val="4B4B4B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135C-E01B-4761-B371-BEFAAF5CD316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976B-7DB5-4547-BB34-6B8FBCD04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1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1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3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5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976B-7DB5-4547-BB34-6B8FBCD04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849B-39AC-4723-A7EA-BA04B0EFB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20E38-CFB5-41C2-882B-C766CADA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329FA-20E4-4EDB-91EA-151F222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064F-B20D-4333-9A8E-D4AEEF323BC8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34C99-8560-4A64-A40C-F9A8DD5D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D08E6-7192-4ED5-812D-94C7997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89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B87B1-B048-437A-B1B6-42D3A8C7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365CA-4C4F-47B4-A4E8-2EFAD2A6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BEF3-FA6C-462F-B2F5-C235F53B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4AAE-F850-460A-AFD3-32E9F551B2DB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22121-2527-4777-89CC-1C21CC0F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DB61A-2FF5-4B61-A337-2BE43D1C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708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6CFCE-1AF6-4715-84E5-08252670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564D5-E914-4D27-B7EE-4664F617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5D6B4-FA63-4398-BCB2-054CF98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F3F5-2E56-48A8-B014-3246F6CC47C9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B874D-D914-49D6-B913-D6522BB8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9922-B148-4C73-AC68-F7935501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19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6510F-4E10-436E-BD83-9A59501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2E14E-ADAA-4F29-AC6D-542E7BED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A64AE-A1D7-4F48-AC8A-52E9EB4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E30B-1A84-4F4C-9285-1D2845CEC308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5DAC1-9523-43BF-A963-E398EEE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EE29C-A05E-4B0E-985D-CBA7B743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05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0601-87D1-486B-97CD-CD12251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20D72-A252-4AE4-91D9-A50679F2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54EC8-3A08-44ED-9EA9-2A2B1752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A8EC-62D1-4174-97AD-7A062D2DA9F0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3ACE6-4155-4C33-BE3C-449A5969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0EF71-1EA0-456D-B71F-EACDA9D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50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AAF3-5040-466E-8F1E-E63C1CB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5889C-A3A1-4572-8BE9-EFDEA7F4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D7851-F5A0-49B4-8830-1108A2DD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F674C-F6F2-4F24-8C8C-B007B470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30-7DA5-49CA-9B51-0E4FC665DFE8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C7651-0108-4BFE-9FCE-4ADD75AA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4AC1F-A30F-462A-A55F-032730ED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644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7AF1-17E1-479B-ABDC-48E70738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3ED12-CF53-4246-8D91-E31EA7EA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7027A-441E-469C-87F9-520CB44D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A6725-6C8B-4169-B047-E286283C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E25D0-915D-4966-B7E0-8FD6301BA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DBFD-C35A-488A-A2F8-3381FE11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6AAD-1F40-4015-B7A1-EB3E7F75CDFA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D818B-E727-4005-AF75-592F736D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103C6-C69D-47B7-84BC-171591E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186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EB31-C343-4379-AFA5-53E335E2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10EC8-0416-4559-8C32-D1A610A1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0EE7-2216-49BC-88A0-7F4BD41A93FA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7CA51-BF06-4BE7-BF0F-E066D4B6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EBF4D-33B7-415D-8F20-DA118290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6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C3934-7AFD-4564-A461-DDC88AD5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E74C-C9B4-44EF-99E8-62B8A15441DC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B5BC5-FEAE-4A3D-B820-0495A7BF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5C9E9-1A25-4664-8DB8-76F6C331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472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17A0A-2142-4958-8070-6DC1AE31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242DF-485D-4B83-8B21-C22B4004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A7DD3-32C7-4861-BA3C-05B5BE2E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C048D-E23D-46B8-9502-4247999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1972-EBA0-4A60-B07E-0B34490929E7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F3400-CF9D-4920-BBB3-3BC6B257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6B1E0-F901-4829-8888-93DBBC0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950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9919-A6D6-4FAE-B896-5F0B8F2B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6DA3D-A478-4B49-B381-CEBEEA6B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D4290-C6FE-4138-BA7A-00D54907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A44FD-FBA8-462C-B8D2-57DB37E3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C664-DA55-4F0F-9CCD-12C589CB53C0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3E9BC-D6A0-4B6E-ADFB-1C71D3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67959-33C1-4F39-9CA9-059D1D2D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910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3A219-95DB-4090-BC62-99DDF8C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D36D6-C458-4E95-9DC8-24D31059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0E8D8-2E08-4F58-A44F-5ECABB22C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B0E-3CDA-4BF7-B239-80DC97D2EA79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B1C68-5486-438C-85E4-F56879DA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77007-3927-416B-89EA-2E331B7D1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FF62-C377-4E42-BDAC-2544793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0.png"/><Relationship Id="rId5" Type="http://schemas.microsoft.com/office/2007/relationships/hdphoto" Target="../media/hdphoto5.wdp"/><Relationship Id="rId10" Type="http://schemas.openxmlformats.org/officeDocument/2006/relationships/image" Target="../media/image16.jpe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3758" y="642291"/>
            <a:ext cx="10165848" cy="5758510"/>
            <a:chOff x="708958" y="366519"/>
            <a:chExt cx="10918068" cy="6184610"/>
          </a:xfrm>
        </p:grpSpPr>
        <p:grpSp>
          <p:nvGrpSpPr>
            <p:cNvPr id="4" name="组合 3"/>
            <p:cNvGrpSpPr/>
            <p:nvPr/>
          </p:nvGrpSpPr>
          <p:grpSpPr>
            <a:xfrm>
              <a:off x="708958" y="366519"/>
              <a:ext cx="6714900" cy="6184610"/>
              <a:chOff x="-120072" y="-163646"/>
              <a:chExt cx="7801383" cy="718529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59F97B5-B45E-4EA1-986C-416E79526B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53" t="11070" r="21388" b="9258"/>
              <a:stretch/>
            </p:blipFill>
            <p:spPr>
              <a:xfrm>
                <a:off x="-120072" y="-163646"/>
                <a:ext cx="7636315" cy="718529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E64580E-1ECB-4859-8DDB-7F5C55D7A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614" y="2878133"/>
                <a:ext cx="5820697" cy="1101729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7910004" y="2864410"/>
              <a:ext cx="3717022" cy="1188823"/>
              <a:chOff x="8167000" y="2859985"/>
              <a:chExt cx="3717022" cy="1188823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9560252-EB51-4C3F-88CD-83DE2A01C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7000" y="2980251"/>
                <a:ext cx="7601" cy="948293"/>
              </a:xfrm>
              <a:prstGeom prst="line">
                <a:avLst/>
              </a:prstGeom>
              <a:ln w="254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CE57C1F-7C14-4A30-9BCC-A8FE8941C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39483" y="2859985"/>
                <a:ext cx="3444539" cy="1188823"/>
              </a:xfrm>
              <a:prstGeom prst="rect">
                <a:avLst/>
              </a:prstGeom>
            </p:spPr>
          </p:pic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815" y="336441"/>
            <a:ext cx="1787482" cy="6506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3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æµæ±å¤§å­¦logoâçå¾çæç´¢ç»æ">
            <a:extLst>
              <a:ext uri="{FF2B5EF4-FFF2-40B4-BE49-F238E27FC236}">
                <a16:creationId xmlns:a16="http://schemas.microsoft.com/office/drawing/2014/main" id="{2DF38EBD-FEE1-4DD4-9EF5-6BF1C3EE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0" y="405244"/>
            <a:ext cx="2438565" cy="89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505" y="2520729"/>
            <a:ext cx="7193903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51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FFBED4-10CF-4898-9529-4B4C534E62CC}"/>
              </a:ext>
            </a:extLst>
          </p:cNvPr>
          <p:cNvSpPr/>
          <p:nvPr/>
        </p:nvSpPr>
        <p:spPr>
          <a:xfrm>
            <a:off x="-1" y="0"/>
            <a:ext cx="6725266" cy="6858000"/>
          </a:xfrm>
          <a:prstGeom prst="rect">
            <a:avLst/>
          </a:prstGeom>
          <a:solidFill>
            <a:srgbClr val="137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60E1DEF-0A7B-4D38-815E-1DC54A42ADCA}"/>
              </a:ext>
            </a:extLst>
          </p:cNvPr>
          <p:cNvGrpSpPr/>
          <p:nvPr/>
        </p:nvGrpSpPr>
        <p:grpSpPr>
          <a:xfrm>
            <a:off x="7797152" y="1427978"/>
            <a:ext cx="3463343" cy="4002044"/>
            <a:chOff x="7720952" y="1554964"/>
            <a:chExt cx="3463343" cy="400204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DBE1BBC-08F4-431C-AD14-F4744E11216B}"/>
                </a:ext>
              </a:extLst>
            </p:cNvPr>
            <p:cNvSpPr txBox="1"/>
            <p:nvPr/>
          </p:nvSpPr>
          <p:spPr>
            <a:xfrm>
              <a:off x="7720952" y="3796846"/>
              <a:ext cx="3463343" cy="176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600" spc="15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 </a:t>
              </a:r>
              <a:r>
                <a:rPr lang="en-US" altLang="zh-CN" sz="1600" spc="150" dirty="0">
                  <a:solidFill>
                    <a:srgbClr val="1376C7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VolunteerX</a:t>
              </a:r>
              <a:r>
                <a:rPr lang="en-US" altLang="zh-CN" sz="1600" spc="15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sz="1600" spc="1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通过使用区块链技术，将公益捐赠过程转移到去中心化网络上进行，使得捐赠过程透明、可溯源，同时结合了志愿者服务，通过给予志愿者投票通证的激励。</a:t>
              </a:r>
            </a:p>
          </p:txBody>
        </p: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34713002-FCCB-46D4-A8A4-F2A3E7E038A0}"/>
                </a:ext>
              </a:extLst>
            </p:cNvPr>
            <p:cNvSpPr/>
            <p:nvPr/>
          </p:nvSpPr>
          <p:spPr>
            <a:xfrm rot="10800000">
              <a:off x="8119658" y="3601584"/>
              <a:ext cx="161633" cy="169860"/>
            </a:xfrm>
            <a:prstGeom prst="triangle">
              <a:avLst/>
            </a:prstGeom>
            <a:solidFill>
              <a:srgbClr val="137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6A62655-10B3-4DEC-A8F8-B44866B0DE1E}"/>
                </a:ext>
              </a:extLst>
            </p:cNvPr>
            <p:cNvSpPr txBox="1"/>
            <p:nvPr/>
          </p:nvSpPr>
          <p:spPr>
            <a:xfrm>
              <a:off x="7835252" y="1554964"/>
              <a:ext cx="2388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dirty="0">
                  <a:solidFill>
                    <a:schemeClr val="bg1">
                      <a:lumMod val="50000"/>
                    </a:schemeClr>
                  </a:solidFill>
                  <a:latin typeface="思源宋体 CN Light" panose="02020300000000000000" pitchFamily="18" charset="-122"/>
                  <a:ea typeface="思源宋体 CN Light" panose="02020300000000000000" pitchFamily="18" charset="-122"/>
                </a:rPr>
                <a:t>主要工作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5B7772F-4222-4BDA-AF20-2A41A301AA7D}"/>
                </a:ext>
              </a:extLst>
            </p:cNvPr>
            <p:cNvCxnSpPr/>
            <p:nvPr/>
          </p:nvCxnSpPr>
          <p:spPr>
            <a:xfrm>
              <a:off x="8077200" y="2362505"/>
              <a:ext cx="17526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769073" y="742950"/>
            <a:ext cx="3187118" cy="5372100"/>
            <a:chOff x="1769073" y="742950"/>
            <a:chExt cx="3187118" cy="53721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A8FF24-F8FA-4339-B145-A38C44CBE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073" y="742950"/>
              <a:ext cx="3187118" cy="5372100"/>
            </a:xfrm>
            <a:prstGeom prst="rect">
              <a:avLst/>
            </a:prstGeom>
            <a:effectLst>
              <a:outerShdw blurRad="279400" algn="tl" rotWithShape="0">
                <a:prstClr val="black">
                  <a:alpha val="42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2931626" y="814388"/>
              <a:ext cx="862012" cy="218303"/>
            </a:xfrm>
            <a:prstGeom prst="rect">
              <a:avLst/>
            </a:prstGeom>
            <a:solidFill>
              <a:srgbClr val="1C8D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8376325D-54F9-4978-A18E-C7CFA0993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97" y="839430"/>
            <a:ext cx="892841" cy="1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5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FFBED4-10CF-4898-9529-4B4C534E62CC}"/>
              </a:ext>
            </a:extLst>
          </p:cNvPr>
          <p:cNvSpPr/>
          <p:nvPr/>
        </p:nvSpPr>
        <p:spPr>
          <a:xfrm>
            <a:off x="-1" y="0"/>
            <a:ext cx="6725266" cy="6858000"/>
          </a:xfrm>
          <a:prstGeom prst="rect">
            <a:avLst/>
          </a:prstGeom>
          <a:solidFill>
            <a:srgbClr val="137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6E2DEA7-2FCF-4187-B4F8-6A3995896E14}"/>
              </a:ext>
            </a:extLst>
          </p:cNvPr>
          <p:cNvGrpSpPr/>
          <p:nvPr/>
        </p:nvGrpSpPr>
        <p:grpSpPr>
          <a:xfrm>
            <a:off x="7247122" y="1670588"/>
            <a:ext cx="4814250" cy="3504461"/>
            <a:chOff x="7377750" y="2005533"/>
            <a:chExt cx="4814250" cy="350446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E134E-C4DB-4C96-8024-B4198CACCB38}"/>
                </a:ext>
              </a:extLst>
            </p:cNvPr>
            <p:cNvSpPr txBox="1"/>
            <p:nvPr/>
          </p:nvSpPr>
          <p:spPr>
            <a:xfrm>
              <a:off x="7585126" y="5079107"/>
              <a:ext cx="3547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思源宋体 CN ExtraLight" panose="02020200000000000000" pitchFamily="18" charset="-122"/>
                  <a:ea typeface="思源宋体 CN ExtraLight" panose="02020200000000000000" pitchFamily="18" charset="-122"/>
                </a:defRPr>
              </a:lvl1pPr>
            </a:lstStyle>
            <a:p>
              <a:r>
                <a:rPr lang="zh-CN" altLang="en-US" sz="2200" dirty="0"/>
                <a:t>志愿者精神激励缺位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8ACE50-60C6-42E5-A700-9AEB60B667C1}"/>
                </a:ext>
              </a:extLst>
            </p:cNvPr>
            <p:cNvSpPr txBox="1"/>
            <p:nvPr/>
          </p:nvSpPr>
          <p:spPr>
            <a:xfrm>
              <a:off x="7620577" y="4177693"/>
              <a:ext cx="3665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思源宋体 CN ExtraLight" panose="02020200000000000000" pitchFamily="18" charset="-122"/>
                  <a:ea typeface="思源宋体 CN ExtraLight" panose="02020200000000000000" pitchFamily="18" charset="-122"/>
                </a:defRPr>
              </a:lvl1pPr>
            </a:lstStyle>
            <a:p>
              <a:r>
                <a:rPr lang="zh-CN" altLang="en-US" sz="2200" dirty="0"/>
                <a:t>基金会决策机制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EDE24A0-A40B-4AEC-B32C-16DB622032B4}"/>
                </a:ext>
              </a:extLst>
            </p:cNvPr>
            <p:cNvSpPr txBox="1"/>
            <p:nvPr/>
          </p:nvSpPr>
          <p:spPr>
            <a:xfrm>
              <a:off x="7620577" y="2005533"/>
              <a:ext cx="45714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思源宋体 CN ExtraLight" panose="02020200000000000000" pitchFamily="18" charset="-122"/>
                  <a:ea typeface="思源宋体 CN ExtraLight" panose="02020200000000000000" pitchFamily="18" charset="-122"/>
                </a:rPr>
                <a:t>公益平台（众筹平台或基金会）</a:t>
              </a:r>
              <a:endParaRPr lang="en-US" altLang="zh-CN" sz="2200" dirty="0">
                <a:latin typeface="思源宋体 CN ExtraLight" panose="02020200000000000000" pitchFamily="18" charset="-122"/>
                <a:ea typeface="思源宋体 CN ExtraLight" panose="02020200000000000000" pitchFamily="18" charset="-122"/>
              </a:endParaRPr>
            </a:p>
            <a:p>
              <a:r>
                <a:rPr lang="zh-CN" altLang="en-US" sz="2200" dirty="0">
                  <a:latin typeface="思源宋体 CN ExtraLight" panose="02020200000000000000" pitchFamily="18" charset="-122"/>
                  <a:ea typeface="思源宋体 CN ExtraLight" panose="02020200000000000000" pitchFamily="18" charset="-122"/>
                </a:rPr>
                <a:t>资金运作不够透明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3C462B-FCBD-43A4-B720-A56206EBCD4D}"/>
                </a:ext>
              </a:extLst>
            </p:cNvPr>
            <p:cNvSpPr txBox="1"/>
            <p:nvPr/>
          </p:nvSpPr>
          <p:spPr>
            <a:xfrm>
              <a:off x="7585126" y="3276279"/>
              <a:ext cx="44327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思源宋体 CN ExtraLight" panose="02020200000000000000" pitchFamily="18" charset="-122"/>
                  <a:ea typeface="思源宋体 CN ExtraLight" panose="02020200000000000000" pitchFamily="18" charset="-122"/>
                </a:defRPr>
              </a:lvl1pPr>
            </a:lstStyle>
            <a:p>
              <a:r>
                <a:rPr lang="zh-CN" altLang="en-US" sz="2200" dirty="0"/>
                <a:t>公益资金后续流向无法追踪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8CE279E-D30A-43D7-ABFE-947015DC4843}"/>
                </a:ext>
              </a:extLst>
            </p:cNvPr>
            <p:cNvSpPr/>
            <p:nvPr/>
          </p:nvSpPr>
          <p:spPr>
            <a:xfrm rot="5400000">
              <a:off x="7347126" y="2349966"/>
              <a:ext cx="203381" cy="142130"/>
            </a:xfrm>
            <a:prstGeom prst="triangle">
              <a:avLst/>
            </a:prstGeom>
            <a:solidFill>
              <a:srgbClr val="137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A150B33-D62F-4FEB-ADB2-8843123F586E}"/>
                </a:ext>
              </a:extLst>
            </p:cNvPr>
            <p:cNvSpPr/>
            <p:nvPr/>
          </p:nvSpPr>
          <p:spPr>
            <a:xfrm rot="5400000">
              <a:off x="7347125" y="3436047"/>
              <a:ext cx="203381" cy="142130"/>
            </a:xfrm>
            <a:prstGeom prst="triangle">
              <a:avLst/>
            </a:prstGeom>
            <a:solidFill>
              <a:srgbClr val="137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0EA5E47-5825-418C-BFDC-541928AC5B65}"/>
                </a:ext>
              </a:extLst>
            </p:cNvPr>
            <p:cNvSpPr/>
            <p:nvPr/>
          </p:nvSpPr>
          <p:spPr>
            <a:xfrm rot="5400000">
              <a:off x="7347126" y="4337460"/>
              <a:ext cx="203381" cy="142130"/>
            </a:xfrm>
            <a:prstGeom prst="triangle">
              <a:avLst/>
            </a:prstGeom>
            <a:solidFill>
              <a:srgbClr val="137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1E309388-B412-4DEA-BE5E-B5DB2076D31F}"/>
                </a:ext>
              </a:extLst>
            </p:cNvPr>
            <p:cNvSpPr/>
            <p:nvPr/>
          </p:nvSpPr>
          <p:spPr>
            <a:xfrm rot="5400000">
              <a:off x="7347124" y="5238874"/>
              <a:ext cx="203381" cy="142130"/>
            </a:xfrm>
            <a:prstGeom prst="triangle">
              <a:avLst/>
            </a:prstGeom>
            <a:solidFill>
              <a:srgbClr val="137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6F81955C-EE2F-49EF-B37E-B13B7C40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99" y="2063377"/>
            <a:ext cx="4273666" cy="27312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76325D-54F9-4978-A18E-C7CFA0993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49" y="1544661"/>
            <a:ext cx="1336766" cy="2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02" y="2520989"/>
            <a:ext cx="5828710" cy="164424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30066" y="2263697"/>
            <a:ext cx="1316468" cy="2365961"/>
            <a:chOff x="792256" y="2221622"/>
            <a:chExt cx="1364343" cy="245200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506421-466A-4F5A-8D6B-AD728CE2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01" y="2221622"/>
              <a:ext cx="1135055" cy="195168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33F04F-581C-4725-8D8C-B5DFB36DDB66}"/>
                </a:ext>
              </a:extLst>
            </p:cNvPr>
            <p:cNvSpPr txBox="1"/>
            <p:nvPr/>
          </p:nvSpPr>
          <p:spPr>
            <a:xfrm>
              <a:off x="792256" y="4304292"/>
              <a:ext cx="1364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投票通证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75062" y="1772374"/>
            <a:ext cx="2087446" cy="3240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44" y="2357990"/>
            <a:ext cx="1529173" cy="2213320"/>
            <a:chOff x="9925019" y="2324149"/>
            <a:chExt cx="1814391" cy="262614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1E75105-DF50-4573-8219-31C8D97605D2}"/>
                </a:ext>
              </a:extLst>
            </p:cNvPr>
            <p:cNvSpPr txBox="1"/>
            <p:nvPr/>
          </p:nvSpPr>
          <p:spPr>
            <a:xfrm>
              <a:off x="10150041" y="4580961"/>
              <a:ext cx="1364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公益通证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5A5D2BC-0799-462C-B180-1DC2206E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019" y="2324149"/>
              <a:ext cx="1814391" cy="174663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9452206" y="1772374"/>
            <a:ext cx="2087446" cy="3240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73128" y="1772374"/>
            <a:ext cx="6317808" cy="3240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60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FAE9F8D-5AD9-4E8D-AA75-9EF4A4700681}"/>
              </a:ext>
            </a:extLst>
          </p:cNvPr>
          <p:cNvGrpSpPr/>
          <p:nvPr/>
        </p:nvGrpSpPr>
        <p:grpSpPr>
          <a:xfrm>
            <a:off x="723156" y="2450066"/>
            <a:ext cx="1623114" cy="2061214"/>
            <a:chOff x="1186232" y="2584452"/>
            <a:chExt cx="1623114" cy="206121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CA32F7-72DF-4769-8460-18B6520CBD99}"/>
                </a:ext>
              </a:extLst>
            </p:cNvPr>
            <p:cNvGrpSpPr/>
            <p:nvPr/>
          </p:nvGrpSpPr>
          <p:grpSpPr>
            <a:xfrm>
              <a:off x="1186232" y="2584452"/>
              <a:ext cx="1623114" cy="1566305"/>
              <a:chOff x="1206500" y="511175"/>
              <a:chExt cx="3810000" cy="3676650"/>
            </a:xfrm>
          </p:grpSpPr>
          <p:pic>
            <p:nvPicPr>
              <p:cNvPr id="2054" name="Picture 6" descr="âä¸­å½çº¢åå­ä¼ logoâçå¾çæç´¢ç»æ">
                <a:extLst>
                  <a:ext uri="{FF2B5EF4-FFF2-40B4-BE49-F238E27FC236}">
                    <a16:creationId xmlns:a16="http://schemas.microsoft.com/office/drawing/2014/main" id="{3B7AC721-0243-4394-B1E6-5200BCD2B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500" y="511175"/>
                <a:ext cx="3810000" cy="3676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9F30DD-61D2-40F9-9865-076B29ED73F0}"/>
                  </a:ext>
                </a:extLst>
              </p:cNvPr>
              <p:cNvSpPr/>
              <p:nvPr/>
            </p:nvSpPr>
            <p:spPr>
              <a:xfrm>
                <a:off x="1206500" y="4035425"/>
                <a:ext cx="8001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71C83F-A602-409C-8D60-7CD341E38678}"/>
                </a:ext>
              </a:extLst>
            </p:cNvPr>
            <p:cNvSpPr txBox="1"/>
            <p:nvPr/>
          </p:nvSpPr>
          <p:spPr>
            <a:xfrm>
              <a:off x="1269527" y="4307112"/>
              <a:ext cx="1431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慈善组织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A54139-CA9A-4F2A-AF84-B0B646613A44}"/>
              </a:ext>
            </a:extLst>
          </p:cNvPr>
          <p:cNvGrpSpPr/>
          <p:nvPr/>
        </p:nvGrpSpPr>
        <p:grpSpPr>
          <a:xfrm>
            <a:off x="3270868" y="2234904"/>
            <a:ext cx="2074998" cy="2288107"/>
            <a:chOff x="4512690" y="2159567"/>
            <a:chExt cx="2191874" cy="241698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BAD948A-7043-47AC-AD29-D73CADD4AB7A}"/>
                </a:ext>
              </a:extLst>
            </p:cNvPr>
            <p:cNvGrpSpPr/>
            <p:nvPr/>
          </p:nvGrpSpPr>
          <p:grpSpPr>
            <a:xfrm>
              <a:off x="4512690" y="2159567"/>
              <a:ext cx="2191874" cy="2062415"/>
              <a:chOff x="-120072" y="-210384"/>
              <a:chExt cx="7636315" cy="718529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C5B3EE9-9F13-48BB-BA3A-3F44CAB053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53" t="11070" r="21388" b="9258"/>
              <a:stretch/>
            </p:blipFill>
            <p:spPr>
              <a:xfrm>
                <a:off x="-120072" y="-210384"/>
                <a:ext cx="7636315" cy="7185291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966800B2-1C8A-4C6F-84C1-F21B24596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715" y="2805685"/>
                <a:ext cx="5820699" cy="1101727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B5FA97-687D-48B2-9395-97560B767320}"/>
                </a:ext>
              </a:extLst>
            </p:cNvPr>
            <p:cNvSpPr txBox="1"/>
            <p:nvPr/>
          </p:nvSpPr>
          <p:spPr>
            <a:xfrm>
              <a:off x="4892954" y="4207220"/>
              <a:ext cx="143134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平台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FAF507-DA65-4EA7-B473-8B13DC4F62A6}"/>
              </a:ext>
            </a:extLst>
          </p:cNvPr>
          <p:cNvCxnSpPr>
            <a:cxnSpLocks/>
          </p:cNvCxnSpPr>
          <p:nvPr/>
        </p:nvCxnSpPr>
        <p:spPr>
          <a:xfrm>
            <a:off x="2591900" y="3247447"/>
            <a:ext cx="51297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E3496F-78D4-44CE-8ED2-FE34DEAFF634}"/>
              </a:ext>
            </a:extLst>
          </p:cNvPr>
          <p:cNvGrpSpPr/>
          <p:nvPr/>
        </p:nvGrpSpPr>
        <p:grpSpPr>
          <a:xfrm>
            <a:off x="6344250" y="683775"/>
            <a:ext cx="1836325" cy="1745407"/>
            <a:chOff x="6656177" y="937436"/>
            <a:chExt cx="1836325" cy="17454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9F0DEC-5D03-4C31-BD37-12CEB501811F}"/>
                </a:ext>
              </a:extLst>
            </p:cNvPr>
            <p:cNvGrpSpPr/>
            <p:nvPr/>
          </p:nvGrpSpPr>
          <p:grpSpPr>
            <a:xfrm>
              <a:off x="6656177" y="937436"/>
              <a:ext cx="1836325" cy="1297468"/>
              <a:chOff x="2189390" y="961469"/>
              <a:chExt cx="5810250" cy="4105275"/>
            </a:xfrm>
          </p:grpSpPr>
          <p:pic>
            <p:nvPicPr>
              <p:cNvPr id="2056" name="Picture 8" descr="âç±å¿ä¹¦âçå¾çæç´¢ç»æ">
                <a:extLst>
                  <a:ext uri="{FF2B5EF4-FFF2-40B4-BE49-F238E27FC236}">
                    <a16:creationId xmlns:a16="http://schemas.microsoft.com/office/drawing/2014/main" id="{FB666196-4C83-4FC8-A2DC-C52D97EDC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32" b="99304" l="492" r="99180">
                            <a14:foregroundMark x1="33279" y1="9513" x2="42459" y2="4176"/>
                            <a14:foregroundMark x1="61148" y1="2552" x2="65574" y2="4176"/>
                            <a14:foregroundMark x1="19836" y1="42459" x2="12295" y2="89095"/>
                            <a14:foregroundMark x1="12295" y1="53132" x2="73279" y2="80278"/>
                            <a14:foregroundMark x1="82459" y1="36659" x2="81475" y2="86079"/>
                            <a14:foregroundMark x1="91475" y1="39211" x2="92951" y2="89327"/>
                            <a14:foregroundMark x1="82295" y1="42227" x2="48197" y2="75870"/>
                            <a14:foregroundMark x1="7541" y1="48724" x2="24590" y2="30858"/>
                            <a14:foregroundMark x1="24590" y1="30858" x2="29344" y2="30162"/>
                            <a14:foregroundMark x1="67049" y1="62181" x2="70656" y2="70998"/>
                            <a14:foregroundMark x1="21475" y1="77030" x2="46066" y2="98144"/>
                            <a14:foregroundMark x1="28361" y1="38283" x2="40984" y2="78422"/>
                            <a14:foregroundMark x1="22295" y1="68445" x2="40000" y2="83991"/>
                            <a14:foregroundMark x1="40000" y1="83991" x2="49344" y2="87935"/>
                            <a14:foregroundMark x1="82951" y1="54988" x2="88689" y2="92575"/>
                            <a14:foregroundMark x1="92951" y1="74246" x2="96066" y2="96984"/>
                            <a14:foregroundMark x1="8852" y1="55220" x2="5246" y2="85383"/>
                            <a14:foregroundMark x1="5246" y1="85383" x2="37541" y2="93503"/>
                            <a14:foregroundMark x1="24590" y1="84687" x2="66721" y2="85847"/>
                            <a14:foregroundMark x1="66721" y1="85847" x2="78361" y2="92343"/>
                            <a14:foregroundMark x1="70656" y1="83527" x2="82951" y2="99304"/>
                            <a14:foregroundMark x1="59672" y1="86079" x2="62459" y2="98840"/>
                            <a14:foregroundMark x1="31148" y1="84223" x2="15082" y2="99304"/>
                            <a14:foregroundMark x1="15082" y1="99304" x2="15082" y2="99304"/>
                            <a14:foregroundMark x1="37869" y1="89095" x2="40164" y2="95592"/>
                            <a14:foregroundMark x1="38361" y1="87239" x2="43279" y2="98144"/>
                            <a14:foregroundMark x1="17541" y1="83991" x2="492" y2="95592"/>
                            <a14:foregroundMark x1="62459" y1="77726" x2="68361" y2="92575"/>
                            <a14:foregroundMark x1="35082" y1="10209" x2="35246" y2="464"/>
                            <a14:foregroundMark x1="62295" y1="12529" x2="62951" y2="1624"/>
                            <a14:foregroundMark x1="94590" y1="90487" x2="99180" y2="94432"/>
                            <a14:foregroundMark x1="51148" y1="49884" x2="31967" y2="464"/>
                            <a14:foregroundMark x1="61967" y1="11369" x2="62295" y2="25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9390" y="961469"/>
                <a:ext cx="5810250" cy="4105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C81325-97A0-41B1-8E75-DC8E2D32CF07}"/>
                  </a:ext>
                </a:extLst>
              </p:cNvPr>
              <p:cNvSpPr/>
              <p:nvPr/>
            </p:nvSpPr>
            <p:spPr>
              <a:xfrm>
                <a:off x="7242627" y="4751216"/>
                <a:ext cx="648835" cy="235122"/>
              </a:xfrm>
              <a:prstGeom prst="rect">
                <a:avLst/>
              </a:prstGeom>
              <a:solidFill>
                <a:srgbClr val="7BD0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2853062-EC34-428D-B1CB-E2F7AEE4BF5B}"/>
                </a:ext>
              </a:extLst>
            </p:cNvPr>
            <p:cNvSpPr txBox="1"/>
            <p:nvPr/>
          </p:nvSpPr>
          <p:spPr>
            <a:xfrm>
              <a:off x="6858665" y="2344289"/>
              <a:ext cx="1431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公益项目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6B14102-F712-468D-8C02-5FA5F0E5D91C}"/>
              </a:ext>
            </a:extLst>
          </p:cNvPr>
          <p:cNvGrpSpPr/>
          <p:nvPr/>
        </p:nvGrpSpPr>
        <p:grpSpPr>
          <a:xfrm>
            <a:off x="6450625" y="3917862"/>
            <a:ext cx="1597072" cy="1958964"/>
            <a:chOff x="6775802" y="4172726"/>
            <a:chExt cx="1597072" cy="1958964"/>
          </a:xfrm>
        </p:grpSpPr>
        <p:pic>
          <p:nvPicPr>
            <p:cNvPr id="2058" name="Picture 10" descr="âå¿æ¿èåä¼ logoâçå¾çæç´¢ç»æ">
              <a:extLst>
                <a:ext uri="{FF2B5EF4-FFF2-40B4-BE49-F238E27FC236}">
                  <a16:creationId xmlns:a16="http://schemas.microsoft.com/office/drawing/2014/main" id="{C6AE38C9-8D99-48FA-930E-9B58945569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78" t="2796" r="17871" b="7106"/>
            <a:stretch/>
          </p:blipFill>
          <p:spPr bwMode="auto">
            <a:xfrm>
              <a:off x="6775802" y="4172726"/>
              <a:ext cx="1597072" cy="1585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88FC962-D574-4783-A15A-F3178FFC8D2A}"/>
                </a:ext>
              </a:extLst>
            </p:cNvPr>
            <p:cNvSpPr txBox="1"/>
            <p:nvPr/>
          </p:nvSpPr>
          <p:spPr>
            <a:xfrm>
              <a:off x="6821902" y="5793136"/>
              <a:ext cx="1431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志愿者项目</a:t>
              </a:r>
            </a:p>
          </p:txBody>
        </p:sp>
      </p:grpSp>
      <p:grpSp>
        <p:nvGrpSpPr>
          <p:cNvPr id="2049" name="组合 2048">
            <a:extLst>
              <a:ext uri="{FF2B5EF4-FFF2-40B4-BE49-F238E27FC236}">
                <a16:creationId xmlns:a16="http://schemas.microsoft.com/office/drawing/2014/main" id="{1362160C-2574-42FF-BA50-87690D3825D7}"/>
              </a:ext>
            </a:extLst>
          </p:cNvPr>
          <p:cNvGrpSpPr/>
          <p:nvPr/>
        </p:nvGrpSpPr>
        <p:grpSpPr>
          <a:xfrm>
            <a:off x="5447586" y="2234904"/>
            <a:ext cx="862634" cy="1035338"/>
            <a:chOff x="5409486" y="2234904"/>
            <a:chExt cx="862634" cy="103533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CCAADEF-E67E-489A-B4D0-8E47E9866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486" y="2234904"/>
              <a:ext cx="862634" cy="103533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C39E7-2DEB-4731-8211-48891E1FA901}"/>
                </a:ext>
              </a:extLst>
            </p:cNvPr>
            <p:cNvSpPr txBox="1"/>
            <p:nvPr/>
          </p:nvSpPr>
          <p:spPr>
            <a:xfrm rot="18600000">
              <a:off x="5308517" y="2497413"/>
              <a:ext cx="627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发布</a:t>
              </a:r>
            </a:p>
          </p:txBody>
        </p:sp>
      </p:grpSp>
      <p:grpSp>
        <p:nvGrpSpPr>
          <p:cNvPr id="2051" name="组合 2050">
            <a:extLst>
              <a:ext uri="{FF2B5EF4-FFF2-40B4-BE49-F238E27FC236}">
                <a16:creationId xmlns:a16="http://schemas.microsoft.com/office/drawing/2014/main" id="{E9E460B2-74E1-4A68-BBF9-5B734E1042BF}"/>
              </a:ext>
            </a:extLst>
          </p:cNvPr>
          <p:cNvGrpSpPr/>
          <p:nvPr/>
        </p:nvGrpSpPr>
        <p:grpSpPr>
          <a:xfrm>
            <a:off x="5410200" y="3247447"/>
            <a:ext cx="902623" cy="1055843"/>
            <a:chOff x="5372100" y="3247447"/>
            <a:chExt cx="902623" cy="1055843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1B0A2C8-E00E-43F5-BE2F-6CDA953EF025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3247447"/>
              <a:ext cx="902623" cy="1055843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E41AA0C-B8ED-4626-8CC3-C18B75A16CC1}"/>
                </a:ext>
              </a:extLst>
            </p:cNvPr>
            <p:cNvSpPr txBox="1"/>
            <p:nvPr/>
          </p:nvSpPr>
          <p:spPr>
            <a:xfrm rot="3000000">
              <a:off x="5305585" y="3744159"/>
              <a:ext cx="627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发布</a:t>
              </a:r>
            </a:p>
          </p:txBody>
        </p:sp>
      </p:grpSp>
      <p:grpSp>
        <p:nvGrpSpPr>
          <p:cNvPr id="2068" name="组合 2067">
            <a:extLst>
              <a:ext uri="{FF2B5EF4-FFF2-40B4-BE49-F238E27FC236}">
                <a16:creationId xmlns:a16="http://schemas.microsoft.com/office/drawing/2014/main" id="{30C54AA5-EAF5-4432-8F36-76D8906C5707}"/>
              </a:ext>
            </a:extLst>
          </p:cNvPr>
          <p:cNvGrpSpPr/>
          <p:nvPr/>
        </p:nvGrpSpPr>
        <p:grpSpPr>
          <a:xfrm>
            <a:off x="8252552" y="4242263"/>
            <a:ext cx="1329598" cy="382823"/>
            <a:chOff x="8214452" y="4216863"/>
            <a:chExt cx="1147301" cy="382823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1288161-D2BE-4776-9367-A5C702D55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452" y="4599686"/>
              <a:ext cx="1147301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0284A66-08DA-44D7-BF2F-B28D6C476CB2}"/>
                </a:ext>
              </a:extLst>
            </p:cNvPr>
            <p:cNvSpPr txBox="1"/>
            <p:nvPr/>
          </p:nvSpPr>
          <p:spPr>
            <a:xfrm>
              <a:off x="8489639" y="4216863"/>
              <a:ext cx="627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pc="30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参加</a:t>
              </a: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20C14721-5D1A-4FD8-92C9-C68BA631A2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28" y="4999934"/>
            <a:ext cx="297671" cy="511836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7D88D5-E5C1-4B96-96D0-94F9D7E44747}"/>
              </a:ext>
            </a:extLst>
          </p:cNvPr>
          <p:cNvCxnSpPr>
            <a:cxnSpLocks/>
          </p:cNvCxnSpPr>
          <p:nvPr/>
        </p:nvCxnSpPr>
        <p:spPr>
          <a:xfrm flipH="1">
            <a:off x="8287429" y="4854021"/>
            <a:ext cx="1294720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4" name="组合 2063">
            <a:extLst>
              <a:ext uri="{FF2B5EF4-FFF2-40B4-BE49-F238E27FC236}">
                <a16:creationId xmlns:a16="http://schemas.microsoft.com/office/drawing/2014/main" id="{7A2D3471-847E-4D06-9F7A-44EFF51A3613}"/>
              </a:ext>
            </a:extLst>
          </p:cNvPr>
          <p:cNvGrpSpPr/>
          <p:nvPr/>
        </p:nvGrpSpPr>
        <p:grpSpPr>
          <a:xfrm>
            <a:off x="9907016" y="3765876"/>
            <a:ext cx="1597072" cy="2228194"/>
            <a:chOff x="9868916" y="3765876"/>
            <a:chExt cx="1597072" cy="2228194"/>
          </a:xfrm>
        </p:grpSpPr>
        <p:pic>
          <p:nvPicPr>
            <p:cNvPr id="2060" name="Picture 12" descr="âvolunteerâçå¾çæç´¢ç»æ">
              <a:extLst>
                <a:ext uri="{FF2B5EF4-FFF2-40B4-BE49-F238E27FC236}">
                  <a16:creationId xmlns:a16="http://schemas.microsoft.com/office/drawing/2014/main" id="{08151BBE-067A-440C-8441-0F51F1A3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4" t="50000" r="32492"/>
            <a:stretch/>
          </p:blipFill>
          <p:spPr bwMode="auto">
            <a:xfrm>
              <a:off x="9868916" y="3765876"/>
              <a:ext cx="1597072" cy="188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C6EC5B6-5889-481C-B7D7-1787B154895D}"/>
                </a:ext>
              </a:extLst>
            </p:cNvPr>
            <p:cNvSpPr txBox="1"/>
            <p:nvPr/>
          </p:nvSpPr>
          <p:spPr>
            <a:xfrm>
              <a:off x="9989940" y="5655516"/>
              <a:ext cx="1355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志愿者</a:t>
              </a:r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8CD2CB-AFD1-4DA1-AE54-142106FB484F}"/>
              </a:ext>
            </a:extLst>
          </p:cNvPr>
          <p:cNvCxnSpPr>
            <a:cxnSpLocks/>
          </p:cNvCxnSpPr>
          <p:nvPr/>
        </p:nvCxnSpPr>
        <p:spPr>
          <a:xfrm>
            <a:off x="8310719" y="2313635"/>
            <a:ext cx="1489431" cy="172379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BEA2398E-3C23-412C-AADB-1AEED2E5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86" y="3366443"/>
            <a:ext cx="297671" cy="511836"/>
          </a:xfrm>
          <a:prstGeom prst="rect">
            <a:avLst/>
          </a:prstGeom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6FC37B33-C90A-4E20-85B0-02BF08F45BCB}"/>
              </a:ext>
            </a:extLst>
          </p:cNvPr>
          <p:cNvGrpSpPr/>
          <p:nvPr/>
        </p:nvGrpSpPr>
        <p:grpSpPr>
          <a:xfrm>
            <a:off x="9667763" y="573543"/>
            <a:ext cx="1836325" cy="1907955"/>
            <a:chOff x="5505317" y="3929885"/>
            <a:chExt cx="2217072" cy="2303556"/>
          </a:xfrm>
        </p:grpSpPr>
        <p:pic>
          <p:nvPicPr>
            <p:cNvPr id="77" name="Picture 14" descr="âå­¦æ ¡ Qçâçå¾çæç´¢ç»æ">
              <a:extLst>
                <a:ext uri="{FF2B5EF4-FFF2-40B4-BE49-F238E27FC236}">
                  <a16:creationId xmlns:a16="http://schemas.microsoft.com/office/drawing/2014/main" id="{DAFC5572-5B57-4813-95C9-3F536EF03E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7"/>
            <a:stretch/>
          </p:blipFill>
          <p:spPr bwMode="auto">
            <a:xfrm>
              <a:off x="5505317" y="3929885"/>
              <a:ext cx="2217072" cy="176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4E5DD8D-AAE3-452D-9F85-528C3D3D5169}"/>
                </a:ext>
              </a:extLst>
            </p:cNvPr>
            <p:cNvSpPr txBox="1"/>
            <p:nvPr/>
          </p:nvSpPr>
          <p:spPr>
            <a:xfrm>
              <a:off x="5884928" y="5824690"/>
              <a:ext cx="1431347" cy="40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希望小学</a:t>
              </a:r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1E869F6-035A-449B-962D-85B31E0B1F95}"/>
              </a:ext>
            </a:extLst>
          </p:cNvPr>
          <p:cNvCxnSpPr>
            <a:cxnSpLocks/>
          </p:cNvCxnSpPr>
          <p:nvPr/>
        </p:nvCxnSpPr>
        <p:spPr>
          <a:xfrm flipH="1">
            <a:off x="8287428" y="1488982"/>
            <a:ext cx="1294721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F304EC73-CF6A-42A0-A7C6-48F9D59B8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24" y="929492"/>
            <a:ext cx="432164" cy="41602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5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24286" decel="7571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013 -0.0004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18667" decel="81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11223 -0.22778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113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18667" decel="8133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79167E-6 -2.22222E-6 L 0.09335 -2.22222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18E55D2-3773-4AC6-A217-FDE39A42A11C}"/>
              </a:ext>
            </a:extLst>
          </p:cNvPr>
          <p:cNvGrpSpPr/>
          <p:nvPr/>
        </p:nvGrpSpPr>
        <p:grpSpPr>
          <a:xfrm>
            <a:off x="9267858" y="3690877"/>
            <a:ext cx="2490147" cy="2343071"/>
            <a:chOff x="-120072" y="-163646"/>
            <a:chExt cx="7636315" cy="718529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8F396BB-21E8-4E80-8940-6CB5E952A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53" t="11070" r="21388" b="9258"/>
            <a:stretch/>
          </p:blipFill>
          <p:spPr>
            <a:xfrm>
              <a:off x="-120072" y="-163646"/>
              <a:ext cx="7636315" cy="718529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2FF485-894C-443A-B586-52B3B8D9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714" y="2852424"/>
              <a:ext cx="5820697" cy="1101729"/>
            </a:xfrm>
            <a:prstGeom prst="rect">
              <a:avLst/>
            </a:prstGeom>
          </p:spPr>
        </p:pic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A266B9-6C30-4B98-9630-0EFEED57B963}"/>
              </a:ext>
            </a:extLst>
          </p:cNvPr>
          <p:cNvCxnSpPr>
            <a:cxnSpLocks/>
          </p:cNvCxnSpPr>
          <p:nvPr/>
        </p:nvCxnSpPr>
        <p:spPr>
          <a:xfrm>
            <a:off x="3677321" y="1685131"/>
            <a:ext cx="1577008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0" descr="âä¸æ²äººæ°å¸âçå¾çæç´¢ç»æ">
            <a:extLst>
              <a:ext uri="{FF2B5EF4-FFF2-40B4-BE49-F238E27FC236}">
                <a16:creationId xmlns:a16="http://schemas.microsoft.com/office/drawing/2014/main" id="{A3BDF19C-D409-4115-AC5A-0BE04D15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750" l="10000" r="90000">
                        <a14:foregroundMark x1="29667" y1="51375" x2="21250" y2="64375"/>
                        <a14:foregroundMark x1="26250" y1="55500" x2="20417" y2="63500"/>
                        <a14:foregroundMark x1="47250" y1="89125" x2="49667" y2="90750"/>
                        <a14:foregroundMark x1="50750" y1="12625" x2="50750" y2="12625"/>
                        <a14:foregroundMark x1="57000" y1="15250" x2="57000" y2="15250"/>
                        <a14:foregroundMark x1="56917" y1="15500" x2="74500" y2="20500"/>
                        <a14:foregroundMark x1="74667" y1="19750" x2="76333" y2="2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 flipV="1">
            <a:off x="2149823" y="1052364"/>
            <a:ext cx="1114515" cy="7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ä¸­å½åå¤§é¶è¡logoâçå¾çæç´¢ç»æ">
            <a:extLst>
              <a:ext uri="{FF2B5EF4-FFF2-40B4-BE49-F238E27FC236}">
                <a16:creationId xmlns:a16="http://schemas.microsoft.com/office/drawing/2014/main" id="{E3B7258C-2DA3-444A-A5F1-A6D9DD10C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t="4840" r="8730" b="12287"/>
          <a:stretch/>
        </p:blipFill>
        <p:spPr bwMode="auto">
          <a:xfrm>
            <a:off x="5750971" y="500528"/>
            <a:ext cx="3228826" cy="21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âä¸æ²äººæ°å¸âçå¾çæç´¢ç»æ">
            <a:extLst>
              <a:ext uri="{FF2B5EF4-FFF2-40B4-BE49-F238E27FC236}">
                <a16:creationId xmlns:a16="http://schemas.microsoft.com/office/drawing/2014/main" id="{7ED4DCD2-A54A-4C0E-985D-B9868355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750" l="10000" r="90000">
                        <a14:foregroundMark x1="29667" y1="51375" x2="21250" y2="64375"/>
                        <a14:foregroundMark x1="26250" y1="55500" x2="20417" y2="63500"/>
                        <a14:foregroundMark x1="47250" y1="89125" x2="49667" y2="90750"/>
                        <a14:foregroundMark x1="50750" y1="12625" x2="50750" y2="12625"/>
                        <a14:foregroundMark x1="57000" y1="15250" x2="57000" y2="15250"/>
                        <a14:foregroundMark x1="56917" y1="15500" x2="74500" y2="20500"/>
                        <a14:foregroundMark x1="74667" y1="19750" x2="76333" y2="2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 flipV="1">
            <a:off x="2147103" y="1057084"/>
            <a:ext cx="1114515" cy="7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DA67DC8-5074-4F85-8A68-5C24E8686720}"/>
              </a:ext>
            </a:extLst>
          </p:cNvPr>
          <p:cNvSpPr/>
          <p:nvPr/>
        </p:nvSpPr>
        <p:spPr>
          <a:xfrm>
            <a:off x="1401866" y="512089"/>
            <a:ext cx="1858405" cy="18584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âçæèª ç­ç Qâçå¾çæç´¢ç»æ">
            <a:extLst>
              <a:ext uri="{FF2B5EF4-FFF2-40B4-BE49-F238E27FC236}">
                <a16:creationId xmlns:a16="http://schemas.microsoft.com/office/drawing/2014/main" id="{C0F2249B-190B-4070-93BD-99DBECBB3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89" b="81778" l="3556" r="98667">
                        <a14:foregroundMark x1="52889" y1="80000" x2="53333" y2="80000"/>
                        <a14:foregroundMark x1="6667" y1="43556" x2="7111" y2="45778"/>
                        <a14:foregroundMark x1="4000" y1="46222" x2="3556" y2="52000"/>
                        <a14:foregroundMark x1="52889" y1="78667" x2="54222" y2="79556"/>
                        <a14:foregroundMark x1="58667" y1="62667" x2="52889" y2="66667"/>
                        <a14:backgroundMark x1="64889" y1="40444" x2="78222" y2="44000"/>
                        <a14:backgroundMark x1="83111" y1="41778" x2="88444" y2="45778"/>
                        <a14:backgroundMark x1="86667" y1="33778" x2="93333" y2="42667"/>
                        <a14:backgroundMark x1="85778" y1="28000" x2="85778" y2="28000"/>
                        <a14:backgroundMark x1="87111" y1="33778" x2="88889" y2="36000"/>
                        <a14:backgroundMark x1="88889" y1="33778" x2="98222" y2="44000"/>
                        <a14:backgroundMark x1="73778" y1="27111" x2="75556" y2="37333"/>
                        <a14:backgroundMark x1="68889" y1="30667" x2="70222" y2="36889"/>
                        <a14:backgroundMark x1="66222" y1="33333" x2="69778" y2="34222"/>
                        <a14:backgroundMark x1="71556" y1="32889" x2="82667" y2="31111"/>
                        <a14:backgroundMark x1="78222" y1="29333" x2="92000" y2="29333"/>
                        <a14:backgroundMark x1="80444" y1="28444" x2="98667" y2="37778"/>
                        <a14:backgroundMark x1="89778" y1="49333" x2="81333" y2="57333"/>
                        <a14:backgroundMark x1="73333" y1="54667" x2="76889" y2="57778"/>
                        <a14:backgroundMark x1="73778" y1="55556" x2="73778" y2="57778"/>
                        <a14:backgroundMark x1="93778" y1="27111" x2="99556" y2="36889"/>
                        <a14:backgroundMark x1="96000" y1="42222" x2="95111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03"/>
          <a:stretch/>
        </p:blipFill>
        <p:spPr bwMode="auto">
          <a:xfrm>
            <a:off x="1704853" y="800845"/>
            <a:ext cx="1358879" cy="12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B33238-681F-4435-AD91-3BDC1E2FAD22}"/>
              </a:ext>
            </a:extLst>
          </p:cNvPr>
          <p:cNvSpPr txBox="1"/>
          <p:nvPr/>
        </p:nvSpPr>
        <p:spPr>
          <a:xfrm>
            <a:off x="1629908" y="2486344"/>
            <a:ext cx="14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一名慈善家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F2F695-42CB-4C9C-A28E-9F92EAF009A2}"/>
              </a:ext>
            </a:extLst>
          </p:cNvPr>
          <p:cNvCxnSpPr>
            <a:cxnSpLocks/>
          </p:cNvCxnSpPr>
          <p:nvPr/>
        </p:nvCxnSpPr>
        <p:spPr>
          <a:xfrm>
            <a:off x="10475686" y="1683745"/>
            <a:ext cx="0" cy="176430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C460CC-9A58-41B4-96D8-2807271E256B}"/>
              </a:ext>
            </a:extLst>
          </p:cNvPr>
          <p:cNvCxnSpPr>
            <a:cxnSpLocks/>
          </p:cNvCxnSpPr>
          <p:nvPr/>
        </p:nvCxnSpPr>
        <p:spPr>
          <a:xfrm flipV="1">
            <a:off x="9372600" y="1683745"/>
            <a:ext cx="1140331" cy="769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4314F965-225E-425D-A6D4-4E58690EF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58" y="1085654"/>
            <a:ext cx="516403" cy="49711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E51FD2A-1D72-445E-BE37-DE5268238530}"/>
              </a:ext>
            </a:extLst>
          </p:cNvPr>
          <p:cNvGrpSpPr/>
          <p:nvPr/>
        </p:nvGrpSpPr>
        <p:grpSpPr>
          <a:xfrm>
            <a:off x="4718373" y="3997443"/>
            <a:ext cx="2217072" cy="2264607"/>
            <a:chOff x="5505317" y="3929885"/>
            <a:chExt cx="2217072" cy="2264607"/>
          </a:xfrm>
        </p:grpSpPr>
        <p:pic>
          <p:nvPicPr>
            <p:cNvPr id="1038" name="Picture 14" descr="âå­¦æ ¡ Qçâçå¾çæç´¢ç»æ">
              <a:extLst>
                <a:ext uri="{FF2B5EF4-FFF2-40B4-BE49-F238E27FC236}">
                  <a16:creationId xmlns:a16="http://schemas.microsoft.com/office/drawing/2014/main" id="{0DD4F204-4BB2-4DCA-8167-F52A4F9446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7"/>
            <a:stretch/>
          </p:blipFill>
          <p:spPr bwMode="auto">
            <a:xfrm>
              <a:off x="5505317" y="3929885"/>
              <a:ext cx="2217072" cy="176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E765DDD-A6FA-4FC3-83ED-B090C4F7E2FB}"/>
                </a:ext>
              </a:extLst>
            </p:cNvPr>
            <p:cNvSpPr txBox="1"/>
            <p:nvPr/>
          </p:nvSpPr>
          <p:spPr>
            <a:xfrm>
              <a:off x="5884927" y="5825160"/>
              <a:ext cx="143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希望小学</a:t>
              </a: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1E3667-8CAD-43B5-9B8B-C7F9649E92ED}"/>
              </a:ext>
            </a:extLst>
          </p:cNvPr>
          <p:cNvCxnSpPr>
            <a:cxnSpLocks/>
          </p:cNvCxnSpPr>
          <p:nvPr/>
        </p:nvCxnSpPr>
        <p:spPr>
          <a:xfrm flipH="1">
            <a:off x="7253515" y="5265962"/>
            <a:ext cx="1540443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924A70B1-2665-498C-AC5D-065D35326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48" y="4630911"/>
            <a:ext cx="516403" cy="497118"/>
          </a:xfrm>
          <a:prstGeom prst="rect">
            <a:avLst/>
          </a:prstGeom>
        </p:spPr>
      </p:pic>
      <p:pic>
        <p:nvPicPr>
          <p:cNvPr id="1042" name="Picture 18" descr="âæ·å®logoâçå¾çæç´¢ç»æ">
            <a:extLst>
              <a:ext uri="{FF2B5EF4-FFF2-40B4-BE49-F238E27FC236}">
                <a16:creationId xmlns:a16="http://schemas.microsoft.com/office/drawing/2014/main" id="{36312B19-47E1-487B-A42A-D1E59C33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7" y="4188796"/>
            <a:ext cx="1858405" cy="18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CD6895A-1875-4908-9514-352906BF63E8}"/>
              </a:ext>
            </a:extLst>
          </p:cNvPr>
          <p:cNvCxnSpPr>
            <a:cxnSpLocks/>
          </p:cNvCxnSpPr>
          <p:nvPr/>
        </p:nvCxnSpPr>
        <p:spPr>
          <a:xfrm flipH="1">
            <a:off x="2828197" y="5353830"/>
            <a:ext cx="1540443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72A1344A-676B-410B-A605-FF42DBFFC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30" y="4692325"/>
            <a:ext cx="516403" cy="49711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AE4037F-C301-420C-8300-ECB832F28CD0}"/>
              </a:ext>
            </a:extLst>
          </p:cNvPr>
          <p:cNvCxnSpPr>
            <a:cxnSpLocks/>
          </p:cNvCxnSpPr>
          <p:nvPr/>
        </p:nvCxnSpPr>
        <p:spPr>
          <a:xfrm flipH="1">
            <a:off x="2553293" y="2569986"/>
            <a:ext cx="2669527" cy="153389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0" descr="âä¸æ²äººæ°å¸âçå¾çæç´¢ç»æ">
            <a:extLst>
              <a:ext uri="{FF2B5EF4-FFF2-40B4-BE49-F238E27FC236}">
                <a16:creationId xmlns:a16="http://schemas.microsoft.com/office/drawing/2014/main" id="{9A108609-7E20-4604-9782-E65886F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750" l="10000" r="90000">
                        <a14:foregroundMark x1="29667" y1="51375" x2="21250" y2="64375"/>
                        <a14:foregroundMark x1="26250" y1="55500" x2="20417" y2="63500"/>
                        <a14:foregroundMark x1="47250" y1="89125" x2="49667" y2="90750"/>
                        <a14:foregroundMark x1="50750" y1="12625" x2="50750" y2="12625"/>
                        <a14:foregroundMark x1="57000" y1="15250" x2="57000" y2="15250"/>
                        <a14:foregroundMark x1="56917" y1="15500" x2="74500" y2="20500"/>
                        <a14:foregroundMark x1="74667" y1="19750" x2="76333" y2="2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317025" y="2104037"/>
            <a:ext cx="1114515" cy="7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439154F8-3BEB-4DA0-81CB-520C27EA4ADD}"/>
              </a:ext>
            </a:extLst>
          </p:cNvPr>
          <p:cNvSpPr txBox="1"/>
          <p:nvPr/>
        </p:nvSpPr>
        <p:spPr>
          <a:xfrm>
            <a:off x="9750704" y="5913392"/>
            <a:ext cx="14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BAA85B0-B598-4229-BC0A-4E7399031C7A}"/>
              </a:ext>
            </a:extLst>
          </p:cNvPr>
          <p:cNvSpPr txBox="1"/>
          <p:nvPr/>
        </p:nvSpPr>
        <p:spPr>
          <a:xfrm>
            <a:off x="1015683" y="5892383"/>
            <a:ext cx="14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电商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65E657D-9089-4FEF-86E1-E5946C7BFD03}"/>
              </a:ext>
            </a:extLst>
          </p:cNvPr>
          <p:cNvCxnSpPr>
            <a:cxnSpLocks/>
          </p:cNvCxnSpPr>
          <p:nvPr/>
        </p:nvCxnSpPr>
        <p:spPr>
          <a:xfrm flipV="1">
            <a:off x="2691922" y="2766727"/>
            <a:ext cx="2687728" cy="154208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6470E723-0E44-4A89-B96E-D9D0CFB0E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3" y="4268265"/>
            <a:ext cx="516403" cy="497118"/>
          </a:xfrm>
          <a:prstGeom prst="rect">
            <a:avLst/>
          </a:prstGeom>
        </p:spPr>
      </p:pic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3532BE0-B0D7-45C9-A7F0-111C63234A5C}"/>
              </a:ext>
            </a:extLst>
          </p:cNvPr>
          <p:cNvCxnSpPr>
            <a:cxnSpLocks/>
          </p:cNvCxnSpPr>
          <p:nvPr/>
        </p:nvCxnSpPr>
        <p:spPr>
          <a:xfrm flipV="1">
            <a:off x="5978636" y="2803220"/>
            <a:ext cx="524538" cy="123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3075D2F-126A-455C-9CBF-83C4B07D3478}"/>
              </a:ext>
            </a:extLst>
          </p:cNvPr>
          <p:cNvCxnSpPr>
            <a:cxnSpLocks/>
          </p:cNvCxnSpPr>
          <p:nvPr/>
        </p:nvCxnSpPr>
        <p:spPr>
          <a:xfrm flipV="1">
            <a:off x="6203057" y="2855676"/>
            <a:ext cx="524538" cy="123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0" descr="âä¸æ²äººæ°å¸âçå¾çæç´¢ç»æ">
            <a:extLst>
              <a:ext uri="{FF2B5EF4-FFF2-40B4-BE49-F238E27FC236}">
                <a16:creationId xmlns:a16="http://schemas.microsoft.com/office/drawing/2014/main" id="{2AEB90DE-0BDA-477F-8504-1D640014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750" l="10000" r="90000">
                        <a14:foregroundMark x1="29667" y1="51375" x2="21250" y2="64375"/>
                        <a14:foregroundMark x1="26250" y1="55500" x2="20417" y2="63500"/>
                        <a14:foregroundMark x1="47250" y1="89125" x2="49667" y2="90750"/>
                        <a14:foregroundMark x1="50750" y1="12625" x2="50750" y2="12625"/>
                        <a14:foregroundMark x1="57000" y1="15250" x2="57000" y2="15250"/>
                        <a14:foregroundMark x1="56917" y1="15500" x2="74500" y2="20500"/>
                        <a14:foregroundMark x1="74667" y1="19750" x2="76333" y2="2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442349" y="2628247"/>
            <a:ext cx="1114515" cy="7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40848242-4C84-4F4F-A508-668CDE78F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35" y="3940237"/>
            <a:ext cx="516403" cy="49711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0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27143" decel="6857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85 L 0.19454 -0.00185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21429" decel="7857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L 0.11016 -4.44444E-6 L 0.11016 0.28542 " pathEditMode="relative" rAng="0" ptsTypes="AAA">
                                      <p:cBhvr>
                                        <p:cTn id="43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1425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10547 -2.59259E-6 " pathEditMode="relative" rAng="0" ptsTypes="AA">
                                      <p:cBhvr>
                                        <p:cTn id="58" dur="7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3659 -0.16296 " pathEditMode="relative" rAng="0" ptsTypes="AA">
                                      <p:cBhvr>
                                        <p:cTn id="67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-814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27143" decel="6857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0833E-6 -0.00185 L -0.02539 0.11412 " pathEditMode="relative" rAng="0" ptsTypes="AA">
                                      <p:cBhvr>
                                        <p:cTn id="74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10546 -3.7037E-7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9765 -0.1993 " pathEditMode="relative" rAng="0" ptsTypes="AA">
                                      <p:cBhvr>
                                        <p:cTn id="98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997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27143" decel="6857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0.00185 L -0.20716 0.21134 " pathEditMode="relative" rAng="0" ptsTypes="AA">
                                      <p:cBhvr>
                                        <p:cTn id="105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49" y="2672206"/>
            <a:ext cx="4901609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EDD2B9-3FDD-422A-9429-AC7CC121A2C2}"/>
              </a:ext>
            </a:extLst>
          </p:cNvPr>
          <p:cNvSpPr/>
          <p:nvPr/>
        </p:nvSpPr>
        <p:spPr>
          <a:xfrm>
            <a:off x="6836228" y="1027395"/>
            <a:ext cx="4267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       给出了一种基于区块链的共识捐献机制，更加能体现大众意向，同时减少了公益组织内部作恶的可能性。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CE9C12-3766-4DFE-AE0B-69E09215C80F}"/>
              </a:ext>
            </a:extLst>
          </p:cNvPr>
          <p:cNvSpPr/>
          <p:nvPr/>
        </p:nvSpPr>
        <p:spPr>
          <a:xfrm>
            <a:off x="6836228" y="2999802"/>
            <a:ext cx="4419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       形成了志愿者服务的正反馈循环，有利于促进志愿者继续参加相关活动形成良性循环。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0582BD-AF69-41D8-BC12-067ADBEF7A66}"/>
              </a:ext>
            </a:extLst>
          </p:cNvPr>
          <p:cNvSpPr/>
          <p:nvPr/>
        </p:nvSpPr>
        <p:spPr>
          <a:xfrm>
            <a:off x="6785427" y="4972208"/>
            <a:ext cx="467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      将公益资金转移到区块链上，公开透明。通过银行和电商的合作，使其后续流向可以被追溯，保证资金不被滥用。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B0B3A-F527-4835-AB32-FD9BB8363887}"/>
              </a:ext>
            </a:extLst>
          </p:cNvPr>
          <p:cNvSpPr txBox="1"/>
          <p:nvPr/>
        </p:nvSpPr>
        <p:spPr>
          <a:xfrm>
            <a:off x="5642428" y="2937503"/>
            <a:ext cx="63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0000" dirty="0">
              <a:solidFill>
                <a:schemeClr val="bg1"/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4887C1-1376-4CAB-BA43-0FA1E0731B2E}"/>
              </a:ext>
            </a:extLst>
          </p:cNvPr>
          <p:cNvSpPr txBox="1"/>
          <p:nvPr/>
        </p:nvSpPr>
        <p:spPr>
          <a:xfrm>
            <a:off x="1306288" y="1482601"/>
            <a:ext cx="223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优势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607741-82F5-4A7E-A9D2-2BFF3530901A}"/>
              </a:ext>
            </a:extLst>
          </p:cNvPr>
          <p:cNvCxnSpPr>
            <a:cxnSpLocks/>
          </p:cNvCxnSpPr>
          <p:nvPr/>
        </p:nvCxnSpPr>
        <p:spPr>
          <a:xfrm>
            <a:off x="1306288" y="2737358"/>
            <a:ext cx="13208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67DEC72-4B2E-4A69-9640-1DD719B9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05" y="615585"/>
            <a:ext cx="2377646" cy="26702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6874E2-777F-4E27-8345-58EEB431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05" y="2597644"/>
            <a:ext cx="2377646" cy="26763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20EA7F-294F-4A61-A71A-21CABF8B3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105" y="4608151"/>
            <a:ext cx="2377646" cy="26763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43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0233" y="503635"/>
            <a:ext cx="9157322" cy="5868344"/>
            <a:chOff x="1036160" y="70359"/>
            <a:chExt cx="10119680" cy="64850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9BDFB3D-75E3-4B43-AFD7-13BDB66B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160" y="70359"/>
              <a:ext cx="4714566" cy="648505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7B1AA6-BF05-45BB-ADFA-31FD2E64A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382" y="613204"/>
              <a:ext cx="4639458" cy="557832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02980" y="194259"/>
            <a:ext cx="11756955" cy="6487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13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190</Words>
  <Application>Microsoft Office PowerPoint</Application>
  <PresentationFormat>宽屏</PresentationFormat>
  <Paragraphs>33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Aharoni</vt:lpstr>
      <vt:lpstr>等线</vt:lpstr>
      <vt:lpstr>等线 Light</vt:lpstr>
      <vt:lpstr>思源黑体 CN ExtraLight</vt:lpstr>
      <vt:lpstr>思源黑体 CN Heavy</vt:lpstr>
      <vt:lpstr>思源黑体 CN Medium</vt:lpstr>
      <vt:lpstr>思源黑体 CN Normal</vt:lpstr>
      <vt:lpstr>思源宋体 CN ExtraLight</vt:lpstr>
      <vt:lpstr>思源宋体 CN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号 江</dc:creator>
  <cp:lastModifiedBy>程 浩然</cp:lastModifiedBy>
  <cp:revision>184</cp:revision>
  <dcterms:created xsi:type="dcterms:W3CDTF">2018-12-03T16:05:28Z</dcterms:created>
  <dcterms:modified xsi:type="dcterms:W3CDTF">2018-12-06T16:10:05Z</dcterms:modified>
</cp:coreProperties>
</file>