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75DFE-6B2B-4BA5-AF90-A58FB8001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区块链上的随机数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83B6D-3333-4F82-A5CE-32C9BE8FC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XU 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CB09-37B5-4698-87D1-8A1A9FC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如何对输入操作以产生随机性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3CBE04-3724-4AC6-8AAE-58D98B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559" y="2946685"/>
            <a:ext cx="2672502" cy="96463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703692-AD89-40F4-B8F6-2C0B4EED2595}"/>
              </a:ext>
            </a:extLst>
          </p:cNvPr>
          <p:cNvSpPr txBox="1"/>
          <p:nvPr/>
        </p:nvSpPr>
        <p:spPr>
          <a:xfrm flipH="1">
            <a:off x="1261960" y="2187826"/>
            <a:ext cx="3496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输入之间独立，输入与输出之间独立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输入对输出具有贡献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任一输入的均匀性导致输出的均匀性</a:t>
            </a:r>
            <a:endParaRPr lang="en-US" altLang="zh-CN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AAC92C-E3F5-4C61-9C41-7989D845B570}"/>
              </a:ext>
            </a:extLst>
          </p:cNvPr>
          <p:cNvSpPr txBox="1"/>
          <p:nvPr/>
        </p:nvSpPr>
        <p:spPr>
          <a:xfrm flipH="1">
            <a:off x="6382559" y="4542316"/>
            <a:ext cx="3301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若不能操控所有的输入，即无法预测输出</a:t>
            </a:r>
          </a:p>
        </p:txBody>
      </p:sp>
    </p:spTree>
    <p:extLst>
      <p:ext uri="{BB962C8B-B14F-4D97-AF65-F5344CB8AC3E}">
        <p14:creationId xmlns:p14="http://schemas.microsoft.com/office/powerpoint/2010/main" val="18664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CB09-37B5-4698-87D1-8A1A9FC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 + Reveal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24EF85-E9E9-4560-874D-CAD255F5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193" y="2405388"/>
            <a:ext cx="6119390" cy="3490262"/>
          </a:xfrm>
        </p:spPr>
      </p:pic>
    </p:spTree>
    <p:extLst>
      <p:ext uri="{BB962C8B-B14F-4D97-AF65-F5344CB8AC3E}">
        <p14:creationId xmlns:p14="http://schemas.microsoft.com/office/powerpoint/2010/main" val="405475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CB09-37B5-4698-87D1-8A1A9FC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t, n </a:t>
            </a:r>
            <a:r>
              <a:rPr lang="zh-CN" altLang="en-US" dirty="0"/>
              <a:t>门限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D38A4C-35C5-4A12-947C-FE72ED86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12" y="1898320"/>
            <a:ext cx="6363251" cy="2171888"/>
          </a:xfrm>
        </p:spPr>
      </p:pic>
      <p:sp>
        <p:nvSpPr>
          <p:cNvPr id="8" name="流程图: 汇总连接 7">
            <a:extLst>
              <a:ext uri="{FF2B5EF4-FFF2-40B4-BE49-F238E27FC236}">
                <a16:creationId xmlns:a16="http://schemas.microsoft.com/office/drawing/2014/main" id="{073E534F-14E6-477E-AF66-B978F5519F4D}"/>
              </a:ext>
            </a:extLst>
          </p:cNvPr>
          <p:cNvSpPr/>
          <p:nvPr/>
        </p:nvSpPr>
        <p:spPr>
          <a:xfrm>
            <a:off x="4438835" y="2423604"/>
            <a:ext cx="1455938" cy="1189608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35DC11-0C85-4FF3-BB5B-522AE8085BE0}"/>
              </a:ext>
            </a:extLst>
          </p:cNvPr>
          <p:cNvSpPr txBox="1"/>
          <p:nvPr/>
        </p:nvSpPr>
        <p:spPr>
          <a:xfrm>
            <a:off x="7918881" y="2199434"/>
            <a:ext cx="3568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更健壮，避免了节点连接断开等不能及时参与的情况，同时避免了恶意节点放弃不利于自身结果的轮次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45D715-CBC2-44D7-B4A3-D8AB321A3027}"/>
              </a:ext>
            </a:extLst>
          </p:cNvPr>
          <p:cNvSpPr txBox="1"/>
          <p:nvPr/>
        </p:nvSpPr>
        <p:spPr>
          <a:xfrm>
            <a:off x="1581936" y="4811697"/>
            <a:ext cx="2583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女巫攻击？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BDE44-62A6-4236-A867-DF66D43346F4}"/>
              </a:ext>
            </a:extLst>
          </p:cNvPr>
          <p:cNvSpPr txBox="1"/>
          <p:nvPr/>
        </p:nvSpPr>
        <p:spPr>
          <a:xfrm>
            <a:off x="4737255" y="4380810"/>
            <a:ext cx="281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Nervos</a:t>
            </a:r>
            <a:r>
              <a:rPr lang="zh-CN" altLang="en-US" sz="3200" dirty="0"/>
              <a:t>之类可身份验证的许可环境可用</a:t>
            </a:r>
          </a:p>
        </p:txBody>
      </p:sp>
    </p:spTree>
    <p:extLst>
      <p:ext uri="{BB962C8B-B14F-4D97-AF65-F5344CB8AC3E}">
        <p14:creationId xmlns:p14="http://schemas.microsoft.com/office/powerpoint/2010/main" val="17081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CB09-37B5-4698-87D1-8A1A9FC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一种方法， </a:t>
            </a:r>
            <a:r>
              <a:rPr lang="en-US" altLang="zh-CN"/>
              <a:t>+</a:t>
            </a:r>
            <a:r>
              <a:rPr lang="zh-CN" altLang="en-US" dirty="0"/>
              <a:t>分布式密钥生成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0CAA4EB-1946-4415-97E7-73CEF90F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方案中有一对公私钥</a:t>
            </a:r>
            <a:endParaRPr lang="en-US" altLang="zh-CN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个参与者手上拥有各自的一对公私钥碎片</a:t>
            </a:r>
            <a:endParaRPr lang="en-US" altLang="zh-CN" sz="2800" dirty="0"/>
          </a:p>
          <a:p>
            <a:r>
              <a:rPr lang="zh-CN" altLang="en-US" sz="2800" dirty="0"/>
              <a:t>通过</a:t>
            </a:r>
            <a:r>
              <a:rPr lang="en-US" altLang="zh-CN" sz="2800" dirty="0"/>
              <a:t>t</a:t>
            </a:r>
            <a:r>
              <a:rPr lang="zh-CN" altLang="en-US" sz="2800" dirty="0"/>
              <a:t>个私钥碎片可恢复出私钥，公钥同理</a:t>
            </a:r>
            <a:endParaRPr lang="en-US" altLang="zh-CN" sz="2800" dirty="0"/>
          </a:p>
          <a:p>
            <a:r>
              <a:rPr lang="zh-CN" altLang="en-US" sz="2800" dirty="0"/>
              <a:t>每个人用自己的私钥碎片签名，该签名碎片可被对应的公钥碎片验证</a:t>
            </a:r>
            <a:endParaRPr lang="en-US" altLang="zh-CN" sz="2800" dirty="0"/>
          </a:p>
          <a:p>
            <a:r>
              <a:rPr lang="en-US" altLang="zh-CN" sz="2800" dirty="0"/>
              <a:t>t</a:t>
            </a:r>
            <a:r>
              <a:rPr lang="zh-CN" altLang="en-US" sz="2800" dirty="0"/>
              <a:t>个参与者参与签名即可完成总签名验证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89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D3E2-F3EF-4660-ADCC-CAD44994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随机数在区块链上的获取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427EA-86F6-4658-A54D-37E6B6B6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0428"/>
            <a:ext cx="8946541" cy="4827972"/>
          </a:xfrm>
        </p:spPr>
        <p:txBody>
          <a:bodyPr/>
          <a:lstStyle/>
          <a:p>
            <a:r>
              <a:rPr lang="zh-CN" altLang="en-US" sz="3200" dirty="0"/>
              <a:t>重要课题</a:t>
            </a:r>
            <a:endParaRPr lang="en-US" altLang="zh-CN" sz="3200" dirty="0"/>
          </a:p>
          <a:p>
            <a:pPr lvl="1"/>
            <a:r>
              <a:rPr lang="zh-CN" altLang="en-US" sz="2400" dirty="0"/>
              <a:t>如何在智能合约中引入不可预测的随机数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如何在共识协议中安全地进行随机抽签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3200" dirty="0"/>
              <a:t>困难</a:t>
            </a:r>
            <a:endParaRPr lang="en-US" altLang="zh-CN" sz="3200" dirty="0"/>
          </a:p>
          <a:p>
            <a:pPr lvl="1"/>
            <a:r>
              <a:rPr lang="zh-CN" altLang="en-US" sz="2400" dirty="0"/>
              <a:t>透明：算法的输入输出暴露给所有的参与者</a:t>
            </a:r>
            <a:endParaRPr lang="en-US" altLang="zh-CN" sz="2400" dirty="0"/>
          </a:p>
          <a:p>
            <a:pPr lvl="1"/>
            <a:r>
              <a:rPr lang="zh-CN" altLang="en-US" sz="2400" dirty="0"/>
              <a:t>耦合：随机数获取协议往往作为子协议，其他协议可能影响随机数的安全性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36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8599-5AB9-40B6-9F1E-E7570096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4DB4A-903D-4801-8198-D9D7EE9D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650"/>
            <a:ext cx="8946541" cy="491674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密码学上的随机序列特征</a:t>
            </a:r>
            <a:endParaRPr lang="en-US" altLang="zh-CN" sz="3200" dirty="0"/>
          </a:p>
          <a:p>
            <a:pPr lvl="1"/>
            <a:r>
              <a:rPr lang="zh-CN" altLang="en-US" sz="2400" dirty="0"/>
              <a:t>均匀性</a:t>
            </a:r>
            <a:endParaRPr lang="en-US" altLang="zh-CN" sz="2400" dirty="0"/>
          </a:p>
          <a:p>
            <a:pPr lvl="1"/>
            <a:r>
              <a:rPr lang="zh-CN" altLang="en-US" sz="2400" dirty="0"/>
              <a:t>独立性</a:t>
            </a:r>
            <a:endParaRPr lang="en-US" altLang="zh-CN" sz="2400" dirty="0"/>
          </a:p>
          <a:p>
            <a:pPr lvl="1"/>
            <a:r>
              <a:rPr lang="zh-CN" altLang="en-US" sz="2400" dirty="0"/>
              <a:t>不可预测性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3200" dirty="0"/>
              <a:t>真随机序列与伪随机序列</a:t>
            </a:r>
            <a:endParaRPr lang="en-US" altLang="zh-CN" sz="3200" dirty="0"/>
          </a:p>
          <a:p>
            <a:pPr lvl="1"/>
            <a:r>
              <a:rPr lang="zh-CN" altLang="en-US" sz="2400" dirty="0"/>
              <a:t>真随机序列：理论上不可重现的随机序列</a:t>
            </a:r>
            <a:endParaRPr lang="en-US" altLang="zh-CN" sz="2400" dirty="0"/>
          </a:p>
          <a:p>
            <a:pPr lvl="1"/>
            <a:r>
              <a:rPr lang="zh-CN" altLang="en-US" sz="2400" dirty="0"/>
              <a:t>伪随机序列：计算上与真随机序列不可区分的随机序列，满足相同的统计特征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450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10469-5C16-4426-8D1A-5F50EE9E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随机序列生成器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F7D3A0-1F3D-4034-8E87-D3F76CA9A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6111" y="1702328"/>
            <a:ext cx="7508864" cy="406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CAD4F3-99C1-4CF4-8504-A7B87750915E}"/>
              </a:ext>
            </a:extLst>
          </p:cNvPr>
          <p:cNvSpPr txBox="1"/>
          <p:nvPr/>
        </p:nvSpPr>
        <p:spPr>
          <a:xfrm flipH="1">
            <a:off x="8154975" y="1163866"/>
            <a:ext cx="2352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非确定现象</a:t>
            </a:r>
            <a:endParaRPr lang="en-US" altLang="zh-CN" sz="2400" dirty="0"/>
          </a:p>
          <a:p>
            <a:r>
              <a:rPr lang="zh-CN" altLang="en-US" sz="2400" dirty="0"/>
              <a:t>混沌现象，量子随机过程</a:t>
            </a:r>
            <a:endParaRPr lang="en-US" altLang="zh-CN" sz="2400" dirty="0"/>
          </a:p>
          <a:p>
            <a:r>
              <a:rPr lang="en-US" altLang="zh-CN" sz="2400" dirty="0"/>
              <a:t>Linux /dev/random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C288A0-BE37-40CC-B18A-56E0992154D6}"/>
              </a:ext>
            </a:extLst>
          </p:cNvPr>
          <p:cNvSpPr txBox="1"/>
          <p:nvPr/>
        </p:nvSpPr>
        <p:spPr>
          <a:xfrm>
            <a:off x="8531441" y="3373515"/>
            <a:ext cx="2086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确定性程序</a:t>
            </a:r>
            <a:endParaRPr lang="en-US" altLang="zh-CN" sz="2400" dirty="0"/>
          </a:p>
          <a:p>
            <a:r>
              <a:rPr lang="zh-CN" altLang="en-US" sz="2400" dirty="0"/>
              <a:t>扩充短的真随机数，</a:t>
            </a:r>
            <a:endParaRPr lang="en-US" altLang="zh-CN" sz="2400" dirty="0"/>
          </a:p>
          <a:p>
            <a:r>
              <a:rPr lang="en-US" altLang="zh-CN" sz="2400" dirty="0"/>
              <a:t>seed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0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ADD4F-82CA-484C-AE15-81A7F7AE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899778"/>
            <a:ext cx="9404723" cy="1400530"/>
          </a:xfrm>
        </p:spPr>
        <p:txBody>
          <a:bodyPr/>
          <a:lstStyle/>
          <a:p>
            <a:r>
              <a:rPr lang="zh-CN" altLang="en-US" dirty="0"/>
              <a:t>伪随机数发生器可以直接用于区块链吗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99AFC-A132-4A22-90FB-2B729EE81D4E}"/>
              </a:ext>
            </a:extLst>
          </p:cNvPr>
          <p:cNvSpPr txBox="1"/>
          <p:nvPr/>
        </p:nvSpPr>
        <p:spPr>
          <a:xfrm flipH="1">
            <a:off x="3454893" y="4270159"/>
            <a:ext cx="528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不能，因为透明性</a:t>
            </a:r>
          </a:p>
        </p:txBody>
      </p:sp>
    </p:spTree>
    <p:extLst>
      <p:ext uri="{BB962C8B-B14F-4D97-AF65-F5344CB8AC3E}">
        <p14:creationId xmlns:p14="http://schemas.microsoft.com/office/powerpoint/2010/main" val="27819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49F8-B15A-4717-93D1-D28EC40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70" y="2028470"/>
            <a:ext cx="7326036" cy="1400530"/>
          </a:xfrm>
        </p:spPr>
        <p:txBody>
          <a:bodyPr/>
          <a:lstStyle/>
          <a:p>
            <a:r>
              <a:rPr lang="zh-CN" altLang="en-US" dirty="0"/>
              <a:t>传统真随机数发生器在区块链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C6331-38C2-4D36-84EE-431E7F89B518}"/>
              </a:ext>
            </a:extLst>
          </p:cNvPr>
          <p:cNvSpPr txBox="1"/>
          <p:nvPr/>
        </p:nvSpPr>
        <p:spPr>
          <a:xfrm>
            <a:off x="4021584" y="3941685"/>
            <a:ext cx="5433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非确定现象通过</a:t>
            </a:r>
            <a:r>
              <a:rPr lang="en-US" altLang="zh-CN" sz="2800" dirty="0"/>
              <a:t>Oracle</a:t>
            </a:r>
            <a:r>
              <a:rPr lang="zh-CN" altLang="en-US" sz="2800" dirty="0"/>
              <a:t>等预言机引入，保证随机性但是中心化</a:t>
            </a:r>
          </a:p>
        </p:txBody>
      </p:sp>
    </p:spTree>
    <p:extLst>
      <p:ext uri="{BB962C8B-B14F-4D97-AF65-F5344CB8AC3E}">
        <p14:creationId xmlns:p14="http://schemas.microsoft.com/office/powerpoint/2010/main" val="36666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49F8-B15A-4717-93D1-D28EC40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70" y="2028470"/>
            <a:ext cx="7326036" cy="1025448"/>
          </a:xfrm>
        </p:spPr>
        <p:txBody>
          <a:bodyPr/>
          <a:lstStyle/>
          <a:p>
            <a:r>
              <a:rPr lang="zh-CN" altLang="en-US" dirty="0"/>
              <a:t>还有其他随机数生成策略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C6331-38C2-4D36-84EE-431E7F89B518}"/>
              </a:ext>
            </a:extLst>
          </p:cNvPr>
          <p:cNvSpPr txBox="1"/>
          <p:nvPr/>
        </p:nvSpPr>
        <p:spPr>
          <a:xfrm>
            <a:off x="1501806" y="3167390"/>
            <a:ext cx="54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以未来某区块的</a:t>
            </a:r>
            <a:r>
              <a:rPr lang="en-US" altLang="zh-CN" sz="2800" dirty="0"/>
              <a:t>hash</a:t>
            </a:r>
            <a:r>
              <a:rPr lang="zh-CN" altLang="en-US" sz="2800" dirty="0"/>
              <a:t>作为种子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67B1C5-D1D0-472F-B172-7569CA5CC371}"/>
              </a:ext>
            </a:extLst>
          </p:cNvPr>
          <p:cNvSpPr txBox="1"/>
          <p:nvPr/>
        </p:nvSpPr>
        <p:spPr>
          <a:xfrm>
            <a:off x="4154750" y="4409861"/>
            <a:ext cx="5754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矿工可以控制</a:t>
            </a:r>
            <a:r>
              <a:rPr lang="en-US" altLang="zh-CN" sz="2800" dirty="0"/>
              <a:t>hash,</a:t>
            </a:r>
            <a:r>
              <a:rPr lang="zh-CN" altLang="en-US" sz="2800" dirty="0"/>
              <a:t>即可以控制随机数，只要回报大租个算力撸不亏</a:t>
            </a:r>
          </a:p>
        </p:txBody>
      </p:sp>
    </p:spTree>
    <p:extLst>
      <p:ext uri="{BB962C8B-B14F-4D97-AF65-F5344CB8AC3E}">
        <p14:creationId xmlns:p14="http://schemas.microsoft.com/office/powerpoint/2010/main" val="37864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49F8-B15A-4717-93D1-D28EC40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70" y="2028470"/>
            <a:ext cx="7326036" cy="1025448"/>
          </a:xfrm>
        </p:spPr>
        <p:txBody>
          <a:bodyPr/>
          <a:lstStyle/>
          <a:p>
            <a:r>
              <a:rPr lang="en-US" altLang="zh-CN" sz="4800" dirty="0"/>
              <a:t>How to play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67B1C5-D1D0-472F-B172-7569CA5CC371}"/>
              </a:ext>
            </a:extLst>
          </p:cNvPr>
          <p:cNvSpPr txBox="1"/>
          <p:nvPr/>
        </p:nvSpPr>
        <p:spPr>
          <a:xfrm>
            <a:off x="3824797" y="3804083"/>
            <a:ext cx="5754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从分布式的角度考虑，区块链属于分布式系统</a:t>
            </a:r>
          </a:p>
        </p:txBody>
      </p:sp>
    </p:spTree>
    <p:extLst>
      <p:ext uri="{BB962C8B-B14F-4D97-AF65-F5344CB8AC3E}">
        <p14:creationId xmlns:p14="http://schemas.microsoft.com/office/powerpoint/2010/main" val="132428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CB09-37B5-4698-87D1-8A1A9FC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分布式随机数协议</a:t>
            </a:r>
            <a:r>
              <a:rPr lang="en-US" altLang="zh-CN" dirty="0"/>
              <a:t>(RDB)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01A258-FFA0-4D89-ABE8-571E25DB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68" y="1853248"/>
            <a:ext cx="4996715" cy="419576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A3C36A-C1CE-41C5-9255-7D45147F40A1}"/>
              </a:ext>
            </a:extLst>
          </p:cNvPr>
          <p:cNvSpPr txBox="1"/>
          <p:nvPr/>
        </p:nvSpPr>
        <p:spPr>
          <a:xfrm>
            <a:off x="6747029" y="2698812"/>
            <a:ext cx="3722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I</a:t>
            </a:r>
            <a:r>
              <a:rPr lang="en-US" altLang="zh-CN" dirty="0" err="1"/>
              <a:t>common</a:t>
            </a:r>
            <a:r>
              <a:rPr lang="en-US" altLang="zh-CN" sz="3200" dirty="0"/>
              <a:t> </a:t>
            </a:r>
            <a:r>
              <a:rPr lang="zh-CN" altLang="en-US" sz="3200" dirty="0"/>
              <a:t>作为随机源</a:t>
            </a:r>
            <a:endParaRPr lang="en-US" altLang="zh-CN" sz="3200" dirty="0"/>
          </a:p>
          <a:p>
            <a:r>
              <a:rPr lang="en-US" altLang="zh-CN" sz="3200" dirty="0"/>
              <a:t>Or</a:t>
            </a:r>
          </a:p>
          <a:p>
            <a:r>
              <a:rPr lang="en-US" altLang="zh-CN" sz="3200" dirty="0" err="1"/>
              <a:t>I</a:t>
            </a:r>
            <a:r>
              <a:rPr lang="en-US" altLang="zh-CN" dirty="0" err="1"/>
              <a:t>self</a:t>
            </a:r>
            <a:r>
              <a:rPr lang="en-US" altLang="zh-CN" sz="3200" dirty="0"/>
              <a:t> , </a:t>
            </a:r>
            <a:r>
              <a:rPr lang="en-US" altLang="zh-CN" sz="3200" dirty="0" err="1"/>
              <a:t>I</a:t>
            </a:r>
            <a:r>
              <a:rPr lang="en-US" altLang="zh-CN" dirty="0" err="1"/>
              <a:t>inter</a:t>
            </a:r>
            <a:r>
              <a:rPr lang="en-US" altLang="zh-CN" sz="3200" dirty="0"/>
              <a:t> </a:t>
            </a:r>
            <a:r>
              <a:rPr lang="zh-CN" altLang="en-US" sz="3200" dirty="0"/>
              <a:t>作为随机源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F719A3-A107-40B9-9F38-350C96DE0806}"/>
              </a:ext>
            </a:extLst>
          </p:cNvPr>
          <p:cNvSpPr txBox="1"/>
          <p:nvPr/>
        </p:nvSpPr>
        <p:spPr>
          <a:xfrm>
            <a:off x="9374819" y="2091364"/>
            <a:ext cx="10209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VDF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37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384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离子</vt:lpstr>
      <vt:lpstr>区块链上的随机数</vt:lpstr>
      <vt:lpstr>随机数在区块链上的获取</vt:lpstr>
      <vt:lpstr>随机序列</vt:lpstr>
      <vt:lpstr>随机序列生成器</vt:lpstr>
      <vt:lpstr>伪随机数发生器可以直接用于区块链吗</vt:lpstr>
      <vt:lpstr>传统真随机数发生器在区块链</vt:lpstr>
      <vt:lpstr>还有其他随机数生成策略</vt:lpstr>
      <vt:lpstr>How to play</vt:lpstr>
      <vt:lpstr>分布式随机数协议(RDB)</vt:lpstr>
      <vt:lpstr>如何对输入操作以产生随机性</vt:lpstr>
      <vt:lpstr>Commit + Reveal</vt:lpstr>
      <vt:lpstr>t, n 门限</vt:lpstr>
      <vt:lpstr>一种方法， +分布式密钥生成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区块链上的随机数</dc:title>
  <dc:creator>斌 徐</dc:creator>
  <cp:lastModifiedBy>斌 徐</cp:lastModifiedBy>
  <cp:revision>19</cp:revision>
  <dcterms:created xsi:type="dcterms:W3CDTF">2019-04-13T01:55:28Z</dcterms:created>
  <dcterms:modified xsi:type="dcterms:W3CDTF">2019-04-13T06:43:27Z</dcterms:modified>
</cp:coreProperties>
</file>