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defRPr sz="1400"/>
            </a:pPr>
            <a:r>
              <a:t>区块链本质就是一种不可篡改且可追踪溯源的哈希链条。其具备三个基本特征：分布式存储，P2P网络，共识机制。</a:t>
            </a:r>
          </a:p>
          <a:p>
            <a:pPr>
              <a:defRPr sz="1400"/>
            </a:pPr>
            <a:r>
              <a:t>P2P网络不同于传统的客户端/服务端结构（C/S结构），P2P网络中的每个节点都可以既是客户端也是服务端，因此也不适合使用HTTP协议进行节点之间的通信。一般是直接使用Socket（Socket是对TCP/IP协议的封装）进行网络编程。</a:t>
            </a:r>
          </a:p>
          <a:p>
            <a:pPr>
              <a:defRPr sz="1400"/>
            </a:pPr>
            <a:r>
              <a:t>P2P网络中主要存在四种不同的网络模型，也代表着P2P技术的四个发展阶段: - - - -。这里所说的网络模型主要是指路由查询结构，即不同节点之间如何建立连接通道，两个节点一旦建立连接，传输什么数据是两个节点之间的事情了。</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defRPr sz="1400"/>
            </a:pPr>
            <a:r>
              <a:t>HTTP目前所存在的问题：</a:t>
            </a:r>
          </a:p>
          <a:p>
            <a:pPr>
              <a:defRPr sz="1400"/>
            </a:pPr>
            <a:r>
              <a:t>HTTP效率低下，服务器成本昂贵</a:t>
            </a:r>
          </a:p>
          <a:p>
            <a:pPr>
              <a:defRPr sz="1400"/>
            </a:pPr>
            <a:r>
              <a:t>使用HTTP协议从一台计算机服务器上一次只能下载一个文件，而不是同时从多台计算机中获取文件。</a:t>
            </a:r>
          </a:p>
          <a:p>
            <a:pPr>
              <a:defRPr sz="1400"/>
            </a:pPr>
            <a:r>
              <a:t>历史文件存储，--网页平均使用寿命有限，大量的网站文件不能长期保存。也可能因为操作等原因永久删除一些重要文件</a:t>
            </a:r>
          </a:p>
          <a:p>
            <a:pPr>
              <a:defRPr sz="1400"/>
            </a:pPr>
            <a:r>
              <a:t>中心化：中心化网络容易被控制</a:t>
            </a:r>
          </a:p>
          <a:p>
            <a:pPr>
              <a:defRPr sz="1400"/>
            </a:pPr>
            <a:r>
              <a:t>数据中心的运作十分依赖Internet主干网络。除了会受到政府的审查和屏蔽之外，同时也存在可靠性问题。尽管已经采用了冗余备份的手段，可是一旦主干网崩溃，或是路由表错乱，依然会造成严重的后果。</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lvl1pPr>
              <a:defRPr sz="1400"/>
            </a:lvl1pPr>
          </a:lstStyle>
          <a:p>
            <a:pPr/>
            <a:r>
              <a:t>libp2p汇集了各种传输和点对点协议，使开发人员可以轻松构建大型，强大的p2p网络。开发者构建一个p2p网络并不是一件容易的事情。复杂的网络环境、各种各样的通信协议和网络设备的存在使得创建大规模的点对点网络变得复杂并且困难。怎么让不同的网络模式能够互相之间顺利的传送数据就是libp2p的主要作用。简单理解就是点对点传输协议的底层，通过使用libp2p就可以实现去中心化的传输需求。</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defRPr sz="1400"/>
            </a:pPr>
            <a:r>
              <a:t>第二种路由结构则是纯分布式的，移除了中心节点，在 P2P 节点之间建立随机网络，就是在一个新加入节点和 P2P 网络中的某个节点间随机建立连接通道，从而形成一个随机拓扑结构。新节点加入该网络的实现方法也有很多种，最简单的就是随机选择一个已经存在的节点并建立邻居关系。</a:t>
            </a:r>
          </a:p>
          <a:p>
            <a:pPr>
              <a:defRPr sz="1400"/>
            </a:pPr>
            <a:r>
              <a:t>新节点与邻居节点建立连接后，还需要进行全网广播，让整个网络知道该节点的存在。全网广播的方式就是，该节点首先向邻居节点广播，邻居节点收到广播消息后，再继续向自己的邻居节点广播，以此类推，从而广播到整个网络。这种广播方法也称为泛洪机制。纯分布式结构不存在集中式结构的单点性能瓶颈问题和单点故障问题，具有较好的可扩展性，但泛洪机制引入了新的问题，主要是可控性差的问题，包括两个较大的问题，一是容易形成泛洪循环，比如节点 A 发出的消息经过节点 B 到 节点 C，节点 C 再广播到节点 A，这就形成了一个循环；另一个棘手问题则是响应消息风暴问题，如果节点 A 想请求的资源被很多节点所拥有，那么在很短时间内，会出现大量节点同时向节点 A 发送响应消息，这就可能会让节点 A 瞬间瘫痪。</a:t>
            </a:r>
          </a:p>
          <a:p>
            <a:pPr>
              <a:defRPr sz="1400"/>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defRPr sz="1400"/>
            </a:pPr>
            <a:r>
              <a:t>gossip协议：很多区块链的网络结构包括fabric、比特币等都采用了gossip协议</a:t>
            </a:r>
          </a:p>
          <a:p>
            <a:pPr>
              <a:defRPr sz="1400"/>
            </a:pPr>
            <a:r>
              <a:t>gossip的意思：谣言</a:t>
            </a:r>
          </a:p>
          <a:p>
            <a:pPr>
              <a:defRPr sz="1400"/>
            </a:pPr>
            <a:r>
              <a:t>介绍gossip的过程</a:t>
            </a:r>
          </a:p>
          <a:p>
            <a:pPr>
              <a:defRPr sz="1400"/>
            </a:pPr>
            <a:r>
              <a:t>这个过程可能需要一定的时间，由于不能保证某个时刻所有节点都收到消息，但是理论上最终所有节点都会收到消息，因此它是一个最终一致性协议。</a:t>
            </a:r>
          </a:p>
          <a:p>
            <a:pPr>
              <a:defRPr sz="1400"/>
            </a:pPr>
            <a:r>
              <a:t>扩展性：网络可以允许节点的任意增加和减少，新增加的节点的状态最终会与其他节点一致。</a:t>
            </a:r>
          </a:p>
          <a:p>
            <a:pPr>
              <a:defRPr sz="1400"/>
            </a:pPr>
            <a:r>
              <a:t>容错：网络中任何节点的宕机和重启都不会影响 Gossip 消息的传播，Gossip 协议具有天然的分布式系统容错特性。</a:t>
            </a:r>
          </a:p>
          <a:p>
            <a:pPr>
              <a:defRPr sz="1400"/>
            </a:pPr>
            <a:r>
              <a:t>去中心化：Gossip 协议不要求任何中心节点，所有节点都可以是对等的，任何一个节点无需知道整个网络状况，只要网络是连通的，任意一个节点就可以把消息散播到全网。</a:t>
            </a:r>
          </a:p>
          <a:p>
            <a:pPr>
              <a:defRPr sz="1400"/>
            </a:pPr>
            <a:r>
              <a:t>一致性收敛：Gossip 协议中的消息会以一传十、十传百一样的指数级速度在网络中快速传播，因此系统状态的不一致可以在很快的时间内收敛到一致。消息传播速度达到了 logN。</a:t>
            </a:r>
          </a:p>
          <a:p>
            <a:pPr>
              <a:defRPr sz="1400"/>
            </a:pPr>
            <a:r>
              <a:t>延迟：由于 Gossip 协议中，节点只会随机向少数几个节点发送消息，消息最终是通过多个轮次的散播而到达全网的，因此使用 Gossip 协议会造成不可避免的消息延迟。不适合用在对实时性要求较高的场景下。</a:t>
            </a:r>
          </a:p>
          <a:p>
            <a:pPr>
              <a:defRPr sz="1400"/>
            </a:pPr>
            <a:r>
              <a:t>冗余：Gossip 协议规定，节点会定期随机选择周围节点发送消息，而收到消息的节点也会重复该步骤，因此就不可避免的存在消息重复发送给同一节点的情况，造成了消息的冗余，同时也增加了收到消息的节点的处理压力。而且，由于是定期发送而且不反馈，因此，即使节点收到了消息，还是会反复收到重复消息，加重了消息的冗余。</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lvl1pPr>
              <a:defRPr sz="1400"/>
            </a:lvl1pPr>
          </a:lstStyle>
          <a:p>
            <a:pPr/>
            <a:r>
              <a:t>gossip协议：很多区块链的网络结构包括fabric、比特币等</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defRPr sz="1400"/>
            </a:pPr>
            <a:r>
              <a:t>混合式其实就是混合了集中式和分布式结构，如图所示，网络中存在多个超级节点组成分布式网络，而每个超级节点则有多个普通节点与它组成局部的集中式网络。一个新的普通节点加入，则先选择一个超级节点进行通信，该超级节点再推送其他超级节点列表给新加入节点，加入节点再根据列表中的超级节点状态决定选择哪个具体的超级节点作为父节点。</a:t>
            </a:r>
          </a:p>
          <a:p>
            <a:pPr>
              <a:defRPr sz="1400"/>
            </a:pPr>
            <a:r>
              <a:t>这种结构的泛洪广播就只是发生在超级节点之间，就可以避免大规模泛洪存在的问题。在实际应用中，混合式结构是相对灵活并且比较有效的组网架构，实现难度也相对较小，因此目前较多系统基于混合式结构进行开发实现。其实，比特币网络好像也其实是混合式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defRPr sz="1400"/>
            </a:pPr>
            <a:r>
              <a:t>它也是一种分布式网络结构，但与纯分布式结构不同。纯分布式网络就是一个随机网络，而结构化网络则将所有节点按照某种结构进行有序组织，比如形成一个环状网络或树状网络。而结构化网络的具体实现上，普遍都是基于 DHT(Distributed Hash Table，分布式哈希表) 算法思想。DHT 只是提出一种网络模型，并不涉及具体实现，主要想解决如何在分布式环境下快速而又准确地路由、定位数据的问题，它的思想其实就是在不需要服务器的情况下，每个客户端负责一个小范围内的路由。具体的实现方案中 Kademlia 也是以太坊网络的实现算法，很多常用的 P2P 应用如 BitTorrent、电驴等也是使用 Kademlia。</a:t>
            </a:r>
          </a:p>
          <a:p>
            <a:pPr>
              <a:defRPr sz="1400"/>
            </a:pPr>
            <a:r>
              <a:t>结构化网络采用一组预先确定的规则来连接结点，有效并高效的解决查询。</a:t>
            </a:r>
          </a:p>
          <a:p>
            <a:pPr>
              <a:defRPr sz="1400"/>
            </a:pPr>
            <a:r>
              <a:t>DHT还应用于其他很多应用：如分布式数据结构(Distributed Data Structure,DDS)、内容分发系统(Content Distributed Systems，CDS)、域名系统(Domain Name System，DNS)等。</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lvl1pPr>
              <a:defRPr sz="1400"/>
            </a:lvl1pPr>
          </a:lstStyle>
          <a:p>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为什么叫k桶？每一个桶中存储的数量最多是k个。不是无限个。</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defRPr sz="1400"/>
            </a:pPr>
            <a:r>
              <a:t>HTTP目前所存在的问题：</a:t>
            </a:r>
          </a:p>
          <a:p>
            <a:pPr>
              <a:defRPr sz="1400"/>
            </a:pPr>
            <a:r>
              <a:t>HTTP效率低下，服务器成本昂贵</a:t>
            </a:r>
          </a:p>
          <a:p>
            <a:pPr>
              <a:defRPr sz="1400"/>
            </a:pPr>
            <a:r>
              <a:t>使用HTTP协议从一台计算机服务器上一次只能下载一个文件，而不是同时从多台计算机中获取文件。</a:t>
            </a:r>
          </a:p>
          <a:p>
            <a:pPr>
              <a:defRPr sz="1400"/>
            </a:pPr>
            <a:r>
              <a:t>历史文件存储，--网页平均使用寿命有限，大量的网站文件不能长期保存。也可能因为操作等原因永久删除一些重要文件</a:t>
            </a:r>
          </a:p>
          <a:p>
            <a:pPr>
              <a:defRPr sz="1400"/>
            </a:pPr>
            <a:r>
              <a:t>中心化：中心化网络容易被控制</a:t>
            </a:r>
          </a:p>
          <a:p>
            <a:pPr>
              <a:defRPr sz="1400"/>
            </a:pPr>
            <a:r>
              <a:t>数据中心的运作十分依赖Internet主干网络。除了会受到政府的审查和屏蔽之外，同时也存在可靠性问题。尽管已经采用了冗余备份的手段，可是一旦主干网崩溃，或是路由表错乱，依然会造成严重的后果。</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区块链网络结构+libp2p"/>
          <p:cNvSpPr txBox="1"/>
          <p:nvPr>
            <p:ph type="ctrTitle"/>
          </p:nvPr>
        </p:nvSpPr>
        <p:spPr>
          <a:prstGeom prst="rect">
            <a:avLst/>
          </a:prstGeom>
        </p:spPr>
        <p:txBody>
          <a:bodyPr/>
          <a:lstStyle/>
          <a:p>
            <a:pPr/>
            <a:r>
              <a:t>区块链网络结构+libp2p</a:t>
            </a:r>
          </a:p>
        </p:txBody>
      </p:sp>
      <p:sp>
        <p:nvSpPr>
          <p:cNvPr id="120" name="强宇周…"/>
          <p:cNvSpPr txBox="1"/>
          <p:nvPr>
            <p:ph type="subTitle" sz="quarter" idx="1"/>
          </p:nvPr>
        </p:nvSpPr>
        <p:spPr>
          <a:xfrm>
            <a:off x="1270000" y="6413500"/>
            <a:ext cx="10464800" cy="1130300"/>
          </a:xfrm>
          <a:prstGeom prst="rect">
            <a:avLst/>
          </a:prstGeom>
        </p:spPr>
        <p:txBody>
          <a:bodyPr/>
          <a:lstStyle/>
          <a:p>
            <a:pPr defTabSz="303783">
              <a:defRPr sz="1924"/>
            </a:pPr>
            <a:r>
              <a:t>强宇周</a:t>
            </a:r>
          </a:p>
          <a:p>
            <a:pPr defTabSz="303783">
              <a:defRPr sz="1924"/>
            </a:pPr>
            <a:r>
              <a:t>计算机科学与技术</a:t>
            </a:r>
          </a:p>
          <a:p>
            <a:pPr defTabSz="303783">
              <a:defRPr sz="1924"/>
            </a:pPr>
            <a:r>
              <a:t>研一</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图像" descr="图像"/>
          <p:cNvPicPr>
            <a:picLocks noChangeAspect="1"/>
          </p:cNvPicPr>
          <p:nvPr/>
        </p:nvPicPr>
        <p:blipFill>
          <a:blip r:embed="rId2">
            <a:extLst/>
          </a:blip>
          <a:stretch>
            <a:fillRect/>
          </a:stretch>
        </p:blipFill>
        <p:spPr>
          <a:xfrm>
            <a:off x="349250" y="336550"/>
            <a:ext cx="12306300" cy="90805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图像" descr="图像"/>
          <p:cNvPicPr>
            <a:picLocks noChangeAspect="1"/>
          </p:cNvPicPr>
          <p:nvPr/>
        </p:nvPicPr>
        <p:blipFill>
          <a:blip r:embed="rId3">
            <a:extLst/>
          </a:blip>
          <a:stretch>
            <a:fillRect/>
          </a:stretch>
        </p:blipFill>
        <p:spPr>
          <a:xfrm>
            <a:off x="1493580" y="2200855"/>
            <a:ext cx="10017640" cy="535189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pfs"/>
          <p:cNvSpPr txBox="1"/>
          <p:nvPr>
            <p:ph type="title"/>
          </p:nvPr>
        </p:nvSpPr>
        <p:spPr>
          <a:prstGeom prst="rect">
            <a:avLst/>
          </a:prstGeom>
        </p:spPr>
        <p:txBody>
          <a:bodyPr/>
          <a:lstStyle/>
          <a:p>
            <a:pPr/>
            <a:r>
              <a:t>ipfs</a:t>
            </a:r>
          </a:p>
        </p:txBody>
      </p:sp>
      <p:sp>
        <p:nvSpPr>
          <p:cNvPr id="170" name="文本"/>
          <p:cNvSpPr txBox="1"/>
          <p:nvPr/>
        </p:nvSpPr>
        <p:spPr>
          <a:xfrm>
            <a:off x="1098220" y="4421495"/>
            <a:ext cx="127001" cy="1790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402953" indent="-513953" algn="l">
              <a:buSzPct val="145000"/>
              <a:buChar char="•"/>
              <a:defRPr sz="3700"/>
            </a:pPr>
          </a:p>
          <a:p>
            <a:pPr lvl="1" marL="958453" indent="-513953" algn="l">
              <a:buSzPct val="145000"/>
              <a:buChar char="•"/>
              <a:defRPr sz="3700"/>
            </a:pPr>
          </a:p>
        </p:txBody>
      </p:sp>
      <p:sp>
        <p:nvSpPr>
          <p:cNvPr id="171" name="定义：…"/>
          <p:cNvSpPr txBox="1"/>
          <p:nvPr/>
        </p:nvSpPr>
        <p:spPr>
          <a:xfrm>
            <a:off x="1094480" y="2592193"/>
            <a:ext cx="9672739" cy="34308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700">
                <a:solidFill>
                  <a:srgbClr val="2F2F2F"/>
                </a:solidFill>
              </a:defRPr>
            </a:pPr>
            <a:r>
              <a:t>定义：</a:t>
            </a:r>
          </a:p>
          <a:p>
            <a:pPr algn="l" defTabSz="457200">
              <a:defRPr sz="3700">
                <a:solidFill>
                  <a:srgbClr val="2F2F2F"/>
                </a:solidFill>
              </a:defRPr>
            </a:pPr>
            <a:r>
              <a:t>IPFS是一种基于区块链技术的点对点媒体协议，目标是替代HTTP协议，用分布式储存和内容寻址技术，解决现在互联网存在的种种缺陷。</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pfs"/>
          <p:cNvSpPr txBox="1"/>
          <p:nvPr>
            <p:ph type="title"/>
          </p:nvPr>
        </p:nvSpPr>
        <p:spPr>
          <a:prstGeom prst="rect">
            <a:avLst/>
          </a:prstGeom>
        </p:spPr>
        <p:txBody>
          <a:bodyPr/>
          <a:lstStyle/>
          <a:p>
            <a:pPr/>
            <a:r>
              <a:t>ipfs</a:t>
            </a:r>
          </a:p>
        </p:txBody>
      </p:sp>
      <p:sp>
        <p:nvSpPr>
          <p:cNvPr id="176" name="文本"/>
          <p:cNvSpPr txBox="1"/>
          <p:nvPr/>
        </p:nvSpPr>
        <p:spPr>
          <a:xfrm>
            <a:off x="1098220" y="4421495"/>
            <a:ext cx="127001" cy="1790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402953" indent="-513953" algn="l">
              <a:buSzPct val="145000"/>
              <a:buChar char="•"/>
              <a:defRPr sz="3700"/>
            </a:pPr>
          </a:p>
          <a:p>
            <a:pPr lvl="1" marL="958453" indent="-513953" algn="l">
              <a:buSzPct val="145000"/>
              <a:buChar char="•"/>
              <a:defRPr sz="3700"/>
            </a:pPr>
          </a:p>
        </p:txBody>
      </p:sp>
      <p:sp>
        <p:nvSpPr>
          <p:cNvPr id="177" name="ipfs：…"/>
          <p:cNvSpPr txBox="1"/>
          <p:nvPr/>
        </p:nvSpPr>
        <p:spPr>
          <a:xfrm>
            <a:off x="771590" y="1997532"/>
            <a:ext cx="11461619" cy="86044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700">
                <a:solidFill>
                  <a:srgbClr val="2F2F2F"/>
                </a:solidFill>
              </a:defRPr>
            </a:pPr>
            <a:r>
              <a:t>ipfs：</a:t>
            </a:r>
          </a:p>
          <a:p>
            <a:pPr marL="513953" indent="-513953" algn="l" defTabSz="457200">
              <a:buSzPct val="145000"/>
              <a:buChar char="•"/>
              <a:defRPr sz="3700">
                <a:solidFill>
                  <a:srgbClr val="2F2F2F"/>
                </a:solidFill>
              </a:defRPr>
            </a:pPr>
            <a:r>
              <a:t>内容寻址，而不是域名寻址。文件(内容)具有存在的唯一性，一个文件加入IPFS网络之后，会被赋予一个唯一的哈希值。</a:t>
            </a:r>
          </a:p>
          <a:p>
            <a:pPr marL="513953" indent="-513953" algn="l" defTabSz="457200">
              <a:buSzPct val="145000"/>
              <a:buChar char="•"/>
              <a:defRPr sz="3700">
                <a:solidFill>
                  <a:srgbClr val="2F2F2F"/>
                </a:solidFill>
              </a:defRPr>
            </a:pPr>
            <a:r>
              <a:t>历史版本控制器(git)，可追溯</a:t>
            </a:r>
          </a:p>
          <a:p>
            <a:pPr marL="513953" indent="-513953" algn="l" defTabSz="457200">
              <a:buSzPct val="145000"/>
              <a:buChar char="•"/>
              <a:defRPr sz="3700">
                <a:solidFill>
                  <a:srgbClr val="2F2F2F"/>
                </a:solidFill>
              </a:defRPr>
            </a:pPr>
            <a:r>
              <a:t>IPFS网络数据基于区块链</a:t>
            </a:r>
          </a:p>
          <a:p>
            <a:pPr marL="513953" indent="-513953" algn="l" defTabSz="457200">
              <a:buSzPct val="145000"/>
              <a:buChar char="•"/>
              <a:defRPr sz="3700">
                <a:solidFill>
                  <a:srgbClr val="2F2F2F"/>
                </a:solidFill>
              </a:defRPr>
            </a:pPr>
            <a:r>
              <a:t>通过使用FILECOIN代币进行激励，让每一个网络节点有动力存储数据。</a:t>
            </a:r>
          </a:p>
          <a:p>
            <a:pPr marL="513953" indent="-513953" algn="l" defTabSz="457200">
              <a:buSzPct val="145000"/>
              <a:buChar char="•"/>
              <a:defRPr sz="3700">
                <a:solidFill>
                  <a:srgbClr val="2F2F2F"/>
                </a:solidFill>
              </a:defRPr>
            </a:pPr>
            <a:r>
              <a:t>FileCoin: ipfs的加密货币。矿工提供开放的硬盘空间获取filecoin,用户使用FileCoin来支付在去中心网络中所需要获取的文件的费用。</a:t>
            </a:r>
          </a:p>
          <a:p>
            <a:pPr algn="l" defTabSz="457200">
              <a:defRPr sz="3700">
                <a:solidFill>
                  <a:srgbClr val="2F2F2F"/>
                </a:solidFill>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Libp2p"/>
          <p:cNvSpPr txBox="1"/>
          <p:nvPr>
            <p:ph type="title"/>
          </p:nvPr>
        </p:nvSpPr>
        <p:spPr>
          <a:prstGeom prst="rect">
            <a:avLst/>
          </a:prstGeom>
        </p:spPr>
        <p:txBody>
          <a:bodyPr/>
          <a:lstStyle/>
          <a:p>
            <a:pPr/>
            <a:r>
              <a:t>Libp2p</a:t>
            </a:r>
          </a:p>
        </p:txBody>
      </p:sp>
      <p:sp>
        <p:nvSpPr>
          <p:cNvPr id="180" name="文本"/>
          <p:cNvSpPr txBox="1"/>
          <p:nvPr/>
        </p:nvSpPr>
        <p:spPr>
          <a:xfrm>
            <a:off x="1098220" y="4421495"/>
            <a:ext cx="127001" cy="1790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402953" indent="-513953" algn="l">
              <a:buSzPct val="145000"/>
              <a:buChar char="•"/>
              <a:defRPr sz="3700"/>
            </a:pPr>
          </a:p>
          <a:p>
            <a:pPr lvl="1" marL="958453" indent="-513953" algn="l">
              <a:buSzPct val="145000"/>
              <a:buChar char="•"/>
              <a:defRPr sz="3700"/>
            </a:pPr>
          </a:p>
        </p:txBody>
      </p:sp>
      <p:sp>
        <p:nvSpPr>
          <p:cNvPr id="181" name="IPFS的网络层…"/>
          <p:cNvSpPr txBox="1"/>
          <p:nvPr/>
        </p:nvSpPr>
        <p:spPr>
          <a:xfrm>
            <a:off x="1094480" y="2920341"/>
            <a:ext cx="9672739" cy="4792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3953" indent="-513953" algn="l" defTabSz="457200">
              <a:buSzPct val="145000"/>
              <a:buChar char="•"/>
              <a:defRPr sz="3700">
                <a:solidFill>
                  <a:srgbClr val="2F2F2F"/>
                </a:solidFill>
              </a:defRPr>
            </a:pPr>
            <a:r>
              <a:t>IPFS的网络层</a:t>
            </a:r>
          </a:p>
          <a:p>
            <a:pPr marL="513953" indent="-513953" algn="l" defTabSz="457200">
              <a:buSzPct val="145000"/>
              <a:buChar char="•"/>
              <a:defRPr sz="3700">
                <a:solidFill>
                  <a:srgbClr val="2F2F2F"/>
                </a:solidFill>
              </a:defRPr>
            </a:pPr>
            <a:r>
              <a:t>包括：</a:t>
            </a:r>
          </a:p>
          <a:p>
            <a:pPr lvl="1" marL="958453" indent="-513953" algn="l" defTabSz="457200">
              <a:buSzPct val="145000"/>
              <a:buChar char="•"/>
              <a:defRPr sz="3700">
                <a:solidFill>
                  <a:srgbClr val="2F2F2F"/>
                </a:solidFill>
              </a:defRPr>
            </a:pPr>
            <a:r>
              <a:t>Transports：传输层</a:t>
            </a:r>
          </a:p>
          <a:p>
            <a:pPr lvl="1" marL="958453" indent="-513953" algn="l" defTabSz="457200">
              <a:buSzPct val="145000"/>
              <a:buChar char="•"/>
              <a:defRPr sz="3700">
                <a:solidFill>
                  <a:srgbClr val="2F2F2F"/>
                </a:solidFill>
              </a:defRPr>
            </a:pPr>
            <a:r>
              <a:t>Discovery：网络发现层</a:t>
            </a:r>
          </a:p>
          <a:p>
            <a:pPr lvl="1" marL="958453" indent="-513953" algn="l" defTabSz="457200">
              <a:buSzPct val="145000"/>
              <a:buChar char="•"/>
              <a:defRPr sz="3700">
                <a:solidFill>
                  <a:srgbClr val="2F2F2F"/>
                </a:solidFill>
              </a:defRPr>
            </a:pPr>
            <a:r>
              <a:t>Peer Routing：节点路由</a:t>
            </a:r>
          </a:p>
          <a:p>
            <a:pPr lvl="1" marL="958453" indent="-513953" algn="l" defTabSz="457200">
              <a:buSzPct val="145000"/>
              <a:buChar char="•"/>
              <a:defRPr sz="3700">
                <a:solidFill>
                  <a:srgbClr val="2F2F2F"/>
                </a:solidFill>
              </a:defRPr>
            </a:pPr>
            <a:r>
              <a:t>NAT Traversal：NAT穿越层</a:t>
            </a:r>
          </a:p>
          <a:p>
            <a:pPr lvl="1" marL="958453" indent="-513953" algn="l" defTabSz="457200">
              <a:buSzPct val="145000"/>
              <a:buChar char="•"/>
              <a:defRPr sz="3700">
                <a:solidFill>
                  <a:srgbClr val="2F2F2F"/>
                </a:solidFill>
              </a:defRPr>
            </a:pPr>
            <a:r>
              <a:t>Content Routing：内容寻址</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Libp2p"/>
          <p:cNvSpPr txBox="1"/>
          <p:nvPr>
            <p:ph type="title"/>
          </p:nvPr>
        </p:nvSpPr>
        <p:spPr>
          <a:prstGeom prst="rect">
            <a:avLst/>
          </a:prstGeom>
        </p:spPr>
        <p:txBody>
          <a:bodyPr/>
          <a:lstStyle/>
          <a:p>
            <a:pPr/>
            <a:r>
              <a:t>Libp2p</a:t>
            </a:r>
          </a:p>
        </p:txBody>
      </p:sp>
      <p:sp>
        <p:nvSpPr>
          <p:cNvPr id="186" name="文本"/>
          <p:cNvSpPr txBox="1"/>
          <p:nvPr/>
        </p:nvSpPr>
        <p:spPr>
          <a:xfrm>
            <a:off x="1098220" y="4421495"/>
            <a:ext cx="127001" cy="1790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402953" indent="-513953" algn="l">
              <a:buSzPct val="145000"/>
              <a:buChar char="•"/>
              <a:defRPr sz="3700"/>
            </a:pPr>
          </a:p>
          <a:p>
            <a:pPr lvl="1" marL="958453" indent="-513953" algn="l">
              <a:buSzPct val="145000"/>
              <a:buChar char="•"/>
              <a:defRPr sz="3700"/>
            </a:pPr>
          </a:p>
        </p:txBody>
      </p:sp>
      <p:pic>
        <p:nvPicPr>
          <p:cNvPr id="187" name="图像" descr="图像"/>
          <p:cNvPicPr>
            <a:picLocks noChangeAspect="1"/>
          </p:cNvPicPr>
          <p:nvPr/>
        </p:nvPicPr>
        <p:blipFill>
          <a:blip r:embed="rId3">
            <a:extLst/>
          </a:blip>
          <a:stretch>
            <a:fillRect/>
          </a:stretch>
        </p:blipFill>
        <p:spPr>
          <a:xfrm>
            <a:off x="152400" y="2171700"/>
            <a:ext cx="12700000" cy="71374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P2P网络"/>
          <p:cNvSpPr txBox="1"/>
          <p:nvPr>
            <p:ph type="title"/>
          </p:nvPr>
        </p:nvSpPr>
        <p:spPr>
          <a:prstGeom prst="rect">
            <a:avLst/>
          </a:prstGeom>
        </p:spPr>
        <p:txBody>
          <a:bodyPr/>
          <a:lstStyle/>
          <a:p>
            <a:pPr/>
            <a:r>
              <a:t>P2P网络</a:t>
            </a:r>
          </a:p>
        </p:txBody>
      </p:sp>
      <p:sp>
        <p:nvSpPr>
          <p:cNvPr id="123" name="P2P网络模型：…"/>
          <p:cNvSpPr txBox="1"/>
          <p:nvPr/>
        </p:nvSpPr>
        <p:spPr>
          <a:xfrm>
            <a:off x="1069360" y="2609613"/>
            <a:ext cx="3482544" cy="45343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marL="513953" indent="-513953" algn="l">
              <a:buSzPct val="145000"/>
              <a:buChar char="•"/>
              <a:defRPr sz="3700"/>
            </a:pPr>
            <a:r>
              <a:t>集中式</a:t>
            </a:r>
          </a:p>
          <a:p>
            <a:pPr marL="513953" indent="-513953" algn="l">
              <a:buSzPct val="145000"/>
              <a:buChar char="•"/>
              <a:defRPr sz="3700"/>
            </a:pPr>
            <a:r>
              <a:t>纯分布式</a:t>
            </a:r>
          </a:p>
          <a:p>
            <a:pPr marL="513953" indent="-513953" algn="l">
              <a:buSzPct val="145000"/>
              <a:buChar char="•"/>
              <a:defRPr sz="3700"/>
            </a:pPr>
            <a:r>
              <a:t>混合式</a:t>
            </a:r>
          </a:p>
          <a:p>
            <a:pPr marL="513953" indent="-513953" algn="l">
              <a:buSzPct val="145000"/>
              <a:buChar char="•"/>
              <a:defRPr sz="3700"/>
            </a:pPr>
            <a:r>
              <a:t>结构化模型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P2P网络"/>
          <p:cNvSpPr txBox="1"/>
          <p:nvPr>
            <p:ph type="title"/>
          </p:nvPr>
        </p:nvSpPr>
        <p:spPr>
          <a:prstGeom prst="rect">
            <a:avLst/>
          </a:prstGeom>
        </p:spPr>
        <p:txBody>
          <a:bodyPr/>
          <a:lstStyle/>
          <a:p>
            <a:pPr/>
            <a:r>
              <a:t>P2P网络</a:t>
            </a:r>
          </a:p>
        </p:txBody>
      </p:sp>
      <p:sp>
        <p:nvSpPr>
          <p:cNvPr id="128" name="P2P网络模型：…"/>
          <p:cNvSpPr txBox="1"/>
          <p:nvPr/>
        </p:nvSpPr>
        <p:spPr>
          <a:xfrm>
            <a:off x="991745" y="2609613"/>
            <a:ext cx="10601386" cy="45343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marL="513953" indent="-513953" algn="l">
              <a:buSzPct val="145000"/>
              <a:buChar char="•"/>
              <a:defRPr sz="3700"/>
            </a:pPr>
            <a:r>
              <a:t>集中式</a:t>
            </a:r>
          </a:p>
          <a:p>
            <a:pPr lvl="1" marL="958453" indent="-513953" algn="l">
              <a:buSzPct val="145000"/>
              <a:buChar char="•"/>
              <a:defRPr sz="3700"/>
            </a:pPr>
            <a:r>
              <a:t>一个中心节点保存了其它所有节点的索引信息</a:t>
            </a:r>
          </a:p>
          <a:p>
            <a:pPr lvl="1" marL="958453" indent="-513953" algn="l">
              <a:buSzPct val="145000"/>
              <a:buChar char="•"/>
              <a:defRPr sz="3700"/>
            </a:pPr>
            <a:r>
              <a:t>优点：结构简单，容易实现</a:t>
            </a:r>
          </a:p>
          <a:p>
            <a:pPr lvl="1" marL="958453" indent="-513953" algn="l">
              <a:buSzPct val="145000"/>
              <a:buChar char="•"/>
              <a:defRPr sz="3700"/>
            </a:pPr>
            <a:r>
              <a:t>缺点：扩展性差，单点故障问题</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P2P网络"/>
          <p:cNvSpPr txBox="1"/>
          <p:nvPr>
            <p:ph type="title"/>
          </p:nvPr>
        </p:nvSpPr>
        <p:spPr>
          <a:prstGeom prst="rect">
            <a:avLst/>
          </a:prstGeom>
        </p:spPr>
        <p:txBody>
          <a:bodyPr/>
          <a:lstStyle/>
          <a:p>
            <a:pPr/>
            <a:r>
              <a:t>P2P网络</a:t>
            </a:r>
          </a:p>
        </p:txBody>
      </p:sp>
      <p:sp>
        <p:nvSpPr>
          <p:cNvPr id="131" name="P2P网络模型：…"/>
          <p:cNvSpPr txBox="1"/>
          <p:nvPr/>
        </p:nvSpPr>
        <p:spPr>
          <a:xfrm>
            <a:off x="940002" y="2482613"/>
            <a:ext cx="9661586" cy="6515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marL="513953" indent="-513953" algn="l">
              <a:buSzPct val="145000"/>
              <a:buChar char="•"/>
              <a:defRPr sz="3700"/>
            </a:pPr>
            <a:r>
              <a:t>纯分布式</a:t>
            </a:r>
          </a:p>
          <a:p>
            <a:pPr lvl="1" marL="958453" indent="-513953" algn="l">
              <a:buSzPct val="145000"/>
              <a:buChar char="•"/>
              <a:defRPr sz="3700"/>
            </a:pPr>
            <a:r>
              <a:t>选择一个已经在集群中的节点来加入网络</a:t>
            </a:r>
          </a:p>
          <a:p>
            <a:pPr lvl="1" marL="958453" indent="-513953" algn="l">
              <a:buSzPct val="145000"/>
              <a:buChar char="•"/>
              <a:defRPr sz="3700"/>
            </a:pPr>
            <a:r>
              <a:t>加入后进行全网广播</a:t>
            </a:r>
          </a:p>
          <a:p>
            <a:pPr lvl="1" marL="958453" indent="-513953" algn="l">
              <a:buSzPct val="145000"/>
              <a:buChar char="•"/>
              <a:defRPr sz="3700"/>
            </a:pPr>
            <a:r>
              <a:t>优点：可扩展性强</a:t>
            </a:r>
          </a:p>
          <a:p>
            <a:pPr lvl="1" marL="958453" indent="-513953" algn="l">
              <a:buSzPct val="145000"/>
              <a:buChar char="•"/>
              <a:defRPr sz="3700"/>
            </a:pPr>
            <a:r>
              <a:t>缺点：可控性差</a:t>
            </a:r>
          </a:p>
          <a:p>
            <a:pPr lvl="2" marL="1402953" indent="-513953" algn="l">
              <a:buSzPct val="145000"/>
              <a:buChar char="•"/>
              <a:defRPr sz="3700"/>
            </a:pPr>
            <a:r>
              <a:t>泛洪</a:t>
            </a:r>
          </a:p>
          <a:p>
            <a:pPr lvl="2" marL="1402953" indent="-513953" algn="l">
              <a:buSzPct val="145000"/>
              <a:buChar char="•"/>
              <a:defRPr sz="3700"/>
            </a:pPr>
            <a:r>
              <a:t>响应消息风暴</a:t>
            </a:r>
          </a:p>
        </p:txBody>
      </p:sp>
      <p:pic>
        <p:nvPicPr>
          <p:cNvPr id="132" name="图像" descr="图像"/>
          <p:cNvPicPr>
            <a:picLocks noChangeAspect="1"/>
          </p:cNvPicPr>
          <p:nvPr/>
        </p:nvPicPr>
        <p:blipFill>
          <a:blip r:embed="rId3">
            <a:extLst/>
          </a:blip>
          <a:stretch>
            <a:fillRect/>
          </a:stretch>
        </p:blipFill>
        <p:spPr>
          <a:xfrm>
            <a:off x="8255573" y="5116700"/>
            <a:ext cx="4047254" cy="406866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P2P网络"/>
          <p:cNvSpPr txBox="1"/>
          <p:nvPr>
            <p:ph type="title"/>
          </p:nvPr>
        </p:nvSpPr>
        <p:spPr>
          <a:prstGeom prst="rect">
            <a:avLst/>
          </a:prstGeom>
        </p:spPr>
        <p:txBody>
          <a:bodyPr/>
          <a:lstStyle/>
          <a:p>
            <a:pPr/>
            <a:r>
              <a:t>P2P网络</a:t>
            </a:r>
          </a:p>
        </p:txBody>
      </p:sp>
      <p:sp>
        <p:nvSpPr>
          <p:cNvPr id="137" name="P2P网络模型：…"/>
          <p:cNvSpPr txBox="1"/>
          <p:nvPr/>
        </p:nvSpPr>
        <p:spPr>
          <a:xfrm>
            <a:off x="1043488" y="2307723"/>
            <a:ext cx="10106086" cy="83462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marL="513953" indent="-513953" algn="l">
              <a:buSzPct val="145000"/>
              <a:buChar char="•"/>
              <a:defRPr sz="3700"/>
            </a:pPr>
            <a:r>
              <a:t>gossip协议</a:t>
            </a:r>
          </a:p>
          <a:p>
            <a:pPr lvl="2" marL="1402953" indent="-513953" algn="l">
              <a:buSzPct val="145000"/>
              <a:buChar char="•"/>
              <a:defRPr sz="3700"/>
            </a:pPr>
            <a:r>
              <a:t>随机选择邻居节点进行广播</a:t>
            </a:r>
          </a:p>
          <a:p>
            <a:pPr lvl="2" marL="1402953" indent="-513953" algn="l">
              <a:buSzPct val="145000"/>
              <a:buChar char="•"/>
              <a:defRPr sz="3700"/>
            </a:pPr>
            <a:r>
              <a:t>收到消息的节点重复这一过程</a:t>
            </a:r>
          </a:p>
          <a:p>
            <a:pPr lvl="3" marL="1847453" indent="-513953" algn="l">
              <a:buSzPct val="145000"/>
              <a:buChar char="•"/>
              <a:defRPr sz="3700"/>
            </a:pPr>
            <a:r>
              <a:t>注意：防止消息重复循环</a:t>
            </a:r>
          </a:p>
          <a:p>
            <a:pPr lvl="2" marL="1402953" indent="-513953" algn="l">
              <a:buSzPct val="145000"/>
              <a:buChar char="•"/>
              <a:defRPr sz="3700"/>
            </a:pPr>
            <a:r>
              <a:t>最终一致性协议</a:t>
            </a:r>
          </a:p>
          <a:p>
            <a:pPr lvl="2" marL="1402953" indent="-513953" algn="l">
              <a:buSzPct val="145000"/>
              <a:buChar char="•"/>
              <a:defRPr sz="3700"/>
            </a:pPr>
            <a:r>
              <a:t>优点：扩展性、容错、去中心化、简单、</a:t>
            </a:r>
          </a:p>
          <a:p>
            <a:pPr lvl="2" indent="0" algn="l">
              <a:defRPr sz="3700"/>
            </a:pPr>
            <a:r>
              <a:t>                      一致性收敛</a:t>
            </a:r>
          </a:p>
          <a:p>
            <a:pPr lvl="2" marL="1402953" indent="-513953" algn="l">
              <a:buSzPct val="145000"/>
              <a:buChar char="•"/>
              <a:defRPr sz="3700"/>
            </a:pPr>
            <a:r>
              <a:t>缺点：消息延迟与冗余</a:t>
            </a:r>
          </a:p>
          <a:p>
            <a:pPr lvl="2" marL="1402953" indent="-513953" algn="l">
              <a:buSzPct val="145000"/>
              <a:buChar char="•"/>
              <a:defRPr sz="3700"/>
            </a:pPr>
          </a:p>
          <a:p>
            <a:pPr lvl="2" marL="1402953" indent="-513953" algn="l">
              <a:buSzPct val="145000"/>
              <a:buChar char="•"/>
              <a:defRPr sz="37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P2P网络"/>
          <p:cNvSpPr txBox="1"/>
          <p:nvPr>
            <p:ph type="title"/>
          </p:nvPr>
        </p:nvSpPr>
        <p:spPr>
          <a:prstGeom prst="rect">
            <a:avLst/>
          </a:prstGeom>
        </p:spPr>
        <p:txBody>
          <a:bodyPr/>
          <a:lstStyle/>
          <a:p>
            <a:pPr/>
            <a:r>
              <a:t>P2P网络</a:t>
            </a:r>
          </a:p>
        </p:txBody>
      </p:sp>
      <p:pic>
        <p:nvPicPr>
          <p:cNvPr id="142" name="1452123-09556716dc29be12.gif" descr="1452123-09556716dc29be12.gif"/>
          <p:cNvPicPr>
            <a:picLocks noChangeAspect="0"/>
          </p:cNvPicPr>
          <p:nvPr/>
        </p:nvPicPr>
        <p:blipFill>
          <a:blip r:embed="rId3">
            <a:extLst/>
          </a:blip>
          <a:stretch>
            <a:fillRect/>
          </a:stretch>
        </p:blipFill>
        <p:spPr>
          <a:xfrm>
            <a:off x="969185" y="2018869"/>
            <a:ext cx="11735518" cy="7848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P2P网络"/>
          <p:cNvSpPr txBox="1"/>
          <p:nvPr>
            <p:ph type="title"/>
          </p:nvPr>
        </p:nvSpPr>
        <p:spPr>
          <a:prstGeom prst="rect">
            <a:avLst/>
          </a:prstGeom>
        </p:spPr>
        <p:txBody>
          <a:bodyPr/>
          <a:lstStyle/>
          <a:p>
            <a:pPr/>
            <a:r>
              <a:t>P2P网络</a:t>
            </a:r>
          </a:p>
        </p:txBody>
      </p:sp>
      <p:sp>
        <p:nvSpPr>
          <p:cNvPr id="147" name="P2P网络模型：…"/>
          <p:cNvSpPr txBox="1"/>
          <p:nvPr/>
        </p:nvSpPr>
        <p:spPr>
          <a:xfrm>
            <a:off x="1253450" y="2901679"/>
            <a:ext cx="3482544" cy="25531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marL="513953" indent="-513953" algn="l">
              <a:buSzPct val="145000"/>
              <a:buChar char="•"/>
              <a:defRPr sz="3700"/>
            </a:pPr>
            <a:r>
              <a:t>混合式</a:t>
            </a:r>
          </a:p>
        </p:txBody>
      </p:sp>
      <p:pic>
        <p:nvPicPr>
          <p:cNvPr id="148" name="图像" descr="图像"/>
          <p:cNvPicPr>
            <a:picLocks noChangeAspect="1"/>
          </p:cNvPicPr>
          <p:nvPr/>
        </p:nvPicPr>
        <p:blipFill>
          <a:blip r:embed="rId3">
            <a:extLst/>
          </a:blip>
          <a:stretch>
            <a:fillRect/>
          </a:stretch>
        </p:blipFill>
        <p:spPr>
          <a:xfrm>
            <a:off x="5284640" y="3603545"/>
            <a:ext cx="6897524" cy="56178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P2P网络"/>
          <p:cNvSpPr txBox="1"/>
          <p:nvPr>
            <p:ph type="title"/>
          </p:nvPr>
        </p:nvSpPr>
        <p:spPr>
          <a:prstGeom prst="rect">
            <a:avLst/>
          </a:prstGeom>
        </p:spPr>
        <p:txBody>
          <a:bodyPr/>
          <a:lstStyle/>
          <a:p>
            <a:pPr/>
            <a:r>
              <a:t>P2P网络</a:t>
            </a:r>
          </a:p>
        </p:txBody>
      </p:sp>
      <p:sp>
        <p:nvSpPr>
          <p:cNvPr id="153" name="P2P网络模型：…"/>
          <p:cNvSpPr txBox="1"/>
          <p:nvPr/>
        </p:nvSpPr>
        <p:spPr>
          <a:xfrm>
            <a:off x="1124092" y="2977448"/>
            <a:ext cx="3482544" cy="37987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marL="513953" indent="-513953" algn="l">
              <a:buSzPct val="145000"/>
              <a:buChar char="•"/>
              <a:defRPr sz="3700"/>
            </a:pPr>
            <a:r>
              <a:t>结构式</a:t>
            </a:r>
          </a:p>
          <a:p>
            <a:pPr lvl="1" marL="958453" indent="-513953" algn="l">
              <a:buSzPct val="145000"/>
              <a:buChar char="•"/>
              <a:defRPr sz="3700"/>
            </a:pPr>
            <a:r>
              <a:t>基于DHT</a:t>
            </a:r>
          </a:p>
          <a:p>
            <a:pPr lvl="1" marL="958453" indent="-513953" algn="l">
              <a:buSzPct val="145000"/>
              <a:buChar char="•"/>
              <a:defRPr sz="3700"/>
            </a:pPr>
          </a:p>
        </p:txBody>
      </p:sp>
      <p:pic>
        <p:nvPicPr>
          <p:cNvPr id="154" name="图像" descr="图像"/>
          <p:cNvPicPr>
            <a:picLocks noChangeAspect="1"/>
          </p:cNvPicPr>
          <p:nvPr/>
        </p:nvPicPr>
        <p:blipFill>
          <a:blip r:embed="rId3">
            <a:extLst/>
          </a:blip>
          <a:stretch>
            <a:fillRect/>
          </a:stretch>
        </p:blipFill>
        <p:spPr>
          <a:xfrm>
            <a:off x="4299270" y="2613508"/>
            <a:ext cx="9660627" cy="721450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2P网络"/>
          <p:cNvSpPr txBox="1"/>
          <p:nvPr>
            <p:ph type="title"/>
          </p:nvPr>
        </p:nvSpPr>
        <p:spPr>
          <a:prstGeom prst="rect">
            <a:avLst/>
          </a:prstGeom>
        </p:spPr>
        <p:txBody>
          <a:bodyPr/>
          <a:lstStyle/>
          <a:p>
            <a:pPr/>
            <a:r>
              <a:t>P2P网络</a:t>
            </a:r>
          </a:p>
        </p:txBody>
      </p:sp>
      <p:sp>
        <p:nvSpPr>
          <p:cNvPr id="159" name="P2P网络模型：…"/>
          <p:cNvSpPr txBox="1"/>
          <p:nvPr/>
        </p:nvSpPr>
        <p:spPr>
          <a:xfrm>
            <a:off x="1098220" y="2750050"/>
            <a:ext cx="6320572" cy="51331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700"/>
            </a:pPr>
            <a:r>
              <a:t>P2P网络模型：</a:t>
            </a:r>
          </a:p>
          <a:p>
            <a:pPr algn="l">
              <a:defRPr sz="3700"/>
            </a:pPr>
          </a:p>
          <a:p>
            <a:pPr lvl="1" marL="958453" indent="-513953" algn="l">
              <a:buSzPct val="145000"/>
              <a:buChar char="•"/>
              <a:defRPr sz="3700"/>
            </a:pPr>
            <a:r>
              <a:t>Kademlia算法</a:t>
            </a:r>
          </a:p>
          <a:p>
            <a:pPr lvl="2" marL="1402953" indent="-513953" algn="l">
              <a:buSzPct val="145000"/>
              <a:buChar char="•"/>
              <a:defRPr sz="3700"/>
            </a:pPr>
            <a:r>
              <a:t>距离的确定：异或</a:t>
            </a:r>
          </a:p>
          <a:p>
            <a:pPr lvl="2" marL="1402953" indent="-513953" algn="l">
              <a:buSzPct val="145000"/>
              <a:buChar char="•"/>
              <a:defRPr sz="3700"/>
            </a:pPr>
            <a:r>
              <a:t>K-buckets：树形结构</a:t>
            </a:r>
          </a:p>
          <a:p>
            <a:pPr lvl="2" marL="1402953" indent="-513953" algn="l">
              <a:buSzPct val="145000"/>
              <a:buChar char="•"/>
              <a:defRPr sz="3700"/>
            </a:pPr>
            <a:r>
              <a:t>高效的查找</a:t>
            </a:r>
          </a:p>
          <a:p>
            <a:pPr lvl="1" marL="958453" indent="-513953" algn="l">
              <a:buSzPct val="145000"/>
              <a:buChar char="•"/>
              <a:defRPr sz="37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