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  <p:sldMasterId id="2147483657" r:id="rId2"/>
  </p:sldMasterIdLst>
  <p:notesMasterIdLst>
    <p:notesMasterId r:id="rId14"/>
  </p:notesMasterIdLst>
  <p:handoutMasterIdLst>
    <p:handoutMasterId r:id="rId15"/>
  </p:handoutMasterIdLst>
  <p:sldIdLst>
    <p:sldId id="364" r:id="rId3"/>
    <p:sldId id="365" r:id="rId4"/>
    <p:sldId id="716" r:id="rId5"/>
    <p:sldId id="640" r:id="rId6"/>
    <p:sldId id="704" r:id="rId7"/>
    <p:sldId id="705" r:id="rId8"/>
    <p:sldId id="696" r:id="rId9"/>
    <p:sldId id="715" r:id="rId10"/>
    <p:sldId id="697" r:id="rId11"/>
    <p:sldId id="706" r:id="rId12"/>
    <p:sldId id="707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9900"/>
    <a:srgbClr val="99FF99"/>
    <a:srgbClr val="A50021"/>
    <a:srgbClr val="00808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个性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个性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个性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个性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56" autoAdjust="0"/>
    <p:restoredTop sz="96341" autoAdjust="0"/>
  </p:normalViewPr>
  <p:slideViewPr>
    <p:cSldViewPr>
      <p:cViewPr varScale="1">
        <p:scale>
          <a:sx n="144" d="100"/>
          <a:sy n="144" d="100"/>
        </p:scale>
        <p:origin x="16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08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931DFF0-D7A1-41DC-AF95-2175CFA0ADAB}" type="datetimeFigureOut">
              <a:rPr lang="zh-CN" altLang="en-US"/>
              <a:pPr>
                <a:defRPr/>
              </a:pPr>
              <a:t>2019/4/1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4CBC90B-F522-4E3C-B812-8E6A11C2E98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4096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E35E1029-1E28-4099-A672-1AF1B9D331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20526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E1029-1E28-4099-A672-1AF1B9D3315A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890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9DCE88A-B123-4C66-B2BF-B9A36752DB5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21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2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划横线的是项目目标</a:t>
            </a:r>
            <a:endParaRPr lang="zh-CN" altLang="zh-CN" dirty="0"/>
          </a:p>
        </p:txBody>
      </p:sp>
      <p:sp>
        <p:nvSpPr>
          <p:cNvPr id="922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7A3037A5-CE32-4DA4-A065-557DF5405E51}" type="slidenum">
              <a:rPr lang="en-US" altLang="zh-CN">
                <a:latin typeface="Verdana" pitchFamily="34" charset="0"/>
              </a:rPr>
              <a:pPr algn="r" eaLnBrk="1" hangingPunct="1"/>
              <a:t>10</a:t>
            </a:fld>
            <a:endParaRPr lang="en-US" altLang="zh-CN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86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9DCE88A-B123-4C66-B2BF-B9A36752DB56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21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2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划横线的是项目目标</a:t>
            </a:r>
            <a:endParaRPr lang="zh-CN" altLang="zh-CN" dirty="0"/>
          </a:p>
        </p:txBody>
      </p:sp>
      <p:sp>
        <p:nvSpPr>
          <p:cNvPr id="922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7A3037A5-CE32-4DA4-A065-557DF5405E51}" type="slidenum">
              <a:rPr lang="en-US" altLang="zh-CN">
                <a:latin typeface="Verdana" pitchFamily="34" charset="0"/>
              </a:rPr>
              <a:pPr algn="r" eaLnBrk="1" hangingPunct="1"/>
              <a:t>11</a:t>
            </a:fld>
            <a:endParaRPr lang="en-US" altLang="zh-CN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9DCE88A-B123-4C66-B2BF-B9A36752DB5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21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2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  <p:sp>
        <p:nvSpPr>
          <p:cNvPr id="922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7A3037A5-CE32-4DA4-A065-557DF5405E51}" type="slidenum">
              <a:rPr lang="en-US" altLang="zh-CN">
                <a:latin typeface="Verdana" pitchFamily="34" charset="0"/>
              </a:rPr>
              <a:pPr algn="r" eaLnBrk="1" hangingPunct="1"/>
              <a:t>2</a:t>
            </a:fld>
            <a:endParaRPr lang="en-US" altLang="zh-CN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29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9DCE88A-B123-4C66-B2BF-B9A36752DB56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21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2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  <p:sp>
        <p:nvSpPr>
          <p:cNvPr id="922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7A3037A5-CE32-4DA4-A065-557DF5405E51}" type="slidenum">
              <a:rPr lang="en-US" altLang="zh-CN">
                <a:latin typeface="Verdana" pitchFamily="34" charset="0"/>
              </a:rPr>
              <a:pPr algn="r" eaLnBrk="1" hangingPunct="1"/>
              <a:t>3</a:t>
            </a:fld>
            <a:endParaRPr lang="en-US" altLang="zh-CN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46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9DCE88A-B123-4C66-B2BF-B9A36752DB5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21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2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划横线的是项目目标</a:t>
            </a:r>
            <a:endParaRPr lang="zh-CN" altLang="zh-CN" dirty="0"/>
          </a:p>
        </p:txBody>
      </p:sp>
      <p:sp>
        <p:nvSpPr>
          <p:cNvPr id="922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7A3037A5-CE32-4DA4-A065-557DF5405E51}" type="slidenum">
              <a:rPr lang="en-US" altLang="zh-CN">
                <a:latin typeface="Verdana" pitchFamily="34" charset="0"/>
              </a:rPr>
              <a:pPr algn="r" eaLnBrk="1" hangingPunct="1"/>
              <a:t>4</a:t>
            </a:fld>
            <a:endParaRPr lang="en-US" altLang="zh-CN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97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9DCE88A-B123-4C66-B2BF-B9A36752DB5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21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2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划横线的是项目目标</a:t>
            </a:r>
            <a:endParaRPr lang="zh-CN" altLang="zh-CN" dirty="0"/>
          </a:p>
        </p:txBody>
      </p:sp>
      <p:sp>
        <p:nvSpPr>
          <p:cNvPr id="922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7A3037A5-CE32-4DA4-A065-557DF5405E51}" type="slidenum">
              <a:rPr lang="en-US" altLang="zh-CN">
                <a:latin typeface="Verdana" pitchFamily="34" charset="0"/>
              </a:rPr>
              <a:pPr algn="r" eaLnBrk="1" hangingPunct="1"/>
              <a:t>5</a:t>
            </a:fld>
            <a:endParaRPr lang="en-US" altLang="zh-CN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5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9DCE88A-B123-4C66-B2BF-B9A36752DB56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921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2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划横线的是项目目标</a:t>
            </a:r>
            <a:endParaRPr lang="zh-CN" altLang="zh-CN" dirty="0"/>
          </a:p>
        </p:txBody>
      </p:sp>
      <p:sp>
        <p:nvSpPr>
          <p:cNvPr id="922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7A3037A5-CE32-4DA4-A065-557DF5405E51}" type="slidenum">
              <a:rPr lang="en-US" altLang="zh-CN">
                <a:latin typeface="Verdana" pitchFamily="34" charset="0"/>
              </a:rPr>
              <a:pPr algn="r" eaLnBrk="1" hangingPunct="1"/>
              <a:t>6</a:t>
            </a:fld>
            <a:endParaRPr lang="en-US" altLang="zh-CN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041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9DCE88A-B123-4C66-B2BF-B9A36752DB5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21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2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划横线的是项目目标</a:t>
            </a:r>
            <a:endParaRPr lang="zh-CN" altLang="zh-CN" dirty="0"/>
          </a:p>
        </p:txBody>
      </p:sp>
      <p:sp>
        <p:nvSpPr>
          <p:cNvPr id="922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7A3037A5-CE32-4DA4-A065-557DF5405E51}" type="slidenum">
              <a:rPr lang="en-US" altLang="zh-CN">
                <a:latin typeface="Verdana" pitchFamily="34" charset="0"/>
              </a:rPr>
              <a:pPr algn="r" eaLnBrk="1" hangingPunct="1"/>
              <a:t>7</a:t>
            </a:fld>
            <a:endParaRPr lang="en-US" altLang="zh-CN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974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9DCE88A-B123-4C66-B2BF-B9A36752DB56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21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2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划横线的是项目目标</a:t>
            </a:r>
            <a:endParaRPr lang="zh-CN" altLang="zh-CN" dirty="0"/>
          </a:p>
        </p:txBody>
      </p:sp>
      <p:sp>
        <p:nvSpPr>
          <p:cNvPr id="922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7A3037A5-CE32-4DA4-A065-557DF5405E51}" type="slidenum">
              <a:rPr lang="en-US" altLang="zh-CN">
                <a:latin typeface="Verdana" pitchFamily="34" charset="0"/>
              </a:rPr>
              <a:pPr algn="r" eaLnBrk="1" hangingPunct="1"/>
              <a:t>8</a:t>
            </a:fld>
            <a:endParaRPr lang="en-US" altLang="zh-CN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86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9DCE88A-B123-4C66-B2BF-B9A36752DB5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21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2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划横线的是项目目标</a:t>
            </a:r>
            <a:endParaRPr lang="zh-CN" altLang="zh-CN" dirty="0"/>
          </a:p>
        </p:txBody>
      </p:sp>
      <p:sp>
        <p:nvSpPr>
          <p:cNvPr id="922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7A3037A5-CE32-4DA4-A065-557DF5405E51}" type="slidenum">
              <a:rPr lang="en-US" altLang="zh-CN">
                <a:latin typeface="Verdana" pitchFamily="34" charset="0"/>
              </a:rPr>
              <a:pPr algn="r" eaLnBrk="1" hangingPunct="1"/>
              <a:t>9</a:t>
            </a:fld>
            <a:endParaRPr lang="en-US" altLang="zh-CN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3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.png"/><Relationship Id="rId1" Type="http://schemas.openxmlformats.org/officeDocument/2006/relationships/vmlDrawing" Target="../drawings/vmlDrawing4.vml"/><Relationship Id="rId2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 userDrawn="1"/>
        </p:nvGraphicFramePr>
        <p:xfrm>
          <a:off x="8410575" y="15875"/>
          <a:ext cx="72548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78" name="位图图像" r:id="rId3" imgW="1476190" imgH="1438095" progId="Paint.Picture">
                  <p:embed/>
                </p:oleObj>
              </mc:Choice>
              <mc:Fallback>
                <p:oleObj name="位图图像" r:id="rId3" imgW="1476190" imgH="14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0575" y="15875"/>
                        <a:ext cx="725488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6B570-AFC5-44E0-BC47-D0C9C349B58B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3477A48-0566-49C2-B478-8CBBAB3144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9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46670-572D-4FCE-9CC5-AEA85753540F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5A4025-49FA-4BEF-87DE-C7851D2E69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28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188913"/>
            <a:ext cx="2001837" cy="58308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188913"/>
            <a:ext cx="5854700" cy="5830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7D7E3-884C-49AA-B8A4-0B2C7B81101E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8EB851-0705-4AF3-9733-3F5F8CDE50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425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188913"/>
            <a:ext cx="8001000" cy="7556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268413"/>
            <a:ext cx="3924300" cy="2298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298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719513"/>
            <a:ext cx="3924300" cy="2300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719513"/>
            <a:ext cx="3924300" cy="2300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3F839-3D97-41AD-8EF5-0B307D28E553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6F2DE0-69E6-4952-8959-53634A51E9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817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8001000" cy="7556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298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719513"/>
            <a:ext cx="3924300" cy="2300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0AC9F-CB7D-4E39-99CA-F5A6A71E3674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60711-C681-4EA2-BAF3-A6E2B25A9C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783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8001000" cy="7556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298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719513"/>
            <a:ext cx="3924300" cy="2300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4F70F-ED16-48BB-B2BB-9445D4AECF04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02E6E8-DCEE-468E-8207-B7C672CD1D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478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8001000" cy="7556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A1DB6-45B8-4BD2-8AA0-E6DF87141201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C3C35-175C-4B67-9B68-E50B83FDD4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877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8001000" cy="7556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268413"/>
            <a:ext cx="8001000" cy="47513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84FC3-797B-401C-80B4-068D3DA882D3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5CA94A-C2CC-4047-A56F-63901C4899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17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 userDrawn="1"/>
        </p:nvGraphicFramePr>
        <p:xfrm>
          <a:off x="8410575" y="15875"/>
          <a:ext cx="72548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02" name="位图图像" r:id="rId3" imgW="1476190" imgH="1438095" progId="Paint.Picture">
                  <p:embed/>
                </p:oleObj>
              </mc:Choice>
              <mc:Fallback>
                <p:oleObj name="位图图像" r:id="rId3" imgW="1476190" imgH="14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0575" y="15875"/>
                        <a:ext cx="725488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47800" y="3429000"/>
            <a:ext cx="7010400" cy="1600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F8664-B333-420E-AAC0-324EB49F27F5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A3E2CA3-A3BF-4B95-AA25-78D7A11D7F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935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BBFFE-3808-4452-BBF7-C4D164D27CFC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ACA9E-398B-4B4D-961A-672173E886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261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497B0-3266-4920-B854-B15C261AE16B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7BB113-C61E-451E-BC89-3CFE1397E0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9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latin typeface="Times New Roman" pitchFamily="18" charset="0"/>
                <a:ea typeface="楷体_GB2312" pitchFamily="49" charset="-122"/>
              </a:defRPr>
            </a:lvl2pPr>
            <a:lvl3pPr>
              <a:defRPr baseline="0">
                <a:latin typeface="Times New Roman" pitchFamily="18" charset="0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CB648-A686-4C16-86DD-73AC61B4DC9A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DDFEEB-024F-49FF-A444-DA739AF440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380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97FB7-8B43-4C8E-973B-7DA3E7A1E4FA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E0C246-8FA3-4D45-BC93-702E5B8F4B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54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25802-AF71-44CC-8881-D850E0B80013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1A9ED-C361-4D3E-9E9B-CBC3A21687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016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F6A2E-1ACE-4E3E-893C-FD023C18D387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38B5E-B61F-4412-A34E-08983FE30F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2903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E77B6-3FC7-4A33-A0D0-23ED7329CC65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11EB24-59A7-4F18-ACB6-49DD394865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9098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2CCC7-ECE6-45C6-A193-EE03BE9C6B98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614CA-B128-44FC-B843-F03BAE47E9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856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8F4B6-B07F-49CE-B969-2CD421F9DC10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02E3B-3D16-405C-A451-D9E1BA76C6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957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5C4CA-469B-4A4B-BA00-D66A0A8F61CA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B2C9F9-3083-43BF-B74B-DC2E2CC5E7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988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937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93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641EA-20D5-4B9D-8DE0-35110B549CC8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9C0974-BF45-41D5-B50E-9FE844A0C0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449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3BB58-1257-4DC4-89E8-09634321282B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970D6A-76F5-4846-A6D5-1FFDC2CB23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529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1A951-9D8B-44E0-ADD6-66C22D48DDC2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7F411C-41EE-4DCA-8044-9F2F89C4A6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63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CCFFE-A8C8-4A44-81D5-858DF47089A8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D13731-F5C3-4180-9DE5-13DF3977FE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6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942F1-475A-4E1F-95C5-EFB4F47AD422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7CE945-A138-4B75-B9AB-5D34EBB934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E37EF-B011-4989-B038-6044AAAD0A49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0E721-DFA8-4A00-B82D-B6FF0EE2E3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59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81798-2585-4898-838D-4F5F4711BE5F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167B4E-82DD-48C5-8563-68ECDD0428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201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5019A-FEF1-4FE5-BCC0-8E25924B00D0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906C38-4E47-484D-81B6-44CC0BA041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47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vmlDrawing" Target="../drawings/vmlDrawing1.vml"/><Relationship Id="rId1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13" Type="http://schemas.openxmlformats.org/officeDocument/2006/relationships/vmlDrawing" Target="../drawings/vmlDrawing3.vml"/><Relationship Id="rId14" Type="http://schemas.openxmlformats.org/officeDocument/2006/relationships/oleObject" Target="../embeddings/oleObject3.bin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88913"/>
            <a:ext cx="80010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68413"/>
            <a:ext cx="80010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087438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6585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1DDFC75-9B40-4AAD-9F79-59DD41B518E3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4679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245225"/>
            <a:ext cx="938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CBC82D7-D5AE-4EB7-81EF-A241804E8316}" type="slidenum">
              <a:rPr lang="en-US" altLang="zh-CN"/>
              <a:pPr/>
              <a:t>‹#›</a:t>
            </a:fld>
            <a:endParaRPr lang="en-US" altLang="zh-CN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 userDrawn="1"/>
        </p:nvGraphicFramePr>
        <p:xfrm>
          <a:off x="8410575" y="15875"/>
          <a:ext cx="72548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" name="位图图像" r:id="rId19" imgW="1476190" imgH="1438095" progId="Paint.Picture">
                  <p:embed/>
                </p:oleObj>
              </mc:Choice>
              <mc:Fallback>
                <p:oleObj name="位图图像" r:id="rId19" imgW="1476190" imgH="1438095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0575" y="15875"/>
                        <a:ext cx="725488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69" r:id="rId2"/>
    <p:sldLayoutId id="2147484470" r:id="rId3"/>
    <p:sldLayoutId id="2147484471" r:id="rId4"/>
    <p:sldLayoutId id="2147484472" r:id="rId5"/>
    <p:sldLayoutId id="2147484473" r:id="rId6"/>
    <p:sldLayoutId id="2147484474" r:id="rId7"/>
    <p:sldLayoutId id="2147484475" r:id="rId8"/>
    <p:sldLayoutId id="2147484476" r:id="rId9"/>
    <p:sldLayoutId id="2147484477" r:id="rId10"/>
    <p:sldLayoutId id="2147484478" r:id="rId11"/>
    <p:sldLayoutId id="2147484479" r:id="rId12"/>
    <p:sldLayoutId id="2147484480" r:id="rId13"/>
    <p:sldLayoutId id="2147484481" r:id="rId14"/>
    <p:sldLayoutId id="2147484482" r:id="rId15"/>
    <p:sldLayoutId id="2147484483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楷体_GB2312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3000" b="1">
          <a:solidFill>
            <a:schemeClr val="tx1"/>
          </a:solidFill>
          <a:latin typeface="Times New Roman" pitchFamily="18" charset="0"/>
          <a:ea typeface="楷体_GB2312" pitchFamily="49" charset="-122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6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3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0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000" b="1">
          <a:solidFill>
            <a:schemeClr val="tx1"/>
          </a:solidFill>
          <a:latin typeface="+mn-lt"/>
          <a:ea typeface="宋体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88913"/>
            <a:ext cx="80010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Line 5"/>
          <p:cNvSpPr>
            <a:spLocks noChangeShapeType="1"/>
          </p:cNvSpPr>
          <p:nvPr/>
        </p:nvSpPr>
        <p:spPr bwMode="auto">
          <a:xfrm flipV="1">
            <a:off x="609600" y="616585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98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AFCC156-1809-4C85-A2B5-C3DD03089E64}" type="datetime2">
              <a:rPr lang="zh-CN" altLang="en-US"/>
              <a:pPr>
                <a:defRPr/>
              </a:pPr>
              <a:t>2019年4月1日</a:t>
            </a:fld>
            <a:endParaRPr lang="en-US" altLang="zh-CN"/>
          </a:p>
        </p:txBody>
      </p:sp>
      <p:sp>
        <p:nvSpPr>
          <p:cNvPr id="2498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4679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98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245225"/>
            <a:ext cx="938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BE1AF73-7F9D-4452-9E70-20C853CB4219}" type="slidenum">
              <a:rPr lang="en-US" altLang="zh-CN"/>
              <a:pPr/>
              <a:t>‹#›</a:t>
            </a:fld>
            <a:endParaRPr lang="en-US" altLang="zh-CN"/>
          </a:p>
        </p:txBody>
      </p:sp>
      <p:graphicFrame>
        <p:nvGraphicFramePr>
          <p:cNvPr id="2055" name="Object 9"/>
          <p:cNvGraphicFramePr>
            <a:graphicFrameLocks noChangeAspect="1"/>
          </p:cNvGraphicFramePr>
          <p:nvPr userDrawn="1"/>
        </p:nvGraphicFramePr>
        <p:xfrm>
          <a:off x="8410575" y="15875"/>
          <a:ext cx="72548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" name="位图图像" r:id="rId14" imgW="1476190" imgH="1438095" progId="Paint.Picture">
                  <p:embed/>
                </p:oleObj>
              </mc:Choice>
              <mc:Fallback>
                <p:oleObj name="位图图像" r:id="rId14" imgW="1476190" imgH="1438095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0575" y="15875"/>
                        <a:ext cx="725488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495" r:id="rId1"/>
    <p:sldLayoutId id="2147484484" r:id="rId2"/>
    <p:sldLayoutId id="2147484485" r:id="rId3"/>
    <p:sldLayoutId id="2147484486" r:id="rId4"/>
    <p:sldLayoutId id="2147484487" r:id="rId5"/>
    <p:sldLayoutId id="2147484488" r:id="rId6"/>
    <p:sldLayoutId id="2147484489" r:id="rId7"/>
    <p:sldLayoutId id="2147484490" r:id="rId8"/>
    <p:sldLayoutId id="2147484491" r:id="rId9"/>
    <p:sldLayoutId id="2147484492" r:id="rId10"/>
    <p:sldLayoutId id="214748449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zjubca.donate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合约解析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7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CN" dirty="0"/>
          </a:p>
          <a:p>
            <a:pPr algn="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陈朋飞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r"/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2018.03.31.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8B5767EF-5281-4EF7-9C31-20C259BBF65F}" type="slidenum">
              <a:rPr lang="en-US" altLang="zh-CN" sz="1200" b="0">
                <a:latin typeface="Verdana" pitchFamily="34" charset="0"/>
                <a:ea typeface="宋体" pitchFamily="2" charset="-122"/>
              </a:rPr>
              <a:pPr/>
              <a:t>10</a:t>
            </a:fld>
            <a:endParaRPr lang="en-US" altLang="zh-CN" sz="12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转账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(transfer)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7" name="灯片编号占位符 5"/>
          <p:cNvSpPr txBox="1">
            <a:spLocks noGrp="1"/>
          </p:cNvSpPr>
          <p:nvPr/>
        </p:nvSpPr>
        <p:spPr bwMode="auto">
          <a:xfrm>
            <a:off x="7596188" y="6245225"/>
            <a:ext cx="938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14B756C-56A3-412B-9561-973E8AC9AD06}" type="slidenum">
              <a:rPr lang="en-US" altLang="zh-CN" sz="1200" b="0">
                <a:latin typeface="Verdana" pitchFamily="34" charset="0"/>
                <a:ea typeface="宋体" pitchFamily="2" charset="-122"/>
              </a:rPr>
              <a:pPr algn="r" eaLnBrk="1" hangingPunct="1"/>
              <a:t>10</a:t>
            </a:fld>
            <a:endParaRPr lang="en-US" altLang="zh-CN" sz="12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568" y="1412776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方法二：使用通知</a:t>
            </a:r>
          </a:p>
        </p:txBody>
      </p:sp>
      <p:sp>
        <p:nvSpPr>
          <p:cNvPr id="3" name="矩形 2"/>
          <p:cNvSpPr/>
          <p:nvPr/>
        </p:nvSpPr>
        <p:spPr>
          <a:xfrm>
            <a:off x="2755112" y="2678549"/>
            <a:ext cx="1440160" cy="18722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2755112" y="282256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eosio.token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99128" y="3588521"/>
            <a:ext cx="1152128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1.transfer</a:t>
            </a:r>
            <a:endParaRPr kumimoji="1"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4961"/>
          <a:stretch/>
        </p:blipFill>
        <p:spPr>
          <a:xfrm>
            <a:off x="899592" y="3704468"/>
            <a:ext cx="342248" cy="732644"/>
          </a:xfrm>
          <a:prstGeom prst="rect">
            <a:avLst/>
          </a:prstGeom>
        </p:spPr>
      </p:pic>
      <p:cxnSp>
        <p:nvCxnSpPr>
          <p:cNvPr id="8" name="直线箭头连接符 7"/>
          <p:cNvCxnSpPr>
            <a:stCxn id="6" idx="3"/>
            <a:endCxn id="3" idx="1"/>
          </p:cNvCxnSpPr>
          <p:nvPr/>
        </p:nvCxnSpPr>
        <p:spPr>
          <a:xfrm flipV="1">
            <a:off x="1241840" y="3614653"/>
            <a:ext cx="1513272" cy="45613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 rot="20917464">
            <a:off x="1468843" y="3271729"/>
            <a:ext cx="1231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转</a:t>
            </a:r>
            <a:r>
              <a:rPr kumimoji="1" lang="en-US" altLang="zh-CN" dirty="0" smtClean="0">
                <a:latin typeface="KaiTi" charset="-122"/>
                <a:ea typeface="KaiTi" charset="-122"/>
                <a:cs typeface="KaiTi" charset="-122"/>
              </a:rPr>
              <a:t>toke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给合约</a:t>
            </a:r>
            <a:endParaRPr kumimoji="1" lang="zh-CN" altLang="en-US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 rot="20917464">
            <a:off x="1631240" y="3893190"/>
            <a:ext cx="1231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KaiTi" charset="-122"/>
                <a:ea typeface="KaiTi" charset="-122"/>
                <a:cs typeface="KaiTi" charset="-122"/>
              </a:rPr>
              <a:t>memo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传参数</a:t>
            </a:r>
            <a:endParaRPr kumimoji="1" lang="zh-CN" altLang="en-US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68144" y="1258732"/>
            <a:ext cx="2232248" cy="46185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264188" y="136660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合约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408204" y="1843818"/>
            <a:ext cx="1152128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2.apply</a:t>
            </a:r>
            <a:endParaRPr kumimoji="1" lang="zh-CN" altLang="en-US" sz="1400" dirty="0"/>
          </a:p>
        </p:txBody>
      </p:sp>
      <p:sp>
        <p:nvSpPr>
          <p:cNvPr id="18" name="圆角矩形 17"/>
          <p:cNvSpPr/>
          <p:nvPr/>
        </p:nvSpPr>
        <p:spPr>
          <a:xfrm>
            <a:off x="6408204" y="3240171"/>
            <a:ext cx="1152128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3.action</a:t>
            </a:r>
            <a:endParaRPr kumimoji="1"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6408204" y="4636525"/>
            <a:ext cx="1152128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4.reveal</a:t>
            </a:r>
            <a:endParaRPr kumimoji="1" lang="zh-CN" altLang="en-US" sz="1400" dirty="0"/>
          </a:p>
        </p:txBody>
      </p:sp>
      <p:cxnSp>
        <p:nvCxnSpPr>
          <p:cNvPr id="20" name="直线箭头连接符 19"/>
          <p:cNvCxnSpPr>
            <a:stCxn id="3" idx="3"/>
          </p:cNvCxnSpPr>
          <p:nvPr/>
        </p:nvCxnSpPr>
        <p:spPr>
          <a:xfrm flipV="1">
            <a:off x="4195272" y="3028730"/>
            <a:ext cx="1600864" cy="58592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302330" y="3190886"/>
            <a:ext cx="1493805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err="1">
                <a:latin typeface="KaiTi" charset="-122"/>
                <a:ea typeface="KaiTi" charset="-122"/>
                <a:cs typeface="KaiTi" charset="-122"/>
              </a:rPr>
              <a:t>r</a:t>
            </a:r>
            <a:r>
              <a:rPr kumimoji="1" lang="en-US" altLang="zh-CN" sz="1200" dirty="0" err="1" smtClean="0">
                <a:latin typeface="KaiTi" charset="-122"/>
                <a:ea typeface="KaiTi" charset="-122"/>
                <a:cs typeface="KaiTi" charset="-122"/>
              </a:rPr>
              <a:t>equire_recipient</a:t>
            </a:r>
            <a:endParaRPr kumimoji="1" lang="zh-CN" altLang="en-US" sz="1200" dirty="0">
              <a:latin typeface="KaiTi" charset="-122"/>
              <a:ea typeface="KaiTi" charset="-122"/>
              <a:cs typeface="KaiTi" charset="-122"/>
            </a:endParaRPr>
          </a:p>
        </p:txBody>
      </p:sp>
      <p:cxnSp>
        <p:nvCxnSpPr>
          <p:cNvPr id="24" name="直线箭头连接符 23"/>
          <p:cNvCxnSpPr>
            <a:stCxn id="17" idx="2"/>
            <a:endCxn id="18" idx="0"/>
          </p:cNvCxnSpPr>
          <p:nvPr/>
        </p:nvCxnSpPr>
        <p:spPr>
          <a:xfrm>
            <a:off x="6984268" y="2347874"/>
            <a:ext cx="0" cy="8922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6984268" y="3744227"/>
            <a:ext cx="0" cy="8922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70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8B5767EF-5281-4EF7-9C31-20C259BBF65F}" type="slidenum">
              <a:rPr lang="en-US" altLang="zh-CN" sz="1200" b="0">
                <a:latin typeface="Verdana" pitchFamily="34" charset="0"/>
                <a:ea typeface="宋体" pitchFamily="2" charset="-122"/>
              </a:rPr>
              <a:pPr/>
              <a:t>11</a:t>
            </a:fld>
            <a:endParaRPr lang="en-US" altLang="zh-CN" sz="12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合约入口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——apply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6" name="内容占位符 2"/>
          <p:cNvSpPr>
            <a:spLocks noGrp="1"/>
          </p:cNvSpPr>
          <p:nvPr>
            <p:ph idx="4294967295"/>
          </p:nvPr>
        </p:nvSpPr>
        <p:spPr>
          <a:xfrm>
            <a:off x="0" y="1916832"/>
            <a:ext cx="8892479" cy="4214813"/>
          </a:xfrm>
        </p:spPr>
        <p:txBody>
          <a:bodyPr numCol="2"/>
          <a:lstStyle/>
          <a:p>
            <a:pPr marL="927100" indent="-457200">
              <a:lnSpc>
                <a:spcPct val="150000"/>
              </a:lnSpc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receiver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被通知的合约本身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12800" indent="-342900">
              <a:lnSpc>
                <a:spcPct val="150000"/>
              </a:lnSpc>
              <a:buFont typeface="Wingdings" charset="2"/>
              <a:buChar char="n"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ode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通知本合约的合约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12800" indent="-342900">
              <a:lnSpc>
                <a:spcPct val="15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ction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通知本合约的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action</a:t>
            </a:r>
          </a:p>
          <a:p>
            <a:pPr lvl="1" indent="0">
              <a:lnSpc>
                <a:spcPct val="150000"/>
              </a:lnSpc>
              <a:buNone/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556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基本格式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None/>
            </a:pP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7" name="灯片编号占位符 5"/>
          <p:cNvSpPr txBox="1">
            <a:spLocks noGrp="1"/>
          </p:cNvSpPr>
          <p:nvPr/>
        </p:nvSpPr>
        <p:spPr bwMode="auto">
          <a:xfrm>
            <a:off x="7596188" y="6245225"/>
            <a:ext cx="938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14B756C-56A3-412B-9561-973E8AC9AD06}" type="slidenum">
              <a:rPr lang="en-US" altLang="zh-CN" sz="1200" b="0">
                <a:latin typeface="Verdana" pitchFamily="34" charset="0"/>
                <a:ea typeface="宋体" pitchFamily="2" charset="-122"/>
              </a:rPr>
              <a:pPr algn="r" eaLnBrk="1" hangingPunct="1"/>
              <a:t>11</a:t>
            </a:fld>
            <a:endParaRPr lang="en-US" altLang="zh-CN" sz="12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568" y="1412776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EOS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所有合约的入口都是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apply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函数</a:t>
            </a:r>
            <a:endParaRPr kumimoji="1" lang="zh-CN" altLang="en-US" sz="28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534749"/>
            <a:ext cx="4820022" cy="10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8B5767EF-5281-4EF7-9C31-20C259BBF65F}" type="slidenum">
              <a:rPr lang="en-US" altLang="zh-CN" sz="1200" b="0">
                <a:latin typeface="楷体" panose="02010609060101010101" pitchFamily="49" charset="-122"/>
                <a:ea typeface="楷体" panose="02010609060101010101" pitchFamily="49" charset="-122"/>
              </a:rPr>
              <a:pPr/>
              <a:t>2</a:t>
            </a:fld>
            <a:endParaRPr lang="en-US" altLang="zh-CN" sz="1200" b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需求分析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7" name="灯片编号占位符 5"/>
          <p:cNvSpPr txBox="1">
            <a:spLocks noGrp="1"/>
          </p:cNvSpPr>
          <p:nvPr/>
        </p:nvSpPr>
        <p:spPr bwMode="auto">
          <a:xfrm>
            <a:off x="7596188" y="6245225"/>
            <a:ext cx="938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14B756C-56A3-412B-9561-973E8AC9AD06}" type="slidenum">
              <a:rPr lang="en-US" altLang="zh-CN" sz="1200" b="0">
                <a:latin typeface="楷体" panose="02010609060101010101" pitchFamily="49" charset="-122"/>
                <a:ea typeface="楷体" panose="02010609060101010101" pitchFamily="49" charset="-122"/>
              </a:rPr>
              <a:pPr algn="r" eaLnBrk="1" hangingPunct="1"/>
              <a:t>2</a:t>
            </a:fld>
            <a:endParaRPr lang="en-US" altLang="zh-CN" sz="1200" b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772816"/>
            <a:ext cx="7922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zjubca.denote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旨在为协会搭建一个公开透明的捐赠平台。该应用主要有如下几个目的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回收</a:t>
            </a:r>
            <a:r>
              <a:rPr kumimoji="1" lang="en-US" altLang="zh-CN" dirty="0">
                <a:latin typeface="KaiTi" charset="-122"/>
                <a:ea typeface="KaiTi" charset="-122"/>
                <a:cs typeface="KaiTi" charset="-122"/>
              </a:rPr>
              <a:t>Token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。当有协会成员退出时，我们会鼓励其将已有的</a:t>
            </a:r>
            <a:r>
              <a:rPr kumimoji="1" lang="en-US" altLang="zh-CN" dirty="0">
                <a:latin typeface="KaiTi" charset="-122"/>
                <a:ea typeface="KaiTi" charset="-122"/>
                <a:cs typeface="KaiTi" charset="-122"/>
              </a:rPr>
              <a:t>ZJUBCA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和</a:t>
            </a:r>
            <a:r>
              <a:rPr kumimoji="1" lang="en-US" altLang="zh-CN" dirty="0">
                <a:latin typeface="KaiTi" charset="-122"/>
                <a:ea typeface="KaiTi" charset="-122"/>
                <a:cs typeface="KaiTi" charset="-122"/>
              </a:rPr>
              <a:t>EOS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捐赠给协会。已完成内部良好循环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。</a:t>
            </a:r>
            <a:endParaRPr kumimoji="1" lang="en-US" altLang="zh-CN" dirty="0" smtClean="0">
              <a:latin typeface="KaiTi" charset="-122"/>
              <a:ea typeface="KaiTi" charset="-122"/>
              <a:cs typeface="KaiTi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建立组织文化和归属感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。</a:t>
            </a:r>
            <a:endParaRPr kumimoji="1" lang="en-US" altLang="zh-CN" dirty="0">
              <a:latin typeface="KaiTi" charset="-122"/>
              <a:ea typeface="KaiTi" charset="-122"/>
              <a:cs typeface="KaiTi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dirty="0" smtClean="0"/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需求分析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用户可捐赠指定数量的</a:t>
            </a:r>
            <a:r>
              <a:rPr lang="en-US" altLang="zh-CN" dirty="0">
                <a:latin typeface="KaiTi" charset="-122"/>
                <a:ea typeface="KaiTi" charset="-122"/>
                <a:cs typeface="KaiTi" charset="-122"/>
              </a:rPr>
              <a:t>ZJUBCA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和</a:t>
            </a:r>
            <a:r>
              <a:rPr lang="en-US" altLang="zh-CN" dirty="0">
                <a:latin typeface="KaiTi" charset="-122"/>
                <a:ea typeface="KaiTi" charset="-122"/>
                <a:cs typeface="KaiTi" charset="-122"/>
              </a:rPr>
              <a:t>EOS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数量。先存入</a:t>
            </a:r>
            <a:r>
              <a:rPr lang="en-US" altLang="zh-CN" dirty="0">
                <a:latin typeface="KaiTi" charset="-122"/>
                <a:ea typeface="KaiTi" charset="-122"/>
                <a:cs typeface="KaiTi" charset="-122"/>
              </a:rPr>
              <a:t>denote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合约账户，在满足一定数量后自动转入协会基金账户</a:t>
            </a:r>
            <a:r>
              <a:rPr lang="zh-CN" altLang="en-US" dirty="0" smtClean="0">
                <a:latin typeface="KaiTi" charset="-122"/>
                <a:ea typeface="KaiTi" charset="-122"/>
                <a:cs typeface="KaiTi" charset="-122"/>
              </a:rPr>
              <a:t>。</a:t>
            </a:r>
            <a:r>
              <a:rPr lang="en-US" altLang="zh-CN" dirty="0" smtClean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转账操作</a:t>
            </a:r>
            <a:r>
              <a:rPr lang="en-US" altLang="zh-CN" dirty="0" smtClean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)</a:t>
            </a:r>
            <a:endParaRPr lang="zh-CN" altLang="en-US" dirty="0">
              <a:solidFill>
                <a:srgbClr val="FF0000"/>
              </a:solidFill>
              <a:latin typeface="KaiTi" charset="-122"/>
              <a:ea typeface="KaiTi" charset="-122"/>
              <a:cs typeface="KaiTi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显示当前已收到捐赠的</a:t>
            </a:r>
            <a:r>
              <a:rPr lang="en-US" altLang="zh-CN" dirty="0">
                <a:latin typeface="KaiTi" charset="-122"/>
                <a:ea typeface="KaiTi" charset="-122"/>
                <a:cs typeface="KaiTi" charset="-122"/>
              </a:rPr>
              <a:t>ZJUBCA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和</a:t>
            </a:r>
            <a:r>
              <a:rPr lang="en-US" altLang="zh-CN" dirty="0">
                <a:latin typeface="KaiTi" charset="-122"/>
                <a:ea typeface="KaiTi" charset="-122"/>
                <a:cs typeface="KaiTi" charset="-122"/>
              </a:rPr>
              <a:t>EOS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总数。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显示当前用户已捐赠的</a:t>
            </a:r>
            <a:r>
              <a:rPr lang="en-US" altLang="zh-CN" dirty="0">
                <a:latin typeface="KaiTi" charset="-122"/>
                <a:ea typeface="KaiTi" charset="-122"/>
                <a:cs typeface="KaiTi" charset="-122"/>
              </a:rPr>
              <a:t>ZJUBCA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数量和</a:t>
            </a:r>
            <a:r>
              <a:rPr lang="en-US" altLang="zh-CN" dirty="0">
                <a:latin typeface="KaiTi" charset="-122"/>
                <a:ea typeface="KaiTi" charset="-122"/>
                <a:cs typeface="KaiTi" charset="-122"/>
              </a:rPr>
              <a:t>EOS</a:t>
            </a: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数量。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KaiTi" charset="-122"/>
                <a:ea typeface="KaiTi" charset="-122"/>
                <a:cs typeface="KaiTi" charset="-122"/>
              </a:rPr>
              <a:t>捐赠排行榜。对已进行捐赠的用户按捐赠数量进行排名</a:t>
            </a:r>
            <a:r>
              <a:rPr lang="zh-CN" altLang="en-US" dirty="0" smtClean="0">
                <a:latin typeface="KaiTi" charset="-122"/>
                <a:ea typeface="KaiTi" charset="-122"/>
                <a:cs typeface="KaiTi" charset="-122"/>
              </a:rPr>
              <a:t>。</a:t>
            </a:r>
            <a:r>
              <a:rPr lang="en-US" altLang="zh-CN" dirty="0" smtClean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更新数据库</a:t>
            </a:r>
            <a:r>
              <a:rPr lang="en-US" altLang="zh-CN" dirty="0" smtClean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)</a:t>
            </a:r>
            <a:endParaRPr lang="zh-CN" altLang="en-US" dirty="0">
              <a:solidFill>
                <a:srgbClr val="FF0000"/>
              </a:solidFill>
              <a:latin typeface="KaiTi" charset="-122"/>
              <a:ea typeface="KaiTi" charset="-122"/>
              <a:cs typeface="KaiTi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8B5767EF-5281-4EF7-9C31-20C259BBF65F}" type="slidenum">
              <a:rPr lang="en-US" altLang="zh-CN" sz="1200" b="0">
                <a:latin typeface="楷体" panose="02010609060101010101" pitchFamily="49" charset="-122"/>
                <a:ea typeface="楷体" panose="02010609060101010101" pitchFamily="49" charset="-122"/>
              </a:rPr>
              <a:pPr/>
              <a:t>3</a:t>
            </a:fld>
            <a:endParaRPr lang="en-US" altLang="zh-CN" sz="1200" b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设计思路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7" name="灯片编号占位符 5"/>
          <p:cNvSpPr txBox="1">
            <a:spLocks noGrp="1"/>
          </p:cNvSpPr>
          <p:nvPr/>
        </p:nvSpPr>
        <p:spPr bwMode="auto">
          <a:xfrm>
            <a:off x="7596188" y="6245225"/>
            <a:ext cx="938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14B756C-56A3-412B-9561-973E8AC9AD06}" type="slidenum">
              <a:rPr lang="en-US" altLang="zh-CN" sz="1200" b="0">
                <a:latin typeface="楷体" panose="02010609060101010101" pitchFamily="49" charset="-122"/>
                <a:ea typeface="楷体" panose="02010609060101010101" pitchFamily="49" charset="-122"/>
              </a:rPr>
              <a:pPr algn="r" eaLnBrk="1" hangingPunct="1"/>
              <a:t>3</a:t>
            </a:fld>
            <a:endParaRPr lang="en-US" altLang="zh-CN" sz="1200" b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27584" y="3212976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3635896" y="2204864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donatezjubca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635896" y="3141129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donateeos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635896" y="4149080"/>
            <a:ext cx="18002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sendtofound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2" idx="3"/>
            <a:endCxn id="4" idx="1"/>
          </p:cNvCxnSpPr>
          <p:nvPr/>
        </p:nvCxnSpPr>
        <p:spPr>
          <a:xfrm flipV="1">
            <a:off x="1619672" y="2456892"/>
            <a:ext cx="2016224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2" idx="3"/>
            <a:endCxn id="8" idx="1"/>
          </p:cNvCxnSpPr>
          <p:nvPr/>
        </p:nvCxnSpPr>
        <p:spPr>
          <a:xfrm>
            <a:off x="1619672" y="3392996"/>
            <a:ext cx="2016224" cy="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015716" y="2240707"/>
            <a:ext cx="1224136" cy="432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捐赠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ZJUBCA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394595" y="2942835"/>
            <a:ext cx="1224136" cy="432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捐赠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EOS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27584" y="4221088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合约</a:t>
            </a:r>
            <a:endParaRPr kumimoji="1" lang="en-US" altLang="zh-CN" dirty="0" smtClean="0"/>
          </a:p>
        </p:txBody>
      </p:sp>
      <p:cxnSp>
        <p:nvCxnSpPr>
          <p:cNvPr id="18" name="直线箭头连接符 17"/>
          <p:cNvCxnSpPr>
            <a:stCxn id="21" idx="3"/>
            <a:endCxn id="9" idx="1"/>
          </p:cNvCxnSpPr>
          <p:nvPr/>
        </p:nvCxnSpPr>
        <p:spPr>
          <a:xfrm>
            <a:off x="1619672" y="4401108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960685" y="3950786"/>
            <a:ext cx="1224136" cy="432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定时执行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660232" y="3041821"/>
            <a:ext cx="1512168" cy="702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更新表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转账</a:t>
            </a:r>
            <a:endParaRPr kumimoji="1" lang="en-US" altLang="zh-CN" dirty="0" smtClean="0"/>
          </a:p>
        </p:txBody>
      </p:sp>
      <p:cxnSp>
        <p:nvCxnSpPr>
          <p:cNvPr id="23" name="直线箭头连接符 22"/>
          <p:cNvCxnSpPr>
            <a:stCxn id="4" idx="3"/>
            <a:endCxn id="19" idx="1"/>
          </p:cNvCxnSpPr>
          <p:nvPr/>
        </p:nvCxnSpPr>
        <p:spPr>
          <a:xfrm>
            <a:off x="5436096" y="2456892"/>
            <a:ext cx="1224136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8" idx="3"/>
            <a:endCxn id="19" idx="1"/>
          </p:cNvCxnSpPr>
          <p:nvPr/>
        </p:nvCxnSpPr>
        <p:spPr>
          <a:xfrm flipV="1">
            <a:off x="5436096" y="3392996"/>
            <a:ext cx="1224136" cy="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9" idx="3"/>
            <a:endCxn id="19" idx="1"/>
          </p:cNvCxnSpPr>
          <p:nvPr/>
        </p:nvCxnSpPr>
        <p:spPr>
          <a:xfrm flipV="1">
            <a:off x="5436096" y="3392996"/>
            <a:ext cx="1224136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9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内容占位符 2"/>
          <p:cNvSpPr>
            <a:spLocks noGrp="1"/>
          </p:cNvSpPr>
          <p:nvPr>
            <p:ph idx="4294967295"/>
          </p:nvPr>
        </p:nvSpPr>
        <p:spPr>
          <a:xfrm>
            <a:off x="0" y="1916832"/>
            <a:ext cx="9144000" cy="4214813"/>
          </a:xfrm>
        </p:spPr>
        <p:txBody>
          <a:bodyPr/>
          <a:lstStyle/>
          <a:p>
            <a:pPr marL="927100" indent="-457200" algn="just">
              <a:lnSpc>
                <a:spcPct val="150000"/>
              </a:lnSpc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65250" lvl="1" indent="-457200" algn="just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multi_index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eos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提供的一个可持久化状态的类。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27100" indent="-457200" algn="just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类比数据库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65250" lvl="1" indent="-457200" algn="just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mysql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1365250" lvl="1" indent="-457200" algn="just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multi_index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8B5767EF-5281-4EF7-9C31-20C259BBF65F}" type="slidenum">
              <a:rPr lang="en-US" altLang="zh-CN" sz="1200" b="0">
                <a:latin typeface="Verdana" pitchFamily="34" charset="0"/>
                <a:ea typeface="宋体" pitchFamily="2" charset="-122"/>
              </a:rPr>
              <a:pPr/>
              <a:t>4</a:t>
            </a:fld>
            <a:endParaRPr lang="en-US" altLang="zh-CN" sz="12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多索引表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multi_index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7" name="灯片编号占位符 5"/>
          <p:cNvSpPr txBox="1">
            <a:spLocks noGrp="1"/>
          </p:cNvSpPr>
          <p:nvPr/>
        </p:nvSpPr>
        <p:spPr bwMode="auto">
          <a:xfrm>
            <a:off x="7596188" y="6245225"/>
            <a:ext cx="938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14B756C-56A3-412B-9561-973E8AC9AD06}" type="slidenum">
              <a:rPr lang="en-US" altLang="zh-CN" sz="1200" b="0">
                <a:latin typeface="Verdana" pitchFamily="34" charset="0"/>
                <a:ea typeface="宋体" pitchFamily="2" charset="-122"/>
              </a:rPr>
              <a:pPr algn="r" eaLnBrk="1" hangingPunct="1"/>
              <a:t>4</a:t>
            </a:fld>
            <a:endParaRPr lang="en-US" altLang="zh-CN" sz="12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568" y="1412776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结构</a:t>
            </a:r>
            <a:endParaRPr kumimoji="1" lang="zh-CN" altLang="en-US" sz="28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03" y="3793535"/>
            <a:ext cx="4315966" cy="22729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2289019"/>
            <a:ext cx="5187095" cy="143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2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内容占位符 2"/>
          <p:cNvSpPr>
            <a:spLocks noGrp="1"/>
          </p:cNvSpPr>
          <p:nvPr>
            <p:ph idx="4294967295"/>
          </p:nvPr>
        </p:nvSpPr>
        <p:spPr>
          <a:xfrm>
            <a:off x="0" y="1916832"/>
            <a:ext cx="9144000" cy="4214813"/>
          </a:xfrm>
        </p:spPr>
        <p:txBody>
          <a:bodyPr/>
          <a:lstStyle/>
          <a:p>
            <a:pPr marL="927100" indent="-457200" algn="just">
              <a:lnSpc>
                <a:spcPct val="150000"/>
              </a:lnSpc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65250" lvl="1" indent="-457200" algn="just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支持多索引。除了主索引之外，用户可以自定义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个二级索引。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65250" lvl="1" indent="-457200" algn="just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支持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C++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迭代器。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27100" indent="-457200" algn="just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65250" lvl="1" indent="-457200" algn="just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插入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(emplace)——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合约初始化、新用户捐赠</a:t>
            </a:r>
            <a:endParaRPr lang="en-US" altLang="zh-CN" sz="20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65250" lvl="1" indent="-457200" algn="just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查找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(find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get)——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查找用户、查询</a:t>
            </a: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token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数量</a:t>
            </a:r>
            <a:endParaRPr lang="en-US" altLang="zh-CN" sz="20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65250" lvl="1" indent="-457200" algn="just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修改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(modify)——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修改表中</a:t>
            </a: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token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数量</a:t>
            </a:r>
            <a:endParaRPr lang="en-US" altLang="zh-CN" sz="20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65250" lvl="1" indent="-457200" algn="just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删除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(erase)——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删除表</a:t>
            </a:r>
            <a:endParaRPr lang="en-US" altLang="zh-CN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8B5767EF-5281-4EF7-9C31-20C259BBF65F}" type="slidenum">
              <a:rPr lang="en-US" altLang="zh-CN" sz="1200" b="0">
                <a:latin typeface="Verdana" pitchFamily="34" charset="0"/>
                <a:ea typeface="宋体" pitchFamily="2" charset="-122"/>
              </a:rPr>
              <a:pPr/>
              <a:t>5</a:t>
            </a:fld>
            <a:endParaRPr lang="en-US" altLang="zh-CN" sz="12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多索引表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multi_index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7" name="灯片编号占位符 5"/>
          <p:cNvSpPr txBox="1">
            <a:spLocks noGrp="1"/>
          </p:cNvSpPr>
          <p:nvPr/>
        </p:nvSpPr>
        <p:spPr bwMode="auto">
          <a:xfrm>
            <a:off x="7596188" y="6245225"/>
            <a:ext cx="938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14B756C-56A3-412B-9561-973E8AC9AD06}" type="slidenum">
              <a:rPr lang="en-US" altLang="zh-CN" sz="1200" b="0">
                <a:latin typeface="Verdana" pitchFamily="34" charset="0"/>
                <a:ea typeface="宋体" pitchFamily="2" charset="-122"/>
              </a:rPr>
              <a:pPr algn="r" eaLnBrk="1" hangingPunct="1"/>
              <a:t>5</a:t>
            </a:fld>
            <a:endParaRPr lang="en-US" altLang="zh-CN" sz="12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568" y="1412776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特点和操作</a:t>
            </a:r>
            <a:endParaRPr kumimoji="1" lang="zh-CN" altLang="en-US" sz="28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7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8B5767EF-5281-4EF7-9C31-20C259BBF65F}" type="slidenum">
              <a:rPr lang="en-US" altLang="zh-CN" sz="1200" b="0">
                <a:latin typeface="Verdana" pitchFamily="34" charset="0"/>
                <a:ea typeface="宋体" pitchFamily="2" charset="-122"/>
              </a:rPr>
              <a:pPr/>
              <a:t>6</a:t>
            </a:fld>
            <a:endParaRPr lang="en-US" altLang="zh-CN" sz="12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转账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(transfer)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7" name="灯片编号占位符 5"/>
          <p:cNvSpPr txBox="1">
            <a:spLocks noGrp="1"/>
          </p:cNvSpPr>
          <p:nvPr/>
        </p:nvSpPr>
        <p:spPr bwMode="auto">
          <a:xfrm>
            <a:off x="7596188" y="6245225"/>
            <a:ext cx="938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14B756C-56A3-412B-9561-973E8AC9AD06}" type="slidenum">
              <a:rPr lang="en-US" altLang="zh-CN" sz="1200" b="0">
                <a:latin typeface="Verdana" pitchFamily="34" charset="0"/>
                <a:ea typeface="宋体" pitchFamily="2" charset="-122"/>
              </a:rPr>
              <a:pPr algn="r" eaLnBrk="1" hangingPunct="1"/>
              <a:t>6</a:t>
            </a:fld>
            <a:endParaRPr lang="en-US" altLang="zh-CN" sz="12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1628800"/>
            <a:ext cx="78508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当用户需要进行转账操作时，可以使用</a:t>
            </a:r>
            <a:r>
              <a:rPr kumimoji="1" lang="en-US" altLang="zh-CN" dirty="0" smtClean="0">
                <a:latin typeface="KaiTi" charset="-122"/>
                <a:ea typeface="KaiTi" charset="-122"/>
                <a:cs typeface="KaiTi" charset="-122"/>
              </a:rPr>
              <a:t>transfer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这个</a:t>
            </a:r>
            <a:r>
              <a:rPr kumimoji="1" lang="en-US" altLang="zh-CN" dirty="0" smtClean="0">
                <a:latin typeface="KaiTi" charset="-122"/>
                <a:ea typeface="KaiTi" charset="-122"/>
                <a:cs typeface="KaiTi" charset="-122"/>
              </a:rPr>
              <a:t>action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进行转账。</a:t>
            </a:r>
            <a:endParaRPr kumimoji="1" lang="en-US" altLang="zh-CN" dirty="0" smtClean="0">
              <a:latin typeface="KaiTi" charset="-122"/>
              <a:ea typeface="KaiTi" charset="-122"/>
              <a:cs typeface="KaiTi" charset="-122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sz="1400" dirty="0" err="1">
                <a:latin typeface="Calibri" charset="0"/>
                <a:ea typeface="Calibri" charset="0"/>
                <a:cs typeface="Calibri" charset="0"/>
              </a:rPr>
              <a:t>c</a:t>
            </a:r>
            <a:r>
              <a:rPr kumimoji="1" lang="en-US" altLang="zh-CN" sz="1400" dirty="0" err="1" smtClean="0">
                <a:latin typeface="Calibri" charset="0"/>
                <a:ea typeface="Calibri" charset="0"/>
                <a:cs typeface="Calibri" charset="0"/>
              </a:rPr>
              <a:t>leos</a:t>
            </a:r>
            <a:r>
              <a:rPr kumimoji="1" lang="zh-CN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sz="1400" dirty="0" smtClean="0">
                <a:latin typeface="Calibri" charset="0"/>
                <a:ea typeface="Calibri" charset="0"/>
                <a:cs typeface="Calibri" charset="0"/>
              </a:rPr>
              <a:t>push</a:t>
            </a:r>
            <a:r>
              <a:rPr kumimoji="1" lang="zh-CN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sz="1400" dirty="0" smtClean="0">
                <a:latin typeface="Calibri" charset="0"/>
                <a:ea typeface="Calibri" charset="0"/>
                <a:cs typeface="Calibri" charset="0"/>
              </a:rPr>
              <a:t>action</a:t>
            </a:r>
            <a:r>
              <a:rPr kumimoji="1" lang="zh-CN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sz="1400" dirty="0" err="1" smtClean="0">
                <a:latin typeface="Calibri" charset="0"/>
                <a:ea typeface="Calibri" charset="0"/>
                <a:cs typeface="Calibri" charset="0"/>
              </a:rPr>
              <a:t>eosio.token</a:t>
            </a:r>
            <a:r>
              <a:rPr kumimoji="1" lang="zh-CN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sz="1400" dirty="0" smtClean="0">
                <a:latin typeface="Calibri" charset="0"/>
                <a:ea typeface="Calibri" charset="0"/>
                <a:cs typeface="Calibri" charset="0"/>
              </a:rPr>
              <a:t>transfer</a:t>
            </a:r>
            <a:r>
              <a:rPr kumimoji="1" lang="zh-CN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sz="1400" dirty="0" smtClean="0">
                <a:latin typeface="Calibri" charset="0"/>
                <a:ea typeface="Calibri" charset="0"/>
                <a:cs typeface="Calibri" charset="0"/>
              </a:rPr>
              <a:t>‘[“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from</a:t>
            </a:r>
            <a:r>
              <a:rPr kumimoji="1" lang="en-US" altLang="zh-CN" sz="1400" dirty="0" smtClean="0">
                <a:latin typeface="Calibri" charset="0"/>
                <a:ea typeface="Calibri" charset="0"/>
                <a:cs typeface="Calibri" charset="0"/>
              </a:rPr>
              <a:t>”,</a:t>
            </a:r>
            <a:r>
              <a:rPr kumimoji="1" lang="zh-CN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sz="1400" dirty="0" smtClean="0">
                <a:latin typeface="Calibri" charset="0"/>
                <a:ea typeface="Calibri" charset="0"/>
                <a:cs typeface="Calibri" charset="0"/>
              </a:rPr>
              <a:t>“to”,</a:t>
            </a:r>
            <a:r>
              <a:rPr kumimoji="1" lang="zh-CN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sz="1400" dirty="0" smtClean="0">
                <a:latin typeface="Calibri" charset="0"/>
                <a:ea typeface="Calibri" charset="0"/>
                <a:cs typeface="Calibri" charset="0"/>
              </a:rPr>
              <a:t>“1.000</a:t>
            </a:r>
            <a:r>
              <a:rPr kumimoji="1" lang="zh-CN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sz="1400" dirty="0" smtClean="0">
                <a:latin typeface="Calibri" charset="0"/>
                <a:ea typeface="Calibri" charset="0"/>
                <a:cs typeface="Calibri" charset="0"/>
              </a:rPr>
              <a:t>EOS”,</a:t>
            </a:r>
            <a:r>
              <a:rPr kumimoji="1" lang="zh-CN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sz="1400" dirty="0" smtClean="0">
                <a:latin typeface="Calibri" charset="0"/>
                <a:ea typeface="Calibri" charset="0"/>
                <a:cs typeface="Calibri" charset="0"/>
              </a:rPr>
              <a:t>“”]’</a:t>
            </a:r>
            <a:r>
              <a:rPr kumimoji="1" lang="zh-CN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mr-IN" altLang="zh-CN" sz="1400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kumimoji="1" lang="en-US" altLang="zh-CN" sz="1400" dirty="0" smtClean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kumimoji="1" lang="zh-CN" altLang="en-US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sz="140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from</a:t>
            </a:r>
            <a:r>
              <a:rPr kumimoji="1" lang="en-US" altLang="zh-CN" sz="1400" dirty="0" err="1" smtClean="0">
                <a:latin typeface="Calibri" charset="0"/>
                <a:ea typeface="Calibri" charset="0"/>
                <a:cs typeface="Calibri" charset="0"/>
              </a:rPr>
              <a:t>@</a:t>
            </a:r>
            <a:r>
              <a:rPr kumimoji="1" lang="en-US" altLang="zh-CN" sz="1400" dirty="0" err="1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active</a:t>
            </a:r>
            <a:endParaRPr kumimoji="1" lang="zh-CN" altLang="en-US" sz="14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584" y="321297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RightFacing"/>
              <a:lightRig rig="threePt" dir="t"/>
            </a:scene3d>
          </a:bodyPr>
          <a:lstStyle/>
          <a:p>
            <a:r>
              <a:rPr kumimoji="1" lang="zh-CN" alt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问题？？</a:t>
            </a:r>
            <a:endParaRPr kumimoji="1" lang="zh-CN" altLang="en-US" sz="24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1600" y="3933056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当用户执行了捐赠</a:t>
            </a:r>
            <a:r>
              <a:rPr kumimoji="1" lang="en-US" altLang="zh-CN" dirty="0" smtClean="0"/>
              <a:t>token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action</a:t>
            </a:r>
            <a:r>
              <a:rPr kumimoji="1" lang="zh-CN" altLang="en-US" dirty="0" smtClean="0"/>
              <a:t>时，由于合约无法得到用户的私钥，所以就没法将用户手上的</a:t>
            </a:r>
            <a:r>
              <a:rPr kumimoji="1" lang="en-US" altLang="zh-CN" dirty="0" smtClean="0"/>
              <a:t>token</a:t>
            </a:r>
            <a:r>
              <a:rPr kumimoji="1" lang="zh-CN" altLang="en-US" dirty="0" smtClean="0"/>
              <a:t>转给自己，那么要怎么办？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39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8B5767EF-5281-4EF7-9C31-20C259BBF65F}" type="slidenum">
              <a:rPr lang="en-US" altLang="zh-CN" sz="1200" b="0">
                <a:latin typeface="Verdana" pitchFamily="34" charset="0"/>
                <a:ea typeface="宋体" pitchFamily="2" charset="-122"/>
              </a:rPr>
              <a:pPr/>
              <a:t>7</a:t>
            </a:fld>
            <a:endParaRPr lang="en-US" altLang="zh-CN" sz="12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转账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(transfer)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7" name="灯片编号占位符 5"/>
          <p:cNvSpPr txBox="1">
            <a:spLocks noGrp="1"/>
          </p:cNvSpPr>
          <p:nvPr/>
        </p:nvSpPr>
        <p:spPr bwMode="auto">
          <a:xfrm>
            <a:off x="7596188" y="6245225"/>
            <a:ext cx="938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14B756C-56A3-412B-9561-973E8AC9AD06}" type="slidenum">
              <a:rPr lang="en-US" altLang="zh-CN" sz="1200" b="0">
                <a:latin typeface="Verdana" pitchFamily="34" charset="0"/>
                <a:ea typeface="宋体" pitchFamily="2" charset="-122"/>
              </a:rPr>
              <a:pPr algn="r" eaLnBrk="1" hangingPunct="1"/>
              <a:t>7</a:t>
            </a:fld>
            <a:endParaRPr lang="en-US" altLang="zh-CN" sz="12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568" y="141277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方法</a:t>
            </a:r>
            <a:r>
              <a:rPr kumimoji="1" lang="zh-CN" altLang="en-US" sz="2800" b="1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一：合约获得用户的授权</a:t>
            </a:r>
            <a:endParaRPr kumimoji="1" lang="zh-CN" altLang="en-US" sz="28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2276872"/>
            <a:ext cx="7632848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kumimoji="1" lang="en-US" altLang="zh-CN" dirty="0" err="1" smtClean="0">
                <a:latin typeface="KaiTi" charset="-122"/>
                <a:ea typeface="KaiTi" charset="-122"/>
                <a:cs typeface="KaiTi" charset="-122"/>
              </a:rPr>
              <a:t>eos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提供了一种特殊权限</a:t>
            </a:r>
            <a:r>
              <a:rPr kumimoji="1" lang="en-US" altLang="zh-CN" dirty="0" err="1" smtClean="0">
                <a:latin typeface="KaiTi" charset="-122"/>
                <a:ea typeface="KaiTi" charset="-122"/>
                <a:cs typeface="KaiTi" charset="-122"/>
              </a:rPr>
              <a:t>eosio.code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用来加强</a:t>
            </a:r>
            <a:r>
              <a:rPr kumimoji="1" lang="en-US" altLang="zh-CN" dirty="0" smtClean="0">
                <a:latin typeface="KaiTi" charset="-122"/>
                <a:ea typeface="KaiTi" charset="-122"/>
                <a:cs typeface="KaiTi" charset="-122"/>
              </a:rPr>
              <a:t>inline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kumimoji="1" lang="en-US" altLang="zh-CN" dirty="0" smtClean="0">
                <a:latin typeface="KaiTi" charset="-122"/>
                <a:ea typeface="KaiTi" charset="-122"/>
                <a:cs typeface="KaiTi" charset="-122"/>
              </a:rPr>
              <a:t>action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的安全性。虽然合约无法拿到用户的私钥，但是如果用户如果对合约进行授权，通过一个虚拟的</a:t>
            </a:r>
            <a:r>
              <a:rPr kumimoji="1" lang="en-US" altLang="zh-CN" dirty="0" err="1" smtClean="0">
                <a:latin typeface="KaiTi" charset="-122"/>
                <a:ea typeface="KaiTi" charset="-122"/>
                <a:cs typeface="KaiTi" charset="-122"/>
              </a:rPr>
              <a:t>eosio.code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权限，通过这种方式，合约就可以将用户的</a:t>
            </a:r>
            <a:r>
              <a:rPr kumimoji="1" lang="en-US" altLang="zh-CN" dirty="0" smtClean="0">
                <a:latin typeface="KaiTi" charset="-122"/>
                <a:ea typeface="KaiTi" charset="-122"/>
                <a:cs typeface="KaiTi" charset="-122"/>
              </a:rPr>
              <a:t>token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转走。</a:t>
            </a:r>
            <a:endParaRPr kumimoji="1" lang="zh-CN" altLang="en-US" dirty="0">
              <a:latin typeface="KaiTi" charset="-122"/>
              <a:ea typeface="KaiTi" charset="-122"/>
              <a:cs typeface="KaiT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65104"/>
            <a:ext cx="9144000" cy="100167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7472570" y="4581128"/>
            <a:ext cx="1619672" cy="576064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257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8B5767EF-5281-4EF7-9C31-20C259BBF65F}" type="slidenum">
              <a:rPr lang="en-US" altLang="zh-CN" sz="1200" b="0">
                <a:latin typeface="Verdana" pitchFamily="34" charset="0"/>
                <a:ea typeface="宋体" pitchFamily="2" charset="-122"/>
              </a:rPr>
              <a:pPr/>
              <a:t>8</a:t>
            </a:fld>
            <a:endParaRPr lang="en-US" altLang="zh-CN" sz="12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转账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(transfer)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7" name="灯片编号占位符 5"/>
          <p:cNvSpPr txBox="1">
            <a:spLocks noGrp="1"/>
          </p:cNvSpPr>
          <p:nvPr/>
        </p:nvSpPr>
        <p:spPr bwMode="auto">
          <a:xfrm>
            <a:off x="7596188" y="6245225"/>
            <a:ext cx="938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14B756C-56A3-412B-9561-973E8AC9AD06}" type="slidenum">
              <a:rPr lang="en-US" altLang="zh-CN" sz="1200" b="0">
                <a:latin typeface="Verdana" pitchFamily="34" charset="0"/>
                <a:ea typeface="宋体" pitchFamily="2" charset="-122"/>
              </a:rPr>
              <a:pPr algn="r" eaLnBrk="1" hangingPunct="1"/>
              <a:t>8</a:t>
            </a:fld>
            <a:endParaRPr lang="en-US" altLang="zh-CN" sz="12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568" y="1412776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方法一：合约获得用户的授权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危险操作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)</a:t>
            </a:r>
            <a:endParaRPr kumimoji="1" lang="zh-CN" altLang="en-US" sz="28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2276872"/>
            <a:ext cx="763284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为什么这个最危险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呢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，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因为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一旦用户授权给了合约的 </a:t>
            </a:r>
            <a:r>
              <a:rPr kumimoji="1" lang="en-US" altLang="zh-CN" dirty="0" err="1">
                <a:latin typeface="KaiTi" charset="-122"/>
                <a:ea typeface="KaiTi" charset="-122"/>
                <a:cs typeface="KaiTi" charset="-122"/>
              </a:rPr>
              <a:t>eosio.code</a:t>
            </a:r>
            <a:r>
              <a:rPr kumimoji="1" lang="en-US" altLang="zh-CN" dirty="0">
                <a:latin typeface="KaiTi" charset="-122"/>
                <a:ea typeface="KaiTi" charset="-122"/>
                <a:cs typeface="KaiTi" charset="-122"/>
              </a:rPr>
              <a:t> , 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这个合约就有了用户的</a:t>
            </a:r>
            <a:r>
              <a:rPr kumimoji="1" lang="en-US" altLang="zh-CN" dirty="0" smtClean="0">
                <a:latin typeface="KaiTi" charset="-122"/>
                <a:ea typeface="KaiTi" charset="-122"/>
                <a:cs typeface="KaiTi" charset="-122"/>
              </a:rPr>
              <a:t>active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权限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，可以做很多事了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，比如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把用户的</a:t>
            </a:r>
            <a:r>
              <a:rPr kumimoji="1" lang="en-US" altLang="zh-CN" dirty="0">
                <a:latin typeface="KaiTi" charset="-122"/>
                <a:ea typeface="KaiTi" charset="-122"/>
                <a:cs typeface="KaiTi" charset="-122"/>
              </a:rPr>
              <a:t>EOS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全部转走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。</a:t>
            </a:r>
            <a:endParaRPr kumimoji="1" lang="en-US" altLang="zh-CN" dirty="0" smtClean="0">
              <a:latin typeface="KaiTi" charset="-122"/>
              <a:ea typeface="KaiTi" charset="-122"/>
              <a:cs typeface="KaiTi" charset="-122"/>
            </a:endParaRPr>
          </a:p>
          <a:p>
            <a:pPr indent="457200" algn="just">
              <a:lnSpc>
                <a:spcPct val="150000"/>
              </a:lnSpc>
            </a:pP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所以涉及到授权的</a:t>
            </a:r>
            <a:r>
              <a:rPr kumimoji="1" lang="en-US" altLang="zh-CN" dirty="0" smtClean="0">
                <a:latin typeface="KaiTi" charset="-122"/>
                <a:ea typeface="KaiTi" charset="-122"/>
                <a:cs typeface="KaiTi" charset="-122"/>
              </a:rPr>
              <a:t>DAPP</a:t>
            </a:r>
            <a:r>
              <a:rPr kumimoji="1" lang="zh-CN" altLang="en-US" dirty="0" smtClean="0">
                <a:latin typeface="KaiTi" charset="-122"/>
                <a:ea typeface="KaiTi" charset="-122"/>
                <a:cs typeface="KaiTi" charset="-122"/>
              </a:rPr>
              <a:t>都具有很大安全漏洞，用户要保存好自己的私钥。</a:t>
            </a:r>
            <a:endParaRPr kumimoji="1" lang="zh-CN" altLang="en-US" dirty="0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68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8B5767EF-5281-4EF7-9C31-20C259BBF65F}" type="slidenum">
              <a:rPr lang="en-US" altLang="zh-CN" sz="1200" b="0">
                <a:latin typeface="Verdana" pitchFamily="34" charset="0"/>
                <a:ea typeface="宋体" pitchFamily="2" charset="-122"/>
              </a:rPr>
              <a:pPr/>
              <a:t>9</a:t>
            </a:fld>
            <a:endParaRPr lang="en-US" altLang="zh-CN" sz="12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转账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(transfer)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6" name="内容占位符 2"/>
          <p:cNvSpPr>
            <a:spLocks noGrp="1"/>
          </p:cNvSpPr>
          <p:nvPr>
            <p:ph idx="4294967295"/>
          </p:nvPr>
        </p:nvSpPr>
        <p:spPr>
          <a:xfrm>
            <a:off x="0" y="1916832"/>
            <a:ext cx="8892479" cy="4214813"/>
          </a:xfrm>
        </p:spPr>
        <p:txBody>
          <a:bodyPr/>
          <a:lstStyle/>
          <a:p>
            <a:pPr marL="927100" indent="-457200">
              <a:lnSpc>
                <a:spcPct val="150000"/>
              </a:lnSpc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用户直接向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donate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合约转账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65250" lvl="1" indent="-4572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eosio.token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合约，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transfer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这个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action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内部有如下代码：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65250" lvl="1" indent="-457200">
              <a:lnSpc>
                <a:spcPct val="150000"/>
              </a:lnSpc>
              <a:buFont typeface="Wingdings" charset="2"/>
              <a:buChar char="Ø"/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65250" lvl="1" indent="-457200">
              <a:lnSpc>
                <a:spcPct val="150000"/>
              </a:lnSpc>
              <a:buFont typeface="Wingdings" charset="2"/>
              <a:buChar char="Ø"/>
            </a:pP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65250" lvl="1" indent="-45720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require_recipient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操作，当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from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账户通过</a:t>
            </a: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eosio.token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合约向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to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账户转账时，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from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to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账户都会收到一个转账的通知，用于告知双方。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7" name="灯片编号占位符 5"/>
          <p:cNvSpPr txBox="1">
            <a:spLocks noGrp="1"/>
          </p:cNvSpPr>
          <p:nvPr/>
        </p:nvSpPr>
        <p:spPr bwMode="auto">
          <a:xfrm>
            <a:off x="7596188" y="6245225"/>
            <a:ext cx="938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6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214B756C-56A3-412B-9561-973E8AC9AD06}" type="slidenum">
              <a:rPr lang="en-US" altLang="zh-CN" sz="1200" b="0">
                <a:latin typeface="Verdana" pitchFamily="34" charset="0"/>
                <a:ea typeface="宋体" pitchFamily="2" charset="-122"/>
              </a:rPr>
              <a:pPr algn="r" eaLnBrk="1" hangingPunct="1"/>
              <a:t>9</a:t>
            </a:fld>
            <a:endParaRPr lang="en-US" altLang="zh-CN" sz="12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568" y="1412776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方法二：使用通知</a:t>
            </a:r>
            <a:endParaRPr kumimoji="1" lang="zh-CN" altLang="en-US" sz="28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50" y="3143251"/>
            <a:ext cx="2758678" cy="49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楷体_GB2312"/>
        <a:cs typeface=""/>
      </a:majorFont>
      <a:minorFont>
        <a:latin typeface="Verdan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26227</TotalTime>
  <Words>686</Words>
  <Application>Microsoft Macintosh PowerPoint</Application>
  <PresentationFormat>全屏显示(4:3)</PresentationFormat>
  <Paragraphs>133</Paragraphs>
  <Slides>11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Calibri</vt:lpstr>
      <vt:lpstr>KaiTi</vt:lpstr>
      <vt:lpstr>Microsoft YaHei</vt:lpstr>
      <vt:lpstr>SimHei</vt:lpstr>
      <vt:lpstr>Times New Roman</vt:lpstr>
      <vt:lpstr>Verdana</vt:lpstr>
      <vt:lpstr>Wingdings</vt:lpstr>
      <vt:lpstr>楷体</vt:lpstr>
      <vt:lpstr>楷体_GB2312</vt:lpstr>
      <vt:lpstr>宋体</vt:lpstr>
      <vt:lpstr>Arial</vt:lpstr>
      <vt:lpstr>Profile</vt:lpstr>
      <vt:lpstr>1_Profile</vt:lpstr>
      <vt:lpstr>位图图像</vt:lpstr>
      <vt:lpstr>zjubca.donate合约解析</vt:lpstr>
      <vt:lpstr>需求分析</vt:lpstr>
      <vt:lpstr>设计思路</vt:lpstr>
      <vt:lpstr>多索引表multi_index</vt:lpstr>
      <vt:lpstr>多索引表multi_index</vt:lpstr>
      <vt:lpstr>转账(transfer)</vt:lpstr>
      <vt:lpstr>转账(transfer)</vt:lpstr>
      <vt:lpstr>转账(transfer)</vt:lpstr>
      <vt:lpstr>转账(transfer)</vt:lpstr>
      <vt:lpstr>转账(transfer)</vt:lpstr>
      <vt:lpstr>合约入口——apply函数</vt:lpstr>
    </vt:vector>
  </TitlesOfParts>
  <Company>Microsoft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Microsoft Office 用户</cp:lastModifiedBy>
  <cp:revision>1711</cp:revision>
  <dcterms:created xsi:type="dcterms:W3CDTF">2008-09-01T01:19:24Z</dcterms:created>
  <dcterms:modified xsi:type="dcterms:W3CDTF">2019-04-01T08:15:58Z</dcterms:modified>
</cp:coreProperties>
</file>