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23409275" cy="13166725"/>
  <p:notesSz cx="6858000" cy="9144000"/>
  <p:defaultTextStyle>
    <a:defPPr marL="0" marR="0" indent="0" algn="l" defTabSz="87780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19450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38901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58352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877802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097252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16703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536154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755604" algn="l" defTabSz="7924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147">
          <p15:clr>
            <a:srgbClr val="A4A3A4"/>
          </p15:clr>
        </p15:guide>
        <p15:guide id="2" pos="73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 snapToObjects="1">
      <p:cViewPr varScale="1">
        <p:scale>
          <a:sx n="58" d="100"/>
          <a:sy n="58" d="100"/>
        </p:scale>
        <p:origin x="570" y="114"/>
      </p:cViewPr>
      <p:guideLst>
        <p:guide orient="horz" pos="4147"/>
        <p:guide pos="73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Shape 14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4" name="Shape 14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702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38901" latinLnBrk="0">
      <a:lnSpc>
        <a:spcPct val="117999"/>
      </a:lnSpc>
      <a:defRPr sz="2000">
        <a:latin typeface="Arial"/>
        <a:ea typeface="Arial"/>
        <a:cs typeface="Arial"/>
        <a:sym typeface="Helvetica Neue"/>
      </a:defRPr>
    </a:lvl1pPr>
    <a:lvl2pPr indent="219450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38901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58352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877802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097252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16703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536154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755604" defTabSz="438901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688686" y="1688559"/>
            <a:ext cx="18653219" cy="489480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0800" spc="-323" baseline="8928"/>
            </a:lvl1pPr>
          </a:lstStyle>
          <a:p>
            <a:r>
              <a:t>Text názvu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ine 1 Inverte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893932" y="0"/>
            <a:ext cx="4340470" cy="13166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1" y="0"/>
                </a:moveTo>
                <a:lnTo>
                  <a:pt x="21600" y="0"/>
                </a:lnTo>
                <a:lnTo>
                  <a:pt x="1079" y="21600"/>
                </a:lnTo>
                <a:lnTo>
                  <a:pt x="0" y="21600"/>
                </a:lnTo>
                <a:lnTo>
                  <a:pt x="20521" y="0"/>
                </a:lnTo>
                <a:close/>
              </a:path>
            </a:pathLst>
          </a:custGeom>
          <a:solidFill>
            <a:srgbClr val="2E3135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sz="3200" b="1">
                <a:latin typeface="+mn-lt"/>
                <a:ea typeface="+mn-ea"/>
                <a:cs typeface="+mn-cs"/>
                <a:sym typeface="Helvetica"/>
              </a:defRPr>
            </a:pPr>
            <a:endParaRPr>
              <a:latin typeface="Arial"/>
              <a:ea typeface="Arial"/>
              <a:cs typeface="Arial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688686" y="1688559"/>
            <a:ext cx="9140201" cy="9789608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0800" spc="-323" baseline="8928">
                <a:solidFill>
                  <a:srgbClr val="FFFFFF"/>
                </a:solidFill>
              </a:defRPr>
            </a:lvl1pPr>
          </a:lstStyle>
          <a:p>
            <a:r>
              <a:t>Text názvu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DEE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11704638" y="6583363"/>
            <a:ext cx="10014761" cy="489480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DCDEE0"/>
                </a:solidFill>
              </a:defRPr>
            </a:lvl1pPr>
            <a:lvl2pPr>
              <a:defRPr>
                <a:solidFill>
                  <a:srgbClr val="DCDEE0"/>
                </a:solidFill>
              </a:defRPr>
            </a:lvl2pPr>
            <a:lvl3pPr>
              <a:defRPr>
                <a:solidFill>
                  <a:srgbClr val="DCDEE0"/>
                </a:solidFill>
              </a:defRPr>
            </a:lvl3pPr>
            <a:lvl4pPr>
              <a:defRPr>
                <a:solidFill>
                  <a:srgbClr val="DCDEE0"/>
                </a:solidFill>
              </a:defRPr>
            </a:lvl4pPr>
            <a:lvl5pPr>
              <a:defRPr>
                <a:solidFill>
                  <a:srgbClr val="DCDEE0"/>
                </a:solidFill>
              </a:defRPr>
            </a:lvl5pPr>
          </a:lstStyle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Skew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Shape 1362"/>
          <p:cNvSpPr>
            <a:spLocks noGrp="1"/>
          </p:cNvSpPr>
          <p:nvPr>
            <p:ph type="body" idx="13"/>
          </p:nvPr>
        </p:nvSpPr>
        <p:spPr>
          <a:xfrm>
            <a:off x="1688686" y="0"/>
            <a:ext cx="11704638" cy="13166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0" y="0"/>
                </a:moveTo>
                <a:lnTo>
                  <a:pt x="21600" y="0"/>
                </a:lnTo>
                <a:lnTo>
                  <a:pt x="13990" y="21600"/>
                </a:lnTo>
                <a:lnTo>
                  <a:pt x="0" y="21600"/>
                </a:lnTo>
                <a:lnTo>
                  <a:pt x="7610" y="0"/>
                </a:lnTo>
                <a:close/>
              </a:path>
            </a:pathLst>
          </a:custGeom>
          <a:solidFill>
            <a:srgbClr val="DCDEE0"/>
          </a:solidFill>
        </p:spPr>
        <p:txBody>
          <a:bodyPr anchor="ctr"/>
          <a:lstStyle/>
          <a:p>
            <a:pPr>
              <a:lnSpc>
                <a:spcPct val="100000"/>
              </a:lnSpc>
              <a:defRPr sz="32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3" name="Shape 1363"/>
          <p:cNvSpPr>
            <a:spLocks noGrp="1"/>
          </p:cNvSpPr>
          <p:nvPr>
            <p:ph type="title"/>
          </p:nvPr>
        </p:nvSpPr>
        <p:spPr>
          <a:xfrm>
            <a:off x="1688686" y="1688560"/>
            <a:ext cx="6092525" cy="9789611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10800" spc="-323" baseline="8928"/>
            </a:lvl1pPr>
          </a:lstStyle>
          <a:p>
            <a:r>
              <a:t>Text názvu</a:t>
            </a:r>
          </a:p>
        </p:txBody>
      </p:sp>
      <p:sp>
        <p:nvSpPr>
          <p:cNvPr id="1364" name="Shape 1364"/>
          <p:cNvSpPr>
            <a:spLocks noGrp="1"/>
          </p:cNvSpPr>
          <p:nvPr>
            <p:ph type="body" sz="quarter" idx="1"/>
          </p:nvPr>
        </p:nvSpPr>
        <p:spPr>
          <a:xfrm>
            <a:off x="14043830" y="3534024"/>
            <a:ext cx="7675569" cy="6098683"/>
          </a:xfrm>
          <a:prstGeom prst="rect">
            <a:avLst/>
          </a:prstGeom>
        </p:spPr>
        <p:txBody>
          <a:bodyPr anchor="ctr"/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1365" name="Shape 1365"/>
          <p:cNvSpPr>
            <a:spLocks noGrp="1"/>
          </p:cNvSpPr>
          <p:nvPr>
            <p:ph type="body" sz="quarter" idx="14"/>
          </p:nvPr>
        </p:nvSpPr>
        <p:spPr>
          <a:xfrm>
            <a:off x="6279572" y="10719731"/>
            <a:ext cx="5310833" cy="75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" y="0"/>
                </a:moveTo>
                <a:lnTo>
                  <a:pt x="21600" y="0"/>
                </a:lnTo>
                <a:lnTo>
                  <a:pt x="20608" y="21600"/>
                </a:lnTo>
                <a:lnTo>
                  <a:pt x="0" y="21600"/>
                </a:lnTo>
                <a:lnTo>
                  <a:pt x="992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anchor="ctr"/>
          <a:lstStyle>
            <a:lvl1pPr algn="ctr">
              <a:lnSpc>
                <a:spcPct val="100000"/>
              </a:lnSpc>
              <a:defRPr sz="1800" cap="all" spc="87" baseline="-5555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6" name="Shape 1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67" name="Shape 1367"/>
          <p:cNvSpPr>
            <a:spLocks noGrp="1"/>
          </p:cNvSpPr>
          <p:nvPr>
            <p:ph type="body" sz="quarter" idx="15"/>
          </p:nvPr>
        </p:nvSpPr>
        <p:spPr>
          <a:xfrm>
            <a:off x="11344604" y="10719731"/>
            <a:ext cx="5310830" cy="75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" y="0"/>
                </a:moveTo>
                <a:lnTo>
                  <a:pt x="21600" y="0"/>
                </a:lnTo>
                <a:lnTo>
                  <a:pt x="20608" y="21600"/>
                </a:lnTo>
                <a:lnTo>
                  <a:pt x="0" y="21600"/>
                </a:lnTo>
                <a:lnTo>
                  <a:pt x="992" y="0"/>
                </a:lnTo>
                <a:close/>
              </a:path>
            </a:pathLst>
          </a:custGeom>
          <a:solidFill>
            <a:srgbClr val="313439"/>
          </a:solidFill>
        </p:spPr>
        <p:txBody>
          <a:bodyPr anchor="ctr"/>
          <a:lstStyle>
            <a:lvl1pPr algn="ctr">
              <a:lnSpc>
                <a:spcPct val="100000"/>
              </a:lnSpc>
              <a:defRPr sz="1800" cap="all" spc="87" baseline="-5555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8" name="Shape 1368"/>
          <p:cNvSpPr>
            <a:spLocks noGrp="1"/>
          </p:cNvSpPr>
          <p:nvPr>
            <p:ph type="body" sz="quarter" idx="16"/>
          </p:nvPr>
        </p:nvSpPr>
        <p:spPr>
          <a:xfrm>
            <a:off x="16408566" y="10719731"/>
            <a:ext cx="5310833" cy="758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" y="0"/>
                </a:moveTo>
                <a:lnTo>
                  <a:pt x="21600" y="0"/>
                </a:lnTo>
                <a:lnTo>
                  <a:pt x="20608" y="21600"/>
                </a:lnTo>
                <a:lnTo>
                  <a:pt x="0" y="21600"/>
                </a:lnTo>
                <a:lnTo>
                  <a:pt x="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anchor="ctr"/>
          <a:lstStyle>
            <a:lvl1pPr algn="ctr">
              <a:lnSpc>
                <a:spcPct val="100000"/>
              </a:lnSpc>
              <a:defRPr sz="1800" cap="all" spc="87" baseline="-5555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8687" y="1688559"/>
            <a:ext cx="20031906" cy="857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/>
          <a:lstStyle/>
          <a:p>
            <a:r>
              <a:t>Text názvu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876" y="6583363"/>
            <a:ext cx="20029523" cy="4894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/>
          <a:lstStyle/>
          <a:p>
            <a:r>
              <a:t>Text úrovne 1</a:t>
            </a:r>
          </a:p>
          <a:p>
            <a:pPr lvl="1"/>
            <a:r>
              <a:t>Text úrovne 2</a:t>
            </a:r>
          </a:p>
          <a:p>
            <a:pPr lvl="2"/>
            <a:r>
              <a:t>Text úrovne 3</a:t>
            </a:r>
          </a:p>
          <a:p>
            <a:pPr lvl="3"/>
            <a:r>
              <a:t>Text úrovne 4</a:t>
            </a:r>
          </a:p>
          <a:p>
            <a:pPr lvl="4"/>
            <a:r>
              <a:t>Text úrovne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1047537" y="1688560"/>
            <a:ext cx="694065" cy="926918"/>
          </a:xfrm>
          <a:prstGeom prst="rect">
            <a:avLst/>
          </a:prstGeom>
          <a:ln w="12700">
            <a:miter lim="400000"/>
          </a:ln>
        </p:spPr>
        <p:txBody>
          <a:bodyPr wrap="none" lIns="48767" tIns="48767" rIns="48767" bIns="48767">
            <a:spAutoFit/>
          </a:bodyPr>
          <a:lstStyle>
            <a:lvl1pPr algn="ctr">
              <a:lnSpc>
                <a:spcPct val="150000"/>
              </a:lnSpc>
              <a:defRPr sz="3800">
                <a:solidFill>
                  <a:srgbClr val="53585F"/>
                </a:solidFill>
                <a:latin typeface="Arial"/>
                <a:ea typeface="Arial"/>
                <a:cs typeface="Arial"/>
              </a:defRPr>
            </a:lvl1pPr>
          </a:lstStyle>
          <a:p>
            <a:fld id="{86CB4B4D-7CA3-9044-876B-883B54F8677D}" type="slidenum">
              <a:rPr lang="uk-UA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746" r:id="rId3"/>
  </p:sldLayoutIdLst>
  <p:transition spd="med"/>
  <p:txStyles>
    <p:titleStyle>
      <a:lvl1pPr marL="0" marR="0" indent="0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Helvetica"/>
        </a:defRPr>
      </a:lvl1pPr>
      <a:lvl2pPr marL="0" marR="0" indent="219450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38901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58352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877802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097252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16703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536154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755604" algn="l" defTabSz="7924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Helvetica"/>
        </a:defRPr>
      </a:lvl1pPr>
      <a:lvl2pPr marL="0" marR="0" indent="219450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Helvetica"/>
        </a:defRPr>
      </a:lvl2pPr>
      <a:lvl3pPr marL="0" marR="0" indent="438901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Helvetica"/>
        </a:defRPr>
      </a:lvl3pPr>
      <a:lvl4pPr marL="0" marR="0" indent="658352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Helvetica"/>
        </a:defRPr>
      </a:lvl4pPr>
      <a:lvl5pPr marL="0" marR="0" indent="877802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Arial"/>
          <a:ea typeface="Arial"/>
          <a:cs typeface="Arial"/>
          <a:sym typeface="Helvetica"/>
        </a:defRPr>
      </a:lvl5pPr>
      <a:lvl6pPr marL="0" marR="0" indent="1097252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16703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536154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755604" algn="l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19450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38901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58352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77802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97252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16703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536154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755604" algn="ctr" defTabSz="792462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>
            <a:spLocks noGrp="1"/>
          </p:cNvSpPr>
          <p:nvPr>
            <p:ph type="title"/>
          </p:nvPr>
        </p:nvSpPr>
        <p:spPr>
          <a:xfrm>
            <a:off x="2549463" y="5270599"/>
            <a:ext cx="18653219" cy="344180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8000" baseline="0" dirty="0" smtClean="0">
                <a:latin typeface="+mj-ea"/>
                <a:ea typeface="+mj-ea"/>
              </a:rPr>
              <a:t>区</a:t>
            </a:r>
            <a:r>
              <a:rPr lang="zh-CN" altLang="en-US" sz="8000" baseline="0" dirty="0">
                <a:latin typeface="+mj-ea"/>
                <a:ea typeface="+mj-ea"/>
              </a:rPr>
              <a:t>块链快速交易</a:t>
            </a:r>
            <a:r>
              <a:rPr lang="en-US" altLang="zh-CN" sz="8000" b="0" baseline="0" dirty="0">
                <a:latin typeface="+mj-ea"/>
                <a:ea typeface="+mj-ea"/>
              </a:rPr>
              <a:t/>
            </a:r>
            <a:br>
              <a:rPr lang="en-US" altLang="zh-CN" sz="8000" b="0" baseline="0" dirty="0">
                <a:latin typeface="+mj-ea"/>
                <a:ea typeface="+mj-ea"/>
              </a:rPr>
            </a:br>
            <a:r>
              <a:rPr lang="en-US" altLang="zh-CN" sz="8000" b="0" baseline="0" dirty="0" smtClean="0">
                <a:latin typeface="+mj-ea"/>
                <a:ea typeface="+mj-ea"/>
              </a:rPr>
              <a:t>	</a:t>
            </a:r>
            <a:r>
              <a:rPr lang="zh-CN" altLang="en-US" sz="5400" b="0" baseline="0" dirty="0" smtClean="0">
                <a:latin typeface="+mj-ea"/>
                <a:ea typeface="+mj-ea"/>
              </a:rPr>
              <a:t>分片</a:t>
            </a:r>
            <a:r>
              <a:rPr lang="zh-CN" altLang="en-US" sz="5400" b="0" baseline="0" dirty="0">
                <a:latin typeface="+mj-ea"/>
                <a:ea typeface="+mj-ea"/>
              </a:rPr>
              <a:t>、隔离验证</a:t>
            </a:r>
            <a:r>
              <a:rPr lang="en-US" altLang="zh-CN" sz="5400" b="0" baseline="0" dirty="0">
                <a:latin typeface="+mj-ea"/>
                <a:ea typeface="+mj-ea"/>
              </a:rPr>
              <a:t>……</a:t>
            </a:r>
            <a:endParaRPr sz="8800" b="0" baseline="0" dirty="0">
              <a:latin typeface="+mj-ea"/>
              <a:ea typeface="+mj-ea"/>
            </a:endParaRPr>
          </a:p>
        </p:txBody>
      </p:sp>
      <p:sp>
        <p:nvSpPr>
          <p:cNvPr id="1467" name="Shape 1467"/>
          <p:cNvSpPr>
            <a:spLocks noGrp="1"/>
          </p:cNvSpPr>
          <p:nvPr>
            <p:ph type="sldNum" sz="quarter" idx="2"/>
          </p:nvPr>
        </p:nvSpPr>
        <p:spPr>
          <a:xfrm>
            <a:off x="21202682" y="1688560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1</a:t>
            </a:fld>
            <a:endParaRPr sz="4000"/>
          </a:p>
        </p:txBody>
      </p:sp>
      <p:sp>
        <p:nvSpPr>
          <p:cNvPr id="1468" name="Shape 1468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algn="r"/>
            <a:r>
              <a:rPr lang="zh-CN" altLang="en-US" sz="3200" dirty="0" smtClean="0"/>
              <a:t>分享者：王旌权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xmlns:p14="http://schemas.microsoft.com/office/powerpoint/2010/main"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/>
          </p:cNvSpPr>
          <p:nvPr>
            <p:ph type="title"/>
          </p:nvPr>
        </p:nvSpPr>
        <p:spPr>
          <a:xfrm>
            <a:off x="957166" y="700420"/>
            <a:ext cx="9140201" cy="9789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1200" baseline="0" dirty="0" smtClean="0"/>
              <a:t>快速</a:t>
            </a:r>
            <a:r>
              <a:rPr lang="en-US" altLang="zh-CN" sz="11200" baseline="0" dirty="0" smtClean="0"/>
              <a:t/>
            </a:r>
            <a:br>
              <a:rPr lang="en-US" altLang="zh-CN" sz="11200" baseline="0" dirty="0" smtClean="0"/>
            </a:br>
            <a:r>
              <a:rPr lang="zh-CN" altLang="en-US" sz="11200" baseline="0" dirty="0" smtClean="0"/>
              <a:t>交易</a:t>
            </a:r>
            <a:endParaRPr sz="11200" baseline="0" dirty="0"/>
          </a:p>
        </p:txBody>
      </p:sp>
      <p:sp>
        <p:nvSpPr>
          <p:cNvPr id="1479" name="Shape 1479"/>
          <p:cNvSpPr>
            <a:spLocks noGrp="1"/>
          </p:cNvSpPr>
          <p:nvPr>
            <p:ph type="sldNum" sz="quarter" idx="2"/>
          </p:nvPr>
        </p:nvSpPr>
        <p:spPr>
          <a:xfrm>
            <a:off x="21202682" y="1688559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2</a:t>
            </a:fld>
            <a:endParaRPr sz="4000"/>
          </a:p>
        </p:txBody>
      </p:sp>
      <p:sp>
        <p:nvSpPr>
          <p:cNvPr id="1480" name="Shape 1480"/>
          <p:cNvSpPr>
            <a:spLocks noGrp="1"/>
          </p:cNvSpPr>
          <p:nvPr>
            <p:ph type="body" sz="quarter" idx="1"/>
          </p:nvPr>
        </p:nvSpPr>
        <p:spPr>
          <a:xfrm>
            <a:off x="11911821" y="4156364"/>
            <a:ext cx="10014761" cy="7580255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快速交易的需求</a:t>
            </a:r>
            <a:endParaRPr lang="en-US" altLang="zh-CN" sz="3200" dirty="0"/>
          </a:p>
          <a:p>
            <a:pPr lvl="2" indent="0"/>
            <a:r>
              <a:rPr lang="en-US" altLang="zh-CN" sz="3200" dirty="0" smtClean="0"/>
              <a:t>	</a:t>
            </a:r>
            <a:r>
              <a:rPr lang="zh-CN" altLang="en-US" sz="3200" dirty="0" smtClean="0"/>
              <a:t>大量小额交易的存在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快速交易的困难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传统区块链的验证方式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硬件设备的限制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快速交易的解决方法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加大区块大小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使用分片技术</a:t>
            </a:r>
            <a:endParaRPr lang="en-US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/>
              <a:t>采取隔离验证</a:t>
            </a:r>
            <a:endParaRPr lang="en-US" altLang="zh-CN" sz="3200" dirty="0" smtClean="0"/>
          </a:p>
          <a:p>
            <a:r>
              <a:rPr lang="en-US" altLang="zh-CN" sz="3200" dirty="0"/>
              <a:t>	</a:t>
            </a:r>
            <a:r>
              <a:rPr lang="zh-CN" altLang="en-US" sz="3200" dirty="0" smtClean="0"/>
              <a:t>*链下交易（嫌弃）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84953628"/>
      </p:ext>
    </p:extLst>
  </p:cSld>
  <p:clrMapOvr>
    <a:masterClrMapping/>
  </p:clrMapOvr>
  <p:transition spd="slow" advClick="0" advTm="1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/>
          </p:cNvSpPr>
          <p:nvPr>
            <p:ph type="title"/>
          </p:nvPr>
        </p:nvSpPr>
        <p:spPr>
          <a:xfrm>
            <a:off x="957166" y="700420"/>
            <a:ext cx="9140201" cy="9789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1200" baseline="0" dirty="0" smtClean="0"/>
              <a:t>加大</a:t>
            </a:r>
            <a:r>
              <a:rPr lang="en-US" altLang="zh-CN" sz="11200" baseline="0" dirty="0" smtClean="0"/>
              <a:t/>
            </a:r>
            <a:br>
              <a:rPr lang="en-US" altLang="zh-CN" sz="11200" baseline="0" dirty="0" smtClean="0"/>
            </a:br>
            <a:r>
              <a:rPr lang="zh-CN" altLang="en-US" sz="11200" baseline="0" dirty="0"/>
              <a:t>区块</a:t>
            </a:r>
            <a:endParaRPr sz="11200" baseline="0" dirty="0"/>
          </a:p>
        </p:txBody>
      </p:sp>
      <p:sp>
        <p:nvSpPr>
          <p:cNvPr id="1479" name="Shape 1479"/>
          <p:cNvSpPr>
            <a:spLocks noGrp="1"/>
          </p:cNvSpPr>
          <p:nvPr>
            <p:ph type="sldNum" sz="quarter" idx="2"/>
          </p:nvPr>
        </p:nvSpPr>
        <p:spPr>
          <a:xfrm>
            <a:off x="21202682" y="1688559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3</a:t>
            </a:fld>
            <a:endParaRPr sz="4000"/>
          </a:p>
        </p:txBody>
      </p:sp>
      <p:sp>
        <p:nvSpPr>
          <p:cNvPr id="1480" name="Shape 1480"/>
          <p:cNvSpPr>
            <a:spLocks noGrp="1"/>
          </p:cNvSpPr>
          <p:nvPr>
            <p:ph type="body" sz="quarter" idx="1"/>
          </p:nvPr>
        </p:nvSpPr>
        <p:spPr>
          <a:xfrm>
            <a:off x="11911821" y="5572027"/>
            <a:ext cx="10014761" cy="616459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加大区块能解决什么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加大区块的好处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加大区块的坏处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78608760"/>
      </p:ext>
    </p:extLst>
  </p:cSld>
  <p:clrMapOvr>
    <a:masterClrMapping/>
  </p:clrMapOvr>
  <p:transition spd="slow" advClick="0" advTm="1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/>
          </p:cNvSpPr>
          <p:nvPr>
            <p:ph type="title"/>
          </p:nvPr>
        </p:nvSpPr>
        <p:spPr>
          <a:xfrm>
            <a:off x="957166" y="700420"/>
            <a:ext cx="9140201" cy="9789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1200" baseline="0" dirty="0"/>
              <a:t>分片</a:t>
            </a:r>
            <a:endParaRPr sz="11200" baseline="0" dirty="0"/>
          </a:p>
        </p:txBody>
      </p:sp>
      <p:sp>
        <p:nvSpPr>
          <p:cNvPr id="1479" name="Shape 1479"/>
          <p:cNvSpPr>
            <a:spLocks noGrp="1"/>
          </p:cNvSpPr>
          <p:nvPr>
            <p:ph type="sldNum" sz="quarter" idx="2"/>
          </p:nvPr>
        </p:nvSpPr>
        <p:spPr>
          <a:xfrm>
            <a:off x="21202682" y="1688559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4</a:t>
            </a:fld>
            <a:endParaRPr sz="4000"/>
          </a:p>
        </p:txBody>
      </p:sp>
      <p:sp>
        <p:nvSpPr>
          <p:cNvPr id="1480" name="Shape 1480"/>
          <p:cNvSpPr>
            <a:spLocks noGrp="1"/>
          </p:cNvSpPr>
          <p:nvPr>
            <p:ph type="body" sz="quarter" idx="1"/>
          </p:nvPr>
        </p:nvSpPr>
        <p:spPr>
          <a:xfrm>
            <a:off x="11911821" y="5572027"/>
            <a:ext cx="10014761" cy="616459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什么是分片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/>
              <a:t>分片</a:t>
            </a:r>
            <a:r>
              <a:rPr lang="zh-CN" altLang="en-US" sz="3200" dirty="0" smtClean="0"/>
              <a:t>的意义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分片带来的问题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62924378"/>
      </p:ext>
    </p:extLst>
  </p:cSld>
  <p:clrMapOvr>
    <a:masterClrMapping/>
  </p:clrMapOvr>
  <p:transition spd="slow" advClick="0" advTm="1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/>
          </p:cNvSpPr>
          <p:nvPr>
            <p:ph type="title"/>
          </p:nvPr>
        </p:nvSpPr>
        <p:spPr>
          <a:xfrm>
            <a:off x="957166" y="700420"/>
            <a:ext cx="9140201" cy="9789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1200" baseline="0" dirty="0" smtClean="0"/>
              <a:t>隔离</a:t>
            </a:r>
            <a:r>
              <a:rPr lang="en-US" altLang="zh-CN" sz="11200" baseline="0" dirty="0" smtClean="0"/>
              <a:t/>
            </a:r>
            <a:br>
              <a:rPr lang="en-US" altLang="zh-CN" sz="11200" baseline="0" dirty="0" smtClean="0"/>
            </a:br>
            <a:r>
              <a:rPr lang="zh-CN" altLang="en-US" sz="11200" baseline="0" dirty="0" smtClean="0"/>
              <a:t>验证</a:t>
            </a:r>
            <a:endParaRPr sz="11200" baseline="0" dirty="0"/>
          </a:p>
        </p:txBody>
      </p:sp>
      <p:sp>
        <p:nvSpPr>
          <p:cNvPr id="1479" name="Shape 1479"/>
          <p:cNvSpPr>
            <a:spLocks noGrp="1"/>
          </p:cNvSpPr>
          <p:nvPr>
            <p:ph type="sldNum" sz="quarter" idx="2"/>
          </p:nvPr>
        </p:nvSpPr>
        <p:spPr>
          <a:xfrm>
            <a:off x="21202682" y="1688559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5</a:t>
            </a:fld>
            <a:endParaRPr sz="4000"/>
          </a:p>
        </p:txBody>
      </p:sp>
      <p:sp>
        <p:nvSpPr>
          <p:cNvPr id="1480" name="Shape 1480"/>
          <p:cNvSpPr>
            <a:spLocks noGrp="1"/>
          </p:cNvSpPr>
          <p:nvPr>
            <p:ph type="body" sz="quarter" idx="1"/>
          </p:nvPr>
        </p:nvSpPr>
        <p:spPr>
          <a:xfrm>
            <a:off x="11911821" y="5572027"/>
            <a:ext cx="10014761" cy="616459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err="1" smtClean="0"/>
              <a:t>Segwit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隔离验证的意义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/>
              <a:t>隔离</a:t>
            </a:r>
            <a:r>
              <a:rPr lang="zh-CN" altLang="en-US" sz="3200" dirty="0" smtClean="0"/>
              <a:t>验证解决什么问题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隔离验证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201318991"/>
      </p:ext>
    </p:extLst>
  </p:cSld>
  <p:clrMapOvr>
    <a:masterClrMapping/>
  </p:clrMapOvr>
  <p:transition spd="slow" advClick="0" advTm="1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Shape 1478"/>
          <p:cNvSpPr>
            <a:spLocks noGrp="1"/>
          </p:cNvSpPr>
          <p:nvPr>
            <p:ph type="title"/>
          </p:nvPr>
        </p:nvSpPr>
        <p:spPr>
          <a:xfrm>
            <a:off x="957166" y="700420"/>
            <a:ext cx="9140201" cy="97896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1200" baseline="0" dirty="0" smtClean="0"/>
              <a:t>几种</a:t>
            </a:r>
            <a:r>
              <a:rPr lang="en-US" altLang="zh-CN" sz="11200" baseline="0" dirty="0" smtClean="0"/>
              <a:t/>
            </a:r>
            <a:br>
              <a:rPr lang="en-US" altLang="zh-CN" sz="11200" baseline="0" dirty="0" smtClean="0"/>
            </a:br>
            <a:r>
              <a:rPr lang="zh-CN" altLang="en-US" sz="11200" baseline="0" dirty="0" smtClean="0"/>
              <a:t>发现</a:t>
            </a:r>
            <a:endParaRPr sz="11200" baseline="0" dirty="0"/>
          </a:p>
        </p:txBody>
      </p:sp>
      <p:sp>
        <p:nvSpPr>
          <p:cNvPr id="1479" name="Shape 1479"/>
          <p:cNvSpPr>
            <a:spLocks noGrp="1"/>
          </p:cNvSpPr>
          <p:nvPr>
            <p:ph type="sldNum" sz="quarter" idx="2"/>
          </p:nvPr>
        </p:nvSpPr>
        <p:spPr>
          <a:xfrm>
            <a:off x="21202682" y="1688559"/>
            <a:ext cx="383771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>
              <a:lnSpc>
                <a:spcPct val="100000"/>
              </a:lnSpc>
            </a:pPr>
            <a:fld id="{86CB4B4D-7CA3-9044-876B-883B54F8677D}" type="slidenum">
              <a:rPr sz="4000"/>
              <a:pPr>
                <a:lnSpc>
                  <a:spcPct val="100000"/>
                </a:lnSpc>
              </a:pPr>
              <a:t>6</a:t>
            </a:fld>
            <a:endParaRPr sz="4000"/>
          </a:p>
        </p:txBody>
      </p:sp>
      <p:sp>
        <p:nvSpPr>
          <p:cNvPr id="1480" name="Shape 1480"/>
          <p:cNvSpPr>
            <a:spLocks noGrp="1"/>
          </p:cNvSpPr>
          <p:nvPr>
            <p:ph type="body" sz="quarter" idx="1"/>
          </p:nvPr>
        </p:nvSpPr>
        <p:spPr>
          <a:xfrm>
            <a:off x="11911821" y="5572027"/>
            <a:ext cx="10014761" cy="616459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中科院的</a:t>
            </a:r>
            <a:r>
              <a:rPr lang="en-US" altLang="zh-CN" sz="3200" dirty="0" smtClean="0"/>
              <a:t>IFTC</a:t>
            </a:r>
            <a:r>
              <a:rPr lang="zh-CN" altLang="en-US" sz="3200" dirty="0" smtClean="0"/>
              <a:t>提出的</a:t>
            </a:r>
            <a:r>
              <a:rPr lang="en-US" altLang="zh-CN" sz="3200" dirty="0" smtClean="0"/>
              <a:t>DRAW</a:t>
            </a:r>
            <a:r>
              <a:rPr lang="zh-CN" altLang="en-US" sz="3200" dirty="0" smtClean="0"/>
              <a:t>算法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DRAW Double </a:t>
            </a:r>
            <a:r>
              <a:rPr lang="en-US" altLang="zh-CN" sz="3200" dirty="0"/>
              <a:t>Reverse Annulus </a:t>
            </a:r>
            <a:r>
              <a:rPr lang="en-US" altLang="zh-CN" sz="3200" dirty="0" smtClean="0"/>
              <a:t>Work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/>
              <a:t>双重区块冷藏</a:t>
            </a:r>
            <a:r>
              <a:rPr lang="zh-CN" altLang="en-US" sz="3200" dirty="0" smtClean="0"/>
              <a:t>技术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smtClean="0"/>
              <a:t>DBRT Double </a:t>
            </a:r>
            <a:r>
              <a:rPr lang="en-US" altLang="zh-CN" sz="3200" dirty="0"/>
              <a:t>Block Refrigerating </a:t>
            </a:r>
            <a:r>
              <a:rPr lang="en-US" altLang="zh-CN" sz="3200" dirty="0" smtClean="0"/>
              <a:t>Technology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3200" dirty="0"/>
              <a:t>两</a:t>
            </a:r>
            <a:r>
              <a:rPr lang="zh-CN" altLang="en-US" sz="3200" dirty="0" smtClean="0"/>
              <a:t>篇推荐论文：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err="1"/>
              <a:t>RapidChain</a:t>
            </a:r>
            <a:r>
              <a:rPr lang="en-US" altLang="zh-CN" sz="3200" dirty="0"/>
              <a:t> Scaling </a:t>
            </a:r>
            <a:r>
              <a:rPr lang="en-US" altLang="zh-CN" sz="3200" dirty="0" err="1"/>
              <a:t>Blockchain</a:t>
            </a:r>
            <a:r>
              <a:rPr lang="en-US" altLang="zh-CN" sz="3200" dirty="0"/>
              <a:t> via </a:t>
            </a:r>
            <a:r>
              <a:rPr lang="en-US" altLang="zh-CN" sz="3200" dirty="0" err="1" smtClean="0"/>
              <a:t>FullSharding</a:t>
            </a:r>
            <a:endParaRPr lang="en-US" altLang="zh-CN" sz="32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err="1"/>
              <a:t>Chainspace</a:t>
            </a:r>
            <a:r>
              <a:rPr lang="en-US" altLang="zh-CN" sz="3200" dirty="0"/>
              <a:t>: A </a:t>
            </a:r>
            <a:r>
              <a:rPr lang="en-US" altLang="zh-CN" sz="3200" dirty="0" err="1"/>
              <a:t>Sharded</a:t>
            </a:r>
            <a:r>
              <a:rPr lang="en-US" altLang="zh-CN" sz="3200" dirty="0"/>
              <a:t> Smart Contracts </a:t>
            </a:r>
            <a:r>
              <a:rPr lang="en-US" altLang="zh-CN" sz="3200" dirty="0" smtClean="0"/>
              <a:t>Platform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73647730"/>
      </p:ext>
    </p:extLst>
  </p:cSld>
  <p:clrMapOvr>
    <a:masterClrMapping/>
  </p:clrMapOvr>
  <p:transition spd="slow" advClick="0" advTm="100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CDEE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96</Words>
  <Application>Microsoft Office PowerPoint</Application>
  <PresentationFormat>自定义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Light</vt:lpstr>
      <vt:lpstr>Helvetica Neue</vt:lpstr>
      <vt:lpstr>Arial</vt:lpstr>
      <vt:lpstr>Helvetica</vt:lpstr>
      <vt:lpstr>Wingdings</vt:lpstr>
      <vt:lpstr>White</vt:lpstr>
      <vt:lpstr>区块链快速交易  分片、隔离验证……</vt:lpstr>
      <vt:lpstr>快速 交易</vt:lpstr>
      <vt:lpstr>加大 区块</vt:lpstr>
      <vt:lpstr>分片</vt:lpstr>
      <vt:lpstr>隔离 验证</vt:lpstr>
      <vt:lpstr>几种 发现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First Slide</dc:title>
  <cp:lastModifiedBy>王旌权</cp:lastModifiedBy>
  <cp:revision>112</cp:revision>
  <dcterms:modified xsi:type="dcterms:W3CDTF">2019-05-19T11:51:21Z</dcterms:modified>
</cp:coreProperties>
</file>