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3" r:id="rId3"/>
    <p:sldId id="257" r:id="rId4"/>
    <p:sldId id="258" r:id="rId5"/>
    <p:sldId id="308" r:id="rId6"/>
    <p:sldId id="260" r:id="rId7"/>
    <p:sldId id="275" r:id="rId8"/>
    <p:sldId id="259" r:id="rId9"/>
    <p:sldId id="276" r:id="rId10"/>
    <p:sldId id="278" r:id="rId11"/>
    <p:sldId id="277" r:id="rId12"/>
    <p:sldId id="280" r:id="rId13"/>
    <p:sldId id="298" r:id="rId14"/>
    <p:sldId id="264" r:id="rId15"/>
    <p:sldId id="282" r:id="rId16"/>
    <p:sldId id="294" r:id="rId17"/>
    <p:sldId id="306" r:id="rId18"/>
    <p:sldId id="285" r:id="rId19"/>
    <p:sldId id="284" r:id="rId20"/>
    <p:sldId id="307" r:id="rId21"/>
    <p:sldId id="295" r:id="rId22"/>
    <p:sldId id="296" r:id="rId23"/>
    <p:sldId id="279" r:id="rId24"/>
    <p:sldId id="281" r:id="rId25"/>
    <p:sldId id="309" r:id="rId26"/>
    <p:sldId id="297" r:id="rId27"/>
    <p:sldId id="299" r:id="rId28"/>
    <p:sldId id="300" r:id="rId29"/>
    <p:sldId id="301" r:id="rId30"/>
    <p:sldId id="310" r:id="rId31"/>
    <p:sldId id="314" r:id="rId32"/>
    <p:sldId id="312" r:id="rId33"/>
    <p:sldId id="313" r:id="rId34"/>
    <p:sldId id="311" r:id="rId35"/>
    <p:sldId id="315" r:id="rId36"/>
    <p:sldId id="302" r:id="rId37"/>
    <p:sldId id="316" r:id="rId38"/>
    <p:sldId id="317" r:id="rId39"/>
    <p:sldId id="303" r:id="rId40"/>
    <p:sldId id="304" r:id="rId41"/>
    <p:sldId id="30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76409" autoAdjust="0"/>
  </p:normalViewPr>
  <p:slideViewPr>
    <p:cSldViewPr snapToGrid="0">
      <p:cViewPr varScale="1">
        <p:scale>
          <a:sx n="98" d="100"/>
          <a:sy n="98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689B3-59B8-4C22-A0C8-DB1CB6E0DF9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71D2-6D78-4A5C-BA97-550E7431A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8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能够精确到每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秒生成一个区块，并且仅一个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被授权在给点时间点生产区块；若预定时间内没有生成，则跳过该轮次的块。当跳过一个或多个块时，区块链中会存在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或大于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秒的间隔。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轮选举一届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个块）。在每轮开始时，根据代币持有者的投票选出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，获选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的生产顺序由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个及以上的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约定的顺序决定。如果某个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错过了一个，并且在过去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小时均未生产任何块（视为不可靠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），则会被删除，直到其向区块链通知打算再次生产区块。</a:t>
            </a:r>
          </a:p>
          <a:p>
            <a:endParaRPr kumimoji="1"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dirty="0"/>
              <a:t>PBFT</a:t>
            </a:r>
            <a:r>
              <a:rPr kumimoji="1" lang="zh-CN" altLang="en-US" dirty="0"/>
              <a:t>不可逆共识需要在</a:t>
            </a:r>
            <a:r>
              <a:rPr kumimoji="1" lang="en-US" altLang="zh-CN" dirty="0"/>
              <a:t>1s</a:t>
            </a:r>
            <a:r>
              <a:rPr kumimoji="1" lang="zh-CN" altLang="en-US" dirty="0"/>
              <a:t>内达成。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C57B1-5A98-CB4B-A3C7-FDAD5981B0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943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https://eosauthority.com/approval/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C71D2-6D78-4A5C-BA97-550E7431A9A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8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https://eosauthority.com/approval/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C71D2-6D78-4A5C-BA97-550E7431A9A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0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C71D2-6D78-4A5C-BA97-550E7431A9A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2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C71D2-6D78-4A5C-BA97-550E7431A9A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04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C71D2-6D78-4A5C-BA97-550E7431A9A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11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C71D2-6D78-4A5C-BA97-550E7431A9A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5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EOS</a:t>
            </a:r>
            <a:r>
              <a:rPr kumimoji="1" lang="zh-CN" altLang="en-US" dirty="0"/>
              <a:t>会为每个权限分配一个权值，当需要使用多重签名操作账户时，</a:t>
            </a:r>
            <a:r>
              <a:rPr kumimoji="1" lang="en-US" altLang="zh-CN" dirty="0"/>
              <a:t>EOS</a:t>
            </a:r>
            <a:r>
              <a:rPr kumimoji="1" lang="zh-CN" altLang="en-US" dirty="0"/>
              <a:t>会计算公钥权值之和是不是大于设定值，如果大于的话就允许操作生效。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C57B1-5A98-CB4B-A3C7-FDAD5981B0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21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EOS</a:t>
            </a:r>
            <a:r>
              <a:rPr kumimoji="1" lang="zh-CN" altLang="en-US" dirty="0"/>
              <a:t>会为每个权限分配一个权值，当需要使用多重签名操作账户时，</a:t>
            </a:r>
            <a:r>
              <a:rPr kumimoji="1" lang="en-US" altLang="zh-CN" dirty="0"/>
              <a:t>EOS</a:t>
            </a:r>
            <a:r>
              <a:rPr kumimoji="1" lang="zh-CN" altLang="en-US" dirty="0"/>
              <a:t>会计算公钥权值之和是不是大于设定值，如果大于的话就允许操作生效。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C57B1-5A98-CB4B-A3C7-FDAD5981B0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65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C57B1-5A98-CB4B-A3C7-FDAD5981B0D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6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C57B1-5A98-CB4B-A3C7-FDAD5981B0D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59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C57B1-5A98-CB4B-A3C7-FDAD5981B0D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链上资源有效配置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本金有保障的情况下，有效提高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持有者的收益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降低开发成本，促进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促进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币价稳定，推动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生态健康发展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C71D2-6D78-4A5C-BA97-550E7431A9A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C71D2-6D78-4A5C-BA97-550E7431A9A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6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https://eosauthority.com/approval/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C71D2-6D78-4A5C-BA97-550E7431A9A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9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5767-A85B-4185-8D65-FFF507EDD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A19A41-F6F9-46B6-A07E-602F87B75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738C8-10B4-42AF-A87C-AE1E1F7D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991ED-8490-4796-AA9C-F594A30E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EE3EF-027E-466C-9CA1-A792F75A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1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7D4CE-75D9-4904-818A-E17805EF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648B6-76A0-4DAC-B158-DCF582E59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5985A-967F-4484-A20E-DD1ECDD9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C6B83-B51D-432A-8DFE-47278DEE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392A-27EB-41A2-A6FC-0CBA0C8E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3F59D-E929-40C4-99F1-F8478EB9B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8CA960-7D81-491D-98C4-17474ABF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D429-EADD-496A-AD48-111D175F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EF3BB-F45A-41AC-8EE8-D0ABD275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DCC08-3134-458C-8C28-D0165D78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2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C986C-3B8E-4C05-9D8C-5A3ADC6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B7E8C-2318-4135-AF97-0B789131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0D5E0-6D62-448C-9DAD-258BDF45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785CD-CF6C-44FB-9AE1-092A0A7A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152F0-D63F-4791-A698-EBFCA2D3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2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B1A1D-4D46-4C29-AFF7-436580B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786AC-2B97-428E-BDB5-8BCB574F0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43305-FB8A-47E1-B896-9837DABE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2EF0E-7AE9-4980-B2E8-3E22FA86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0A0A0-46EE-4EF5-9BEA-6CA68031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9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346B0-64BC-49B3-8083-7A49118D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B03E8-E053-4F70-8B79-0F4D6F344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B6637-EA99-4071-85BE-548816BC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1E783-F0A2-447B-8D91-97F45D8C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E9D03-DD8D-4442-A210-12052A67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B2369-8321-4DFC-823E-0BCCF09E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2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929C7-4525-4806-A963-1065FB07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F8908-6866-40C0-9B3E-3F605C6D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FD903-25FC-49D7-B15C-0FB6AB0F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37238D-C280-485B-A67E-5DA89727D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89D453-7147-4548-93F7-A61E622C0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E2253-2844-4A3D-A929-51CC0D71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E4D469-2851-4C85-93CD-BE75E0DF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407408-4E3A-4734-82B6-40769115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95DB1-F92A-4822-8EED-75A38E03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CFDF00-239A-49A8-98FD-99F77788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850CBF-2896-4212-A93F-E7A1FB11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46757-9924-4C1A-8BC0-D954C7EC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C4012-D3A3-4EA4-8F69-6FA2CDC1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BBD6DF-614A-415A-A978-71B3D0BB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074D41-7C41-4296-9E69-98E6425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3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E457F-C7A3-430C-9062-43880D4A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E14C0-8951-4584-95BA-C631A4C4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0408A-300C-4639-9637-E5950E5E6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1266B-543E-4D3B-B8CB-6EE1C087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81DD5-E47C-46BE-B004-92A62970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374FB-28F3-4547-9E62-AE08E99A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3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29CE-2BBF-4F3F-8D71-DF45A20F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28AF5-9394-48C8-8BFB-39E555DDA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7A31E-07C6-4B7E-9936-7EDE42C7A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25E8B-F2AA-4ED5-AF31-92356A7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FCBC9-294C-46D0-AA96-1B6A017C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A625D-62D5-4463-BFF0-14F27E9A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7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7B43E2-F762-4B7A-92D7-F0A27DDA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D2366-A583-4779-A0DC-16D7059E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32979-D011-445D-BCE8-1A743D7D0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6940-1358-4091-AFC3-AD6A421C858C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462AD-BF46-4ABF-9666-9C1407719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3FACB-43BE-456B-BC63-9CCCD3F5C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7380-F365-43BE-BDEF-FB433D20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3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eo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5.png"/><Relationship Id="rId7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28AEE2-9BC4-46C2-8633-533CD5CD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3" y="1004047"/>
            <a:ext cx="3160054" cy="25280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BA0B81-82C0-4CD5-9BD3-41E2629E3D91}"/>
              </a:ext>
            </a:extLst>
          </p:cNvPr>
          <p:cNvSpPr txBox="1"/>
          <p:nvPr/>
        </p:nvSpPr>
        <p:spPr>
          <a:xfrm>
            <a:off x="3664148" y="3738282"/>
            <a:ext cx="486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3600" dirty="0">
                <a:latin typeface="PingFang SC" charset="-122"/>
                <a:ea typeface="PingFang SC" charset="-122"/>
                <a:cs typeface="PingFang SC" charset="-122"/>
              </a:rPr>
              <a:t>技术与生态全剖析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707E33-D9F1-4A68-9D1A-01E9BBC6AFE6}"/>
              </a:ext>
            </a:extLst>
          </p:cNvPr>
          <p:cNvSpPr txBox="1"/>
          <p:nvPr/>
        </p:nvSpPr>
        <p:spPr>
          <a:xfrm>
            <a:off x="5092662" y="4781110"/>
            <a:ext cx="200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分享</a:t>
            </a:r>
            <a:r>
              <a:rPr kumimoji="1" lang="zh-CN" altLang="en-US" sz="2000">
                <a:latin typeface="PingFang SC" charset="-122"/>
                <a:ea typeface="PingFang SC" charset="-122"/>
                <a:cs typeface="PingFang SC" charset="-122"/>
              </a:rPr>
              <a:t>人：杨奕辉</a:t>
            </a:r>
            <a:endParaRPr kumimoji="1" lang="zh-CN" altLang="en-US" sz="2000" dirty="0" err="1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7CAD1E-E92D-4DAC-A248-363B57BF6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" y="62061"/>
            <a:ext cx="1326493" cy="13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账户体系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11353" y="2197238"/>
            <a:ext cx="684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存储在区块链上的</a:t>
            </a:r>
            <a:r>
              <a:rPr kumimoji="1"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人类可读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的唯一标示。例如“</a:t>
            </a:r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hyperchainio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768611" y="2140090"/>
            <a:ext cx="1151391" cy="483625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PingFang SC" charset="-122"/>
                <a:ea typeface="PingFang SC" charset="-122"/>
                <a:cs typeface="PingFang SC" charset="-122"/>
              </a:rPr>
              <a:t>账户</a:t>
            </a:r>
          </a:p>
        </p:txBody>
      </p:sp>
      <p:sp>
        <p:nvSpPr>
          <p:cNvPr id="8" name="矩形 7"/>
          <p:cNvSpPr/>
          <p:nvPr/>
        </p:nvSpPr>
        <p:spPr>
          <a:xfrm>
            <a:off x="1768610" y="3090348"/>
            <a:ext cx="1151391" cy="483625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密钥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11354" y="3147494"/>
            <a:ext cx="145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公私密钥对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54990" y="2855790"/>
            <a:ext cx="3872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可对公钥配置账户权限与权值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支持基于多重签名来操作账户</a:t>
            </a:r>
          </a:p>
        </p:txBody>
      </p:sp>
      <p:sp>
        <p:nvSpPr>
          <p:cNvPr id="11" name="矩形 10"/>
          <p:cNvSpPr/>
          <p:nvPr/>
        </p:nvSpPr>
        <p:spPr>
          <a:xfrm>
            <a:off x="1768609" y="4040606"/>
            <a:ext cx="1151391" cy="483625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钱包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11353" y="4097752"/>
            <a:ext cx="27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用于存储密钥的容器</a:t>
            </a:r>
          </a:p>
        </p:txBody>
      </p:sp>
    </p:spTree>
    <p:extLst>
      <p:ext uri="{BB962C8B-B14F-4D97-AF65-F5344CB8AC3E}">
        <p14:creationId xmlns:p14="http://schemas.microsoft.com/office/powerpoint/2010/main" val="226379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账户体系</a:t>
            </a:r>
          </a:p>
        </p:txBody>
      </p:sp>
      <p:pic>
        <p:nvPicPr>
          <p:cNvPr id="2050" name="Picture 2" descr="https://bihu2001.oss-cn-shanghai.aliyuncs.com/img/37768ab28a3bb7b2050d4f01eb6b19eb.png?x-oss-process=style/size_l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98282"/>
            <a:ext cx="114300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57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账户体系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057297-C8FD-47DC-AAF3-3422C64C8DC4}"/>
              </a:ext>
            </a:extLst>
          </p:cNvPr>
          <p:cNvSpPr txBox="1"/>
          <p:nvPr/>
        </p:nvSpPr>
        <p:spPr>
          <a:xfrm>
            <a:off x="1872946" y="1828800"/>
            <a:ext cx="2985571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账户权限控制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多重签名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便于记忆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品牌价值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7DD3B0-35DC-4E3E-85CD-1C4F9DE7946D}"/>
              </a:ext>
            </a:extLst>
          </p:cNvPr>
          <p:cNvSpPr/>
          <p:nvPr/>
        </p:nvSpPr>
        <p:spPr>
          <a:xfrm>
            <a:off x="4961263" y="4163927"/>
            <a:ext cx="1894902" cy="6059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a typeface="PingFang SC" charset="-122"/>
              </a:rPr>
              <a:t>账户名交易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034793-24EB-463F-BD00-5126DD046D9C}"/>
              </a:ext>
            </a:extLst>
          </p:cNvPr>
          <p:cNvSpPr/>
          <p:nvPr/>
        </p:nvSpPr>
        <p:spPr>
          <a:xfrm>
            <a:off x="7333483" y="4163927"/>
            <a:ext cx="1894902" cy="6059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a typeface="PingFang SC" charset="-122"/>
              </a:rPr>
              <a:t>靓号注册</a:t>
            </a:r>
          </a:p>
        </p:txBody>
      </p:sp>
      <p:pic>
        <p:nvPicPr>
          <p:cNvPr id="1026" name="Picture 2" descr="12">
            <a:extLst>
              <a:ext uri="{FF2B5EF4-FFF2-40B4-BE49-F238E27FC236}">
                <a16:creationId xmlns:a16="http://schemas.microsoft.com/office/drawing/2014/main" id="{3211C03D-406F-46A6-B67B-B2BFEBA4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17" y="1757898"/>
            <a:ext cx="6285045" cy="16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970" y="214010"/>
            <a:ext cx="406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账户体系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—— 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账号拍卖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689566-1DC3-4B57-90CE-9F184502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99" y="1619478"/>
            <a:ext cx="11297802" cy="48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0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资源体系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8B5C85-AFCC-40F5-B537-2C2DCD1DA077}"/>
              </a:ext>
            </a:extLst>
          </p:cNvPr>
          <p:cNvSpPr/>
          <p:nvPr/>
        </p:nvSpPr>
        <p:spPr>
          <a:xfrm>
            <a:off x="5468038" y="1652530"/>
            <a:ext cx="1255923" cy="125592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RAM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58EE70-37CE-4B68-9D51-CC0CCDB3D662}"/>
              </a:ext>
            </a:extLst>
          </p:cNvPr>
          <p:cNvSpPr/>
          <p:nvPr/>
        </p:nvSpPr>
        <p:spPr>
          <a:xfrm>
            <a:off x="3822851" y="3770523"/>
            <a:ext cx="1255923" cy="12559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562BDFB-EAEA-4674-9A8C-1F24546BD7ED}"/>
              </a:ext>
            </a:extLst>
          </p:cNvPr>
          <p:cNvSpPr/>
          <p:nvPr/>
        </p:nvSpPr>
        <p:spPr>
          <a:xfrm>
            <a:off x="7113227" y="3770523"/>
            <a:ext cx="1255923" cy="12559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59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0" y="214010"/>
            <a:ext cx="305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资源体系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—— RAM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A797D1-96D4-42BB-958F-15CA1880496F}"/>
              </a:ext>
            </a:extLst>
          </p:cNvPr>
          <p:cNvSpPr txBox="1"/>
          <p:nvPr/>
        </p:nvSpPr>
        <p:spPr>
          <a:xfrm>
            <a:off x="1120681" y="4273606"/>
            <a:ext cx="859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采用</a:t>
            </a:r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Bancor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算法来对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RAM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进行定价。</a:t>
            </a:r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Bancor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算法模拟了市场的供需关系。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DE5E9-42E0-45F9-A3A9-FD42E104080E}"/>
              </a:ext>
            </a:extLst>
          </p:cNvPr>
          <p:cNvSpPr txBox="1"/>
          <p:nvPr/>
        </p:nvSpPr>
        <p:spPr>
          <a:xfrm>
            <a:off x="1120681" y="3228945"/>
            <a:ext cx="91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* </a:t>
            </a:r>
            <a:r>
              <a:rPr kumimoji="1" lang="en-US" altLang="zh-CN" sz="2000" b="1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账户、智能合约的状态数据均存储在内存中，这些数据要长期占用</a:t>
            </a:r>
            <a:r>
              <a:rPr kumimoji="1" lang="en-US" altLang="zh-CN" sz="2000" b="1" dirty="0">
                <a:latin typeface="PingFang SC" charset="-122"/>
                <a:ea typeface="PingFang SC" charset="-122"/>
                <a:cs typeface="PingFang SC" charset="-122"/>
              </a:rPr>
              <a:t>RAM</a:t>
            </a:r>
            <a:r>
              <a:rPr kumimoji="1"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F8CC30-5745-4CB0-85D3-E51E4A995D8A}"/>
              </a:ext>
            </a:extLst>
          </p:cNvPr>
          <p:cNvSpPr/>
          <p:nvPr/>
        </p:nvSpPr>
        <p:spPr>
          <a:xfrm>
            <a:off x="1138638" y="1856765"/>
            <a:ext cx="2756881" cy="542963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的存储资源</a:t>
            </a:r>
          </a:p>
        </p:txBody>
      </p:sp>
    </p:spTree>
    <p:extLst>
      <p:ext uri="{BB962C8B-B14F-4D97-AF65-F5344CB8AC3E}">
        <p14:creationId xmlns:p14="http://schemas.microsoft.com/office/powerpoint/2010/main" val="39904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970" y="214011"/>
            <a:ext cx="560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资源体系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—— RAM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1026" name="Picture 2" descr="https://www.tradingview.com/x/XXKL9eqC">
            <a:extLst>
              <a:ext uri="{FF2B5EF4-FFF2-40B4-BE49-F238E27FC236}">
                <a16:creationId xmlns:a16="http://schemas.microsoft.com/office/drawing/2014/main" id="{F91AD00E-9152-4BD2-9DAA-FAA875CB5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928" y="901507"/>
            <a:ext cx="12778928" cy="34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8AC245-9AFD-481B-88DC-E1AACC0CA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4909573"/>
            <a:ext cx="85344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0" y="214010"/>
            <a:ext cx="305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资源体系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—— RAM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F8CC30-5745-4CB0-85D3-E51E4A995D8A}"/>
              </a:ext>
            </a:extLst>
          </p:cNvPr>
          <p:cNvSpPr/>
          <p:nvPr/>
        </p:nvSpPr>
        <p:spPr>
          <a:xfrm>
            <a:off x="1707049" y="1856764"/>
            <a:ext cx="2756881" cy="542963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latin typeface="PingFang SC" charset="-122"/>
                <a:ea typeface="PingFang SC" charset="-122"/>
                <a:cs typeface="PingFang SC" charset="-122"/>
              </a:rPr>
              <a:t>Bancor</a:t>
            </a:r>
            <a:endParaRPr kumimoji="1" lang="zh-CN" altLang="en-US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06D8C-4A95-4B26-9D42-4C7107153530}"/>
              </a:ext>
            </a:extLst>
          </p:cNvPr>
          <p:cNvSpPr txBox="1"/>
          <p:nvPr/>
        </p:nvSpPr>
        <p:spPr>
          <a:xfrm>
            <a:off x="6765777" y="2934630"/>
            <a:ext cx="4856305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PingFang SC" charset="-122"/>
                <a:ea typeface="PingFang SC" charset="-122"/>
                <a:cs typeface="PingFang SC" charset="-122"/>
              </a:rPr>
              <a:t>Bancor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算法模拟了市场的供需关系。</a:t>
            </a:r>
            <a:endParaRPr kumimoji="1"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人机交易，无需对手盘。</a:t>
            </a:r>
            <a:endParaRPr kumimoji="1"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内存上限每个块增加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1KB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。</a:t>
            </a:r>
          </a:p>
        </p:txBody>
      </p:sp>
      <p:pic>
        <p:nvPicPr>
          <p:cNvPr id="1030" name="Picture 6" descr="https://upload-images.jianshu.io/upload_images/7298875-92e9a793d70257e5.png">
            <a:extLst>
              <a:ext uri="{FF2B5EF4-FFF2-40B4-BE49-F238E27FC236}">
                <a16:creationId xmlns:a16="http://schemas.microsoft.com/office/drawing/2014/main" id="{07795D42-FEBE-44E0-AEAC-1EB55DC6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0" y="3145570"/>
            <a:ext cx="3235654" cy="64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-images.jianshu.io/upload_images/7298875-213756a564a55629.png">
            <a:extLst>
              <a:ext uri="{FF2B5EF4-FFF2-40B4-BE49-F238E27FC236}">
                <a16:creationId xmlns:a16="http://schemas.microsoft.com/office/drawing/2014/main" id="{8117294E-3FBB-4565-ABD5-9975254D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49" y="4168625"/>
            <a:ext cx="3235654" cy="6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BC787C8-3A2E-4633-B66C-12DD2BED41E4}"/>
              </a:ext>
            </a:extLst>
          </p:cNvPr>
          <p:cNvSpPr/>
          <p:nvPr/>
        </p:nvSpPr>
        <p:spPr>
          <a:xfrm>
            <a:off x="6367849" y="3204510"/>
            <a:ext cx="247135" cy="2471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3719146"/>
            <a:ext cx="1041261" cy="83301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36872"/>
              </p:ext>
            </p:extLst>
          </p:nvPr>
        </p:nvGraphicFramePr>
        <p:xfrm>
          <a:off x="802395" y="1545380"/>
          <a:ext cx="10587210" cy="4347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0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操作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消耗者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占用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/</a:t>
                      </a:r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消耗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市价（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EOS</a:t>
                      </a:r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）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创建账号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创建者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2.926KB</a:t>
                      </a:r>
                      <a:endParaRPr lang="zh-CN" altLang="en-US" dirty="0">
                        <a:latin typeface="PingFang SC" charset="-122"/>
                        <a:ea typeface="PingFang SC" charset="-122"/>
                        <a:cs typeface="PingFang SC" charset="-122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≈ 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0.13</a:t>
                      </a:r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 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EOS</a:t>
                      </a:r>
                      <a:endParaRPr lang="zh-CN" altLang="en-US" dirty="0">
                        <a:latin typeface="PingFang SC" charset="-122"/>
                        <a:ea typeface="PingFang SC" charset="-122"/>
                        <a:cs typeface="PingFang SC" charset="-122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部署合约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创建者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180KB</a:t>
                      </a:r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（发币合约）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≈ 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11.7</a:t>
                      </a:r>
                      <a:r>
                        <a:rPr lang="zh-CN" altLang="en-US" baseline="0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 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EOS</a:t>
                      </a:r>
                      <a:endParaRPr lang="zh-CN" altLang="en-US" dirty="0">
                        <a:latin typeface="PingFang SC" charset="-122"/>
                        <a:ea typeface="PingFang SC" charset="-122"/>
                        <a:cs typeface="PingFang SC" charset="-122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抵押获取带宽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抵押者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0.156KB</a:t>
                      </a:r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（不固定）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≈ 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0.01</a:t>
                      </a:r>
                      <a:r>
                        <a:rPr lang="zh-CN" altLang="en-US" baseline="0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 </a:t>
                      </a:r>
                      <a:r>
                        <a:rPr lang="en-US" altLang="zh-CN" baseline="0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EOS</a:t>
                      </a:r>
                      <a:endParaRPr lang="zh-CN" altLang="en-US" dirty="0">
                        <a:latin typeface="PingFang SC" charset="-122"/>
                        <a:ea typeface="PingFang SC" charset="-122"/>
                        <a:cs typeface="PingFang SC" charset="-122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取回抵押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抵押者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0.586KB</a:t>
                      </a:r>
                      <a:endParaRPr lang="zh-CN" altLang="en-US" dirty="0">
                        <a:latin typeface="PingFang SC" charset="-122"/>
                        <a:ea typeface="PingFang SC" charset="-122"/>
                        <a:cs typeface="PingFang SC" charset="-122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≈ 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0.038</a:t>
                      </a:r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 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EOS</a:t>
                      </a:r>
                      <a:endParaRPr lang="zh-CN" altLang="en-US" dirty="0">
                        <a:latin typeface="PingFang SC" charset="-122"/>
                        <a:ea typeface="PingFang SC" charset="-122"/>
                        <a:cs typeface="PingFang SC" charset="-122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购买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RAM</a:t>
                      </a:r>
                      <a:endParaRPr lang="zh-CN" altLang="en-US" dirty="0">
                        <a:latin typeface="PingFang SC" charset="-122"/>
                        <a:ea typeface="PingFang SC" charset="-122"/>
                        <a:cs typeface="PingFang SC" charset="-122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购买者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购买数量的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0.5%</a:t>
                      </a:r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（手续费）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与市价相关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卖出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RAM</a:t>
                      </a:r>
                      <a:endParaRPr lang="zh-CN" altLang="en-US" dirty="0">
                        <a:latin typeface="PingFang SC" charset="-122"/>
                        <a:ea typeface="PingFang SC" charset="-122"/>
                        <a:cs typeface="PingFang SC" charset="-122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卖出者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卖出数量的</a:t>
                      </a:r>
                      <a:r>
                        <a:rPr lang="en-US" altLang="zh-CN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0.5%</a:t>
                      </a:r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（手续费）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PingFang SC" charset="-122"/>
                          <a:ea typeface="PingFang SC" charset="-122"/>
                          <a:cs typeface="PingFang SC" charset="-122"/>
                        </a:rPr>
                        <a:t>与市价相关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58704" y="1015546"/>
            <a:ext cx="321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2018.12.20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     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0.065EOS/KB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42E069-F2C1-4751-AD48-08A51F02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2E72CC-3681-475A-8856-B58BA6E4BF4A}"/>
              </a:ext>
            </a:extLst>
          </p:cNvPr>
          <p:cNvSpPr txBox="1"/>
          <p:nvPr/>
        </p:nvSpPr>
        <p:spPr>
          <a:xfrm>
            <a:off x="990970" y="214011"/>
            <a:ext cx="560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资源体系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—— RAM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80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0" y="214010"/>
            <a:ext cx="393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资源体系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—— CPU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NET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AC94C9-0CA1-4226-8787-190398DB2AF6}"/>
              </a:ext>
            </a:extLst>
          </p:cNvPr>
          <p:cNvSpPr txBox="1"/>
          <p:nvPr/>
        </p:nvSpPr>
        <p:spPr>
          <a:xfrm>
            <a:off x="1039610" y="1610530"/>
            <a:ext cx="482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* </a:t>
            </a:r>
            <a:r>
              <a:rPr kumimoji="1" lang="en-US" altLang="zh-CN" sz="2000" b="1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合约操作消耗</a:t>
            </a:r>
            <a:r>
              <a:rPr kumimoji="1" lang="en-US" altLang="zh-CN" sz="2000" b="1" dirty="0">
                <a:latin typeface="PingFang SC" charset="-122"/>
                <a:ea typeface="PingFang SC" charset="-122"/>
                <a:cs typeface="PingFang SC" charset="-122"/>
              </a:rPr>
              <a:t>CPU</a:t>
            </a:r>
            <a:r>
              <a:rPr kumimoji="1"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时钟与</a:t>
            </a:r>
            <a:r>
              <a:rPr kumimoji="1" lang="en-US" altLang="zh-CN" sz="2000" b="1" dirty="0">
                <a:latin typeface="PingFang SC" charset="-122"/>
                <a:ea typeface="PingFang SC" charset="-122"/>
                <a:cs typeface="PingFang SC" charset="-122"/>
              </a:rPr>
              <a:t>NET</a:t>
            </a:r>
            <a:r>
              <a:rPr kumimoji="1"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带宽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3E17B9-FCDD-4B12-8E11-99C77679DD51}"/>
                  </a:ext>
                </a:extLst>
              </p:cNvPr>
              <p:cNvSpPr/>
              <p:nvPr/>
            </p:nvSpPr>
            <p:spPr>
              <a:xfrm>
                <a:off x="1573907" y="2573855"/>
                <a:ext cx="5193025" cy="743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ingFang SC" charset="-122"/>
                        </a:rPr>
                        <m:t>𝐶𝑃𝑈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ingFang SC" charset="-122"/>
                        </a:rPr>
                        <m:t>/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ingFang SC" charset="-122"/>
                        </a:rPr>
                        <m:t>𝑁𝐸𝑇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ingFang SC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𝐸𝑂𝑆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𝑦𝑜𝑢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𝑠𝑡𝑎𝑘𝑒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  <a:ea typeface="PingFang SC" charset="-122"/>
                            </a:rPr>
                            <m:t>（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𝐶𝑃𝑈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/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𝑁𝐸𝑇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  <a:ea typeface="PingFang SC" charset="-122"/>
                            </a:rPr>
                            <m:t>）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𝐸𝑂𝑆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𝑡𝑜𝑡𝑎𝑙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𝑠𝑡𝑎𝑘𝑒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 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  <a:ea typeface="PingFang SC" charset="-122"/>
                            </a:rPr>
                            <m:t>（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𝐶𝑃𝑈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/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ingFang SC" charset="-122"/>
                            </a:rPr>
                            <m:t>𝑁𝐸𝑇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  <a:ea typeface="PingFang SC" charset="-122"/>
                            </a:rPr>
                            <m:t>）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3E17B9-FCDD-4B12-8E11-99C77679D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07" y="2573855"/>
                <a:ext cx="5193025" cy="743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2647CADE-CB1B-4D06-B870-155E8FE73C49}"/>
              </a:ext>
            </a:extLst>
          </p:cNvPr>
          <p:cNvSpPr/>
          <p:nvPr/>
        </p:nvSpPr>
        <p:spPr>
          <a:xfrm>
            <a:off x="1116980" y="2798870"/>
            <a:ext cx="318941" cy="318941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ea typeface="PingFang SC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873517-CCD3-48E5-9A03-144ECADAA2A2}"/>
              </a:ext>
            </a:extLst>
          </p:cNvPr>
          <p:cNvSpPr/>
          <p:nvPr/>
        </p:nvSpPr>
        <p:spPr>
          <a:xfrm>
            <a:off x="7752764" y="1502113"/>
            <a:ext cx="1406431" cy="616944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ea typeface="PingFang SC" charset="-122"/>
              </a:rPr>
              <a:t>可恢复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00E13-93FD-4E94-A837-535E5D10CB51}"/>
              </a:ext>
            </a:extLst>
          </p:cNvPr>
          <p:cNvSpPr/>
          <p:nvPr/>
        </p:nvSpPr>
        <p:spPr>
          <a:xfrm>
            <a:off x="7752765" y="2637023"/>
            <a:ext cx="1406431" cy="616944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ea typeface="PingFang SC" charset="-122"/>
              </a:rPr>
              <a:t>价格波动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D90325-B250-4E02-BA99-1EE26056B590}"/>
              </a:ext>
            </a:extLst>
          </p:cNvPr>
          <p:cNvSpPr txBox="1"/>
          <p:nvPr/>
        </p:nvSpPr>
        <p:spPr>
          <a:xfrm>
            <a:off x="1116980" y="4894222"/>
            <a:ext cx="482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当前存在的问题：</a:t>
            </a:r>
            <a:r>
              <a:rPr kumimoji="1" lang="en-US" altLang="zh-CN" sz="2400" b="1" dirty="0">
                <a:latin typeface="PingFang SC" charset="-122"/>
                <a:ea typeface="PingFang SC" charset="-122"/>
                <a:cs typeface="PingFang SC" charset="-122"/>
              </a:rPr>
              <a:t>CPU</a:t>
            </a:r>
            <a:r>
              <a:rPr kumimoji="1" lang="zh-CN" altLang="en-US" sz="2400" b="1" dirty="0">
                <a:latin typeface="PingFang SC" charset="-122"/>
                <a:ea typeface="PingFang SC" charset="-122"/>
                <a:cs typeface="PingFang SC" charset="-122"/>
              </a:rPr>
              <a:t>资源短缺</a:t>
            </a:r>
            <a:endParaRPr kumimoji="1" lang="zh-CN" altLang="en-US" sz="2000" b="1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2C63CB-4A34-4D4F-9270-9B68E2D01EDB}"/>
              </a:ext>
            </a:extLst>
          </p:cNvPr>
          <p:cNvSpPr txBox="1"/>
          <p:nvPr/>
        </p:nvSpPr>
        <p:spPr>
          <a:xfrm>
            <a:off x="7378162" y="4894223"/>
            <a:ext cx="215563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CPU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租赁市场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F65A3D-B90C-4F52-95F9-E21CB72B2BC0}"/>
              </a:ext>
            </a:extLst>
          </p:cNvPr>
          <p:cNvCxnSpPr/>
          <p:nvPr/>
        </p:nvCxnSpPr>
        <p:spPr>
          <a:xfrm>
            <a:off x="5864897" y="5125054"/>
            <a:ext cx="8703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720" y="1433789"/>
            <a:ext cx="713935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是由</a:t>
            </a:r>
            <a:r>
              <a:rPr lang="en-US" altLang="zh-CN" sz="2000" b="1" dirty="0">
                <a:latin typeface="PingFang SC" charset="-122"/>
                <a:ea typeface="PingFang SC" charset="-122"/>
                <a:cs typeface="PingFang SC" charset="-122"/>
              </a:rPr>
              <a:t>Daniel Larimer(BM)</a:t>
            </a: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联合创办的新一代区块链底层平台，由</a:t>
            </a: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Block.one</a:t>
            </a: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研发。</a:t>
            </a:r>
          </a:p>
        </p:txBody>
      </p:sp>
      <p:sp>
        <p:nvSpPr>
          <p:cNvPr id="5" name="矩形 4"/>
          <p:cNvSpPr/>
          <p:nvPr/>
        </p:nvSpPr>
        <p:spPr>
          <a:xfrm>
            <a:off x="1493197" y="2768012"/>
            <a:ext cx="3505200" cy="628784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去</a:t>
            </a:r>
            <a:r>
              <a:rPr kumimoji="1" lang="zh-CN" altLang="en-US">
                <a:latin typeface="PingFang SC" charset="-122"/>
                <a:ea typeface="PingFang SC" charset="-122"/>
                <a:cs typeface="PingFang SC" charset="-122"/>
              </a:rPr>
              <a:t>中心化应用的操作系统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640636" y="2768012"/>
            <a:ext cx="5772838" cy="628784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ICO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为期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350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天，总计融资约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700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万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ETH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（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42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亿美元）</a:t>
            </a:r>
          </a:p>
        </p:txBody>
      </p:sp>
      <p:sp>
        <p:nvSpPr>
          <p:cNvPr id="7" name="矩形 6"/>
          <p:cNvSpPr/>
          <p:nvPr/>
        </p:nvSpPr>
        <p:spPr>
          <a:xfrm>
            <a:off x="1428719" y="3765991"/>
            <a:ext cx="7139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于</a:t>
            </a:r>
            <a:r>
              <a:rPr lang="en-US" altLang="zh-CN" sz="2000" b="1" dirty="0">
                <a:latin typeface="PingFang SC" charset="-122"/>
                <a:ea typeface="PingFang SC" charset="-122"/>
                <a:cs typeface="PingFang SC" charset="-122"/>
              </a:rPr>
              <a:t>2018.6.1</a:t>
            </a: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开启主网启动流程，并于</a:t>
            </a:r>
            <a:r>
              <a:rPr lang="en-US" altLang="zh-CN" sz="2000" b="1" dirty="0">
                <a:latin typeface="PingFang SC" charset="-122"/>
                <a:ea typeface="PingFang SC" charset="-122"/>
                <a:cs typeface="PingFang SC" charset="-122"/>
              </a:rPr>
              <a:t>2018.6.15</a:t>
            </a: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凌晨</a:t>
            </a:r>
            <a:r>
              <a:rPr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点正式激活上线。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EOSIO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01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0" y="214010"/>
            <a:ext cx="414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资源体系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—— CPU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租赁市场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DE63C7F-F64E-49D8-98CF-556462DDC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352" y="1390136"/>
            <a:ext cx="6316926" cy="46965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1D49FC9-A085-403A-B0A5-7F1DCFEDE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579" y="1390137"/>
            <a:ext cx="6301271" cy="46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9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0" y="214010"/>
            <a:ext cx="414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资源体系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—— CPU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租赁市场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6FDDD7-69F9-463B-81DD-0ED3BB52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42" y="889685"/>
            <a:ext cx="2773385" cy="5700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7D4094-3D55-4424-8993-BC0A634FA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993" y="889685"/>
            <a:ext cx="5494621" cy="2464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0F0EAE-3816-4735-AB82-E239AEE3B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993" y="3483572"/>
            <a:ext cx="5885074" cy="3160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EDCBF0-90C5-4C40-957D-A180F36B2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22" y="3012494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8DB1F7-FE11-4212-97F4-D807AB3BB7E3}"/>
              </a:ext>
            </a:extLst>
          </p:cNvPr>
          <p:cNvSpPr txBox="1"/>
          <p:nvPr/>
        </p:nvSpPr>
        <p:spPr>
          <a:xfrm>
            <a:off x="4042644" y="3198167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智能合约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6B91EE-F6F3-482F-9531-0D87DDFEE1D4}"/>
              </a:ext>
            </a:extLst>
          </p:cNvPr>
          <p:cNvSpPr txBox="1"/>
          <p:nvPr/>
        </p:nvSpPr>
        <p:spPr>
          <a:xfrm>
            <a:off x="6096000" y="2231934"/>
            <a:ext cx="2290133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>
                <a:latin typeface="PingFang SC" charset="-122"/>
                <a:ea typeface="PingFang SC" charset="-122"/>
                <a:cs typeface="PingFang SC" charset="-122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特点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合约开发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李嘉图合约</a:t>
            </a:r>
          </a:p>
        </p:txBody>
      </p:sp>
    </p:spTree>
    <p:extLst>
      <p:ext uri="{BB962C8B-B14F-4D97-AF65-F5344CB8AC3E}">
        <p14:creationId xmlns:p14="http://schemas.microsoft.com/office/powerpoint/2010/main" val="141717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智能合约</a:t>
            </a:r>
          </a:p>
        </p:txBody>
      </p:sp>
      <p:pic>
        <p:nvPicPr>
          <p:cNvPr id="4" name="Picture 2" descr="Image result for æ¯ç¹å¸">
            <a:extLst>
              <a:ext uri="{FF2B5EF4-FFF2-40B4-BE49-F238E27FC236}">
                <a16:creationId xmlns:a16="http://schemas.microsoft.com/office/drawing/2014/main" id="{20DCB92B-1915-4A6D-A805-BCF9E667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251" y="1430907"/>
            <a:ext cx="1057145" cy="10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CEAAA6DF-2DEE-4FAE-AEC4-BD246F85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75" y="3101449"/>
            <a:ext cx="1268500" cy="12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86CC33-F4A5-4500-98F1-5FDCAB19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25" y="4946653"/>
            <a:ext cx="1393801" cy="11150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2D4DEF-0AC4-4F68-AB28-431A18381E7F}"/>
              </a:ext>
            </a:extLst>
          </p:cNvPr>
          <p:cNvSpPr txBox="1"/>
          <p:nvPr/>
        </p:nvSpPr>
        <p:spPr>
          <a:xfrm>
            <a:off x="7227064" y="1685580"/>
            <a:ext cx="49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3BB45E-DB94-4B10-8535-130167C0A686}"/>
              </a:ext>
            </a:extLst>
          </p:cNvPr>
          <p:cNvSpPr/>
          <p:nvPr/>
        </p:nvSpPr>
        <p:spPr>
          <a:xfrm>
            <a:off x="6279613" y="586267"/>
            <a:ext cx="2368627" cy="4616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Smart Contracts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B74333-EAF1-4E4E-912E-847BAFD744DB}"/>
              </a:ext>
            </a:extLst>
          </p:cNvPr>
          <p:cNvSpPr txBox="1"/>
          <p:nvPr/>
        </p:nvSpPr>
        <p:spPr>
          <a:xfrm>
            <a:off x="6366050" y="3429000"/>
            <a:ext cx="228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Solidity (EVM)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4DF8FC-A484-479F-B7FC-208DC827134B}"/>
              </a:ext>
            </a:extLst>
          </p:cNvPr>
          <p:cNvSpPr txBox="1"/>
          <p:nvPr/>
        </p:nvSpPr>
        <p:spPr>
          <a:xfrm>
            <a:off x="5804677" y="5278603"/>
            <a:ext cx="391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Every  Language (</a:t>
            </a:r>
            <a:r>
              <a:rPr kumimoji="1" lang="en-US" altLang="zh-CN" sz="2400" dirty="0" err="1">
                <a:latin typeface="PingFang SC" charset="-122"/>
                <a:ea typeface="PingFang SC" charset="-122"/>
                <a:cs typeface="PingFang SC" charset="-122"/>
              </a:rPr>
              <a:t>Wasm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F385FC-9453-4E7D-A2C0-ACEEC4798CF7}"/>
              </a:ext>
            </a:extLst>
          </p:cNvPr>
          <p:cNvSpPr txBox="1"/>
          <p:nvPr/>
        </p:nvSpPr>
        <p:spPr>
          <a:xfrm>
            <a:off x="5809267" y="5877029"/>
            <a:ext cx="308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C/C++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TypeScript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Rust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24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智能合约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64DDEF-CC44-41D4-8B41-25A50E9193EB}"/>
              </a:ext>
            </a:extLst>
          </p:cNvPr>
          <p:cNvSpPr txBox="1"/>
          <p:nvPr/>
        </p:nvSpPr>
        <p:spPr>
          <a:xfrm>
            <a:off x="3919251" y="1559893"/>
            <a:ext cx="4463668" cy="362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可升级、可更改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Action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粒度的复杂权限管理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多语言支持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零手续费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767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B00DE66-DCE6-4C0C-B3D7-50BC19C0A98D}"/>
              </a:ext>
            </a:extLst>
          </p:cNvPr>
          <p:cNvSpPr/>
          <p:nvPr/>
        </p:nvSpPr>
        <p:spPr>
          <a:xfrm>
            <a:off x="7047118" y="2214390"/>
            <a:ext cx="3183876" cy="2429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智能合约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F19F1D-54FA-40B4-8C3B-277299CFBE38}"/>
              </a:ext>
            </a:extLst>
          </p:cNvPr>
          <p:cNvSpPr/>
          <p:nvPr/>
        </p:nvSpPr>
        <p:spPr>
          <a:xfrm>
            <a:off x="2820318" y="174929"/>
            <a:ext cx="2082188" cy="5398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合约开发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64E37D-63E8-4F9A-9386-062497C2A222}"/>
              </a:ext>
            </a:extLst>
          </p:cNvPr>
          <p:cNvSpPr txBox="1"/>
          <p:nvPr/>
        </p:nvSpPr>
        <p:spPr>
          <a:xfrm>
            <a:off x="1553378" y="1752725"/>
            <a:ext cx="220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  <a:hlinkClick r:id="rId3"/>
              </a:rPr>
              <a:t>官方开发教程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2050" name="Picture 2" descr="Image result for C++">
            <a:extLst>
              <a:ext uri="{FF2B5EF4-FFF2-40B4-BE49-F238E27FC236}">
                <a16:creationId xmlns:a16="http://schemas.microsoft.com/office/drawing/2014/main" id="{F3C4BCED-B6F0-4E70-A1ED-5F5053EC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98" y="3119611"/>
            <a:ext cx="13525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ypeScript">
            <a:extLst>
              <a:ext uri="{FF2B5EF4-FFF2-40B4-BE49-F238E27FC236}">
                <a16:creationId xmlns:a16="http://schemas.microsoft.com/office/drawing/2014/main" id="{1B2256B1-B016-4D29-BCE8-C92ACACC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39" y="3002844"/>
            <a:ext cx="1640767" cy="16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08DF5C-543D-4725-8FFA-9939FA7213D4}"/>
              </a:ext>
            </a:extLst>
          </p:cNvPr>
          <p:cNvSpPr txBox="1"/>
          <p:nvPr/>
        </p:nvSpPr>
        <p:spPr>
          <a:xfrm>
            <a:off x="7195847" y="2388739"/>
            <a:ext cx="197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Framework</a:t>
            </a:r>
            <a:endParaRPr kumimoji="1" lang="zh-CN" altLang="en-US" sz="24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4701B7-E868-4A38-8EA4-C6CBBBD08ED2}"/>
              </a:ext>
            </a:extLst>
          </p:cNvPr>
          <p:cNvSpPr txBox="1"/>
          <p:nvPr/>
        </p:nvSpPr>
        <p:spPr>
          <a:xfrm>
            <a:off x="7372117" y="3002844"/>
            <a:ext cx="253387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Js4eos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typEOScript</a:t>
            </a:r>
            <a:endParaRPr kumimoji="1" lang="zh-CN" altLang="en-US" sz="20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1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智能合约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11FED3-C625-427A-AD8C-188FCDFE6CCC}"/>
              </a:ext>
            </a:extLst>
          </p:cNvPr>
          <p:cNvSpPr/>
          <p:nvPr/>
        </p:nvSpPr>
        <p:spPr>
          <a:xfrm>
            <a:off x="2820318" y="174929"/>
            <a:ext cx="2082188" cy="5398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李嘉图合约</a:t>
            </a:r>
          </a:p>
        </p:txBody>
      </p:sp>
    </p:spTree>
    <p:extLst>
      <p:ext uri="{BB962C8B-B14F-4D97-AF65-F5344CB8AC3E}">
        <p14:creationId xmlns:p14="http://schemas.microsoft.com/office/powerpoint/2010/main" val="290403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EDCBF0-90C5-4C40-957D-A180F36B2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22" y="3012494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8DB1F7-FE11-4212-97F4-D807AB3BB7E3}"/>
              </a:ext>
            </a:extLst>
          </p:cNvPr>
          <p:cNvSpPr txBox="1"/>
          <p:nvPr/>
        </p:nvSpPr>
        <p:spPr>
          <a:xfrm>
            <a:off x="4042644" y="3198167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6B91EE-F6F3-482F-9531-0D87DDFEE1D4}"/>
              </a:ext>
            </a:extLst>
          </p:cNvPr>
          <p:cNvSpPr txBox="1"/>
          <p:nvPr/>
        </p:nvSpPr>
        <p:spPr>
          <a:xfrm>
            <a:off x="5941764" y="1961227"/>
            <a:ext cx="2290133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>
                <a:latin typeface="PingFang SC" charset="-122"/>
                <a:ea typeface="PingFang SC" charset="-122"/>
                <a:cs typeface="PingFang SC" charset="-122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超级节点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治理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工具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/>
              <a:t>Dapp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30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35AC6F-FE86-451C-BB42-41C5A5538BBE}"/>
              </a:ext>
            </a:extLst>
          </p:cNvPr>
          <p:cNvSpPr/>
          <p:nvPr/>
        </p:nvSpPr>
        <p:spPr>
          <a:xfrm>
            <a:off x="2820318" y="174929"/>
            <a:ext cx="2082188" cy="5398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超级节点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894EBD-259A-4E2D-9842-369E1158F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999" y="0"/>
            <a:ext cx="7001418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B9DDA4-2137-4BB2-A38B-2CFDF7E99C5D}"/>
              </a:ext>
            </a:extLst>
          </p:cNvPr>
          <p:cNvSpPr txBox="1"/>
          <p:nvPr/>
        </p:nvSpPr>
        <p:spPr>
          <a:xfrm>
            <a:off x="664061" y="3031716"/>
            <a:ext cx="2016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1% 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得票率以上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14E00B-E9D1-495A-BA1B-358A5BC46B67}"/>
              </a:ext>
            </a:extLst>
          </p:cNvPr>
          <p:cNvSpPr txBox="1"/>
          <p:nvPr/>
        </p:nvSpPr>
        <p:spPr>
          <a:xfrm>
            <a:off x="663874" y="4019697"/>
            <a:ext cx="230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0.5% 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得票率以上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F00716-CFDB-4FB8-BCBC-5FD13865312E}"/>
              </a:ext>
            </a:extLst>
          </p:cNvPr>
          <p:cNvSpPr txBox="1"/>
          <p:nvPr/>
        </p:nvSpPr>
        <p:spPr>
          <a:xfrm>
            <a:off x="663875" y="5007678"/>
            <a:ext cx="230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0.1% 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得票率以上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B8D0AB-DF2D-4EF2-AE3E-6E466F607474}"/>
              </a:ext>
            </a:extLst>
          </p:cNvPr>
          <p:cNvSpPr txBox="1"/>
          <p:nvPr/>
        </p:nvSpPr>
        <p:spPr>
          <a:xfrm>
            <a:off x="3628777" y="3946166"/>
            <a:ext cx="755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3200" dirty="0">
                <a:latin typeface="PingFang SC" charset="-122"/>
                <a:ea typeface="PingFang SC" charset="-122"/>
                <a:cs typeface="PingFang SC" charset="-122"/>
              </a:rPr>
              <a:t>74</a:t>
            </a:r>
            <a:endParaRPr kumimoji="1" lang="zh-CN" altLang="en-US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4E2BE1-E710-4358-B2A6-36BE29F6B06B}"/>
              </a:ext>
            </a:extLst>
          </p:cNvPr>
          <p:cNvSpPr txBox="1"/>
          <p:nvPr/>
        </p:nvSpPr>
        <p:spPr>
          <a:xfrm>
            <a:off x="3628777" y="4948837"/>
            <a:ext cx="755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3200" dirty="0">
                <a:latin typeface="PingFang SC" charset="-122"/>
                <a:ea typeface="PingFang SC" charset="-122"/>
                <a:cs typeface="PingFang SC" charset="-122"/>
              </a:rPr>
              <a:t>99</a:t>
            </a:r>
            <a:endParaRPr kumimoji="1" lang="zh-CN" altLang="en-US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39DCE0-8331-4281-9EEA-762ED64ED91F}"/>
              </a:ext>
            </a:extLst>
          </p:cNvPr>
          <p:cNvSpPr txBox="1"/>
          <p:nvPr/>
        </p:nvSpPr>
        <p:spPr>
          <a:xfrm>
            <a:off x="3630891" y="2943496"/>
            <a:ext cx="755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3200" dirty="0">
                <a:latin typeface="PingFang SC" charset="-122"/>
                <a:ea typeface="PingFang SC" charset="-122"/>
                <a:cs typeface="PingFang SC" charset="-122"/>
              </a:rPr>
              <a:t>42</a:t>
            </a:r>
            <a:endParaRPr kumimoji="1" lang="zh-CN" altLang="en-US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EA54DB-3CDF-43B0-8A8B-3B8D26C0DC6D}"/>
              </a:ext>
            </a:extLst>
          </p:cNvPr>
          <p:cNvSpPr txBox="1"/>
          <p:nvPr/>
        </p:nvSpPr>
        <p:spPr>
          <a:xfrm>
            <a:off x="663874" y="2043735"/>
            <a:ext cx="218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1.5% 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得票率以上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B1CE8E-9288-40E5-9F9A-814B17C056AD}"/>
              </a:ext>
            </a:extLst>
          </p:cNvPr>
          <p:cNvSpPr txBox="1"/>
          <p:nvPr/>
        </p:nvSpPr>
        <p:spPr>
          <a:xfrm>
            <a:off x="3628776" y="1940826"/>
            <a:ext cx="755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3200" dirty="0">
                <a:latin typeface="PingFang SC" charset="-122"/>
                <a:ea typeface="PingFang SC" charset="-122"/>
                <a:cs typeface="PingFang SC" charset="-122"/>
              </a:rPr>
              <a:t>23</a:t>
            </a:r>
            <a:endParaRPr kumimoji="1" lang="zh-CN" altLang="en-US" sz="3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69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CF288C-BCCE-4D5B-ACAD-ED3FC20A33AA}"/>
              </a:ext>
            </a:extLst>
          </p:cNvPr>
          <p:cNvSpPr/>
          <p:nvPr/>
        </p:nvSpPr>
        <p:spPr>
          <a:xfrm>
            <a:off x="2820318" y="174929"/>
            <a:ext cx="2082188" cy="539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治理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01382B-94D7-4AC6-9B29-E263BBA3F3E6}"/>
              </a:ext>
            </a:extLst>
          </p:cNvPr>
          <p:cNvGrpSpPr/>
          <p:nvPr/>
        </p:nvGrpSpPr>
        <p:grpSpPr>
          <a:xfrm>
            <a:off x="1753436" y="1970642"/>
            <a:ext cx="1386371" cy="461665"/>
            <a:chOff x="1753436" y="1970642"/>
            <a:chExt cx="1386371" cy="461665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8EDE36CF-7E73-4139-BFD4-AD03DE394514}"/>
                </a:ext>
              </a:extLst>
            </p:cNvPr>
            <p:cNvSpPr/>
            <p:nvPr/>
          </p:nvSpPr>
          <p:spPr>
            <a:xfrm rot="5400000">
              <a:off x="1739498" y="2114364"/>
              <a:ext cx="202100" cy="174224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9EF7606-46FF-4A13-81E0-839F0CF7EEEE}"/>
                </a:ext>
              </a:extLst>
            </p:cNvPr>
            <p:cNvSpPr txBox="1"/>
            <p:nvPr/>
          </p:nvSpPr>
          <p:spPr>
            <a:xfrm>
              <a:off x="2225408" y="1970642"/>
              <a:ext cx="91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dirty="0">
                  <a:latin typeface="PingFang SC" charset="-122"/>
                  <a:ea typeface="PingFang SC" charset="-122"/>
                  <a:cs typeface="PingFang SC" charset="-122"/>
                </a:rPr>
                <a:t>投票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977D87F-2040-4B9D-BA0A-D83FED783CB3}"/>
              </a:ext>
            </a:extLst>
          </p:cNvPr>
          <p:cNvSpPr txBox="1"/>
          <p:nvPr/>
        </p:nvSpPr>
        <p:spPr>
          <a:xfrm>
            <a:off x="3861412" y="2001420"/>
            <a:ext cx="524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一个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代表一票，最多投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30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个节点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A76941D-6F77-45A7-83C0-09A8200AD8F7}"/>
              </a:ext>
            </a:extLst>
          </p:cNvPr>
          <p:cNvGrpSpPr/>
          <p:nvPr/>
        </p:nvGrpSpPr>
        <p:grpSpPr>
          <a:xfrm>
            <a:off x="1753436" y="3212533"/>
            <a:ext cx="1386371" cy="461665"/>
            <a:chOff x="1753436" y="1970642"/>
            <a:chExt cx="1386371" cy="461665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0F0063D1-86CB-4583-8B48-BEF49857D2A7}"/>
                </a:ext>
              </a:extLst>
            </p:cNvPr>
            <p:cNvSpPr/>
            <p:nvPr/>
          </p:nvSpPr>
          <p:spPr>
            <a:xfrm rot="5400000">
              <a:off x="1739498" y="2114364"/>
              <a:ext cx="202100" cy="174224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05FA5F-2F6E-4ABE-ADF7-3565DBE9C038}"/>
                </a:ext>
              </a:extLst>
            </p:cNvPr>
            <p:cNvSpPr txBox="1"/>
            <p:nvPr/>
          </p:nvSpPr>
          <p:spPr>
            <a:xfrm>
              <a:off x="2225408" y="1970642"/>
              <a:ext cx="91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dirty="0">
                  <a:latin typeface="PingFang SC" charset="-122"/>
                  <a:ea typeface="PingFang SC" charset="-122"/>
                  <a:cs typeface="PingFang SC" charset="-122"/>
                </a:rPr>
                <a:t>提案</a:t>
              </a:r>
            </a:p>
          </p:txBody>
        </p:sp>
      </p:grpSp>
      <p:pic>
        <p:nvPicPr>
          <p:cNvPr id="3074" name="Picture 2" descr="https://eosauthority.com/common/images/EOS_AUTHORITY_logo_Christmas.png">
            <a:extLst>
              <a:ext uri="{FF2B5EF4-FFF2-40B4-BE49-F238E27FC236}">
                <a16:creationId xmlns:a16="http://schemas.microsoft.com/office/drawing/2014/main" id="{18C5EB7F-A457-40E7-A6EB-E556E201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85" y="3051496"/>
            <a:ext cx="2407259" cy="7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6D081B-85A8-46F5-A1B3-5BCF20CDAEFE}"/>
              </a:ext>
            </a:extLst>
          </p:cNvPr>
          <p:cNvSpPr txBox="1"/>
          <p:nvPr/>
        </p:nvSpPr>
        <p:spPr>
          <a:xfrm>
            <a:off x="7216047" y="3198166"/>
            <a:ext cx="189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Multi-sign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423D3B-57DF-410B-A4F7-2F7A503C7462}"/>
              </a:ext>
            </a:extLst>
          </p:cNvPr>
          <p:cNvGrpSpPr/>
          <p:nvPr/>
        </p:nvGrpSpPr>
        <p:grpSpPr>
          <a:xfrm>
            <a:off x="1753436" y="4454424"/>
            <a:ext cx="1386371" cy="461665"/>
            <a:chOff x="1753436" y="1970642"/>
            <a:chExt cx="1386371" cy="461665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67CC2DB4-687B-44E6-95B4-F5A1CFB0B547}"/>
                </a:ext>
              </a:extLst>
            </p:cNvPr>
            <p:cNvSpPr/>
            <p:nvPr/>
          </p:nvSpPr>
          <p:spPr>
            <a:xfrm rot="5400000">
              <a:off x="1739498" y="2114364"/>
              <a:ext cx="202100" cy="174224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6E1314-33D1-4668-A460-5E09DBC142E3}"/>
                </a:ext>
              </a:extLst>
            </p:cNvPr>
            <p:cNvSpPr txBox="1"/>
            <p:nvPr/>
          </p:nvSpPr>
          <p:spPr>
            <a:xfrm>
              <a:off x="2225408" y="1970642"/>
              <a:ext cx="91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dirty="0">
                  <a:latin typeface="PingFang SC" charset="-122"/>
                  <a:ea typeface="PingFang SC" charset="-122"/>
                  <a:cs typeface="PingFang SC" charset="-122"/>
                </a:rPr>
                <a:t>仲裁</a:t>
              </a:r>
            </a:p>
          </p:txBody>
        </p:sp>
      </p:grpSp>
      <p:pic>
        <p:nvPicPr>
          <p:cNvPr id="19" name="Picture 4" descr="Image result for ecaf">
            <a:extLst>
              <a:ext uri="{FF2B5EF4-FFF2-40B4-BE49-F238E27FC236}">
                <a16:creationId xmlns:a16="http://schemas.microsoft.com/office/drawing/2014/main" id="{6CE680AA-7D5E-4AD9-947C-2EE6102E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85" y="4181925"/>
            <a:ext cx="2082188" cy="10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8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A69C6B9-46A9-4AF1-8680-B1123E456F6F}"/>
              </a:ext>
            </a:extLst>
          </p:cNvPr>
          <p:cNvSpPr txBox="1"/>
          <p:nvPr/>
        </p:nvSpPr>
        <p:spPr>
          <a:xfrm>
            <a:off x="5396777" y="1874106"/>
            <a:ext cx="2324100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架构体系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智能合约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协会布局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DDB0A5-464B-48D8-A733-8D71AC2FD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82" y="2612913"/>
            <a:ext cx="1822414" cy="14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6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CF288C-BCCE-4D5B-ACAD-ED3FC20A33AA}"/>
              </a:ext>
            </a:extLst>
          </p:cNvPr>
          <p:cNvSpPr/>
          <p:nvPr/>
        </p:nvSpPr>
        <p:spPr>
          <a:xfrm>
            <a:off x="2820318" y="174929"/>
            <a:ext cx="2082188" cy="5398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仲裁</a:t>
            </a:r>
          </a:p>
        </p:txBody>
      </p:sp>
      <p:pic>
        <p:nvPicPr>
          <p:cNvPr id="5126" name="Picture 6" descr="https://hx24.huoxing24.com/image/news/2018/12/12/1544585887311260.jpg">
            <a:extLst>
              <a:ext uri="{FF2B5EF4-FFF2-40B4-BE49-F238E27FC236}">
                <a16:creationId xmlns:a16="http://schemas.microsoft.com/office/drawing/2014/main" id="{9D3D9D3F-3E2A-412F-A518-35C2A641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60" y="1314793"/>
            <a:ext cx="7951080" cy="481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2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CF288C-BCCE-4D5B-ACAD-ED3FC20A33AA}"/>
              </a:ext>
            </a:extLst>
          </p:cNvPr>
          <p:cNvSpPr/>
          <p:nvPr/>
        </p:nvSpPr>
        <p:spPr>
          <a:xfrm>
            <a:off x="2820318" y="174929"/>
            <a:ext cx="2082188" cy="5398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仲裁</a:t>
            </a:r>
          </a:p>
        </p:txBody>
      </p:sp>
      <p:pic>
        <p:nvPicPr>
          <p:cNvPr id="5124" name="Picture 4" descr="Image result for ecaf">
            <a:extLst>
              <a:ext uri="{FF2B5EF4-FFF2-40B4-BE49-F238E27FC236}">
                <a16:creationId xmlns:a16="http://schemas.microsoft.com/office/drawing/2014/main" id="{D2200536-A234-4A16-8D03-B981C643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71" y="3041546"/>
            <a:ext cx="2082188" cy="10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hx24.huoxing24.com/image/news/2018/12/12/1544585887350682.jpg">
            <a:extLst>
              <a:ext uri="{FF2B5EF4-FFF2-40B4-BE49-F238E27FC236}">
                <a16:creationId xmlns:a16="http://schemas.microsoft.com/office/drawing/2014/main" id="{39C8CE1F-06EA-40D2-B79B-45C97A2B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69" y="1320847"/>
            <a:ext cx="79343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72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CF288C-BCCE-4D5B-ACAD-ED3FC20A33AA}"/>
              </a:ext>
            </a:extLst>
          </p:cNvPr>
          <p:cNvSpPr/>
          <p:nvPr/>
        </p:nvSpPr>
        <p:spPr>
          <a:xfrm>
            <a:off x="2820318" y="174929"/>
            <a:ext cx="2082188" cy="5398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仲裁</a:t>
            </a:r>
          </a:p>
        </p:txBody>
      </p:sp>
      <p:pic>
        <p:nvPicPr>
          <p:cNvPr id="5124" name="Picture 4" descr="Image result for ecaf">
            <a:extLst>
              <a:ext uri="{FF2B5EF4-FFF2-40B4-BE49-F238E27FC236}">
                <a16:creationId xmlns:a16="http://schemas.microsoft.com/office/drawing/2014/main" id="{D2200536-A234-4A16-8D03-B981C643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31" y="3036552"/>
            <a:ext cx="2082188" cy="10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90C9B55-7793-4AEA-963E-D765F8701D88}"/>
              </a:ext>
            </a:extLst>
          </p:cNvPr>
          <p:cNvGrpSpPr/>
          <p:nvPr/>
        </p:nvGrpSpPr>
        <p:grpSpPr>
          <a:xfrm>
            <a:off x="4606801" y="2265997"/>
            <a:ext cx="3732965" cy="400110"/>
            <a:chOff x="1753436" y="2001649"/>
            <a:chExt cx="3732965" cy="400110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92CC8B6-A260-4B1E-A010-B0E3FCC8AAC3}"/>
                </a:ext>
              </a:extLst>
            </p:cNvPr>
            <p:cNvSpPr/>
            <p:nvPr/>
          </p:nvSpPr>
          <p:spPr>
            <a:xfrm rot="5400000">
              <a:off x="1739498" y="2114364"/>
              <a:ext cx="202100" cy="174224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85A3AC-34F8-4DEE-80F2-DFA28FED60E4}"/>
                </a:ext>
              </a:extLst>
            </p:cNvPr>
            <p:cNvSpPr txBox="1"/>
            <p:nvPr/>
          </p:nvSpPr>
          <p:spPr>
            <a:xfrm>
              <a:off x="2159308" y="2001649"/>
              <a:ext cx="3327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dirty="0">
                  <a:latin typeface="PingFang SC" charset="-122"/>
                  <a:ea typeface="PingFang SC" charset="-122"/>
                  <a:cs typeface="PingFang SC" charset="-122"/>
                </a:rPr>
                <a:t>Forum Administrator</a:t>
              </a:r>
              <a:endParaRPr kumimoji="1" lang="zh-CN" altLang="en-US" sz="2000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41DFBF-E393-4B3D-8C6A-A79DC1D2FA9F}"/>
              </a:ext>
            </a:extLst>
          </p:cNvPr>
          <p:cNvGrpSpPr/>
          <p:nvPr/>
        </p:nvGrpSpPr>
        <p:grpSpPr>
          <a:xfrm>
            <a:off x="4606801" y="3228266"/>
            <a:ext cx="3732965" cy="400110"/>
            <a:chOff x="1753436" y="2001649"/>
            <a:chExt cx="3732965" cy="400110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71F78D9-31BB-40AC-A13C-4D5614F41AB7}"/>
                </a:ext>
              </a:extLst>
            </p:cNvPr>
            <p:cNvSpPr/>
            <p:nvPr/>
          </p:nvSpPr>
          <p:spPr>
            <a:xfrm rot="5400000">
              <a:off x="1739498" y="2114364"/>
              <a:ext cx="202100" cy="174224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3F5D082-7F8B-45FF-BCBB-A4619715A50E}"/>
                </a:ext>
              </a:extLst>
            </p:cNvPr>
            <p:cNvSpPr txBox="1"/>
            <p:nvPr/>
          </p:nvSpPr>
          <p:spPr>
            <a:xfrm>
              <a:off x="2159308" y="2001649"/>
              <a:ext cx="3327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PingFang SC" charset="-122"/>
                  <a:ea typeface="PingFang SC" charset="-122"/>
                  <a:cs typeface="PingFang SC" charset="-122"/>
                </a:rPr>
                <a:t>Case Managers</a:t>
              </a:r>
              <a:endParaRPr kumimoji="1" lang="zh-CN" altLang="en-US" sz="2000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AF3ADD-8C0F-470D-AF82-50932598FECE}"/>
              </a:ext>
            </a:extLst>
          </p:cNvPr>
          <p:cNvGrpSpPr/>
          <p:nvPr/>
        </p:nvGrpSpPr>
        <p:grpSpPr>
          <a:xfrm>
            <a:off x="4606801" y="4190535"/>
            <a:ext cx="3732965" cy="400110"/>
            <a:chOff x="1753436" y="2001649"/>
            <a:chExt cx="3732965" cy="400110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EDAD6722-DC6F-45AD-AC4E-0A6893509AB0}"/>
                </a:ext>
              </a:extLst>
            </p:cNvPr>
            <p:cNvSpPr/>
            <p:nvPr/>
          </p:nvSpPr>
          <p:spPr>
            <a:xfrm rot="5400000">
              <a:off x="1739498" y="2114364"/>
              <a:ext cx="202100" cy="174224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F8D74A-72DB-4F1E-B74E-F9054DC620D8}"/>
                </a:ext>
              </a:extLst>
            </p:cNvPr>
            <p:cNvSpPr txBox="1"/>
            <p:nvPr/>
          </p:nvSpPr>
          <p:spPr>
            <a:xfrm>
              <a:off x="2159308" y="2001649"/>
              <a:ext cx="3327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PingFang SC" charset="-122"/>
                  <a:ea typeface="PingFang SC" charset="-122"/>
                  <a:cs typeface="PingFang SC" charset="-122"/>
                </a:rPr>
                <a:t>Interim Arbitrators</a:t>
              </a:r>
              <a:endParaRPr kumimoji="1" lang="zh-CN" altLang="en-US" sz="2000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C200ADB-EE3B-47AA-9314-35D1BB733A5C}"/>
              </a:ext>
            </a:extLst>
          </p:cNvPr>
          <p:cNvGrpSpPr/>
          <p:nvPr/>
        </p:nvGrpSpPr>
        <p:grpSpPr>
          <a:xfrm>
            <a:off x="4606801" y="5152805"/>
            <a:ext cx="3732965" cy="400110"/>
            <a:chOff x="1753436" y="2001649"/>
            <a:chExt cx="3732965" cy="400110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BDDB3FA7-E579-4FC5-AB16-A9DB6A229A77}"/>
                </a:ext>
              </a:extLst>
            </p:cNvPr>
            <p:cNvSpPr/>
            <p:nvPr/>
          </p:nvSpPr>
          <p:spPr>
            <a:xfrm rot="5400000">
              <a:off x="1739498" y="2114364"/>
              <a:ext cx="202100" cy="174224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2EDB21-5EF4-4338-BFA2-C50B74A9C030}"/>
                </a:ext>
              </a:extLst>
            </p:cNvPr>
            <p:cNvSpPr txBox="1"/>
            <p:nvPr/>
          </p:nvSpPr>
          <p:spPr>
            <a:xfrm>
              <a:off x="2159308" y="2001649"/>
              <a:ext cx="33270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PingFang SC" charset="-122"/>
                  <a:ea typeface="PingFang SC" charset="-122"/>
                  <a:cs typeface="PingFang SC" charset="-122"/>
                </a:rPr>
                <a:t>Forum Advisors</a:t>
              </a:r>
              <a:endParaRPr kumimoji="1" lang="zh-CN" altLang="en-US" sz="2000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B0F3619-246D-4CA5-BC43-125F060246E6}"/>
              </a:ext>
            </a:extLst>
          </p:cNvPr>
          <p:cNvSpPr/>
          <p:nvPr/>
        </p:nvSpPr>
        <p:spPr>
          <a:xfrm>
            <a:off x="8020370" y="2260152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Ben Gates </a:t>
            </a:r>
            <a:endParaRPr kumimoji="1" lang="zh-CN" altLang="en-US" sz="2000" dirty="0">
              <a:solidFill>
                <a:schemeClr val="bg2">
                  <a:lumMod val="25000"/>
                </a:schemeClr>
              </a:solidFill>
              <a:ea typeface="PingFang SC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11398A-08BB-462B-ABAE-35359B02CA25}"/>
              </a:ext>
            </a:extLst>
          </p:cNvPr>
          <p:cNvSpPr/>
          <p:nvPr/>
        </p:nvSpPr>
        <p:spPr>
          <a:xfrm>
            <a:off x="7426348" y="3222421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Moti </a:t>
            </a:r>
            <a:r>
              <a:rPr kumimoji="1" lang="en-US" altLang="zh-CN" sz="2000" dirty="0" err="1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Tabulo</a:t>
            </a:r>
            <a:endParaRPr kumimoji="1" lang="zh-CN" altLang="en-US" sz="2000" dirty="0">
              <a:solidFill>
                <a:schemeClr val="bg2">
                  <a:lumMod val="25000"/>
                </a:schemeClr>
              </a:solidFill>
              <a:ea typeface="PingFang SC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9ABD36-940A-483F-9054-760512DBF9D6}"/>
              </a:ext>
            </a:extLst>
          </p:cNvPr>
          <p:cNvSpPr/>
          <p:nvPr/>
        </p:nvSpPr>
        <p:spPr>
          <a:xfrm>
            <a:off x="7785252" y="3882530"/>
            <a:ext cx="3639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William Bozarth, Ben Gates, K </a:t>
            </a:r>
            <a:r>
              <a:rPr kumimoji="1" lang="en-US" altLang="zh-CN" sz="2000" dirty="0" err="1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Grummisch</a:t>
            </a:r>
            <a:r>
              <a:rPr kumimoji="1" lang="en-US" altLang="zh-CN" sz="2000" dirty="0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, Sam </a:t>
            </a:r>
            <a:r>
              <a:rPr kumimoji="1" lang="en-US" altLang="zh-CN" sz="2000" dirty="0" err="1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Sapoznick</a:t>
            </a:r>
            <a:r>
              <a:rPr kumimoji="1" lang="en-US" altLang="zh-CN" sz="2000" dirty="0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, Stephan Zhang, Yao </a:t>
            </a:r>
            <a:r>
              <a:rPr kumimoji="1" lang="en-US" altLang="zh-CN" sz="2000" dirty="0" err="1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Siqi</a:t>
            </a:r>
            <a:endParaRPr kumimoji="1" lang="zh-CN" altLang="en-US" sz="2000" dirty="0">
              <a:solidFill>
                <a:schemeClr val="bg2">
                  <a:lumMod val="25000"/>
                </a:schemeClr>
              </a:solidFill>
              <a:ea typeface="PingFang SC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B3854C-0892-4BE7-A9B1-34AF7163B415}"/>
              </a:ext>
            </a:extLst>
          </p:cNvPr>
          <p:cNvSpPr/>
          <p:nvPr/>
        </p:nvSpPr>
        <p:spPr>
          <a:xfrm>
            <a:off x="7583568" y="4998689"/>
            <a:ext cx="4042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Thomas Cox, Ian Grigg, David Moss, Eva </a:t>
            </a:r>
            <a:r>
              <a:rPr kumimoji="1" lang="en-US" altLang="zh-CN" sz="2000" dirty="0" err="1">
                <a:solidFill>
                  <a:schemeClr val="bg2">
                    <a:lumMod val="25000"/>
                  </a:schemeClr>
                </a:solidFill>
                <a:ea typeface="PingFang SC" charset="-122"/>
              </a:rPr>
              <a:t>Stöwe</a:t>
            </a:r>
            <a:endParaRPr kumimoji="1" lang="zh-CN" altLang="en-US" sz="2000" dirty="0">
              <a:solidFill>
                <a:schemeClr val="bg2">
                  <a:lumMod val="25000"/>
                </a:schemeClr>
              </a:solidFill>
              <a:ea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050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CF288C-BCCE-4D5B-ACAD-ED3FC20A33AA}"/>
              </a:ext>
            </a:extLst>
          </p:cNvPr>
          <p:cNvSpPr/>
          <p:nvPr/>
        </p:nvSpPr>
        <p:spPr>
          <a:xfrm>
            <a:off x="2820318" y="174929"/>
            <a:ext cx="2082188" cy="5398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仲裁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7B8467-07EA-4297-958A-AFF02CC56235}"/>
              </a:ext>
            </a:extLst>
          </p:cNvPr>
          <p:cNvSpPr/>
          <p:nvPr/>
        </p:nvSpPr>
        <p:spPr>
          <a:xfrm>
            <a:off x="1082724" y="1938969"/>
            <a:ext cx="2082187" cy="539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</a:t>
            </a:r>
            <a:r>
              <a:rPr lang="en-US" altLang="zh-CN" dirty="0"/>
              <a:t>ECAF</a:t>
            </a:r>
            <a:r>
              <a:rPr lang="zh-CN" altLang="en-US" dirty="0"/>
              <a:t>申诉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C28F61-9589-4C4B-8A9D-0E60CC1C1930}"/>
              </a:ext>
            </a:extLst>
          </p:cNvPr>
          <p:cNvCxnSpPr>
            <a:cxnSpLocks/>
          </p:cNvCxnSpPr>
          <p:nvPr/>
        </p:nvCxnSpPr>
        <p:spPr>
          <a:xfrm>
            <a:off x="3492347" y="2208880"/>
            <a:ext cx="738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80DDD6E-CAA0-4614-944A-67CA71B16D3F}"/>
              </a:ext>
            </a:extLst>
          </p:cNvPr>
          <p:cNvSpPr/>
          <p:nvPr/>
        </p:nvSpPr>
        <p:spPr>
          <a:xfrm>
            <a:off x="4495432" y="1938969"/>
            <a:ext cx="2174453" cy="539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ECAF</a:t>
            </a:r>
            <a:r>
              <a:rPr lang="zh-CN" altLang="en-US" dirty="0"/>
              <a:t>委派仲裁员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4A390A-AFE1-4AD7-8DA9-D95D4C6A166D}"/>
              </a:ext>
            </a:extLst>
          </p:cNvPr>
          <p:cNvSpPr/>
          <p:nvPr/>
        </p:nvSpPr>
        <p:spPr>
          <a:xfrm>
            <a:off x="7990442" y="1938970"/>
            <a:ext cx="2487057" cy="539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仲裁员给出仲裁结果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7D7C036-30D3-40F6-90E3-7BB00B911289}"/>
              </a:ext>
            </a:extLst>
          </p:cNvPr>
          <p:cNvCxnSpPr>
            <a:cxnSpLocks/>
          </p:cNvCxnSpPr>
          <p:nvPr/>
        </p:nvCxnSpPr>
        <p:spPr>
          <a:xfrm>
            <a:off x="6964270" y="2208880"/>
            <a:ext cx="738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5CD1385-3D30-4BE5-B7AC-AE8C05168861}"/>
              </a:ext>
            </a:extLst>
          </p:cNvPr>
          <p:cNvCxnSpPr>
            <a:cxnSpLocks/>
          </p:cNvCxnSpPr>
          <p:nvPr/>
        </p:nvCxnSpPr>
        <p:spPr>
          <a:xfrm>
            <a:off x="9233970" y="2713822"/>
            <a:ext cx="0" cy="49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4A720F2-8C09-4AF3-B7C3-33117BBA5FFB}"/>
              </a:ext>
            </a:extLst>
          </p:cNvPr>
          <p:cNvSpPr/>
          <p:nvPr/>
        </p:nvSpPr>
        <p:spPr>
          <a:xfrm>
            <a:off x="7990442" y="3440934"/>
            <a:ext cx="2487057" cy="539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交由</a:t>
            </a:r>
            <a:r>
              <a:rPr lang="en-US" altLang="zh-CN" dirty="0"/>
              <a:t>ECAF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A085B8-4480-4D1D-B12D-8743FD37A33A}"/>
              </a:ext>
            </a:extLst>
          </p:cNvPr>
          <p:cNvCxnSpPr>
            <a:cxnSpLocks/>
          </p:cNvCxnSpPr>
          <p:nvPr/>
        </p:nvCxnSpPr>
        <p:spPr>
          <a:xfrm>
            <a:off x="9233970" y="4232313"/>
            <a:ext cx="0" cy="49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2CD2731-9699-4F4E-A6F5-47C1E04B8F54}"/>
              </a:ext>
            </a:extLst>
          </p:cNvPr>
          <p:cNvSpPr/>
          <p:nvPr/>
        </p:nvSpPr>
        <p:spPr>
          <a:xfrm>
            <a:off x="7702400" y="4942898"/>
            <a:ext cx="3063140" cy="5397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ECAF</a:t>
            </a:r>
            <a:r>
              <a:rPr lang="zh-CN" altLang="en-US" dirty="0"/>
              <a:t>将仲裁结果交由</a:t>
            </a:r>
            <a:r>
              <a:rPr lang="en-US" altLang="zh-CN" dirty="0"/>
              <a:t>BP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96F41B4-44E0-4505-BFAF-F46302AEA23A}"/>
              </a:ext>
            </a:extLst>
          </p:cNvPr>
          <p:cNvCxnSpPr>
            <a:cxnSpLocks/>
          </p:cNvCxnSpPr>
          <p:nvPr/>
        </p:nvCxnSpPr>
        <p:spPr>
          <a:xfrm flipH="1">
            <a:off x="6581200" y="5212796"/>
            <a:ext cx="79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4BEDB30-46D7-47F8-B6A9-6260005FB42F}"/>
              </a:ext>
            </a:extLst>
          </p:cNvPr>
          <p:cNvSpPr/>
          <p:nvPr/>
        </p:nvSpPr>
        <p:spPr>
          <a:xfrm>
            <a:off x="4215332" y="4942872"/>
            <a:ext cx="2174453" cy="539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</a:t>
            </a:r>
            <a:r>
              <a:rPr lang="zh-CN" altLang="en-US" dirty="0"/>
              <a:t>独立审核证据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075052E-990D-4597-826C-DD175AAC40D7}"/>
              </a:ext>
            </a:extLst>
          </p:cNvPr>
          <p:cNvCxnSpPr>
            <a:cxnSpLocks/>
          </p:cNvCxnSpPr>
          <p:nvPr/>
        </p:nvCxnSpPr>
        <p:spPr>
          <a:xfrm flipH="1">
            <a:off x="3164911" y="5223780"/>
            <a:ext cx="79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E16E500-AE66-41B5-8BD4-1019887CBB75}"/>
              </a:ext>
            </a:extLst>
          </p:cNvPr>
          <p:cNvSpPr/>
          <p:nvPr/>
        </p:nvSpPr>
        <p:spPr>
          <a:xfrm>
            <a:off x="778408" y="4953869"/>
            <a:ext cx="2174453" cy="539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</a:t>
            </a:r>
            <a:r>
              <a:rPr lang="zh-CN" altLang="en-US" dirty="0"/>
              <a:t>执行仲裁</a:t>
            </a:r>
          </a:p>
        </p:txBody>
      </p:sp>
    </p:spTree>
    <p:extLst>
      <p:ext uri="{BB962C8B-B14F-4D97-AF65-F5344CB8AC3E}">
        <p14:creationId xmlns:p14="http://schemas.microsoft.com/office/powerpoint/2010/main" val="646081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15CE675-CFEB-4378-AA8D-E056E175C906}"/>
              </a:ext>
            </a:extLst>
          </p:cNvPr>
          <p:cNvGrpSpPr/>
          <p:nvPr/>
        </p:nvGrpSpPr>
        <p:grpSpPr>
          <a:xfrm>
            <a:off x="4966084" y="2940489"/>
            <a:ext cx="2259833" cy="977023"/>
            <a:chOff x="4041815" y="2893286"/>
            <a:chExt cx="2259833" cy="97702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15EBFED-D02E-4EA7-824F-8AB1E9D9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815" y="2893286"/>
              <a:ext cx="977023" cy="97702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FB12493-CCED-48F0-920C-CCC7DEC1DC82}"/>
                </a:ext>
              </a:extLst>
            </p:cNvPr>
            <p:cNvSpPr txBox="1"/>
            <p:nvPr/>
          </p:nvSpPr>
          <p:spPr>
            <a:xfrm>
              <a:off x="5376231" y="3167390"/>
              <a:ext cx="92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dirty="0">
                  <a:latin typeface="PingFang SC" charset="-122"/>
                  <a:ea typeface="PingFang SC" charset="-122"/>
                  <a:cs typeface="PingFang SC" charset="-122"/>
                </a:rPr>
                <a:t>工具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994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5EBFED-D02E-4EA7-824F-8AB1E9D94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44" y="113647"/>
            <a:ext cx="662389" cy="6623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B12493-CCED-48F0-920C-CCC7DEC1DC82}"/>
              </a:ext>
            </a:extLst>
          </p:cNvPr>
          <p:cNvSpPr txBox="1"/>
          <p:nvPr/>
        </p:nvSpPr>
        <p:spPr>
          <a:xfrm>
            <a:off x="3734718" y="244786"/>
            <a:ext cx="925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工具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6F0C08-1F5B-4ACF-8A45-54363DDD8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2" y="1768578"/>
            <a:ext cx="979583" cy="9795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7925F94-C771-4CBB-B67E-28793F399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33" y="1774675"/>
            <a:ext cx="1001634" cy="10016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5F4C2E-C449-451E-A5D1-730574CA2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66" y="4631573"/>
            <a:ext cx="922001" cy="9220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26A5EFE-DCC6-4870-9B92-B8DCE1F75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04" y="4628157"/>
            <a:ext cx="925417" cy="92541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42AE7FF-B65C-403B-94D2-52E2CEF6D72A}"/>
              </a:ext>
            </a:extLst>
          </p:cNvPr>
          <p:cNvSpPr txBox="1"/>
          <p:nvPr/>
        </p:nvSpPr>
        <p:spPr>
          <a:xfrm>
            <a:off x="2999103" y="2044660"/>
            <a:ext cx="9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钱包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586BEC-23D4-4591-8E2B-756A4F4BAF4C}"/>
              </a:ext>
            </a:extLst>
          </p:cNvPr>
          <p:cNvSpPr txBox="1"/>
          <p:nvPr/>
        </p:nvSpPr>
        <p:spPr>
          <a:xfrm>
            <a:off x="8176823" y="2044660"/>
            <a:ext cx="173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区块浏览器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A6765D-BC81-487B-BA1B-99687B29B7BF}"/>
              </a:ext>
            </a:extLst>
          </p:cNvPr>
          <p:cNvSpPr txBox="1"/>
          <p:nvPr/>
        </p:nvSpPr>
        <p:spPr>
          <a:xfrm>
            <a:off x="2990472" y="4884513"/>
            <a:ext cx="173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富交互工具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96AD03-868A-41BA-BBA6-F59888D301EC}"/>
              </a:ext>
            </a:extLst>
          </p:cNvPr>
          <p:cNvSpPr txBox="1"/>
          <p:nvPr/>
        </p:nvSpPr>
        <p:spPr>
          <a:xfrm>
            <a:off x="8176822" y="4884513"/>
            <a:ext cx="234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数据采集与分析</a:t>
            </a:r>
          </a:p>
        </p:txBody>
      </p:sp>
    </p:spTree>
    <p:extLst>
      <p:ext uri="{BB962C8B-B14F-4D97-AF65-F5344CB8AC3E}">
        <p14:creationId xmlns:p14="http://schemas.microsoft.com/office/powerpoint/2010/main" val="2142436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3277BE-B3E4-4155-8F8C-82D10ADC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18" y="192736"/>
            <a:ext cx="504212" cy="5042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BC85F0-CE75-4C78-9C63-511BAE406D5E}"/>
              </a:ext>
            </a:extLst>
          </p:cNvPr>
          <p:cNvSpPr txBox="1"/>
          <p:nvPr/>
        </p:nvSpPr>
        <p:spPr>
          <a:xfrm>
            <a:off x="3443783" y="248027"/>
            <a:ext cx="925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钱包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456C61-5437-4CFE-842B-5E3AA89654DC}"/>
              </a:ext>
            </a:extLst>
          </p:cNvPr>
          <p:cNvSpPr txBox="1"/>
          <p:nvPr/>
        </p:nvSpPr>
        <p:spPr>
          <a:xfrm>
            <a:off x="1561515" y="3167390"/>
            <a:ext cx="280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PingFang SC" charset="-122"/>
                <a:ea typeface="PingFang SC" charset="-122"/>
                <a:cs typeface="PingFang SC" charset="-122"/>
              </a:rPr>
              <a:t>生态与流量入口</a:t>
            </a:r>
          </a:p>
        </p:txBody>
      </p:sp>
      <p:pic>
        <p:nvPicPr>
          <p:cNvPr id="11266" name="Picture 2" descr="https://www.eosforce.io/maizi_eco.png">
            <a:extLst>
              <a:ext uri="{FF2B5EF4-FFF2-40B4-BE49-F238E27FC236}">
                <a16:creationId xmlns:a16="http://schemas.microsoft.com/office/drawing/2014/main" id="{C1433A33-A791-49FA-820F-AD7871E8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56" y="1979581"/>
            <a:ext cx="1194880" cy="1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eosio halowallet">
            <a:extLst>
              <a:ext uri="{FF2B5EF4-FFF2-40B4-BE49-F238E27FC236}">
                <a16:creationId xmlns:a16="http://schemas.microsoft.com/office/drawing/2014/main" id="{CF07B295-1511-4959-B7F1-D9191842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260" y="1979581"/>
            <a:ext cx="1194880" cy="1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eosio halowallet">
            <a:extLst>
              <a:ext uri="{FF2B5EF4-FFF2-40B4-BE49-F238E27FC236}">
                <a16:creationId xmlns:a16="http://schemas.microsoft.com/office/drawing/2014/main" id="{4963AFB2-E023-4F59-AAA4-733A2677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64" y="1979581"/>
            <a:ext cx="1194880" cy="1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result for èç¬¦é±å">
            <a:extLst>
              <a:ext uri="{FF2B5EF4-FFF2-40B4-BE49-F238E27FC236}">
                <a16:creationId xmlns:a16="http://schemas.microsoft.com/office/drawing/2014/main" id="{C5A7C53F-0938-42C0-AB2F-2CD094C9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56" y="3672193"/>
            <a:ext cx="1194880" cy="1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Image result for tokenpocket eos">
            <a:extLst>
              <a:ext uri="{FF2B5EF4-FFF2-40B4-BE49-F238E27FC236}">
                <a16:creationId xmlns:a16="http://schemas.microsoft.com/office/drawing/2014/main" id="{E55647B5-806B-4455-BA4C-EFDE9185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636221"/>
            <a:ext cx="1230852" cy="123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Related image">
            <a:extLst>
              <a:ext uri="{FF2B5EF4-FFF2-40B4-BE49-F238E27FC236}">
                <a16:creationId xmlns:a16="http://schemas.microsoft.com/office/drawing/2014/main" id="{DF616133-8D05-4E03-AF46-26630549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64" y="3672193"/>
            <a:ext cx="1194880" cy="1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5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3277BE-B3E4-4155-8F8C-82D10ADC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18" y="192736"/>
            <a:ext cx="504212" cy="5042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BC85F0-CE75-4C78-9C63-511BAE406D5E}"/>
              </a:ext>
            </a:extLst>
          </p:cNvPr>
          <p:cNvSpPr txBox="1"/>
          <p:nvPr/>
        </p:nvSpPr>
        <p:spPr>
          <a:xfrm>
            <a:off x="3443783" y="248027"/>
            <a:ext cx="925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钱包</a:t>
            </a:r>
          </a:p>
        </p:txBody>
      </p:sp>
    </p:spTree>
    <p:extLst>
      <p:ext uri="{BB962C8B-B14F-4D97-AF65-F5344CB8AC3E}">
        <p14:creationId xmlns:p14="http://schemas.microsoft.com/office/powerpoint/2010/main" val="1626276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AB68-2D27-4548-BB2C-BB224E33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C7734-C8EF-4C87-8A47-5961D35EE9AB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EOS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生态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3277BE-B3E4-4155-8F8C-82D10ADC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18" y="192736"/>
            <a:ext cx="504212" cy="5042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BC85F0-CE75-4C78-9C63-511BAE406D5E}"/>
              </a:ext>
            </a:extLst>
          </p:cNvPr>
          <p:cNvSpPr txBox="1"/>
          <p:nvPr/>
        </p:nvSpPr>
        <p:spPr>
          <a:xfrm>
            <a:off x="3443783" y="248027"/>
            <a:ext cx="925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钱包</a:t>
            </a:r>
          </a:p>
        </p:txBody>
      </p:sp>
    </p:spTree>
    <p:extLst>
      <p:ext uri="{BB962C8B-B14F-4D97-AF65-F5344CB8AC3E}">
        <p14:creationId xmlns:p14="http://schemas.microsoft.com/office/powerpoint/2010/main" val="1348551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3E8ED09-F106-4C91-AB7C-C38E90272E0B}"/>
              </a:ext>
            </a:extLst>
          </p:cNvPr>
          <p:cNvGrpSpPr/>
          <p:nvPr/>
        </p:nvGrpSpPr>
        <p:grpSpPr>
          <a:xfrm>
            <a:off x="4859762" y="3012494"/>
            <a:ext cx="2472476" cy="833010"/>
            <a:chOff x="3050022" y="3012494"/>
            <a:chExt cx="2472476" cy="83301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1EDCBF0-90C5-4C40-957D-A180F36B2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022" y="3012494"/>
              <a:ext cx="1041261" cy="83301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38DB1F7-FE11-4212-97F4-D807AB3BB7E3}"/>
                </a:ext>
              </a:extLst>
            </p:cNvPr>
            <p:cNvSpPr txBox="1"/>
            <p:nvPr/>
          </p:nvSpPr>
          <p:spPr>
            <a:xfrm>
              <a:off x="4042644" y="3198167"/>
              <a:ext cx="1479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PingFang SC" charset="-122"/>
                  <a:ea typeface="PingFang SC" charset="-122"/>
                  <a:cs typeface="PingFang SC" charset="-122"/>
                </a:rPr>
                <a:t>协会布局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5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EDCBF0-90C5-4C40-957D-A180F36B2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22" y="3012494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8DB1F7-FE11-4212-97F4-D807AB3BB7E3}"/>
              </a:ext>
            </a:extLst>
          </p:cNvPr>
          <p:cNvSpPr txBox="1"/>
          <p:nvPr/>
        </p:nvSpPr>
        <p:spPr>
          <a:xfrm>
            <a:off x="4042644" y="3198167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架构体系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6B91EE-F6F3-482F-9531-0D87DDFEE1D4}"/>
              </a:ext>
            </a:extLst>
          </p:cNvPr>
          <p:cNvSpPr txBox="1"/>
          <p:nvPr/>
        </p:nvSpPr>
        <p:spPr>
          <a:xfrm>
            <a:off x="6096000" y="2231934"/>
            <a:ext cx="2290133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400">
                <a:latin typeface="PingFang SC" charset="-122"/>
                <a:ea typeface="PingFang SC" charset="-122"/>
                <a:cs typeface="PingFang SC" charset="-122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共识算法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账户体系</a:t>
            </a:r>
            <a:endParaRPr lang="en-US" altLang="zh-CN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资源体系</a:t>
            </a:r>
          </a:p>
        </p:txBody>
      </p:sp>
    </p:spTree>
    <p:extLst>
      <p:ext uri="{BB962C8B-B14F-4D97-AF65-F5344CB8AC3E}">
        <p14:creationId xmlns:p14="http://schemas.microsoft.com/office/powerpoint/2010/main" val="2262250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3F419E5-8FBE-40FD-8684-3191D43CE5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51" y="3000942"/>
            <a:ext cx="856112" cy="856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22D1CA-6420-4338-89AA-30336CAD1A27}"/>
              </a:ext>
            </a:extLst>
          </p:cNvPr>
          <p:cNvSpPr txBox="1"/>
          <p:nvPr/>
        </p:nvSpPr>
        <p:spPr>
          <a:xfrm>
            <a:off x="4494884" y="3198164"/>
            <a:ext cx="134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Wallet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98324-0052-441B-AC6B-AB873C667D3A}"/>
              </a:ext>
            </a:extLst>
          </p:cNvPr>
          <p:cNvSpPr/>
          <p:nvPr/>
        </p:nvSpPr>
        <p:spPr>
          <a:xfrm>
            <a:off x="6612425" y="3145573"/>
            <a:ext cx="2280491" cy="56684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chemeClr val="bg1"/>
                </a:solidFill>
                <a:ea typeface="PingFang SC" charset="-122"/>
              </a:rPr>
              <a:t>Kylin</a:t>
            </a:r>
            <a:r>
              <a:rPr kumimoji="1" lang="zh-CN" altLang="en-US" sz="2000" dirty="0">
                <a:solidFill>
                  <a:schemeClr val="bg1"/>
                </a:solidFill>
                <a:ea typeface="PingFang SC" charset="-122"/>
              </a:rPr>
              <a:t>测试网</a:t>
            </a:r>
          </a:p>
        </p:txBody>
      </p:sp>
    </p:spTree>
    <p:extLst>
      <p:ext uri="{BB962C8B-B14F-4D97-AF65-F5344CB8AC3E}">
        <p14:creationId xmlns:p14="http://schemas.microsoft.com/office/powerpoint/2010/main" val="167837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72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性能对比</a:t>
            </a:r>
          </a:p>
        </p:txBody>
      </p:sp>
      <p:pic>
        <p:nvPicPr>
          <p:cNvPr id="4" name="Picture 2" descr="Image result for æ¯ç¹å¸">
            <a:extLst>
              <a:ext uri="{FF2B5EF4-FFF2-40B4-BE49-F238E27FC236}">
                <a16:creationId xmlns:a16="http://schemas.microsoft.com/office/drawing/2014/main" id="{42BBA510-6955-41C4-8AF6-E40E2ECB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" y="1386840"/>
            <a:ext cx="1057145" cy="10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FE43A983-ECC9-4FB1-BC86-E66593E5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17" y="3057382"/>
            <a:ext cx="1268500" cy="12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A1ABBF-FE57-466C-B9D4-E7E6BCDC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67" y="4902586"/>
            <a:ext cx="1393801" cy="111504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48F477F-BDBD-4692-B9BD-0FB7B4D19D4C}"/>
              </a:ext>
            </a:extLst>
          </p:cNvPr>
          <p:cNvSpPr/>
          <p:nvPr/>
        </p:nvSpPr>
        <p:spPr>
          <a:xfrm>
            <a:off x="6205382" y="675675"/>
            <a:ext cx="1621900" cy="4934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共识算法</a:t>
            </a:r>
          </a:p>
        </p:txBody>
      </p:sp>
    </p:spTree>
    <p:extLst>
      <p:ext uri="{BB962C8B-B14F-4D97-AF65-F5344CB8AC3E}">
        <p14:creationId xmlns:p14="http://schemas.microsoft.com/office/powerpoint/2010/main" val="188325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PingFang SC" charset="-122"/>
                <a:ea typeface="PingFang SC" charset="-122"/>
                <a:cs typeface="PingFang SC" charset="-122"/>
              </a:rPr>
              <a:t>共识算法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2453" y="2368627"/>
            <a:ext cx="3734718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谁来产生区块？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何时产生区块？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如何验证区块合法性？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2453" y="1630496"/>
            <a:ext cx="329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PingFang SC" charset="-122"/>
                <a:ea typeface="PingFang SC" charset="-122"/>
                <a:cs typeface="PingFang SC" charset="-122"/>
              </a:rPr>
              <a:t>共识算法的核心问题</a:t>
            </a:r>
            <a:endParaRPr kumimoji="1" lang="zh-CN" altLang="en-US" sz="2400" dirty="0" err="1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2289" y="1630496"/>
            <a:ext cx="1212443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>
                <a:latin typeface="PingFang SC" charset="-122"/>
                <a:ea typeface="PingFang SC" charset="-122"/>
                <a:cs typeface="PingFang SC" charset="-122"/>
              </a:rPr>
              <a:t>DPOS</a:t>
            </a:r>
            <a:endParaRPr kumimoji="1" lang="zh-CN" altLang="en-US" sz="2400" dirty="0" err="1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2289" y="2368627"/>
            <a:ext cx="5437118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由持币人投票产生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BP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列表，排名前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21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的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BP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轮流出块。</a:t>
            </a:r>
            <a:endParaRPr kumimoji="1" lang="en-US" altLang="zh-CN" sz="2000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0.5s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出一个块。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通过新区块附带的签名与公钥验证合法性。</a:t>
            </a:r>
          </a:p>
        </p:txBody>
      </p:sp>
    </p:spTree>
    <p:extLst>
      <p:ext uri="{BB962C8B-B14F-4D97-AF65-F5344CB8AC3E}">
        <p14:creationId xmlns:p14="http://schemas.microsoft.com/office/powerpoint/2010/main" val="14671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970" y="214011"/>
            <a:ext cx="560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共识算法 </a:t>
            </a:r>
          </a:p>
        </p:txBody>
      </p:sp>
      <p:sp>
        <p:nvSpPr>
          <p:cNvPr id="4" name="矩形 3"/>
          <p:cNvSpPr/>
          <p:nvPr/>
        </p:nvSpPr>
        <p:spPr>
          <a:xfrm>
            <a:off x="2558859" y="130234"/>
            <a:ext cx="2471274" cy="629218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DPOS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+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BFT</a:t>
            </a:r>
            <a:endParaRPr kumimoji="1" lang="zh-CN" altLang="en-US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65630" y="1263663"/>
            <a:ext cx="1860741" cy="550767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PingFang SC" charset="-122"/>
                <a:ea typeface="PingFang SC" charset="-122"/>
                <a:cs typeface="PingFang SC" charset="-122"/>
              </a:rPr>
              <a:t>持币人投票</a:t>
            </a:r>
            <a:endParaRPr kumimoji="1" lang="zh-CN" altLang="en-US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7872" y="2397010"/>
            <a:ext cx="4369003" cy="550767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排名前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21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的节点轮流出块</a:t>
            </a:r>
          </a:p>
        </p:txBody>
      </p:sp>
      <p:sp>
        <p:nvSpPr>
          <p:cNvPr id="11" name="矩形 10"/>
          <p:cNvSpPr/>
          <p:nvPr/>
        </p:nvSpPr>
        <p:spPr>
          <a:xfrm>
            <a:off x="3176368" y="3583389"/>
            <a:ext cx="5792015" cy="552603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新区块须通过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2/3+1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（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15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个区块）以上的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BP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签署</a:t>
            </a: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6072376" y="3029211"/>
            <a:ext cx="0" cy="45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577301" y="4773645"/>
            <a:ext cx="2990147" cy="556518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1s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内区块被最终确定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6072375" y="4215238"/>
            <a:ext cx="0" cy="45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2">
            <a:extLst>
              <a:ext uri="{FF2B5EF4-FFF2-40B4-BE49-F238E27FC236}">
                <a16:creationId xmlns:a16="http://schemas.microsoft.com/office/drawing/2014/main" id="{A198655C-1BEC-4D6D-B2B6-C0B286E051C2}"/>
              </a:ext>
            </a:extLst>
          </p:cNvPr>
          <p:cNvCxnSpPr/>
          <p:nvPr/>
        </p:nvCxnSpPr>
        <p:spPr>
          <a:xfrm>
            <a:off x="6076080" y="1875106"/>
            <a:ext cx="0" cy="45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DA9A2E0-4719-4F05-9491-0BE3778969EF}"/>
              </a:ext>
            </a:extLst>
          </p:cNvPr>
          <p:cNvSpPr/>
          <p:nvPr/>
        </p:nvSpPr>
        <p:spPr>
          <a:xfrm>
            <a:off x="4160390" y="5963901"/>
            <a:ext cx="3823969" cy="552603"/>
          </a:xfrm>
          <a:prstGeom prst="rect">
            <a:avLst/>
          </a:prstGeom>
          <a:solidFill>
            <a:srgbClr val="0F5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每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126</a:t>
            </a:r>
            <a:r>
              <a:rPr kumimoji="1"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个块，重新选举一届</a:t>
            </a:r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BP</a:t>
            </a:r>
            <a:endParaRPr kumimoji="1" lang="zh-CN" altLang="en-US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20" name="直线箭头连接符 16">
            <a:extLst>
              <a:ext uri="{FF2B5EF4-FFF2-40B4-BE49-F238E27FC236}">
                <a16:creationId xmlns:a16="http://schemas.microsoft.com/office/drawing/2014/main" id="{B958B647-53B8-4460-9978-1554E362AA2B}"/>
              </a:ext>
            </a:extLst>
          </p:cNvPr>
          <p:cNvCxnSpPr/>
          <p:nvPr/>
        </p:nvCxnSpPr>
        <p:spPr>
          <a:xfrm>
            <a:off x="6076647" y="5413843"/>
            <a:ext cx="0" cy="45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4D4709-823C-48C7-B8A1-1CC8EBB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2DAEA0-9BAE-4ACC-848D-1FB6B2CCB9D8}"/>
              </a:ext>
            </a:extLst>
          </p:cNvPr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性能对比</a:t>
            </a:r>
          </a:p>
        </p:txBody>
      </p:sp>
      <p:pic>
        <p:nvPicPr>
          <p:cNvPr id="4" name="Picture 2" descr="Image result for æ¯ç¹å¸">
            <a:extLst>
              <a:ext uri="{FF2B5EF4-FFF2-40B4-BE49-F238E27FC236}">
                <a16:creationId xmlns:a16="http://schemas.microsoft.com/office/drawing/2014/main" id="{42BBA510-6955-41C4-8AF6-E40E2ECB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" y="1386840"/>
            <a:ext cx="1057145" cy="10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FE43A983-ECC9-4FB1-BC86-E66593E5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17" y="3057382"/>
            <a:ext cx="1268500" cy="12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A1ABBF-FE57-466C-B9D4-E7E6BCDC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67" y="4902586"/>
            <a:ext cx="1393801" cy="11150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C12AC0-79F8-42EE-A1AF-CB43E0E4AEB8}"/>
              </a:ext>
            </a:extLst>
          </p:cNvPr>
          <p:cNvSpPr txBox="1"/>
          <p:nvPr/>
        </p:nvSpPr>
        <p:spPr>
          <a:xfrm>
            <a:off x="4766946" y="1684579"/>
            <a:ext cx="192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≈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7 </a:t>
            </a:r>
            <a:r>
              <a:rPr kumimoji="1" lang="en-US" altLang="zh-CN" sz="2400" dirty="0" err="1">
                <a:latin typeface="PingFang SC" charset="-122"/>
                <a:ea typeface="PingFang SC" charset="-122"/>
                <a:cs typeface="PingFang SC" charset="-122"/>
              </a:rPr>
              <a:t>tps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94FA0-2E3E-4F43-B9B0-29858CFD3460}"/>
              </a:ext>
            </a:extLst>
          </p:cNvPr>
          <p:cNvSpPr txBox="1"/>
          <p:nvPr/>
        </p:nvSpPr>
        <p:spPr>
          <a:xfrm>
            <a:off x="4766946" y="3429000"/>
            <a:ext cx="192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≈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20 </a:t>
            </a:r>
            <a:r>
              <a:rPr kumimoji="1" lang="en-US" altLang="zh-CN" sz="2400" dirty="0" err="1">
                <a:latin typeface="PingFang SC" charset="-122"/>
                <a:ea typeface="PingFang SC" charset="-122"/>
                <a:cs typeface="PingFang SC" charset="-122"/>
              </a:rPr>
              <a:t>tps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EDF3EC-7AB7-4666-915E-D6FBB63A67BA}"/>
              </a:ext>
            </a:extLst>
          </p:cNvPr>
          <p:cNvSpPr txBox="1"/>
          <p:nvPr/>
        </p:nvSpPr>
        <p:spPr>
          <a:xfrm>
            <a:off x="4766946" y="5229274"/>
            <a:ext cx="268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≈ 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3996 </a:t>
            </a:r>
            <a:r>
              <a:rPr kumimoji="1" lang="en-US" altLang="zh-CN" sz="2400" dirty="0" err="1">
                <a:latin typeface="PingFang SC" charset="-122"/>
                <a:ea typeface="PingFang SC" charset="-122"/>
                <a:cs typeface="PingFang SC" charset="-122"/>
              </a:rPr>
              <a:t>tps</a:t>
            </a: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 (max)</a:t>
            </a:r>
            <a:endParaRPr kumimoji="1" lang="zh-CN" altLang="en-US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661109-80EF-4E68-B926-105787E4F43A}"/>
              </a:ext>
            </a:extLst>
          </p:cNvPr>
          <p:cNvSpPr/>
          <p:nvPr/>
        </p:nvSpPr>
        <p:spPr>
          <a:xfrm>
            <a:off x="4712801" y="673575"/>
            <a:ext cx="1621900" cy="4934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账户地址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8F477F-BDBD-4692-B9BD-0FB7B4D19D4C}"/>
              </a:ext>
            </a:extLst>
          </p:cNvPr>
          <p:cNvSpPr/>
          <p:nvPr/>
        </p:nvSpPr>
        <p:spPr>
          <a:xfrm>
            <a:off x="8489751" y="673575"/>
            <a:ext cx="1621900" cy="4934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确认时间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F8C81B-7F11-4E96-92D7-B9FC5BA4CF90}"/>
              </a:ext>
            </a:extLst>
          </p:cNvPr>
          <p:cNvSpPr txBox="1"/>
          <p:nvPr/>
        </p:nvSpPr>
        <p:spPr>
          <a:xfrm>
            <a:off x="8774355" y="1746134"/>
            <a:ext cx="1337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60min</a:t>
            </a:r>
            <a:endParaRPr kumimoji="1" lang="zh-CN" altLang="en-US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7E5DC2-0588-487D-8203-B844AF60DCC6}"/>
              </a:ext>
            </a:extLst>
          </p:cNvPr>
          <p:cNvSpPr txBox="1"/>
          <p:nvPr/>
        </p:nvSpPr>
        <p:spPr>
          <a:xfrm>
            <a:off x="8875802" y="3459777"/>
            <a:ext cx="849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450s</a:t>
            </a:r>
            <a:endParaRPr kumimoji="1" lang="zh-CN" altLang="en-US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367377-8BA0-4D52-B103-816159E3C256}"/>
              </a:ext>
            </a:extLst>
          </p:cNvPr>
          <p:cNvSpPr txBox="1"/>
          <p:nvPr/>
        </p:nvSpPr>
        <p:spPr>
          <a:xfrm>
            <a:off x="8875802" y="5260051"/>
            <a:ext cx="849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>
                <a:latin typeface="PingFang SC" charset="-122"/>
                <a:ea typeface="PingFang SC" charset="-122"/>
                <a:cs typeface="PingFang SC" charset="-122"/>
              </a:rPr>
              <a:t>150s</a:t>
            </a:r>
            <a:endParaRPr kumimoji="1" lang="zh-CN" altLang="en-US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44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" y="0"/>
            <a:ext cx="1041261" cy="833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971" y="214010"/>
            <a:ext cx="1479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账户体系</a:t>
            </a:r>
          </a:p>
        </p:txBody>
      </p:sp>
      <p:pic>
        <p:nvPicPr>
          <p:cNvPr id="1026" name="Picture 2" descr="Image result for æ¯ç¹å¸">
            <a:extLst>
              <a:ext uri="{FF2B5EF4-FFF2-40B4-BE49-F238E27FC236}">
                <a16:creationId xmlns:a16="http://schemas.microsoft.com/office/drawing/2014/main" id="{F5D4EF32-9F79-4951-9770-8B217D95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251" y="1430907"/>
            <a:ext cx="1057145" cy="10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E3DF3B8-A02E-4CF9-ADCE-38B99658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75" y="3101449"/>
            <a:ext cx="1268500" cy="12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12D613A-850B-4907-9CD4-26E92A1DEF0B}"/>
              </a:ext>
            </a:extLst>
          </p:cNvPr>
          <p:cNvSpPr/>
          <p:nvPr/>
        </p:nvSpPr>
        <p:spPr>
          <a:xfrm>
            <a:off x="5351777" y="3551033"/>
            <a:ext cx="510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ea typeface="PingFang SC" charset="-122"/>
              </a:rPr>
              <a:t>0xcd2a3d9f938e13cd947ec05abc7fe734df8dd826</a:t>
            </a:r>
            <a:endParaRPr kumimoji="1" lang="zh-CN" altLang="en-US" dirty="0">
              <a:ea typeface="PingFang SC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D5A8602-A167-4C77-9974-6EAEDA509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25" y="4946653"/>
            <a:ext cx="1393801" cy="111504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57D9B98-CCF4-4F56-9D26-474F807F5886}"/>
              </a:ext>
            </a:extLst>
          </p:cNvPr>
          <p:cNvSpPr/>
          <p:nvPr/>
        </p:nvSpPr>
        <p:spPr>
          <a:xfrm>
            <a:off x="7128437" y="5319508"/>
            <a:ext cx="154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ea typeface="PingFang SC" charset="-122"/>
              </a:rPr>
              <a:t>zjubcazjubca</a:t>
            </a:r>
            <a:endParaRPr kumimoji="1" lang="zh-CN" altLang="en-US" dirty="0">
              <a:ea typeface="PingFang SC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C505F9-E9D0-4ACB-9C83-576D1E252996}"/>
              </a:ext>
            </a:extLst>
          </p:cNvPr>
          <p:cNvSpPr txBox="1"/>
          <p:nvPr/>
        </p:nvSpPr>
        <p:spPr>
          <a:xfrm>
            <a:off x="5776860" y="1774813"/>
            <a:ext cx="425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ea typeface="PingFang SC" charset="-122"/>
              </a:rPr>
              <a:t>14xfJr1DArtYR156XBs28FoYk6sQqirT2s</a:t>
            </a:r>
            <a:endParaRPr kumimoji="1" lang="zh-CN" altLang="en-US" dirty="0">
              <a:ea typeface="PingFang SC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7FA4FE-5B0A-4377-BE26-8B822EBFE34E}"/>
              </a:ext>
            </a:extLst>
          </p:cNvPr>
          <p:cNvSpPr/>
          <p:nvPr/>
        </p:nvSpPr>
        <p:spPr>
          <a:xfrm>
            <a:off x="6973677" y="675675"/>
            <a:ext cx="1621900" cy="4934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账户地址</a:t>
            </a:r>
          </a:p>
        </p:txBody>
      </p:sp>
    </p:spTree>
    <p:extLst>
      <p:ext uri="{BB962C8B-B14F-4D97-AF65-F5344CB8AC3E}">
        <p14:creationId xmlns:p14="http://schemas.microsoft.com/office/powerpoint/2010/main" val="62738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 smtClean="0">
            <a:latin typeface="PingFang SC" charset="-122"/>
            <a:ea typeface="PingFang SC" charset="-122"/>
            <a:cs typeface="PingFang SC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1091</Words>
  <Application>Microsoft Office PowerPoint</Application>
  <PresentationFormat>宽屏</PresentationFormat>
  <Paragraphs>233</Paragraphs>
  <Slides>41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PingFang SC</vt:lpstr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奕辉 杨</dc:creator>
  <cp:lastModifiedBy>奕辉 杨</cp:lastModifiedBy>
  <cp:revision>298</cp:revision>
  <dcterms:created xsi:type="dcterms:W3CDTF">2018-12-18T13:09:59Z</dcterms:created>
  <dcterms:modified xsi:type="dcterms:W3CDTF">2018-12-20T16:44:20Z</dcterms:modified>
</cp:coreProperties>
</file>