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15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4550A-E341-4A00-AB09-3FD05EE6635E}"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68702-4FB3-4768-A592-5AA051160422}" type="slidenum">
              <a:rPr lang="en-US" smtClean="0"/>
              <a:t>‹#›</a:t>
            </a:fld>
            <a:endParaRPr lang="en-US"/>
          </a:p>
        </p:txBody>
      </p:sp>
    </p:spTree>
    <p:extLst>
      <p:ext uri="{BB962C8B-B14F-4D97-AF65-F5344CB8AC3E}">
        <p14:creationId xmlns:p14="http://schemas.microsoft.com/office/powerpoint/2010/main" val="622171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4550A-E341-4A00-AB09-3FD05EE6635E}"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68702-4FB3-4768-A592-5AA051160422}" type="slidenum">
              <a:rPr lang="en-US" smtClean="0"/>
              <a:t>‹#›</a:t>
            </a:fld>
            <a:endParaRPr lang="en-US"/>
          </a:p>
        </p:txBody>
      </p:sp>
    </p:spTree>
    <p:extLst>
      <p:ext uri="{BB962C8B-B14F-4D97-AF65-F5344CB8AC3E}">
        <p14:creationId xmlns:p14="http://schemas.microsoft.com/office/powerpoint/2010/main" val="2985797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4550A-E341-4A00-AB09-3FD05EE6635E}"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68702-4FB3-4768-A592-5AA051160422}" type="slidenum">
              <a:rPr lang="en-US" smtClean="0"/>
              <a:t>‹#›</a:t>
            </a:fld>
            <a:endParaRPr lang="en-US"/>
          </a:p>
        </p:txBody>
      </p:sp>
    </p:spTree>
    <p:extLst>
      <p:ext uri="{BB962C8B-B14F-4D97-AF65-F5344CB8AC3E}">
        <p14:creationId xmlns:p14="http://schemas.microsoft.com/office/powerpoint/2010/main" val="384846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4550A-E341-4A00-AB09-3FD05EE6635E}"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68702-4FB3-4768-A592-5AA051160422}" type="slidenum">
              <a:rPr lang="en-US" smtClean="0"/>
              <a:t>‹#›</a:t>
            </a:fld>
            <a:endParaRPr lang="en-US"/>
          </a:p>
        </p:txBody>
      </p:sp>
    </p:spTree>
    <p:extLst>
      <p:ext uri="{BB962C8B-B14F-4D97-AF65-F5344CB8AC3E}">
        <p14:creationId xmlns:p14="http://schemas.microsoft.com/office/powerpoint/2010/main" val="316894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4550A-E341-4A00-AB09-3FD05EE6635E}"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68702-4FB3-4768-A592-5AA051160422}" type="slidenum">
              <a:rPr lang="en-US" smtClean="0"/>
              <a:t>‹#›</a:t>
            </a:fld>
            <a:endParaRPr lang="en-US"/>
          </a:p>
        </p:txBody>
      </p:sp>
    </p:spTree>
    <p:extLst>
      <p:ext uri="{BB962C8B-B14F-4D97-AF65-F5344CB8AC3E}">
        <p14:creationId xmlns:p14="http://schemas.microsoft.com/office/powerpoint/2010/main" val="189976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74550A-E341-4A00-AB09-3FD05EE6635E}"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68702-4FB3-4768-A592-5AA051160422}" type="slidenum">
              <a:rPr lang="en-US" smtClean="0"/>
              <a:t>‹#›</a:t>
            </a:fld>
            <a:endParaRPr lang="en-US"/>
          </a:p>
        </p:txBody>
      </p:sp>
    </p:spTree>
    <p:extLst>
      <p:ext uri="{BB962C8B-B14F-4D97-AF65-F5344CB8AC3E}">
        <p14:creationId xmlns:p14="http://schemas.microsoft.com/office/powerpoint/2010/main" val="395417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74550A-E341-4A00-AB09-3FD05EE6635E}" type="datetimeFigureOut">
              <a:rPr lang="en-US" smtClean="0"/>
              <a:t>9/23/2015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68702-4FB3-4768-A592-5AA051160422}" type="slidenum">
              <a:rPr lang="en-US" smtClean="0"/>
              <a:t>‹#›</a:t>
            </a:fld>
            <a:endParaRPr lang="en-US"/>
          </a:p>
        </p:txBody>
      </p:sp>
    </p:spTree>
    <p:extLst>
      <p:ext uri="{BB962C8B-B14F-4D97-AF65-F5344CB8AC3E}">
        <p14:creationId xmlns:p14="http://schemas.microsoft.com/office/powerpoint/2010/main" val="3020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74550A-E341-4A00-AB09-3FD05EE6635E}" type="datetimeFigureOut">
              <a:rPr lang="en-US" smtClean="0"/>
              <a:t>9/23/2015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68702-4FB3-4768-A592-5AA051160422}" type="slidenum">
              <a:rPr lang="en-US" smtClean="0"/>
              <a:t>‹#›</a:t>
            </a:fld>
            <a:endParaRPr lang="en-US"/>
          </a:p>
        </p:txBody>
      </p:sp>
    </p:spTree>
    <p:extLst>
      <p:ext uri="{BB962C8B-B14F-4D97-AF65-F5344CB8AC3E}">
        <p14:creationId xmlns:p14="http://schemas.microsoft.com/office/powerpoint/2010/main" val="105250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4550A-E341-4A00-AB09-3FD05EE6635E}" type="datetimeFigureOut">
              <a:rPr lang="en-US" smtClean="0"/>
              <a:t>9/23/2015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68702-4FB3-4768-A592-5AA051160422}" type="slidenum">
              <a:rPr lang="en-US" smtClean="0"/>
              <a:t>‹#›</a:t>
            </a:fld>
            <a:endParaRPr lang="en-US"/>
          </a:p>
        </p:txBody>
      </p:sp>
    </p:spTree>
    <p:extLst>
      <p:ext uri="{BB962C8B-B14F-4D97-AF65-F5344CB8AC3E}">
        <p14:creationId xmlns:p14="http://schemas.microsoft.com/office/powerpoint/2010/main" val="3739401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4550A-E341-4A00-AB09-3FD05EE6635E}"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68702-4FB3-4768-A592-5AA051160422}" type="slidenum">
              <a:rPr lang="en-US" smtClean="0"/>
              <a:t>‹#›</a:t>
            </a:fld>
            <a:endParaRPr lang="en-US"/>
          </a:p>
        </p:txBody>
      </p:sp>
    </p:spTree>
    <p:extLst>
      <p:ext uri="{BB962C8B-B14F-4D97-AF65-F5344CB8AC3E}">
        <p14:creationId xmlns:p14="http://schemas.microsoft.com/office/powerpoint/2010/main" val="141773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4550A-E341-4A00-AB09-3FD05EE6635E}"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68702-4FB3-4768-A592-5AA051160422}" type="slidenum">
              <a:rPr lang="en-US" smtClean="0"/>
              <a:t>‹#›</a:t>
            </a:fld>
            <a:endParaRPr lang="en-US"/>
          </a:p>
        </p:txBody>
      </p:sp>
    </p:spTree>
    <p:extLst>
      <p:ext uri="{BB962C8B-B14F-4D97-AF65-F5344CB8AC3E}">
        <p14:creationId xmlns:p14="http://schemas.microsoft.com/office/powerpoint/2010/main" val="150152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4550A-E341-4A00-AB09-3FD05EE6635E}" type="datetimeFigureOut">
              <a:rPr lang="en-US" smtClean="0"/>
              <a:t>9/23/2015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68702-4FB3-4768-A592-5AA051160422}" type="slidenum">
              <a:rPr lang="en-US" smtClean="0"/>
              <a:t>‹#›</a:t>
            </a:fld>
            <a:endParaRPr lang="en-US"/>
          </a:p>
        </p:txBody>
      </p:sp>
    </p:spTree>
    <p:extLst>
      <p:ext uri="{BB962C8B-B14F-4D97-AF65-F5344CB8AC3E}">
        <p14:creationId xmlns:p14="http://schemas.microsoft.com/office/powerpoint/2010/main" val="336733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6"/>
          <p:cNvSpPr>
            <a:spLocks/>
          </p:cNvSpPr>
          <p:nvPr/>
        </p:nvSpPr>
        <p:spPr bwMode="auto">
          <a:xfrm>
            <a:off x="2854065" y="5865346"/>
            <a:ext cx="1474758" cy="992654"/>
          </a:xfrm>
          <a:custGeom>
            <a:avLst/>
            <a:gdLst>
              <a:gd name="T0" fmla="*/ 903 w 1017"/>
              <a:gd name="T1" fmla="*/ 77 h 1137"/>
              <a:gd name="T2" fmla="*/ 912 w 1017"/>
              <a:gd name="T3" fmla="*/ 0 h 1137"/>
              <a:gd name="T4" fmla="*/ 0 w 1017"/>
              <a:gd name="T5" fmla="*/ 0 h 1137"/>
              <a:gd name="T6" fmla="*/ 89 w 1017"/>
              <a:gd name="T7" fmla="*/ 376 h 1137"/>
              <a:gd name="T8" fmla="*/ 19 w 1017"/>
              <a:gd name="T9" fmla="*/ 880 h 1137"/>
              <a:gd name="T10" fmla="*/ 522 w 1017"/>
              <a:gd name="T11" fmla="*/ 1137 h 1137"/>
              <a:gd name="T12" fmla="*/ 551 w 1017"/>
              <a:gd name="T13" fmla="*/ 678 h 1137"/>
              <a:gd name="T14" fmla="*/ 858 w 1017"/>
              <a:gd name="T15" fmla="*/ 662 h 1137"/>
              <a:gd name="T16" fmla="*/ 867 w 1017"/>
              <a:gd name="T17" fmla="*/ 524 h 1137"/>
              <a:gd name="T18" fmla="*/ 909 w 1017"/>
              <a:gd name="T19" fmla="*/ 472 h 1137"/>
              <a:gd name="T20" fmla="*/ 887 w 1017"/>
              <a:gd name="T21" fmla="*/ 420 h 1137"/>
              <a:gd name="T22" fmla="*/ 918 w 1017"/>
              <a:gd name="T23" fmla="*/ 390 h 1137"/>
              <a:gd name="T24" fmla="*/ 897 w 1017"/>
              <a:gd name="T25" fmla="*/ 334 h 1137"/>
              <a:gd name="T26" fmla="*/ 998 w 1017"/>
              <a:gd name="T27" fmla="*/ 284 h 1137"/>
              <a:gd name="T28" fmla="*/ 903 w 1017"/>
              <a:gd name="T29" fmla="*/ 77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17" h="1137">
                <a:moveTo>
                  <a:pt x="903" y="77"/>
                </a:moveTo>
                <a:cubicBezTo>
                  <a:pt x="907" y="48"/>
                  <a:pt x="910" y="23"/>
                  <a:pt x="912" y="0"/>
                </a:cubicBezTo>
                <a:cubicBezTo>
                  <a:pt x="0" y="0"/>
                  <a:pt x="0" y="0"/>
                  <a:pt x="0" y="0"/>
                </a:cubicBezTo>
                <a:cubicBezTo>
                  <a:pt x="1" y="126"/>
                  <a:pt x="42" y="262"/>
                  <a:pt x="89" y="376"/>
                </a:cubicBezTo>
                <a:cubicBezTo>
                  <a:pt x="151" y="527"/>
                  <a:pt x="19" y="880"/>
                  <a:pt x="19" y="880"/>
                </a:cubicBezTo>
                <a:cubicBezTo>
                  <a:pt x="522" y="1137"/>
                  <a:pt x="522" y="1137"/>
                  <a:pt x="522" y="1137"/>
                </a:cubicBezTo>
                <a:cubicBezTo>
                  <a:pt x="522" y="1137"/>
                  <a:pt x="455" y="717"/>
                  <a:pt x="551" y="678"/>
                </a:cubicBezTo>
                <a:cubicBezTo>
                  <a:pt x="647" y="640"/>
                  <a:pt x="795" y="701"/>
                  <a:pt x="858" y="662"/>
                </a:cubicBezTo>
                <a:cubicBezTo>
                  <a:pt x="921" y="624"/>
                  <a:pt x="886" y="561"/>
                  <a:pt x="867" y="524"/>
                </a:cubicBezTo>
                <a:cubicBezTo>
                  <a:pt x="849" y="486"/>
                  <a:pt x="903" y="496"/>
                  <a:pt x="909" y="472"/>
                </a:cubicBezTo>
                <a:cubicBezTo>
                  <a:pt x="914" y="448"/>
                  <a:pt x="887" y="420"/>
                  <a:pt x="887" y="420"/>
                </a:cubicBezTo>
                <a:cubicBezTo>
                  <a:pt x="887" y="420"/>
                  <a:pt x="915" y="412"/>
                  <a:pt x="918" y="390"/>
                </a:cubicBezTo>
                <a:cubicBezTo>
                  <a:pt x="921" y="369"/>
                  <a:pt x="889" y="358"/>
                  <a:pt x="897" y="334"/>
                </a:cubicBezTo>
                <a:cubicBezTo>
                  <a:pt x="905" y="310"/>
                  <a:pt x="979" y="333"/>
                  <a:pt x="998" y="284"/>
                </a:cubicBezTo>
                <a:cubicBezTo>
                  <a:pt x="1017" y="234"/>
                  <a:pt x="898" y="124"/>
                  <a:pt x="903" y="77"/>
                </a:cubicBezTo>
                <a:close/>
              </a:path>
            </a:pathLst>
          </a:custGeom>
          <a:solidFill>
            <a:srgbClr val="0F3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Freeform 37"/>
          <p:cNvSpPr>
            <a:spLocks/>
          </p:cNvSpPr>
          <p:nvPr/>
        </p:nvSpPr>
        <p:spPr bwMode="auto">
          <a:xfrm rot="21345931">
            <a:off x="1525607" y="5286983"/>
            <a:ext cx="1322765" cy="900752"/>
          </a:xfrm>
          <a:custGeom>
            <a:avLst/>
            <a:gdLst>
              <a:gd name="T0" fmla="*/ 54 w 885"/>
              <a:gd name="T1" fmla="*/ 160 h 760"/>
              <a:gd name="T2" fmla="*/ 396 w 885"/>
              <a:gd name="T3" fmla="*/ 646 h 760"/>
              <a:gd name="T4" fmla="*/ 885 w 885"/>
              <a:gd name="T5" fmla="*/ 524 h 760"/>
              <a:gd name="T6" fmla="*/ 137 w 885"/>
              <a:gd name="T7" fmla="*/ 0 h 760"/>
              <a:gd name="T8" fmla="*/ 54 w 885"/>
              <a:gd name="T9" fmla="*/ 160 h 760"/>
            </a:gdLst>
            <a:ahLst/>
            <a:cxnLst>
              <a:cxn ang="0">
                <a:pos x="T0" y="T1"/>
              </a:cxn>
              <a:cxn ang="0">
                <a:pos x="T2" y="T3"/>
              </a:cxn>
              <a:cxn ang="0">
                <a:pos x="T4" y="T5"/>
              </a:cxn>
              <a:cxn ang="0">
                <a:pos x="T6" y="T7"/>
              </a:cxn>
              <a:cxn ang="0">
                <a:pos x="T8" y="T9"/>
              </a:cxn>
            </a:cxnLst>
            <a:rect l="0" t="0" r="r" b="b"/>
            <a:pathLst>
              <a:path w="885" h="760">
                <a:moveTo>
                  <a:pt x="54" y="160"/>
                </a:moveTo>
                <a:cubicBezTo>
                  <a:pt x="42" y="251"/>
                  <a:pt x="0" y="450"/>
                  <a:pt x="396" y="646"/>
                </a:cubicBezTo>
                <a:cubicBezTo>
                  <a:pt x="628" y="760"/>
                  <a:pt x="783" y="674"/>
                  <a:pt x="885" y="524"/>
                </a:cubicBezTo>
                <a:cubicBezTo>
                  <a:pt x="137" y="0"/>
                  <a:pt x="137" y="0"/>
                  <a:pt x="137" y="0"/>
                </a:cubicBezTo>
                <a:cubicBezTo>
                  <a:pt x="91" y="52"/>
                  <a:pt x="63" y="92"/>
                  <a:pt x="54" y="160"/>
                </a:cubicBezTo>
                <a:close/>
              </a:path>
            </a:pathLst>
          </a:custGeom>
          <a:solidFill>
            <a:srgbClr val="0F3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Rounded Rectangular Callout 3"/>
          <p:cNvSpPr/>
          <p:nvPr/>
        </p:nvSpPr>
        <p:spPr>
          <a:xfrm>
            <a:off x="1" y="0"/>
            <a:ext cx="12191999" cy="5239378"/>
          </a:xfrm>
          <a:prstGeom prst="wedgeRoundRectCallout">
            <a:avLst>
              <a:gd name="adj1" fmla="val -21901"/>
              <a:gd name="adj2" fmla="val 5937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85968" y="389840"/>
            <a:ext cx="1336228" cy="751800"/>
          </a:xfrm>
          <a:prstGeom prst="roundRect">
            <a:avLst/>
          </a:prstGeom>
          <a:solidFill>
            <a:srgbClr val="5A62D3"/>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uint32_t : Magic ID: 0XD9B4BEF9 : 4bytes</a:t>
            </a:r>
            <a:endParaRPr lang="en-US" sz="1200" dirty="0"/>
          </a:p>
        </p:txBody>
      </p:sp>
      <p:sp>
        <p:nvSpPr>
          <p:cNvPr id="6" name="Rounded Rectangle 5"/>
          <p:cNvSpPr/>
          <p:nvPr/>
        </p:nvSpPr>
        <p:spPr>
          <a:xfrm>
            <a:off x="1425014" y="389840"/>
            <a:ext cx="1336228" cy="751800"/>
          </a:xfrm>
          <a:prstGeom prst="roundRect">
            <a:avLst/>
          </a:prstGeom>
          <a:solidFill>
            <a:srgbClr val="5A62D3"/>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uint32_t : header length: length of this block</a:t>
            </a:r>
            <a:endParaRPr lang="en-US" sz="1200" dirty="0"/>
          </a:p>
        </p:txBody>
      </p:sp>
      <p:sp>
        <p:nvSpPr>
          <p:cNvPr id="7" name="Rounded Rectangle 6"/>
          <p:cNvSpPr/>
          <p:nvPr/>
        </p:nvSpPr>
        <p:spPr>
          <a:xfrm>
            <a:off x="2766710" y="389840"/>
            <a:ext cx="1336228" cy="751800"/>
          </a:xfrm>
          <a:prstGeom prst="roundRect">
            <a:avLst/>
          </a:prstGeom>
          <a:solidFill>
            <a:srgbClr val="5A62D3"/>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uint32_t : version number: 4 bytes: expected to be 1 </a:t>
            </a:r>
            <a:endParaRPr lang="en-US" sz="1200" dirty="0"/>
          </a:p>
        </p:txBody>
      </p:sp>
      <p:sp>
        <p:nvSpPr>
          <p:cNvPr id="8" name="Rounded Rectangle 7"/>
          <p:cNvSpPr/>
          <p:nvPr/>
        </p:nvSpPr>
        <p:spPr>
          <a:xfrm>
            <a:off x="4103106" y="395887"/>
            <a:ext cx="1336228" cy="751800"/>
          </a:xfrm>
          <a:prstGeom prst="roundRect">
            <a:avLst/>
          </a:prstGeom>
          <a:solidFill>
            <a:srgbClr val="5A62D3"/>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uint8_t[32] </a:t>
            </a:r>
            <a:r>
              <a:rPr lang="en-US" sz="1200" dirty="0" smtClean="0"/>
              <a:t>: SHA256 hash of ‘</a:t>
            </a:r>
            <a:r>
              <a:rPr lang="en-US" sz="1200" dirty="0" smtClean="0"/>
              <a:t>previous block’</a:t>
            </a:r>
            <a:endParaRPr lang="en-US" sz="1200" dirty="0"/>
          </a:p>
        </p:txBody>
      </p:sp>
      <p:sp>
        <p:nvSpPr>
          <p:cNvPr id="9" name="Rounded Rectangle 8"/>
          <p:cNvSpPr/>
          <p:nvPr/>
        </p:nvSpPr>
        <p:spPr>
          <a:xfrm>
            <a:off x="5431322" y="407263"/>
            <a:ext cx="1336228" cy="751800"/>
          </a:xfrm>
          <a:prstGeom prst="roundRect">
            <a:avLst/>
          </a:prstGeom>
          <a:solidFill>
            <a:srgbClr val="5A62D3"/>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uint8_t : MerkleRoot32 byte hash @see Wikipedia.org</a:t>
            </a:r>
            <a:endParaRPr lang="en-US" sz="1200" dirty="0"/>
          </a:p>
        </p:txBody>
      </p:sp>
      <p:sp>
        <p:nvSpPr>
          <p:cNvPr id="10" name="Rounded Rectangle 9"/>
          <p:cNvSpPr/>
          <p:nvPr/>
        </p:nvSpPr>
        <p:spPr>
          <a:xfrm>
            <a:off x="6767550" y="407263"/>
            <a:ext cx="1336228" cy="751800"/>
          </a:xfrm>
          <a:prstGeom prst="roundRect">
            <a:avLst/>
          </a:prstGeom>
          <a:solidFill>
            <a:srgbClr val="5A62D3"/>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uint32_t : time stamp: creation time of tis block </a:t>
            </a:r>
            <a:endParaRPr lang="en-US" sz="1200" dirty="0"/>
          </a:p>
        </p:txBody>
      </p:sp>
      <p:sp>
        <p:nvSpPr>
          <p:cNvPr id="11" name="Rounded Rectangle 10"/>
          <p:cNvSpPr/>
          <p:nvPr/>
        </p:nvSpPr>
        <p:spPr>
          <a:xfrm>
            <a:off x="8095766" y="407262"/>
            <a:ext cx="1336228" cy="740425"/>
          </a:xfrm>
          <a:prstGeom prst="roundRect">
            <a:avLst/>
          </a:prstGeom>
          <a:solidFill>
            <a:srgbClr val="5A62D3"/>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uint32_t : bits: target </a:t>
            </a:r>
            <a:r>
              <a:rPr lang="en-US" sz="1200" dirty="0" smtClean="0"/>
              <a:t>difficulty</a:t>
            </a:r>
            <a:endParaRPr lang="en-US" sz="1200" dirty="0" smtClean="0"/>
          </a:p>
        </p:txBody>
      </p:sp>
      <p:sp>
        <p:nvSpPr>
          <p:cNvPr id="12" name="Rounded Rectangle 11"/>
          <p:cNvSpPr/>
          <p:nvPr/>
        </p:nvSpPr>
        <p:spPr>
          <a:xfrm>
            <a:off x="9423982" y="389840"/>
            <a:ext cx="1336228" cy="751800"/>
          </a:xfrm>
          <a:prstGeom prst="roundRect">
            <a:avLst/>
          </a:prstGeom>
          <a:solidFill>
            <a:srgbClr val="5A62D3"/>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uint32_t : </a:t>
            </a:r>
            <a:r>
              <a:rPr lang="en-US" sz="1200" dirty="0" smtClean="0"/>
              <a:t>Nonce</a:t>
            </a:r>
            <a:endParaRPr lang="en-US" sz="1200" dirty="0"/>
          </a:p>
        </p:txBody>
      </p:sp>
      <p:sp>
        <p:nvSpPr>
          <p:cNvPr id="13" name="Rounded Rectangle 12"/>
          <p:cNvSpPr/>
          <p:nvPr/>
        </p:nvSpPr>
        <p:spPr>
          <a:xfrm>
            <a:off x="10760210" y="389840"/>
            <a:ext cx="1336228" cy="751800"/>
          </a:xfrm>
          <a:prstGeom prst="roundRect">
            <a:avLst/>
          </a:prstGeom>
          <a:solidFill>
            <a:srgbClr val="5A62D3"/>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Variable length integer: transaction count:1,3,5,9 ….</a:t>
            </a:r>
            <a:endParaRPr lang="en-US" sz="1200" dirty="0"/>
          </a:p>
        </p:txBody>
      </p:sp>
      <p:sp>
        <p:nvSpPr>
          <p:cNvPr id="14" name="Rounded Rectangle 13"/>
          <p:cNvSpPr/>
          <p:nvPr/>
        </p:nvSpPr>
        <p:spPr>
          <a:xfrm>
            <a:off x="3377735" y="1370996"/>
            <a:ext cx="1446663" cy="955343"/>
          </a:xfrm>
          <a:prstGeom prst="roundRect">
            <a:avLst/>
          </a:prstGeom>
          <a:solidFill>
            <a:srgbClr val="B9CADF"/>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uint32_t : transaction version number: Expected to be 1 in rare is garbage </a:t>
            </a:r>
            <a:endParaRPr lang="en-US" sz="1200" dirty="0"/>
          </a:p>
        </p:txBody>
      </p:sp>
      <p:sp>
        <p:nvSpPr>
          <p:cNvPr id="15" name="Rounded Rectangle 14"/>
          <p:cNvSpPr/>
          <p:nvPr/>
        </p:nvSpPr>
        <p:spPr>
          <a:xfrm>
            <a:off x="4824398" y="1382731"/>
            <a:ext cx="1446663" cy="955343"/>
          </a:xfrm>
          <a:prstGeom prst="roundRect">
            <a:avLst/>
          </a:prstGeom>
          <a:solidFill>
            <a:srgbClr val="B9CADF"/>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Variable length integer: </a:t>
            </a:r>
            <a:r>
              <a:rPr lang="en-US" sz="1200" dirty="0" err="1" smtClean="0"/>
              <a:t>inputcount</a:t>
            </a:r>
            <a:r>
              <a:rPr lang="en-US" sz="1200" dirty="0" smtClean="0"/>
              <a:t>: the number of inputs in this transaction</a:t>
            </a:r>
            <a:endParaRPr lang="en-US" sz="1200" dirty="0"/>
          </a:p>
        </p:txBody>
      </p:sp>
      <p:sp>
        <p:nvSpPr>
          <p:cNvPr id="16" name="Rounded Rectangle 15"/>
          <p:cNvSpPr/>
          <p:nvPr/>
        </p:nvSpPr>
        <p:spPr>
          <a:xfrm>
            <a:off x="6271061" y="1382731"/>
            <a:ext cx="1446663" cy="955343"/>
          </a:xfrm>
          <a:prstGeom prst="roundRect">
            <a:avLst/>
          </a:prstGeom>
          <a:solidFill>
            <a:srgbClr val="B9CADF"/>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Variable length integer: </a:t>
            </a:r>
            <a:r>
              <a:rPr lang="en-US" sz="1200" dirty="0" err="1" smtClean="0"/>
              <a:t>onputcount</a:t>
            </a:r>
            <a:r>
              <a:rPr lang="en-US" sz="1200" dirty="0"/>
              <a:t>: the number of </a:t>
            </a:r>
            <a:r>
              <a:rPr lang="en-US" sz="1200" dirty="0" smtClean="0"/>
              <a:t>outputs </a:t>
            </a:r>
            <a:r>
              <a:rPr lang="en-US" sz="1200" dirty="0"/>
              <a:t>in this transaction</a:t>
            </a:r>
          </a:p>
        </p:txBody>
      </p:sp>
      <p:sp>
        <p:nvSpPr>
          <p:cNvPr id="17" name="Rounded Rectangle 16"/>
          <p:cNvSpPr/>
          <p:nvPr/>
        </p:nvSpPr>
        <p:spPr>
          <a:xfrm>
            <a:off x="8429324" y="2404464"/>
            <a:ext cx="1225755" cy="643527"/>
          </a:xfrm>
          <a:prstGeom prst="roundRect">
            <a:avLst/>
          </a:prstGeom>
          <a:solidFill>
            <a:srgbClr val="51C072"/>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uint64_t : value of output is ‘</a:t>
            </a:r>
            <a:r>
              <a:rPr lang="en-US" sz="1000" dirty="0" err="1" smtClean="0"/>
              <a:t>statoshis</a:t>
            </a:r>
            <a:r>
              <a:rPr lang="en-US" sz="1000" dirty="0" smtClean="0"/>
              <a:t>’ 100 millionth of bitcoin</a:t>
            </a:r>
            <a:endParaRPr lang="en-US" sz="1000" dirty="0"/>
          </a:p>
        </p:txBody>
      </p:sp>
      <p:sp>
        <p:nvSpPr>
          <p:cNvPr id="23" name="Rounded Rectangle 22"/>
          <p:cNvSpPr/>
          <p:nvPr/>
        </p:nvSpPr>
        <p:spPr>
          <a:xfrm>
            <a:off x="9655079" y="2404449"/>
            <a:ext cx="1225755" cy="643527"/>
          </a:xfrm>
          <a:prstGeom prst="roundRect">
            <a:avLst/>
          </a:prstGeom>
          <a:solidFill>
            <a:srgbClr val="51C072"/>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Variable length integer : length of script byte data  </a:t>
            </a:r>
          </a:p>
          <a:p>
            <a:pPr algn="ctr"/>
            <a:endParaRPr lang="en-US" sz="1000" dirty="0"/>
          </a:p>
        </p:txBody>
      </p:sp>
      <p:sp>
        <p:nvSpPr>
          <p:cNvPr id="24" name="Rounded Rectangle 23"/>
          <p:cNvSpPr/>
          <p:nvPr/>
        </p:nvSpPr>
        <p:spPr>
          <a:xfrm>
            <a:off x="10880834" y="2413891"/>
            <a:ext cx="1225755" cy="643527"/>
          </a:xfrm>
          <a:prstGeom prst="roundRect">
            <a:avLst/>
          </a:prstGeom>
          <a:solidFill>
            <a:srgbClr val="51C072"/>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uint8_t will contain a public key address of output</a:t>
            </a:r>
            <a:endParaRPr lang="en-US" sz="1000" dirty="0"/>
          </a:p>
        </p:txBody>
      </p:sp>
      <p:sp>
        <p:nvSpPr>
          <p:cNvPr id="29" name="Rounded Rectangle 28"/>
          <p:cNvSpPr/>
          <p:nvPr/>
        </p:nvSpPr>
        <p:spPr>
          <a:xfrm>
            <a:off x="62570" y="2409405"/>
            <a:ext cx="1243160" cy="643527"/>
          </a:xfrm>
          <a:prstGeom prst="roundRect">
            <a:avLst/>
          </a:prstGeom>
          <a:solidFill>
            <a:srgbClr val="B268B3"/>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uint8_t[32] : Transection hash, each input refers to an output</a:t>
            </a:r>
            <a:endParaRPr lang="en-US" sz="1000" dirty="0"/>
          </a:p>
        </p:txBody>
      </p:sp>
      <p:sp>
        <p:nvSpPr>
          <p:cNvPr id="30" name="Rounded Rectangle 29"/>
          <p:cNvSpPr/>
          <p:nvPr/>
        </p:nvSpPr>
        <p:spPr>
          <a:xfrm>
            <a:off x="1297028" y="2409405"/>
            <a:ext cx="1243160" cy="643527"/>
          </a:xfrm>
          <a:prstGeom prst="roundRect">
            <a:avLst/>
          </a:prstGeom>
          <a:solidFill>
            <a:srgbClr val="B268B3"/>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uint32_t : index refers to an output in previous transaction</a:t>
            </a:r>
            <a:endParaRPr lang="en-US" sz="1000" dirty="0"/>
          </a:p>
        </p:txBody>
      </p:sp>
      <p:sp>
        <p:nvSpPr>
          <p:cNvPr id="31" name="Rounded Rectangle 30"/>
          <p:cNvSpPr/>
          <p:nvPr/>
        </p:nvSpPr>
        <p:spPr>
          <a:xfrm>
            <a:off x="2532675" y="2409405"/>
            <a:ext cx="1243160" cy="643527"/>
          </a:xfrm>
          <a:prstGeom prst="roundRect">
            <a:avLst/>
          </a:prstGeom>
          <a:solidFill>
            <a:srgbClr val="B268B3"/>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Variable length integer: the length of </a:t>
            </a:r>
            <a:r>
              <a:rPr lang="en-US" sz="1000" dirty="0" err="1" smtClean="0"/>
              <a:t>scriptbyte</a:t>
            </a:r>
            <a:r>
              <a:rPr lang="en-US" sz="1000" dirty="0" smtClean="0"/>
              <a:t> data following</a:t>
            </a:r>
            <a:endParaRPr lang="en-US" sz="1000" dirty="0"/>
          </a:p>
        </p:txBody>
      </p:sp>
      <p:sp>
        <p:nvSpPr>
          <p:cNvPr id="32" name="Rounded Rectangle 31"/>
          <p:cNvSpPr/>
          <p:nvPr/>
        </p:nvSpPr>
        <p:spPr>
          <a:xfrm>
            <a:off x="3774646" y="2394433"/>
            <a:ext cx="1243160" cy="643527"/>
          </a:xfrm>
          <a:prstGeom prst="roundRect">
            <a:avLst/>
          </a:prstGeom>
          <a:solidFill>
            <a:srgbClr val="B268B3"/>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uint8_t : Script length: raw byte code data for input script</a:t>
            </a:r>
            <a:endParaRPr lang="en-US" sz="1000" dirty="0"/>
          </a:p>
        </p:txBody>
      </p:sp>
      <p:sp>
        <p:nvSpPr>
          <p:cNvPr id="33" name="Rounded Rectangle 32"/>
          <p:cNvSpPr/>
          <p:nvPr/>
        </p:nvSpPr>
        <p:spPr>
          <a:xfrm>
            <a:off x="5009104" y="2396577"/>
            <a:ext cx="1243160" cy="643527"/>
          </a:xfrm>
          <a:prstGeom prst="roundRect">
            <a:avLst/>
          </a:prstGeom>
          <a:solidFill>
            <a:srgbClr val="B268B3"/>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uint32_t : Sequence number:</a:t>
            </a:r>
          </a:p>
          <a:p>
            <a:pPr algn="ctr"/>
            <a:r>
              <a:rPr lang="en-US" sz="1000" dirty="0" smtClean="0"/>
              <a:t>Always expected to be  0xFFFFFFFF</a:t>
            </a:r>
            <a:endParaRPr lang="en-US" sz="1000" dirty="0"/>
          </a:p>
        </p:txBody>
      </p:sp>
      <p:sp>
        <p:nvSpPr>
          <p:cNvPr id="36" name="TextBox 35"/>
          <p:cNvSpPr txBox="1"/>
          <p:nvPr/>
        </p:nvSpPr>
        <p:spPr>
          <a:xfrm>
            <a:off x="5104204" y="1092394"/>
            <a:ext cx="2347415" cy="338554"/>
          </a:xfrm>
          <a:prstGeom prst="rect">
            <a:avLst/>
          </a:prstGeom>
          <a:noFill/>
        </p:spPr>
        <p:txBody>
          <a:bodyPr wrap="square" rtlCol="0">
            <a:spAutoFit/>
          </a:bodyPr>
          <a:lstStyle/>
          <a:p>
            <a:r>
              <a:rPr lang="en-US" sz="1600" dirty="0" smtClean="0"/>
              <a:t>For each Transaction</a:t>
            </a:r>
            <a:endParaRPr lang="en-US" sz="1600" dirty="0"/>
          </a:p>
        </p:txBody>
      </p:sp>
      <p:sp>
        <p:nvSpPr>
          <p:cNvPr id="51" name="TextBox 50"/>
          <p:cNvSpPr txBox="1"/>
          <p:nvPr/>
        </p:nvSpPr>
        <p:spPr>
          <a:xfrm>
            <a:off x="840498" y="2130655"/>
            <a:ext cx="2628249" cy="307777"/>
          </a:xfrm>
          <a:prstGeom prst="rect">
            <a:avLst/>
          </a:prstGeom>
          <a:noFill/>
        </p:spPr>
        <p:txBody>
          <a:bodyPr wrap="square" rtlCol="0">
            <a:spAutoFit/>
          </a:bodyPr>
          <a:lstStyle/>
          <a:p>
            <a:r>
              <a:rPr lang="en-US" sz="1400" dirty="0" smtClean="0"/>
              <a:t>For each Input in the </a:t>
            </a:r>
            <a:r>
              <a:rPr lang="en-US" sz="1400" dirty="0" smtClean="0"/>
              <a:t>transaction</a:t>
            </a:r>
            <a:endParaRPr lang="en-US" sz="1400" dirty="0"/>
          </a:p>
        </p:txBody>
      </p:sp>
      <p:sp>
        <p:nvSpPr>
          <p:cNvPr id="52" name="TextBox 51"/>
          <p:cNvSpPr txBox="1"/>
          <p:nvPr/>
        </p:nvSpPr>
        <p:spPr>
          <a:xfrm>
            <a:off x="3407215" y="34438"/>
            <a:ext cx="5022109" cy="369332"/>
          </a:xfrm>
          <a:prstGeom prst="rect">
            <a:avLst/>
          </a:prstGeom>
          <a:noFill/>
        </p:spPr>
        <p:txBody>
          <a:bodyPr wrap="square" rtlCol="0">
            <a:spAutoFit/>
          </a:bodyPr>
          <a:lstStyle/>
          <a:p>
            <a:r>
              <a:rPr lang="en-US" dirty="0" smtClean="0"/>
              <a:t>The contents of the Single Bitcoin Block-chain Block</a:t>
            </a:r>
            <a:endParaRPr lang="en-US" dirty="0"/>
          </a:p>
        </p:txBody>
      </p:sp>
      <p:sp>
        <p:nvSpPr>
          <p:cNvPr id="58" name="Rounded Rectangle 57"/>
          <p:cNvSpPr/>
          <p:nvPr/>
        </p:nvSpPr>
        <p:spPr>
          <a:xfrm>
            <a:off x="7710453" y="1395595"/>
            <a:ext cx="1446663" cy="955343"/>
          </a:xfrm>
          <a:prstGeom prst="roundRect">
            <a:avLst/>
          </a:prstGeom>
          <a:solidFill>
            <a:srgbClr val="B9CADF"/>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Variable length integer: </a:t>
            </a:r>
            <a:r>
              <a:rPr lang="en-US" sz="1200" dirty="0" err="1" smtClean="0"/>
              <a:t>onputcount</a:t>
            </a:r>
            <a:r>
              <a:rPr lang="en-US" sz="1200" dirty="0"/>
              <a:t>: the number of </a:t>
            </a:r>
            <a:r>
              <a:rPr lang="en-US" sz="1200" dirty="0" smtClean="0"/>
              <a:t>outputs </a:t>
            </a:r>
            <a:r>
              <a:rPr lang="en-US" sz="1200" dirty="0"/>
              <a:t>in this transaction</a:t>
            </a:r>
          </a:p>
        </p:txBody>
      </p:sp>
      <p:sp>
        <p:nvSpPr>
          <p:cNvPr id="34" name="TextBox 33"/>
          <p:cNvSpPr txBox="1"/>
          <p:nvPr/>
        </p:nvSpPr>
        <p:spPr>
          <a:xfrm>
            <a:off x="9332188" y="2130655"/>
            <a:ext cx="2764250" cy="307777"/>
          </a:xfrm>
          <a:prstGeom prst="rect">
            <a:avLst/>
          </a:prstGeom>
          <a:noFill/>
        </p:spPr>
        <p:txBody>
          <a:bodyPr wrap="square" rtlCol="0">
            <a:spAutoFit/>
          </a:bodyPr>
          <a:lstStyle/>
          <a:p>
            <a:r>
              <a:rPr lang="en-US" sz="1400" dirty="0" smtClean="0"/>
              <a:t>For each output in the </a:t>
            </a:r>
            <a:r>
              <a:rPr lang="en-US" sz="1400" dirty="0" smtClean="0"/>
              <a:t>transaction</a:t>
            </a:r>
            <a:endParaRPr lang="en-US" sz="1400" dirty="0"/>
          </a:p>
        </p:txBody>
      </p:sp>
      <p:sp>
        <p:nvSpPr>
          <p:cNvPr id="35" name="TextBox 34"/>
          <p:cNvSpPr txBox="1"/>
          <p:nvPr/>
        </p:nvSpPr>
        <p:spPr>
          <a:xfrm>
            <a:off x="9157116" y="3134699"/>
            <a:ext cx="2852928" cy="1754326"/>
          </a:xfrm>
          <a:prstGeom prst="rect">
            <a:avLst/>
          </a:prstGeom>
          <a:noFill/>
        </p:spPr>
        <p:txBody>
          <a:bodyPr wrap="square" rtlCol="0">
            <a:spAutoFit/>
          </a:bodyPr>
          <a:lstStyle/>
          <a:p>
            <a:pPr algn="ctr"/>
            <a:r>
              <a:rPr lang="en-US" sz="1200" b="1" dirty="0"/>
              <a:t>B</a:t>
            </a:r>
            <a:r>
              <a:rPr lang="en-US" sz="1200" b="1" dirty="0" smtClean="0"/>
              <a:t>itcoins</a:t>
            </a:r>
          </a:p>
          <a:p>
            <a:r>
              <a:rPr lang="en-US" sz="1200" dirty="0" smtClean="0"/>
              <a:t>The block Hash is computed the SHA256 hash of the 80 bytes from version number through nonce. Computed by the taking the SHA256 hash of these 80 bytes, and then taking hash of the 32 byte hash previously computed. This is computed, not stored value. The stored ‘previous’ block refers to this computed value.</a:t>
            </a:r>
          </a:p>
        </p:txBody>
      </p:sp>
      <p:sp>
        <p:nvSpPr>
          <p:cNvPr id="37" name="TextBox 36"/>
          <p:cNvSpPr txBox="1"/>
          <p:nvPr/>
        </p:nvSpPr>
        <p:spPr>
          <a:xfrm>
            <a:off x="5927364" y="3129986"/>
            <a:ext cx="2848901" cy="2123658"/>
          </a:xfrm>
          <a:prstGeom prst="rect">
            <a:avLst/>
          </a:prstGeom>
          <a:noFill/>
        </p:spPr>
        <p:txBody>
          <a:bodyPr wrap="square" rtlCol="0">
            <a:spAutoFit/>
          </a:bodyPr>
          <a:lstStyle/>
          <a:p>
            <a:pPr algn="ctr"/>
            <a:r>
              <a:rPr lang="en-US" sz="1200" b="1" dirty="0" smtClean="0"/>
              <a:t>For Input Transaction</a:t>
            </a:r>
          </a:p>
          <a:p>
            <a:r>
              <a:rPr lang="en-US" sz="1200" dirty="0" smtClean="0"/>
              <a:t>The hash of the transaction is computed as the dual SHA256 hash of all the raw byte data for each transaction. This is computed value and not stored directly in </a:t>
            </a:r>
            <a:r>
              <a:rPr lang="en-US" sz="1200" dirty="0" smtClean="0"/>
              <a:t>the </a:t>
            </a:r>
            <a:r>
              <a:rPr lang="en-US" sz="1200" dirty="0" smtClean="0"/>
              <a:t>block chain, a parser must compute this in the way the block hash is computed as well. The hash is based on all the bytes inclusive from the transaction version number to he last of the data up to beginning of the next transaction</a:t>
            </a:r>
            <a:endParaRPr lang="en-US" sz="1200" dirty="0"/>
          </a:p>
        </p:txBody>
      </p:sp>
      <p:sp>
        <p:nvSpPr>
          <p:cNvPr id="38" name="TextBox 37"/>
          <p:cNvSpPr txBox="1"/>
          <p:nvPr/>
        </p:nvSpPr>
        <p:spPr>
          <a:xfrm>
            <a:off x="2984313" y="3136673"/>
            <a:ext cx="2852928" cy="1200329"/>
          </a:xfrm>
          <a:prstGeom prst="rect">
            <a:avLst/>
          </a:prstGeom>
          <a:noFill/>
        </p:spPr>
        <p:txBody>
          <a:bodyPr wrap="square" rtlCol="0">
            <a:spAutoFit/>
          </a:bodyPr>
          <a:lstStyle/>
          <a:p>
            <a:pPr algn="ctr"/>
            <a:r>
              <a:rPr lang="en-US" sz="1200" b="1" dirty="0" smtClean="0"/>
              <a:t>For output Transaction</a:t>
            </a:r>
          </a:p>
          <a:p>
            <a:r>
              <a:rPr lang="en-US" sz="1200" dirty="0" smtClean="0"/>
              <a:t>The public key address of this output can be extracted from the output script byte data in almost all cases with the few rare exceptions. </a:t>
            </a:r>
            <a:r>
              <a:rPr lang="en-US" sz="1200" dirty="0" err="1" smtClean="0"/>
              <a:t>Rimped</a:t>
            </a:r>
            <a:r>
              <a:rPr lang="en-US" sz="1200" dirty="0" smtClean="0"/>
              <a:t> 160 hash of the 65 </a:t>
            </a:r>
            <a:r>
              <a:rPr lang="en-US" sz="1200" dirty="0" smtClean="0"/>
              <a:t>byte public </a:t>
            </a:r>
            <a:r>
              <a:rPr lang="en-US" sz="1200" dirty="0" smtClean="0"/>
              <a:t>key. </a:t>
            </a:r>
            <a:endParaRPr lang="en-US" sz="1200" dirty="0"/>
          </a:p>
        </p:txBody>
      </p:sp>
      <p:sp>
        <p:nvSpPr>
          <p:cNvPr id="39" name="TextBox 38"/>
          <p:cNvSpPr txBox="1"/>
          <p:nvPr/>
        </p:nvSpPr>
        <p:spPr>
          <a:xfrm>
            <a:off x="6922644" y="5417648"/>
            <a:ext cx="5464870" cy="2092881"/>
          </a:xfrm>
          <a:prstGeom prst="rect">
            <a:avLst/>
          </a:prstGeom>
          <a:noFill/>
        </p:spPr>
        <p:txBody>
          <a:bodyPr wrap="square" rtlCol="0">
            <a:spAutoFit/>
          </a:bodyPr>
          <a:lstStyle/>
          <a:p>
            <a:pPr algn="ctr"/>
            <a:r>
              <a:rPr lang="en-US" dirty="0" smtClean="0"/>
              <a:t>Where the </a:t>
            </a:r>
            <a:r>
              <a:rPr lang="en-US" dirty="0" err="1" smtClean="0"/>
              <a:t>Blockchain</a:t>
            </a:r>
            <a:r>
              <a:rPr lang="en-US" dirty="0" smtClean="0"/>
              <a:t> Files are </a:t>
            </a:r>
            <a:r>
              <a:rPr lang="en-US" dirty="0" smtClean="0"/>
              <a:t>stored </a:t>
            </a:r>
          </a:p>
          <a:p>
            <a:pPr marL="342900" indent="-342900">
              <a:buAutoNum type="arabicParenR"/>
            </a:pPr>
            <a:r>
              <a:rPr lang="en-US" sz="1400" dirty="0" smtClean="0"/>
              <a:t>Linux~/bitcoins/blocks</a:t>
            </a:r>
          </a:p>
          <a:p>
            <a:pPr marL="342900" indent="-342900">
              <a:buFontTx/>
              <a:buAutoNum type="arabicParenR"/>
            </a:pPr>
            <a:r>
              <a:rPr lang="en-US" sz="1400" dirty="0" err="1" smtClean="0"/>
              <a:t>MacOS</a:t>
            </a:r>
            <a:r>
              <a:rPr lang="en-US" sz="1400" dirty="0" smtClean="0"/>
              <a:t>~/Library/Application Support/bitcoins/blocks</a:t>
            </a:r>
          </a:p>
          <a:p>
            <a:pPr marL="342900" indent="-342900">
              <a:buFontTx/>
              <a:buAutoNum type="arabicParenR"/>
            </a:pPr>
            <a:r>
              <a:rPr lang="en-US" sz="1400" dirty="0" err="1" smtClean="0"/>
              <a:t>Windows%UPPDATA</a:t>
            </a:r>
            <a:r>
              <a:rPr lang="en-US" sz="1400" dirty="0" smtClean="0"/>
              <a:t>%/bitcoins/blocks</a:t>
            </a:r>
          </a:p>
          <a:p>
            <a:pPr marL="342900" indent="-342900">
              <a:buFontTx/>
              <a:buAutoNum type="arabicParenR"/>
            </a:pPr>
            <a:r>
              <a:rPr lang="en-US" sz="1400" dirty="0" err="1" smtClean="0"/>
              <a:t>WinXP:C:Documents</a:t>
            </a:r>
            <a:r>
              <a:rPr lang="en-US" sz="1400" dirty="0" smtClean="0"/>
              <a:t> and settings/</a:t>
            </a:r>
            <a:r>
              <a:rPr lang="en-US" sz="1400" dirty="0" err="1" smtClean="0"/>
              <a:t>yourusername</a:t>
            </a:r>
            <a:r>
              <a:rPr lang="en-US" sz="1400" dirty="0" smtClean="0"/>
              <a:t>/bitcoins/blocks</a:t>
            </a:r>
          </a:p>
          <a:p>
            <a:pPr marL="342900" indent="-342900">
              <a:buFontTx/>
              <a:buAutoNum type="arabicParenR"/>
            </a:pPr>
            <a:r>
              <a:rPr lang="en-US" sz="1400" dirty="0" smtClean="0"/>
              <a:t>Win7/Vista/Win8:C:/users/</a:t>
            </a:r>
            <a:r>
              <a:rPr lang="en-US" sz="1400" dirty="0" err="1" smtClean="0"/>
              <a:t>yourusername</a:t>
            </a:r>
            <a:r>
              <a:rPr lang="en-US" sz="1400" dirty="0" smtClean="0"/>
              <a:t>/bitcoins/blocks</a:t>
            </a:r>
            <a:endParaRPr lang="en-US" sz="1400" dirty="0"/>
          </a:p>
          <a:p>
            <a:pPr marL="342900" indent="-342900">
              <a:buFontTx/>
              <a:buAutoNum type="arabicParenR"/>
            </a:pPr>
            <a:endParaRPr lang="en-US" sz="1400" dirty="0"/>
          </a:p>
          <a:p>
            <a:pPr marL="342900" indent="-342900">
              <a:buFontTx/>
              <a:buAutoNum type="arabicParenR"/>
            </a:pPr>
            <a:endParaRPr lang="en-US" sz="1400" dirty="0"/>
          </a:p>
          <a:p>
            <a:pPr marL="342900" indent="-342900">
              <a:buAutoNum type="arabicParenR"/>
            </a:pPr>
            <a:endParaRPr lang="en-US" sz="1400" dirty="0"/>
          </a:p>
        </p:txBody>
      </p:sp>
      <p:sp>
        <p:nvSpPr>
          <p:cNvPr id="41" name="TextBox 40"/>
          <p:cNvSpPr txBox="1"/>
          <p:nvPr/>
        </p:nvSpPr>
        <p:spPr>
          <a:xfrm>
            <a:off x="131385" y="3121614"/>
            <a:ext cx="2852928" cy="1938992"/>
          </a:xfrm>
          <a:prstGeom prst="rect">
            <a:avLst/>
          </a:prstGeom>
          <a:noFill/>
        </p:spPr>
        <p:txBody>
          <a:bodyPr wrap="square" rtlCol="0">
            <a:spAutoFit/>
          </a:bodyPr>
          <a:lstStyle/>
          <a:p>
            <a:pPr algn="ctr"/>
            <a:r>
              <a:rPr lang="en-US" sz="1200" b="1" dirty="0" smtClean="0"/>
              <a:t>Important Notes</a:t>
            </a:r>
          </a:p>
          <a:p>
            <a:r>
              <a:rPr lang="en-US" sz="1200" dirty="0" smtClean="0"/>
              <a:t>The next block in the file may not be the next block in the </a:t>
            </a:r>
            <a:r>
              <a:rPr lang="en-US" sz="1200" dirty="0" err="1" smtClean="0"/>
              <a:t>blockchain</a:t>
            </a:r>
            <a:r>
              <a:rPr lang="en-US" sz="1200" dirty="0" smtClean="0"/>
              <a:t>. It may what is called an ‘orphan block</a:t>
            </a:r>
            <a:r>
              <a:rPr lang="en-US" sz="1200" dirty="0" smtClean="0"/>
              <a:t>’; a block no longer part </a:t>
            </a:r>
            <a:r>
              <a:rPr lang="en-US" sz="1200" dirty="0" smtClean="0"/>
              <a:t>of official block chain. The only way to tell it is or is not </a:t>
            </a:r>
            <a:r>
              <a:rPr lang="en-US" sz="1200" dirty="0" smtClean="0"/>
              <a:t>an ‘</a:t>
            </a:r>
            <a:r>
              <a:rPr lang="en-US" sz="1200" dirty="0" smtClean="0"/>
              <a:t>orphan block’ to walk the main block chain linked listing is reverse starting at the last block and ending up the first block. More details in the article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87" y="5865346"/>
            <a:ext cx="8953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80979" y="5557569"/>
            <a:ext cx="630165" cy="307777"/>
          </a:xfrm>
          <a:prstGeom prst="rect">
            <a:avLst/>
          </a:prstGeom>
          <a:noFill/>
        </p:spPr>
        <p:txBody>
          <a:bodyPr wrap="square" rtlCol="0">
            <a:spAutoFit/>
          </a:bodyPr>
          <a:lstStyle/>
          <a:p>
            <a:r>
              <a:rPr lang="en-US" sz="1400" dirty="0" err="1" smtClean="0"/>
              <a:t>TipJar</a:t>
            </a:r>
            <a:endParaRPr lang="en-US" sz="1400" dirty="0"/>
          </a:p>
        </p:txBody>
      </p:sp>
    </p:spTree>
    <p:extLst>
      <p:ext uri="{BB962C8B-B14F-4D97-AF65-F5344CB8AC3E}">
        <p14:creationId xmlns:p14="http://schemas.microsoft.com/office/powerpoint/2010/main" val="3525365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520</Words>
  <Application>Microsoft Office PowerPoint</Application>
  <PresentationFormat>Custom</PresentationFormat>
  <Paragraphs>42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Sohail</dc:creator>
  <cp:lastModifiedBy>John Ratcliff</cp:lastModifiedBy>
  <cp:revision>3</cp:revision>
  <dcterms:created xsi:type="dcterms:W3CDTF">2015-09-23T06:08:06Z</dcterms:created>
  <dcterms:modified xsi:type="dcterms:W3CDTF">2015-09-23T18:58:06Z</dcterms:modified>
</cp:coreProperties>
</file>